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17.xml" ContentType="application/vnd.openxmlformats-officedocument.presentationml.tags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notesSlides/notesSlide2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0.xml" ContentType="application/vnd.openxmlformats-officedocument.presentationml.tags+xml"/>
  <Override PartName="/ppt/notesSlides/notesSlide28.xml" ContentType="application/vnd.openxmlformats-officedocument.presentationml.notesSlide+xml"/>
  <Override PartName="/ppt/tags/tag21.xml" ContentType="application/vnd.openxmlformats-officedocument.presentationml.tags+xml"/>
  <Override PartName="/ppt/notesSlides/notesSlide29.xml" ContentType="application/vnd.openxmlformats-officedocument.presentationml.notesSlide+xml"/>
  <Override PartName="/ppt/tags/tag22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301" r:id="rId2"/>
    <p:sldId id="257" r:id="rId3"/>
    <p:sldId id="295" r:id="rId4"/>
    <p:sldId id="290" r:id="rId5"/>
    <p:sldId id="292" r:id="rId6"/>
    <p:sldId id="259" r:id="rId7"/>
    <p:sldId id="293" r:id="rId8"/>
    <p:sldId id="261" r:id="rId9"/>
    <p:sldId id="262" r:id="rId10"/>
    <p:sldId id="296" r:id="rId11"/>
    <p:sldId id="263" r:id="rId12"/>
    <p:sldId id="294" r:id="rId13"/>
    <p:sldId id="265" r:id="rId14"/>
    <p:sldId id="297" r:id="rId15"/>
    <p:sldId id="284" r:id="rId16"/>
    <p:sldId id="285" r:id="rId17"/>
    <p:sldId id="298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99" r:id="rId28"/>
    <p:sldId id="278" r:id="rId29"/>
    <p:sldId id="279" r:id="rId30"/>
    <p:sldId id="280" r:id="rId31"/>
    <p:sldId id="287" r:id="rId32"/>
    <p:sldId id="289" r:id="rId3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Impact" panose="020B0806030902050204" pitchFamily="34" charset="0"/>
      <p:regular r:id="rId39"/>
    </p:embeddedFont>
    <p:embeddedFont>
      <p:font typeface="方正兰亭粗黑_GBK" panose="02010600030101010101" charset="-122"/>
      <p:regular r:id="rId40"/>
    </p:embeddedFont>
    <p:embeddedFont>
      <p:font typeface="方正兰亭细黑_GBK_M" panose="02010600030101010101" charset="2"/>
      <p:regular r:id="rId41"/>
    </p:embeddedFont>
    <p:embeddedFont>
      <p:font typeface="微软雅黑" panose="020B0503020204020204" pitchFamily="34" charset="-122"/>
      <p:regular r:id="rId42"/>
      <p:bold r:id="rId43"/>
    </p:embeddedFont>
    <p:embeddedFont>
      <p:font typeface="方正兰亭细黑_GBK" panose="02010600030101010101" charset="-122"/>
      <p:regular r:id="rId44"/>
    </p:embeddedFont>
  </p:embeddedFontLst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F6C"/>
    <a:srgbClr val="0E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8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889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589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4264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859D290-D985-411D-9682-F67D75E8F91D}" type="datetime1">
              <a:rPr lang="zh-CN" altLang="en-US" smtClean="0"/>
              <a:t>2018/9/2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6BACA0-EB3D-4B88-810F-2A2ECB2CFB33}" type="slidenum">
              <a:rPr lang="zh-CN" altLang="en-US" smtClean="0"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0151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8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238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6691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398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689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721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89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6318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046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2791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306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098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3301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493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005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324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12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250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1114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309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552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428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62420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355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9008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2042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93689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59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515257" y="624114"/>
            <a:ext cx="3192647" cy="523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5436096" y="629351"/>
            <a:ext cx="326465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rgbClr val="568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-20538"/>
            <a:ext cx="1704311" cy="720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bg>
      <p:bgPr>
        <a:pattFill prst="ltUpDiag">
          <a:fgClr>
            <a:schemeClr val="accent6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1828235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3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12" y="285261"/>
            <a:ext cx="1967244" cy="196697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803" y="210279"/>
            <a:ext cx="2230535" cy="2230233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933451" y="3289685"/>
            <a:ext cx="3262377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兰亭粗黑_GBK" pitchFamily="2" charset="-122"/>
                <a:ea typeface="方正兰亭粗黑_GBK" pitchFamily="2" charset="-122"/>
              </a:rPr>
              <a:t>在这输入您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兰亭粗黑_GBK" pitchFamily="2" charset="-122"/>
                <a:ea typeface="方正兰亭粗黑_GBK" pitchFamily="2" charset="-122"/>
              </a:rPr>
              <a:t>的学校名字</a:t>
            </a:r>
            <a:endParaRPr lang="zh-CN" altLang="en-US" sz="2400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方正兰亭粗黑_GBK" pitchFamily="2" charset="-122"/>
              <a:ea typeface="方正兰亭粗黑_GBK" pitchFamily="2" charset="-122"/>
            </a:endParaRPr>
          </a:p>
        </p:txBody>
      </p:sp>
      <p:grpSp>
        <p:nvGrpSpPr>
          <p:cNvPr id="25" name="Group 91"/>
          <p:cNvGrpSpPr/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530" y="2611207"/>
            <a:ext cx="6201036" cy="64613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华农毕业生答辩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0381" y="3751322"/>
            <a:ext cx="387139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学院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系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年级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班        专业：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63931" y="4059099"/>
            <a:ext cx="333526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答辩人：陈ＸＸ　导师：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</a:t>
            </a:r>
          </a:p>
        </p:txBody>
      </p:sp>
      <p:pic>
        <p:nvPicPr>
          <p:cNvPr id="36" name="M01-06-002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133676" y="-8239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83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483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83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83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83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983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483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983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4" grpId="0" animBg="1"/>
      <p:bldP spid="19" grpId="0"/>
      <p:bldP spid="23" grpId="0" animBg="1"/>
      <p:bldP spid="24" grpId="0"/>
      <p:bldP spid="2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直接连接符 9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539384" y="1180443"/>
            <a:ext cx="207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RESEARCH MENTALITY </a:t>
            </a: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AND THE PROCESS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主目录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0085" y="267886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CONTENTS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1741714" y="2220686"/>
            <a:ext cx="5660572" cy="1204692"/>
          </a:xfrm>
          <a:custGeom>
            <a:avLst/>
            <a:gdLst>
              <a:gd name="connsiteX0" fmla="*/ 0 w 5660572"/>
              <a:gd name="connsiteY0" fmla="*/ 14514 h 1204692"/>
              <a:gd name="connsiteX1" fmla="*/ 1407886 w 5660572"/>
              <a:gd name="connsiteY1" fmla="*/ 1204685 h 1204692"/>
              <a:gd name="connsiteX2" fmla="*/ 2815772 w 5660572"/>
              <a:gd name="connsiteY2" fmla="*/ 0 h 1204692"/>
              <a:gd name="connsiteX3" fmla="*/ 4267200 w 5660572"/>
              <a:gd name="connsiteY3" fmla="*/ 1204685 h 1204692"/>
              <a:gd name="connsiteX4" fmla="*/ 5660572 w 5660572"/>
              <a:gd name="connsiteY4" fmla="*/ 0 h 12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0572" h="1204692">
                <a:moveTo>
                  <a:pt x="0" y="14514"/>
                </a:moveTo>
                <a:cubicBezTo>
                  <a:pt x="469295" y="610809"/>
                  <a:pt x="938591" y="1207104"/>
                  <a:pt x="1407886" y="1204685"/>
                </a:cubicBezTo>
                <a:cubicBezTo>
                  <a:pt x="1877181" y="1202266"/>
                  <a:pt x="2339220" y="0"/>
                  <a:pt x="2815772" y="0"/>
                </a:cubicBezTo>
                <a:cubicBezTo>
                  <a:pt x="3292324" y="0"/>
                  <a:pt x="3793067" y="1204685"/>
                  <a:pt x="4267200" y="1204685"/>
                </a:cubicBezTo>
                <a:cubicBezTo>
                  <a:pt x="4741333" y="1204685"/>
                  <a:pt x="5411410" y="152400"/>
                  <a:pt x="5660572" y="0"/>
                </a:cubicBezTo>
              </a:path>
            </a:pathLst>
          </a:cu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80871" y="1661152"/>
            <a:ext cx="1139038" cy="1139038"/>
            <a:chOff x="1180871" y="1661152"/>
            <a:chExt cx="1139038" cy="1139038"/>
          </a:xfrm>
        </p:grpSpPr>
        <p:grpSp>
          <p:nvGrpSpPr>
            <p:cNvPr id="110" name="组合 109"/>
            <p:cNvGrpSpPr/>
            <p:nvPr/>
          </p:nvGrpSpPr>
          <p:grpSpPr>
            <a:xfrm>
              <a:off x="118087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4" name="TextBox 133"/>
            <p:cNvSpPr txBox="1"/>
            <p:nvPr/>
          </p:nvSpPr>
          <p:spPr>
            <a:xfrm>
              <a:off x="145928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591676" y="2836786"/>
            <a:ext cx="1139038" cy="1139038"/>
            <a:chOff x="2591676" y="2836786"/>
            <a:chExt cx="1139038" cy="1139038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59167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2" name="同心圆 1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287008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02481" y="1661152"/>
            <a:ext cx="1139038" cy="1139038"/>
            <a:chOff x="4002481" y="1661152"/>
            <a:chExt cx="1139038" cy="1139038"/>
          </a:xfrm>
        </p:grpSpPr>
        <p:grpSp>
          <p:nvGrpSpPr>
            <p:cNvPr id="130" name="组合 129"/>
            <p:cNvGrpSpPr/>
            <p:nvPr/>
          </p:nvGrpSpPr>
          <p:grpSpPr>
            <a:xfrm>
              <a:off x="400248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2" name="同心圆 1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428089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13286" y="2836786"/>
            <a:ext cx="1139038" cy="1139038"/>
            <a:chOff x="5413286" y="2836786"/>
            <a:chExt cx="1139038" cy="1139038"/>
          </a:xfrm>
        </p:grpSpPr>
        <p:grpSp>
          <p:nvGrpSpPr>
            <p:cNvPr id="115" name="组合 114"/>
            <p:cNvGrpSpPr/>
            <p:nvPr/>
          </p:nvGrpSpPr>
          <p:grpSpPr>
            <a:xfrm>
              <a:off x="541328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7" name="同心圆 1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569169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24091" y="1661152"/>
            <a:ext cx="1139038" cy="1139038"/>
            <a:chOff x="6824091" y="1661152"/>
            <a:chExt cx="1139038" cy="1139038"/>
          </a:xfrm>
        </p:grpSpPr>
        <p:grpSp>
          <p:nvGrpSpPr>
            <p:cNvPr id="125" name="组合 124"/>
            <p:cNvGrpSpPr/>
            <p:nvPr/>
          </p:nvGrpSpPr>
          <p:grpSpPr>
            <a:xfrm>
              <a:off x="682409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7" name="同心圆 1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710250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5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79878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课题背景及内容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978481" y="4128385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课题现状及发展情况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662754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研究思路及过程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219304" y="41280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实验数据结果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49336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解决方案及总结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55132" y="1165930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BACKGROUND OF </a:t>
            </a: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SUBJECT AND CONTENT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094106" y="4445122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PRESENT SITUATION AND </a:t>
            </a: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DEVELOPMENT OF SUBJECT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61799" y="4417978"/>
            <a:ext cx="157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RESULTS OF </a:t>
            </a: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EXPRIMENTAL DATA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771117" y="1171178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SOLUTIONS </a:t>
            </a: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AND SUMMARY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5" grpId="0" animBg="1"/>
      <p:bldP spid="106" grpId="0"/>
      <p:bldP spid="107" grpId="0"/>
      <p:bldP spid="35" grpId="0" animBg="1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3786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方正兰亭细黑_GBK" pitchFamily="2" charset="-122"/>
                <a:ea typeface="方正兰亭细黑_GBK" pitchFamily="2" charset="-122"/>
              </a:rPr>
              <a:t>课题背景及内容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4866" y="2896649"/>
            <a:ext cx="124103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第一部分</a:t>
            </a:r>
            <a:endParaRPr lang="zh-CN" altLang="en-US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450203" y="249090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课题背景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50203" y="32884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研究意义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50203" y="37350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研究综述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50203" y="41530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理论基础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4168" y="2538146"/>
            <a:ext cx="1499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BACKGROUND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34168" y="3336874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SIGNIFICANCE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34168" y="3784642"/>
            <a:ext cx="1462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REVIEW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34168" y="4232411"/>
            <a:ext cx="156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156315" y="251840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156315" y="330672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156315" y="374408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156315" y="418144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50203" y="290661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相关研究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21531" y="2953861"/>
            <a:ext cx="13244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Related research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156315" y="293411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Box 41"/>
          <p:cNvSpPr>
            <a:spLocks noChangeArrowheads="1"/>
          </p:cNvSpPr>
          <p:nvPr/>
        </p:nvSpPr>
        <p:spPr bwMode="auto">
          <a:xfrm>
            <a:off x="1439864" y="1664494"/>
            <a:ext cx="6264275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毕业论文主要目的是培养学生综合运用所学知识和技能，理论联系实际，独立分析，解决实际问题的能力，使学生得到从事本专业工作和进行相关的基本训练。毕业论文应反映出作者能够准确地掌握所学的专业基础知识，基本学会综合运用所学知识进行科学研究的方法，对所研究的题目有一定的心得体会，论文题目的范围不宜过宽，一般选择本学科某一重要问题的一个侧面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10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1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字号请根据你的内容多少，及演示需要调整大小。</a:t>
            </a:r>
            <a:endParaRPr lang="en-US" altLang="zh-CN" sz="11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154" name="TextBox 43"/>
          <p:cNvSpPr>
            <a:spLocks noChangeArrowheads="1"/>
          </p:cNvSpPr>
          <p:nvPr/>
        </p:nvSpPr>
        <p:spPr bwMode="auto">
          <a:xfrm>
            <a:off x="3416300" y="994410"/>
            <a:ext cx="2311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行业大背景</a:t>
            </a:r>
          </a:p>
        </p:txBody>
      </p:sp>
      <p:grpSp>
        <p:nvGrpSpPr>
          <p:cNvPr id="6155" name="组合 2"/>
          <p:cNvGrpSpPr/>
          <p:nvPr/>
        </p:nvGrpSpPr>
        <p:grpSpPr bwMode="auto">
          <a:xfrm>
            <a:off x="2770188" y="1138714"/>
            <a:ext cx="3579812" cy="142875"/>
            <a:chOff x="0" y="0"/>
            <a:chExt cx="3580582" cy="158874"/>
          </a:xfrm>
        </p:grpSpPr>
        <p:grpSp>
          <p:nvGrpSpPr>
            <p:cNvPr id="6156" name="组合 61"/>
            <p:cNvGrpSpPr/>
            <p:nvPr/>
          </p:nvGrpSpPr>
          <p:grpSpPr bwMode="auto">
            <a:xfrm>
              <a:off x="0" y="0"/>
              <a:ext cx="792088" cy="158874"/>
              <a:chOff x="0" y="0"/>
              <a:chExt cx="792088" cy="158874"/>
            </a:xfrm>
          </p:grpSpPr>
          <p:sp>
            <p:nvSpPr>
              <p:cNvPr id="6157" name="直接连接符 70"/>
              <p:cNvSpPr>
                <a:spLocks noChangeShapeType="1"/>
              </p:cNvSpPr>
              <p:nvPr/>
            </p:nvSpPr>
            <p:spPr bwMode="auto">
              <a:xfrm flipH="1">
                <a:off x="0" y="79437"/>
                <a:ext cx="792088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8" name="直接连接符 71"/>
              <p:cNvSpPr>
                <a:spLocks noChangeShapeType="1"/>
              </p:cNvSpPr>
              <p:nvPr/>
            </p:nvSpPr>
            <p:spPr bwMode="auto">
              <a:xfrm flipH="1">
                <a:off x="216024" y="0"/>
                <a:ext cx="57606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9" name="直接连接符 72"/>
              <p:cNvSpPr>
                <a:spLocks noChangeShapeType="1"/>
              </p:cNvSpPr>
              <p:nvPr/>
            </p:nvSpPr>
            <p:spPr bwMode="auto">
              <a:xfrm flipH="1">
                <a:off x="396044" y="158874"/>
                <a:ext cx="39604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160" name="组合 62"/>
            <p:cNvGrpSpPr/>
            <p:nvPr/>
          </p:nvGrpSpPr>
          <p:grpSpPr bwMode="auto">
            <a:xfrm rot="10800000">
              <a:off x="2788494" y="0"/>
              <a:ext cx="792088" cy="158874"/>
              <a:chOff x="0" y="0"/>
              <a:chExt cx="792088" cy="158874"/>
            </a:xfrm>
          </p:grpSpPr>
          <p:sp>
            <p:nvSpPr>
              <p:cNvPr id="6161" name="直接连接符 67"/>
              <p:cNvSpPr>
                <a:spLocks noChangeShapeType="1"/>
              </p:cNvSpPr>
              <p:nvPr/>
            </p:nvSpPr>
            <p:spPr bwMode="auto">
              <a:xfrm flipH="1">
                <a:off x="0" y="79437"/>
                <a:ext cx="792088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2" name="直接连接符 68"/>
              <p:cNvSpPr>
                <a:spLocks noChangeShapeType="1"/>
              </p:cNvSpPr>
              <p:nvPr/>
            </p:nvSpPr>
            <p:spPr bwMode="auto">
              <a:xfrm flipH="1">
                <a:off x="216024" y="0"/>
                <a:ext cx="57606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3" name="直接连接符 69"/>
              <p:cNvSpPr>
                <a:spLocks noChangeShapeType="1"/>
              </p:cNvSpPr>
              <p:nvPr/>
            </p:nvSpPr>
            <p:spPr bwMode="auto">
              <a:xfrm flipH="1">
                <a:off x="396044" y="158874"/>
                <a:ext cx="39604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059464" y="3524926"/>
            <a:ext cx="2185594" cy="1224902"/>
            <a:chOff x="6059464" y="3524926"/>
            <a:chExt cx="2185594" cy="1224902"/>
          </a:xfrm>
        </p:grpSpPr>
        <p:grpSp>
          <p:nvGrpSpPr>
            <p:cNvPr id="38" name="组合 37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圆角矩形 3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68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6169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6170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/</a:t>
                </a:r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图片填充”命令</a:t>
                </a:r>
                <a:endParaRPr lang="en-US" altLang="zh-CN" sz="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cxnSp>
        <p:nvCxnSpPr>
          <p:cNvPr id="33" name="直接连接符 32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选题背景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3660458" y="3524926"/>
            <a:ext cx="2185594" cy="1224902"/>
            <a:chOff x="6059464" y="3524926"/>
            <a:chExt cx="2185594" cy="1224902"/>
          </a:xfrm>
        </p:grpSpPr>
        <p:grpSp>
          <p:nvGrpSpPr>
            <p:cNvPr id="46" name="组合 45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48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49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/</a:t>
                </a:r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图片填充”命令</a:t>
                </a:r>
                <a:endParaRPr lang="en-US" altLang="zh-CN" sz="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220937" y="3524926"/>
            <a:ext cx="2185594" cy="1224902"/>
            <a:chOff x="6059464" y="3524926"/>
            <a:chExt cx="2185594" cy="1224902"/>
          </a:xfrm>
        </p:grpSpPr>
        <p:grpSp>
          <p:nvGrpSpPr>
            <p:cNvPr id="53" name="组合 52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55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56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/</a:t>
                </a:r>
                <a:r>
                  <a:rPr lang="zh-CN" altLang="en-US" sz="8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图片填充”命令</a:t>
                </a:r>
                <a:endParaRPr lang="en-US" altLang="zh-CN" sz="800" b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ldLvl="0" autoUpdateAnimBg="0"/>
      <p:bldP spid="6154" grpId="0" bldLvl="0" autoUpdateAnimBg="0"/>
      <p:bldP spid="34" grpId="0" animBg="1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选题背景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34"/>
          <p:cNvSpPr/>
          <p:nvPr/>
        </p:nvSpPr>
        <p:spPr>
          <a:xfrm rot="5400000" flipV="1">
            <a:off x="6909553" y="3010963"/>
            <a:ext cx="1163726" cy="147637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 rot="5400000">
            <a:off x="1231410" y="1071162"/>
            <a:ext cx="1146479" cy="14895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2872660" y="1327501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957" y="3179740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1" name="圆角矩形 3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solidFill>
              <a:srgbClr val="5380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23"/>
          <p:cNvSpPr>
            <a:spLocks noChangeArrowheads="1"/>
          </p:cNvSpPr>
          <p:nvPr/>
        </p:nvSpPr>
        <p:spPr bwMode="auto">
          <a:xfrm>
            <a:off x="3184167" y="1596561"/>
            <a:ext cx="47529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endParaRPr lang="zh-CN" altLang="en-US" sz="10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r>
              <a:rPr lang="zh-CN" altLang="en-US" sz="1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字号请根据你的内容多少，及演示需要调整大小。</a:t>
            </a:r>
            <a:endParaRPr lang="en-US" altLang="zh-CN" sz="10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TextBox 24"/>
          <p:cNvSpPr>
            <a:spLocks noChangeArrowheads="1"/>
          </p:cNvSpPr>
          <p:nvPr/>
        </p:nvSpPr>
        <p:spPr bwMode="auto">
          <a:xfrm>
            <a:off x="1249089" y="1446602"/>
            <a:ext cx="8747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全国现状</a:t>
            </a:r>
          </a:p>
        </p:txBody>
      </p:sp>
      <p:sp>
        <p:nvSpPr>
          <p:cNvPr id="39" name="TextBox 31"/>
          <p:cNvSpPr>
            <a:spLocks noChangeArrowheads="1"/>
          </p:cNvSpPr>
          <p:nvPr/>
        </p:nvSpPr>
        <p:spPr bwMode="auto">
          <a:xfrm>
            <a:off x="7219951" y="3350895"/>
            <a:ext cx="8747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地区现状</a:t>
            </a:r>
          </a:p>
        </p:txBody>
      </p:sp>
      <p:sp>
        <p:nvSpPr>
          <p:cNvPr id="40" name="TextBox 25"/>
          <p:cNvSpPr>
            <a:spLocks noChangeArrowheads="1"/>
          </p:cNvSpPr>
          <p:nvPr/>
        </p:nvSpPr>
        <p:spPr bwMode="auto">
          <a:xfrm>
            <a:off x="1165225" y="3373280"/>
            <a:ext cx="49672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毕业论文在进行编写的过程中，需要经过开题报告、论文编写、论文上交评定、论文答辩以及论文评分五个过程，其中开题报告是论文进行的最重要的一个过程，也是论文能否进行的一个重要指标。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r>
              <a:rPr lang="zh-CN" altLang="en-US" sz="1000" b="1" dirty="0">
                <a:solidFill>
                  <a:srgbClr val="C1DCE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字号请根据你的内容多少，及演示需要调整大小。</a:t>
            </a:r>
            <a:endParaRPr lang="en-US" altLang="zh-CN" sz="1000" b="1" dirty="0">
              <a:solidFill>
                <a:srgbClr val="C1DCED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3" grpId="0" animBg="1"/>
          <p:bldP spid="75" grpId="0"/>
          <p:bldP spid="33" grpId="0" bldLvl="0" autoUpdateAnimBg="0"/>
          <p:bldP spid="38" grpId="0" bldLvl="0" autoUpdateAnimBg="0"/>
          <p:bldP spid="39" grpId="0" bldLvl="0" autoUpdateAnimBg="0"/>
          <p:bldP spid="40" grpId="0" bldLvl="0" autoUpdateAnimBg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3" grpId="0" animBg="1"/>
          <p:bldP spid="75" grpId="0"/>
          <p:bldP spid="33" grpId="0" bldLvl="0" autoUpdateAnimBg="0"/>
          <p:bldP spid="38" grpId="0" bldLvl="0" autoUpdateAnimBg="0"/>
          <p:bldP spid="39" grpId="0" bldLvl="0" autoUpdateAnimBg="0"/>
          <p:bldP spid="40" grpId="0" bldLvl="0" autoUpdateAnimBg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国内外相关研究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22665" y="267886"/>
            <a:ext cx="1701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Related research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311713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0PPT素材\9918632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72" y="3529047"/>
            <a:ext cx="1898901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0PPT素材\ce4FaCfURkdJ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6" y="2269047"/>
            <a:ext cx="1906197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0PPT素材\5104bce8a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37" name="Picture 4" descr="F:\0PPT素材\5104bce8a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348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12573" y="100904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国内研究一：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25" y="1242826"/>
            <a:ext cx="2828925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12573" y="226904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国内研究二：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4625" y="2502826"/>
            <a:ext cx="2828925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612573" y="3550194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国内研究三：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14625" y="3783973"/>
            <a:ext cx="2828925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68146" y="221616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国外研究一：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61951" y="2607601"/>
            <a:ext cx="19893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8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8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8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87" grpId="0"/>
      <p:bldP spid="4" grpId="0"/>
      <p:bldP spid="5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42230" y="2088733"/>
            <a:ext cx="1423450" cy="142345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764286" y="2622833"/>
            <a:ext cx="1223538" cy="368530"/>
            <a:chOff x="3838575" y="2712368"/>
            <a:chExt cx="1604974" cy="36853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838575" y="2892218"/>
              <a:ext cx="593181" cy="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952634" y="2911353"/>
              <a:ext cx="490915" cy="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4405565" y="2712368"/>
              <a:ext cx="186017" cy="189461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4807526" y="2899283"/>
              <a:ext cx="171299" cy="17447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4543202" y="2717130"/>
              <a:ext cx="316707" cy="363768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2788781" y="1419622"/>
            <a:ext cx="2846358" cy="28463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16016" y="1448616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500" b="1" dirty="0">
                <a:solidFill>
                  <a:srgbClr val="008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61064" y="2488506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500" b="1" dirty="0">
                <a:solidFill>
                  <a:srgbClr val="008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16016" y="3579954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500" b="1" dirty="0">
                <a:solidFill>
                  <a:srgbClr val="008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94883" y="2406113"/>
            <a:ext cx="718145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endParaRPr lang="en-US" altLang="zh-CN" sz="28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意义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11771" y="1476863"/>
            <a:ext cx="308455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43820" y="2516931"/>
            <a:ext cx="285253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58416" y="3631245"/>
            <a:ext cx="313790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5" y="2107471"/>
            <a:ext cx="1752111" cy="1373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研究意义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46574" y="267886"/>
            <a:ext cx="1890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SIGNIFICANCE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330200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6" presetClass="emph" presetSubtype="0" repeatCount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1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0" dur="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8" grpId="0" animBg="1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6" presetClass="emph" presetSubtype="0" repeatCount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1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0" dur="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8" grpId="0" animBg="1"/>
          <p:bldP spid="29" grpId="0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研究综述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117" y="267886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REVIEW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7" name="空心弧 36"/>
          <p:cNvSpPr/>
          <p:nvPr/>
        </p:nvSpPr>
        <p:spPr>
          <a:xfrm rot="5400000">
            <a:off x="386026" y="1406854"/>
            <a:ext cx="3142978" cy="2924714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schemeClr val="tx1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 bwMode="auto">
          <a:xfrm>
            <a:off x="2566927" y="1492084"/>
            <a:ext cx="144145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 bwMode="auto">
          <a:xfrm>
            <a:off x="2616574" y="4282724"/>
            <a:ext cx="143986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 bwMode="auto">
          <a:xfrm>
            <a:off x="3438546" y="2438436"/>
            <a:ext cx="133413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endCxn id="67" idx="2"/>
          </p:cNvCxnSpPr>
          <p:nvPr/>
        </p:nvCxnSpPr>
        <p:spPr bwMode="auto">
          <a:xfrm>
            <a:off x="3294063" y="3423431"/>
            <a:ext cx="14407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961382" y="113673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综述一内容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4932040" y="136945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grpSp>
        <p:nvGrpSpPr>
          <p:cNvPr id="44" name="组合 43"/>
          <p:cNvGrpSpPr/>
          <p:nvPr/>
        </p:nvGrpSpPr>
        <p:grpSpPr bwMode="auto">
          <a:xfrm>
            <a:off x="600323" y="1737476"/>
            <a:ext cx="2259643" cy="2259643"/>
            <a:chOff x="1103084" y="2155824"/>
            <a:chExt cx="3176815" cy="3176815"/>
          </a:xfrm>
        </p:grpSpPr>
        <p:sp>
          <p:nvSpPr>
            <p:cNvPr id="45" name="椭圆 44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8000" r="-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2339752" y="1275606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>
            <a:off x="3131840" y="2236528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>
            <a:off x="3110900" y="3218921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2339752" y="406912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51" name="组合 50"/>
          <p:cNvGrpSpPr/>
          <p:nvPr/>
        </p:nvGrpSpPr>
        <p:grpSpPr>
          <a:xfrm>
            <a:off x="3989630" y="1064722"/>
            <a:ext cx="858956" cy="858956"/>
            <a:chOff x="3989630" y="984316"/>
            <a:chExt cx="858956" cy="858956"/>
          </a:xfrm>
        </p:grpSpPr>
        <p:grpSp>
          <p:nvGrpSpPr>
            <p:cNvPr id="52" name="组合 51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54" name="Freeform 846"/>
              <p:cNvSpPr/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0080C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90"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55" name="Freeform 847"/>
              <p:cNvSpPr/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0080C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90"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684712" y="1948340"/>
            <a:ext cx="858956" cy="858956"/>
            <a:chOff x="4684712" y="1948340"/>
            <a:chExt cx="858956" cy="858956"/>
          </a:xfrm>
        </p:grpSpPr>
        <p:grpSp>
          <p:nvGrpSpPr>
            <p:cNvPr id="59" name="组合 58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1" name="同心圆 6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716016" y="2993953"/>
            <a:ext cx="858956" cy="858956"/>
            <a:chOff x="4716016" y="2993953"/>
            <a:chExt cx="858956" cy="858956"/>
          </a:xfrm>
        </p:grpSpPr>
        <p:grpSp>
          <p:nvGrpSpPr>
            <p:cNvPr id="64" name="组合 63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996846" y="3864636"/>
            <a:ext cx="858956" cy="858956"/>
            <a:chOff x="3996846" y="3864636"/>
            <a:chExt cx="858956" cy="858956"/>
          </a:xfrm>
        </p:grpSpPr>
        <p:grpSp>
          <p:nvGrpSpPr>
            <p:cNvPr id="69" name="组合 68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1" name="同心圆 7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5609454" y="1997065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latin typeface="微软雅黑" pitchFamily="34" charset="-122"/>
                <a:ea typeface="微软雅黑" pitchFamily="34" charset="-122"/>
              </a:rPr>
              <a:t>综述一</a:t>
            </a:r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5580112" y="2229793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75" name="矩形 74"/>
          <p:cNvSpPr/>
          <p:nvPr/>
        </p:nvSpPr>
        <p:spPr>
          <a:xfrm>
            <a:off x="5684012" y="302804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综述</a:t>
            </a:r>
            <a:r>
              <a:rPr lang="zh-CN" altLang="en-US" sz="1500" b="1" dirty="0"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5654670" y="326076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84" name="矩形 83"/>
          <p:cNvSpPr/>
          <p:nvPr/>
        </p:nvSpPr>
        <p:spPr>
          <a:xfrm>
            <a:off x="5009017" y="3972459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综述</a:t>
            </a:r>
            <a:r>
              <a:rPr lang="zh-CN" altLang="en-US" sz="1500" b="1" dirty="0">
                <a:latin typeface="微软雅黑" pitchFamily="34" charset="-122"/>
                <a:ea typeface="微软雅黑" pitchFamily="34" charset="-122"/>
              </a:rPr>
              <a:t>四</a:t>
            </a:r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4979675" y="4205187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10" grpId="0"/>
          <p:bldP spid="42" grpId="0"/>
          <p:bldP spid="43" grpId="0"/>
          <p:bldP spid="47" grpId="0" animBg="1"/>
          <p:bldP spid="48" grpId="0" animBg="1"/>
          <p:bldP spid="49" grpId="0" animBg="1"/>
          <p:bldP spid="50" grpId="0" animBg="1"/>
          <p:bldP spid="73" grpId="0"/>
          <p:bldP spid="74" grpId="0"/>
          <p:bldP spid="75" grpId="0"/>
          <p:bldP spid="80" grpId="0"/>
          <p:bldP spid="84" grpId="0"/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10" grpId="0"/>
          <p:bldP spid="42" grpId="0"/>
          <p:bldP spid="43" grpId="0"/>
          <p:bldP spid="47" grpId="0" animBg="1"/>
          <p:bldP spid="48" grpId="0" animBg="1"/>
          <p:bldP spid="49" grpId="0" animBg="1"/>
          <p:bldP spid="50" grpId="0" animBg="1"/>
          <p:bldP spid="73" grpId="0"/>
          <p:bldP spid="74" grpId="0"/>
          <p:bldP spid="75" grpId="0"/>
          <p:bldP spid="80" grpId="0"/>
          <p:bldP spid="84" grpId="0"/>
          <p:bldP spid="8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理论基础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18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THEORETICAL BASIS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70018" y="200768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11542" y="26779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76731" y="30593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16303" y="33346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90847" y="27358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73636" y="2127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49782" y="171977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09570" y="1429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07247" y="179746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08285" y="20518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24408" y="228386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887" y="253309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78112" y="27875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73048" y="301949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709404" y="3942940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900238" y="1837587"/>
            <a:ext cx="584200" cy="5842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470093" y="2011678"/>
            <a:ext cx="525577" cy="5255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2189163" y="2476496"/>
            <a:ext cx="518643" cy="5186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" name="椭圆 39"/>
          <p:cNvSpPr>
            <a:spLocks noChangeAspect="1"/>
          </p:cNvSpPr>
          <p:nvPr/>
        </p:nvSpPr>
        <p:spPr>
          <a:xfrm>
            <a:off x="2721515" y="2834126"/>
            <a:ext cx="468000" cy="468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3" name="椭圆 42"/>
          <p:cNvSpPr>
            <a:spLocks noChangeAspect="1"/>
          </p:cNvSpPr>
          <p:nvPr/>
        </p:nvSpPr>
        <p:spPr>
          <a:xfrm>
            <a:off x="5499438" y="1687097"/>
            <a:ext cx="396000" cy="396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4" name="椭圆 43"/>
          <p:cNvSpPr>
            <a:spLocks noChangeAspect="1"/>
          </p:cNvSpPr>
          <p:nvPr/>
        </p:nvSpPr>
        <p:spPr>
          <a:xfrm>
            <a:off x="3772243" y="2866287"/>
            <a:ext cx="342000" cy="342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4781938" y="2035317"/>
            <a:ext cx="277200" cy="2772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4389543" y="2500234"/>
            <a:ext cx="216000" cy="216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6742189" y="2554436"/>
            <a:ext cx="583583" cy="58358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8" name="同心圆 1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987876" y="1688018"/>
            <a:ext cx="484598" cy="4845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281017" y="2924185"/>
            <a:ext cx="399491" cy="399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084782" y="1834061"/>
            <a:ext cx="339856" cy="3398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115409" y="2680345"/>
            <a:ext cx="274133" cy="274133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0" name="同心圆 1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577361" y="2286548"/>
            <a:ext cx="226575" cy="226575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3" name="同心圆 1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7531E-6 L 0.55781 1.97531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23457E-6 L -0.56719 0.00278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1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8.64198E-7 L 0.225 0.76111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80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8.64198E-7 L -0.25 -0.67778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2.09877E-6 L -0.00937 0.58056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901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7778E-6 3.82716E-6 L 0.00157 -0.53056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4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2.59259E-6 L -0.29844 0.54166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2706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7778E-7 1.97531E-6 L 0.32656 -0.51111 " pathEditMode="relative" rAng="0" ptsTypes="AA">
                                      <p:cBhvr>
                                        <p:cTn id="92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-2555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11022E-16 1.35802E-6 L 0.1125 0.80278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40123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77778E-7 3.7037E-6 L -0.125 -0.68889 " pathEditMode="relative" rAng="0" ptsTypes="AA">
                                      <p:cBhvr>
                                        <p:cTn id="115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3444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-1.23457E-7 L 0.4875 0.71111 " pathEditMode="relative" rAng="0" ptsTypes="AA">
                                      <p:cBhvr>
                                        <p:cTn id="119" dur="10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35556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4.69136E-6 L -0.51406 -0.62778 " pathEditMode="relative" rAng="0" ptsTypes="AA">
                                      <p:cBhvr>
                                        <p:cTn id="128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12" y="-3138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05556E-6 2.46914E-6 L 0.59531 -0.52222 " pathEditMode="relative" rAng="0" ptsTypes="AA">
                                      <p:cBhvr>
                                        <p:cTn id="142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2611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4.93827E-6 L -0.69375 0.72777 " pathEditMode="relative" rAng="0" ptsTypes="AA">
                                      <p:cBhvr>
                                        <p:cTn id="151" dur="1000" spd="-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88" y="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5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135" grpId="0"/>
      <p:bldP spid="36" grpId="0" animBg="1"/>
      <p:bldP spid="36" grpId="1" animBg="1"/>
      <p:bldP spid="36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1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815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方正兰亭细黑_GBK" pitchFamily="2" charset="-122"/>
                <a:ea typeface="方正兰亭细黑_GBK" pitchFamily="2" charset="-122"/>
              </a:rPr>
              <a:t>课题现状及发展情况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2459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第二部分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9626" y="1834674"/>
              <a:ext cx="687417" cy="585444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429819" y="249001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课题现状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9819" y="29366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发展情况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3784" y="2537257"/>
            <a:ext cx="157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PRESENT SITUATION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3784" y="2985025"/>
            <a:ext cx="1229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DEVELOPMENT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35931" y="251751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135931" y="295487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课题现状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41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PRESENT SITUATION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055100" y="976391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87681" y="1833259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39737" y="2733874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79966" y="3737055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80085" y="162342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77339" y="338239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23198" y="438976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16191" y="248610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815199" y="1048961"/>
            <a:ext cx="936015" cy="936015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728354" y="1952437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/>
          <p:cNvSpPr/>
          <p:nvPr/>
        </p:nvSpPr>
        <p:spPr>
          <a:xfrm>
            <a:off x="2607513" y="2842044"/>
            <a:ext cx="936015" cy="936015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32098" y="3745521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008" y="247835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现状三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5392" y="3569150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现状五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5265" y="246460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现状四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0533" y="357222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现状六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椭圆 34"/>
          <p:cNvSpPr/>
          <p:nvPr/>
        </p:nvSpPr>
        <p:spPr>
          <a:xfrm rot="16200000">
            <a:off x="3721110" y="2235708"/>
            <a:ext cx="916299" cy="11784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5162168" y="2210323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椭圆 34"/>
          <p:cNvSpPr/>
          <p:nvPr/>
        </p:nvSpPr>
        <p:spPr>
          <a:xfrm rot="5400000">
            <a:off x="4583471" y="3324594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16200000">
            <a:off x="3181254" y="3300887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36609" y="391030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8057" y="2822149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7848" y="3906688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8184" y="278893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49924" y="138448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现状一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00439" y="1419622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itchFamily="34" charset="-122"/>
                <a:ea typeface="微软雅黑" pitchFamily="34" charset="-122"/>
              </a:rPr>
              <a:t>现状二</a:t>
            </a:r>
            <a:endParaRPr lang="zh-CN" altLang="en-US" sz="15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34"/>
          <p:cNvSpPr/>
          <p:nvPr/>
        </p:nvSpPr>
        <p:spPr>
          <a:xfrm rot="5400000">
            <a:off x="4599289" y="1164252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3197072" y="1140545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719077" y="1707654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856" y="1710912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3517576" y="1507552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4077369" y="2558000"/>
            <a:ext cx="520754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3512505" y="3667391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4640391" y="1547486"/>
            <a:ext cx="597147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5210038" y="2544250"/>
            <a:ext cx="522958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1" name="KSO_Shape"/>
          <p:cNvSpPr/>
          <p:nvPr/>
        </p:nvSpPr>
        <p:spPr>
          <a:xfrm>
            <a:off x="4667772" y="3675634"/>
            <a:ext cx="480292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课题现状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90916" y="267886"/>
            <a:ext cx="2041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PRESENT SITUATION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4" grpId="0" animBg="1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4" grpId="0" animBg="1"/>
          <p:bldP spid="35" grpId="0"/>
          <p:bldP spid="3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发展情况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577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DEVELOPMENT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81000" y="3038207"/>
            <a:ext cx="8439150" cy="0"/>
          </a:xfrm>
          <a:prstGeom prst="straightConnector1">
            <a:avLst/>
          </a:prstGeom>
          <a:ln w="57150">
            <a:solidFill>
              <a:srgbClr val="1A3F6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34"/>
          <p:cNvSpPr/>
          <p:nvPr/>
        </p:nvSpPr>
        <p:spPr>
          <a:xfrm>
            <a:off x="1460984" y="2265193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43550" y="3870674"/>
            <a:ext cx="120015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57274" y="1013703"/>
            <a:ext cx="117162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743700" y="1130146"/>
            <a:ext cx="12573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162425" y="1034896"/>
            <a:ext cx="112395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775190" y="3880585"/>
            <a:ext cx="113006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椭圆 34"/>
          <p:cNvSpPr/>
          <p:nvPr/>
        </p:nvSpPr>
        <p:spPr>
          <a:xfrm>
            <a:off x="4269296" y="2283718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椭圆 34"/>
          <p:cNvSpPr/>
          <p:nvPr/>
        </p:nvSpPr>
        <p:spPr>
          <a:xfrm>
            <a:off x="6944444" y="2256887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0800000">
            <a:off x="5611157" y="2499742"/>
            <a:ext cx="1045255" cy="13580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rot="10800000">
            <a:off x="2802845" y="2522556"/>
            <a:ext cx="1045255" cy="13580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1460984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2008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一月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0163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2009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一月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264289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一月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83096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一月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944444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一月</a:t>
            </a:r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3" grpId="0"/>
          <p:bldP spid="43" grpId="0" animBg="1"/>
          <p:bldP spid="44" grpId="0"/>
          <p:bldP spid="45" grpId="0"/>
          <p:bldP spid="47" grpId="0"/>
          <p:bldP spid="64" grpId="0"/>
          <p:bldP spid="65" grpId="0"/>
          <p:bldP spid="66" grpId="0" animBg="1"/>
          <p:bldP spid="67" grpId="0" animBg="1"/>
          <p:bldP spid="74" grpId="0"/>
          <p:bldP spid="75" grpId="0"/>
          <p:bldP spid="76" grpId="0"/>
          <p:bldP spid="77" grpId="0"/>
          <p:bldP spid="7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3" grpId="0"/>
          <p:bldP spid="43" grpId="0" animBg="1"/>
          <p:bldP spid="44" grpId="0"/>
          <p:bldP spid="45" grpId="0"/>
          <p:bldP spid="47" grpId="0"/>
          <p:bldP spid="64" grpId="0"/>
          <p:bldP spid="65" grpId="0"/>
          <p:bldP spid="66" grpId="0" animBg="1"/>
          <p:bldP spid="67" grpId="0" animBg="1"/>
          <p:bldP spid="74" grpId="0"/>
          <p:bldP spid="75" grpId="0"/>
          <p:bldP spid="76" grpId="0"/>
          <p:bldP spid="77" grpId="0"/>
          <p:bldP spid="7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145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itchFamily="2" charset="-122"/>
                <a:ea typeface="方正兰亭细黑_GBK" pitchFamily="2" charset="-122"/>
              </a:rPr>
              <a:t>研究思路及过程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第三部分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3246" y="1776063"/>
              <a:ext cx="713918" cy="706777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434963" y="25439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研究思路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963" y="29905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研究过程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8928" y="2591192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IDEAS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8928" y="3038960"/>
            <a:ext cx="1572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PROCESS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41075" y="257144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141075" y="300880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研究思路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04733" y="3579862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12509" y="3579862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07111" y="3587827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70379" y="3587827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31" name="燕尾形箭头 30"/>
          <p:cNvSpPr/>
          <p:nvPr/>
        </p:nvSpPr>
        <p:spPr>
          <a:xfrm>
            <a:off x="467544" y="2427734"/>
            <a:ext cx="8208912" cy="228600"/>
          </a:xfrm>
          <a:prstGeom prst="notchedRightArrow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83076" y="1635646"/>
            <a:ext cx="1697385" cy="1697385"/>
            <a:chOff x="1278794" y="3334906"/>
            <a:chExt cx="914014" cy="91401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5" name="同心圆 3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529730" y="3742514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itchFamily="34" charset="-122"/>
                  <a:ea typeface="微软雅黑" pitchFamily="34" charset="-122"/>
                </a:rPr>
                <a:t>思路一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746134" y="1639356"/>
            <a:ext cx="1697385" cy="1697385"/>
            <a:chOff x="1278794" y="3334906"/>
            <a:chExt cx="914014" cy="914014"/>
          </a:xfrm>
        </p:grpSpPr>
        <p:grpSp>
          <p:nvGrpSpPr>
            <p:cNvPr id="38" name="组合 3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529731" y="3740516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itchFamily="34" charset="-122"/>
                  <a:ea typeface="微软雅黑" pitchFamily="34" charset="-122"/>
                </a:rPr>
                <a:t>思路二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88516" y="1635646"/>
            <a:ext cx="1697385" cy="1697385"/>
            <a:chOff x="1278794" y="3334906"/>
            <a:chExt cx="914014" cy="914014"/>
          </a:xfrm>
        </p:grpSpPr>
        <p:grpSp>
          <p:nvGrpSpPr>
            <p:cNvPr id="48" name="组合 4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0" name="同心圆 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529731" y="3742514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itchFamily="34" charset="-122"/>
                  <a:ea typeface="微软雅黑" pitchFamily="34" charset="-122"/>
                </a:rPr>
                <a:t>思路三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19031" y="1642521"/>
            <a:ext cx="1697385" cy="1697385"/>
            <a:chOff x="1278794" y="3334906"/>
            <a:chExt cx="914014" cy="914014"/>
          </a:xfrm>
        </p:grpSpPr>
        <p:grpSp>
          <p:nvGrpSpPr>
            <p:cNvPr id="53" name="组合 5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5" name="同心圆 5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529731" y="3738812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itchFamily="34" charset="-122"/>
                  <a:ea typeface="微软雅黑" pitchFamily="34" charset="-122"/>
                </a:rPr>
                <a:t>思路四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824277" y="1491630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58" name="椭圆 57"/>
          <p:cNvSpPr/>
          <p:nvPr/>
        </p:nvSpPr>
        <p:spPr>
          <a:xfrm>
            <a:off x="2783180" y="1491630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59" name="椭圆 58"/>
          <p:cNvSpPr/>
          <p:nvPr/>
        </p:nvSpPr>
        <p:spPr>
          <a:xfrm>
            <a:off x="4760524" y="1498175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60" name="椭圆 59"/>
          <p:cNvSpPr/>
          <p:nvPr/>
        </p:nvSpPr>
        <p:spPr>
          <a:xfrm>
            <a:off x="6707078" y="1498175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61" name="Freeform 34"/>
          <p:cNvSpPr>
            <a:spLocks noEditPoints="1"/>
          </p:cNvSpPr>
          <p:nvPr/>
        </p:nvSpPr>
        <p:spPr bwMode="auto">
          <a:xfrm>
            <a:off x="1000830" y="1642521"/>
            <a:ext cx="334257" cy="343054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2" name="Freeform 26"/>
          <p:cNvSpPr>
            <a:spLocks noEditPoints="1"/>
          </p:cNvSpPr>
          <p:nvPr/>
        </p:nvSpPr>
        <p:spPr bwMode="auto">
          <a:xfrm>
            <a:off x="2952968" y="1663271"/>
            <a:ext cx="305788" cy="302082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3" name="Freeform 35"/>
          <p:cNvSpPr>
            <a:spLocks noEditPoints="1"/>
          </p:cNvSpPr>
          <p:nvPr/>
        </p:nvSpPr>
        <p:spPr bwMode="auto">
          <a:xfrm>
            <a:off x="6895784" y="1679567"/>
            <a:ext cx="294065" cy="318039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4949998" y="1635646"/>
            <a:ext cx="287664" cy="361960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5" grpId="0"/>
          <p:bldP spid="22" grpId="0"/>
          <p:bldP spid="23" grpId="0"/>
          <p:bldP spid="29" grpId="0"/>
          <p:bldP spid="30" grpId="0"/>
          <p:bldP spid="31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5" grpId="0"/>
          <p:bldP spid="22" grpId="0"/>
          <p:bldP spid="23" grpId="0"/>
          <p:bldP spid="29" grpId="0"/>
          <p:bldP spid="30" grpId="0"/>
          <p:bldP spid="31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研究过程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7" name="燕尾形 46"/>
          <p:cNvSpPr/>
          <p:nvPr/>
        </p:nvSpPr>
        <p:spPr>
          <a:xfrm>
            <a:off x="899592" y="2480499"/>
            <a:ext cx="816998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48" name="燕尾形 47"/>
          <p:cNvSpPr/>
          <p:nvPr/>
        </p:nvSpPr>
        <p:spPr>
          <a:xfrm>
            <a:off x="1619672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0" name="燕尾形 49"/>
          <p:cNvSpPr/>
          <p:nvPr/>
        </p:nvSpPr>
        <p:spPr>
          <a:xfrm>
            <a:off x="2339752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1" name="燕尾形 50"/>
          <p:cNvSpPr/>
          <p:nvPr/>
        </p:nvSpPr>
        <p:spPr>
          <a:xfrm>
            <a:off x="3033703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cxnSp>
        <p:nvCxnSpPr>
          <p:cNvPr id="52" name="直接连接符 51"/>
          <p:cNvCxnSpPr/>
          <p:nvPr/>
        </p:nvCxnSpPr>
        <p:spPr>
          <a:xfrm rot="5400000">
            <a:off x="3816077" y="3018148"/>
            <a:ext cx="424815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555776" y="2057728"/>
            <a:ext cx="0" cy="4132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115616" y="1563638"/>
            <a:ext cx="0" cy="9105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3275856" y="3353874"/>
            <a:ext cx="29068" cy="94606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1763688" y="3353872"/>
            <a:ext cx="0" cy="3700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五边形 56"/>
          <p:cNvSpPr/>
          <p:nvPr/>
        </p:nvSpPr>
        <p:spPr>
          <a:xfrm>
            <a:off x="-36512" y="2473083"/>
            <a:ext cx="5904655" cy="892732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8" name="TextBox 57"/>
          <p:cNvSpPr txBox="1"/>
          <p:nvPr/>
        </p:nvSpPr>
        <p:spPr>
          <a:xfrm>
            <a:off x="6228184" y="1347613"/>
            <a:ext cx="216024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    点击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输入简要文字内容，文字内容需概括精炼，不用多余的文字修饰，言简意赅的说明该项内容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。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       点击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输入简要文字内容，文字内容需概括精炼，不用多余的文字修饰，言简意赅的说明该项内容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99592" y="1119451"/>
            <a:ext cx="2327891" cy="444187"/>
            <a:chOff x="814328" y="3219334"/>
            <a:chExt cx="2266827" cy="432536"/>
          </a:xfrm>
        </p:grpSpPr>
        <p:grpSp>
          <p:nvGrpSpPr>
            <p:cNvPr id="60" name="组合 59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3" name="椭圆 62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1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1139540" y="3319207"/>
              <a:ext cx="192667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过程一内容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547664" y="3723878"/>
            <a:ext cx="2327891" cy="444187"/>
            <a:chOff x="814325" y="3219334"/>
            <a:chExt cx="2266826" cy="432536"/>
          </a:xfrm>
        </p:grpSpPr>
        <p:grpSp>
          <p:nvGrpSpPr>
            <p:cNvPr id="67" name="组合 66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椭圆 69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249617" y="3331792"/>
              <a:ext cx="1808518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二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295244" y="1623506"/>
            <a:ext cx="2327891" cy="515597"/>
            <a:chOff x="814328" y="3219334"/>
            <a:chExt cx="2266829" cy="502073"/>
          </a:xfrm>
        </p:grpSpPr>
        <p:grpSp>
          <p:nvGrpSpPr>
            <p:cNvPr id="74" name="组合 73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7" name="椭圆 76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3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1183671" y="3331792"/>
              <a:ext cx="1847692" cy="3896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三内容</a:t>
              </a:r>
            </a:p>
            <a:p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059832" y="4299942"/>
            <a:ext cx="2327891" cy="444187"/>
            <a:chOff x="814328" y="3219334"/>
            <a:chExt cx="2266828" cy="432536"/>
          </a:xfrm>
        </p:grpSpPr>
        <p:grpSp>
          <p:nvGrpSpPr>
            <p:cNvPr id="81" name="组合 80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4" name="椭圆 83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4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1085352" y="3345963"/>
              <a:ext cx="1926671" cy="194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四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7" name="组合 86"/>
          <p:cNvGrpSpPr>
            <a:grpSpLocks noChangeAspect="1"/>
          </p:cNvGrpSpPr>
          <p:nvPr/>
        </p:nvGrpSpPr>
        <p:grpSpPr>
          <a:xfrm>
            <a:off x="3779912" y="2057728"/>
            <a:ext cx="1698901" cy="1620807"/>
            <a:chOff x="3197225" y="3458369"/>
            <a:chExt cx="533400" cy="487363"/>
          </a:xfrm>
          <a:solidFill>
            <a:srgbClr val="C00000"/>
          </a:solidFill>
        </p:grpSpPr>
        <p:sp>
          <p:nvSpPr>
            <p:cNvPr id="88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/>
            </a:p>
          </p:txBody>
        </p:sp>
        <p:sp>
          <p:nvSpPr>
            <p:cNvPr id="89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/>
            </a:p>
          </p:txBody>
        </p:sp>
      </p:grp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4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365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9" grpId="0"/>
      <p:bldP spid="47" grpId="0" animBg="1"/>
      <p:bldP spid="48" grpId="0" animBg="1"/>
      <p:bldP spid="50" grpId="0" animBg="1"/>
      <p:bldP spid="51" grpId="0" animBg="1"/>
      <p:bldP spid="57" grpId="0" animBg="1"/>
      <p:bldP spid="58" grpId="0"/>
      <p:bldP spid="5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itchFamily="2" charset="-122"/>
                <a:ea typeface="方正兰亭细黑_GBK" pitchFamily="2" charset="-122"/>
              </a:rPr>
              <a:t>实验数据结果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第四部分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2573935" y="1804771"/>
              <a:ext cx="695127" cy="590855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3535" y="24734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3535" y="28861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实验难点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3535" y="32988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案例分析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3535" y="37115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问题评估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02601" y="2551138"/>
            <a:ext cx="569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2601" y="2959460"/>
            <a:ext cx="1092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DIFFICULTIES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02601" y="3367782"/>
            <a:ext cx="861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ANALYSIS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02601" y="3776104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ASSESSMENT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129647" y="250091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129647" y="293827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129647" y="337563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129647" y="381300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423535" y="41242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研究成果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2601" y="4184428"/>
            <a:ext cx="1265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ACHIEVEMENTS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129646" y="417154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57" name="椭圆 34"/>
          <p:cNvSpPr/>
          <p:nvPr/>
        </p:nvSpPr>
        <p:spPr>
          <a:xfrm rot="10800000">
            <a:off x="3334084" y="1569270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 rot="5400000">
            <a:off x="3538287" y="2796338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34"/>
          <p:cNvSpPr/>
          <p:nvPr/>
        </p:nvSpPr>
        <p:spPr>
          <a:xfrm>
            <a:off x="4765968" y="2630943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 rot="16200000">
            <a:off x="4570570" y="1372326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2" name="Freeform 18"/>
          <p:cNvSpPr>
            <a:spLocks noEditPoints="1"/>
          </p:cNvSpPr>
          <p:nvPr/>
        </p:nvSpPr>
        <p:spPr bwMode="auto">
          <a:xfrm>
            <a:off x="5035708" y="3258673"/>
            <a:ext cx="538162" cy="471487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3642519" y="3259799"/>
            <a:ext cx="525462" cy="452437"/>
            <a:chOff x="3379788" y="4325938"/>
            <a:chExt cx="525462" cy="452437"/>
          </a:xfrm>
          <a:solidFill>
            <a:srgbClr val="C00000"/>
          </a:solidFill>
        </p:grpSpPr>
        <p:sp>
          <p:nvSpPr>
            <p:cNvPr id="104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609181" y="1881601"/>
            <a:ext cx="558800" cy="460375"/>
            <a:chOff x="3376613" y="2879725"/>
            <a:chExt cx="558800" cy="460375"/>
          </a:xfrm>
        </p:grpSpPr>
        <p:sp>
          <p:nvSpPr>
            <p:cNvPr id="109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Freeform 12"/>
          <p:cNvSpPr/>
          <p:nvPr/>
        </p:nvSpPr>
        <p:spPr bwMode="auto">
          <a:xfrm>
            <a:off x="4980158" y="1790833"/>
            <a:ext cx="573087" cy="544512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TextBox 111"/>
          <p:cNvSpPr txBox="1"/>
          <p:nvPr/>
        </p:nvSpPr>
        <p:spPr>
          <a:xfrm>
            <a:off x="6084168" y="2069740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084168" y="1773879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数据一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095236" y="346642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095236" y="317056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数据二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36691" y="3555660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36691" y="3259799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数据三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25623" y="2086694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25623" y="1790833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数据四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57" grpId="0" animBg="1"/>
          <p:bldP spid="61" grpId="0" animBg="1"/>
          <p:bldP spid="102" grpId="0" animBg="1"/>
          <p:bldP spid="111" grpId="0" animBg="1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57" grpId="0" animBg="1"/>
          <p:bldP spid="61" grpId="0" animBg="1"/>
          <p:bldP spid="102" grpId="0" animBg="1"/>
          <p:bldP spid="111" grpId="0" animBg="1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圆角矩形 75"/>
          <p:cNvSpPr/>
          <p:nvPr/>
        </p:nvSpPr>
        <p:spPr>
          <a:xfrm rot="5400000">
            <a:off x="2044393" y="2982310"/>
            <a:ext cx="2093533" cy="1161081"/>
          </a:xfrm>
          <a:prstGeom prst="roundRect">
            <a:avLst>
              <a:gd name="adj" fmla="val 50000"/>
            </a:avLst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2658150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032223" y="1943488"/>
            <a:ext cx="1161081" cy="2666129"/>
            <a:chOff x="4013612" y="985436"/>
            <a:chExt cx="1443428" cy="3314468"/>
          </a:xfrm>
        </p:grpSpPr>
        <p:sp>
          <p:nvSpPr>
            <p:cNvPr id="105" name="圆角矩形 104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圆角矩形 105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椭圆 106"/>
          <p:cNvSpPr/>
          <p:nvPr/>
        </p:nvSpPr>
        <p:spPr>
          <a:xfrm>
            <a:off x="1170705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 rot="5400000">
            <a:off x="4760286" y="2741411"/>
            <a:ext cx="2575331" cy="1161081"/>
          </a:xfrm>
          <a:prstGeom prst="roundRect">
            <a:avLst>
              <a:gd name="adj" fmla="val 50000"/>
            </a:avLst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5619703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989015" y="1943488"/>
            <a:ext cx="1161081" cy="2666129"/>
            <a:chOff x="4013612" y="985436"/>
            <a:chExt cx="1443428" cy="3314468"/>
          </a:xfrm>
        </p:grpSpPr>
        <p:sp>
          <p:nvSpPr>
            <p:cNvPr id="113" name="圆角矩形 112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圆角矩形 113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" name="椭圆 114"/>
          <p:cNvSpPr/>
          <p:nvPr/>
        </p:nvSpPr>
        <p:spPr>
          <a:xfrm>
            <a:off x="4132259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6945807" y="1370413"/>
            <a:ext cx="1161081" cy="3239204"/>
            <a:chOff x="4013613" y="985437"/>
            <a:chExt cx="1443428" cy="3314468"/>
          </a:xfrm>
        </p:grpSpPr>
        <p:sp>
          <p:nvSpPr>
            <p:cNvPr id="121" name="圆角矩形 120"/>
            <p:cNvSpPr/>
            <p:nvPr/>
          </p:nvSpPr>
          <p:spPr>
            <a:xfrm rot="5400000">
              <a:off x="3078093" y="1920957"/>
              <a:ext cx="3314468" cy="1443428"/>
            </a:xfrm>
            <a:prstGeom prst="roundRect">
              <a:avLst>
                <a:gd name="adj" fmla="val 46172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圆角矩形 121"/>
            <p:cNvSpPr/>
            <p:nvPr/>
          </p:nvSpPr>
          <p:spPr>
            <a:xfrm rot="5400000">
              <a:off x="3109760" y="1976006"/>
              <a:ext cx="3251129" cy="1352701"/>
            </a:xfrm>
            <a:prstGeom prst="roundRect">
              <a:avLst>
                <a:gd name="adj" fmla="val 48249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3" name="椭圆 122"/>
          <p:cNvSpPr/>
          <p:nvPr/>
        </p:nvSpPr>
        <p:spPr>
          <a:xfrm>
            <a:off x="7093813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TextBox 123"/>
          <p:cNvSpPr txBox="1"/>
          <p:nvPr/>
        </p:nvSpPr>
        <p:spPr>
          <a:xfrm>
            <a:off x="4177330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86276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138884" y="180168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45%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658150" y="2862501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15%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639054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65437" y="9075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165437" y="106687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134" name="直接连接符 133"/>
          <p:cNvCxnSpPr/>
          <p:nvPr/>
        </p:nvCxnSpPr>
        <p:spPr>
          <a:xfrm flipV="1">
            <a:off x="1036816" y="917548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1071563" y="1685446"/>
            <a:ext cx="6800850" cy="2115029"/>
          </a:xfrm>
          <a:custGeom>
            <a:avLst/>
            <a:gdLst>
              <a:gd name="connsiteX0" fmla="*/ 0 w 6800850"/>
              <a:gd name="connsiteY0" fmla="*/ 2115029 h 2115029"/>
              <a:gd name="connsiteX1" fmla="*/ 971550 w 6800850"/>
              <a:gd name="connsiteY1" fmla="*/ 914879 h 2115029"/>
              <a:gd name="connsiteX2" fmla="*/ 1943100 w 6800850"/>
              <a:gd name="connsiteY2" fmla="*/ 1600679 h 2115029"/>
              <a:gd name="connsiteX3" fmla="*/ 2857500 w 6800850"/>
              <a:gd name="connsiteY3" fmla="*/ 479 h 2115029"/>
              <a:gd name="connsiteX4" fmla="*/ 3857625 w 6800850"/>
              <a:gd name="connsiteY4" fmla="*/ 1786417 h 2115029"/>
              <a:gd name="connsiteX5" fmla="*/ 4800600 w 6800850"/>
              <a:gd name="connsiteY5" fmla="*/ 829154 h 2115029"/>
              <a:gd name="connsiteX6" fmla="*/ 5786437 w 6800850"/>
              <a:gd name="connsiteY6" fmla="*/ 1157767 h 2115029"/>
              <a:gd name="connsiteX7" fmla="*/ 6800850 w 6800850"/>
              <a:gd name="connsiteY7" fmla="*/ 479 h 211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850" h="2115029">
                <a:moveTo>
                  <a:pt x="0" y="2115029"/>
                </a:moveTo>
                <a:cubicBezTo>
                  <a:pt x="323850" y="1557816"/>
                  <a:pt x="647700" y="1000604"/>
                  <a:pt x="971550" y="914879"/>
                </a:cubicBezTo>
                <a:cubicBezTo>
                  <a:pt x="1295400" y="829154"/>
                  <a:pt x="1628775" y="1753079"/>
                  <a:pt x="1943100" y="1600679"/>
                </a:cubicBezTo>
                <a:cubicBezTo>
                  <a:pt x="2257425" y="1448279"/>
                  <a:pt x="2538413" y="-30477"/>
                  <a:pt x="2857500" y="479"/>
                </a:cubicBezTo>
                <a:cubicBezTo>
                  <a:pt x="3176587" y="31435"/>
                  <a:pt x="3533775" y="1648305"/>
                  <a:pt x="3857625" y="1786417"/>
                </a:cubicBezTo>
                <a:cubicBezTo>
                  <a:pt x="4181475" y="1924529"/>
                  <a:pt x="4479131" y="933929"/>
                  <a:pt x="4800600" y="829154"/>
                </a:cubicBezTo>
                <a:cubicBezTo>
                  <a:pt x="5122069" y="724379"/>
                  <a:pt x="5453062" y="1295879"/>
                  <a:pt x="5786437" y="1157767"/>
                </a:cubicBezTo>
                <a:cubicBezTo>
                  <a:pt x="6119812" y="1019655"/>
                  <a:pt x="6622256" y="205266"/>
                  <a:pt x="6800850" y="479"/>
                </a:cubicBezTo>
              </a:path>
            </a:pathLst>
          </a:cu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757497" y="2304367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784268" y="3454524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694790" y="139897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椭圆 42"/>
          <p:cNvSpPr/>
          <p:nvPr/>
        </p:nvSpPr>
        <p:spPr>
          <a:xfrm>
            <a:off x="2721561" y="2936446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658854" y="3139631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5632083" y="2235155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6596147" y="2533358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569379" y="136165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539557" y="42514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08203" y="18698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35507" y="375820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21144" y="95785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93505" y="39296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82790" y="17621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51436" y="33389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20086" y="91499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4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4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126470" y="1921438"/>
            <a:ext cx="2412192" cy="701179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2832059" y="1921438"/>
            <a:ext cx="1706603" cy="153772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3888282" y="1921438"/>
            <a:ext cx="650380" cy="2027866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4538662" y="1921438"/>
            <a:ext cx="574541" cy="2075575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 flipV="1">
            <a:off x="4538662" y="1921438"/>
            <a:ext cx="1647314" cy="153772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538662" y="1921438"/>
            <a:ext cx="2437224" cy="75731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/>
          <p:cNvSpPr/>
          <p:nvPr/>
        </p:nvSpPr>
        <p:spPr>
          <a:xfrm>
            <a:off x="2476990" y="3123937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33213" y="364194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4750752" y="364194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830907" y="310409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6620817" y="232368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771401" y="224166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3837483" y="1220259"/>
            <a:ext cx="1402358" cy="1402358"/>
            <a:chOff x="3851771" y="1163107"/>
            <a:chExt cx="1402358" cy="1402358"/>
          </a:xfrm>
        </p:grpSpPr>
        <p:grpSp>
          <p:nvGrpSpPr>
            <p:cNvPr id="76" name="组合 7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8" name="同心圆 7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92112" y="760412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4099140" y="1710398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TITLE</a:t>
              </a:r>
              <a:endParaRPr lang="zh-CN" altLang="en-US" sz="1400" spc="3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7488612" y="2405053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703782" y="322832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32219" y="389041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8251" y="237647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06349" y="326683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34678" y="389041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实验数据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168280" y="1085351"/>
            <a:ext cx="3171495" cy="3171495"/>
          </a:xfrm>
          <a:prstGeom prst="ellipse">
            <a:avLst/>
          </a:prstGeom>
          <a:noFill/>
          <a:ln w="76200">
            <a:solidFill>
              <a:srgbClr val="1A3F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59172" y="2539810"/>
            <a:ext cx="1130909" cy="1130909"/>
            <a:chOff x="659172" y="2539810"/>
            <a:chExt cx="1130909" cy="1130909"/>
          </a:xfrm>
          <a:solidFill>
            <a:srgbClr val="1A3F6C"/>
          </a:solidFill>
        </p:grpSpPr>
        <p:sp>
          <p:nvSpPr>
            <p:cNvPr id="35" name="椭圆 34"/>
            <p:cNvSpPr/>
            <p:nvPr/>
          </p:nvSpPr>
          <p:spPr>
            <a:xfrm>
              <a:off x="659172" y="2539810"/>
              <a:ext cx="1130909" cy="1130909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08957" y="2627556"/>
              <a:ext cx="580608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58454" y="3300716"/>
            <a:ext cx="1583943" cy="1583943"/>
            <a:chOff x="1758454" y="3300716"/>
            <a:chExt cx="1583943" cy="158394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58454" y="3300716"/>
              <a:ext cx="1583943" cy="158394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184500" y="3587733"/>
              <a:ext cx="7521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6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9680" y="1458801"/>
            <a:ext cx="813432" cy="813432"/>
            <a:chOff x="939680" y="1458801"/>
            <a:chExt cx="813432" cy="813432"/>
          </a:xfrm>
        </p:grpSpPr>
        <p:grpSp>
          <p:nvGrpSpPr>
            <p:cNvPr id="32" name="组合 31"/>
            <p:cNvGrpSpPr/>
            <p:nvPr/>
          </p:nvGrpSpPr>
          <p:grpSpPr>
            <a:xfrm>
              <a:off x="939680" y="1458801"/>
              <a:ext cx="813432" cy="8134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088748" y="1565452"/>
              <a:ext cx="484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32409" y="996451"/>
            <a:ext cx="559417" cy="559417"/>
            <a:chOff x="1732409" y="996451"/>
            <a:chExt cx="559417" cy="559417"/>
          </a:xfrm>
          <a:solidFill>
            <a:srgbClr val="1A3F6C"/>
          </a:solidFill>
        </p:grpSpPr>
        <p:sp>
          <p:nvSpPr>
            <p:cNvPr id="31" name="椭圆 30"/>
            <p:cNvSpPr/>
            <p:nvPr/>
          </p:nvSpPr>
          <p:spPr>
            <a:xfrm>
              <a:off x="1732409" y="996451"/>
              <a:ext cx="559417" cy="559417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808937" y="1049342"/>
              <a:ext cx="38343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3321" y="1746824"/>
            <a:ext cx="2209109" cy="2209109"/>
            <a:chOff x="3273321" y="1746824"/>
            <a:chExt cx="2209109" cy="2209109"/>
          </a:xfrm>
          <a:solidFill>
            <a:srgbClr val="1A3F6C"/>
          </a:solidFill>
        </p:grpSpPr>
        <p:sp>
          <p:nvSpPr>
            <p:cNvPr id="39" name="椭圆 38"/>
            <p:cNvSpPr/>
            <p:nvPr/>
          </p:nvSpPr>
          <p:spPr>
            <a:xfrm>
              <a:off x="3273321" y="1746824"/>
              <a:ext cx="2209109" cy="2209109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49886" y="1997410"/>
              <a:ext cx="914033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E</a:t>
              </a:r>
              <a:endParaRPr lang="zh-CN" altLang="en-US" sz="96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2000656" y="2271917"/>
            <a:ext cx="1265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TITLE</a:t>
            </a:r>
            <a:endParaRPr lang="zh-CN" altLang="en-US" sz="3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17337" y="11658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817337" y="1325154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5688716" y="1175827"/>
            <a:ext cx="0" cy="4090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817337" y="18942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17337" y="205359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 flipV="1">
            <a:off x="5688716" y="1904270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817337" y="262101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817337" y="278033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5688716" y="263100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817337" y="339043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817337" y="3549750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5688716" y="3400423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817337" y="411524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817337" y="427456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V="1">
            <a:off x="5688716" y="412523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实验难点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6573" y="267886"/>
            <a:ext cx="1394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DIFFICULTIES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9506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7708" y="396471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实验难点二</a:t>
            </a:r>
            <a:endParaRPr lang="zh-CN" altLang="en-US" sz="16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14622" y="3956364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实验难点三</a:t>
            </a:r>
            <a:endParaRPr lang="zh-CN" altLang="en-US" sz="16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14622" y="260702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实验难点四</a:t>
            </a:r>
            <a:endParaRPr lang="zh-CN" altLang="en-US" sz="16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59209" y="260289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实验难点一</a:t>
            </a:r>
            <a:endParaRPr lang="zh-CN" altLang="en-US" sz="16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4" name="椭圆 34"/>
          <p:cNvSpPr/>
          <p:nvPr/>
        </p:nvSpPr>
        <p:spPr>
          <a:xfrm rot="10800000">
            <a:off x="3288725" y="2114564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 rot="5400000">
            <a:off x="3492928" y="334163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34"/>
          <p:cNvSpPr/>
          <p:nvPr/>
        </p:nvSpPr>
        <p:spPr>
          <a:xfrm>
            <a:off x="4720609" y="3176237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 rot="16200000">
            <a:off x="4525211" y="1917620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45" grpId="0"/>
          <p:bldP spid="46" grpId="0"/>
          <p:bldP spid="47" grpId="0"/>
          <p:bldP spid="53" grpId="0"/>
          <p:bldP spid="54" grpId="0" animBg="1"/>
          <p:bldP spid="58" grpId="0" animBg="1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45" grpId="0"/>
          <p:bldP spid="46" grpId="0"/>
          <p:bldP spid="47" grpId="0"/>
          <p:bldP spid="53" grpId="0"/>
          <p:bldP spid="54" grpId="0" animBg="1"/>
          <p:bldP spid="58" grpId="0" animBg="1"/>
          <p:bldP spid="6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案例分析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69665" y="267886"/>
            <a:ext cx="1084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ANALYSIS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3880762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629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72690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382423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921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42686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分析内容一</a:t>
            </a:r>
            <a:endParaRPr lang="zh-CN" altLang="en-US" sz="14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83094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分析内容二</a:t>
            </a:r>
            <a:endParaRPr lang="zh-CN" altLang="en-US" sz="14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28221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分析内容三</a:t>
            </a:r>
            <a:endParaRPr lang="zh-CN" altLang="en-US" sz="14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3524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分析内容四</a:t>
            </a:r>
            <a:endParaRPr lang="zh-CN" altLang="en-US" sz="14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575050" y="3090427"/>
            <a:ext cx="500908" cy="500908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717380" y="331473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2552263" y="331509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255929" y="3433436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175518" y="331975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062244" y="3312252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553278" y="344365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850333" y="3346863"/>
            <a:ext cx="250454" cy="25045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726981" y="331345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151556" y="332151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359742" y="3370647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5900741" y="313095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070359" y="3443943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4506355" y="316705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206031" y="3258897"/>
            <a:ext cx="322151" cy="32215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075958" y="331163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206867" y="331496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21657" y="34461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2772349" y="313169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690644" y="336803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193490" y="3174245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730460" y="330567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问题评估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611" y="267886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ASSESSMENT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3" name="五角星 52"/>
          <p:cNvSpPr/>
          <p:nvPr/>
        </p:nvSpPr>
        <p:spPr>
          <a:xfrm>
            <a:off x="3489325" y="2203450"/>
            <a:ext cx="2165350" cy="2165350"/>
          </a:xfrm>
          <a:prstGeom prst="star5">
            <a:avLst/>
          </a:prstGeom>
          <a:noFill/>
          <a:ln w="76200">
            <a:solidFill>
              <a:srgbClr val="1A3F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962648" y="2819400"/>
            <a:ext cx="1218704" cy="1218704"/>
            <a:chOff x="3962648" y="2819400"/>
            <a:chExt cx="1218704" cy="1218704"/>
          </a:xfrm>
        </p:grpSpPr>
        <p:grpSp>
          <p:nvGrpSpPr>
            <p:cNvPr id="55" name="组合 54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7" name="同心圆 5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92113" y="760413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118190" y="3274864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TITLE</a:t>
              </a:r>
              <a:endParaRPr lang="zh-CN" altLang="en-US" sz="1400" spc="3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2986578" y="268393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216931" y="168698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5461530" y="268393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969936" y="412700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476579" y="411430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2739259" y="19424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评估内容</a:t>
            </a:r>
            <a:r>
              <a:rPr lang="zh-CN" altLang="en-US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一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82620" y="283580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评估内容三</a:t>
            </a:r>
            <a:endParaRPr lang="zh-CN" altLang="en-US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96587" y="42593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评估内容五</a:t>
            </a:r>
            <a:endParaRPr lang="zh-CN" altLang="en-US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14495" y="29167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评估内容二</a:t>
            </a:r>
            <a:endParaRPr lang="zh-CN" altLang="en-US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966971" y="43355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评估内容四</a:t>
            </a:r>
            <a:endParaRPr lang="zh-CN" altLang="en-US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7" grpId="0"/>
      <p:bldP spid="53" grpId="0" animBg="1"/>
      <p:bldP spid="59" grpId="0" animBg="1"/>
      <p:bldP spid="64" grpId="0" animBg="1"/>
      <p:bldP spid="65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研究成果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7793" y="267886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ACHIEVEMENTS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191714" y="215790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标题一</a:t>
            </a:r>
            <a:endParaRPr lang="zh-CN" altLang="en-US" sz="3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2149829" y="2623322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090724" y="25875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7" name="同心圆 1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1469441" y="2832241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2404100" y="25840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3" name="同心圆 1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034054" y="2800177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6" name="同心圆 1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1756772" y="2827510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731988" y="3091261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2" name="同心圆 1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1551991" y="26030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5" name="同心圆 1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1890095" y="261075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8" name="同心圆 1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1217976" y="2610215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3" name="TextBox 202"/>
          <p:cNvSpPr txBox="1"/>
          <p:nvPr/>
        </p:nvSpPr>
        <p:spPr>
          <a:xfrm>
            <a:off x="3033186" y="30624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标题二</a:t>
            </a:r>
            <a:endParaRPr lang="zh-CN" altLang="en-US" sz="3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3991301" y="352788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5" name="同心圆 20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2932196" y="34921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08" name="同心圆 2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310913" y="37368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1" name="同心圆 2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4245572" y="34886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14" name="同心圆 2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3598244" y="373207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7" name="同心圆 2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3573460" y="399582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0" name="同心圆 2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3731567" y="351531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3" name="同心圆 2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3059448" y="351477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6" name="同心圆 2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8" name="TextBox 227"/>
          <p:cNvSpPr txBox="1"/>
          <p:nvPr/>
        </p:nvSpPr>
        <p:spPr>
          <a:xfrm>
            <a:off x="4848410" y="213478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标题三</a:t>
            </a:r>
            <a:endParaRPr lang="zh-CN" altLang="en-US" sz="3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229" name="组合 228"/>
          <p:cNvGrpSpPr/>
          <p:nvPr/>
        </p:nvGrpSpPr>
        <p:grpSpPr>
          <a:xfrm>
            <a:off x="5806525" y="260020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0" name="同心圆 2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747420" y="25644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3" name="同心圆 2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6060796" y="25609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6" name="同心圆 2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5690750" y="27770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9" name="同心圆 2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5311868" y="285519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2" name="同心圆 2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椭圆 2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5545785" y="286155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45" name="同心圆 2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5208687" y="257988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8" name="同心圆 2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椭圆 2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5546791" y="258763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1" name="同心圆 2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2" name="椭圆 2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4874672" y="258709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4" name="同心圆 2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6537510" y="309126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rPr>
              <a:t>标题四</a:t>
            </a:r>
            <a:endParaRPr lang="zh-CN" altLang="en-US" sz="3200" dirty="0">
              <a:solidFill>
                <a:srgbClr val="0080C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257" name="组合 256"/>
          <p:cNvGrpSpPr/>
          <p:nvPr/>
        </p:nvGrpSpPr>
        <p:grpSpPr>
          <a:xfrm>
            <a:off x="6436520" y="35209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8" name="同心圆 2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6815237" y="3765598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1" name="同心圆 2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7749896" y="35174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4" name="同心圆 2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7379850" y="373353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7" name="同心圆 2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椭圆 26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7102568" y="3760867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0" name="同心圆 2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235891" y="3544111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73" name="同心圆 2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4" name="椭圆 2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6563772" y="3543572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6" name="同心圆 2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7" name="椭圆 2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5136532" y="2906000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9" name="同心圆 2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0" name="椭圆 2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3875526" y="370473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82" name="同心圆 2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3" name="椭圆 28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4" name="组合 283"/>
          <p:cNvGrpSpPr/>
          <p:nvPr/>
        </p:nvGrpSpPr>
        <p:grpSpPr>
          <a:xfrm>
            <a:off x="3393463" y="350756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5" name="同心圆 2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7495625" y="355667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8" name="同心圆 28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9" name="椭圆 28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7077784" y="402461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1" name="同心圆 2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6897787" y="3536359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4" name="同心圆 2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6" name="TextBox 29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87" dur="500" spd="-100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89" dur="500" spd="-100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91" dur="500" spd="-100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93" dur="500" spd="-100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95" dur="500" spd="-100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97" dur="500" spd="-100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99" dur="500" spd="-100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01" dur="500" spd="-100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03" dur="500" spd="-100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05" dur="500" spd="-100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164" dur="500" spd="-100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166" dur="500" spd="-100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168" dur="500" spd="-100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170" dur="500" spd="-100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172" dur="500" spd="-100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174" dur="500" spd="-100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176" dur="500" spd="-100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78" dur="500" spd="-100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80" dur="500" spd="-100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82" dur="500" spd="-100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6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500"/>
                                            <p:tgtEl>
                                              <p:spTgt spid="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241" dur="500" spd="-100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243" dur="500" spd="-100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245" dur="500" spd="-100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3.07074E-6 L 0.27986 0.60642 " pathEditMode="relative" rAng="0" ptsTypes="AA" p14:bounceEnd="36000">
                                          <p:cBhvr>
                                            <p:cTn id="247" dur="500" spd="-100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249" dur="500" spd="-100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251" dur="500" spd="-100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253" dur="500" spd="-100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255" dur="500" spd="-100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257" dur="500" spd="-100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259" dur="500" spd="-100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5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500"/>
                                            <p:tgtEl>
                                              <p:spTgt spid="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6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1" dur="50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1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5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6" dur="500"/>
                                            <p:tgtEl>
                                              <p:spTgt spid="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4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318" dur="500" spd="-100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320" dur="500" spd="-100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322" dur="500" spd="-100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324" dur="500" spd="-100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326" dur="500" spd="-100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328" dur="500" spd="-1000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330" dur="500" spd="-1000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332" dur="500" spd="-100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334" dur="500" spd="-100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336" dur="500" spd="-100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20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72" grpId="0"/>
          <p:bldP spid="203" grpId="0"/>
          <p:bldP spid="228" grpId="0"/>
          <p:bldP spid="256" grpId="0"/>
          <p:bldP spid="2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87" dur="500" spd="-100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89" dur="500" spd="-100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91" dur="500" spd="-100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93" dur="500" spd="-100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95" dur="500" spd="-100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97" dur="500" spd="-100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99" dur="500" spd="-100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01" dur="500" spd="-100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03" dur="500" spd="-100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05" dur="500" spd="-100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2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164" dur="500" spd="-100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166" dur="500" spd="-100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168" dur="500" spd="-100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170" dur="500" spd="-100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172" dur="500" spd="-100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174" dur="500" spd="-100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176" dur="500" spd="-100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78" dur="500" spd="-100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80" dur="500" spd="-100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82" dur="500" spd="-100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6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5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5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5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500"/>
                                            <p:tgtEl>
                                              <p:spTgt spid="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9" dur="5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500"/>
                                            <p:tgtEl>
                                              <p:spTgt spid="2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9" dur="500"/>
                                            <p:tgtEl>
                                              <p:spTgt spid="2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9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241" dur="500" spd="-100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243" dur="500" spd="-100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245" dur="500" spd="-100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3.07074E-6 L 0.27986 0.60642 " pathEditMode="relative" rAng="0" ptsTypes="AA">
                                          <p:cBhvr>
                                            <p:cTn id="247" dur="500" spd="-1000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249" dur="500" spd="-100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251" dur="500" spd="-100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253" dur="500" spd="-1000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255" dur="500" spd="-100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257" dur="500" spd="-100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259" dur="500" spd="-100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3" dur="500"/>
                                            <p:tgtEl>
                                              <p:spTgt spid="2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5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6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5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500"/>
                                            <p:tgtEl>
                                              <p:spTgt spid="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5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6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0" dur="5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1" dur="500"/>
                                            <p:tgtEl>
                                              <p:spTgt spid="2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5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5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1" dur="500"/>
                                            <p:tgtEl>
                                              <p:spTgt spid="2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4" dur="5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5" dur="5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6" dur="500"/>
                                            <p:tgtEl>
                                              <p:spTgt spid="2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9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0" dur="5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1" dur="500"/>
                                            <p:tgtEl>
                                              <p:spTgt spid="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4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5" dur="5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6" dur="500"/>
                                            <p:tgtEl>
                                              <p:spTgt spid="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9" dur="5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1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4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500"/>
                                            <p:tgtEl>
                                              <p:spTgt spid="2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318" dur="500" spd="-100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320" dur="500" spd="-100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322" dur="500" spd="-100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324" dur="500" spd="-100000" fill="hold"/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326" dur="500" spd="-100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328" dur="500" spd="-100000" fill="hold"/>
                                            <p:tgtEl>
                                              <p:spTgt spid="2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330" dur="500" spd="-100000" fill="hold"/>
                                            <p:tgtEl>
                                              <p:spTgt spid="2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332" dur="500" spd="-100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334" dur="500" spd="-100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336" dur="500" spd="-100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0" dur="2000"/>
                                            <p:tgtEl>
                                              <p:spTgt spid="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72" grpId="0"/>
          <p:bldP spid="203" grpId="0"/>
          <p:bldP spid="228" grpId="0"/>
          <p:bldP spid="256" grpId="0"/>
          <p:bldP spid="296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145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itchFamily="2" charset="-122"/>
                <a:ea typeface="方正兰亭细黑_GBK" pitchFamily="2" charset="-122"/>
              </a:rPr>
              <a:t>解决方案及总结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第五部分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8518" y="1757459"/>
              <a:ext cx="689633" cy="662048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465443" y="25530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解决方案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5443" y="29996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方案评估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65443" y="344619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补救措施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65443" y="38642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参考文献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55194" y="2600254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SOLUTION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5194" y="3048022"/>
            <a:ext cx="1725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PROJECT EVALUATION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55194" y="3495790"/>
            <a:ext cx="1742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REMEDIAL MEASURES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77636" y="3943559"/>
            <a:ext cx="8723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Reference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171555" y="258050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171555" y="301787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171555" y="345523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171555" y="389259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465443" y="42379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itchFamily="2" charset="-122"/>
                <a:ea typeface="方正兰亭细黑_GBK" pitchFamily="2" charset="-122"/>
              </a:rPr>
              <a:t>感谢语</a:t>
            </a:r>
            <a:endParaRPr lang="zh-CN" altLang="en-US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63209" y="4317335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Thank you</a:t>
            </a:r>
            <a:endParaRPr lang="zh-CN" altLang="en-US" sz="12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171555" y="426637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15" grpId="0"/>
      <p:bldP spid="12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解决方案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8545" y="267886"/>
            <a:ext cx="1555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THE SOLUTION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2018852" y="3209594"/>
            <a:ext cx="1348932" cy="93955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-36512" y="4144388"/>
            <a:ext cx="2062918" cy="999112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367784" y="3209595"/>
            <a:ext cx="1816070" cy="63877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5183854" y="2423427"/>
            <a:ext cx="1816825" cy="1424941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620880" y="3703428"/>
            <a:ext cx="836538" cy="836538"/>
            <a:chOff x="1566862" y="4055810"/>
            <a:chExt cx="827056" cy="827056"/>
          </a:xfrm>
        </p:grpSpPr>
        <p:grpSp>
          <p:nvGrpSpPr>
            <p:cNvPr id="44" name="组合 43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617926" y="4218412"/>
              <a:ext cx="730851" cy="517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方案</a:t>
              </a:r>
              <a:endParaRPr lang="en-US" altLang="zh-CN" sz="14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一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45016" y="2754205"/>
            <a:ext cx="1016704" cy="1016704"/>
            <a:chOff x="2781516" y="3097105"/>
            <a:chExt cx="1016704" cy="1016704"/>
          </a:xfrm>
          <a:effectLst/>
        </p:grpSpPr>
        <p:grpSp>
          <p:nvGrpSpPr>
            <p:cNvPr id="49" name="组合 48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1" name="同心圆 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2980409" y="3315940"/>
              <a:ext cx="59503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latin typeface="微软雅黑" pitchFamily="34" charset="-122"/>
                  <a:ea typeface="微软雅黑" pitchFamily="34" charset="-122"/>
                </a:rPr>
                <a:t>方案</a:t>
              </a:r>
              <a:endParaRPr lang="en-US" altLang="zh-CN" sz="16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itchFamily="34" charset="-122"/>
                  <a:ea typeface="微软雅黑" pitchFamily="34" charset="-122"/>
                </a:rPr>
                <a:t>二</a:t>
              </a:r>
              <a:endParaRPr lang="zh-CN" altLang="en-US" sz="1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92277" y="3232510"/>
            <a:ext cx="1239392" cy="1239392"/>
            <a:chOff x="4464548" y="3511181"/>
            <a:chExt cx="1303621" cy="1303621"/>
          </a:xfrm>
        </p:grpSpPr>
        <p:grpSp>
          <p:nvGrpSpPr>
            <p:cNvPr id="54" name="组合 53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4752438" y="3825704"/>
              <a:ext cx="733780" cy="7445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方案</a:t>
              </a:r>
              <a:endParaRPr lang="en-US" altLang="zh-CN" sz="2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三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300192" y="1635646"/>
            <a:ext cx="1454948" cy="1454948"/>
            <a:chOff x="6075122" y="1932896"/>
            <a:chExt cx="1688526" cy="1688526"/>
          </a:xfrm>
        </p:grpSpPr>
        <p:grpSp>
          <p:nvGrpSpPr>
            <p:cNvPr id="59" name="组合 58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61" name="同心圆 6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456877" y="2299775"/>
              <a:ext cx="928687" cy="96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微软雅黑" pitchFamily="34" charset="-122"/>
                  <a:ea typeface="微软雅黑" pitchFamily="34" charset="-122"/>
                </a:rPr>
                <a:t>方案</a:t>
              </a:r>
              <a:endParaRPr lang="en-US" altLang="zh-CN" sz="24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400" dirty="0" smtClean="0">
                  <a:latin typeface="微软雅黑" pitchFamily="34" charset="-122"/>
                  <a:ea typeface="微软雅黑" pitchFamily="34" charset="-122"/>
                </a:rPr>
                <a:t>四</a:t>
              </a:r>
              <a:endParaRPr lang="zh-CN" altLang="en-US" sz="2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2230637" y="192367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3528" y="2920772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56176" y="3770953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436096" y="915566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246287" y="4155926"/>
            <a:ext cx="447031" cy="447031"/>
            <a:chOff x="2246286" y="4230035"/>
            <a:chExt cx="525513" cy="525513"/>
          </a:xfrm>
          <a:solidFill>
            <a:srgbClr val="1A3F6C"/>
          </a:solidFill>
        </p:grpSpPr>
        <p:sp>
          <p:nvSpPr>
            <p:cNvPr id="68" name="椭圆 67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290214" y="4356307"/>
              <a:ext cx="433392" cy="3256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577236" y="3993954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1" name="椭圆 70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246285" y="4351468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522599" y="3426320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4" name="椭圆 73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246285" y="4371106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452320" y="2571750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7" name="椭圆 76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246285" y="4380064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9" name="椭圆 78"/>
          <p:cNvSpPr/>
          <p:nvPr/>
        </p:nvSpPr>
        <p:spPr>
          <a:xfrm>
            <a:off x="4349204" y="32976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087077" y="391484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224465" y="4498008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2765464" y="425831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3341787" y="37991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5954877" y="328893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7360071" y="3209594"/>
            <a:ext cx="167224" cy="16722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562548" y="311385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5161319" y="276589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8028384" y="230725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053009" y="1993016"/>
            <a:ext cx="152400" cy="1524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966178" y="4299942"/>
            <a:ext cx="166157" cy="16615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8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8" grpId="0"/>
      <p:bldP spid="63" grpId="0"/>
      <p:bldP spid="64" grpId="0"/>
      <p:bldP spid="65" grpId="0"/>
      <p:bldP spid="66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方案评估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58284" y="267886"/>
            <a:ext cx="223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PROJECT EVALUATION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89" name="直接连接符 88"/>
          <p:cNvCxnSpPr/>
          <p:nvPr/>
        </p:nvCxnSpPr>
        <p:spPr>
          <a:xfrm flipH="1" flipV="1">
            <a:off x="2969045" y="1857279"/>
            <a:ext cx="3628920" cy="1695603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V="1">
            <a:off x="2184979" y="1415756"/>
            <a:ext cx="4562601" cy="216504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1820981" y="1359141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444736" y="3296277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641453" y="1097484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853297" y="3313413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1891669" y="135854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评估一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981486" y="333881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评估三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747580" y="11114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评估四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555735" y="332167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评估二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835696" y="1635646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 smtClean="0"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660232" y="137322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点击输入标题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475656" y="355550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点击输入标题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868144" y="358655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点击输入标题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3746633" y="1810030"/>
            <a:ext cx="1382075" cy="1382075"/>
            <a:chOff x="3746633" y="1810030"/>
            <a:chExt cx="1382075" cy="1382075"/>
          </a:xfrm>
        </p:grpSpPr>
        <p:grpSp>
          <p:nvGrpSpPr>
            <p:cNvPr id="113" name="组合 11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5" name="同心圆 1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3978122" y="2397335"/>
              <a:ext cx="92641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80C0"/>
                  </a:solidFill>
                  <a:latin typeface="微软雅黑" pitchFamily="34" charset="-122"/>
                  <a:ea typeface="微软雅黑" pitchFamily="34" charset="-122"/>
                </a:rPr>
                <a:t>方案评估</a:t>
              </a: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592781" y="2186777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45181" y="4011910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849365" y="4058985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012160" y="197298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2883767" y="1304103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22" name="椭圆 121"/>
          <p:cNvSpPr/>
          <p:nvPr/>
        </p:nvSpPr>
        <p:spPr>
          <a:xfrm>
            <a:off x="2523727" y="320748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23" name="椭圆 122"/>
          <p:cNvSpPr/>
          <p:nvPr/>
        </p:nvSpPr>
        <p:spPr>
          <a:xfrm>
            <a:off x="6911328" y="327526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24" name="椭圆 123"/>
          <p:cNvSpPr/>
          <p:nvPr/>
        </p:nvSpPr>
        <p:spPr>
          <a:xfrm>
            <a:off x="7725152" y="1059582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88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7" grpId="0"/>
      <p:bldP spid="118" grpId="0"/>
      <p:bldP spid="119" grpId="0"/>
      <p:bldP spid="120" grpId="0"/>
      <p:bldP spid="121" grpId="0" animBg="1"/>
      <p:bldP spid="122" grpId="0" animBg="1"/>
      <p:bldP spid="123" grpId="0" animBg="1"/>
      <p:bldP spid="1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补救措施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3836" y="267886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REMEDIAL MEASURES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  <a:p>
            <a:r>
              <a:rPr lang="zh-CN" altLang="en-US" sz="1200" dirty="0" smtClean="0"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709236" y="1894300"/>
            <a:ext cx="1200324" cy="1200324"/>
            <a:chOff x="6709236" y="1850758"/>
            <a:chExt cx="1200324" cy="1200324"/>
          </a:xfrm>
        </p:grpSpPr>
        <p:grpSp>
          <p:nvGrpSpPr>
            <p:cNvPr id="89" name="组合 88"/>
            <p:cNvGrpSpPr/>
            <p:nvPr/>
          </p:nvGrpSpPr>
          <p:grpSpPr>
            <a:xfrm>
              <a:off x="6709236" y="1850758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1" name="同心圆 9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6947760" y="2297031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措施四</a:t>
              </a:r>
              <a:endParaRPr lang="zh-CN" altLang="en-US" sz="14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225509" y="1879832"/>
            <a:ext cx="1200324" cy="1200324"/>
            <a:chOff x="1225509" y="1836290"/>
            <a:chExt cx="1200324" cy="1200324"/>
          </a:xfrm>
        </p:grpSpPr>
        <p:grpSp>
          <p:nvGrpSpPr>
            <p:cNvPr id="95" name="组合 94"/>
            <p:cNvGrpSpPr/>
            <p:nvPr/>
          </p:nvGrpSpPr>
          <p:grpSpPr>
            <a:xfrm>
              <a:off x="1225509" y="1836290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7" name="同心圆 9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464033" y="228256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措施四</a:t>
              </a:r>
              <a:endParaRPr lang="zh-CN" altLang="en-US" sz="14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234214" y="2096862"/>
            <a:ext cx="1668414" cy="1668414"/>
            <a:chOff x="5234214" y="2053320"/>
            <a:chExt cx="1668414" cy="1668414"/>
          </a:xfrm>
        </p:grpSpPr>
        <p:grpSp>
          <p:nvGrpSpPr>
            <p:cNvPr id="100" name="组合 99"/>
            <p:cNvGrpSpPr/>
            <p:nvPr/>
          </p:nvGrpSpPr>
          <p:grpSpPr>
            <a:xfrm>
              <a:off x="5234214" y="2053320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2" name="同心圆 10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5591368" y="268747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措施三</a:t>
              </a:r>
              <a:endParaRPr lang="zh-CN" altLang="en-US" sz="20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198327" y="2090113"/>
            <a:ext cx="1668414" cy="1668414"/>
            <a:chOff x="2198327" y="2046571"/>
            <a:chExt cx="1668414" cy="1668414"/>
          </a:xfrm>
        </p:grpSpPr>
        <p:grpSp>
          <p:nvGrpSpPr>
            <p:cNvPr id="105" name="组合 104"/>
            <p:cNvGrpSpPr/>
            <p:nvPr/>
          </p:nvGrpSpPr>
          <p:grpSpPr>
            <a:xfrm>
              <a:off x="2198327" y="2046571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7" name="同心圆 10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2555481" y="268072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措施二</a:t>
              </a:r>
              <a:endParaRPr lang="zh-CN" altLang="en-US" sz="20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481448" y="2381591"/>
            <a:ext cx="2181104" cy="2181104"/>
            <a:chOff x="3481448" y="2338049"/>
            <a:chExt cx="2181104" cy="2181104"/>
          </a:xfrm>
        </p:grpSpPr>
        <p:grpSp>
          <p:nvGrpSpPr>
            <p:cNvPr id="110" name="组合 109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3941057" y="3166990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0080C0"/>
                  </a:solidFill>
                  <a:latin typeface="方正兰亭细黑_GBK" pitchFamily="2" charset="-122"/>
                  <a:ea typeface="方正兰亭细黑_GBK" pitchFamily="2" charset="-122"/>
                </a:rPr>
                <a:t>措施一</a:t>
              </a:r>
              <a:endParaRPr lang="zh-CN" altLang="en-US" sz="2800" dirty="0">
                <a:solidFill>
                  <a:srgbClr val="0080C0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14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3608" y="1565803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1226969" y="344781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604729" y="3571714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78432" y="337709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411193" y="3498702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52192" y="325900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44941" y="330230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781911" y="343372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3427015" y="145090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3147794" y="3072585"/>
            <a:ext cx="167224" cy="16722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942895" y="3190313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425919" y="195298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3425730" y="246294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>
            <a:off x="3424634" y="296503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3427060" y="346728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3425964" y="396937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381102" y="2417860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rgbClr val="0080C0"/>
                </a:solidFill>
              </a:rPr>
              <a:t>参考文献</a:t>
            </a:r>
            <a:endParaRPr lang="en-US" altLang="zh-CN" sz="2000" b="1" dirty="0">
              <a:solidFill>
                <a:srgbClr val="0080C0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参考文献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25650" y="267886"/>
            <a:ext cx="1101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Reference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5" grpId="0"/>
      <p:bldP spid="18" grpId="0"/>
      <p:bldP spid="21" grpId="0"/>
      <p:bldP spid="24" grpId="0"/>
      <p:bldP spid="27" grpId="0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/>
      <p:bldP spid="40" grpId="0" animBg="1"/>
      <p:bldP spid="41" grpId="0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915816" y="555527"/>
            <a:ext cx="3552056" cy="1410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rgbClr val="0080C0"/>
                </a:solidFill>
                <a:latin typeface="Impact" pitchFamily="34" charset="0"/>
                <a:ea typeface="微软雅黑" pitchFamily="34" charset="-122"/>
              </a:rPr>
              <a:t>THANKS!</a:t>
            </a:r>
            <a:endParaRPr lang="zh-CN" altLang="en-US" sz="6600" b="0" dirty="0" smtClean="0">
              <a:solidFill>
                <a:srgbClr val="0080C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31640" y="1995686"/>
            <a:ext cx="6436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         大学生活即将结束，在此，我要感谢所有教导我的老师和陪伴我一齐成长的同学，他们在我的大学生涯给予了很大的帮助。本论文能够顺利完成，要特别感谢我的导师</a:t>
            </a:r>
            <a:r>
              <a:rPr lang="en-US" altLang="zh-CN" sz="1400" kern="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400" kern="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老师，</a:t>
            </a:r>
            <a:r>
              <a:rPr lang="en-US" altLang="zh-CN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老师对该论文从选题，构思到最后定稿的各个环节给予细心指引与教导</a:t>
            </a:r>
            <a:r>
              <a:rPr lang="en-US" altLang="zh-CN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使我得以最终完成毕业论文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设计！</a:t>
            </a:r>
            <a:endParaRPr lang="en-US" altLang="zh-CN" sz="1400" dirty="0" smtClean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40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最后</a:t>
            </a:r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，我要向百忙之中抽时间对本文进行审阅，评议和参与本人论文答辩的各位老师表示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感谢</a:t>
            </a:r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1400" kern="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70008" y="4088350"/>
            <a:ext cx="3048000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恳请各位老师批评指正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2000" b="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itchFamily="2" charset="-122"/>
                <a:ea typeface="方正兰亭细黑_GBK" pitchFamily="2" charset="-122"/>
              </a:rPr>
              <a:t>感谢语</a:t>
            </a:r>
            <a:endParaRPr lang="zh-CN" altLang="en-US" sz="2000" spc="300" dirty="0"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7217" y="267886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itchFamily="34" charset="-128"/>
                <a:ea typeface="Kozuka Gothic Pro R" pitchFamily="34" charset="-128"/>
              </a:rPr>
              <a:t>Thank you</a:t>
            </a:r>
            <a:endParaRPr lang="zh-CN" altLang="en-US" sz="1600" dirty="0">
              <a:solidFill>
                <a:srgbClr val="0080C0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8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0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78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5" grpId="1"/>
      <p:bldP spid="26" grpId="0"/>
      <p:bldP spid="6" grpId="0" animBg="1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清风素材 https://12sc.taobao.com/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3095</Words>
  <Application>Microsoft Office PowerPoint</Application>
  <PresentationFormat>全屏显示(16:9)</PresentationFormat>
  <Paragraphs>445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方正超粗黑简体</vt:lpstr>
      <vt:lpstr>Calibri</vt:lpstr>
      <vt:lpstr>Impact</vt:lpstr>
      <vt:lpstr>方正兰亭粗黑_GBK</vt:lpstr>
      <vt:lpstr>方正兰亭细黑_GBK_M</vt:lpstr>
      <vt:lpstr>Kozuka Gothic Pro R</vt:lpstr>
      <vt:lpstr>造字工房劲黑（非商用）常规体</vt:lpstr>
      <vt:lpstr>微软雅黑</vt:lpstr>
      <vt:lpstr>Arial</vt:lpstr>
      <vt:lpstr>宋体</vt:lpstr>
      <vt:lpstr>Watford DB</vt:lpstr>
      <vt:lpstr>方正兰亭细黑_GBK</vt:lpstr>
      <vt:lpstr>清风素材 https://12sc.taobao.com/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67</cp:revision>
  <dcterms:created xsi:type="dcterms:W3CDTF">2015-01-23T04:02:00Z</dcterms:created>
  <dcterms:modified xsi:type="dcterms:W3CDTF">2018-09-01T23:52:52Z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