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82" r:id="rId2"/>
    <p:sldId id="557" r:id="rId3"/>
    <p:sldId id="543" r:id="rId4"/>
    <p:sldId id="544" r:id="rId5"/>
    <p:sldId id="541" r:id="rId6"/>
    <p:sldId id="545" r:id="rId7"/>
    <p:sldId id="547" r:id="rId8"/>
    <p:sldId id="546" r:id="rId9"/>
    <p:sldId id="548" r:id="rId10"/>
    <p:sldId id="549" r:id="rId11"/>
    <p:sldId id="550" r:id="rId12"/>
    <p:sldId id="552" r:id="rId13"/>
    <p:sldId id="551" r:id="rId14"/>
    <p:sldId id="553" r:id="rId15"/>
    <p:sldId id="554" r:id="rId16"/>
    <p:sldId id="555" r:id="rId17"/>
    <p:sldId id="556" r:id="rId18"/>
  </p:sldIdLst>
  <p:sldSz cx="9144000" cy="5143500" type="screen16x9"/>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18A98"/>
    <a:srgbClr val="6BB7B5"/>
    <a:srgbClr val="025DAE"/>
    <a:srgbClr val="B2B2B2"/>
    <a:srgbClr val="080808"/>
    <a:srgbClr val="ACC34B"/>
    <a:srgbClr val="969696"/>
    <a:srgbClr val="80808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深色样式 1 - 强调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9" autoAdjust="0"/>
    <p:restoredTop sz="91462" autoAdjust="0"/>
  </p:normalViewPr>
  <p:slideViewPr>
    <p:cSldViewPr>
      <p:cViewPr varScale="1">
        <p:scale>
          <a:sx n="152" d="100"/>
          <a:sy n="152" d="100"/>
        </p:scale>
        <p:origin x="-444" y="-102"/>
      </p:cViewPr>
      <p:guideLst>
        <p:guide orient="horz" pos="1620"/>
        <p:guide pos="2880"/>
      </p:guideLst>
    </p:cSldViewPr>
  </p:slideViewPr>
  <p:notesTextViewPr>
    <p:cViewPr>
      <p:scale>
        <a:sx n="25" d="100"/>
        <a:sy n="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Adobe 楷体 Std R" panose="02020400000000000000" pitchFamily="18"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Adobe 楷体 Std R" panose="02020400000000000000" pitchFamily="18" charset="-122"/>
              </a:defRPr>
            </a:lvl1pPr>
          </a:lstStyle>
          <a:p>
            <a:fld id="{AFD96D07-341D-4D88-BBFE-B431BFA04196}" type="datetimeFigureOut">
              <a:rPr lang="zh-CN" altLang="en-US" smtClean="0"/>
              <a:pPr/>
              <a:t>2018/9/11</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Adobe 楷体 Std R" panose="02020400000000000000" pitchFamily="18"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Adobe 楷体 Std R" panose="02020400000000000000" pitchFamily="18" charset="-122"/>
              </a:defRPr>
            </a:lvl1pPr>
          </a:lstStyle>
          <a:p>
            <a:fld id="{AB2A0F9D-3357-4A94-85C8-3B842B870DC6}" type="slidenum">
              <a:rPr lang="zh-CN" altLang="en-US" smtClean="0"/>
              <a:pPr/>
              <a:t>‹#›</a:t>
            </a:fld>
            <a:endParaRPr lang="zh-CN" altLang="en-US" dirty="0"/>
          </a:p>
        </p:txBody>
      </p:sp>
    </p:spTree>
    <p:extLst>
      <p:ext uri="{BB962C8B-B14F-4D97-AF65-F5344CB8AC3E}">
        <p14:creationId xmlns:p14="http://schemas.microsoft.com/office/powerpoint/2010/main" val="427551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Adobe 楷体 Std R" panose="02020400000000000000" pitchFamily="18" charset="-122"/>
        <a:cs typeface="+mn-cs"/>
      </a:defRPr>
    </a:lvl1pPr>
    <a:lvl2pPr marL="457200" algn="l" defTabSz="914400" rtl="0" eaLnBrk="1" latinLnBrk="0" hangingPunct="1">
      <a:defRPr sz="1200" kern="1200">
        <a:solidFill>
          <a:schemeClr val="tx1"/>
        </a:solidFill>
        <a:latin typeface="+mn-lt"/>
        <a:ea typeface="Adobe 楷体 Std R" panose="02020400000000000000" pitchFamily="18" charset="-122"/>
        <a:cs typeface="+mn-cs"/>
      </a:defRPr>
    </a:lvl2pPr>
    <a:lvl3pPr marL="914400" algn="l" defTabSz="914400" rtl="0" eaLnBrk="1" latinLnBrk="0" hangingPunct="1">
      <a:defRPr sz="1200" kern="1200">
        <a:solidFill>
          <a:schemeClr val="tx1"/>
        </a:solidFill>
        <a:latin typeface="+mn-lt"/>
        <a:ea typeface="Adobe 楷体 Std R" panose="02020400000000000000" pitchFamily="18" charset="-122"/>
        <a:cs typeface="+mn-cs"/>
      </a:defRPr>
    </a:lvl3pPr>
    <a:lvl4pPr marL="1371600" algn="l" defTabSz="914400" rtl="0" eaLnBrk="1" latinLnBrk="0" hangingPunct="1">
      <a:defRPr sz="1200" kern="1200">
        <a:solidFill>
          <a:schemeClr val="tx1"/>
        </a:solidFill>
        <a:latin typeface="+mn-lt"/>
        <a:ea typeface="Adobe 楷体 Std R" panose="02020400000000000000" pitchFamily="18" charset="-122"/>
        <a:cs typeface="+mn-cs"/>
      </a:defRPr>
    </a:lvl4pPr>
    <a:lvl5pPr marL="1828800" algn="l" defTabSz="914400" rtl="0" eaLnBrk="1" latinLnBrk="0" hangingPunct="1">
      <a:defRPr sz="1200" kern="1200">
        <a:solidFill>
          <a:schemeClr val="tx1"/>
        </a:solidFill>
        <a:latin typeface="+mn-lt"/>
        <a:ea typeface="Adobe 楷体 Std R" panose="02020400000000000000" pitchFamily="18"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1111265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2359317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3287149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769058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1111265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2997955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82513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3779904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806661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1747478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2617769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991893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19705835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486409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221970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444433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2272118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6646917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4CCEC7-3A54-47D1-BB25-17A0FDA63797}" type="datetimeFigureOut">
              <a:rPr lang="zh-CN" altLang="en-US" smtClean="0"/>
              <a:t>2018/9/11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051291855"/>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44CCEC7-3A54-47D1-BB25-17A0FDA63797}" type="datetimeFigureOut">
              <a:rPr lang="zh-CN" altLang="en-US" smtClean="0"/>
              <a:t>2018/9/11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91637920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44CCEC7-3A54-47D1-BB25-17A0FDA63797}" type="datetimeFigureOut">
              <a:rPr lang="zh-CN" altLang="en-US" smtClean="0"/>
              <a:t>2018/9/11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28922956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44CCEC7-3A54-47D1-BB25-17A0FDA63797}" type="datetimeFigureOut">
              <a:rPr lang="zh-CN" altLang="en-US" smtClean="0"/>
              <a:t>2018/9/11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81783657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44CCEC7-3A54-47D1-BB25-17A0FDA63797}" type="datetimeFigureOut">
              <a:rPr lang="zh-CN" altLang="en-US" smtClean="0"/>
              <a:t>2018/9/11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82402652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4CCEC7-3A54-47D1-BB25-17A0FDA63797}" type="datetimeFigureOut">
              <a:rPr lang="zh-CN" altLang="en-US" smtClean="0"/>
              <a:t>2018/9/11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49632982"/>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44CCEC7-3A54-47D1-BB25-17A0FDA63797}" type="datetimeFigureOut">
              <a:rPr lang="zh-CN" altLang="en-US" smtClean="0"/>
              <a:t>2018/9/11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59660067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44CCEC7-3A54-47D1-BB25-17A0FDA63797}" type="datetimeFigureOut">
              <a:rPr lang="zh-CN" altLang="en-US" smtClean="0"/>
              <a:t>2018/9/11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180307596"/>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4CCEC7-3A54-47D1-BB25-17A0FDA63797}" type="datetimeFigureOut">
              <a:rPr lang="zh-CN" altLang="en-US" smtClean="0"/>
              <a:t>2018/9/11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65752362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4CCEC7-3A54-47D1-BB25-17A0FDA63797}" type="datetimeFigureOut">
              <a:rPr lang="zh-CN" altLang="en-US" smtClean="0"/>
              <a:t>2018/9/11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08827109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ea typeface="Adobe 楷体 Std R" panose="02020400000000000000" pitchFamily="18" charset="-122"/>
              </a:defRPr>
            </a:lvl1pPr>
          </a:lstStyle>
          <a:p>
            <a:fld id="{B44CCEC7-3A54-47D1-BB25-17A0FDA63797}" type="datetimeFigureOut">
              <a:rPr lang="zh-CN" altLang="en-US" smtClean="0"/>
              <a:pPr/>
              <a:t>2018/9/11</a:t>
            </a:fld>
            <a:endParaRPr lang="zh-CN" altLang="en-US" dirty="0"/>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ea typeface="Adobe 楷体 Std R" panose="02020400000000000000" pitchFamily="18" charset="-122"/>
              </a:defRPr>
            </a:lvl1pPr>
          </a:lstStyle>
          <a:p>
            <a:endParaRPr lang="zh-CN" altLang="en-US" dirty="0"/>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ea typeface="Adobe 楷体 Std R" panose="02020400000000000000" pitchFamily="18" charset="-122"/>
              </a:defRPr>
            </a:lvl1pPr>
          </a:lstStyle>
          <a:p>
            <a:fld id="{65495661-81B6-46E9-A91E-889569155CC2}" type="slidenum">
              <a:rPr lang="zh-CN" altLang="en-US" smtClean="0"/>
              <a:pPr/>
              <a:t>‹#›</a:t>
            </a:fld>
            <a:endParaRPr lang="zh-CN" altLang="en-US" dirty="0"/>
          </a:p>
        </p:txBody>
      </p:sp>
    </p:spTree>
    <p:extLst>
      <p:ext uri="{BB962C8B-B14F-4D97-AF65-F5344CB8AC3E}">
        <p14:creationId xmlns:p14="http://schemas.microsoft.com/office/powerpoint/2010/main" val="1572197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Adobe 楷体 Std R" panose="02020400000000000000" pitchFamily="18" charset="-122"/>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Adobe 楷体 Std R" panose="02020400000000000000" pitchFamily="18"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Adobe 楷体 Std R" panose="02020400000000000000" pitchFamily="18" charset="-122"/>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Adobe 楷体 Std R" panose="02020400000000000000" pitchFamily="18"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Adobe 楷体 Std R" panose="02020400000000000000" pitchFamily="18"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Adobe 楷体 Std R" panose="02020400000000000000" pitchFamily="18"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0604" y="0"/>
            <a:ext cx="1993396" cy="2052832"/>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52441"/>
            <a:ext cx="1152146" cy="1591059"/>
          </a:xfrm>
          <a:prstGeom prst="rect">
            <a:avLst/>
          </a:prstGeom>
        </p:spPr>
      </p:pic>
      <p:pic>
        <p:nvPicPr>
          <p:cNvPr id="13" name="图片 12"/>
          <p:cNvPicPr>
            <a:picLocks noChangeAspect="1"/>
          </p:cNvPicPr>
          <p:nvPr/>
        </p:nvPicPr>
        <p:blipFill rotWithShape="1">
          <a:blip r:embed="rId6" cstate="print">
            <a:extLst>
              <a:ext uri="{28A0092B-C50C-407E-A947-70E740481C1C}">
                <a14:useLocalDpi xmlns:a14="http://schemas.microsoft.com/office/drawing/2010/main" val="0"/>
              </a:ext>
            </a:extLst>
          </a:blip>
          <a:srcRect b="15288"/>
          <a:stretch/>
        </p:blipFill>
        <p:spPr>
          <a:xfrm>
            <a:off x="0" y="0"/>
            <a:ext cx="9144000" cy="5164038"/>
          </a:xfrm>
          <a:prstGeom prst="rect">
            <a:avLst/>
          </a:prstGeom>
        </p:spPr>
      </p:pic>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07104" y="-29102"/>
            <a:ext cx="5143500" cy="5143500"/>
          </a:xfrm>
          <a:prstGeom prst="rect">
            <a:avLst/>
          </a:prstGeom>
        </p:spPr>
      </p:pic>
    </p:spTree>
    <p:extLst>
      <p:ext uri="{BB962C8B-B14F-4D97-AF65-F5344CB8AC3E}">
        <p14:creationId xmlns:p14="http://schemas.microsoft.com/office/powerpoint/2010/main" val="1383551043"/>
      </p:ext>
    </p:extLst>
  </p:cSld>
  <p:clrMapOvr>
    <a:masterClrMapping/>
  </p:clrMapOvr>
  <mc:AlternateContent xmlns:mc="http://schemas.openxmlformats.org/markup-compatibility/2006" xmlns:p14="http://schemas.microsoft.com/office/powerpoint/2010/main">
    <mc:Choice Requires="p14">
      <p:transition p14:dur="1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Adobe 楷体 Std R" panose="02020400000000000000" pitchFamily="18" charset="-122"/>
            </a:endParaRPr>
          </a:p>
        </p:txBody>
      </p:sp>
      <p:sp>
        <p:nvSpPr>
          <p:cNvPr id="8" name="矩形 7"/>
          <p:cNvSpPr/>
          <p:nvPr/>
        </p:nvSpPr>
        <p:spPr>
          <a:xfrm>
            <a:off x="0" y="1248199"/>
            <a:ext cx="9144000" cy="233166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Adobe 楷体 Std R" panose="02020400000000000000" pitchFamily="18" charset="-122"/>
            </a:endParaRPr>
          </a:p>
        </p:txBody>
      </p:sp>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30547"/>
          <a:stretch/>
        </p:blipFill>
        <p:spPr>
          <a:xfrm>
            <a:off x="9680" y="358449"/>
            <a:ext cx="4284476" cy="4111161"/>
          </a:xfrm>
          <a:prstGeom prst="rect">
            <a:avLst/>
          </a:prstGeom>
        </p:spPr>
      </p:pic>
      <p:sp>
        <p:nvSpPr>
          <p:cNvPr id="5" name="文本框 4"/>
          <p:cNvSpPr txBox="1"/>
          <p:nvPr/>
        </p:nvSpPr>
        <p:spPr>
          <a:xfrm>
            <a:off x="5835956" y="1638065"/>
            <a:ext cx="1213794" cy="707886"/>
          </a:xfrm>
          <a:prstGeom prst="rect">
            <a:avLst/>
          </a:prstGeom>
          <a:noFill/>
        </p:spPr>
        <p:txBody>
          <a:bodyPr wrap="none" rtlCol="0">
            <a:spAutoFit/>
          </a:bodyPr>
          <a:lstStyle/>
          <a:p>
            <a:r>
              <a:rPr lang="zh-CN" altLang="en-US" sz="4000" b="1" dirty="0" smtClean="0">
                <a:latin typeface="楷体" panose="02010609060101010101" pitchFamily="49" charset="-122"/>
                <a:ea typeface="楷体" panose="02010609060101010101" pitchFamily="49" charset="-122"/>
              </a:rPr>
              <a:t>重阳</a:t>
            </a:r>
            <a:endParaRPr lang="zh-CN" altLang="en-US" sz="4000" b="1" dirty="0">
              <a:latin typeface="楷体" panose="02010609060101010101" pitchFamily="49" charset="-122"/>
              <a:ea typeface="楷体" panose="02010609060101010101" pitchFamily="49" charset="-122"/>
            </a:endParaRPr>
          </a:p>
        </p:txBody>
      </p:sp>
      <p:sp>
        <p:nvSpPr>
          <p:cNvPr id="10" name="文本框 9"/>
          <p:cNvSpPr txBox="1"/>
          <p:nvPr/>
        </p:nvSpPr>
        <p:spPr>
          <a:xfrm>
            <a:off x="5035256" y="2474480"/>
            <a:ext cx="2815194" cy="461665"/>
          </a:xfrm>
          <a:prstGeom prst="rect">
            <a:avLst/>
          </a:prstGeom>
          <a:noFill/>
        </p:spPr>
        <p:txBody>
          <a:bodyPr wrap="none" rtlCol="0">
            <a:spAutoFit/>
          </a:bodyPr>
          <a:lstStyle/>
          <a:p>
            <a:r>
              <a:rPr lang="zh-CN" altLang="en-US" sz="2400" b="1" dirty="0" smtClean="0">
                <a:latin typeface="楷体" panose="02010609060101010101" pitchFamily="49" charset="-122"/>
                <a:ea typeface="楷体" panose="02010609060101010101" pitchFamily="49" charset="-122"/>
              </a:rPr>
              <a:t>赏菊饮酒 偕老踏秋</a:t>
            </a:r>
            <a:endParaRPr lang="zh-CN" altLang="en-US" sz="2400" b="1"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010290632"/>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Adobe 楷体 Std R" panose="02020400000000000000" pitchFamily="18" charset="-122"/>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49339" b="36606"/>
          <a:stretch/>
        </p:blipFill>
        <p:spPr>
          <a:xfrm>
            <a:off x="-16642" y="-226293"/>
            <a:ext cx="2797206" cy="5596086"/>
          </a:xfrm>
          <a:prstGeom prst="rect">
            <a:avLst/>
          </a:prstGeom>
        </p:spPr>
      </p:pic>
      <p:grpSp>
        <p:nvGrpSpPr>
          <p:cNvPr id="29" name="组合 28"/>
          <p:cNvGrpSpPr/>
          <p:nvPr/>
        </p:nvGrpSpPr>
        <p:grpSpPr>
          <a:xfrm>
            <a:off x="4067944" y="1463132"/>
            <a:ext cx="3227337" cy="2238215"/>
            <a:chOff x="4788024" y="2100715"/>
            <a:chExt cx="3227337" cy="2238215"/>
          </a:xfrm>
        </p:grpSpPr>
        <p:grpSp>
          <p:nvGrpSpPr>
            <p:cNvPr id="31" name="组合 30"/>
            <p:cNvGrpSpPr/>
            <p:nvPr/>
          </p:nvGrpSpPr>
          <p:grpSpPr>
            <a:xfrm>
              <a:off x="4788024" y="2100715"/>
              <a:ext cx="321984" cy="476071"/>
              <a:chOff x="4788024" y="2100715"/>
              <a:chExt cx="321984" cy="476071"/>
            </a:xfrm>
          </p:grpSpPr>
          <p:sp>
            <p:nvSpPr>
              <p:cNvPr id="43" name="椭圆 42"/>
              <p:cNvSpPr/>
              <p:nvPr/>
            </p:nvSpPr>
            <p:spPr>
              <a:xfrm>
                <a:off x="4788024" y="2100715"/>
                <a:ext cx="321984" cy="476071"/>
              </a:xfrm>
              <a:prstGeom prst="ellipse">
                <a:avLst/>
              </a:prstGeom>
              <a:solidFill>
                <a:schemeClr val="tx1"/>
              </a:solidFill>
              <a:ln w="6350">
                <a:noFill/>
                <a:prstDash val="solid"/>
              </a:ln>
              <a:effectLst/>
            </p:spPr>
            <p:txBody>
              <a:bodyPr wrap="square" rtlCol="0" anchor="ctr">
                <a:spAutoFit/>
              </a:bodyPr>
              <a:lstStyle/>
              <a:p>
                <a:pPr algn="ctr"/>
                <a:endParaRPr lang="zh-CN" altLang="en-US" sz="1600" b="1" dirty="0">
                  <a:solidFill>
                    <a:prstClr val="white"/>
                  </a:solidFill>
                  <a:latin typeface="微软雅黑" pitchFamily="34" charset="-122"/>
                  <a:ea typeface="Adobe 楷体 Std R" panose="02020400000000000000" pitchFamily="18" charset="-122"/>
                  <a:cs typeface="Lao UI" pitchFamily="34" charset="0"/>
                </a:endParaRPr>
              </a:p>
            </p:txBody>
          </p:sp>
          <p:sp>
            <p:nvSpPr>
              <p:cNvPr id="46" name="Text Box 7"/>
              <p:cNvSpPr txBox="1">
                <a:spLocks noChangeArrowheads="1"/>
              </p:cNvSpPr>
              <p:nvPr/>
            </p:nvSpPr>
            <p:spPr bwMode="auto">
              <a:xfrm>
                <a:off x="4795381" y="2129702"/>
                <a:ext cx="28892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b="1" dirty="0">
                    <a:solidFill>
                      <a:srgbClr val="FFFFFF"/>
                    </a:solidFill>
                    <a:latin typeface="Adobe 楷体 Std R" panose="02020400000000000000" pitchFamily="18" charset="-122"/>
                    <a:ea typeface="Adobe 楷体 Std R" panose="02020400000000000000" pitchFamily="18" charset="-122"/>
                  </a:rPr>
                  <a:t>1</a:t>
                </a:r>
              </a:p>
            </p:txBody>
          </p:sp>
        </p:grpSp>
        <p:sp>
          <p:nvSpPr>
            <p:cNvPr id="32" name="Text Box 4"/>
            <p:cNvSpPr txBox="1">
              <a:spLocks noChangeArrowheads="1"/>
            </p:cNvSpPr>
            <p:nvPr/>
          </p:nvSpPr>
          <p:spPr bwMode="auto">
            <a:xfrm>
              <a:off x="5161036" y="2129702"/>
              <a:ext cx="1441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smtClean="0">
                  <a:solidFill>
                    <a:srgbClr val="080808"/>
                  </a:solidFill>
                  <a:latin typeface="楷体" panose="02010609060101010101" pitchFamily="49" charset="-122"/>
                  <a:ea typeface="楷体" panose="02010609060101010101" pitchFamily="49" charset="-122"/>
                </a:rPr>
                <a:t>节日起源</a:t>
              </a:r>
              <a:endParaRPr lang="zh-CN" altLang="zh-CN" dirty="0">
                <a:solidFill>
                  <a:srgbClr val="080808"/>
                </a:solidFill>
                <a:latin typeface="楷体" panose="02010609060101010101" pitchFamily="49" charset="-122"/>
                <a:ea typeface="楷体" panose="02010609060101010101" pitchFamily="49" charset="-122"/>
              </a:endParaRPr>
            </a:p>
          </p:txBody>
        </p:sp>
        <p:sp>
          <p:nvSpPr>
            <p:cNvPr id="33" name="Text Box 8"/>
            <p:cNvSpPr txBox="1">
              <a:spLocks noChangeArrowheads="1"/>
            </p:cNvSpPr>
            <p:nvPr/>
          </p:nvSpPr>
          <p:spPr bwMode="auto">
            <a:xfrm>
              <a:off x="5161036" y="2739718"/>
              <a:ext cx="282575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smtClean="0">
                  <a:solidFill>
                    <a:srgbClr val="080808"/>
                  </a:solidFill>
                  <a:latin typeface="楷体" panose="02010609060101010101" pitchFamily="49" charset="-122"/>
                  <a:ea typeface="楷体" panose="02010609060101010101" pitchFamily="49" charset="-122"/>
                </a:rPr>
                <a:t>民间习俗</a:t>
              </a:r>
              <a:endParaRPr lang="zh-CN" altLang="en-US" dirty="0">
                <a:solidFill>
                  <a:srgbClr val="080808"/>
                </a:solidFill>
                <a:latin typeface="楷体" panose="02010609060101010101" pitchFamily="49" charset="-122"/>
                <a:ea typeface="楷体" panose="02010609060101010101" pitchFamily="49" charset="-122"/>
              </a:endParaRPr>
            </a:p>
          </p:txBody>
        </p:sp>
        <p:sp>
          <p:nvSpPr>
            <p:cNvPr id="34" name="Text Box 15"/>
            <p:cNvSpPr txBox="1">
              <a:spLocks noChangeArrowheads="1"/>
            </p:cNvSpPr>
            <p:nvPr/>
          </p:nvSpPr>
          <p:spPr bwMode="auto">
            <a:xfrm>
              <a:off x="5161036" y="3315782"/>
              <a:ext cx="282575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smtClean="0">
                  <a:solidFill>
                    <a:srgbClr val="080808"/>
                  </a:solidFill>
                  <a:latin typeface="楷体" panose="02010609060101010101" pitchFamily="49" charset="-122"/>
                  <a:ea typeface="楷体" panose="02010609060101010101" pitchFamily="49" charset="-122"/>
                </a:rPr>
                <a:t>神话传说</a:t>
              </a:r>
              <a:endParaRPr lang="zh-CN" altLang="en-US" dirty="0">
                <a:solidFill>
                  <a:srgbClr val="080808"/>
                </a:solidFill>
                <a:latin typeface="楷体" panose="02010609060101010101" pitchFamily="49" charset="-122"/>
                <a:ea typeface="楷体" panose="02010609060101010101" pitchFamily="49" charset="-122"/>
              </a:endParaRPr>
            </a:p>
          </p:txBody>
        </p:sp>
        <p:sp>
          <p:nvSpPr>
            <p:cNvPr id="35" name="Text Box 19"/>
            <p:cNvSpPr txBox="1">
              <a:spLocks noChangeArrowheads="1"/>
            </p:cNvSpPr>
            <p:nvPr/>
          </p:nvSpPr>
          <p:spPr bwMode="auto">
            <a:xfrm>
              <a:off x="5189611" y="3929332"/>
              <a:ext cx="282575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a:solidFill>
                    <a:srgbClr val="080808"/>
                  </a:solidFill>
                  <a:latin typeface="楷体" panose="02010609060101010101" pitchFamily="49" charset="-122"/>
                  <a:ea typeface="楷体" panose="02010609060101010101" pitchFamily="49" charset="-122"/>
                </a:rPr>
                <a:t>著名</a:t>
              </a:r>
              <a:r>
                <a:rPr lang="zh-CN" altLang="en-US" dirty="0" smtClean="0">
                  <a:solidFill>
                    <a:srgbClr val="080808"/>
                  </a:solidFill>
                  <a:latin typeface="楷体" panose="02010609060101010101" pitchFamily="49" charset="-122"/>
                  <a:ea typeface="楷体" panose="02010609060101010101" pitchFamily="49" charset="-122"/>
                </a:rPr>
                <a:t>诗词</a:t>
              </a:r>
              <a:endParaRPr lang="zh-CN" altLang="en-US" dirty="0">
                <a:solidFill>
                  <a:srgbClr val="080808"/>
                </a:solidFill>
                <a:latin typeface="楷体" panose="02010609060101010101" pitchFamily="49" charset="-122"/>
                <a:ea typeface="楷体" panose="02010609060101010101" pitchFamily="49" charset="-122"/>
              </a:endParaRPr>
            </a:p>
          </p:txBody>
        </p:sp>
        <p:sp>
          <p:nvSpPr>
            <p:cNvPr id="36" name="椭圆 35"/>
            <p:cNvSpPr/>
            <p:nvPr/>
          </p:nvSpPr>
          <p:spPr>
            <a:xfrm>
              <a:off x="4788024" y="2710731"/>
              <a:ext cx="321984" cy="476071"/>
            </a:xfrm>
            <a:prstGeom prst="ellipse">
              <a:avLst/>
            </a:prstGeom>
            <a:solidFill>
              <a:schemeClr val="bg1"/>
            </a:solidFill>
            <a:ln w="6350">
              <a:noFill/>
              <a:prstDash val="solid"/>
            </a:ln>
            <a:effectLst/>
          </p:spPr>
          <p:txBody>
            <a:bodyPr wrap="square" rtlCol="0" anchor="ctr">
              <a:spAutoFit/>
            </a:bodyPr>
            <a:lstStyle/>
            <a:p>
              <a:pPr algn="ctr"/>
              <a:endParaRPr lang="zh-CN" altLang="en-US" sz="1600" b="1" dirty="0">
                <a:solidFill>
                  <a:prstClr val="white"/>
                </a:solidFill>
                <a:latin typeface="微软雅黑" pitchFamily="34" charset="-122"/>
                <a:ea typeface="Adobe 楷体 Std R" panose="02020400000000000000" pitchFamily="18" charset="-122"/>
                <a:cs typeface="Lao UI" pitchFamily="34" charset="0"/>
              </a:endParaRPr>
            </a:p>
          </p:txBody>
        </p:sp>
        <p:sp>
          <p:nvSpPr>
            <p:cNvPr id="37" name="Text Box 7"/>
            <p:cNvSpPr txBox="1">
              <a:spLocks noChangeArrowheads="1"/>
            </p:cNvSpPr>
            <p:nvPr/>
          </p:nvSpPr>
          <p:spPr bwMode="auto">
            <a:xfrm>
              <a:off x="4795381" y="2739718"/>
              <a:ext cx="28892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b="1" dirty="0" smtClean="0">
                  <a:solidFill>
                    <a:srgbClr val="FFFFFF"/>
                  </a:solidFill>
                  <a:latin typeface="Adobe 楷体 Std R" panose="02020400000000000000" pitchFamily="18" charset="-122"/>
                  <a:ea typeface="Adobe 楷体 Std R" panose="02020400000000000000" pitchFamily="18" charset="-122"/>
                </a:rPr>
                <a:t>2</a:t>
              </a:r>
              <a:endParaRPr lang="zh-CN" altLang="en-US" b="1" dirty="0">
                <a:solidFill>
                  <a:srgbClr val="FFFFFF"/>
                </a:solidFill>
                <a:latin typeface="Adobe 楷体 Std R" panose="02020400000000000000" pitchFamily="18" charset="-122"/>
                <a:ea typeface="Adobe 楷体 Std R" panose="02020400000000000000" pitchFamily="18" charset="-122"/>
              </a:endParaRPr>
            </a:p>
          </p:txBody>
        </p:sp>
        <p:sp>
          <p:nvSpPr>
            <p:cNvPr id="38" name="椭圆 37"/>
            <p:cNvSpPr/>
            <p:nvPr/>
          </p:nvSpPr>
          <p:spPr>
            <a:xfrm>
              <a:off x="4788024" y="3286795"/>
              <a:ext cx="321984" cy="476071"/>
            </a:xfrm>
            <a:prstGeom prst="ellipse">
              <a:avLst/>
            </a:prstGeom>
            <a:solidFill>
              <a:schemeClr val="bg2"/>
            </a:solidFill>
            <a:ln w="6350">
              <a:noFill/>
              <a:prstDash val="solid"/>
            </a:ln>
            <a:effectLst/>
          </p:spPr>
          <p:txBody>
            <a:bodyPr wrap="square" rtlCol="0" anchor="ctr">
              <a:spAutoFit/>
            </a:bodyPr>
            <a:lstStyle/>
            <a:p>
              <a:pPr algn="ctr"/>
              <a:endParaRPr lang="zh-CN" altLang="en-US" sz="1600" b="1" dirty="0">
                <a:solidFill>
                  <a:prstClr val="white"/>
                </a:solidFill>
                <a:latin typeface="微软雅黑" pitchFamily="34" charset="-122"/>
                <a:ea typeface="Adobe 楷体 Std R" panose="02020400000000000000" pitchFamily="18" charset="-122"/>
                <a:cs typeface="Lao UI" pitchFamily="34" charset="0"/>
              </a:endParaRPr>
            </a:p>
          </p:txBody>
        </p:sp>
        <p:sp>
          <p:nvSpPr>
            <p:cNvPr id="39" name="Text Box 7"/>
            <p:cNvSpPr txBox="1">
              <a:spLocks noChangeArrowheads="1"/>
            </p:cNvSpPr>
            <p:nvPr/>
          </p:nvSpPr>
          <p:spPr bwMode="auto">
            <a:xfrm>
              <a:off x="4795381" y="3315782"/>
              <a:ext cx="28892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b="1" dirty="0" smtClean="0">
                  <a:solidFill>
                    <a:srgbClr val="FFFFFF"/>
                  </a:solidFill>
                  <a:latin typeface="Adobe 楷体 Std R" panose="02020400000000000000" pitchFamily="18" charset="-122"/>
                  <a:ea typeface="Adobe 楷体 Std R" panose="02020400000000000000" pitchFamily="18" charset="-122"/>
                </a:rPr>
                <a:t>3</a:t>
              </a:r>
              <a:endParaRPr lang="zh-CN" altLang="en-US" b="1" dirty="0">
                <a:solidFill>
                  <a:srgbClr val="FFFFFF"/>
                </a:solidFill>
                <a:latin typeface="Adobe 楷体 Std R" panose="02020400000000000000" pitchFamily="18" charset="-122"/>
                <a:ea typeface="Adobe 楷体 Std R" panose="02020400000000000000" pitchFamily="18" charset="-122"/>
              </a:endParaRPr>
            </a:p>
          </p:txBody>
        </p:sp>
        <p:sp>
          <p:nvSpPr>
            <p:cNvPr id="40" name="椭圆 39"/>
            <p:cNvSpPr/>
            <p:nvPr/>
          </p:nvSpPr>
          <p:spPr>
            <a:xfrm>
              <a:off x="4788024" y="3862859"/>
              <a:ext cx="321984" cy="476071"/>
            </a:xfrm>
            <a:prstGeom prst="ellipse">
              <a:avLst/>
            </a:prstGeom>
            <a:solidFill>
              <a:schemeClr val="tx2"/>
            </a:solidFill>
            <a:ln w="6350">
              <a:noFill/>
              <a:prstDash val="solid"/>
            </a:ln>
            <a:effectLst/>
          </p:spPr>
          <p:txBody>
            <a:bodyPr wrap="square" rtlCol="0" anchor="ctr">
              <a:spAutoFit/>
            </a:bodyPr>
            <a:lstStyle/>
            <a:p>
              <a:pPr algn="ctr"/>
              <a:endParaRPr lang="zh-CN" altLang="en-US" sz="1600" b="1" dirty="0">
                <a:solidFill>
                  <a:prstClr val="white"/>
                </a:solidFill>
                <a:latin typeface="微软雅黑" pitchFamily="34" charset="-122"/>
                <a:ea typeface="Adobe 楷体 Std R" panose="02020400000000000000" pitchFamily="18" charset="-122"/>
                <a:cs typeface="Lao UI" pitchFamily="34" charset="0"/>
              </a:endParaRPr>
            </a:p>
          </p:txBody>
        </p:sp>
        <p:sp>
          <p:nvSpPr>
            <p:cNvPr id="42" name="Text Box 7"/>
            <p:cNvSpPr txBox="1">
              <a:spLocks noChangeArrowheads="1"/>
            </p:cNvSpPr>
            <p:nvPr/>
          </p:nvSpPr>
          <p:spPr bwMode="auto">
            <a:xfrm>
              <a:off x="4795381" y="3891846"/>
              <a:ext cx="28892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b="1" dirty="0" smtClean="0">
                  <a:solidFill>
                    <a:srgbClr val="FFFFFF"/>
                  </a:solidFill>
                  <a:latin typeface="Adobe 楷体 Std R" panose="02020400000000000000" pitchFamily="18" charset="-122"/>
                  <a:ea typeface="Adobe 楷体 Std R" panose="02020400000000000000" pitchFamily="18" charset="-122"/>
                </a:rPr>
                <a:t>4</a:t>
              </a:r>
              <a:endParaRPr lang="zh-CN" altLang="en-US" b="1" dirty="0">
                <a:solidFill>
                  <a:srgbClr val="FFFFFF"/>
                </a:solidFill>
                <a:latin typeface="Adobe 楷体 Std R" panose="02020400000000000000" pitchFamily="18" charset="-122"/>
                <a:ea typeface="Adobe 楷体 Std R" panose="02020400000000000000" pitchFamily="18" charset="-122"/>
              </a:endParaRPr>
            </a:p>
          </p:txBody>
        </p:sp>
      </p:grpSp>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3385" r="4334" b="4084"/>
          <a:stretch/>
        </p:blipFill>
        <p:spPr>
          <a:xfrm>
            <a:off x="6060364" y="-85322"/>
            <a:ext cx="2952329" cy="3068608"/>
          </a:xfrm>
          <a:prstGeom prst="rect">
            <a:avLst/>
          </a:prstGeom>
        </p:spPr>
      </p:pic>
      <p:sp>
        <p:nvSpPr>
          <p:cNvPr id="9" name="文本框 8"/>
          <p:cNvSpPr txBox="1"/>
          <p:nvPr/>
        </p:nvSpPr>
        <p:spPr>
          <a:xfrm>
            <a:off x="6354230" y="1042862"/>
            <a:ext cx="800219" cy="1147109"/>
          </a:xfrm>
          <a:prstGeom prst="rect">
            <a:avLst/>
          </a:prstGeom>
          <a:noFill/>
        </p:spPr>
        <p:txBody>
          <a:bodyPr vert="eaVert" wrap="none" rtlCol="0">
            <a:spAutoFit/>
          </a:bodyPr>
          <a:lstStyle/>
          <a:p>
            <a:r>
              <a:rPr lang="zh-CN" altLang="en-US" sz="4000" b="1" dirty="0" smtClean="0">
                <a:ea typeface="Adobe 楷体 Std R" panose="02020400000000000000" pitchFamily="18" charset="-122"/>
              </a:rPr>
              <a:t>目录</a:t>
            </a:r>
            <a:endParaRPr lang="zh-CN" altLang="en-US" sz="4000" b="1" dirty="0">
              <a:ea typeface="Adobe 楷体 Std R" panose="02020400000000000000" pitchFamily="18" charset="-122"/>
            </a:endParaRPr>
          </a:p>
        </p:txBody>
      </p:sp>
    </p:spTree>
    <p:extLst>
      <p:ext uri="{BB962C8B-B14F-4D97-AF65-F5344CB8AC3E}">
        <p14:creationId xmlns:p14="http://schemas.microsoft.com/office/powerpoint/2010/main" val="241662935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ircle(in)">
                                      <p:cBhvr>
                                        <p:cTn id="19" dur="20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ea typeface="Adobe 楷体 Std R" panose="02020400000000000000" pitchFamily="18" charset="-122"/>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3119" b="36606"/>
          <a:stretch/>
        </p:blipFill>
        <p:spPr>
          <a:xfrm>
            <a:off x="3095317" y="801462"/>
            <a:ext cx="3384376" cy="3540576"/>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3385" t="1993" r="4334" b="4084"/>
          <a:stretch/>
        </p:blipFill>
        <p:spPr>
          <a:xfrm>
            <a:off x="5148064" y="699542"/>
            <a:ext cx="2051697" cy="2088206"/>
          </a:xfrm>
          <a:prstGeom prst="rect">
            <a:avLst/>
          </a:prstGeom>
        </p:spPr>
      </p:pic>
      <p:sp>
        <p:nvSpPr>
          <p:cNvPr id="21" name="Text Box 4"/>
          <p:cNvSpPr txBox="1">
            <a:spLocks noChangeArrowheads="1"/>
          </p:cNvSpPr>
          <p:nvPr/>
        </p:nvSpPr>
        <p:spPr bwMode="auto">
          <a:xfrm>
            <a:off x="4139952" y="2689613"/>
            <a:ext cx="14414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smtClean="0">
                <a:solidFill>
                  <a:srgbClr val="FFFF00"/>
                </a:solidFill>
                <a:latin typeface="楷体" panose="02010609060101010101" pitchFamily="49" charset="-122"/>
                <a:ea typeface="楷体" panose="02010609060101010101" pitchFamily="49" charset="-122"/>
              </a:rPr>
              <a:t>节日起源</a:t>
            </a:r>
            <a:endParaRPr lang="zh-CN" altLang="zh-CN" sz="2000" b="1" dirty="0">
              <a:solidFill>
                <a:srgbClr val="FFFF00"/>
              </a:solidFill>
              <a:latin typeface="楷体" panose="02010609060101010101" pitchFamily="49" charset="-122"/>
              <a:ea typeface="楷体" panose="02010609060101010101" pitchFamily="49" charset="-122"/>
            </a:endParaRPr>
          </a:p>
        </p:txBody>
      </p:sp>
      <p:sp>
        <p:nvSpPr>
          <p:cNvPr id="3" name="矩形 2"/>
          <p:cNvSpPr/>
          <p:nvPr/>
        </p:nvSpPr>
        <p:spPr>
          <a:xfrm>
            <a:off x="4348922" y="1864418"/>
            <a:ext cx="877163" cy="923330"/>
          </a:xfrm>
          <a:prstGeom prst="rect">
            <a:avLst/>
          </a:prstGeom>
        </p:spPr>
        <p:txBody>
          <a:bodyPr wrap="none">
            <a:spAutoFit/>
          </a:bodyPr>
          <a:lstStyle/>
          <a:p>
            <a:pPr algn="ctr"/>
            <a:r>
              <a:rPr lang="zh-CN" altLang="en-US" sz="5400" b="1" dirty="0">
                <a:solidFill>
                  <a:srgbClr val="FFFF00"/>
                </a:solidFill>
                <a:latin typeface="楷体" panose="02010609060101010101" pitchFamily="49" charset="-122"/>
                <a:ea typeface="楷体" panose="02010609060101010101" pitchFamily="49" charset="-122"/>
              </a:rPr>
              <a:t>壹</a:t>
            </a:r>
          </a:p>
        </p:txBody>
      </p:sp>
    </p:spTree>
    <p:extLst>
      <p:ext uri="{BB962C8B-B14F-4D97-AF65-F5344CB8AC3E}">
        <p14:creationId xmlns:p14="http://schemas.microsoft.com/office/powerpoint/2010/main" val="2057454962"/>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barn(inVertical)">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ea typeface="Adobe 楷体 Std R" panose="02020400000000000000" pitchFamily="18" charset="-122"/>
            </a:endParaRPr>
          </a:p>
        </p:txBody>
      </p:sp>
      <p:sp>
        <p:nvSpPr>
          <p:cNvPr id="43" name="矩形 42"/>
          <p:cNvSpPr/>
          <p:nvPr/>
        </p:nvSpPr>
        <p:spPr>
          <a:xfrm>
            <a:off x="0" y="1481722"/>
            <a:ext cx="9144000" cy="26471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Adobe 楷体 Std R" panose="02020400000000000000" pitchFamily="18" charset="-122"/>
            </a:endParaRPr>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3385" t="1993" r="4334" b="4084"/>
          <a:stretch/>
        </p:blipFill>
        <p:spPr>
          <a:xfrm>
            <a:off x="7408510" y="0"/>
            <a:ext cx="1556454" cy="1584150"/>
          </a:xfrm>
          <a:prstGeom prst="rect">
            <a:avLst/>
          </a:prstGeom>
        </p:spPr>
      </p:pic>
      <p:cxnSp>
        <p:nvCxnSpPr>
          <p:cNvPr id="9" name="直接连接符 8"/>
          <p:cNvCxnSpPr/>
          <p:nvPr/>
        </p:nvCxnSpPr>
        <p:spPr>
          <a:xfrm flipH="1">
            <a:off x="2699792" y="627534"/>
            <a:ext cx="5256584" cy="0"/>
          </a:xfrm>
          <a:prstGeom prst="line">
            <a:avLst/>
          </a:prstGeom>
        </p:spPr>
        <p:style>
          <a:lnRef idx="1">
            <a:schemeClr val="dk1"/>
          </a:lnRef>
          <a:fillRef idx="0">
            <a:schemeClr val="dk1"/>
          </a:fillRef>
          <a:effectRef idx="0">
            <a:schemeClr val="dk1"/>
          </a:effectRef>
          <a:fontRef idx="minor">
            <a:schemeClr val="tx1"/>
          </a:fontRef>
        </p:style>
      </p:cxn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123478"/>
            <a:ext cx="954762" cy="766390"/>
          </a:xfrm>
          <a:prstGeom prst="rect">
            <a:avLst/>
          </a:prstGeom>
        </p:spPr>
      </p:pic>
      <p:sp>
        <p:nvSpPr>
          <p:cNvPr id="35" name="文本框 34"/>
          <p:cNvSpPr txBox="1"/>
          <p:nvPr/>
        </p:nvSpPr>
        <p:spPr>
          <a:xfrm>
            <a:off x="1039873" y="288980"/>
            <a:ext cx="2279867" cy="338554"/>
          </a:xfrm>
          <a:prstGeom prst="rect">
            <a:avLst/>
          </a:prstGeom>
          <a:noFill/>
        </p:spPr>
        <p:txBody>
          <a:bodyPr wrap="square">
            <a:spAutoFit/>
          </a:bodyPr>
          <a:lstStyle/>
          <a:p>
            <a:pPr fontAlgn="auto">
              <a:spcBef>
                <a:spcPts val="0"/>
              </a:spcBef>
              <a:spcAft>
                <a:spcPts val="0"/>
              </a:spcAft>
              <a:defRPr/>
            </a:pPr>
            <a:r>
              <a:rPr lang="zh-CN" altLang="en-US" sz="1600" spc="188" noProof="1">
                <a:latin typeface="Adobe 楷体 Std R" panose="02020400000000000000" pitchFamily="18" charset="-122"/>
                <a:ea typeface="Adobe 楷体 Std R" panose="02020400000000000000" pitchFamily="18" charset="-122"/>
                <a:sym typeface="+mn-ea"/>
              </a:rPr>
              <a:t>节日起源</a:t>
            </a:r>
          </a:p>
        </p:txBody>
      </p:sp>
      <p:sp>
        <p:nvSpPr>
          <p:cNvPr id="36" name="文本框 35"/>
          <p:cNvSpPr txBox="1"/>
          <p:nvPr/>
        </p:nvSpPr>
        <p:spPr>
          <a:xfrm>
            <a:off x="1122916" y="600272"/>
            <a:ext cx="2001936" cy="253916"/>
          </a:xfrm>
          <a:prstGeom prst="rect">
            <a:avLst/>
          </a:prstGeom>
          <a:noFill/>
        </p:spPr>
        <p:txBody>
          <a:bodyPr wrap="square">
            <a:spAutoFit/>
          </a:bodyPr>
          <a:lstStyle/>
          <a:p>
            <a:pPr fontAlgn="auto">
              <a:spcBef>
                <a:spcPts val="0"/>
              </a:spcBef>
              <a:spcAft>
                <a:spcPts val="0"/>
              </a:spcAft>
              <a:defRPr/>
            </a:pPr>
            <a:r>
              <a:rPr lang="en-US" altLang="zh-CN"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rPr>
              <a:t>Write Title Text Here</a:t>
            </a:r>
            <a:endParaRPr lang="zh-CN" altLang="en-US"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endParaRPr>
          </a:p>
        </p:txBody>
      </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18" y="792075"/>
            <a:ext cx="2489782" cy="4150898"/>
          </a:xfrm>
          <a:prstGeom prst="rect">
            <a:avLst/>
          </a:prstGeom>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07904" y="955208"/>
            <a:ext cx="3907794" cy="2308098"/>
          </a:xfrm>
          <a:prstGeom prst="rect">
            <a:avLst/>
          </a:prstGeom>
        </p:spPr>
      </p:pic>
      <p:sp>
        <p:nvSpPr>
          <p:cNvPr id="18" name="矩形 17"/>
          <p:cNvSpPr/>
          <p:nvPr/>
        </p:nvSpPr>
        <p:spPr>
          <a:xfrm>
            <a:off x="2836395" y="2544381"/>
            <a:ext cx="5865749" cy="1126462"/>
          </a:xfrm>
          <a:prstGeom prst="rect">
            <a:avLst/>
          </a:prstGeom>
        </p:spPr>
        <p:txBody>
          <a:bodyPr wrap="square">
            <a:spAutoFit/>
          </a:bodyPr>
          <a:lstStyle/>
          <a:p>
            <a:pPr fontAlgn="auto">
              <a:lnSpc>
                <a:spcPct val="120000"/>
              </a:lnSpc>
              <a:spcBef>
                <a:spcPts val="0"/>
              </a:spcBef>
              <a:spcAft>
                <a:spcPts val="0"/>
              </a:spcAft>
              <a:defRPr/>
            </a:pPr>
            <a:r>
              <a:rPr lang="zh-CN" altLang="en-US" sz="2000" noProof="1">
                <a:latin typeface="Adobe 楷体 Std R" panose="02020400000000000000" pitchFamily="18" charset="-122"/>
                <a:ea typeface="Adobe 楷体 Std R" panose="02020400000000000000" pitchFamily="18" charset="-122"/>
                <a:cs typeface="Lao UI" panose="020B0502040204020203" pitchFamily="34" charset="0"/>
                <a:sym typeface="+mn-ea"/>
              </a:rPr>
              <a:t>重阳</a:t>
            </a:r>
            <a:r>
              <a:rPr lang="zh-CN" altLang="en-US" sz="1200" noProof="1">
                <a:latin typeface="Adobe 楷体 Std R" panose="02020400000000000000" pitchFamily="18" charset="-122"/>
                <a:ea typeface="Adobe 楷体 Std R" panose="02020400000000000000" pitchFamily="18" charset="-122"/>
                <a:cs typeface="Lao UI" panose="020B0502040204020203" pitchFamily="34" charset="0"/>
                <a:sym typeface="+mn-ea"/>
              </a:rPr>
              <a:t>的源头，可追溯到先秦之前。</a:t>
            </a:r>
            <a:r>
              <a:rPr lang="en-US" altLang="zh-CN" sz="1200" noProof="1">
                <a:latin typeface="Adobe 楷体 Std R" panose="02020400000000000000" pitchFamily="18" charset="-122"/>
                <a:ea typeface="Adobe 楷体 Std R" panose="02020400000000000000" pitchFamily="18" charset="-122"/>
                <a:cs typeface="Lao UI" panose="020B0502040204020203" pitchFamily="34" charset="0"/>
                <a:sym typeface="+mn-ea"/>
              </a:rPr>
              <a:t>《</a:t>
            </a:r>
            <a:r>
              <a:rPr lang="zh-CN" altLang="en-US" sz="1200" noProof="1">
                <a:latin typeface="Adobe 楷体 Std R" panose="02020400000000000000" pitchFamily="18" charset="-122"/>
                <a:ea typeface="Adobe 楷体 Std R" panose="02020400000000000000" pitchFamily="18" charset="-122"/>
                <a:cs typeface="Lao UI" panose="020B0502040204020203" pitchFamily="34" charset="0"/>
                <a:sym typeface="+mn-ea"/>
              </a:rPr>
              <a:t>吕氏春秋</a:t>
            </a:r>
            <a:r>
              <a:rPr lang="en-US" altLang="zh-CN" sz="1200" noProof="1">
                <a:latin typeface="Adobe 楷体 Std R" panose="02020400000000000000" pitchFamily="18" charset="-122"/>
                <a:ea typeface="Adobe 楷体 Std R" panose="02020400000000000000" pitchFamily="18" charset="-122"/>
                <a:cs typeface="Lao UI" panose="020B0502040204020203" pitchFamily="34" charset="0"/>
                <a:sym typeface="+mn-ea"/>
              </a:rPr>
              <a:t>》</a:t>
            </a:r>
            <a:r>
              <a:rPr lang="zh-CN" altLang="en-US" sz="1200" noProof="1">
                <a:latin typeface="Adobe 楷体 Std R" panose="02020400000000000000" pitchFamily="18" charset="-122"/>
                <a:ea typeface="Adobe 楷体 Std R" panose="02020400000000000000" pitchFamily="18" charset="-122"/>
                <a:cs typeface="Lao UI" panose="020B0502040204020203" pitchFamily="34" charset="0"/>
                <a:sym typeface="+mn-ea"/>
              </a:rPr>
              <a:t>之中</a:t>
            </a:r>
            <a:r>
              <a:rPr lang="en-US" altLang="zh-CN" sz="1200" noProof="1">
                <a:latin typeface="Adobe 楷体 Std R" panose="02020400000000000000" pitchFamily="18" charset="-122"/>
                <a:ea typeface="Adobe 楷体 Std R" panose="02020400000000000000" pitchFamily="18" charset="-122"/>
                <a:cs typeface="Lao UI" panose="020B0502040204020203" pitchFamily="34" charset="0"/>
                <a:sym typeface="+mn-ea"/>
              </a:rPr>
              <a:t>《</a:t>
            </a:r>
            <a:r>
              <a:rPr lang="zh-CN" altLang="en-US" sz="1200" noProof="1">
                <a:latin typeface="Adobe 楷体 Std R" panose="02020400000000000000" pitchFamily="18" charset="-122"/>
                <a:ea typeface="Adobe 楷体 Std R" panose="02020400000000000000" pitchFamily="18" charset="-122"/>
                <a:cs typeface="Lao UI" panose="020B0502040204020203" pitchFamily="34" charset="0"/>
                <a:sym typeface="+mn-ea"/>
              </a:rPr>
              <a:t>季秋纪</a:t>
            </a:r>
            <a:r>
              <a:rPr lang="en-US" altLang="zh-CN" sz="1200" noProof="1">
                <a:latin typeface="Adobe 楷体 Std R" panose="02020400000000000000" pitchFamily="18" charset="-122"/>
                <a:ea typeface="Adobe 楷体 Std R" panose="02020400000000000000" pitchFamily="18" charset="-122"/>
                <a:cs typeface="Lao UI" panose="020B0502040204020203" pitchFamily="34" charset="0"/>
                <a:sym typeface="+mn-ea"/>
              </a:rPr>
              <a:t>》</a:t>
            </a:r>
            <a:r>
              <a:rPr lang="zh-CN" altLang="en-US" sz="1200" noProof="1">
                <a:latin typeface="Adobe 楷体 Std R" panose="02020400000000000000" pitchFamily="18" charset="-122"/>
                <a:ea typeface="Adobe 楷体 Std R" panose="02020400000000000000" pitchFamily="18" charset="-122"/>
                <a:cs typeface="Lao UI" panose="020B0502040204020203" pitchFamily="34" charset="0"/>
                <a:sym typeface="+mn-ea"/>
              </a:rPr>
              <a:t>载：“（九月）命家宰，农事备收，举五种之要。藏帝籍之收于神仓，祗敬必饬。”“是日也，大飨帝，尝牺牲，告备于天子。”可见当时已有在秋九月农作物丰收之时祭飨天帝、祭祖，以谢天帝、祖先恩德的活动。</a:t>
            </a:r>
          </a:p>
        </p:txBody>
      </p:sp>
    </p:spTree>
    <p:extLst>
      <p:ext uri="{BB962C8B-B14F-4D97-AF65-F5344CB8AC3E}">
        <p14:creationId xmlns:p14="http://schemas.microsoft.com/office/powerpoint/2010/main" val="2966425015"/>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wipe(down)">
                                      <p:cBhvr>
                                        <p:cTn id="34" dur="500"/>
                                        <p:tgtEl>
                                          <p:spTgt spid="43"/>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5" grpId="0"/>
      <p:bldP spid="36"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ea typeface="Adobe 楷体 Std R" panose="02020400000000000000" pitchFamily="18" charset="-122"/>
            </a:endParaRPr>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3385" t="1993" r="4334" b="4084"/>
          <a:stretch/>
        </p:blipFill>
        <p:spPr>
          <a:xfrm>
            <a:off x="7408510" y="0"/>
            <a:ext cx="1556454" cy="1584150"/>
          </a:xfrm>
          <a:prstGeom prst="rect">
            <a:avLst/>
          </a:prstGeom>
        </p:spPr>
      </p:pic>
      <p:cxnSp>
        <p:nvCxnSpPr>
          <p:cNvPr id="9" name="直接连接符 8"/>
          <p:cNvCxnSpPr/>
          <p:nvPr/>
        </p:nvCxnSpPr>
        <p:spPr>
          <a:xfrm flipH="1">
            <a:off x="2699792" y="627534"/>
            <a:ext cx="5256584" cy="0"/>
          </a:xfrm>
          <a:prstGeom prst="line">
            <a:avLst/>
          </a:prstGeom>
        </p:spPr>
        <p:style>
          <a:lnRef idx="1">
            <a:schemeClr val="dk1"/>
          </a:lnRef>
          <a:fillRef idx="0">
            <a:schemeClr val="dk1"/>
          </a:fillRef>
          <a:effectRef idx="0">
            <a:schemeClr val="dk1"/>
          </a:effectRef>
          <a:fontRef idx="minor">
            <a:schemeClr val="tx1"/>
          </a:fontRef>
        </p:style>
      </p:cxn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123478"/>
            <a:ext cx="954762" cy="766390"/>
          </a:xfrm>
          <a:prstGeom prst="rect">
            <a:avLst/>
          </a:prstGeom>
        </p:spPr>
      </p:pic>
      <p:sp>
        <p:nvSpPr>
          <p:cNvPr id="35" name="文本框 34"/>
          <p:cNvSpPr txBox="1"/>
          <p:nvPr/>
        </p:nvSpPr>
        <p:spPr>
          <a:xfrm>
            <a:off x="1039873" y="288980"/>
            <a:ext cx="2279867" cy="338554"/>
          </a:xfrm>
          <a:prstGeom prst="rect">
            <a:avLst/>
          </a:prstGeom>
          <a:noFill/>
        </p:spPr>
        <p:txBody>
          <a:bodyPr wrap="square">
            <a:spAutoFit/>
          </a:bodyPr>
          <a:lstStyle/>
          <a:p>
            <a:pPr fontAlgn="auto">
              <a:spcBef>
                <a:spcPts val="0"/>
              </a:spcBef>
              <a:spcAft>
                <a:spcPts val="0"/>
              </a:spcAft>
              <a:defRPr/>
            </a:pPr>
            <a:r>
              <a:rPr lang="zh-CN" altLang="en-US" sz="1600" spc="188" noProof="1">
                <a:latin typeface="Adobe 楷体 Std R" panose="02020400000000000000" pitchFamily="18" charset="-122"/>
                <a:ea typeface="Adobe 楷体 Std R" panose="02020400000000000000" pitchFamily="18" charset="-122"/>
                <a:sym typeface="+mn-ea"/>
              </a:rPr>
              <a:t>节日起源</a:t>
            </a:r>
          </a:p>
        </p:txBody>
      </p:sp>
      <p:sp>
        <p:nvSpPr>
          <p:cNvPr id="36" name="文本框 35"/>
          <p:cNvSpPr txBox="1"/>
          <p:nvPr/>
        </p:nvSpPr>
        <p:spPr>
          <a:xfrm>
            <a:off x="1122916" y="600272"/>
            <a:ext cx="2001936" cy="253916"/>
          </a:xfrm>
          <a:prstGeom prst="rect">
            <a:avLst/>
          </a:prstGeom>
          <a:noFill/>
        </p:spPr>
        <p:txBody>
          <a:bodyPr wrap="square">
            <a:spAutoFit/>
          </a:bodyPr>
          <a:lstStyle/>
          <a:p>
            <a:pPr fontAlgn="auto">
              <a:spcBef>
                <a:spcPts val="0"/>
              </a:spcBef>
              <a:spcAft>
                <a:spcPts val="0"/>
              </a:spcAft>
              <a:defRPr/>
            </a:pPr>
            <a:r>
              <a:rPr lang="en-US" altLang="zh-CN"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rPr>
              <a:t>Write Title Text Here</a:t>
            </a:r>
            <a:endParaRPr lang="zh-CN" altLang="en-US"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endParaRPr>
          </a:p>
        </p:txBody>
      </p:sp>
      <p:grpSp>
        <p:nvGrpSpPr>
          <p:cNvPr id="7" name="组合 6"/>
          <p:cNvGrpSpPr/>
          <p:nvPr/>
        </p:nvGrpSpPr>
        <p:grpSpPr>
          <a:xfrm>
            <a:off x="0" y="1481722"/>
            <a:ext cx="9144000" cy="2647101"/>
            <a:chOff x="0" y="1481722"/>
            <a:chExt cx="9144000" cy="2647101"/>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481722"/>
              <a:ext cx="6425326" cy="2647101"/>
            </a:xfrm>
            <a:prstGeom prst="rect">
              <a:avLst/>
            </a:prstGeom>
          </p:spPr>
        </p:pic>
        <p:sp>
          <p:nvSpPr>
            <p:cNvPr id="4" name="矩形 3"/>
            <p:cNvSpPr/>
            <p:nvPr/>
          </p:nvSpPr>
          <p:spPr>
            <a:xfrm>
              <a:off x="6425326" y="1481722"/>
              <a:ext cx="2718674" cy="26471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Adobe 楷体 Std R" panose="02020400000000000000" pitchFamily="18" charset="-122"/>
              </a:endParaRPr>
            </a:p>
          </p:txBody>
        </p:sp>
      </p:grpSp>
      <p:sp>
        <p:nvSpPr>
          <p:cNvPr id="5" name="文本框 4"/>
          <p:cNvSpPr txBox="1"/>
          <p:nvPr/>
        </p:nvSpPr>
        <p:spPr>
          <a:xfrm>
            <a:off x="4639833" y="2139702"/>
            <a:ext cx="184731" cy="369332"/>
          </a:xfrm>
          <a:prstGeom prst="rect">
            <a:avLst/>
          </a:prstGeom>
          <a:noFill/>
        </p:spPr>
        <p:txBody>
          <a:bodyPr wrap="none" rtlCol="0">
            <a:spAutoFit/>
          </a:bodyPr>
          <a:lstStyle/>
          <a:p>
            <a:endParaRPr lang="zh-CN" altLang="en-US" dirty="0">
              <a:ea typeface="Adobe 楷体 Std R" panose="02020400000000000000" pitchFamily="18" charset="-122"/>
            </a:endParaRPr>
          </a:p>
        </p:txBody>
      </p:sp>
      <p:grpSp>
        <p:nvGrpSpPr>
          <p:cNvPr id="10" name="组合 9"/>
          <p:cNvGrpSpPr/>
          <p:nvPr/>
        </p:nvGrpSpPr>
        <p:grpSpPr>
          <a:xfrm>
            <a:off x="-64659" y="1508984"/>
            <a:ext cx="9208659" cy="3661778"/>
            <a:chOff x="-32330" y="2925468"/>
            <a:chExt cx="9208659" cy="3661778"/>
          </a:xfrm>
        </p:grpSpPr>
        <p:pic>
          <p:nvPicPr>
            <p:cNvPr id="20" name="图片 19"/>
            <p:cNvPicPr>
              <a:picLocks noChangeAspect="1"/>
            </p:cNvPicPr>
            <p:nvPr/>
          </p:nvPicPr>
          <p:blipFill rotWithShape="1">
            <a:blip r:embed="rId6" cstate="print">
              <a:extLst>
                <a:ext uri="{28A0092B-C50C-407E-A947-70E740481C1C}">
                  <a14:useLocalDpi xmlns:a14="http://schemas.microsoft.com/office/drawing/2010/main" val="0"/>
                </a:ext>
              </a:extLst>
            </a:blip>
            <a:srcRect l="-1671" t="2540" r="49804" b="-2540"/>
            <a:stretch/>
          </p:blipFill>
          <p:spPr>
            <a:xfrm>
              <a:off x="3108941" y="3519516"/>
              <a:ext cx="744052" cy="2055789"/>
            </a:xfrm>
            <a:prstGeom prst="rect">
              <a:avLst/>
            </a:prstGeom>
          </p:spPr>
        </p:pic>
        <p:grpSp>
          <p:nvGrpSpPr>
            <p:cNvPr id="8" name="组合 7"/>
            <p:cNvGrpSpPr/>
            <p:nvPr/>
          </p:nvGrpSpPr>
          <p:grpSpPr>
            <a:xfrm>
              <a:off x="-32330" y="2925468"/>
              <a:ext cx="9208659" cy="3661778"/>
              <a:chOff x="103329" y="1481722"/>
              <a:chExt cx="9208659" cy="3661778"/>
            </a:xfrm>
          </p:grpSpPr>
          <p:sp>
            <p:nvSpPr>
              <p:cNvPr id="19" name="文本框 1"/>
              <p:cNvSpPr txBox="1">
                <a:spLocks noChangeArrowheads="1"/>
              </p:cNvSpPr>
              <p:nvPr/>
            </p:nvSpPr>
            <p:spPr bwMode="auto">
              <a:xfrm>
                <a:off x="3563888" y="1871987"/>
                <a:ext cx="5009064" cy="1866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p>
                <a:pPr eaLnBrk="0" hangingPunct="0">
                  <a:lnSpc>
                    <a:spcPct val="150000"/>
                  </a:lnSpc>
                </a:pPr>
                <a:r>
                  <a:rPr lang="zh-CN" altLang="en-US" sz="1100" dirty="0">
                    <a:ea typeface="Adobe 楷体 Std R" panose="02020400000000000000" pitchFamily="18" charset="-122"/>
                  </a:rPr>
                  <a:t>重阳节的原型之一是古代的祭祀大火的仪式。</a:t>
                </a:r>
              </a:p>
              <a:p>
                <a:pPr eaLnBrk="0" hangingPunct="0">
                  <a:lnSpc>
                    <a:spcPct val="150000"/>
                  </a:lnSpc>
                </a:pPr>
                <a:r>
                  <a:rPr lang="zh-CN" altLang="en-US" sz="1100" dirty="0">
                    <a:ea typeface="Adobe 楷体 Std R" panose="02020400000000000000" pitchFamily="18" charset="-122"/>
                  </a:rPr>
                  <a:t>作为古代季节星宿标志的“大火”星，在季秋九月隐退，</a:t>
                </a:r>
                <a:r>
                  <a:rPr lang="en-US" altLang="zh-CN" sz="1100" dirty="0">
                    <a:ea typeface="Adobe 楷体 Std R" panose="02020400000000000000" pitchFamily="18" charset="-122"/>
                  </a:rPr>
                  <a:t>《</a:t>
                </a:r>
                <a:r>
                  <a:rPr lang="zh-CN" altLang="en-US" sz="1100" dirty="0">
                    <a:ea typeface="Adobe 楷体 Std R" panose="02020400000000000000" pitchFamily="18" charset="-122"/>
                  </a:rPr>
                  <a:t>夏小正</a:t>
                </a:r>
                <a:r>
                  <a:rPr lang="en-US" altLang="zh-CN" sz="1100" dirty="0">
                    <a:ea typeface="Adobe 楷体 Std R" panose="02020400000000000000" pitchFamily="18" charset="-122"/>
                  </a:rPr>
                  <a:t>》</a:t>
                </a:r>
                <a:r>
                  <a:rPr lang="zh-CN" altLang="en-US" sz="1100" dirty="0">
                    <a:ea typeface="Adobe 楷体 Std R" panose="02020400000000000000" pitchFamily="18" charset="-122"/>
                  </a:rPr>
                  <a:t>称“九月内火”，“大火”星的退隐，不仅使一向以大火星为季节生产与季节生活标识的古人失去了时间的坐标，同时使将大火奉若神明的古人产生莫名的恐惧，火神的休眠意味着漫漫长冬的到来，因此，在“内火”时节，一如其出现时要有迎火仪式那样，人们要举行相应的送行祭仪。古代的祭仪情形虽渺茫难晓，但还是可以从后世的重阳节仪中寻找到一些古俗遗痕。</a:t>
                </a:r>
              </a:p>
            </p:txBody>
          </p:sp>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43917"/>
              <a:stretch/>
            </p:blipFill>
            <p:spPr>
              <a:xfrm>
                <a:off x="8507453" y="1481722"/>
                <a:ext cx="804535" cy="2055789"/>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329" y="2467621"/>
                <a:ext cx="4536504" cy="2675879"/>
              </a:xfrm>
              <a:prstGeom prst="rect">
                <a:avLst/>
              </a:prstGeom>
            </p:spPr>
          </p:pic>
        </p:grpSp>
      </p:grpSp>
    </p:spTree>
    <p:extLst>
      <p:ext uri="{BB962C8B-B14F-4D97-AF65-F5344CB8AC3E}">
        <p14:creationId xmlns:p14="http://schemas.microsoft.com/office/powerpoint/2010/main" val="65031517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ea typeface="Adobe 楷体 Std R" panose="02020400000000000000" pitchFamily="18" charset="-122"/>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3119" b="36606"/>
          <a:stretch/>
        </p:blipFill>
        <p:spPr>
          <a:xfrm>
            <a:off x="3113578" y="621555"/>
            <a:ext cx="3384376" cy="3540576"/>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3385" t="1993" r="4334" b="4084"/>
          <a:stretch/>
        </p:blipFill>
        <p:spPr>
          <a:xfrm>
            <a:off x="5184587" y="522183"/>
            <a:ext cx="2051697" cy="2088206"/>
          </a:xfrm>
          <a:prstGeom prst="rect">
            <a:avLst/>
          </a:prstGeom>
        </p:spPr>
      </p:pic>
      <p:sp>
        <p:nvSpPr>
          <p:cNvPr id="21" name="Text Box 4"/>
          <p:cNvSpPr txBox="1">
            <a:spLocks noChangeArrowheads="1"/>
          </p:cNvSpPr>
          <p:nvPr/>
        </p:nvSpPr>
        <p:spPr bwMode="auto">
          <a:xfrm>
            <a:off x="4176475" y="2512254"/>
            <a:ext cx="14414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smtClean="0">
                <a:solidFill>
                  <a:srgbClr val="FFFF00"/>
                </a:solidFill>
                <a:latin typeface="Adobe 楷体 Std R" panose="02020400000000000000" pitchFamily="18" charset="-122"/>
                <a:ea typeface="Adobe 楷体 Std R" panose="02020400000000000000" pitchFamily="18" charset="-122"/>
              </a:rPr>
              <a:t>民间习俗</a:t>
            </a:r>
            <a:endParaRPr lang="zh-CN" altLang="zh-CN" sz="2000" b="1" dirty="0">
              <a:solidFill>
                <a:srgbClr val="FFFF00"/>
              </a:solidFill>
              <a:latin typeface="Adobe 楷体 Std R" panose="02020400000000000000" pitchFamily="18" charset="-122"/>
              <a:ea typeface="Adobe 楷体 Std R" panose="02020400000000000000" pitchFamily="18" charset="-122"/>
            </a:endParaRPr>
          </a:p>
        </p:txBody>
      </p:sp>
      <p:sp>
        <p:nvSpPr>
          <p:cNvPr id="3" name="矩形 2"/>
          <p:cNvSpPr/>
          <p:nvPr/>
        </p:nvSpPr>
        <p:spPr>
          <a:xfrm>
            <a:off x="4375827" y="1687059"/>
            <a:ext cx="896400" cy="923330"/>
          </a:xfrm>
          <a:prstGeom prst="rect">
            <a:avLst/>
          </a:prstGeom>
        </p:spPr>
        <p:txBody>
          <a:bodyPr wrap="none">
            <a:spAutoFit/>
          </a:bodyPr>
          <a:lstStyle/>
          <a:p>
            <a:pPr algn="ctr"/>
            <a:r>
              <a:rPr lang="zh-CN" altLang="en-US" sz="5400" b="1" dirty="0" smtClean="0">
                <a:solidFill>
                  <a:srgbClr val="FFFF00"/>
                </a:solidFill>
                <a:ea typeface="Adobe 楷体 Std R" panose="02020400000000000000" pitchFamily="18" charset="-122"/>
              </a:rPr>
              <a:t>贰</a:t>
            </a:r>
            <a:endParaRPr lang="zh-CN" altLang="en-US" sz="5400" b="1" dirty="0">
              <a:solidFill>
                <a:srgbClr val="FFFF00"/>
              </a:solidFill>
              <a:ea typeface="Adobe 楷体 Std R" panose="02020400000000000000" pitchFamily="18" charset="-122"/>
            </a:endParaRPr>
          </a:p>
        </p:txBody>
      </p:sp>
    </p:spTree>
    <p:extLst>
      <p:ext uri="{BB962C8B-B14F-4D97-AF65-F5344CB8AC3E}">
        <p14:creationId xmlns:p14="http://schemas.microsoft.com/office/powerpoint/2010/main" val="421024523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barn(inVertical)">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ea typeface="Adobe 楷体 Std R" panose="02020400000000000000" pitchFamily="18" charset="-122"/>
            </a:endParaRPr>
          </a:p>
        </p:txBody>
      </p:sp>
      <p:sp>
        <p:nvSpPr>
          <p:cNvPr id="18" name="矩形 17"/>
          <p:cNvSpPr/>
          <p:nvPr/>
        </p:nvSpPr>
        <p:spPr>
          <a:xfrm>
            <a:off x="-18882" y="1517402"/>
            <a:ext cx="9162882" cy="26471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Adobe 楷体 Std R" panose="02020400000000000000" pitchFamily="18" charset="-122"/>
            </a:endParaRPr>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3385" t="1993" r="4334" b="4084"/>
          <a:stretch/>
        </p:blipFill>
        <p:spPr>
          <a:xfrm>
            <a:off x="7408510" y="0"/>
            <a:ext cx="1556454" cy="1584150"/>
          </a:xfrm>
          <a:prstGeom prst="rect">
            <a:avLst/>
          </a:prstGeom>
        </p:spPr>
      </p:pic>
      <p:cxnSp>
        <p:nvCxnSpPr>
          <p:cNvPr id="9" name="直接连接符 8"/>
          <p:cNvCxnSpPr/>
          <p:nvPr/>
        </p:nvCxnSpPr>
        <p:spPr>
          <a:xfrm flipH="1">
            <a:off x="2699792" y="627534"/>
            <a:ext cx="5256584" cy="0"/>
          </a:xfrm>
          <a:prstGeom prst="line">
            <a:avLst/>
          </a:prstGeom>
        </p:spPr>
        <p:style>
          <a:lnRef idx="1">
            <a:schemeClr val="dk1"/>
          </a:lnRef>
          <a:fillRef idx="0">
            <a:schemeClr val="dk1"/>
          </a:fillRef>
          <a:effectRef idx="0">
            <a:schemeClr val="dk1"/>
          </a:effectRef>
          <a:fontRef idx="minor">
            <a:schemeClr val="tx1"/>
          </a:fontRef>
        </p:style>
      </p:cxn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123478"/>
            <a:ext cx="954762" cy="766390"/>
          </a:xfrm>
          <a:prstGeom prst="rect">
            <a:avLst/>
          </a:prstGeom>
        </p:spPr>
      </p:pic>
      <p:sp>
        <p:nvSpPr>
          <p:cNvPr id="35" name="文本框 34"/>
          <p:cNvSpPr txBox="1"/>
          <p:nvPr/>
        </p:nvSpPr>
        <p:spPr>
          <a:xfrm>
            <a:off x="1039873" y="288980"/>
            <a:ext cx="2279867" cy="338554"/>
          </a:xfrm>
          <a:prstGeom prst="rect">
            <a:avLst/>
          </a:prstGeom>
          <a:noFill/>
        </p:spPr>
        <p:txBody>
          <a:bodyPr wrap="square">
            <a:spAutoFit/>
          </a:bodyPr>
          <a:lstStyle/>
          <a:p>
            <a:pPr fontAlgn="auto">
              <a:spcBef>
                <a:spcPts val="0"/>
              </a:spcBef>
              <a:spcAft>
                <a:spcPts val="0"/>
              </a:spcAft>
              <a:defRPr/>
            </a:pPr>
            <a:r>
              <a:rPr lang="zh-CN" altLang="en-US" sz="1600" spc="188" noProof="1" smtClean="0">
                <a:latin typeface="Adobe 楷体 Std R" panose="02020400000000000000" pitchFamily="18" charset="-122"/>
                <a:ea typeface="Adobe 楷体 Std R" panose="02020400000000000000" pitchFamily="18" charset="-122"/>
                <a:sym typeface="+mn-ea"/>
              </a:rPr>
              <a:t>吃重阳糕</a:t>
            </a:r>
            <a:endParaRPr lang="zh-CN" altLang="en-US" sz="1600" spc="188" noProof="1">
              <a:latin typeface="Adobe 楷体 Std R" panose="02020400000000000000" pitchFamily="18" charset="-122"/>
              <a:ea typeface="Adobe 楷体 Std R" panose="02020400000000000000" pitchFamily="18" charset="-122"/>
              <a:sym typeface="+mn-ea"/>
            </a:endParaRPr>
          </a:p>
        </p:txBody>
      </p:sp>
      <p:sp>
        <p:nvSpPr>
          <p:cNvPr id="36" name="文本框 35"/>
          <p:cNvSpPr txBox="1"/>
          <p:nvPr/>
        </p:nvSpPr>
        <p:spPr>
          <a:xfrm>
            <a:off x="1122916" y="600272"/>
            <a:ext cx="2001936" cy="253916"/>
          </a:xfrm>
          <a:prstGeom prst="rect">
            <a:avLst/>
          </a:prstGeom>
          <a:noFill/>
        </p:spPr>
        <p:txBody>
          <a:bodyPr wrap="square">
            <a:spAutoFit/>
          </a:bodyPr>
          <a:lstStyle/>
          <a:p>
            <a:pPr fontAlgn="auto">
              <a:spcBef>
                <a:spcPts val="0"/>
              </a:spcBef>
              <a:spcAft>
                <a:spcPts val="0"/>
              </a:spcAft>
              <a:defRPr/>
            </a:pPr>
            <a:r>
              <a:rPr lang="en-US" altLang="zh-CN" sz="1050" noProof="1">
                <a:solidFill>
                  <a:schemeClr val="tx1">
                    <a:lumMod val="85000"/>
                    <a:lumOff val="15000"/>
                  </a:schemeClr>
                </a:solidFill>
                <a:latin typeface="+mn-ea"/>
                <a:sym typeface="+mn-ea"/>
              </a:rPr>
              <a:t>Write Title Text Here</a:t>
            </a:r>
            <a:endParaRPr lang="zh-CN" altLang="en-US" sz="1050" noProof="1">
              <a:solidFill>
                <a:schemeClr val="tx1">
                  <a:lumMod val="85000"/>
                  <a:lumOff val="15000"/>
                </a:schemeClr>
              </a:solidFill>
              <a:latin typeface="+mn-ea"/>
              <a:sym typeface="+mn-ea"/>
            </a:endParaRPr>
          </a:p>
        </p:txBody>
      </p:sp>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1346" y="-452586"/>
            <a:ext cx="2892654" cy="5143500"/>
          </a:xfrm>
          <a:prstGeom prst="rect">
            <a:avLst/>
          </a:prstGeom>
        </p:spPr>
      </p:pic>
      <p:sp>
        <p:nvSpPr>
          <p:cNvPr id="16" name="Content Placeholder 2"/>
          <p:cNvSpPr txBox="1">
            <a:spLocks noChangeArrowheads="1"/>
          </p:cNvSpPr>
          <p:nvPr/>
        </p:nvSpPr>
        <p:spPr bwMode="auto">
          <a:xfrm>
            <a:off x="841382" y="2048887"/>
            <a:ext cx="5530817" cy="155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eaLnBrk="0" hangingPunct="0">
              <a:defRPr sz="1300">
                <a:solidFill>
                  <a:schemeClr val="tx1"/>
                </a:solidFill>
                <a:latin typeface="Lao UI" pitchFamily="34" charset="0"/>
                <a:ea typeface="方正启体简体" pitchFamily="65" charset="-122"/>
              </a:defRPr>
            </a:lvl1pPr>
            <a:lvl2pPr defTabSz="1087438" eaLnBrk="0" hangingPunct="0">
              <a:defRPr sz="1300">
                <a:solidFill>
                  <a:schemeClr val="tx1"/>
                </a:solidFill>
                <a:latin typeface="Lao UI" pitchFamily="34" charset="0"/>
                <a:ea typeface="方正启体简体" pitchFamily="65" charset="-122"/>
              </a:defRPr>
            </a:lvl2pPr>
            <a:lvl3pPr defTabSz="1087438" eaLnBrk="0" hangingPunct="0">
              <a:defRPr sz="1300">
                <a:solidFill>
                  <a:schemeClr val="tx1"/>
                </a:solidFill>
                <a:latin typeface="Lao UI" pitchFamily="34" charset="0"/>
                <a:ea typeface="方正启体简体" pitchFamily="65" charset="-122"/>
              </a:defRPr>
            </a:lvl3pPr>
            <a:lvl4pPr defTabSz="1087438" eaLnBrk="0" hangingPunct="0">
              <a:defRPr sz="1300">
                <a:solidFill>
                  <a:schemeClr val="tx1"/>
                </a:solidFill>
                <a:latin typeface="Lao UI" pitchFamily="34" charset="0"/>
                <a:ea typeface="方正启体简体" pitchFamily="65" charset="-122"/>
              </a:defRPr>
            </a:lvl4pPr>
            <a:lvl5pPr defTabSz="1087438" eaLnBrk="0" hangingPunct="0">
              <a:defRPr sz="1300">
                <a:solidFill>
                  <a:schemeClr val="tx1"/>
                </a:solidFill>
                <a:latin typeface="Lao UI" pitchFamily="34" charset="0"/>
                <a:ea typeface="方正启体简体" pitchFamily="65" charset="-122"/>
              </a:defRPr>
            </a:lvl5pPr>
            <a:lvl6pPr marL="1828800" indent="457200" defTabSz="1087438" eaLnBrk="0" fontAlgn="base" hangingPunct="0">
              <a:spcBef>
                <a:spcPct val="0"/>
              </a:spcBef>
              <a:spcAft>
                <a:spcPct val="0"/>
              </a:spcAft>
              <a:defRPr sz="1300">
                <a:solidFill>
                  <a:schemeClr val="tx1"/>
                </a:solidFill>
                <a:latin typeface="Lao UI" pitchFamily="34" charset="0"/>
                <a:ea typeface="方正启体简体" pitchFamily="65" charset="-122"/>
              </a:defRPr>
            </a:lvl6pPr>
            <a:lvl7pPr marL="2286000" indent="457200" defTabSz="1087438" eaLnBrk="0" fontAlgn="base" hangingPunct="0">
              <a:spcBef>
                <a:spcPct val="0"/>
              </a:spcBef>
              <a:spcAft>
                <a:spcPct val="0"/>
              </a:spcAft>
              <a:defRPr sz="1300">
                <a:solidFill>
                  <a:schemeClr val="tx1"/>
                </a:solidFill>
                <a:latin typeface="Lao UI" pitchFamily="34" charset="0"/>
                <a:ea typeface="方正启体简体" pitchFamily="65" charset="-122"/>
              </a:defRPr>
            </a:lvl7pPr>
            <a:lvl8pPr marL="2743200" indent="457200" defTabSz="1087438" eaLnBrk="0" fontAlgn="base" hangingPunct="0">
              <a:spcBef>
                <a:spcPct val="0"/>
              </a:spcBef>
              <a:spcAft>
                <a:spcPct val="0"/>
              </a:spcAft>
              <a:defRPr sz="1300">
                <a:solidFill>
                  <a:schemeClr val="tx1"/>
                </a:solidFill>
                <a:latin typeface="Lao UI" pitchFamily="34" charset="0"/>
                <a:ea typeface="方正启体简体" pitchFamily="65" charset="-122"/>
              </a:defRPr>
            </a:lvl8pPr>
            <a:lvl9pPr marL="3200400" indent="457200" defTabSz="1087438" eaLnBrk="0" fontAlgn="base" hangingPunct="0">
              <a:spcBef>
                <a:spcPct val="0"/>
              </a:spcBef>
              <a:spcAft>
                <a:spcPct val="0"/>
              </a:spcAft>
              <a:defRPr sz="1300">
                <a:solidFill>
                  <a:schemeClr val="tx1"/>
                </a:solidFill>
                <a:latin typeface="Lao UI" pitchFamily="34" charset="0"/>
                <a:ea typeface="方正启体简体" pitchFamily="65" charset="-122"/>
              </a:defRPr>
            </a:lvl9pPr>
          </a:lstStyle>
          <a:p>
            <a:pPr eaLnBrk="1" hangingPunct="1">
              <a:lnSpc>
                <a:spcPct val="150000"/>
              </a:lnSpc>
              <a:buFont typeface="Arial" panose="020B0604020202020204" pitchFamily="34" charset="0"/>
              <a:buNone/>
            </a:pPr>
            <a:r>
              <a:rPr lang="zh-CN" altLang="en-US" sz="2000" b="1" dirty="0">
                <a:solidFill>
                  <a:srgbClr val="262626"/>
                </a:solidFill>
                <a:latin typeface="楷体" panose="02010609060101010101" pitchFamily="49" charset="-122"/>
                <a:ea typeface="楷体" panose="02010609060101010101" pitchFamily="49" charset="-122"/>
              </a:rPr>
              <a:t>据史料记载</a:t>
            </a:r>
            <a:r>
              <a:rPr lang="zh-CN" altLang="en-US" sz="1400" dirty="0">
                <a:solidFill>
                  <a:srgbClr val="262626"/>
                </a:solidFill>
                <a:latin typeface="楷体" panose="02010609060101010101" pitchFamily="49" charset="-122"/>
                <a:ea typeface="楷体" panose="02010609060101010101" pitchFamily="49" charset="-122"/>
              </a:rPr>
              <a:t>，重阳糕又称花糕、菊糕、五色糕，九月九日天明时，以片糕搭儿女头额，祝愿子女百事俱高，乃古人九月作糕的本意。</a:t>
            </a:r>
            <a:endParaRPr lang="en-US" altLang="zh-CN" sz="1400" dirty="0">
              <a:solidFill>
                <a:srgbClr val="262626"/>
              </a:solidFill>
              <a:latin typeface="楷体" panose="02010609060101010101" pitchFamily="49" charset="-122"/>
              <a:ea typeface="楷体" panose="02010609060101010101" pitchFamily="49" charset="-122"/>
            </a:endParaRPr>
          </a:p>
        </p:txBody>
      </p:sp>
      <p:sp>
        <p:nvSpPr>
          <p:cNvPr id="17" name="Content Placeholder 2"/>
          <p:cNvSpPr txBox="1">
            <a:spLocks noChangeArrowheads="1"/>
          </p:cNvSpPr>
          <p:nvPr/>
        </p:nvSpPr>
        <p:spPr bwMode="auto">
          <a:xfrm>
            <a:off x="861486" y="2944206"/>
            <a:ext cx="5668202"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eaLnBrk="0" hangingPunct="0">
              <a:defRPr sz="1300">
                <a:solidFill>
                  <a:schemeClr val="tx1"/>
                </a:solidFill>
                <a:latin typeface="Lao UI" pitchFamily="34" charset="0"/>
                <a:ea typeface="方正启体简体" pitchFamily="65" charset="-122"/>
              </a:defRPr>
            </a:lvl1pPr>
            <a:lvl2pPr defTabSz="1087438" eaLnBrk="0" hangingPunct="0">
              <a:defRPr sz="1300">
                <a:solidFill>
                  <a:schemeClr val="tx1"/>
                </a:solidFill>
                <a:latin typeface="Lao UI" pitchFamily="34" charset="0"/>
                <a:ea typeface="方正启体简体" pitchFamily="65" charset="-122"/>
              </a:defRPr>
            </a:lvl2pPr>
            <a:lvl3pPr defTabSz="1087438" eaLnBrk="0" hangingPunct="0">
              <a:defRPr sz="1300">
                <a:solidFill>
                  <a:schemeClr val="tx1"/>
                </a:solidFill>
                <a:latin typeface="Lao UI" pitchFamily="34" charset="0"/>
                <a:ea typeface="方正启体简体" pitchFamily="65" charset="-122"/>
              </a:defRPr>
            </a:lvl3pPr>
            <a:lvl4pPr defTabSz="1087438" eaLnBrk="0" hangingPunct="0">
              <a:defRPr sz="1300">
                <a:solidFill>
                  <a:schemeClr val="tx1"/>
                </a:solidFill>
                <a:latin typeface="Lao UI" pitchFamily="34" charset="0"/>
                <a:ea typeface="方正启体简体" pitchFamily="65" charset="-122"/>
              </a:defRPr>
            </a:lvl4pPr>
            <a:lvl5pPr defTabSz="1087438" eaLnBrk="0" hangingPunct="0">
              <a:defRPr sz="1300">
                <a:solidFill>
                  <a:schemeClr val="tx1"/>
                </a:solidFill>
                <a:latin typeface="Lao UI" pitchFamily="34" charset="0"/>
                <a:ea typeface="方正启体简体" pitchFamily="65" charset="-122"/>
              </a:defRPr>
            </a:lvl5pPr>
            <a:lvl6pPr marL="1828800" indent="457200" defTabSz="1087438" eaLnBrk="0" fontAlgn="base" hangingPunct="0">
              <a:spcBef>
                <a:spcPct val="0"/>
              </a:spcBef>
              <a:spcAft>
                <a:spcPct val="0"/>
              </a:spcAft>
              <a:defRPr sz="1300">
                <a:solidFill>
                  <a:schemeClr val="tx1"/>
                </a:solidFill>
                <a:latin typeface="Lao UI" pitchFamily="34" charset="0"/>
                <a:ea typeface="方正启体简体" pitchFamily="65" charset="-122"/>
              </a:defRPr>
            </a:lvl6pPr>
            <a:lvl7pPr marL="2286000" indent="457200" defTabSz="1087438" eaLnBrk="0" fontAlgn="base" hangingPunct="0">
              <a:spcBef>
                <a:spcPct val="0"/>
              </a:spcBef>
              <a:spcAft>
                <a:spcPct val="0"/>
              </a:spcAft>
              <a:defRPr sz="1300">
                <a:solidFill>
                  <a:schemeClr val="tx1"/>
                </a:solidFill>
                <a:latin typeface="Lao UI" pitchFamily="34" charset="0"/>
                <a:ea typeface="方正启体简体" pitchFamily="65" charset="-122"/>
              </a:defRPr>
            </a:lvl7pPr>
            <a:lvl8pPr marL="2743200" indent="457200" defTabSz="1087438" eaLnBrk="0" fontAlgn="base" hangingPunct="0">
              <a:spcBef>
                <a:spcPct val="0"/>
              </a:spcBef>
              <a:spcAft>
                <a:spcPct val="0"/>
              </a:spcAft>
              <a:defRPr sz="1300">
                <a:solidFill>
                  <a:schemeClr val="tx1"/>
                </a:solidFill>
                <a:latin typeface="Lao UI" pitchFamily="34" charset="0"/>
                <a:ea typeface="方正启体简体" pitchFamily="65" charset="-122"/>
              </a:defRPr>
            </a:lvl8pPr>
            <a:lvl9pPr marL="3200400" indent="457200" defTabSz="1087438" eaLnBrk="0" fontAlgn="base" hangingPunct="0">
              <a:spcBef>
                <a:spcPct val="0"/>
              </a:spcBef>
              <a:spcAft>
                <a:spcPct val="0"/>
              </a:spcAft>
              <a:defRPr sz="1300">
                <a:solidFill>
                  <a:schemeClr val="tx1"/>
                </a:solidFill>
                <a:latin typeface="Lao UI" pitchFamily="34" charset="0"/>
                <a:ea typeface="方正启体简体" pitchFamily="65" charset="-122"/>
              </a:defRPr>
            </a:lvl9pPr>
          </a:lstStyle>
          <a:p>
            <a:pPr eaLnBrk="1" hangingPunct="1">
              <a:lnSpc>
                <a:spcPct val="150000"/>
              </a:lnSpc>
              <a:buFont typeface="Arial" panose="020B0604020202020204" pitchFamily="34" charset="0"/>
              <a:buNone/>
            </a:pPr>
            <a:r>
              <a:rPr lang="zh-CN" altLang="en-US" sz="1400" dirty="0">
                <a:solidFill>
                  <a:srgbClr val="262626"/>
                </a:solidFill>
                <a:latin typeface="楷体" panose="02010609060101010101" pitchFamily="49" charset="-122"/>
                <a:ea typeface="楷体" panose="02010609060101010101" pitchFamily="49" charset="-122"/>
              </a:rPr>
              <a:t>讲究的重阳糕要作成九层，像座宝塔，上面还作成两只小羊，以符合重阳（羊）之义。</a:t>
            </a:r>
            <a:endParaRPr lang="en-US" altLang="zh-CN" sz="1400" dirty="0">
              <a:solidFill>
                <a:srgbClr val="262626"/>
              </a:solidFill>
              <a:latin typeface="楷体" panose="02010609060101010101" pitchFamily="49" charset="-122"/>
              <a:ea typeface="楷体" panose="02010609060101010101" pitchFamily="49" charset="-122"/>
            </a:endParaRPr>
          </a:p>
        </p:txBody>
      </p:sp>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882" y="3365313"/>
            <a:ext cx="1359490" cy="1923678"/>
          </a:xfrm>
          <a:prstGeom prst="rect">
            <a:avLst/>
          </a:prstGeom>
        </p:spPr>
      </p:pic>
    </p:spTree>
    <p:extLst>
      <p:ext uri="{BB962C8B-B14F-4D97-AF65-F5344CB8AC3E}">
        <p14:creationId xmlns:p14="http://schemas.microsoft.com/office/powerpoint/2010/main" val="1613751752"/>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1000"/>
                                        <p:tgtEl>
                                          <p:spTgt spid="7"/>
                                        </p:tgtEl>
                                      </p:cBhvr>
                                    </p:animEffect>
                                    <p:anim calcmode="lin" valueType="num">
                                      <p:cBhvr>
                                        <p:cTn id="55" dur="1000" fill="hold"/>
                                        <p:tgtEl>
                                          <p:spTgt spid="7"/>
                                        </p:tgtEl>
                                        <p:attrNameLst>
                                          <p:attrName>ppt_x</p:attrName>
                                        </p:attrNameLst>
                                      </p:cBhvr>
                                      <p:tavLst>
                                        <p:tav tm="0">
                                          <p:val>
                                            <p:strVal val="#ppt_x"/>
                                          </p:val>
                                        </p:tav>
                                        <p:tav tm="100000">
                                          <p:val>
                                            <p:strVal val="#ppt_x"/>
                                          </p:val>
                                        </p:tav>
                                      </p:tavLst>
                                    </p:anim>
                                    <p:anim calcmode="lin" valueType="num">
                                      <p:cBhvr>
                                        <p:cTn id="5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5" grpId="0"/>
      <p:bldP spid="36"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ea typeface="Adobe 楷体 Std R" panose="02020400000000000000" pitchFamily="18" charset="-122"/>
            </a:endParaRPr>
          </a:p>
        </p:txBody>
      </p:sp>
      <p:sp>
        <p:nvSpPr>
          <p:cNvPr id="18" name="矩形 17"/>
          <p:cNvSpPr/>
          <p:nvPr/>
        </p:nvSpPr>
        <p:spPr>
          <a:xfrm>
            <a:off x="0" y="1541223"/>
            <a:ext cx="9162882" cy="26471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Adobe 楷体 Std R" panose="02020400000000000000" pitchFamily="18" charset="-122"/>
            </a:endParaRPr>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3385" t="1993" r="4334" b="4084"/>
          <a:stretch/>
        </p:blipFill>
        <p:spPr>
          <a:xfrm>
            <a:off x="7408510" y="0"/>
            <a:ext cx="1556454" cy="1584150"/>
          </a:xfrm>
          <a:prstGeom prst="rect">
            <a:avLst/>
          </a:prstGeom>
        </p:spPr>
      </p:pic>
      <p:cxnSp>
        <p:nvCxnSpPr>
          <p:cNvPr id="9" name="直接连接符 8"/>
          <p:cNvCxnSpPr/>
          <p:nvPr/>
        </p:nvCxnSpPr>
        <p:spPr>
          <a:xfrm flipH="1">
            <a:off x="2699792" y="627534"/>
            <a:ext cx="5256584" cy="0"/>
          </a:xfrm>
          <a:prstGeom prst="line">
            <a:avLst/>
          </a:prstGeom>
        </p:spPr>
        <p:style>
          <a:lnRef idx="1">
            <a:schemeClr val="dk1"/>
          </a:lnRef>
          <a:fillRef idx="0">
            <a:schemeClr val="dk1"/>
          </a:fillRef>
          <a:effectRef idx="0">
            <a:schemeClr val="dk1"/>
          </a:effectRef>
          <a:fontRef idx="minor">
            <a:schemeClr val="tx1"/>
          </a:fontRef>
        </p:style>
      </p:cxn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123478"/>
            <a:ext cx="954762" cy="766390"/>
          </a:xfrm>
          <a:prstGeom prst="rect">
            <a:avLst/>
          </a:prstGeom>
        </p:spPr>
      </p:pic>
      <p:sp>
        <p:nvSpPr>
          <p:cNvPr id="35" name="文本框 34"/>
          <p:cNvSpPr txBox="1"/>
          <p:nvPr/>
        </p:nvSpPr>
        <p:spPr>
          <a:xfrm>
            <a:off x="1039873" y="288980"/>
            <a:ext cx="2279867" cy="338554"/>
          </a:xfrm>
          <a:prstGeom prst="rect">
            <a:avLst/>
          </a:prstGeom>
          <a:noFill/>
        </p:spPr>
        <p:txBody>
          <a:bodyPr wrap="square">
            <a:spAutoFit/>
          </a:bodyPr>
          <a:lstStyle/>
          <a:p>
            <a:pPr fontAlgn="auto">
              <a:spcBef>
                <a:spcPts val="0"/>
              </a:spcBef>
              <a:spcAft>
                <a:spcPts val="0"/>
              </a:spcAft>
              <a:defRPr/>
            </a:pPr>
            <a:r>
              <a:rPr lang="zh-CN" altLang="en-US" sz="1600" spc="188" noProof="1" smtClean="0">
                <a:latin typeface="Adobe 楷体 Std R" panose="02020400000000000000" pitchFamily="18" charset="-122"/>
                <a:ea typeface="Adobe 楷体 Std R" panose="02020400000000000000" pitchFamily="18" charset="-122"/>
                <a:sym typeface="+mn-ea"/>
              </a:rPr>
              <a:t>重阳节登高</a:t>
            </a:r>
            <a:endParaRPr lang="zh-CN" altLang="en-US" sz="1600" spc="188" noProof="1">
              <a:latin typeface="Adobe 楷体 Std R" panose="02020400000000000000" pitchFamily="18" charset="-122"/>
              <a:ea typeface="Adobe 楷体 Std R" panose="02020400000000000000" pitchFamily="18" charset="-122"/>
              <a:sym typeface="+mn-ea"/>
            </a:endParaRPr>
          </a:p>
        </p:txBody>
      </p:sp>
      <p:sp>
        <p:nvSpPr>
          <p:cNvPr id="36" name="文本框 35"/>
          <p:cNvSpPr txBox="1"/>
          <p:nvPr/>
        </p:nvSpPr>
        <p:spPr>
          <a:xfrm>
            <a:off x="1122916" y="600272"/>
            <a:ext cx="2001936" cy="253916"/>
          </a:xfrm>
          <a:prstGeom prst="rect">
            <a:avLst/>
          </a:prstGeom>
          <a:noFill/>
        </p:spPr>
        <p:txBody>
          <a:bodyPr wrap="square">
            <a:spAutoFit/>
          </a:bodyPr>
          <a:lstStyle/>
          <a:p>
            <a:pPr fontAlgn="auto">
              <a:spcBef>
                <a:spcPts val="0"/>
              </a:spcBef>
              <a:spcAft>
                <a:spcPts val="0"/>
              </a:spcAft>
              <a:defRPr/>
            </a:pPr>
            <a:r>
              <a:rPr lang="en-US" altLang="zh-CN"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rPr>
              <a:t>Write Title Text Here</a:t>
            </a:r>
            <a:endParaRPr lang="zh-CN" altLang="en-US"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endParaRPr>
          </a:p>
        </p:txBody>
      </p:sp>
      <p:pic>
        <p:nvPicPr>
          <p:cNvPr id="2" name="图片 1"/>
          <p:cNvPicPr>
            <a:picLocks noChangeAspect="1"/>
          </p:cNvPicPr>
          <p:nvPr/>
        </p:nvPicPr>
        <p:blipFill rotWithShape="1">
          <a:blip r:embed="rId5">
            <a:extLst>
              <a:ext uri="{28A0092B-C50C-407E-A947-70E740481C1C}">
                <a14:useLocalDpi xmlns:a14="http://schemas.microsoft.com/office/drawing/2010/main" val="0"/>
              </a:ext>
            </a:extLst>
          </a:blip>
          <a:srcRect b="41785"/>
          <a:stretch/>
        </p:blipFill>
        <p:spPr>
          <a:xfrm>
            <a:off x="4675565" y="854188"/>
            <a:ext cx="4798072" cy="3994556"/>
          </a:xfrm>
          <a:prstGeom prst="rect">
            <a:avLst/>
          </a:prstGeom>
        </p:spPr>
      </p:pic>
      <p:sp>
        <p:nvSpPr>
          <p:cNvPr id="3" name="文本框 2"/>
          <p:cNvSpPr txBox="1"/>
          <p:nvPr/>
        </p:nvSpPr>
        <p:spPr>
          <a:xfrm>
            <a:off x="546151" y="2568912"/>
            <a:ext cx="4307281" cy="1477328"/>
          </a:xfrm>
          <a:prstGeom prst="rect">
            <a:avLst/>
          </a:prstGeom>
          <a:noFill/>
        </p:spPr>
        <p:txBody>
          <a:bodyPr wrap="square" rtlCol="0">
            <a:spAutoFit/>
          </a:bodyPr>
          <a:lstStyle/>
          <a:p>
            <a:pPr eaLnBrk="0" hangingPunct="0">
              <a:lnSpc>
                <a:spcPct val="150000"/>
              </a:lnSpc>
            </a:pPr>
            <a:r>
              <a:rPr lang="zh-CN" altLang="en-US" sz="1200" dirty="0">
                <a:ea typeface="Adobe 楷体 Std R" panose="02020400000000000000" pitchFamily="18" charset="-122"/>
              </a:rPr>
              <a:t>重阳节首先有登高的习俗。金秋九月，天高气爽，这个季节登高远望可达到心旷神怡、健身祛病的目的。</a:t>
            </a:r>
          </a:p>
          <a:p>
            <a:pPr eaLnBrk="0" hangingPunct="0">
              <a:lnSpc>
                <a:spcPct val="150000"/>
              </a:lnSpc>
            </a:pPr>
            <a:r>
              <a:rPr lang="zh-CN" altLang="en-US" sz="1200" dirty="0">
                <a:ea typeface="Adobe 楷体 Std R" panose="02020400000000000000" pitchFamily="18" charset="-122"/>
              </a:rPr>
              <a:t>早在西汉，</a:t>
            </a:r>
            <a:r>
              <a:rPr lang="en-US" altLang="zh-CN" sz="1200" dirty="0">
                <a:ea typeface="Adobe 楷体 Std R" panose="02020400000000000000" pitchFamily="18" charset="-122"/>
              </a:rPr>
              <a:t>《</a:t>
            </a:r>
            <a:r>
              <a:rPr lang="zh-CN" altLang="en-US" sz="1200" dirty="0">
                <a:ea typeface="Adobe 楷体 Std R" panose="02020400000000000000" pitchFamily="18" charset="-122"/>
              </a:rPr>
              <a:t>长安志</a:t>
            </a:r>
            <a:r>
              <a:rPr lang="en-US" altLang="zh-CN" sz="1200" dirty="0">
                <a:ea typeface="Adobe 楷体 Std R" panose="02020400000000000000" pitchFamily="18" charset="-122"/>
              </a:rPr>
              <a:t>》</a:t>
            </a:r>
            <a:r>
              <a:rPr lang="zh-CN" altLang="en-US" sz="1200" dirty="0">
                <a:ea typeface="Adobe 楷体 Std R" panose="02020400000000000000" pitchFamily="18" charset="-122"/>
              </a:rPr>
              <a:t>中就有汉代京城九月九日时人们游玩观景之记载。在东晋时，有著名的“龙山落帽”故事。</a:t>
            </a:r>
          </a:p>
          <a:p>
            <a:endParaRPr lang="zh-CN" altLang="en-US" dirty="0">
              <a:ea typeface="Adobe 楷体 Std R" panose="02020400000000000000" pitchFamily="18" charset="-122"/>
            </a:endParaRPr>
          </a:p>
        </p:txBody>
      </p:sp>
      <p:sp>
        <p:nvSpPr>
          <p:cNvPr id="4" name="文本框 3"/>
          <p:cNvSpPr txBox="1"/>
          <p:nvPr/>
        </p:nvSpPr>
        <p:spPr>
          <a:xfrm>
            <a:off x="444483" y="1908492"/>
            <a:ext cx="2376265" cy="861774"/>
          </a:xfrm>
          <a:prstGeom prst="rect">
            <a:avLst/>
          </a:prstGeom>
          <a:noFill/>
        </p:spPr>
        <p:txBody>
          <a:bodyPr wrap="square" rtlCol="0">
            <a:spAutoFit/>
          </a:bodyPr>
          <a:lstStyle/>
          <a:p>
            <a:r>
              <a:rPr lang="zh-CN" altLang="en-US" sz="3200" b="1" dirty="0">
                <a:latin typeface="经典行书简" panose="02010609010101010101" pitchFamily="49" charset="-122"/>
                <a:ea typeface="经典行书简" panose="02010609010101010101" pitchFamily="49" charset="-122"/>
                <a:cs typeface="经典行书简" panose="02010609010101010101" pitchFamily="49" charset="-122"/>
              </a:rPr>
              <a:t>重阳节登高</a:t>
            </a:r>
          </a:p>
          <a:p>
            <a:endParaRPr lang="zh-CN" altLang="en-US" dirty="0">
              <a:ea typeface="Adobe 楷体 Std R" panose="02020400000000000000" pitchFamily="18" charset="-122"/>
            </a:endParaRPr>
          </a:p>
        </p:txBody>
      </p:sp>
    </p:spTree>
    <p:extLst>
      <p:ext uri="{BB962C8B-B14F-4D97-AF65-F5344CB8AC3E}">
        <p14:creationId xmlns:p14="http://schemas.microsoft.com/office/powerpoint/2010/main" val="210974938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1000"/>
                                        <p:tgtEl>
                                          <p:spTgt spid="3"/>
                                        </p:tgtEl>
                                      </p:cBhvr>
                                    </p:animEffect>
                                    <p:anim calcmode="lin" valueType="num">
                                      <p:cBhvr>
                                        <p:cTn id="45" dur="1000" fill="hold"/>
                                        <p:tgtEl>
                                          <p:spTgt spid="3"/>
                                        </p:tgtEl>
                                        <p:attrNameLst>
                                          <p:attrName>ppt_x</p:attrName>
                                        </p:attrNameLst>
                                      </p:cBhvr>
                                      <p:tavLst>
                                        <p:tav tm="0">
                                          <p:val>
                                            <p:strVal val="#ppt_x"/>
                                          </p:val>
                                        </p:tav>
                                        <p:tav tm="100000">
                                          <p:val>
                                            <p:strVal val="#ppt_x"/>
                                          </p:val>
                                        </p:tav>
                                      </p:tavLst>
                                    </p:anim>
                                    <p:anim calcmode="lin" valueType="num">
                                      <p:cBhvr>
                                        <p:cTn id="46" dur="1000" fill="hold"/>
                                        <p:tgtEl>
                                          <p:spTgt spid="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anim calcmode="lin" valueType="num">
                                      <p:cBhvr>
                                        <p:cTn id="50" dur="1000" fill="hold"/>
                                        <p:tgtEl>
                                          <p:spTgt spid="2"/>
                                        </p:tgtEl>
                                        <p:attrNameLst>
                                          <p:attrName>ppt_x</p:attrName>
                                        </p:attrNameLst>
                                      </p:cBhvr>
                                      <p:tavLst>
                                        <p:tav tm="0">
                                          <p:val>
                                            <p:strVal val="#ppt_x"/>
                                          </p:val>
                                        </p:tav>
                                        <p:tav tm="100000">
                                          <p:val>
                                            <p:strVal val="#ppt_x"/>
                                          </p:val>
                                        </p:tav>
                                      </p:tavLst>
                                    </p:anim>
                                    <p:anim calcmode="lin" valueType="num">
                                      <p:cBhvr>
                                        <p:cTn id="5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5" grpId="0"/>
      <p:bldP spid="36" grpId="0"/>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ea typeface="Adobe 楷体 Std R" panose="02020400000000000000" pitchFamily="18" charset="-122"/>
            </a:endParaRPr>
          </a:p>
        </p:txBody>
      </p:sp>
      <p:sp>
        <p:nvSpPr>
          <p:cNvPr id="18" name="矩形 17"/>
          <p:cNvSpPr/>
          <p:nvPr/>
        </p:nvSpPr>
        <p:spPr>
          <a:xfrm>
            <a:off x="0" y="1541223"/>
            <a:ext cx="9162882" cy="26471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Adobe 楷体 Std R" panose="02020400000000000000" pitchFamily="18" charset="-122"/>
            </a:endParaRPr>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3385" t="1993" r="4334" b="4084"/>
          <a:stretch/>
        </p:blipFill>
        <p:spPr>
          <a:xfrm>
            <a:off x="7408510" y="0"/>
            <a:ext cx="1556454" cy="1584150"/>
          </a:xfrm>
          <a:prstGeom prst="rect">
            <a:avLst/>
          </a:prstGeom>
        </p:spPr>
      </p:pic>
      <p:cxnSp>
        <p:nvCxnSpPr>
          <p:cNvPr id="9" name="直接连接符 8"/>
          <p:cNvCxnSpPr/>
          <p:nvPr/>
        </p:nvCxnSpPr>
        <p:spPr>
          <a:xfrm flipH="1">
            <a:off x="2699792" y="627534"/>
            <a:ext cx="5256584" cy="0"/>
          </a:xfrm>
          <a:prstGeom prst="line">
            <a:avLst/>
          </a:prstGeom>
        </p:spPr>
        <p:style>
          <a:lnRef idx="1">
            <a:schemeClr val="dk1"/>
          </a:lnRef>
          <a:fillRef idx="0">
            <a:schemeClr val="dk1"/>
          </a:fillRef>
          <a:effectRef idx="0">
            <a:schemeClr val="dk1"/>
          </a:effectRef>
          <a:fontRef idx="minor">
            <a:schemeClr val="tx1"/>
          </a:fontRef>
        </p:style>
      </p:cxn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123478"/>
            <a:ext cx="954762" cy="766390"/>
          </a:xfrm>
          <a:prstGeom prst="rect">
            <a:avLst/>
          </a:prstGeom>
        </p:spPr>
      </p:pic>
      <p:sp>
        <p:nvSpPr>
          <p:cNvPr id="35" name="文本框 34"/>
          <p:cNvSpPr txBox="1"/>
          <p:nvPr/>
        </p:nvSpPr>
        <p:spPr>
          <a:xfrm>
            <a:off x="1039873" y="288980"/>
            <a:ext cx="2279867" cy="338554"/>
          </a:xfrm>
          <a:prstGeom prst="rect">
            <a:avLst/>
          </a:prstGeom>
          <a:noFill/>
        </p:spPr>
        <p:txBody>
          <a:bodyPr wrap="square">
            <a:spAutoFit/>
          </a:bodyPr>
          <a:lstStyle/>
          <a:p>
            <a:pPr fontAlgn="auto">
              <a:spcBef>
                <a:spcPts val="0"/>
              </a:spcBef>
              <a:spcAft>
                <a:spcPts val="0"/>
              </a:spcAft>
              <a:defRPr/>
            </a:pPr>
            <a:r>
              <a:rPr lang="zh-CN" altLang="en-US" sz="1600" spc="188" noProof="1" smtClean="0">
                <a:latin typeface="Adobe 楷体 Std R" panose="02020400000000000000" pitchFamily="18" charset="-122"/>
                <a:ea typeface="Adobe 楷体 Std R" panose="02020400000000000000" pitchFamily="18" charset="-122"/>
                <a:sym typeface="+mn-ea"/>
              </a:rPr>
              <a:t>重阳节</a:t>
            </a:r>
            <a:r>
              <a:rPr lang="zh-CN" altLang="en-US" sz="1600" spc="188" noProof="1">
                <a:latin typeface="Adobe 楷体 Std R" panose="02020400000000000000" pitchFamily="18" charset="-122"/>
                <a:ea typeface="Adobe 楷体 Std R" panose="02020400000000000000" pitchFamily="18" charset="-122"/>
                <a:sym typeface="+mn-ea"/>
              </a:rPr>
              <a:t>插茱萸</a:t>
            </a:r>
          </a:p>
        </p:txBody>
      </p:sp>
      <p:sp>
        <p:nvSpPr>
          <p:cNvPr id="36" name="文本框 35"/>
          <p:cNvSpPr txBox="1"/>
          <p:nvPr/>
        </p:nvSpPr>
        <p:spPr>
          <a:xfrm>
            <a:off x="1122916" y="600272"/>
            <a:ext cx="2001936" cy="253916"/>
          </a:xfrm>
          <a:prstGeom prst="rect">
            <a:avLst/>
          </a:prstGeom>
          <a:noFill/>
        </p:spPr>
        <p:txBody>
          <a:bodyPr wrap="square">
            <a:spAutoFit/>
          </a:bodyPr>
          <a:lstStyle/>
          <a:p>
            <a:pPr fontAlgn="auto">
              <a:spcBef>
                <a:spcPts val="0"/>
              </a:spcBef>
              <a:spcAft>
                <a:spcPts val="0"/>
              </a:spcAft>
              <a:defRPr/>
            </a:pPr>
            <a:r>
              <a:rPr lang="en-US" altLang="zh-CN"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rPr>
              <a:t>Write Title Text Here</a:t>
            </a:r>
            <a:endParaRPr lang="zh-CN" altLang="en-US"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endParaRPr>
          </a:p>
        </p:txBody>
      </p:sp>
      <p:sp>
        <p:nvSpPr>
          <p:cNvPr id="4" name="文本框 3"/>
          <p:cNvSpPr txBox="1"/>
          <p:nvPr/>
        </p:nvSpPr>
        <p:spPr>
          <a:xfrm>
            <a:off x="4701392" y="1664949"/>
            <a:ext cx="2866067" cy="584775"/>
          </a:xfrm>
          <a:prstGeom prst="rect">
            <a:avLst/>
          </a:prstGeom>
          <a:noFill/>
        </p:spPr>
        <p:txBody>
          <a:bodyPr wrap="square" rtlCol="0">
            <a:spAutoFit/>
          </a:bodyPr>
          <a:lstStyle/>
          <a:p>
            <a:r>
              <a:rPr lang="zh-CN" altLang="en-US" sz="3200" b="1" dirty="0" smtClean="0">
                <a:latin typeface="经典行书简" panose="02010609010101010101" pitchFamily="49" charset="-122"/>
                <a:ea typeface="经典行书简" panose="02010609010101010101" pitchFamily="49" charset="-122"/>
                <a:cs typeface="经典行书简" panose="02010609010101010101" pitchFamily="49" charset="-122"/>
              </a:rPr>
              <a:t>重阳节插茱萸</a:t>
            </a:r>
            <a:endParaRPr lang="zh-CN" altLang="en-US" dirty="0">
              <a:ea typeface="Adobe 楷体 Std R" panose="02020400000000000000" pitchFamily="18" charset="-122"/>
            </a:endParaRPr>
          </a:p>
        </p:txBody>
      </p:sp>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5421" y="474049"/>
            <a:ext cx="3413249" cy="5143500"/>
          </a:xfrm>
          <a:prstGeom prst="rect">
            <a:avLst/>
          </a:prstGeom>
        </p:spPr>
      </p:pic>
      <p:sp>
        <p:nvSpPr>
          <p:cNvPr id="7" name="文本框 6"/>
          <p:cNvSpPr txBox="1"/>
          <p:nvPr/>
        </p:nvSpPr>
        <p:spPr>
          <a:xfrm>
            <a:off x="3124852" y="2309337"/>
            <a:ext cx="6019148" cy="1954381"/>
          </a:xfrm>
          <a:prstGeom prst="rect">
            <a:avLst/>
          </a:prstGeom>
          <a:noFill/>
        </p:spPr>
        <p:txBody>
          <a:bodyPr wrap="square" rtlCol="0">
            <a:spAutoFit/>
          </a:bodyPr>
          <a:lstStyle/>
          <a:p>
            <a:pPr>
              <a:lnSpc>
                <a:spcPct val="150000"/>
              </a:lnSpc>
            </a:pPr>
            <a:r>
              <a:rPr lang="zh-CN" altLang="en-US" sz="1400" noProof="1">
                <a:solidFill>
                  <a:schemeClr val="tx1">
                    <a:lumMod val="60000"/>
                    <a:lumOff val="40000"/>
                  </a:schemeClr>
                </a:solidFill>
                <a:ea typeface="Adobe 楷体 Std R" panose="02020400000000000000" pitchFamily="18" charset="-122"/>
                <a:sym typeface="+mn-ea"/>
              </a:rPr>
              <a:t>古代还风行九九插茱萸的习俗，所以又叫做茱萸节。茱萸入药，可制酒养身祛病。插茱萸和簪菊花在唐代就已经很普遍。茱萸香味浓，有驱虫去湿、逐风邪的作用，并能消积食，治寒热。民间认为九月初九也是逢凶之日，多灾多难，所以在重阳节人们喜欢佩带茱萸以辟邪求吉。茱萸因此还被人们称为“辟邪翁”。</a:t>
            </a:r>
            <a:endParaRPr lang="zh-CN" altLang="en-US" sz="1050" noProof="1">
              <a:solidFill>
                <a:schemeClr val="tx1">
                  <a:lumMod val="60000"/>
                  <a:lumOff val="40000"/>
                </a:schemeClr>
              </a:solidFill>
              <a:ea typeface="Adobe 楷体 Std R" panose="02020400000000000000" pitchFamily="18" charset="-122"/>
              <a:sym typeface="+mn-ea"/>
            </a:endParaRPr>
          </a:p>
          <a:p>
            <a:endParaRPr lang="zh-CN" altLang="en-US" sz="1400" dirty="0">
              <a:solidFill>
                <a:schemeClr val="tx1">
                  <a:lumMod val="60000"/>
                  <a:lumOff val="40000"/>
                </a:schemeClr>
              </a:solidFill>
              <a:ea typeface="Adobe 楷体 Std R" panose="02020400000000000000" pitchFamily="18" charset="-122"/>
            </a:endParaRPr>
          </a:p>
        </p:txBody>
      </p:sp>
    </p:spTree>
    <p:extLst>
      <p:ext uri="{BB962C8B-B14F-4D97-AF65-F5344CB8AC3E}">
        <p14:creationId xmlns:p14="http://schemas.microsoft.com/office/powerpoint/2010/main" val="1015591972"/>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1000"/>
                                        <p:tgtEl>
                                          <p:spTgt spid="4"/>
                                        </p:tgtEl>
                                      </p:cBhvr>
                                    </p:animEffect>
                                    <p:anim calcmode="lin" valueType="num">
                                      <p:cBhvr>
                                        <p:cTn id="45" dur="1000" fill="hold"/>
                                        <p:tgtEl>
                                          <p:spTgt spid="4"/>
                                        </p:tgtEl>
                                        <p:attrNameLst>
                                          <p:attrName>ppt_x</p:attrName>
                                        </p:attrNameLst>
                                      </p:cBhvr>
                                      <p:tavLst>
                                        <p:tav tm="0">
                                          <p:val>
                                            <p:strVal val="#ppt_x"/>
                                          </p:val>
                                        </p:tav>
                                        <p:tav tm="100000">
                                          <p:val>
                                            <p:strVal val="#ppt_x"/>
                                          </p:val>
                                        </p:tav>
                                      </p:tavLst>
                                    </p:anim>
                                    <p:anim calcmode="lin" valueType="num">
                                      <p:cBhvr>
                                        <p:cTn id="46" dur="10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1000"/>
                                        <p:tgtEl>
                                          <p:spTgt spid="7"/>
                                        </p:tgtEl>
                                      </p:cBhvr>
                                    </p:animEffect>
                                    <p:anim calcmode="lin" valueType="num">
                                      <p:cBhvr>
                                        <p:cTn id="50" dur="1000" fill="hold"/>
                                        <p:tgtEl>
                                          <p:spTgt spid="7"/>
                                        </p:tgtEl>
                                        <p:attrNameLst>
                                          <p:attrName>ppt_x</p:attrName>
                                        </p:attrNameLst>
                                      </p:cBhvr>
                                      <p:tavLst>
                                        <p:tav tm="0">
                                          <p:val>
                                            <p:strVal val="#ppt_x"/>
                                          </p:val>
                                        </p:tav>
                                        <p:tav tm="100000">
                                          <p:val>
                                            <p:strVal val="#ppt_x"/>
                                          </p:val>
                                        </p:tav>
                                      </p:tavLst>
                                    </p:anim>
                                    <p:anim calcmode="lin" valueType="num">
                                      <p:cBhvr>
                                        <p:cTn id="5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5" grpId="0"/>
      <p:bldP spid="36" grpId="0"/>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ea typeface="Adobe 楷体 Std R" panose="02020400000000000000" pitchFamily="18" charset="-122"/>
            </a:endParaRPr>
          </a:p>
        </p:txBody>
      </p:sp>
      <p:sp>
        <p:nvSpPr>
          <p:cNvPr id="18" name="矩形 17"/>
          <p:cNvSpPr/>
          <p:nvPr/>
        </p:nvSpPr>
        <p:spPr>
          <a:xfrm>
            <a:off x="0" y="1541223"/>
            <a:ext cx="9162882" cy="26471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Adobe 楷体 Std R" panose="02020400000000000000" pitchFamily="18" charset="-122"/>
            </a:endParaRPr>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3385" t="1993" r="4334" b="4084"/>
          <a:stretch/>
        </p:blipFill>
        <p:spPr>
          <a:xfrm>
            <a:off x="7408510" y="0"/>
            <a:ext cx="1556454" cy="1584150"/>
          </a:xfrm>
          <a:prstGeom prst="rect">
            <a:avLst/>
          </a:prstGeom>
        </p:spPr>
      </p:pic>
      <p:cxnSp>
        <p:nvCxnSpPr>
          <p:cNvPr id="9" name="直接连接符 8"/>
          <p:cNvCxnSpPr/>
          <p:nvPr/>
        </p:nvCxnSpPr>
        <p:spPr>
          <a:xfrm flipH="1">
            <a:off x="2699792" y="627534"/>
            <a:ext cx="5256584" cy="0"/>
          </a:xfrm>
          <a:prstGeom prst="line">
            <a:avLst/>
          </a:prstGeom>
        </p:spPr>
        <p:style>
          <a:lnRef idx="1">
            <a:schemeClr val="dk1"/>
          </a:lnRef>
          <a:fillRef idx="0">
            <a:schemeClr val="dk1"/>
          </a:fillRef>
          <a:effectRef idx="0">
            <a:schemeClr val="dk1"/>
          </a:effectRef>
          <a:fontRef idx="minor">
            <a:schemeClr val="tx1"/>
          </a:fontRef>
        </p:style>
      </p:cxn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123478"/>
            <a:ext cx="954762" cy="766390"/>
          </a:xfrm>
          <a:prstGeom prst="rect">
            <a:avLst/>
          </a:prstGeom>
        </p:spPr>
      </p:pic>
      <p:sp>
        <p:nvSpPr>
          <p:cNvPr id="35" name="文本框 34"/>
          <p:cNvSpPr txBox="1"/>
          <p:nvPr/>
        </p:nvSpPr>
        <p:spPr>
          <a:xfrm>
            <a:off x="1039873" y="288980"/>
            <a:ext cx="2279867" cy="338554"/>
          </a:xfrm>
          <a:prstGeom prst="rect">
            <a:avLst/>
          </a:prstGeom>
          <a:noFill/>
        </p:spPr>
        <p:txBody>
          <a:bodyPr wrap="square">
            <a:spAutoFit/>
          </a:bodyPr>
          <a:lstStyle/>
          <a:p>
            <a:pPr fontAlgn="auto">
              <a:spcBef>
                <a:spcPts val="0"/>
              </a:spcBef>
              <a:spcAft>
                <a:spcPts val="0"/>
              </a:spcAft>
              <a:defRPr/>
            </a:pPr>
            <a:r>
              <a:rPr lang="zh-CN" altLang="en-US" sz="1600" spc="188" noProof="1" smtClean="0">
                <a:latin typeface="Adobe 楷体 Std R" panose="02020400000000000000" pitchFamily="18" charset="-122"/>
                <a:ea typeface="Adobe 楷体 Std R" panose="02020400000000000000" pitchFamily="18" charset="-122"/>
                <a:sym typeface="+mn-ea"/>
              </a:rPr>
              <a:t>重阳节赏菊花</a:t>
            </a:r>
            <a:endParaRPr lang="zh-CN" altLang="en-US" sz="1600" spc="188" noProof="1">
              <a:latin typeface="Adobe 楷体 Std R" panose="02020400000000000000" pitchFamily="18" charset="-122"/>
              <a:ea typeface="Adobe 楷体 Std R" panose="02020400000000000000" pitchFamily="18" charset="-122"/>
              <a:sym typeface="+mn-ea"/>
            </a:endParaRPr>
          </a:p>
        </p:txBody>
      </p:sp>
      <p:sp>
        <p:nvSpPr>
          <p:cNvPr id="36" name="文本框 35"/>
          <p:cNvSpPr txBox="1"/>
          <p:nvPr/>
        </p:nvSpPr>
        <p:spPr>
          <a:xfrm>
            <a:off x="1122916" y="600272"/>
            <a:ext cx="2001936" cy="253916"/>
          </a:xfrm>
          <a:prstGeom prst="rect">
            <a:avLst/>
          </a:prstGeom>
          <a:noFill/>
        </p:spPr>
        <p:txBody>
          <a:bodyPr wrap="square">
            <a:spAutoFit/>
          </a:bodyPr>
          <a:lstStyle/>
          <a:p>
            <a:pPr fontAlgn="auto">
              <a:spcBef>
                <a:spcPts val="0"/>
              </a:spcBef>
              <a:spcAft>
                <a:spcPts val="0"/>
              </a:spcAft>
              <a:defRPr/>
            </a:pPr>
            <a:r>
              <a:rPr lang="en-US" altLang="zh-CN"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rPr>
              <a:t>Write Title Text Here</a:t>
            </a:r>
            <a:endParaRPr lang="zh-CN" altLang="en-US"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endParaRPr>
          </a:p>
        </p:txBody>
      </p:sp>
      <p:sp>
        <p:nvSpPr>
          <p:cNvPr id="4" name="文本框 3"/>
          <p:cNvSpPr txBox="1"/>
          <p:nvPr/>
        </p:nvSpPr>
        <p:spPr>
          <a:xfrm>
            <a:off x="1435543" y="1626935"/>
            <a:ext cx="2866067" cy="584775"/>
          </a:xfrm>
          <a:prstGeom prst="rect">
            <a:avLst/>
          </a:prstGeom>
          <a:noFill/>
        </p:spPr>
        <p:txBody>
          <a:bodyPr wrap="square" rtlCol="0">
            <a:spAutoFit/>
          </a:bodyPr>
          <a:lstStyle/>
          <a:p>
            <a:r>
              <a:rPr lang="zh-CN" altLang="en-US" sz="3200" b="1" dirty="0" smtClean="0">
                <a:latin typeface="经典行书简" panose="02010609010101010101" pitchFamily="49" charset="-122"/>
                <a:ea typeface="经典行书简" panose="02010609010101010101" pitchFamily="49" charset="-122"/>
                <a:cs typeface="经典行书简" panose="02010609010101010101" pitchFamily="49" charset="-122"/>
              </a:rPr>
              <a:t>重阳节赏菊花</a:t>
            </a:r>
            <a:endParaRPr lang="zh-CN" altLang="en-US" dirty="0">
              <a:ea typeface="Adobe 楷体 Std R" panose="02020400000000000000" pitchFamily="18" charset="-122"/>
            </a:endParaRPr>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0124" y="2429182"/>
            <a:ext cx="1421556" cy="1990178"/>
          </a:xfrm>
          <a:prstGeom prst="rect">
            <a:avLst/>
          </a:prstGeom>
        </p:spPr>
      </p:pic>
      <p:sp>
        <p:nvSpPr>
          <p:cNvPr id="14" name="文本框 13"/>
          <p:cNvSpPr txBox="1"/>
          <p:nvPr/>
        </p:nvSpPr>
        <p:spPr>
          <a:xfrm>
            <a:off x="1766828" y="2355044"/>
            <a:ext cx="3545586" cy="1474447"/>
          </a:xfrm>
          <a:prstGeom prst="rect">
            <a:avLst/>
          </a:prstGeom>
          <a:noFill/>
        </p:spPr>
        <p:txBody>
          <a:bodyPr vert="eaVert" wrap="square">
            <a:spAutoFit/>
          </a:bodyPr>
          <a:lstStyle/>
          <a:p>
            <a:pPr fontAlgn="auto">
              <a:lnSpc>
                <a:spcPct val="120000"/>
              </a:lnSpc>
              <a:spcBef>
                <a:spcPts val="0"/>
              </a:spcBef>
              <a:spcAft>
                <a:spcPts val="0"/>
              </a:spcAft>
              <a:defRPr/>
            </a:pPr>
            <a:r>
              <a:rPr lang="zh-CN" altLang="en-US" sz="1400" noProof="1">
                <a:solidFill>
                  <a:schemeClr val="tx1">
                    <a:lumMod val="60000"/>
                    <a:lumOff val="40000"/>
                  </a:schemeClr>
                </a:solidFill>
                <a:latin typeface="+mn-lt"/>
                <a:ea typeface="Adobe 楷体 Std R" panose="02020400000000000000" pitchFamily="18" charset="-122"/>
                <a:sym typeface="+mn-ea"/>
              </a:rPr>
              <a:t>重阳日，历来就有赏菊花的风俗，所以古来又称菊花节。农历九月俗称菊月，节日举办菊花大会，倾城的人潮赴会赏菊。从三国魏晋以来，重阳聚会饮酒、赏菊赋诗已成时尚。在中国古俗中，菊花象征长寿。</a:t>
            </a:r>
            <a:endParaRPr lang="zh-CN" altLang="en-US" sz="1050" noProof="1">
              <a:solidFill>
                <a:schemeClr val="tx1">
                  <a:lumMod val="60000"/>
                  <a:lumOff val="40000"/>
                </a:schemeClr>
              </a:solidFill>
              <a:latin typeface="+mn-lt"/>
              <a:ea typeface="Adobe 楷体 Std R" panose="02020400000000000000" pitchFamily="18" charset="-122"/>
              <a:sym typeface="+mn-ea"/>
            </a:endParaRPr>
          </a:p>
        </p:txBody>
      </p:sp>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99149" y="943495"/>
            <a:ext cx="4307902" cy="3338436"/>
          </a:xfrm>
          <a:prstGeom prst="rect">
            <a:avLst/>
          </a:prstGeom>
        </p:spPr>
      </p:pic>
    </p:spTree>
    <p:extLst>
      <p:ext uri="{BB962C8B-B14F-4D97-AF65-F5344CB8AC3E}">
        <p14:creationId xmlns:p14="http://schemas.microsoft.com/office/powerpoint/2010/main" val="144339996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anim calcmode="lin" valueType="num">
                                      <p:cBhvr>
                                        <p:cTn id="50" dur="1000" fill="hold"/>
                                        <p:tgtEl>
                                          <p:spTgt spid="2"/>
                                        </p:tgtEl>
                                        <p:attrNameLst>
                                          <p:attrName>ppt_x</p:attrName>
                                        </p:attrNameLst>
                                      </p:cBhvr>
                                      <p:tavLst>
                                        <p:tav tm="0">
                                          <p:val>
                                            <p:strVal val="#ppt_x"/>
                                          </p:val>
                                        </p:tav>
                                        <p:tav tm="100000">
                                          <p:val>
                                            <p:strVal val="#ppt_x"/>
                                          </p:val>
                                        </p:tav>
                                      </p:tavLst>
                                    </p:anim>
                                    <p:anim calcmode="lin" valueType="num">
                                      <p:cBhvr>
                                        <p:cTn id="51" dur="1000" fill="hold"/>
                                        <p:tgtEl>
                                          <p:spTgt spid="2"/>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1000"/>
                                        <p:tgtEl>
                                          <p:spTgt spid="6"/>
                                        </p:tgtEl>
                                      </p:cBhvr>
                                    </p:animEffect>
                                    <p:anim calcmode="lin" valueType="num">
                                      <p:cBhvr>
                                        <p:cTn id="55" dur="1000" fill="hold"/>
                                        <p:tgtEl>
                                          <p:spTgt spid="6"/>
                                        </p:tgtEl>
                                        <p:attrNameLst>
                                          <p:attrName>ppt_x</p:attrName>
                                        </p:attrNameLst>
                                      </p:cBhvr>
                                      <p:tavLst>
                                        <p:tav tm="0">
                                          <p:val>
                                            <p:strVal val="#ppt_x"/>
                                          </p:val>
                                        </p:tav>
                                        <p:tav tm="100000">
                                          <p:val>
                                            <p:strVal val="#ppt_x"/>
                                          </p:val>
                                        </p:tav>
                                      </p:tavLst>
                                    </p:anim>
                                    <p:anim calcmode="lin" valueType="num">
                                      <p:cBhvr>
                                        <p:cTn id="5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5" grpId="0"/>
      <p:bldP spid="36" grpId="0"/>
      <p:bldP spid="4"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ea typeface="Adobe 楷体 Std R" panose="02020400000000000000" pitchFamily="18" charset="-122"/>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3119" b="36606"/>
          <a:stretch/>
        </p:blipFill>
        <p:spPr>
          <a:xfrm>
            <a:off x="3113578" y="621555"/>
            <a:ext cx="3384376" cy="3540576"/>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3385" t="1993" r="4334" b="4084"/>
          <a:stretch/>
        </p:blipFill>
        <p:spPr>
          <a:xfrm>
            <a:off x="5184587" y="522183"/>
            <a:ext cx="2051697" cy="2088206"/>
          </a:xfrm>
          <a:prstGeom prst="rect">
            <a:avLst/>
          </a:prstGeom>
        </p:spPr>
      </p:pic>
      <p:sp>
        <p:nvSpPr>
          <p:cNvPr id="21" name="Text Box 4"/>
          <p:cNvSpPr txBox="1">
            <a:spLocks noChangeArrowheads="1"/>
          </p:cNvSpPr>
          <p:nvPr/>
        </p:nvSpPr>
        <p:spPr bwMode="auto">
          <a:xfrm>
            <a:off x="4211960" y="2512254"/>
            <a:ext cx="14414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smtClean="0">
                <a:solidFill>
                  <a:srgbClr val="FFFF00"/>
                </a:solidFill>
                <a:latin typeface="Adobe 楷体 Std R" panose="02020400000000000000" pitchFamily="18" charset="-122"/>
                <a:ea typeface="Adobe 楷体 Std R" panose="02020400000000000000" pitchFamily="18" charset="-122"/>
              </a:rPr>
              <a:t>神话传说</a:t>
            </a:r>
            <a:endParaRPr lang="zh-CN" altLang="zh-CN" sz="2000" b="1" dirty="0">
              <a:solidFill>
                <a:srgbClr val="FFFF00"/>
              </a:solidFill>
              <a:latin typeface="Adobe 楷体 Std R" panose="02020400000000000000" pitchFamily="18" charset="-122"/>
              <a:ea typeface="Adobe 楷体 Std R" panose="02020400000000000000" pitchFamily="18" charset="-122"/>
            </a:endParaRPr>
          </a:p>
        </p:txBody>
      </p:sp>
      <p:sp>
        <p:nvSpPr>
          <p:cNvPr id="3" name="矩形 2"/>
          <p:cNvSpPr/>
          <p:nvPr/>
        </p:nvSpPr>
        <p:spPr>
          <a:xfrm>
            <a:off x="4375827" y="1687059"/>
            <a:ext cx="896399" cy="923330"/>
          </a:xfrm>
          <a:prstGeom prst="rect">
            <a:avLst/>
          </a:prstGeom>
        </p:spPr>
        <p:txBody>
          <a:bodyPr wrap="none">
            <a:spAutoFit/>
          </a:bodyPr>
          <a:lstStyle/>
          <a:p>
            <a:pPr algn="ctr"/>
            <a:r>
              <a:rPr lang="zh-CN" altLang="en-US" sz="5400" b="1" dirty="0">
                <a:solidFill>
                  <a:srgbClr val="FFFF00"/>
                </a:solidFill>
                <a:ea typeface="Adobe 楷体 Std R" panose="02020400000000000000" pitchFamily="18" charset="-122"/>
              </a:rPr>
              <a:t>叁</a:t>
            </a:r>
          </a:p>
        </p:txBody>
      </p:sp>
    </p:spTree>
    <p:extLst>
      <p:ext uri="{BB962C8B-B14F-4D97-AF65-F5344CB8AC3E}">
        <p14:creationId xmlns:p14="http://schemas.microsoft.com/office/powerpoint/2010/main" val="351367358"/>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barn(inVertical)">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ea typeface="Adobe 楷体 Std R" panose="02020400000000000000" pitchFamily="18" charset="-122"/>
            </a:endParaRPr>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3385" t="1993" r="4334" b="4084"/>
          <a:stretch/>
        </p:blipFill>
        <p:spPr>
          <a:xfrm>
            <a:off x="7408510" y="0"/>
            <a:ext cx="1556454" cy="1584150"/>
          </a:xfrm>
          <a:prstGeom prst="rect">
            <a:avLst/>
          </a:prstGeom>
        </p:spPr>
      </p:pic>
      <p:cxnSp>
        <p:nvCxnSpPr>
          <p:cNvPr id="9" name="直接连接符 8"/>
          <p:cNvCxnSpPr/>
          <p:nvPr/>
        </p:nvCxnSpPr>
        <p:spPr>
          <a:xfrm flipH="1">
            <a:off x="2699792" y="627534"/>
            <a:ext cx="5256584" cy="0"/>
          </a:xfrm>
          <a:prstGeom prst="line">
            <a:avLst/>
          </a:prstGeom>
        </p:spPr>
        <p:style>
          <a:lnRef idx="1">
            <a:schemeClr val="dk1"/>
          </a:lnRef>
          <a:fillRef idx="0">
            <a:schemeClr val="dk1"/>
          </a:fillRef>
          <a:effectRef idx="0">
            <a:schemeClr val="dk1"/>
          </a:effectRef>
          <a:fontRef idx="minor">
            <a:schemeClr val="tx1"/>
          </a:fontRef>
        </p:style>
      </p:cxn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123478"/>
            <a:ext cx="954762" cy="766390"/>
          </a:xfrm>
          <a:prstGeom prst="rect">
            <a:avLst/>
          </a:prstGeom>
        </p:spPr>
      </p:pic>
      <p:sp>
        <p:nvSpPr>
          <p:cNvPr id="35" name="文本框 34"/>
          <p:cNvSpPr txBox="1"/>
          <p:nvPr/>
        </p:nvSpPr>
        <p:spPr>
          <a:xfrm>
            <a:off x="1039873" y="288980"/>
            <a:ext cx="2279867" cy="338554"/>
          </a:xfrm>
          <a:prstGeom prst="rect">
            <a:avLst/>
          </a:prstGeom>
          <a:noFill/>
        </p:spPr>
        <p:txBody>
          <a:bodyPr wrap="square">
            <a:spAutoFit/>
          </a:bodyPr>
          <a:lstStyle/>
          <a:p>
            <a:pPr fontAlgn="auto">
              <a:spcBef>
                <a:spcPts val="0"/>
              </a:spcBef>
              <a:spcAft>
                <a:spcPts val="0"/>
              </a:spcAft>
              <a:defRPr/>
            </a:pPr>
            <a:r>
              <a:rPr lang="zh-CN" altLang="en-US" sz="1600" spc="188" noProof="1" smtClean="0">
                <a:latin typeface="Adobe 楷体 Std R" panose="02020400000000000000" pitchFamily="18" charset="-122"/>
                <a:ea typeface="Adobe 楷体 Std R" panose="02020400000000000000" pitchFamily="18" charset="-122"/>
                <a:sym typeface="+mn-ea"/>
              </a:rPr>
              <a:t>神话传说</a:t>
            </a:r>
            <a:endParaRPr lang="zh-CN" altLang="en-US" sz="1600" spc="188" noProof="1">
              <a:latin typeface="Adobe 楷体 Std R" panose="02020400000000000000" pitchFamily="18" charset="-122"/>
              <a:ea typeface="Adobe 楷体 Std R" panose="02020400000000000000" pitchFamily="18" charset="-122"/>
              <a:sym typeface="+mn-ea"/>
            </a:endParaRPr>
          </a:p>
        </p:txBody>
      </p:sp>
      <p:sp>
        <p:nvSpPr>
          <p:cNvPr id="36" name="文本框 35"/>
          <p:cNvSpPr txBox="1"/>
          <p:nvPr/>
        </p:nvSpPr>
        <p:spPr>
          <a:xfrm>
            <a:off x="1122916" y="600272"/>
            <a:ext cx="2001936" cy="253916"/>
          </a:xfrm>
          <a:prstGeom prst="rect">
            <a:avLst/>
          </a:prstGeom>
          <a:noFill/>
        </p:spPr>
        <p:txBody>
          <a:bodyPr wrap="square">
            <a:spAutoFit/>
          </a:bodyPr>
          <a:lstStyle/>
          <a:p>
            <a:pPr fontAlgn="auto">
              <a:spcBef>
                <a:spcPts val="0"/>
              </a:spcBef>
              <a:spcAft>
                <a:spcPts val="0"/>
              </a:spcAft>
              <a:defRPr/>
            </a:pPr>
            <a:r>
              <a:rPr lang="en-US" altLang="zh-CN"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rPr>
              <a:t>Write Title Text Here</a:t>
            </a:r>
            <a:endParaRPr lang="zh-CN" altLang="en-US"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endParaRPr>
          </a:p>
        </p:txBody>
      </p:sp>
      <p:sp>
        <p:nvSpPr>
          <p:cNvPr id="15" name="矩形 14"/>
          <p:cNvSpPr/>
          <p:nvPr/>
        </p:nvSpPr>
        <p:spPr>
          <a:xfrm>
            <a:off x="0" y="1541223"/>
            <a:ext cx="9162882" cy="26471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Adobe 楷体 Std R" panose="02020400000000000000" pitchFamily="18" charset="-122"/>
            </a:endParaRPr>
          </a:p>
        </p:txBody>
      </p:sp>
      <p:sp>
        <p:nvSpPr>
          <p:cNvPr id="16" name="文本框 2"/>
          <p:cNvSpPr txBox="1">
            <a:spLocks noChangeArrowheads="1"/>
          </p:cNvSpPr>
          <p:nvPr/>
        </p:nvSpPr>
        <p:spPr bwMode="auto">
          <a:xfrm>
            <a:off x="2924670" y="2067694"/>
            <a:ext cx="571570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lnSpc>
                <a:spcPct val="150000"/>
              </a:lnSpc>
            </a:pPr>
            <a:r>
              <a:rPr lang="en-US" altLang="zh-CN" sz="2000" dirty="0">
                <a:latin typeface="方正苏新诗柳楷简体" pitchFamily="2" charset="-122"/>
                <a:ea typeface="方正苏新诗柳楷简体" pitchFamily="2" charset="-122"/>
              </a:rPr>
              <a:t>《</a:t>
            </a:r>
            <a:r>
              <a:rPr lang="zh-CN" altLang="en-US" sz="2000" dirty="0">
                <a:latin typeface="方正苏新诗柳楷简体" pitchFamily="2" charset="-122"/>
                <a:ea typeface="方正苏新诗柳楷简体" pitchFamily="2" charset="-122"/>
              </a:rPr>
              <a:t>续齐谐记</a:t>
            </a:r>
            <a:r>
              <a:rPr lang="en-US" altLang="zh-CN" sz="2000" dirty="0">
                <a:latin typeface="方正苏新诗柳楷简体" pitchFamily="2" charset="-122"/>
                <a:ea typeface="方正苏新诗柳楷简体" pitchFamily="2" charset="-122"/>
              </a:rPr>
              <a:t>》</a:t>
            </a:r>
            <a:r>
              <a:rPr lang="zh-CN" altLang="en-US" sz="2000" dirty="0">
                <a:latin typeface="方正苏新诗柳楷简体" pitchFamily="2" charset="-122"/>
                <a:ea typeface="方正苏新诗柳楷简体" pitchFamily="2" charset="-122"/>
              </a:rPr>
              <a:t>记载</a:t>
            </a:r>
          </a:p>
          <a:p>
            <a:pPr eaLnBrk="0" hangingPunct="0">
              <a:lnSpc>
                <a:spcPct val="150000"/>
              </a:lnSpc>
            </a:pPr>
            <a:r>
              <a:rPr lang="zh-CN" altLang="en-US" sz="1200" dirty="0">
                <a:latin typeface="方正启体简体" pitchFamily="65" charset="-122"/>
                <a:ea typeface="Adobe 楷体 Std R" panose="02020400000000000000" pitchFamily="18" charset="-122"/>
              </a:rPr>
              <a:t>较早有关重阳节的传说，见于梁朝吴均的</a:t>
            </a:r>
            <a:r>
              <a:rPr lang="en-US" altLang="zh-CN" sz="1200" dirty="0">
                <a:latin typeface="方正启体简体" pitchFamily="65" charset="-122"/>
                <a:ea typeface="Adobe 楷体 Std R" panose="02020400000000000000" pitchFamily="18" charset="-122"/>
              </a:rPr>
              <a:t>《</a:t>
            </a:r>
            <a:r>
              <a:rPr lang="zh-CN" altLang="en-US" sz="1200" dirty="0">
                <a:latin typeface="方正启体简体" pitchFamily="65" charset="-122"/>
                <a:ea typeface="Adobe 楷体 Std R" panose="02020400000000000000" pitchFamily="18" charset="-122"/>
              </a:rPr>
              <a:t>续齐谐记</a:t>
            </a:r>
            <a:r>
              <a:rPr lang="en-US" altLang="zh-CN" sz="1200" dirty="0">
                <a:latin typeface="方正启体简体" pitchFamily="65" charset="-122"/>
                <a:ea typeface="Adobe 楷体 Std R" panose="02020400000000000000" pitchFamily="18" charset="-122"/>
              </a:rPr>
              <a:t>》</a:t>
            </a:r>
            <a:r>
              <a:rPr lang="zh-CN" altLang="en-US" sz="1200" dirty="0">
                <a:latin typeface="方正启体简体" pitchFamily="65" charset="-122"/>
                <a:ea typeface="Adobe 楷体 Std R" panose="02020400000000000000" pitchFamily="18" charset="-122"/>
              </a:rPr>
              <a:t>：</a:t>
            </a:r>
          </a:p>
          <a:p>
            <a:pPr eaLnBrk="0" hangingPunct="0">
              <a:lnSpc>
                <a:spcPct val="150000"/>
              </a:lnSpc>
            </a:pPr>
            <a:r>
              <a:rPr lang="zh-CN" altLang="en-US" sz="1200" dirty="0">
                <a:latin typeface="方正启体简体" pitchFamily="65" charset="-122"/>
                <a:ea typeface="Adobe 楷体 Std R" panose="02020400000000000000" pitchFamily="18" charset="-122"/>
              </a:rPr>
              <a:t>汝南桓景随费长房游学累年，长房谓曰：“九月九日，汝家中当有灾。宜急去，令家人各作绛囊，盛茱萸，以系臂，登高饮菊花酒，此祸可除。”景如言，齐家登山。夕还，见鸡犬牛羊一时暴死。长房闻之曰：“此可代也。”今世人九日登高饮酒，妇人带茱萸囊，盖始于此。</a:t>
            </a:r>
          </a:p>
        </p:txBody>
      </p:sp>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4915" y="0"/>
            <a:ext cx="7046407" cy="5143500"/>
          </a:xfrm>
          <a:prstGeom prst="rect">
            <a:avLst/>
          </a:prstGeom>
        </p:spPr>
      </p:pic>
      <p:sp>
        <p:nvSpPr>
          <p:cNvPr id="17" name="文本框 16"/>
          <p:cNvSpPr txBox="1"/>
          <p:nvPr/>
        </p:nvSpPr>
        <p:spPr>
          <a:xfrm>
            <a:off x="6296815" y="1686410"/>
            <a:ext cx="2866067" cy="584775"/>
          </a:xfrm>
          <a:prstGeom prst="rect">
            <a:avLst/>
          </a:prstGeom>
          <a:noFill/>
        </p:spPr>
        <p:txBody>
          <a:bodyPr wrap="square" rtlCol="0">
            <a:spAutoFit/>
          </a:bodyPr>
          <a:lstStyle/>
          <a:p>
            <a:r>
              <a:rPr lang="zh-CN" altLang="en-US" sz="3200" b="1" dirty="0" smtClean="0">
                <a:latin typeface="经典行书简" panose="02010609010101010101" pitchFamily="49" charset="-122"/>
                <a:ea typeface="经典行书简" panose="02010609010101010101" pitchFamily="49" charset="-122"/>
                <a:cs typeface="经典行书简" panose="02010609010101010101" pitchFamily="49" charset="-122"/>
              </a:rPr>
              <a:t>重阳节传说</a:t>
            </a:r>
            <a:endParaRPr lang="zh-CN" altLang="en-US" dirty="0">
              <a:ea typeface="Adobe 楷体 Std R" panose="02020400000000000000" pitchFamily="18" charset="-122"/>
            </a:endParaRPr>
          </a:p>
        </p:txBody>
      </p:sp>
    </p:spTree>
    <p:extLst>
      <p:ext uri="{BB962C8B-B14F-4D97-AF65-F5344CB8AC3E}">
        <p14:creationId xmlns:p14="http://schemas.microsoft.com/office/powerpoint/2010/main" val="1430766575"/>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1000"/>
                                        <p:tgtEl>
                                          <p:spTgt spid="5"/>
                                        </p:tgtEl>
                                      </p:cBhvr>
                                    </p:animEffect>
                                    <p:anim calcmode="lin" valueType="num">
                                      <p:cBhvr>
                                        <p:cTn id="45" dur="1000" fill="hold"/>
                                        <p:tgtEl>
                                          <p:spTgt spid="5"/>
                                        </p:tgtEl>
                                        <p:attrNameLst>
                                          <p:attrName>ppt_x</p:attrName>
                                        </p:attrNameLst>
                                      </p:cBhvr>
                                      <p:tavLst>
                                        <p:tav tm="0">
                                          <p:val>
                                            <p:strVal val="#ppt_x"/>
                                          </p:val>
                                        </p:tav>
                                        <p:tav tm="100000">
                                          <p:val>
                                            <p:strVal val="#ppt_x"/>
                                          </p:val>
                                        </p:tav>
                                      </p:tavLst>
                                    </p:anim>
                                    <p:anim calcmode="lin" valueType="num">
                                      <p:cBhvr>
                                        <p:cTn id="46" dur="1000" fill="hold"/>
                                        <p:tgtEl>
                                          <p:spTgt spid="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15" grpId="0" animBg="1"/>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ea typeface="Adobe 楷体 Std R" panose="02020400000000000000" pitchFamily="18" charset="-122"/>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3119" b="36606"/>
          <a:stretch/>
        </p:blipFill>
        <p:spPr>
          <a:xfrm>
            <a:off x="3113578" y="621555"/>
            <a:ext cx="3384376" cy="3540576"/>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3385" t="1993" r="4334" b="4084"/>
          <a:stretch/>
        </p:blipFill>
        <p:spPr>
          <a:xfrm>
            <a:off x="5184587" y="522183"/>
            <a:ext cx="2051697" cy="2088206"/>
          </a:xfrm>
          <a:prstGeom prst="rect">
            <a:avLst/>
          </a:prstGeom>
        </p:spPr>
      </p:pic>
      <p:sp>
        <p:nvSpPr>
          <p:cNvPr id="21" name="Text Box 4"/>
          <p:cNvSpPr txBox="1">
            <a:spLocks noChangeArrowheads="1"/>
          </p:cNvSpPr>
          <p:nvPr/>
        </p:nvSpPr>
        <p:spPr bwMode="auto">
          <a:xfrm>
            <a:off x="4211960" y="2512254"/>
            <a:ext cx="14414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smtClean="0">
                <a:solidFill>
                  <a:srgbClr val="FFFF00"/>
                </a:solidFill>
                <a:latin typeface="Adobe 楷体 Std R" panose="02020400000000000000" pitchFamily="18" charset="-122"/>
                <a:ea typeface="Adobe 楷体 Std R" panose="02020400000000000000" pitchFamily="18" charset="-122"/>
              </a:rPr>
              <a:t>著名诗词</a:t>
            </a:r>
            <a:endParaRPr lang="zh-CN" altLang="zh-CN" sz="2000" b="1" dirty="0">
              <a:solidFill>
                <a:srgbClr val="FFFF00"/>
              </a:solidFill>
              <a:latin typeface="Adobe 楷体 Std R" panose="02020400000000000000" pitchFamily="18" charset="-122"/>
              <a:ea typeface="Adobe 楷体 Std R" panose="02020400000000000000" pitchFamily="18" charset="-122"/>
            </a:endParaRPr>
          </a:p>
        </p:txBody>
      </p:sp>
      <p:sp>
        <p:nvSpPr>
          <p:cNvPr id="3" name="矩形 2"/>
          <p:cNvSpPr/>
          <p:nvPr/>
        </p:nvSpPr>
        <p:spPr>
          <a:xfrm>
            <a:off x="4375827" y="1687059"/>
            <a:ext cx="896399" cy="923330"/>
          </a:xfrm>
          <a:prstGeom prst="rect">
            <a:avLst/>
          </a:prstGeom>
        </p:spPr>
        <p:txBody>
          <a:bodyPr wrap="none">
            <a:spAutoFit/>
          </a:bodyPr>
          <a:lstStyle/>
          <a:p>
            <a:pPr algn="ctr"/>
            <a:r>
              <a:rPr lang="zh-CN" altLang="en-US" sz="5400" b="1" dirty="0" smtClean="0">
                <a:solidFill>
                  <a:srgbClr val="FFFF00"/>
                </a:solidFill>
                <a:ea typeface="Adobe 楷体 Std R" panose="02020400000000000000" pitchFamily="18" charset="-122"/>
              </a:rPr>
              <a:t>肆</a:t>
            </a:r>
            <a:endParaRPr lang="zh-CN" altLang="en-US" sz="5400" b="1" dirty="0">
              <a:solidFill>
                <a:srgbClr val="FFFF00"/>
              </a:solidFill>
              <a:ea typeface="Adobe 楷体 Std R" panose="02020400000000000000" pitchFamily="18" charset="-122"/>
            </a:endParaRPr>
          </a:p>
        </p:txBody>
      </p:sp>
    </p:spTree>
    <p:extLst>
      <p:ext uri="{BB962C8B-B14F-4D97-AF65-F5344CB8AC3E}">
        <p14:creationId xmlns:p14="http://schemas.microsoft.com/office/powerpoint/2010/main" val="200945147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barn(inVertical)">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ea typeface="Adobe 楷体 Std R" panose="02020400000000000000" pitchFamily="18" charset="-122"/>
            </a:endParaRPr>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3385" t="1993" r="4334" b="4084"/>
          <a:stretch/>
        </p:blipFill>
        <p:spPr>
          <a:xfrm>
            <a:off x="7408510" y="0"/>
            <a:ext cx="1556454" cy="1584150"/>
          </a:xfrm>
          <a:prstGeom prst="rect">
            <a:avLst/>
          </a:prstGeom>
        </p:spPr>
      </p:pic>
      <p:cxnSp>
        <p:nvCxnSpPr>
          <p:cNvPr id="9" name="直接连接符 8"/>
          <p:cNvCxnSpPr/>
          <p:nvPr/>
        </p:nvCxnSpPr>
        <p:spPr>
          <a:xfrm flipH="1">
            <a:off x="2699792" y="627534"/>
            <a:ext cx="5256584" cy="0"/>
          </a:xfrm>
          <a:prstGeom prst="line">
            <a:avLst/>
          </a:prstGeom>
        </p:spPr>
        <p:style>
          <a:lnRef idx="1">
            <a:schemeClr val="dk1"/>
          </a:lnRef>
          <a:fillRef idx="0">
            <a:schemeClr val="dk1"/>
          </a:fillRef>
          <a:effectRef idx="0">
            <a:schemeClr val="dk1"/>
          </a:effectRef>
          <a:fontRef idx="minor">
            <a:schemeClr val="tx1"/>
          </a:fontRef>
        </p:style>
      </p:cxn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123478"/>
            <a:ext cx="954762" cy="766390"/>
          </a:xfrm>
          <a:prstGeom prst="rect">
            <a:avLst/>
          </a:prstGeom>
        </p:spPr>
      </p:pic>
      <p:sp>
        <p:nvSpPr>
          <p:cNvPr id="35" name="文本框 34"/>
          <p:cNvSpPr txBox="1"/>
          <p:nvPr/>
        </p:nvSpPr>
        <p:spPr>
          <a:xfrm>
            <a:off x="1039873" y="288980"/>
            <a:ext cx="2279867" cy="338554"/>
          </a:xfrm>
          <a:prstGeom prst="rect">
            <a:avLst/>
          </a:prstGeom>
          <a:noFill/>
        </p:spPr>
        <p:txBody>
          <a:bodyPr wrap="square">
            <a:spAutoFit/>
          </a:bodyPr>
          <a:lstStyle/>
          <a:p>
            <a:pPr fontAlgn="auto">
              <a:spcBef>
                <a:spcPts val="0"/>
              </a:spcBef>
              <a:spcAft>
                <a:spcPts val="0"/>
              </a:spcAft>
              <a:defRPr/>
            </a:pPr>
            <a:r>
              <a:rPr lang="zh-CN" altLang="en-US" sz="1600" spc="188" noProof="1" smtClean="0">
                <a:latin typeface="Adobe 楷体 Std R" panose="02020400000000000000" pitchFamily="18" charset="-122"/>
                <a:ea typeface="Adobe 楷体 Std R" panose="02020400000000000000" pitchFamily="18" charset="-122"/>
                <a:sym typeface="+mn-ea"/>
              </a:rPr>
              <a:t>著名诗词</a:t>
            </a:r>
            <a:endParaRPr lang="zh-CN" altLang="en-US" sz="1600" spc="188" noProof="1">
              <a:latin typeface="Adobe 楷体 Std R" panose="02020400000000000000" pitchFamily="18" charset="-122"/>
              <a:ea typeface="Adobe 楷体 Std R" panose="02020400000000000000" pitchFamily="18" charset="-122"/>
              <a:sym typeface="+mn-ea"/>
            </a:endParaRPr>
          </a:p>
        </p:txBody>
      </p:sp>
      <p:sp>
        <p:nvSpPr>
          <p:cNvPr id="36" name="文本框 35"/>
          <p:cNvSpPr txBox="1"/>
          <p:nvPr/>
        </p:nvSpPr>
        <p:spPr>
          <a:xfrm>
            <a:off x="1122916" y="600272"/>
            <a:ext cx="2001936" cy="253916"/>
          </a:xfrm>
          <a:prstGeom prst="rect">
            <a:avLst/>
          </a:prstGeom>
          <a:noFill/>
        </p:spPr>
        <p:txBody>
          <a:bodyPr wrap="square">
            <a:spAutoFit/>
          </a:bodyPr>
          <a:lstStyle/>
          <a:p>
            <a:pPr fontAlgn="auto">
              <a:spcBef>
                <a:spcPts val="0"/>
              </a:spcBef>
              <a:spcAft>
                <a:spcPts val="0"/>
              </a:spcAft>
              <a:defRPr/>
            </a:pPr>
            <a:r>
              <a:rPr lang="en-US" altLang="zh-CN"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rPr>
              <a:t>Write Title Text Here</a:t>
            </a:r>
            <a:endParaRPr lang="zh-CN" altLang="en-US"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endParaRPr>
          </a:p>
        </p:txBody>
      </p:sp>
      <p:sp>
        <p:nvSpPr>
          <p:cNvPr id="15" name="矩形 14"/>
          <p:cNvSpPr/>
          <p:nvPr/>
        </p:nvSpPr>
        <p:spPr>
          <a:xfrm>
            <a:off x="0" y="1541223"/>
            <a:ext cx="9162882" cy="26471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Adobe 楷体 Std R" panose="02020400000000000000" pitchFamily="18" charset="-122"/>
            </a:endParaRPr>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82" y="154554"/>
            <a:ext cx="5143500" cy="5143500"/>
          </a:xfrm>
          <a:prstGeom prst="rect">
            <a:avLst/>
          </a:prstGeom>
        </p:spPr>
      </p:pic>
      <p:sp>
        <p:nvSpPr>
          <p:cNvPr id="3" name="文本框 2"/>
          <p:cNvSpPr txBox="1"/>
          <p:nvPr/>
        </p:nvSpPr>
        <p:spPr>
          <a:xfrm>
            <a:off x="5647580" y="1771328"/>
            <a:ext cx="2539157" cy="2269980"/>
          </a:xfrm>
          <a:prstGeom prst="rect">
            <a:avLst/>
          </a:prstGeom>
          <a:noFill/>
        </p:spPr>
        <p:txBody>
          <a:bodyPr vert="eaVert" wrap="none" rtlCol="0">
            <a:spAutoFit/>
          </a:bodyPr>
          <a:lstStyle/>
          <a:p>
            <a:pPr algn="ctr" eaLnBrk="0" hangingPunct="0">
              <a:lnSpc>
                <a:spcPct val="150000"/>
              </a:lnSpc>
            </a:pPr>
            <a:r>
              <a:rPr lang="zh-CN" altLang="en-US" b="1" dirty="0">
                <a:latin typeface="方正苏新诗柳楷简体" pitchFamily="2" charset="-122"/>
                <a:ea typeface="方正苏新诗柳楷简体" pitchFamily="2" charset="-122"/>
              </a:rPr>
              <a:t>九月九日忆山东兄弟</a:t>
            </a:r>
          </a:p>
          <a:p>
            <a:pPr algn="ctr" eaLnBrk="0" hangingPunct="0">
              <a:lnSpc>
                <a:spcPct val="150000"/>
              </a:lnSpc>
            </a:pPr>
            <a:r>
              <a:rPr lang="zh-CN" altLang="en-US" dirty="0">
                <a:latin typeface="方正苏新诗柳楷简体" pitchFamily="2" charset="-122"/>
                <a:ea typeface="方正苏新诗柳楷简体" pitchFamily="2" charset="-122"/>
              </a:rPr>
              <a:t>独在异乡为异客</a:t>
            </a:r>
            <a:r>
              <a:rPr lang="zh-CN" altLang="en-US" dirty="0" smtClean="0">
                <a:latin typeface="方正苏新诗柳楷简体" pitchFamily="2" charset="-122"/>
                <a:ea typeface="方正苏新诗柳楷简体" pitchFamily="2" charset="-122"/>
              </a:rPr>
              <a:t>，</a:t>
            </a:r>
            <a:endParaRPr lang="en-US" altLang="zh-CN" dirty="0" smtClean="0">
              <a:latin typeface="方正苏新诗柳楷简体" pitchFamily="2" charset="-122"/>
              <a:ea typeface="方正苏新诗柳楷简体" pitchFamily="2" charset="-122"/>
            </a:endParaRPr>
          </a:p>
          <a:p>
            <a:pPr algn="ctr" eaLnBrk="0" hangingPunct="0">
              <a:lnSpc>
                <a:spcPct val="150000"/>
              </a:lnSpc>
            </a:pPr>
            <a:r>
              <a:rPr lang="zh-CN" altLang="en-US" dirty="0" smtClean="0">
                <a:latin typeface="方正苏新诗柳楷简体" pitchFamily="2" charset="-122"/>
                <a:ea typeface="方正苏新诗柳楷简体" pitchFamily="2" charset="-122"/>
              </a:rPr>
              <a:t>每逢</a:t>
            </a:r>
            <a:r>
              <a:rPr lang="zh-CN" altLang="en-US" dirty="0">
                <a:latin typeface="方正苏新诗柳楷简体" pitchFamily="2" charset="-122"/>
                <a:ea typeface="方正苏新诗柳楷简体" pitchFamily="2" charset="-122"/>
              </a:rPr>
              <a:t>佳节倍思亲。</a:t>
            </a:r>
          </a:p>
          <a:p>
            <a:pPr algn="ctr" eaLnBrk="0" hangingPunct="0">
              <a:lnSpc>
                <a:spcPct val="150000"/>
              </a:lnSpc>
            </a:pPr>
            <a:r>
              <a:rPr lang="zh-CN" altLang="en-US" dirty="0">
                <a:latin typeface="方正苏新诗柳楷简体" pitchFamily="2" charset="-122"/>
                <a:ea typeface="方正苏新诗柳楷简体" pitchFamily="2" charset="-122"/>
              </a:rPr>
              <a:t>遥知兄弟登高处</a:t>
            </a:r>
            <a:r>
              <a:rPr lang="zh-CN" altLang="en-US" dirty="0" smtClean="0">
                <a:latin typeface="方正苏新诗柳楷简体" pitchFamily="2" charset="-122"/>
                <a:ea typeface="方正苏新诗柳楷简体" pitchFamily="2" charset="-122"/>
              </a:rPr>
              <a:t>，</a:t>
            </a:r>
            <a:endParaRPr lang="en-US" altLang="zh-CN" dirty="0" smtClean="0">
              <a:latin typeface="方正苏新诗柳楷简体" pitchFamily="2" charset="-122"/>
              <a:ea typeface="方正苏新诗柳楷简体" pitchFamily="2" charset="-122"/>
            </a:endParaRPr>
          </a:p>
          <a:p>
            <a:pPr algn="ctr" eaLnBrk="0" hangingPunct="0">
              <a:lnSpc>
                <a:spcPct val="150000"/>
              </a:lnSpc>
            </a:pPr>
            <a:r>
              <a:rPr lang="zh-CN" altLang="en-US" dirty="0" smtClean="0">
                <a:latin typeface="方正苏新诗柳楷简体" pitchFamily="2" charset="-122"/>
                <a:ea typeface="方正苏新诗柳楷简体" pitchFamily="2" charset="-122"/>
              </a:rPr>
              <a:t>遍</a:t>
            </a:r>
            <a:r>
              <a:rPr lang="zh-CN" altLang="en-US" dirty="0">
                <a:latin typeface="方正苏新诗柳楷简体" pitchFamily="2" charset="-122"/>
                <a:ea typeface="方正苏新诗柳楷简体" pitchFamily="2" charset="-122"/>
              </a:rPr>
              <a:t>插茱萸少一人。</a:t>
            </a:r>
            <a:endParaRPr lang="zh-CN" altLang="en-US" sz="1100" dirty="0">
              <a:latin typeface="方正启体简体" pitchFamily="65" charset="-122"/>
              <a:ea typeface="Adobe 楷体 Std R" panose="02020400000000000000" pitchFamily="18" charset="-122"/>
            </a:endParaRPr>
          </a:p>
          <a:p>
            <a:endParaRPr lang="zh-CN" altLang="en-US" dirty="0">
              <a:ea typeface="Adobe 楷体 Std R" panose="02020400000000000000" pitchFamily="18" charset="-122"/>
            </a:endParaRPr>
          </a:p>
        </p:txBody>
      </p:sp>
    </p:spTree>
    <p:extLst>
      <p:ext uri="{BB962C8B-B14F-4D97-AF65-F5344CB8AC3E}">
        <p14:creationId xmlns:p14="http://schemas.microsoft.com/office/powerpoint/2010/main" val="271359312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1000"/>
                                        <p:tgtEl>
                                          <p:spTgt spid="2"/>
                                        </p:tgtEl>
                                      </p:cBhvr>
                                    </p:animEffect>
                                    <p:anim calcmode="lin" valueType="num">
                                      <p:cBhvr>
                                        <p:cTn id="40" dur="1000" fill="hold"/>
                                        <p:tgtEl>
                                          <p:spTgt spid="2"/>
                                        </p:tgtEl>
                                        <p:attrNameLst>
                                          <p:attrName>ppt_x</p:attrName>
                                        </p:attrNameLst>
                                      </p:cBhvr>
                                      <p:tavLst>
                                        <p:tav tm="0">
                                          <p:val>
                                            <p:strVal val="#ppt_x"/>
                                          </p:val>
                                        </p:tav>
                                        <p:tav tm="100000">
                                          <p:val>
                                            <p:strVal val="#ppt_x"/>
                                          </p:val>
                                        </p:tav>
                                      </p:tavLst>
                                    </p:anim>
                                    <p:anim calcmode="lin" valueType="num">
                                      <p:cBhvr>
                                        <p:cTn id="41" dur="1000" fill="hold"/>
                                        <p:tgtEl>
                                          <p:spTgt spid="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1000"/>
                                        <p:tgtEl>
                                          <p:spTgt spid="3"/>
                                        </p:tgtEl>
                                      </p:cBhvr>
                                    </p:animEffect>
                                    <p:anim calcmode="lin" valueType="num">
                                      <p:cBhvr>
                                        <p:cTn id="45" dur="1000" fill="hold"/>
                                        <p:tgtEl>
                                          <p:spTgt spid="3"/>
                                        </p:tgtEl>
                                        <p:attrNameLst>
                                          <p:attrName>ppt_x</p:attrName>
                                        </p:attrNameLst>
                                      </p:cBhvr>
                                      <p:tavLst>
                                        <p:tav tm="0">
                                          <p:val>
                                            <p:strVal val="#ppt_x"/>
                                          </p:val>
                                        </p:tav>
                                        <p:tav tm="100000">
                                          <p:val>
                                            <p:strVal val="#ppt_x"/>
                                          </p:val>
                                        </p:tav>
                                      </p:tavLst>
                                    </p:anim>
                                    <p:anim calcmode="lin" valueType="num">
                                      <p:cBhvr>
                                        <p:cTn id="4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15" grpId="0" animBg="1"/>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ea typeface="Adobe 楷体 Std R" panose="02020400000000000000" pitchFamily="18" charset="-122"/>
            </a:endParaRPr>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3385" t="1993" r="4334" b="4084"/>
          <a:stretch/>
        </p:blipFill>
        <p:spPr>
          <a:xfrm>
            <a:off x="7408510" y="0"/>
            <a:ext cx="1556454" cy="1584150"/>
          </a:xfrm>
          <a:prstGeom prst="rect">
            <a:avLst/>
          </a:prstGeom>
        </p:spPr>
      </p:pic>
      <p:cxnSp>
        <p:nvCxnSpPr>
          <p:cNvPr id="9" name="直接连接符 8"/>
          <p:cNvCxnSpPr/>
          <p:nvPr/>
        </p:nvCxnSpPr>
        <p:spPr>
          <a:xfrm flipH="1">
            <a:off x="2699792" y="627534"/>
            <a:ext cx="5256584" cy="0"/>
          </a:xfrm>
          <a:prstGeom prst="line">
            <a:avLst/>
          </a:prstGeom>
        </p:spPr>
        <p:style>
          <a:lnRef idx="1">
            <a:schemeClr val="dk1"/>
          </a:lnRef>
          <a:fillRef idx="0">
            <a:schemeClr val="dk1"/>
          </a:fillRef>
          <a:effectRef idx="0">
            <a:schemeClr val="dk1"/>
          </a:effectRef>
          <a:fontRef idx="minor">
            <a:schemeClr val="tx1"/>
          </a:fontRef>
        </p:style>
      </p:cxn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123478"/>
            <a:ext cx="954762" cy="766390"/>
          </a:xfrm>
          <a:prstGeom prst="rect">
            <a:avLst/>
          </a:prstGeom>
        </p:spPr>
      </p:pic>
      <p:sp>
        <p:nvSpPr>
          <p:cNvPr id="35" name="文本框 34"/>
          <p:cNvSpPr txBox="1"/>
          <p:nvPr/>
        </p:nvSpPr>
        <p:spPr>
          <a:xfrm>
            <a:off x="1039873" y="288980"/>
            <a:ext cx="2279867" cy="338554"/>
          </a:xfrm>
          <a:prstGeom prst="rect">
            <a:avLst/>
          </a:prstGeom>
          <a:noFill/>
        </p:spPr>
        <p:txBody>
          <a:bodyPr wrap="square">
            <a:spAutoFit/>
          </a:bodyPr>
          <a:lstStyle/>
          <a:p>
            <a:pPr fontAlgn="auto">
              <a:spcBef>
                <a:spcPts val="0"/>
              </a:spcBef>
              <a:spcAft>
                <a:spcPts val="0"/>
              </a:spcAft>
              <a:defRPr/>
            </a:pPr>
            <a:r>
              <a:rPr lang="zh-CN" altLang="en-US" sz="1600" spc="188" noProof="1" smtClean="0">
                <a:latin typeface="Adobe 楷体 Std R" panose="02020400000000000000" pitchFamily="18" charset="-122"/>
                <a:ea typeface="Adobe 楷体 Std R" panose="02020400000000000000" pitchFamily="18" charset="-122"/>
                <a:sym typeface="+mn-ea"/>
              </a:rPr>
              <a:t>著名诗词</a:t>
            </a:r>
            <a:endParaRPr lang="zh-CN" altLang="en-US" sz="1600" spc="188" noProof="1">
              <a:latin typeface="Adobe 楷体 Std R" panose="02020400000000000000" pitchFamily="18" charset="-122"/>
              <a:ea typeface="Adobe 楷体 Std R" panose="02020400000000000000" pitchFamily="18" charset="-122"/>
              <a:sym typeface="+mn-ea"/>
            </a:endParaRPr>
          </a:p>
        </p:txBody>
      </p:sp>
      <p:sp>
        <p:nvSpPr>
          <p:cNvPr id="36" name="文本框 35"/>
          <p:cNvSpPr txBox="1"/>
          <p:nvPr/>
        </p:nvSpPr>
        <p:spPr>
          <a:xfrm>
            <a:off x="1122916" y="600272"/>
            <a:ext cx="2001936" cy="253916"/>
          </a:xfrm>
          <a:prstGeom prst="rect">
            <a:avLst/>
          </a:prstGeom>
          <a:noFill/>
        </p:spPr>
        <p:txBody>
          <a:bodyPr wrap="square">
            <a:spAutoFit/>
          </a:bodyPr>
          <a:lstStyle/>
          <a:p>
            <a:pPr fontAlgn="auto">
              <a:spcBef>
                <a:spcPts val="0"/>
              </a:spcBef>
              <a:spcAft>
                <a:spcPts val="0"/>
              </a:spcAft>
              <a:defRPr/>
            </a:pPr>
            <a:r>
              <a:rPr lang="en-US" altLang="zh-CN"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rPr>
              <a:t>Write Title Text Here</a:t>
            </a:r>
            <a:endParaRPr lang="zh-CN" altLang="en-US" sz="1050" noProof="1">
              <a:solidFill>
                <a:schemeClr val="tx1">
                  <a:lumMod val="85000"/>
                  <a:lumOff val="15000"/>
                </a:schemeClr>
              </a:solidFill>
              <a:latin typeface="Adobe 楷体 Std R" panose="02020400000000000000" pitchFamily="18" charset="-122"/>
              <a:ea typeface="Adobe 楷体 Std R" panose="02020400000000000000" pitchFamily="18" charset="-122"/>
              <a:sym typeface="+mn-ea"/>
            </a:endParaRPr>
          </a:p>
        </p:txBody>
      </p:sp>
      <p:sp>
        <p:nvSpPr>
          <p:cNvPr id="15" name="矩形 14"/>
          <p:cNvSpPr/>
          <p:nvPr/>
        </p:nvSpPr>
        <p:spPr>
          <a:xfrm>
            <a:off x="0" y="1541223"/>
            <a:ext cx="9162882" cy="26471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Adobe 楷体 Std R" panose="02020400000000000000" pitchFamily="18" charset="-122"/>
            </a:endParaRPr>
          </a:p>
        </p:txBody>
      </p:sp>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528" y="2168757"/>
            <a:ext cx="7247544" cy="2914805"/>
          </a:xfrm>
          <a:prstGeom prst="rect">
            <a:avLst/>
          </a:prstGeom>
        </p:spPr>
      </p:pic>
      <p:sp>
        <p:nvSpPr>
          <p:cNvPr id="13" name="文本框 4"/>
          <p:cNvSpPr txBox="1">
            <a:spLocks noChangeArrowheads="1"/>
          </p:cNvSpPr>
          <p:nvPr/>
        </p:nvSpPr>
        <p:spPr bwMode="auto">
          <a:xfrm>
            <a:off x="4211960" y="1749222"/>
            <a:ext cx="54594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lnSpc>
                <a:spcPct val="150000"/>
              </a:lnSpc>
            </a:pPr>
            <a:r>
              <a:rPr lang="zh-CN" altLang="en-US" sz="2000" b="1" dirty="0">
                <a:latin typeface="方正苏新诗柳楷简体" pitchFamily="2" charset="-122"/>
                <a:ea typeface="方正苏新诗柳楷简体" pitchFamily="2" charset="-122"/>
              </a:rPr>
              <a:t>九月十日即事</a:t>
            </a:r>
          </a:p>
          <a:p>
            <a:pPr algn="ctr" eaLnBrk="0" hangingPunct="0">
              <a:lnSpc>
                <a:spcPct val="150000"/>
              </a:lnSpc>
            </a:pPr>
            <a:r>
              <a:rPr lang="zh-CN" altLang="en-US" sz="1800" dirty="0">
                <a:latin typeface="方正苏新诗柳楷简体" pitchFamily="2" charset="-122"/>
                <a:ea typeface="方正苏新诗柳楷简体" pitchFamily="2" charset="-122"/>
              </a:rPr>
              <a:t>昨日登高罢，今朝再举觞。</a:t>
            </a:r>
          </a:p>
          <a:p>
            <a:pPr algn="ctr" eaLnBrk="0" hangingPunct="0">
              <a:lnSpc>
                <a:spcPct val="150000"/>
              </a:lnSpc>
            </a:pPr>
            <a:r>
              <a:rPr lang="zh-CN" altLang="en-US" sz="1800" dirty="0">
                <a:latin typeface="方正苏新诗柳楷简体" pitchFamily="2" charset="-122"/>
                <a:ea typeface="方正苏新诗柳楷简体" pitchFamily="2" charset="-122"/>
              </a:rPr>
              <a:t>菊花何太苦，遭此两重阳？</a:t>
            </a:r>
            <a:endParaRPr lang="zh-CN" altLang="en-US" sz="1100" dirty="0">
              <a:latin typeface="方正启体简体" pitchFamily="65" charset="-122"/>
              <a:ea typeface="Adobe 楷体 Std R" panose="02020400000000000000" pitchFamily="18" charset="-122"/>
            </a:endParaRPr>
          </a:p>
        </p:txBody>
      </p:sp>
    </p:spTree>
    <p:extLst>
      <p:ext uri="{BB962C8B-B14F-4D97-AF65-F5344CB8AC3E}">
        <p14:creationId xmlns:p14="http://schemas.microsoft.com/office/powerpoint/2010/main" val="3350832762"/>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1000"/>
                                        <p:tgtEl>
                                          <p:spTgt spid="4"/>
                                        </p:tgtEl>
                                      </p:cBhvr>
                                    </p:animEffect>
                                    <p:anim calcmode="lin" valueType="num">
                                      <p:cBhvr>
                                        <p:cTn id="45" dur="1000" fill="hold"/>
                                        <p:tgtEl>
                                          <p:spTgt spid="4"/>
                                        </p:tgtEl>
                                        <p:attrNameLst>
                                          <p:attrName>ppt_x</p:attrName>
                                        </p:attrNameLst>
                                      </p:cBhvr>
                                      <p:tavLst>
                                        <p:tav tm="0">
                                          <p:val>
                                            <p:strVal val="#ppt_x"/>
                                          </p:val>
                                        </p:tav>
                                        <p:tav tm="100000">
                                          <p:val>
                                            <p:strVal val="#ppt_x"/>
                                          </p:val>
                                        </p:tav>
                                      </p:tavLst>
                                    </p:anim>
                                    <p:anim calcmode="lin" valueType="num">
                                      <p:cBhvr>
                                        <p:cTn id="4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15" grpId="0" animBg="1"/>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0" y="0"/>
            <a:ext cx="9144000" cy="5143500"/>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0" dirty="0">
              <a:ea typeface="Adobe 楷体 Std R" panose="02020400000000000000" pitchFamily="18" charset="-122"/>
            </a:endParaRPr>
          </a:p>
        </p:txBody>
      </p:sp>
      <p:sp>
        <p:nvSpPr>
          <p:cNvPr id="15" name="矩形 14"/>
          <p:cNvSpPr/>
          <p:nvPr/>
        </p:nvSpPr>
        <p:spPr>
          <a:xfrm>
            <a:off x="-9441" y="1652841"/>
            <a:ext cx="9162882" cy="26471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ea typeface="Adobe 楷体 Std R" panose="02020400000000000000" pitchFamily="18" charset="-122"/>
            </a:endParaRPr>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l="3385" t="1993" r="4334" b="4084"/>
          <a:stretch/>
        </p:blipFill>
        <p:spPr>
          <a:xfrm>
            <a:off x="5404768" y="-15957"/>
            <a:ext cx="3820451" cy="3888432"/>
          </a:xfrm>
          <a:prstGeom prst="rect">
            <a:avLst/>
          </a:prstGeom>
        </p:spPr>
      </p:pic>
      <p:sp>
        <p:nvSpPr>
          <p:cNvPr id="5" name="文本框 4"/>
          <p:cNvSpPr txBox="1"/>
          <p:nvPr/>
        </p:nvSpPr>
        <p:spPr>
          <a:xfrm>
            <a:off x="3839015" y="3580088"/>
            <a:ext cx="1871025" cy="584775"/>
          </a:xfrm>
          <a:prstGeom prst="rect">
            <a:avLst/>
          </a:prstGeom>
          <a:noFill/>
        </p:spPr>
        <p:txBody>
          <a:bodyPr wrap="none" rtlCol="0">
            <a:spAutoFit/>
          </a:bodyPr>
          <a:lstStyle/>
          <a:p>
            <a:r>
              <a:rPr lang="zh-CN" altLang="en-US" sz="3200" b="1" dirty="0" smtClean="0">
                <a:ea typeface="Adobe 楷体 Std R" panose="02020400000000000000" pitchFamily="18" charset="-122"/>
              </a:rPr>
              <a:t>谢谢观看</a:t>
            </a:r>
            <a:endParaRPr lang="zh-CN" altLang="en-US" sz="3200" b="1" dirty="0">
              <a:ea typeface="Adobe 楷体 Std R" panose="02020400000000000000" pitchFamily="18" charset="-122"/>
            </a:endParaRPr>
          </a:p>
        </p:txBody>
      </p:sp>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l="3099" t="5600" r="5902" b="27201"/>
          <a:stretch/>
        </p:blipFill>
        <p:spPr>
          <a:xfrm>
            <a:off x="2231740" y="276073"/>
            <a:ext cx="4680520" cy="3456384"/>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16" y="2426113"/>
            <a:ext cx="3495653" cy="2708978"/>
          </a:xfrm>
          <a:prstGeom prst="rect">
            <a:avLst/>
          </a:prstGeom>
        </p:spPr>
      </p:pic>
    </p:spTree>
    <p:extLst>
      <p:ext uri="{BB962C8B-B14F-4D97-AF65-F5344CB8AC3E}">
        <p14:creationId xmlns:p14="http://schemas.microsoft.com/office/powerpoint/2010/main" val="420326170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新简约中国风重阳节PPT模板"/>
  <p:tag name="ISPRING_RESOURCE_PATHS_HASH_PRESENTER" val="8a4a54ba37e0b239e35ee4b88257543dbc91419"/>
</p:tagLst>
</file>

<file path=ppt/theme/theme1.xml><?xml version="1.0" encoding="utf-8"?>
<a:theme xmlns:a="http://schemas.openxmlformats.org/drawingml/2006/main" name="Office 主题​​">
  <a:themeElements>
    <a:clrScheme name="自定义 657">
      <a:dk1>
        <a:srgbClr val="7B6B62"/>
      </a:dk1>
      <a:lt1>
        <a:srgbClr val="7B6B62"/>
      </a:lt1>
      <a:dk2>
        <a:srgbClr val="7B6B62"/>
      </a:dk2>
      <a:lt2>
        <a:srgbClr val="7B6B62"/>
      </a:lt2>
      <a:accent1>
        <a:srgbClr val="080808"/>
      </a:accent1>
      <a:accent2>
        <a:srgbClr val="080808"/>
      </a:accent2>
      <a:accent3>
        <a:srgbClr val="080808"/>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6097</TotalTime>
  <Words>809</Words>
  <Application>Microsoft Office PowerPoint</Application>
  <PresentationFormat>全屏显示(16:9)</PresentationFormat>
  <Paragraphs>79</Paragraphs>
  <Slides>17</Slides>
  <Notes>17</Notes>
  <HiddenSlides>0</HiddenSlides>
  <MMClips>0</MMClips>
  <ScaleCrop>false</ScaleCrop>
  <HeadingPairs>
    <vt:vector size="4" baseType="variant">
      <vt:variant>
        <vt:lpstr>主题</vt:lpstr>
      </vt:variant>
      <vt:variant>
        <vt:i4>1</vt:i4>
      </vt:variant>
      <vt:variant>
        <vt:lpstr>幻灯片标题</vt:lpstr>
      </vt:variant>
      <vt:variant>
        <vt:i4>17</vt:i4>
      </vt:variant>
    </vt:vector>
  </HeadingPairs>
  <TitlesOfParts>
    <vt:vector size="1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www.isharepic.com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清新简约中国风重阳节PPT模板</dc:title>
  <dc:creator>isharepic</dc:creator>
  <dc:description>www.isharepic.com</dc:description>
  <cp:lastModifiedBy>拉普耶鲁</cp:lastModifiedBy>
  <cp:revision>21</cp:revision>
  <dcterms:created xsi:type="dcterms:W3CDTF">2014-06-06T07:22:15Z</dcterms:created>
  <dcterms:modified xsi:type="dcterms:W3CDTF">2018-09-11T07:38:37Z</dcterms:modified>
</cp:coreProperties>
</file>