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66" r:id="rId15"/>
    <p:sldId id="270" r:id="rId16"/>
    <p:sldId id="271" r:id="rId17"/>
    <p:sldId id="272" r:id="rId18"/>
    <p:sldId id="273" r:id="rId19"/>
    <p:sldId id="274" r:id="rId20"/>
    <p:sldId id="275" r:id="rId21"/>
    <p:sldId id="278" r:id="rId22"/>
    <p:sldId id="281" r:id="rId23"/>
    <p:sldId id="282"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50" autoAdjust="0"/>
    <p:restoredTop sz="94660"/>
  </p:normalViewPr>
  <p:slideViewPr>
    <p:cSldViewPr snapToGrid="0">
      <p:cViewPr varScale="1">
        <p:scale>
          <a:sx n="87" d="100"/>
          <a:sy n="87" d="100"/>
        </p:scale>
        <p:origin x="61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63500" cap="rnd">
              <a:gradFill>
                <a:gsLst>
                  <a:gs pos="0">
                    <a:srgbClr val="00B3DB"/>
                  </a:gs>
                  <a:gs pos="46000">
                    <a:srgbClr val="00B5D7"/>
                  </a:gs>
                  <a:gs pos="60000">
                    <a:srgbClr val="008EED"/>
                  </a:gs>
                  <a:gs pos="100000">
                    <a:srgbClr val="2C57FC"/>
                  </a:gs>
                </a:gsLst>
                <a:lin ang="0" scaled="0"/>
              </a:gradFill>
              <a:round/>
            </a:ln>
            <a:effectLst/>
          </c:spPr>
          <c:marker>
            <c:symbol val="circle"/>
            <c:size val="12"/>
            <c:spPr>
              <a:solidFill>
                <a:srgbClr val="00B5D7"/>
              </a:solidFill>
              <a:ln w="9525">
                <a:noFill/>
              </a:ln>
              <a:effectLst/>
            </c:spPr>
          </c:marker>
          <c:dPt>
            <c:idx val="5"/>
            <c:marker>
              <c:symbol val="circle"/>
              <c:size val="12"/>
              <c:spPr>
                <a:solidFill>
                  <a:srgbClr val="018DED"/>
                </a:solidFill>
                <a:ln w="9525">
                  <a:noFill/>
                </a:ln>
                <a:effectLst/>
              </c:spPr>
            </c:marker>
            <c:bubble3D val="0"/>
            <c:extLst xmlns:c16r2="http://schemas.microsoft.com/office/drawing/2015/06/chart">
              <c:ext xmlns:c16="http://schemas.microsoft.com/office/drawing/2014/chart" uri="{C3380CC4-5D6E-409C-BE32-E72D297353CC}">
                <c16:uniqueId val="{00000000-8E97-47FA-A767-087A53A0AFCE}"/>
              </c:ext>
            </c:extLst>
          </c:dPt>
          <c:dPt>
            <c:idx val="6"/>
            <c:marker>
              <c:symbol val="circle"/>
              <c:size val="12"/>
              <c:spPr>
                <a:solidFill>
                  <a:srgbClr val="0F7BF2"/>
                </a:solidFill>
                <a:ln w="9525">
                  <a:noFill/>
                </a:ln>
                <a:effectLst/>
              </c:spPr>
            </c:marker>
            <c:bubble3D val="0"/>
            <c:extLst xmlns:c16r2="http://schemas.microsoft.com/office/drawing/2015/06/chart">
              <c:ext xmlns:c16="http://schemas.microsoft.com/office/drawing/2014/chart" uri="{C3380CC4-5D6E-409C-BE32-E72D297353CC}">
                <c16:uniqueId val="{00000001-8E97-47FA-A767-087A53A0AFCE}"/>
              </c:ext>
            </c:extLst>
          </c:dPt>
          <c:dPt>
            <c:idx val="7"/>
            <c:marker>
              <c:symbol val="circle"/>
              <c:size val="12"/>
              <c:spPr>
                <a:solidFill>
                  <a:srgbClr val="1F67F8"/>
                </a:solidFill>
                <a:ln w="9525">
                  <a:noFill/>
                </a:ln>
                <a:effectLst/>
              </c:spPr>
            </c:marker>
            <c:bubble3D val="0"/>
            <c:extLst xmlns:c16r2="http://schemas.microsoft.com/office/drawing/2015/06/chart">
              <c:ext xmlns:c16="http://schemas.microsoft.com/office/drawing/2014/chart" uri="{C3380CC4-5D6E-409C-BE32-E72D297353CC}">
                <c16:uniqueId val="{00000002-8E97-47FA-A767-087A53A0AFCE}"/>
              </c:ext>
            </c:extLst>
          </c:dPt>
          <c:dPt>
            <c:idx val="8"/>
            <c:marker>
              <c:symbol val="circle"/>
              <c:size val="12"/>
              <c:spPr>
                <a:solidFill>
                  <a:srgbClr val="2C57FC"/>
                </a:solidFill>
                <a:ln w="9525">
                  <a:noFill/>
                </a:ln>
                <a:effectLst/>
              </c:spPr>
            </c:marker>
            <c:bubble3D val="0"/>
            <c:extLst xmlns:c16r2="http://schemas.microsoft.com/office/drawing/2015/06/chart">
              <c:ext xmlns:c16="http://schemas.microsoft.com/office/drawing/2014/chart" uri="{C3380CC4-5D6E-409C-BE32-E72D297353CC}">
                <c16:uniqueId val="{00000003-8E97-47FA-A767-087A53A0AFCE}"/>
              </c:ext>
            </c:extLst>
          </c:dPt>
          <c:cat>
            <c:numRef>
              <c:f>Sheet1!$A$2:$A$10</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Sheet1!$B$2:$B$10</c:f>
              <c:numCache>
                <c:formatCode>General</c:formatCode>
                <c:ptCount val="9"/>
                <c:pt idx="0">
                  <c:v>5</c:v>
                </c:pt>
                <c:pt idx="1">
                  <c:v>2</c:v>
                </c:pt>
                <c:pt idx="2">
                  <c:v>5</c:v>
                </c:pt>
                <c:pt idx="3">
                  <c:v>3</c:v>
                </c:pt>
                <c:pt idx="4">
                  <c:v>6</c:v>
                </c:pt>
                <c:pt idx="5">
                  <c:v>5</c:v>
                </c:pt>
                <c:pt idx="6">
                  <c:v>7</c:v>
                </c:pt>
                <c:pt idx="7">
                  <c:v>3</c:v>
                </c:pt>
                <c:pt idx="8">
                  <c:v>15</c:v>
                </c:pt>
              </c:numCache>
            </c:numRef>
          </c:val>
          <c:smooth val="1"/>
          <c:extLst xmlns:c16r2="http://schemas.microsoft.com/office/drawing/2015/06/chart">
            <c:ext xmlns:c16="http://schemas.microsoft.com/office/drawing/2014/chart" uri="{C3380CC4-5D6E-409C-BE32-E72D297353CC}">
              <c16:uniqueId val="{00000004-8E97-47FA-A767-087A53A0AFCE}"/>
            </c:ext>
          </c:extLst>
        </c:ser>
        <c:dLbls>
          <c:showLegendKey val="0"/>
          <c:showVal val="0"/>
          <c:showCatName val="0"/>
          <c:showSerName val="0"/>
          <c:showPercent val="0"/>
          <c:showBubbleSize val="0"/>
        </c:dLbls>
        <c:marker val="1"/>
        <c:smooth val="0"/>
        <c:axId val="-918910480"/>
        <c:axId val="-918915376"/>
      </c:lineChart>
      <c:catAx>
        <c:axId val="-918910480"/>
        <c:scaling>
          <c:orientation val="minMax"/>
        </c:scaling>
        <c:delete val="0"/>
        <c:axPos val="b"/>
        <c:minorGridlines>
          <c:spPr>
            <a:ln w="9525" cap="flat" cmpd="sng" algn="ctr">
              <a:noFill/>
              <a:round/>
            </a:ln>
            <a:effectLst/>
          </c:spPr>
        </c:minorGridlines>
        <c:numFmt formatCode="General" sourceLinked="1"/>
        <c:majorTickMark val="none"/>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918915376"/>
        <c:crosses val="autoZero"/>
        <c:auto val="1"/>
        <c:lblAlgn val="ctr"/>
        <c:lblOffset val="100"/>
        <c:noMultiLvlLbl val="0"/>
      </c:catAx>
      <c:valAx>
        <c:axId val="-918915376"/>
        <c:scaling>
          <c:orientation val="minMax"/>
        </c:scaling>
        <c:delete val="1"/>
        <c:axPos val="l"/>
        <c:numFmt formatCode="General" sourceLinked="1"/>
        <c:majorTickMark val="none"/>
        <c:minorTickMark val="none"/>
        <c:tickLblPos val="nextTo"/>
        <c:crossAx val="-918910480"/>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bg1"/>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C8940C-EE3F-4374-97ED-4F16B238ABA0}" type="datetimeFigureOut">
              <a:rPr lang="zh-CN" altLang="en-US" smtClean="0"/>
              <a:t>2018/5/26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516777-AA32-498D-A6EC-62E3B3A16990}" type="slidenum">
              <a:rPr lang="zh-CN" altLang="en-US" smtClean="0"/>
              <a:t>‹#›</a:t>
            </a:fld>
            <a:endParaRPr lang="zh-CN" altLang="en-US"/>
          </a:p>
        </p:txBody>
      </p:sp>
    </p:spTree>
    <p:extLst>
      <p:ext uri="{BB962C8B-B14F-4D97-AF65-F5344CB8AC3E}">
        <p14:creationId xmlns:p14="http://schemas.microsoft.com/office/powerpoint/2010/main" val="2316068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9F516777-AA32-498D-A6EC-62E3B3A16990}" type="slidenum">
              <a:rPr lang="zh-CN" altLang="en-US" smtClean="0"/>
              <a:t>1</a:t>
            </a:fld>
            <a:endParaRPr lang="zh-CN" altLang="en-US"/>
          </a:p>
        </p:txBody>
      </p:sp>
    </p:spTree>
    <p:extLst>
      <p:ext uri="{BB962C8B-B14F-4D97-AF65-F5344CB8AC3E}">
        <p14:creationId xmlns:p14="http://schemas.microsoft.com/office/powerpoint/2010/main" val="3779260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2</a:t>
            </a:fld>
            <a:endParaRPr lang="zh-CN" altLang="en-US"/>
          </a:p>
        </p:txBody>
      </p:sp>
    </p:spTree>
    <p:extLst>
      <p:ext uri="{BB962C8B-B14F-4D97-AF65-F5344CB8AC3E}">
        <p14:creationId xmlns:p14="http://schemas.microsoft.com/office/powerpoint/2010/main" val="375190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3</a:t>
            </a:fld>
            <a:endParaRPr lang="zh-CN" altLang="en-US"/>
          </a:p>
        </p:txBody>
      </p:sp>
    </p:spTree>
    <p:extLst>
      <p:ext uri="{BB962C8B-B14F-4D97-AF65-F5344CB8AC3E}">
        <p14:creationId xmlns:p14="http://schemas.microsoft.com/office/powerpoint/2010/main" val="2898041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4</a:t>
            </a:fld>
            <a:endParaRPr lang="zh-CN" altLang="en-US"/>
          </a:p>
        </p:txBody>
      </p:sp>
    </p:spTree>
    <p:extLst>
      <p:ext uri="{BB962C8B-B14F-4D97-AF65-F5344CB8AC3E}">
        <p14:creationId xmlns:p14="http://schemas.microsoft.com/office/powerpoint/2010/main" val="2883462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5</a:t>
            </a:fld>
            <a:endParaRPr lang="zh-CN" altLang="en-US"/>
          </a:p>
        </p:txBody>
      </p:sp>
    </p:spTree>
    <p:extLst>
      <p:ext uri="{BB962C8B-B14F-4D97-AF65-F5344CB8AC3E}">
        <p14:creationId xmlns:p14="http://schemas.microsoft.com/office/powerpoint/2010/main" val="281847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6</a:t>
            </a:fld>
            <a:endParaRPr lang="zh-CN" altLang="en-US"/>
          </a:p>
        </p:txBody>
      </p:sp>
    </p:spTree>
    <p:extLst>
      <p:ext uri="{BB962C8B-B14F-4D97-AF65-F5344CB8AC3E}">
        <p14:creationId xmlns:p14="http://schemas.microsoft.com/office/powerpoint/2010/main" val="1156153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7</a:t>
            </a:fld>
            <a:endParaRPr lang="zh-CN" altLang="en-US"/>
          </a:p>
        </p:txBody>
      </p:sp>
    </p:spTree>
    <p:extLst>
      <p:ext uri="{BB962C8B-B14F-4D97-AF65-F5344CB8AC3E}">
        <p14:creationId xmlns:p14="http://schemas.microsoft.com/office/powerpoint/2010/main" val="3218014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8</a:t>
            </a:fld>
            <a:endParaRPr lang="zh-CN" altLang="en-US"/>
          </a:p>
        </p:txBody>
      </p:sp>
    </p:spTree>
    <p:extLst>
      <p:ext uri="{BB962C8B-B14F-4D97-AF65-F5344CB8AC3E}">
        <p14:creationId xmlns:p14="http://schemas.microsoft.com/office/powerpoint/2010/main" val="1855039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9</a:t>
            </a:fld>
            <a:endParaRPr lang="zh-CN" altLang="en-US"/>
          </a:p>
        </p:txBody>
      </p:sp>
    </p:spTree>
    <p:extLst>
      <p:ext uri="{BB962C8B-B14F-4D97-AF65-F5344CB8AC3E}">
        <p14:creationId xmlns:p14="http://schemas.microsoft.com/office/powerpoint/2010/main" val="953184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10</a:t>
            </a:fld>
            <a:endParaRPr lang="zh-CN" altLang="en-US"/>
          </a:p>
        </p:txBody>
      </p:sp>
    </p:spTree>
    <p:extLst>
      <p:ext uri="{BB962C8B-B14F-4D97-AF65-F5344CB8AC3E}">
        <p14:creationId xmlns:p14="http://schemas.microsoft.com/office/powerpoint/2010/main" val="32122970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11</a:t>
            </a:fld>
            <a:endParaRPr lang="zh-CN" altLang="en-US"/>
          </a:p>
        </p:txBody>
      </p:sp>
    </p:spTree>
    <p:extLst>
      <p:ext uri="{BB962C8B-B14F-4D97-AF65-F5344CB8AC3E}">
        <p14:creationId xmlns:p14="http://schemas.microsoft.com/office/powerpoint/2010/main" val="2283509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12</a:t>
            </a:fld>
            <a:endParaRPr lang="zh-CN" altLang="en-US"/>
          </a:p>
        </p:txBody>
      </p:sp>
    </p:spTree>
    <p:extLst>
      <p:ext uri="{BB962C8B-B14F-4D97-AF65-F5344CB8AC3E}">
        <p14:creationId xmlns:p14="http://schemas.microsoft.com/office/powerpoint/2010/main" val="33241325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13</a:t>
            </a:fld>
            <a:endParaRPr lang="zh-CN" altLang="en-US"/>
          </a:p>
        </p:txBody>
      </p:sp>
    </p:spTree>
    <p:extLst>
      <p:ext uri="{BB962C8B-B14F-4D97-AF65-F5344CB8AC3E}">
        <p14:creationId xmlns:p14="http://schemas.microsoft.com/office/powerpoint/2010/main" val="10944814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14</a:t>
            </a:fld>
            <a:endParaRPr lang="zh-CN" altLang="en-US"/>
          </a:p>
        </p:txBody>
      </p:sp>
    </p:spTree>
    <p:extLst>
      <p:ext uri="{BB962C8B-B14F-4D97-AF65-F5344CB8AC3E}">
        <p14:creationId xmlns:p14="http://schemas.microsoft.com/office/powerpoint/2010/main" val="1691296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15</a:t>
            </a:fld>
            <a:endParaRPr lang="zh-CN" altLang="en-US"/>
          </a:p>
        </p:txBody>
      </p:sp>
    </p:spTree>
    <p:extLst>
      <p:ext uri="{BB962C8B-B14F-4D97-AF65-F5344CB8AC3E}">
        <p14:creationId xmlns:p14="http://schemas.microsoft.com/office/powerpoint/2010/main" val="10149228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16</a:t>
            </a:fld>
            <a:endParaRPr lang="zh-CN" altLang="en-US"/>
          </a:p>
        </p:txBody>
      </p:sp>
    </p:spTree>
    <p:extLst>
      <p:ext uri="{BB962C8B-B14F-4D97-AF65-F5344CB8AC3E}">
        <p14:creationId xmlns:p14="http://schemas.microsoft.com/office/powerpoint/2010/main" val="4041564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17</a:t>
            </a:fld>
            <a:endParaRPr lang="zh-CN" altLang="en-US"/>
          </a:p>
        </p:txBody>
      </p:sp>
    </p:spTree>
    <p:extLst>
      <p:ext uri="{BB962C8B-B14F-4D97-AF65-F5344CB8AC3E}">
        <p14:creationId xmlns:p14="http://schemas.microsoft.com/office/powerpoint/2010/main" val="29163990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18</a:t>
            </a:fld>
            <a:endParaRPr lang="zh-CN" altLang="en-US"/>
          </a:p>
        </p:txBody>
      </p:sp>
    </p:spTree>
    <p:extLst>
      <p:ext uri="{BB962C8B-B14F-4D97-AF65-F5344CB8AC3E}">
        <p14:creationId xmlns:p14="http://schemas.microsoft.com/office/powerpoint/2010/main" val="16439117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19</a:t>
            </a:fld>
            <a:endParaRPr lang="zh-CN" altLang="en-US"/>
          </a:p>
        </p:txBody>
      </p:sp>
    </p:spTree>
    <p:extLst>
      <p:ext uri="{BB962C8B-B14F-4D97-AF65-F5344CB8AC3E}">
        <p14:creationId xmlns:p14="http://schemas.microsoft.com/office/powerpoint/2010/main" val="28612472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20</a:t>
            </a:fld>
            <a:endParaRPr lang="zh-CN" altLang="en-US"/>
          </a:p>
        </p:txBody>
      </p:sp>
    </p:spTree>
    <p:extLst>
      <p:ext uri="{BB962C8B-B14F-4D97-AF65-F5344CB8AC3E}">
        <p14:creationId xmlns:p14="http://schemas.microsoft.com/office/powerpoint/2010/main" val="29493353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21</a:t>
            </a:fld>
            <a:endParaRPr lang="zh-CN" altLang="en-US"/>
          </a:p>
        </p:txBody>
      </p:sp>
    </p:spTree>
    <p:extLst>
      <p:ext uri="{BB962C8B-B14F-4D97-AF65-F5344CB8AC3E}">
        <p14:creationId xmlns:p14="http://schemas.microsoft.com/office/powerpoint/2010/main" val="13991556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22</a:t>
            </a:fld>
            <a:endParaRPr lang="zh-CN" altLang="en-US"/>
          </a:p>
        </p:txBody>
      </p:sp>
    </p:spTree>
    <p:extLst>
      <p:ext uri="{BB962C8B-B14F-4D97-AF65-F5344CB8AC3E}">
        <p14:creationId xmlns:p14="http://schemas.microsoft.com/office/powerpoint/2010/main" val="2557874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23</a:t>
            </a:fld>
            <a:endParaRPr lang="zh-CN" altLang="en-US"/>
          </a:p>
        </p:txBody>
      </p:sp>
    </p:spTree>
    <p:extLst>
      <p:ext uri="{BB962C8B-B14F-4D97-AF65-F5344CB8AC3E}">
        <p14:creationId xmlns:p14="http://schemas.microsoft.com/office/powerpoint/2010/main" val="27456383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24</a:t>
            </a:fld>
            <a:endParaRPr lang="zh-CN" altLang="en-US"/>
          </a:p>
        </p:txBody>
      </p:sp>
    </p:spTree>
    <p:extLst>
      <p:ext uri="{BB962C8B-B14F-4D97-AF65-F5344CB8AC3E}">
        <p14:creationId xmlns:p14="http://schemas.microsoft.com/office/powerpoint/2010/main" val="12870820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25</a:t>
            </a:fld>
            <a:endParaRPr lang="zh-CN" altLang="en-US"/>
          </a:p>
        </p:txBody>
      </p:sp>
    </p:spTree>
    <p:extLst>
      <p:ext uri="{BB962C8B-B14F-4D97-AF65-F5344CB8AC3E}">
        <p14:creationId xmlns:p14="http://schemas.microsoft.com/office/powerpoint/2010/main" val="2804059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866E1EEF-674B-4410-A753-22406478C2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5" y="0"/>
            <a:ext cx="12191770" cy="6857871"/>
          </a:xfrm>
          <a:prstGeom prst="rect">
            <a:avLst/>
          </a:prstGeom>
        </p:spPr>
      </p:pic>
    </p:spTree>
    <p:extLst>
      <p:ext uri="{BB962C8B-B14F-4D97-AF65-F5344CB8AC3E}">
        <p14:creationId xmlns:p14="http://schemas.microsoft.com/office/powerpoint/2010/main" val="2875364362"/>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DF1659CF-DFAA-43E5-B7B4-A4544B7DCC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5204188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4138427"/>
      </p:ext>
    </p:extLst>
  </p:cSld>
  <p:clrMap bg1="dk1" tx1="lt1" bg2="dk2" tx2="lt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635F1219-7CEB-4D0E-BFD6-813E14F37914}"/>
              </a:ext>
            </a:extLst>
          </p:cNvPr>
          <p:cNvSpPr txBox="1"/>
          <p:nvPr/>
        </p:nvSpPr>
        <p:spPr>
          <a:xfrm>
            <a:off x="6687403" y="2130188"/>
            <a:ext cx="4630394" cy="1938992"/>
          </a:xfrm>
          <a:prstGeom prst="rect">
            <a:avLst/>
          </a:prstGeom>
          <a:noFill/>
        </p:spPr>
        <p:txBody>
          <a:bodyPr wrap="square" rtlCol="0">
            <a:spAutoFit/>
          </a:bodyPr>
          <a:lstStyle/>
          <a:p>
            <a:r>
              <a:rPr lang="zh-CN" altLang="en-US" sz="6000" dirty="0">
                <a:latin typeface="苹方 细体" panose="020B0200000000000000" pitchFamily="34" charset="-122"/>
                <a:ea typeface="苹方 细体" panose="020B0200000000000000" pitchFamily="34" charset="-122"/>
              </a:rPr>
              <a:t>手机新闻发布会</a:t>
            </a:r>
            <a:r>
              <a:rPr lang="en-US" altLang="zh-CN" sz="6000" dirty="0" err="1">
                <a:latin typeface="苹方 细体" panose="020B0200000000000000" pitchFamily="34" charset="-122"/>
                <a:ea typeface="苹方 细体" panose="020B0200000000000000" pitchFamily="34" charset="-122"/>
              </a:rPr>
              <a:t>ppt</a:t>
            </a:r>
            <a:r>
              <a:rPr lang="zh-CN" altLang="en-US" sz="6000" dirty="0">
                <a:latin typeface="苹方 细体" panose="020B0200000000000000" pitchFamily="34" charset="-122"/>
                <a:ea typeface="苹方 细体" panose="020B0200000000000000" pitchFamily="34" charset="-122"/>
              </a:rPr>
              <a:t>模板</a:t>
            </a:r>
            <a:endParaRPr lang="zh-CN" altLang="en-US" sz="6000" dirty="0">
              <a:latin typeface="苹方 细体" panose="020B0200000000000000" pitchFamily="34" charset="-122"/>
              <a:ea typeface="苹方 细体" panose="020B0200000000000000" pitchFamily="34" charset="-122"/>
            </a:endParaRPr>
          </a:p>
        </p:txBody>
      </p:sp>
      <p:grpSp>
        <p:nvGrpSpPr>
          <p:cNvPr id="7" name="组合 6">
            <a:extLst>
              <a:ext uri="{FF2B5EF4-FFF2-40B4-BE49-F238E27FC236}">
                <a16:creationId xmlns:a16="http://schemas.microsoft.com/office/drawing/2014/main" xmlns="" id="{ECC3DCBF-92A8-4EE5-948C-502B0CBCCB33}"/>
              </a:ext>
            </a:extLst>
          </p:cNvPr>
          <p:cNvGrpSpPr/>
          <p:nvPr/>
        </p:nvGrpSpPr>
        <p:grpSpPr>
          <a:xfrm>
            <a:off x="6687403" y="4253846"/>
            <a:ext cx="2350964" cy="338554"/>
            <a:chOff x="23469440" y="11430188"/>
            <a:chExt cx="9027811" cy="1300061"/>
          </a:xfrm>
        </p:grpSpPr>
        <p:sp>
          <p:nvSpPr>
            <p:cNvPr id="8" name="文本框 7">
              <a:extLst>
                <a:ext uri="{FF2B5EF4-FFF2-40B4-BE49-F238E27FC236}">
                  <a16:creationId xmlns:a16="http://schemas.microsoft.com/office/drawing/2014/main" xmlns="" id="{5118804B-5548-48D7-BC12-A735807CCEE6}"/>
                </a:ext>
              </a:extLst>
            </p:cNvPr>
            <p:cNvSpPr txBox="1"/>
            <p:nvPr/>
          </p:nvSpPr>
          <p:spPr>
            <a:xfrm>
              <a:off x="23469440" y="11430188"/>
              <a:ext cx="709376" cy="1300061"/>
            </a:xfrm>
            <a:prstGeom prst="rect">
              <a:avLst/>
            </a:prstGeom>
            <a:noFill/>
          </p:spPr>
          <p:txBody>
            <a:bodyPr wrap="none" rtlCol="0">
              <a:spAutoFit/>
            </a:bodyPr>
            <a:lstStyle/>
            <a:p>
              <a:endParaRPr lang="zh-CN" altLang="en-US" sz="1600" dirty="0">
                <a:latin typeface="苹方 细体" panose="020B0200000000000000" pitchFamily="34" charset="-122"/>
                <a:ea typeface="苹方 细体" panose="020B0200000000000000" pitchFamily="34" charset="-122"/>
              </a:endParaRPr>
            </a:p>
          </p:txBody>
        </p:sp>
        <p:sp>
          <p:nvSpPr>
            <p:cNvPr id="9" name="文本框 8">
              <a:extLst>
                <a:ext uri="{FF2B5EF4-FFF2-40B4-BE49-F238E27FC236}">
                  <a16:creationId xmlns:a16="http://schemas.microsoft.com/office/drawing/2014/main" xmlns="" id="{349520D4-DF88-437D-9030-5B5DAB60F24C}"/>
                </a:ext>
              </a:extLst>
            </p:cNvPr>
            <p:cNvSpPr txBox="1"/>
            <p:nvPr/>
          </p:nvSpPr>
          <p:spPr>
            <a:xfrm>
              <a:off x="27615200" y="11430188"/>
              <a:ext cx="709376" cy="1300061"/>
            </a:xfrm>
            <a:prstGeom prst="rect">
              <a:avLst/>
            </a:prstGeom>
            <a:noFill/>
          </p:spPr>
          <p:txBody>
            <a:bodyPr wrap="none" rtlCol="0">
              <a:spAutoFit/>
            </a:bodyPr>
            <a:lstStyle/>
            <a:p>
              <a:endParaRPr lang="zh-CN" altLang="en-US" sz="1600" dirty="0">
                <a:latin typeface="苹方 细体" panose="020B0200000000000000" pitchFamily="34" charset="-122"/>
                <a:ea typeface="苹方 细体" panose="020B0200000000000000" pitchFamily="34" charset="-122"/>
              </a:endParaRPr>
            </a:p>
          </p:txBody>
        </p:sp>
        <p:sp>
          <p:nvSpPr>
            <p:cNvPr id="10" name="文本框 9">
              <a:extLst>
                <a:ext uri="{FF2B5EF4-FFF2-40B4-BE49-F238E27FC236}">
                  <a16:creationId xmlns:a16="http://schemas.microsoft.com/office/drawing/2014/main" xmlns="" id="{6D5A314F-CD9D-412E-AD6F-5B9EF0A3F2E6}"/>
                </a:ext>
              </a:extLst>
            </p:cNvPr>
            <p:cNvSpPr txBox="1"/>
            <p:nvPr/>
          </p:nvSpPr>
          <p:spPr>
            <a:xfrm>
              <a:off x="31787875" y="11430188"/>
              <a:ext cx="709376" cy="1300061"/>
            </a:xfrm>
            <a:prstGeom prst="rect">
              <a:avLst/>
            </a:prstGeom>
            <a:noFill/>
          </p:spPr>
          <p:txBody>
            <a:bodyPr wrap="none" rtlCol="0">
              <a:spAutoFit/>
            </a:bodyPr>
            <a:lstStyle/>
            <a:p>
              <a:endParaRPr lang="zh-CN" altLang="en-US" sz="1600" dirty="0">
                <a:latin typeface="苹方 细体" panose="020B0200000000000000" pitchFamily="34" charset="-122"/>
                <a:ea typeface="苹方 细体" panose="020B0200000000000000" pitchFamily="34" charset="-122"/>
              </a:endParaRPr>
            </a:p>
          </p:txBody>
        </p:sp>
      </p:grpSp>
      <p:pic>
        <p:nvPicPr>
          <p:cNvPr id="13" name="图片 12">
            <a:extLst>
              <a:ext uri="{FF2B5EF4-FFF2-40B4-BE49-F238E27FC236}">
                <a16:creationId xmlns:a16="http://schemas.microsoft.com/office/drawing/2014/main" xmlns="" id="{3A4227B0-C6C3-4A71-8FE7-B8E18B7DEE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4375" y="402571"/>
            <a:ext cx="4380688" cy="9654522"/>
          </a:xfrm>
          <a:prstGeom prst="rect">
            <a:avLst/>
          </a:prstGeom>
        </p:spPr>
      </p:pic>
      <p:pic>
        <p:nvPicPr>
          <p:cNvPr id="14" name="Dirty Dropouts - Unity">
            <a:hlinkClick r:id="" action="ppaction://media"/>
            <a:extLst>
              <a:ext uri="{FF2B5EF4-FFF2-40B4-BE49-F238E27FC236}">
                <a16:creationId xmlns:a16="http://schemas.microsoft.com/office/drawing/2014/main" xmlns="" id="{9497896D-7E55-43B0-8A9B-1EEA26D4F81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rot="9119162">
            <a:off x="-912799" y="379459"/>
            <a:ext cx="609600" cy="609600"/>
          </a:xfrm>
          <a:prstGeom prst="rect">
            <a:avLst/>
          </a:prstGeom>
        </p:spPr>
      </p:pic>
    </p:spTree>
    <p:extLst>
      <p:ext uri="{BB962C8B-B14F-4D97-AF65-F5344CB8AC3E}">
        <p14:creationId xmlns:p14="http://schemas.microsoft.com/office/powerpoint/2010/main" val="785718186"/>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par>
                                <p:cTn id="7" presetID="12" presetClass="entr" presetSubtype="1" fill="hold" nodeType="withEffect">
                                  <p:stCondLst>
                                    <p:cond delay="1500"/>
                                  </p:stCondLst>
                                  <p:childTnLst>
                                    <p:set>
                                      <p:cBhvr>
                                        <p:cTn id="8" dur="1" fill="hold">
                                          <p:stCondLst>
                                            <p:cond delay="0"/>
                                          </p:stCondLst>
                                        </p:cTn>
                                        <p:tgtEl>
                                          <p:spTgt spid="7"/>
                                        </p:tgtEl>
                                        <p:attrNameLst>
                                          <p:attrName>style.visibility</p:attrName>
                                        </p:attrNameLst>
                                      </p:cBhvr>
                                      <p:to>
                                        <p:strVal val="visible"/>
                                      </p:to>
                                    </p:set>
                                    <p:anim calcmode="lin" valueType="num">
                                      <p:cBhvr additive="base">
                                        <p:cTn id="9" dur="500"/>
                                        <p:tgtEl>
                                          <p:spTgt spid="7"/>
                                        </p:tgtEl>
                                        <p:attrNameLst>
                                          <p:attrName>ppt_y</p:attrName>
                                        </p:attrNameLst>
                                      </p:cBhvr>
                                      <p:tavLst>
                                        <p:tav tm="0">
                                          <p:val>
                                            <p:strVal val="#ppt_y-#ppt_h*1.125000"/>
                                          </p:val>
                                        </p:tav>
                                        <p:tav tm="100000">
                                          <p:val>
                                            <p:strVal val="#ppt_y"/>
                                          </p:val>
                                        </p:tav>
                                      </p:tavLst>
                                    </p:anim>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1" repeatCount="indefinite"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1B7A393A-57BE-4D64-9FDC-091C73A747A6}"/>
              </a:ext>
            </a:extLst>
          </p:cNvPr>
          <p:cNvPicPr>
            <a:picLocks noChangeAspect="1"/>
          </p:cNvPicPr>
          <p:nvPr/>
        </p:nvPicPr>
        <p:blipFill rotWithShape="1">
          <a:blip r:embed="rId3">
            <a:extLst>
              <a:ext uri="{28A0092B-C50C-407E-A947-70E740481C1C}">
                <a14:useLocalDpi xmlns:a14="http://schemas.microsoft.com/office/drawing/2010/main" val="0"/>
              </a:ext>
            </a:extLst>
          </a:blip>
          <a:srcRect b="86324"/>
          <a:stretch/>
        </p:blipFill>
        <p:spPr>
          <a:xfrm>
            <a:off x="491269" y="5684407"/>
            <a:ext cx="11209463" cy="658918"/>
          </a:xfrm>
          <a:prstGeom prst="rect">
            <a:avLst/>
          </a:prstGeom>
        </p:spPr>
      </p:pic>
      <p:grpSp>
        <p:nvGrpSpPr>
          <p:cNvPr id="3" name="组合 2">
            <a:extLst>
              <a:ext uri="{FF2B5EF4-FFF2-40B4-BE49-F238E27FC236}">
                <a16:creationId xmlns:a16="http://schemas.microsoft.com/office/drawing/2014/main" xmlns="" id="{0DCE19CE-CD58-467C-96BA-9B70EBC73C34}"/>
              </a:ext>
            </a:extLst>
          </p:cNvPr>
          <p:cNvGrpSpPr/>
          <p:nvPr/>
        </p:nvGrpSpPr>
        <p:grpSpPr>
          <a:xfrm>
            <a:off x="995312" y="1092688"/>
            <a:ext cx="3463378" cy="664955"/>
            <a:chOff x="6618171" y="1058306"/>
            <a:chExt cx="4137936" cy="794468"/>
          </a:xfrm>
          <a:solidFill>
            <a:schemeClr val="tx1">
              <a:lumMod val="95000"/>
              <a:lumOff val="5000"/>
            </a:schemeClr>
          </a:solidFill>
        </p:grpSpPr>
        <p:sp>
          <p:nvSpPr>
            <p:cNvPr id="4" name="矩形 3">
              <a:extLst>
                <a:ext uri="{FF2B5EF4-FFF2-40B4-BE49-F238E27FC236}">
                  <a16:creationId xmlns:a16="http://schemas.microsoft.com/office/drawing/2014/main" xmlns="" id="{1AB0C786-CF84-4F8F-92F4-224B370FE6B5}"/>
                </a:ext>
              </a:extLst>
            </p:cNvPr>
            <p:cNvSpPr/>
            <p:nvPr/>
          </p:nvSpPr>
          <p:spPr>
            <a:xfrm>
              <a:off x="6618171" y="1058306"/>
              <a:ext cx="4137936" cy="794468"/>
            </a:xfrm>
            <a:prstGeom prst="rect">
              <a:avLst/>
            </a:prstGeom>
            <a:grpFill/>
            <a:ln>
              <a:solidFill>
                <a:srgbClr val="616161"/>
              </a:solidFill>
            </a:ln>
          </p:spPr>
          <p:txBody>
            <a:bodyPr wrap="none" rtlCol="0" anchor="ctr">
              <a:noAutofit/>
            </a:bodyPr>
            <a:lstStyle/>
            <a:p>
              <a:pPr algn="ctr"/>
              <a:endParaRPr lang="zh-CN" altLang="en-US" sz="2000">
                <a:solidFill>
                  <a:schemeClr val="bg1"/>
                </a:solidFill>
                <a:latin typeface="苹方 细体" panose="020B0200000000000000" pitchFamily="34" charset="-122"/>
                <a:ea typeface="苹方 细体" panose="020B0200000000000000" pitchFamily="34" charset="-122"/>
              </a:endParaRPr>
            </a:p>
          </p:txBody>
        </p:sp>
        <p:sp>
          <p:nvSpPr>
            <p:cNvPr id="5" name="文本框 4">
              <a:extLst>
                <a:ext uri="{FF2B5EF4-FFF2-40B4-BE49-F238E27FC236}">
                  <a16:creationId xmlns:a16="http://schemas.microsoft.com/office/drawing/2014/main" xmlns="" id="{B7927354-9F06-42F7-A590-39AB77D6AC4F}"/>
                </a:ext>
              </a:extLst>
            </p:cNvPr>
            <p:cNvSpPr txBox="1"/>
            <p:nvPr/>
          </p:nvSpPr>
          <p:spPr>
            <a:xfrm>
              <a:off x="8108468" y="1129188"/>
              <a:ext cx="2526556" cy="625127"/>
            </a:xfrm>
            <a:prstGeom prst="rect">
              <a:avLst/>
            </a:prstGeom>
            <a:grpFill/>
          </p:spPr>
          <p:txBody>
            <a:bodyPr wrap="none" rtlCol="0">
              <a:spAutoFit/>
            </a:bodyPr>
            <a:lstStyle/>
            <a:p>
              <a:pPr algn="ctr"/>
              <a:r>
                <a:rPr lang="en-US" altLang="zh-CN" sz="2800">
                  <a:solidFill>
                    <a:schemeClr val="bg1"/>
                  </a:solidFill>
                  <a:latin typeface="苹方 细体" panose="020B0200000000000000" pitchFamily="34" charset="-122"/>
                  <a:ea typeface="苹方 细体" panose="020B0200000000000000" pitchFamily="34" charset="-122"/>
                </a:rPr>
                <a:t>CONTENTS</a:t>
              </a:r>
              <a:endParaRPr lang="zh-CN" altLang="en-US" sz="2800">
                <a:solidFill>
                  <a:schemeClr val="bg1"/>
                </a:solidFill>
                <a:latin typeface="苹方 细体" panose="020B0200000000000000" pitchFamily="34" charset="-122"/>
                <a:ea typeface="苹方 细体" panose="020B0200000000000000" pitchFamily="34" charset="-122"/>
              </a:endParaRPr>
            </a:p>
          </p:txBody>
        </p:sp>
        <p:sp>
          <p:nvSpPr>
            <p:cNvPr id="6" name="文本框 5">
              <a:extLst>
                <a:ext uri="{FF2B5EF4-FFF2-40B4-BE49-F238E27FC236}">
                  <a16:creationId xmlns:a16="http://schemas.microsoft.com/office/drawing/2014/main" xmlns="" id="{F6A021C6-1558-4BA1-99E6-CAC8344C4974}"/>
                </a:ext>
              </a:extLst>
            </p:cNvPr>
            <p:cNvSpPr txBox="1"/>
            <p:nvPr/>
          </p:nvSpPr>
          <p:spPr>
            <a:xfrm>
              <a:off x="6919403" y="1129188"/>
              <a:ext cx="1078650" cy="625127"/>
            </a:xfrm>
            <a:prstGeom prst="rect">
              <a:avLst/>
            </a:prstGeom>
            <a:grpFill/>
          </p:spPr>
          <p:txBody>
            <a:bodyPr wrap="none" rtlCol="0">
              <a:spAutoFit/>
            </a:bodyPr>
            <a:lstStyle/>
            <a:p>
              <a:pPr algn="ctr"/>
              <a:r>
                <a:rPr lang="zh-CN" altLang="en-US" sz="2800">
                  <a:solidFill>
                    <a:schemeClr val="bg1"/>
                  </a:solidFill>
                  <a:latin typeface="苹方 细体" panose="020B0200000000000000" pitchFamily="34" charset="-122"/>
                  <a:ea typeface="苹方 细体" panose="020B0200000000000000" pitchFamily="34" charset="-122"/>
                </a:rPr>
                <a:t>目录</a:t>
              </a:r>
            </a:p>
          </p:txBody>
        </p:sp>
        <p:cxnSp>
          <p:nvCxnSpPr>
            <p:cNvPr id="7" name="直接连接符 6">
              <a:extLst>
                <a:ext uri="{FF2B5EF4-FFF2-40B4-BE49-F238E27FC236}">
                  <a16:creationId xmlns:a16="http://schemas.microsoft.com/office/drawing/2014/main" xmlns="" id="{FFA6A2B1-1992-460C-98FB-CFCC47033C45}"/>
                </a:ext>
              </a:extLst>
            </p:cNvPr>
            <p:cNvCxnSpPr/>
            <p:nvPr/>
          </p:nvCxnSpPr>
          <p:spPr>
            <a:xfrm>
              <a:off x="8098007" y="1239718"/>
              <a:ext cx="0" cy="431800"/>
            </a:xfrm>
            <a:prstGeom prst="line">
              <a:avLst/>
            </a:prstGeom>
            <a:grpFill/>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9" name="文本框 8">
            <a:extLst>
              <a:ext uri="{FF2B5EF4-FFF2-40B4-BE49-F238E27FC236}">
                <a16:creationId xmlns:a16="http://schemas.microsoft.com/office/drawing/2014/main" xmlns="" id="{57308AD2-182A-4471-8B62-8C94901926F2}"/>
              </a:ext>
            </a:extLst>
          </p:cNvPr>
          <p:cNvSpPr txBox="1"/>
          <p:nvPr/>
        </p:nvSpPr>
        <p:spPr>
          <a:xfrm>
            <a:off x="1172093" y="3050816"/>
            <a:ext cx="1709122" cy="461665"/>
          </a:xfrm>
          <a:prstGeom prst="rect">
            <a:avLst/>
          </a:prstGeom>
          <a:noFill/>
        </p:spPr>
        <p:txBody>
          <a:bodyPr wrap="none" rtlCol="0">
            <a:spAutoFit/>
          </a:bodyPr>
          <a:lstStyle/>
          <a:p>
            <a:r>
              <a:rPr lang="en-US" altLang="zh-CN" sz="2400" dirty="0">
                <a:solidFill>
                  <a:schemeClr val="bg1"/>
                </a:solidFill>
                <a:latin typeface="苹方 细体" panose="020B0200000000000000" pitchFamily="34" charset="-122"/>
                <a:ea typeface="苹方 细体" panose="020B0200000000000000" pitchFamily="34" charset="-122"/>
              </a:rPr>
              <a:t>PART ONE</a:t>
            </a:r>
            <a:endParaRPr lang="zh-CN" altLang="en-US" sz="2400" dirty="0">
              <a:solidFill>
                <a:schemeClr val="bg1"/>
              </a:solidFill>
              <a:latin typeface="苹方 细体" panose="020B0200000000000000" pitchFamily="34" charset="-122"/>
              <a:ea typeface="苹方 细体" panose="020B0200000000000000" pitchFamily="34" charset="-122"/>
            </a:endParaRPr>
          </a:p>
        </p:txBody>
      </p:sp>
      <p:sp>
        <p:nvSpPr>
          <p:cNvPr id="10" name="文本框 9">
            <a:extLst>
              <a:ext uri="{FF2B5EF4-FFF2-40B4-BE49-F238E27FC236}">
                <a16:creationId xmlns:a16="http://schemas.microsoft.com/office/drawing/2014/main" xmlns="" id="{157F19C4-40BC-4029-BD71-66478472F1F1}"/>
              </a:ext>
            </a:extLst>
          </p:cNvPr>
          <p:cNvSpPr txBox="1"/>
          <p:nvPr/>
        </p:nvSpPr>
        <p:spPr>
          <a:xfrm>
            <a:off x="1113584" y="3392673"/>
            <a:ext cx="1826141" cy="584775"/>
          </a:xfrm>
          <a:prstGeom prst="rect">
            <a:avLst/>
          </a:prstGeom>
          <a:noFill/>
        </p:spPr>
        <p:txBody>
          <a:bodyPr wrap="none" rtlCol="0">
            <a:spAutoFit/>
          </a:bodyPr>
          <a:lstStyle/>
          <a:p>
            <a:r>
              <a:rPr lang="zh-CN" altLang="en-US" sz="3200" b="1" dirty="0">
                <a:solidFill>
                  <a:schemeClr val="bg1"/>
                </a:solidFill>
                <a:latin typeface="苹方 细体" panose="020B0200000000000000" pitchFamily="34" charset="-122"/>
                <a:ea typeface="苹方 细体" panose="020B0200000000000000" pitchFamily="34" charset="-122"/>
              </a:rPr>
              <a:t>添加标题</a:t>
            </a:r>
          </a:p>
        </p:txBody>
      </p:sp>
      <p:sp>
        <p:nvSpPr>
          <p:cNvPr id="12" name="文本框 11">
            <a:extLst>
              <a:ext uri="{FF2B5EF4-FFF2-40B4-BE49-F238E27FC236}">
                <a16:creationId xmlns:a16="http://schemas.microsoft.com/office/drawing/2014/main" xmlns="" id="{8B697633-B595-48C5-811D-CDEDE1B759B9}"/>
              </a:ext>
            </a:extLst>
          </p:cNvPr>
          <p:cNvSpPr txBox="1"/>
          <p:nvPr/>
        </p:nvSpPr>
        <p:spPr>
          <a:xfrm>
            <a:off x="3903201" y="3050816"/>
            <a:ext cx="1768433" cy="461665"/>
          </a:xfrm>
          <a:prstGeom prst="rect">
            <a:avLst/>
          </a:prstGeom>
          <a:noFill/>
        </p:spPr>
        <p:txBody>
          <a:bodyPr wrap="none" rtlCol="0">
            <a:spAutoFit/>
          </a:bodyPr>
          <a:lstStyle/>
          <a:p>
            <a:r>
              <a:rPr lang="en-US" altLang="zh-CN" sz="2400" dirty="0">
                <a:solidFill>
                  <a:schemeClr val="bg1"/>
                </a:solidFill>
                <a:latin typeface="苹方 细体" panose="020B0200000000000000" pitchFamily="34" charset="-122"/>
                <a:ea typeface="苹方 细体" panose="020B0200000000000000" pitchFamily="34" charset="-122"/>
              </a:rPr>
              <a:t>PART TWO</a:t>
            </a:r>
            <a:endParaRPr lang="zh-CN" altLang="en-US" sz="2400" dirty="0">
              <a:solidFill>
                <a:schemeClr val="bg1"/>
              </a:solidFill>
              <a:latin typeface="苹方 细体" panose="020B0200000000000000" pitchFamily="34" charset="-122"/>
              <a:ea typeface="苹方 细体" panose="020B0200000000000000" pitchFamily="34" charset="-122"/>
            </a:endParaRPr>
          </a:p>
        </p:txBody>
      </p:sp>
      <p:sp>
        <p:nvSpPr>
          <p:cNvPr id="13" name="文本框 12">
            <a:extLst>
              <a:ext uri="{FF2B5EF4-FFF2-40B4-BE49-F238E27FC236}">
                <a16:creationId xmlns:a16="http://schemas.microsoft.com/office/drawing/2014/main" xmlns="" id="{5BB6E386-FE41-4FC3-A5FB-D2293D82541B}"/>
              </a:ext>
            </a:extLst>
          </p:cNvPr>
          <p:cNvSpPr txBox="1"/>
          <p:nvPr/>
        </p:nvSpPr>
        <p:spPr>
          <a:xfrm>
            <a:off x="3874347" y="3392672"/>
            <a:ext cx="1826141" cy="584775"/>
          </a:xfrm>
          <a:prstGeom prst="rect">
            <a:avLst/>
          </a:prstGeom>
          <a:noFill/>
        </p:spPr>
        <p:txBody>
          <a:bodyPr wrap="none" rtlCol="0">
            <a:spAutoFit/>
          </a:bodyPr>
          <a:lstStyle/>
          <a:p>
            <a:r>
              <a:rPr lang="zh-CN" altLang="en-US" sz="3200" b="1" dirty="0">
                <a:solidFill>
                  <a:schemeClr val="bg1"/>
                </a:solidFill>
                <a:latin typeface="苹方 细体" panose="020B0200000000000000" pitchFamily="34" charset="-122"/>
                <a:ea typeface="苹方 细体" panose="020B0200000000000000" pitchFamily="34" charset="-122"/>
              </a:rPr>
              <a:t>添加标题</a:t>
            </a:r>
          </a:p>
        </p:txBody>
      </p:sp>
      <p:sp>
        <p:nvSpPr>
          <p:cNvPr id="15" name="文本框 14">
            <a:extLst>
              <a:ext uri="{FF2B5EF4-FFF2-40B4-BE49-F238E27FC236}">
                <a16:creationId xmlns:a16="http://schemas.microsoft.com/office/drawing/2014/main" xmlns="" id="{81EFB605-3D6F-4AC8-9C53-28F89D1C71E9}"/>
              </a:ext>
            </a:extLst>
          </p:cNvPr>
          <p:cNvSpPr txBox="1"/>
          <p:nvPr/>
        </p:nvSpPr>
        <p:spPr>
          <a:xfrm>
            <a:off x="6635110" y="3047880"/>
            <a:ext cx="2063385" cy="461665"/>
          </a:xfrm>
          <a:prstGeom prst="rect">
            <a:avLst/>
          </a:prstGeom>
          <a:noFill/>
        </p:spPr>
        <p:txBody>
          <a:bodyPr wrap="none" rtlCol="0">
            <a:spAutoFit/>
          </a:bodyPr>
          <a:lstStyle/>
          <a:p>
            <a:r>
              <a:rPr lang="en-US" altLang="zh-CN" sz="2400" dirty="0">
                <a:solidFill>
                  <a:schemeClr val="bg1"/>
                </a:solidFill>
                <a:latin typeface="苹方 细体" panose="020B0200000000000000" pitchFamily="34" charset="-122"/>
                <a:ea typeface="苹方 细体" panose="020B0200000000000000" pitchFamily="34" charset="-122"/>
              </a:rPr>
              <a:t>PART THREE</a:t>
            </a:r>
            <a:endParaRPr lang="zh-CN" altLang="en-US" sz="2400" dirty="0">
              <a:solidFill>
                <a:schemeClr val="bg1"/>
              </a:solidFill>
              <a:latin typeface="苹方 细体" panose="020B0200000000000000" pitchFamily="34" charset="-122"/>
              <a:ea typeface="苹方 细体" panose="020B0200000000000000" pitchFamily="34" charset="-122"/>
            </a:endParaRPr>
          </a:p>
        </p:txBody>
      </p:sp>
      <p:sp>
        <p:nvSpPr>
          <p:cNvPr id="16" name="文本框 15">
            <a:extLst>
              <a:ext uri="{FF2B5EF4-FFF2-40B4-BE49-F238E27FC236}">
                <a16:creationId xmlns:a16="http://schemas.microsoft.com/office/drawing/2014/main" xmlns="" id="{ECB42580-2B62-4229-9C1A-995BEB20A855}"/>
              </a:ext>
            </a:extLst>
          </p:cNvPr>
          <p:cNvSpPr txBox="1"/>
          <p:nvPr/>
        </p:nvSpPr>
        <p:spPr>
          <a:xfrm>
            <a:off x="6753732" y="3366793"/>
            <a:ext cx="1826141" cy="584775"/>
          </a:xfrm>
          <a:prstGeom prst="rect">
            <a:avLst/>
          </a:prstGeom>
          <a:noFill/>
        </p:spPr>
        <p:txBody>
          <a:bodyPr wrap="none" rtlCol="0">
            <a:spAutoFit/>
          </a:bodyPr>
          <a:lstStyle/>
          <a:p>
            <a:r>
              <a:rPr lang="zh-CN" altLang="en-US" sz="3200" b="1" dirty="0">
                <a:solidFill>
                  <a:schemeClr val="bg1"/>
                </a:solidFill>
                <a:latin typeface="苹方 细体" panose="020B0200000000000000" pitchFamily="34" charset="-122"/>
                <a:ea typeface="苹方 细体" panose="020B0200000000000000" pitchFamily="34" charset="-122"/>
              </a:rPr>
              <a:t>添加标题</a:t>
            </a:r>
          </a:p>
        </p:txBody>
      </p:sp>
      <p:sp>
        <p:nvSpPr>
          <p:cNvPr id="18" name="文本框 17">
            <a:extLst>
              <a:ext uri="{FF2B5EF4-FFF2-40B4-BE49-F238E27FC236}">
                <a16:creationId xmlns:a16="http://schemas.microsoft.com/office/drawing/2014/main" xmlns="" id="{DBD2B2EC-B749-49E7-A0C1-2678B5C99483}"/>
              </a:ext>
            </a:extLst>
          </p:cNvPr>
          <p:cNvSpPr txBox="1"/>
          <p:nvPr/>
        </p:nvSpPr>
        <p:spPr>
          <a:xfrm>
            <a:off x="9395873" y="3047880"/>
            <a:ext cx="1885453" cy="461665"/>
          </a:xfrm>
          <a:prstGeom prst="rect">
            <a:avLst/>
          </a:prstGeom>
          <a:noFill/>
        </p:spPr>
        <p:txBody>
          <a:bodyPr wrap="none" rtlCol="0">
            <a:spAutoFit/>
          </a:bodyPr>
          <a:lstStyle/>
          <a:p>
            <a:r>
              <a:rPr lang="en-US" altLang="zh-CN" sz="2400" dirty="0">
                <a:solidFill>
                  <a:schemeClr val="bg1"/>
                </a:solidFill>
                <a:latin typeface="苹方 细体" panose="020B0200000000000000" pitchFamily="34" charset="-122"/>
                <a:ea typeface="苹方 细体" panose="020B0200000000000000" pitchFamily="34" charset="-122"/>
              </a:rPr>
              <a:t>PART FOUR</a:t>
            </a:r>
            <a:endParaRPr lang="zh-CN" altLang="en-US" sz="2400" dirty="0">
              <a:solidFill>
                <a:schemeClr val="bg1"/>
              </a:solidFill>
              <a:latin typeface="苹方 细体" panose="020B0200000000000000" pitchFamily="34" charset="-122"/>
              <a:ea typeface="苹方 细体" panose="020B0200000000000000" pitchFamily="34" charset="-122"/>
            </a:endParaRPr>
          </a:p>
        </p:txBody>
      </p:sp>
      <p:sp>
        <p:nvSpPr>
          <p:cNvPr id="19" name="文本框 18">
            <a:extLst>
              <a:ext uri="{FF2B5EF4-FFF2-40B4-BE49-F238E27FC236}">
                <a16:creationId xmlns:a16="http://schemas.microsoft.com/office/drawing/2014/main" xmlns="" id="{A81BB02F-5460-47E4-983E-C20324BE8DF0}"/>
              </a:ext>
            </a:extLst>
          </p:cNvPr>
          <p:cNvSpPr txBox="1"/>
          <p:nvPr/>
        </p:nvSpPr>
        <p:spPr>
          <a:xfrm>
            <a:off x="9425529" y="3392671"/>
            <a:ext cx="1826141" cy="584775"/>
          </a:xfrm>
          <a:prstGeom prst="rect">
            <a:avLst/>
          </a:prstGeom>
          <a:noFill/>
        </p:spPr>
        <p:txBody>
          <a:bodyPr wrap="none" rtlCol="0">
            <a:spAutoFit/>
          </a:bodyPr>
          <a:lstStyle/>
          <a:p>
            <a:r>
              <a:rPr lang="zh-CN" altLang="en-US" sz="3200" b="1" dirty="0">
                <a:solidFill>
                  <a:schemeClr val="bg1"/>
                </a:solidFill>
                <a:latin typeface="苹方 细体" panose="020B0200000000000000" pitchFamily="34" charset="-122"/>
                <a:ea typeface="苹方 细体" panose="020B0200000000000000" pitchFamily="34" charset="-122"/>
              </a:rPr>
              <a:t>添加标题</a:t>
            </a:r>
          </a:p>
        </p:txBody>
      </p:sp>
      <p:sp>
        <p:nvSpPr>
          <p:cNvPr id="20" name="矩形 19">
            <a:extLst>
              <a:ext uri="{FF2B5EF4-FFF2-40B4-BE49-F238E27FC236}">
                <a16:creationId xmlns:a16="http://schemas.microsoft.com/office/drawing/2014/main" xmlns="" id="{BF3F1E74-0A1F-407B-B774-2A9E3D960DB8}"/>
              </a:ext>
            </a:extLst>
          </p:cNvPr>
          <p:cNvSpPr/>
          <p:nvPr/>
        </p:nvSpPr>
        <p:spPr>
          <a:xfrm>
            <a:off x="1012564" y="2890472"/>
            <a:ext cx="1944413" cy="1058397"/>
          </a:xfrm>
          <a:prstGeom prst="rect">
            <a:avLst/>
          </a:prstGeom>
          <a:no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xmlns="" id="{F2D1A72D-96A0-4750-9FE5-F437D4B0897B}"/>
              </a:ext>
            </a:extLst>
          </p:cNvPr>
          <p:cNvSpPr/>
          <p:nvPr/>
        </p:nvSpPr>
        <p:spPr>
          <a:xfrm>
            <a:off x="3815210" y="2890472"/>
            <a:ext cx="1944413" cy="1058397"/>
          </a:xfrm>
          <a:prstGeom prst="rect">
            <a:avLst/>
          </a:prstGeom>
          <a:no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xmlns="" id="{6DF684EC-AEF2-4754-8E32-B5DE6DA0B772}"/>
              </a:ext>
            </a:extLst>
          </p:cNvPr>
          <p:cNvSpPr/>
          <p:nvPr/>
        </p:nvSpPr>
        <p:spPr>
          <a:xfrm>
            <a:off x="6694595" y="2890472"/>
            <a:ext cx="1944413" cy="1058397"/>
          </a:xfrm>
          <a:prstGeom prst="rect">
            <a:avLst/>
          </a:prstGeom>
          <a:no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xmlns="" id="{6AF98E2D-6C50-4B95-8567-9300D6646CB1}"/>
              </a:ext>
            </a:extLst>
          </p:cNvPr>
          <p:cNvSpPr/>
          <p:nvPr/>
        </p:nvSpPr>
        <p:spPr>
          <a:xfrm>
            <a:off x="9366392" y="2890472"/>
            <a:ext cx="1944413" cy="1058397"/>
          </a:xfrm>
          <a:prstGeom prst="rect">
            <a:avLst/>
          </a:prstGeom>
          <a:noFill/>
          <a:ln>
            <a:solidFill>
              <a:srgbClr val="1A1A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6777534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a:extLst>
              <a:ext uri="{FF2B5EF4-FFF2-40B4-BE49-F238E27FC236}">
                <a16:creationId xmlns:a16="http://schemas.microsoft.com/office/drawing/2014/main" xmlns="" id="{B6419ED6-58D5-48DF-B3CD-E59BC4FD93C6}"/>
              </a:ext>
            </a:extLst>
          </p:cNvPr>
          <p:cNvGrpSpPr/>
          <p:nvPr/>
        </p:nvGrpSpPr>
        <p:grpSpPr>
          <a:xfrm>
            <a:off x="6096000" y="0"/>
            <a:ext cx="6095999" cy="6857998"/>
            <a:chOff x="6096000" y="0"/>
            <a:chExt cx="6095999" cy="6857998"/>
          </a:xfrm>
        </p:grpSpPr>
        <p:pic>
          <p:nvPicPr>
            <p:cNvPr id="23" name="图片 22">
              <a:extLst>
                <a:ext uri="{FF2B5EF4-FFF2-40B4-BE49-F238E27FC236}">
                  <a16:creationId xmlns:a16="http://schemas.microsoft.com/office/drawing/2014/main" xmlns="" id="{96D37EF5-C9CD-449C-9591-821FA43969C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448" t="1204" r="34265" b="1"/>
            <a:stretch/>
          </p:blipFill>
          <p:spPr>
            <a:xfrm>
              <a:off x="6096000" y="1432800"/>
              <a:ext cx="6095999" cy="5425198"/>
            </a:xfrm>
            <a:prstGeom prst="rect">
              <a:avLst/>
            </a:prstGeom>
          </p:spPr>
        </p:pic>
        <p:pic>
          <p:nvPicPr>
            <p:cNvPr id="24" name="图片 23">
              <a:extLst>
                <a:ext uri="{FF2B5EF4-FFF2-40B4-BE49-F238E27FC236}">
                  <a16:creationId xmlns:a16="http://schemas.microsoft.com/office/drawing/2014/main" xmlns="" id="{957689CE-FDCC-49A3-875A-E53CC58CD30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448" t="1204" r="34265" b="86995"/>
            <a:stretch/>
          </p:blipFill>
          <p:spPr>
            <a:xfrm>
              <a:off x="6096000" y="0"/>
              <a:ext cx="6095999" cy="2080800"/>
            </a:xfrm>
            <a:prstGeom prst="rect">
              <a:avLst/>
            </a:prstGeom>
          </p:spPr>
        </p:pic>
      </p:grpSp>
      <p:grpSp>
        <p:nvGrpSpPr>
          <p:cNvPr id="25" name="组合 24">
            <a:extLst>
              <a:ext uri="{FF2B5EF4-FFF2-40B4-BE49-F238E27FC236}">
                <a16:creationId xmlns:a16="http://schemas.microsoft.com/office/drawing/2014/main" xmlns="" id="{9C685564-3AFB-4C2D-96DB-F6B7E4EE8A30}"/>
              </a:ext>
            </a:extLst>
          </p:cNvPr>
          <p:cNvGrpSpPr/>
          <p:nvPr/>
        </p:nvGrpSpPr>
        <p:grpSpPr>
          <a:xfrm flipH="1">
            <a:off x="0" y="0"/>
            <a:ext cx="6095999" cy="6857998"/>
            <a:chOff x="6096000" y="0"/>
            <a:chExt cx="6095999" cy="6857998"/>
          </a:xfrm>
        </p:grpSpPr>
        <p:pic>
          <p:nvPicPr>
            <p:cNvPr id="26" name="图片 25">
              <a:extLst>
                <a:ext uri="{FF2B5EF4-FFF2-40B4-BE49-F238E27FC236}">
                  <a16:creationId xmlns:a16="http://schemas.microsoft.com/office/drawing/2014/main" xmlns="" id="{0187E490-CEF4-4393-A481-F3E83E9EE88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448" t="1204" r="34265" b="1"/>
            <a:stretch/>
          </p:blipFill>
          <p:spPr>
            <a:xfrm>
              <a:off x="6096000" y="1432800"/>
              <a:ext cx="6095999" cy="5425198"/>
            </a:xfrm>
            <a:prstGeom prst="rect">
              <a:avLst/>
            </a:prstGeom>
          </p:spPr>
        </p:pic>
        <p:pic>
          <p:nvPicPr>
            <p:cNvPr id="27" name="图片 26">
              <a:extLst>
                <a:ext uri="{FF2B5EF4-FFF2-40B4-BE49-F238E27FC236}">
                  <a16:creationId xmlns:a16="http://schemas.microsoft.com/office/drawing/2014/main" xmlns="" id="{FD626091-38E6-4163-9439-C7B0DA907B1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448" t="1204" r="34265" b="86995"/>
            <a:stretch/>
          </p:blipFill>
          <p:spPr>
            <a:xfrm>
              <a:off x="6096000" y="0"/>
              <a:ext cx="6095999" cy="2080800"/>
            </a:xfrm>
            <a:prstGeom prst="rect">
              <a:avLst/>
            </a:prstGeom>
          </p:spPr>
        </p:pic>
      </p:grpSp>
      <p:sp>
        <p:nvSpPr>
          <p:cNvPr id="28" name="矩形 27">
            <a:extLst>
              <a:ext uri="{FF2B5EF4-FFF2-40B4-BE49-F238E27FC236}">
                <a16:creationId xmlns:a16="http://schemas.microsoft.com/office/drawing/2014/main" xmlns="" id="{3C6E7FDA-B068-4FE3-8D46-344C31A5A12F}"/>
              </a:ext>
            </a:extLst>
          </p:cNvPr>
          <p:cNvSpPr/>
          <p:nvPr/>
        </p:nvSpPr>
        <p:spPr>
          <a:xfrm>
            <a:off x="2556076" y="2455143"/>
            <a:ext cx="7079848" cy="989951"/>
          </a:xfrm>
          <a:prstGeom prst="rect">
            <a:avLst/>
          </a:prstGeom>
        </p:spPr>
        <p:txBody>
          <a:bodyPr wrap="square">
            <a:spAutoFit/>
          </a:bodyPr>
          <a:lstStyle/>
          <a:p>
            <a:pPr algn="ctr">
              <a:lnSpc>
                <a:spcPct val="125000"/>
              </a:lnSpc>
            </a:pPr>
            <a:r>
              <a:rPr lang="zh-CN" altLang="en-US" sz="2400" dirty="0">
                <a:solidFill>
                  <a:prstClr val="black"/>
                </a:solidFill>
                <a:latin typeface="苹方 细体" panose="020B0200000000000000" pitchFamily="34" charset="-122"/>
                <a:ea typeface="苹方 细体" panose="020B0200000000000000" pitchFamily="34" charset="-122"/>
              </a:rPr>
              <a:t>令人生畏的、超出实际需要的强大性能</a:t>
            </a:r>
          </a:p>
          <a:p>
            <a:pPr algn="ctr">
              <a:lnSpc>
                <a:spcPct val="125000"/>
              </a:lnSpc>
            </a:pPr>
            <a:r>
              <a:rPr lang="zh-CN" altLang="en-US" sz="2400" dirty="0">
                <a:solidFill>
                  <a:prstClr val="black"/>
                </a:solidFill>
                <a:latin typeface="苹方 细体" panose="020B0200000000000000" pitchFamily="34" charset="-122"/>
                <a:ea typeface="苹方 细体" panose="020B0200000000000000" pitchFamily="34" charset="-122"/>
              </a:rPr>
              <a:t>真正定义了旗舰机配置的“奢侈”</a:t>
            </a:r>
          </a:p>
        </p:txBody>
      </p:sp>
      <p:sp>
        <p:nvSpPr>
          <p:cNvPr id="29" name="文本框 28">
            <a:extLst>
              <a:ext uri="{FF2B5EF4-FFF2-40B4-BE49-F238E27FC236}">
                <a16:creationId xmlns:a16="http://schemas.microsoft.com/office/drawing/2014/main" xmlns="" id="{8B2C5A50-1D16-4628-9F86-252295D93112}"/>
              </a:ext>
            </a:extLst>
          </p:cNvPr>
          <p:cNvSpPr txBox="1"/>
          <p:nvPr/>
        </p:nvSpPr>
        <p:spPr>
          <a:xfrm>
            <a:off x="4387840" y="1859832"/>
            <a:ext cx="3416320" cy="646331"/>
          </a:xfrm>
          <a:prstGeom prst="rect">
            <a:avLst/>
          </a:prstGeom>
          <a:noFill/>
        </p:spPr>
        <p:txBody>
          <a:bodyPr wrap="none" rtlCol="0">
            <a:spAutoFit/>
          </a:bodyPr>
          <a:lstStyle/>
          <a:p>
            <a:pPr algn="ctr"/>
            <a:r>
              <a:rPr lang="zh-CN" altLang="en-US" sz="3600" b="1" dirty="0">
                <a:solidFill>
                  <a:srgbClr val="252434"/>
                </a:solidFill>
                <a:effectLst>
                  <a:outerShdw blurRad="165100" dist="88900" dir="2700000" algn="tl">
                    <a:srgbClr val="000000">
                      <a:alpha val="14000"/>
                    </a:srgbClr>
                  </a:outerShdw>
                </a:effectLst>
                <a:latin typeface="微软雅黑"/>
                <a:ea typeface="微软雅黑"/>
              </a:rPr>
              <a:t>请输入你的标题</a:t>
            </a:r>
          </a:p>
        </p:txBody>
      </p:sp>
      <p:sp>
        <p:nvSpPr>
          <p:cNvPr id="31" name="文本框 30">
            <a:extLst>
              <a:ext uri="{FF2B5EF4-FFF2-40B4-BE49-F238E27FC236}">
                <a16:creationId xmlns:a16="http://schemas.microsoft.com/office/drawing/2014/main" xmlns="" id="{C574AEFF-045E-4F8E-887C-0509CA97F01B}"/>
              </a:ext>
            </a:extLst>
          </p:cNvPr>
          <p:cNvSpPr txBox="1"/>
          <p:nvPr/>
        </p:nvSpPr>
        <p:spPr>
          <a:xfrm>
            <a:off x="4753854" y="435764"/>
            <a:ext cx="1573122" cy="5205863"/>
          </a:xfrm>
          <a:custGeom>
            <a:avLst/>
            <a:gdLst/>
            <a:ahLst/>
            <a:cxnLst/>
            <a:rect l="l" t="t" r="r" b="b"/>
            <a:pathLst>
              <a:path w="1633849" h="5406823">
                <a:moveTo>
                  <a:pt x="1515829" y="0"/>
                </a:moveTo>
                <a:lnTo>
                  <a:pt x="1633849" y="0"/>
                </a:lnTo>
                <a:lnTo>
                  <a:pt x="1633849" y="5406823"/>
                </a:lnTo>
                <a:lnTo>
                  <a:pt x="1294540" y="5406823"/>
                </a:lnTo>
                <a:lnTo>
                  <a:pt x="1294540" y="534781"/>
                </a:lnTo>
                <a:cubicBezTo>
                  <a:pt x="1124885" y="697059"/>
                  <a:pt x="931257" y="837209"/>
                  <a:pt x="713657" y="955230"/>
                </a:cubicBezTo>
                <a:cubicBezTo>
                  <a:pt x="496056" y="1073250"/>
                  <a:pt x="258170" y="1177748"/>
                  <a:pt x="0" y="1268722"/>
                </a:cubicBezTo>
                <a:lnTo>
                  <a:pt x="0" y="958918"/>
                </a:lnTo>
                <a:cubicBezTo>
                  <a:pt x="154902" y="907284"/>
                  <a:pt x="298740" y="848888"/>
                  <a:pt x="431513" y="783731"/>
                </a:cubicBezTo>
                <a:cubicBezTo>
                  <a:pt x="564287" y="718574"/>
                  <a:pt x="691528" y="646655"/>
                  <a:pt x="813237" y="567974"/>
                </a:cubicBezTo>
                <a:cubicBezTo>
                  <a:pt x="934946" y="489294"/>
                  <a:pt x="1052966" y="402622"/>
                  <a:pt x="1167299" y="307960"/>
                </a:cubicBezTo>
                <a:cubicBezTo>
                  <a:pt x="1281631" y="213298"/>
                  <a:pt x="1397808" y="110644"/>
                  <a:pt x="1515829" y="0"/>
                </a:cubicBezTo>
                <a:close/>
              </a:path>
            </a:pathLst>
          </a:custGeom>
          <a:solidFill>
            <a:sysClr val="windowText" lastClr="000000">
              <a:lumMod val="75000"/>
              <a:lumOff val="25000"/>
              <a:alpha val="5000"/>
            </a:sys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zh-CN"/>
            </a:defPPr>
            <a:lvl1pPr>
              <a:defRPr sz="71400" b="1">
                <a:solidFill>
                  <a:schemeClr val="tx1">
                    <a:lumMod val="75000"/>
                    <a:lumOff val="25000"/>
                    <a:alpha val="10000"/>
                  </a:schemeClr>
                </a:solidFill>
                <a:latin typeface="Arial" panose="020B0604020202020204" pitchFamily="34" charset="0"/>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59500" b="0" i="0" u="none" strike="noStrike" kern="0" cap="none" spc="0" normalizeH="0" baseline="0" noProof="0">
              <a:ln>
                <a:noFill/>
              </a:ln>
              <a:solidFill>
                <a:prstClr val="black">
                  <a:lumMod val="75000"/>
                  <a:lumOff val="25000"/>
                  <a:alpha val="5000"/>
                </a:prstClr>
              </a:solidFill>
              <a:effectLst/>
              <a:uLnTx/>
              <a:uFillTx/>
              <a:latin typeface="Segoe UI Light 8"/>
              <a:ea typeface="微软雅黑 Light"/>
              <a:cs typeface="Arial" panose="020B0604020202020204" pitchFamily="34" charset="0"/>
            </a:endParaRPr>
          </a:p>
        </p:txBody>
      </p:sp>
    </p:spTree>
    <p:extLst>
      <p:ext uri="{BB962C8B-B14F-4D97-AF65-F5344CB8AC3E}">
        <p14:creationId xmlns:p14="http://schemas.microsoft.com/office/powerpoint/2010/main" val="928987776"/>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深色&#10;&#10;已生成高可信度的说明">
            <a:extLst>
              <a:ext uri="{FF2B5EF4-FFF2-40B4-BE49-F238E27FC236}">
                <a16:creationId xmlns:a16="http://schemas.microsoft.com/office/drawing/2014/main" xmlns="" id="{ED85D139-A484-41E4-BB92-3407BEB89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 y="0"/>
            <a:ext cx="12191770" cy="6858000"/>
          </a:xfrm>
          <a:prstGeom prst="rect">
            <a:avLst/>
          </a:prstGeom>
        </p:spPr>
      </p:pic>
      <p:grpSp>
        <p:nvGrpSpPr>
          <p:cNvPr id="3" name="组合 2">
            <a:extLst>
              <a:ext uri="{FF2B5EF4-FFF2-40B4-BE49-F238E27FC236}">
                <a16:creationId xmlns:a16="http://schemas.microsoft.com/office/drawing/2014/main" xmlns="" id="{4DC937C3-8C07-4040-A4D9-D3AEF913E9F5}"/>
              </a:ext>
            </a:extLst>
          </p:cNvPr>
          <p:cNvGrpSpPr/>
          <p:nvPr/>
        </p:nvGrpSpPr>
        <p:grpSpPr>
          <a:xfrm>
            <a:off x="3118262" y="668169"/>
            <a:ext cx="5955477" cy="937847"/>
            <a:chOff x="11973830" y="2565797"/>
            <a:chExt cx="22869306" cy="3601379"/>
          </a:xfrm>
        </p:grpSpPr>
        <p:sp>
          <p:nvSpPr>
            <p:cNvPr id="4" name="文本框 3">
              <a:extLst>
                <a:ext uri="{FF2B5EF4-FFF2-40B4-BE49-F238E27FC236}">
                  <a16:creationId xmlns:a16="http://schemas.microsoft.com/office/drawing/2014/main" xmlns="" id="{DD3E1559-97C6-4CA4-8895-F905BE303584}"/>
                </a:ext>
              </a:extLst>
            </p:cNvPr>
            <p:cNvSpPr txBox="1"/>
            <p:nvPr/>
          </p:nvSpPr>
          <p:spPr>
            <a:xfrm>
              <a:off x="11973830" y="2565797"/>
              <a:ext cx="22869306" cy="2124423"/>
            </a:xfrm>
            <a:prstGeom prst="rect">
              <a:avLst/>
            </a:prstGeom>
            <a:noFill/>
          </p:spPr>
          <p:txBody>
            <a:bodyPr wrap="none" rtlCol="0">
              <a:spAutoFit/>
            </a:bodyPr>
            <a:lstStyle/>
            <a:p>
              <a:pPr algn="ctr" defTabSz="457200"/>
              <a:r>
                <a:rPr lang="zh-CN" altLang="en-US" sz="2995" dirty="0">
                  <a:solidFill>
                    <a:srgbClr val="FFFFFF"/>
                  </a:solidFill>
                  <a:latin typeface="苹方 细体" panose="020B0200000000000000" pitchFamily="34" charset="-122"/>
                  <a:ea typeface="苹方 细体" panose="020B0200000000000000" pitchFamily="34" charset="-122"/>
                </a:rPr>
                <a:t>用得着的都有了，用不着的也有了</a:t>
              </a:r>
            </a:p>
          </p:txBody>
        </p:sp>
        <p:sp>
          <p:nvSpPr>
            <p:cNvPr id="5" name="文本框 4">
              <a:extLst>
                <a:ext uri="{FF2B5EF4-FFF2-40B4-BE49-F238E27FC236}">
                  <a16:creationId xmlns:a16="http://schemas.microsoft.com/office/drawing/2014/main" xmlns="" id="{E9A0F5DE-8B23-4F5D-AFF5-939436153341}"/>
                </a:ext>
              </a:extLst>
            </p:cNvPr>
            <p:cNvSpPr txBox="1"/>
            <p:nvPr/>
          </p:nvSpPr>
          <p:spPr>
            <a:xfrm>
              <a:off x="12374562" y="4427845"/>
              <a:ext cx="22067838" cy="1739331"/>
            </a:xfrm>
            <a:prstGeom prst="rect">
              <a:avLst/>
            </a:prstGeom>
            <a:noFill/>
          </p:spPr>
          <p:txBody>
            <a:bodyPr wrap="square" rtlCol="0">
              <a:spAutoFit/>
            </a:bodyPr>
            <a:lstStyle/>
            <a:p>
              <a:pPr algn="ctr" defTabSz="457200">
                <a:lnSpc>
                  <a:spcPct val="150000"/>
                </a:lnSpc>
              </a:pPr>
              <a:r>
                <a:rPr lang="zh-CN" altLang="en-US" sz="1562" dirty="0">
                  <a:solidFill>
                    <a:srgbClr val="FFFFFF">
                      <a:alpha val="68000"/>
                    </a:srgbClr>
                  </a:solidFill>
                  <a:latin typeface="苹方 细体" panose="020B0200000000000000" pitchFamily="34" charset="-122"/>
                  <a:ea typeface="苹方 细体" panose="020B0200000000000000" pitchFamily="34" charset="-122"/>
                </a:rPr>
                <a:t>中国移动、中国联通、中国电信全网通 </a:t>
              </a:r>
              <a:r>
                <a:rPr lang="en-US" altLang="zh-CN" sz="1562" dirty="0">
                  <a:solidFill>
                    <a:srgbClr val="FFFFFF">
                      <a:alpha val="68000"/>
                    </a:srgbClr>
                  </a:solidFill>
                  <a:latin typeface="苹方 细体" panose="020B0200000000000000" pitchFamily="34" charset="-122"/>
                  <a:ea typeface="苹方 细体" panose="020B0200000000000000" pitchFamily="34" charset="-122"/>
                </a:rPr>
                <a:t>/ </a:t>
              </a:r>
              <a:r>
                <a:rPr lang="zh-CN" altLang="en-US" sz="1562" dirty="0">
                  <a:solidFill>
                    <a:srgbClr val="FFFFFF">
                      <a:alpha val="68000"/>
                    </a:srgbClr>
                  </a:solidFill>
                  <a:latin typeface="苹方 细体" panose="020B0200000000000000" pitchFamily="34" charset="-122"/>
                  <a:ea typeface="苹方 细体" panose="020B0200000000000000" pitchFamily="34" charset="-122"/>
                </a:rPr>
                <a:t>双卡双待</a:t>
              </a:r>
            </a:p>
          </p:txBody>
        </p:sp>
      </p:grpSp>
      <p:grpSp>
        <p:nvGrpSpPr>
          <p:cNvPr id="6" name="组合 5">
            <a:extLst>
              <a:ext uri="{FF2B5EF4-FFF2-40B4-BE49-F238E27FC236}">
                <a16:creationId xmlns:a16="http://schemas.microsoft.com/office/drawing/2014/main" xmlns="" id="{5BE87E1E-26ED-4712-9D0A-EDBF2EAF4559}"/>
              </a:ext>
            </a:extLst>
          </p:cNvPr>
          <p:cNvGrpSpPr/>
          <p:nvPr/>
        </p:nvGrpSpPr>
        <p:grpSpPr>
          <a:xfrm>
            <a:off x="2806774" y="3635509"/>
            <a:ext cx="1634402" cy="252698"/>
            <a:chOff x="12415448" y="13771930"/>
            <a:chExt cx="6276181" cy="970370"/>
          </a:xfrm>
        </p:grpSpPr>
        <p:sp>
          <p:nvSpPr>
            <p:cNvPr id="7" name="矩形 6">
              <a:extLst>
                <a:ext uri="{FF2B5EF4-FFF2-40B4-BE49-F238E27FC236}">
                  <a16:creationId xmlns:a16="http://schemas.microsoft.com/office/drawing/2014/main" xmlns="" id="{406239B0-D143-44C0-B16B-91AA505515EF}"/>
                </a:ext>
              </a:extLst>
            </p:cNvPr>
            <p:cNvSpPr/>
            <p:nvPr/>
          </p:nvSpPr>
          <p:spPr>
            <a:xfrm>
              <a:off x="12415448" y="13771930"/>
              <a:ext cx="6276181" cy="970370"/>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CN"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4G LTE Advanced</a:t>
              </a:r>
              <a:endParaRPr kumimoji="0" lang="zh-CN" altLang="en-US"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endParaRPr>
            </a:p>
          </p:txBody>
        </p:sp>
        <p:sp>
          <p:nvSpPr>
            <p:cNvPr id="8" name="椭圆 7">
              <a:extLst>
                <a:ext uri="{FF2B5EF4-FFF2-40B4-BE49-F238E27FC236}">
                  <a16:creationId xmlns:a16="http://schemas.microsoft.com/office/drawing/2014/main" xmlns="" id="{AD8A885A-DD1F-4781-BC08-BEFB035D60B3}"/>
                </a:ext>
              </a:extLst>
            </p:cNvPr>
            <p:cNvSpPr/>
            <p:nvPr/>
          </p:nvSpPr>
          <p:spPr>
            <a:xfrm flipH="1">
              <a:off x="16800312" y="13963808"/>
              <a:ext cx="349406" cy="349406"/>
            </a:xfrm>
            <a:prstGeom prst="ellipse">
              <a:avLst/>
            </a:prstGeom>
            <a:no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469" b="0" i="0" u="none" strike="noStrike" kern="0" cap="none" spc="0" normalizeH="0" baseline="0" noProof="0">
                <a:ln>
                  <a:noFill/>
                </a:ln>
                <a:solidFill>
                  <a:prstClr val="white"/>
                </a:solidFill>
                <a:effectLst/>
                <a:uLnTx/>
                <a:uFillTx/>
                <a:latin typeface="苹方 细体" panose="020B0200000000000000" pitchFamily="34" charset="-122"/>
                <a:ea typeface="苹方 细体" panose="020B0200000000000000" pitchFamily="34" charset="-122"/>
              </a:endParaRPr>
            </a:p>
          </p:txBody>
        </p:sp>
      </p:grpSp>
      <p:grpSp>
        <p:nvGrpSpPr>
          <p:cNvPr id="9" name="组合 8">
            <a:extLst>
              <a:ext uri="{FF2B5EF4-FFF2-40B4-BE49-F238E27FC236}">
                <a16:creationId xmlns:a16="http://schemas.microsoft.com/office/drawing/2014/main" xmlns="" id="{07EE2265-B19D-47D4-9C2F-F25E30F5501E}"/>
              </a:ext>
            </a:extLst>
          </p:cNvPr>
          <p:cNvGrpSpPr/>
          <p:nvPr/>
        </p:nvGrpSpPr>
        <p:grpSpPr>
          <a:xfrm>
            <a:off x="3286118" y="4604237"/>
            <a:ext cx="1634402" cy="252698"/>
            <a:chOff x="13052827" y="13771930"/>
            <a:chExt cx="6276181" cy="970370"/>
          </a:xfrm>
        </p:grpSpPr>
        <p:sp>
          <p:nvSpPr>
            <p:cNvPr id="10" name="矩形 9">
              <a:extLst>
                <a:ext uri="{FF2B5EF4-FFF2-40B4-BE49-F238E27FC236}">
                  <a16:creationId xmlns:a16="http://schemas.microsoft.com/office/drawing/2014/main" xmlns="" id="{251329A7-71BB-4A48-99D7-C1F4843D9698}"/>
                </a:ext>
              </a:extLst>
            </p:cNvPr>
            <p:cNvSpPr/>
            <p:nvPr/>
          </p:nvSpPr>
          <p:spPr>
            <a:xfrm>
              <a:off x="13052827" y="13771930"/>
              <a:ext cx="6276181" cy="970370"/>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CN"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22 </a:t>
              </a:r>
              <a:r>
                <a:rPr kumimoji="0" lang="zh-CN" altLang="en-US"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个 </a:t>
              </a:r>
              <a:r>
                <a:rPr kumimoji="0" lang="en-US" altLang="zh-CN"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LTE </a:t>
              </a:r>
              <a:r>
                <a:rPr kumimoji="0" lang="zh-CN" altLang="en-US"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频段</a:t>
              </a:r>
            </a:p>
          </p:txBody>
        </p:sp>
        <p:sp>
          <p:nvSpPr>
            <p:cNvPr id="11" name="椭圆 10">
              <a:extLst>
                <a:ext uri="{FF2B5EF4-FFF2-40B4-BE49-F238E27FC236}">
                  <a16:creationId xmlns:a16="http://schemas.microsoft.com/office/drawing/2014/main" xmlns="" id="{0D85A60C-7D06-46C3-B252-DD561EF99DD3}"/>
                </a:ext>
              </a:extLst>
            </p:cNvPr>
            <p:cNvSpPr/>
            <p:nvPr/>
          </p:nvSpPr>
          <p:spPr>
            <a:xfrm flipH="1">
              <a:off x="16800312" y="13963808"/>
              <a:ext cx="349406" cy="349406"/>
            </a:xfrm>
            <a:prstGeom prst="ellipse">
              <a:avLst/>
            </a:prstGeom>
            <a:no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469" b="0" i="0" u="none" strike="noStrike" kern="0" cap="none" spc="0" normalizeH="0" baseline="0" noProof="0">
                <a:ln>
                  <a:noFill/>
                </a:ln>
                <a:solidFill>
                  <a:prstClr val="white"/>
                </a:solidFill>
                <a:effectLst/>
                <a:uLnTx/>
                <a:uFillTx/>
                <a:latin typeface="苹方 细体" panose="020B0200000000000000" pitchFamily="34" charset="-122"/>
                <a:ea typeface="苹方 细体" panose="020B0200000000000000" pitchFamily="34" charset="-122"/>
              </a:endParaRPr>
            </a:p>
          </p:txBody>
        </p:sp>
      </p:grpSp>
      <p:grpSp>
        <p:nvGrpSpPr>
          <p:cNvPr id="12" name="组合 11">
            <a:extLst>
              <a:ext uri="{FF2B5EF4-FFF2-40B4-BE49-F238E27FC236}">
                <a16:creationId xmlns:a16="http://schemas.microsoft.com/office/drawing/2014/main" xmlns="" id="{C1520F5E-5F57-4331-8570-F2162E4E09B0}"/>
              </a:ext>
            </a:extLst>
          </p:cNvPr>
          <p:cNvGrpSpPr/>
          <p:nvPr/>
        </p:nvGrpSpPr>
        <p:grpSpPr>
          <a:xfrm>
            <a:off x="3714552" y="5084450"/>
            <a:ext cx="1634402" cy="252698"/>
            <a:chOff x="12268191" y="13787170"/>
            <a:chExt cx="6276181" cy="970372"/>
          </a:xfrm>
        </p:grpSpPr>
        <p:sp>
          <p:nvSpPr>
            <p:cNvPr id="13" name="矩形 12">
              <a:extLst>
                <a:ext uri="{FF2B5EF4-FFF2-40B4-BE49-F238E27FC236}">
                  <a16:creationId xmlns:a16="http://schemas.microsoft.com/office/drawing/2014/main" xmlns="" id="{18B94CCC-1CFA-4D04-A4E0-935D58D99782}"/>
                </a:ext>
              </a:extLst>
            </p:cNvPr>
            <p:cNvSpPr/>
            <p:nvPr/>
          </p:nvSpPr>
          <p:spPr>
            <a:xfrm>
              <a:off x="12268191" y="13787170"/>
              <a:ext cx="6276181" cy="970372"/>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CN"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7 </a:t>
              </a:r>
              <a:r>
                <a:rPr kumimoji="0" lang="zh-CN" altLang="en-US"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模 </a:t>
              </a:r>
              <a:r>
                <a:rPr kumimoji="0" lang="en-US" altLang="zh-CN"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37 </a:t>
              </a:r>
              <a:r>
                <a:rPr kumimoji="0" lang="zh-CN" altLang="en-US"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频全球漫游</a:t>
              </a:r>
            </a:p>
          </p:txBody>
        </p:sp>
        <p:sp>
          <p:nvSpPr>
            <p:cNvPr id="14" name="椭圆 13">
              <a:extLst>
                <a:ext uri="{FF2B5EF4-FFF2-40B4-BE49-F238E27FC236}">
                  <a16:creationId xmlns:a16="http://schemas.microsoft.com/office/drawing/2014/main" xmlns="" id="{1CC7D14D-8C80-4C50-B8F1-04D8E02D30A7}"/>
                </a:ext>
              </a:extLst>
            </p:cNvPr>
            <p:cNvSpPr/>
            <p:nvPr/>
          </p:nvSpPr>
          <p:spPr>
            <a:xfrm flipH="1">
              <a:off x="16800312" y="13963808"/>
              <a:ext cx="349406" cy="349406"/>
            </a:xfrm>
            <a:prstGeom prst="ellipse">
              <a:avLst/>
            </a:prstGeom>
            <a:no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469" b="0" i="0" u="none" strike="noStrike" kern="0" cap="none" spc="0" normalizeH="0" baseline="0" noProof="0">
                <a:ln>
                  <a:noFill/>
                </a:ln>
                <a:solidFill>
                  <a:prstClr val="white"/>
                </a:solidFill>
                <a:effectLst/>
                <a:uLnTx/>
                <a:uFillTx/>
                <a:latin typeface="苹方 细体" panose="020B0200000000000000" pitchFamily="34" charset="-122"/>
                <a:ea typeface="苹方 细体" panose="020B0200000000000000" pitchFamily="34" charset="-122"/>
              </a:endParaRPr>
            </a:p>
          </p:txBody>
        </p:sp>
      </p:grpSp>
      <p:grpSp>
        <p:nvGrpSpPr>
          <p:cNvPr id="15" name="组合 14">
            <a:extLst>
              <a:ext uri="{FF2B5EF4-FFF2-40B4-BE49-F238E27FC236}">
                <a16:creationId xmlns:a16="http://schemas.microsoft.com/office/drawing/2014/main" xmlns="" id="{C85409B1-E855-42D1-AD48-BDB9CF86A92C}"/>
              </a:ext>
            </a:extLst>
          </p:cNvPr>
          <p:cNvGrpSpPr/>
          <p:nvPr/>
        </p:nvGrpSpPr>
        <p:grpSpPr>
          <a:xfrm>
            <a:off x="6311244" y="5442097"/>
            <a:ext cx="1789595" cy="252698"/>
            <a:chOff x="16800312" y="13787170"/>
            <a:chExt cx="6872126" cy="970372"/>
          </a:xfrm>
        </p:grpSpPr>
        <p:sp>
          <p:nvSpPr>
            <p:cNvPr id="16" name="矩形 15">
              <a:extLst>
                <a:ext uri="{FF2B5EF4-FFF2-40B4-BE49-F238E27FC236}">
                  <a16:creationId xmlns:a16="http://schemas.microsoft.com/office/drawing/2014/main" xmlns="" id="{3FD79F51-3381-4A99-A1ED-08AD39C581FD}"/>
                </a:ext>
              </a:extLst>
            </p:cNvPr>
            <p:cNvSpPr/>
            <p:nvPr/>
          </p:nvSpPr>
          <p:spPr>
            <a:xfrm>
              <a:off x="17396256" y="13787170"/>
              <a:ext cx="6276182" cy="970372"/>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减少 </a:t>
              </a:r>
              <a:r>
                <a:rPr kumimoji="0" lang="en-US" altLang="zh-CN"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90% </a:t>
              </a:r>
              <a:r>
                <a:rPr kumimoji="0" lang="zh-CN" altLang="en-US"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呼叫等待时间</a:t>
              </a:r>
            </a:p>
          </p:txBody>
        </p:sp>
        <p:sp>
          <p:nvSpPr>
            <p:cNvPr id="17" name="椭圆 16">
              <a:extLst>
                <a:ext uri="{FF2B5EF4-FFF2-40B4-BE49-F238E27FC236}">
                  <a16:creationId xmlns:a16="http://schemas.microsoft.com/office/drawing/2014/main" xmlns="" id="{CE5A49FA-59C4-4FAE-A081-F957883948A1}"/>
                </a:ext>
              </a:extLst>
            </p:cNvPr>
            <p:cNvSpPr/>
            <p:nvPr/>
          </p:nvSpPr>
          <p:spPr>
            <a:xfrm flipH="1">
              <a:off x="16800312" y="13963808"/>
              <a:ext cx="349406" cy="349406"/>
            </a:xfrm>
            <a:prstGeom prst="ellipse">
              <a:avLst/>
            </a:prstGeom>
            <a:no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469" b="0" i="0" u="none" strike="noStrike" kern="0" cap="none" spc="0" normalizeH="0" baseline="0" noProof="0">
                <a:ln>
                  <a:noFill/>
                </a:ln>
                <a:solidFill>
                  <a:prstClr val="white"/>
                </a:solidFill>
                <a:effectLst/>
                <a:uLnTx/>
                <a:uFillTx/>
                <a:latin typeface="苹方 细体" panose="020B0200000000000000" pitchFamily="34" charset="-122"/>
                <a:ea typeface="苹方 细体" panose="020B0200000000000000" pitchFamily="34" charset="-122"/>
              </a:endParaRPr>
            </a:p>
          </p:txBody>
        </p:sp>
      </p:grpSp>
      <p:grpSp>
        <p:nvGrpSpPr>
          <p:cNvPr id="18" name="组合 17">
            <a:extLst>
              <a:ext uri="{FF2B5EF4-FFF2-40B4-BE49-F238E27FC236}">
                <a16:creationId xmlns:a16="http://schemas.microsoft.com/office/drawing/2014/main" xmlns="" id="{CFB0CED4-7DE9-4C7F-9043-F52222EB3934}"/>
              </a:ext>
            </a:extLst>
          </p:cNvPr>
          <p:cNvGrpSpPr/>
          <p:nvPr/>
        </p:nvGrpSpPr>
        <p:grpSpPr>
          <a:xfrm>
            <a:off x="1817864" y="4786937"/>
            <a:ext cx="1634402" cy="252698"/>
            <a:chOff x="12808987" y="13771930"/>
            <a:chExt cx="6276181" cy="970370"/>
          </a:xfrm>
        </p:grpSpPr>
        <p:sp>
          <p:nvSpPr>
            <p:cNvPr id="19" name="矩形 18">
              <a:extLst>
                <a:ext uri="{FF2B5EF4-FFF2-40B4-BE49-F238E27FC236}">
                  <a16:creationId xmlns:a16="http://schemas.microsoft.com/office/drawing/2014/main" xmlns="" id="{F7CA13D8-B7CE-4EEA-B343-20D1C380A92D}"/>
                </a:ext>
              </a:extLst>
            </p:cNvPr>
            <p:cNvSpPr/>
            <p:nvPr/>
          </p:nvSpPr>
          <p:spPr>
            <a:xfrm>
              <a:off x="12808987" y="13771930"/>
              <a:ext cx="6276181" cy="970370"/>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CN"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VoLTE </a:t>
              </a:r>
              <a:r>
                <a:rPr kumimoji="0" lang="zh-CN" altLang="en-US"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语音通话</a:t>
              </a:r>
            </a:p>
          </p:txBody>
        </p:sp>
        <p:sp>
          <p:nvSpPr>
            <p:cNvPr id="20" name="椭圆 19">
              <a:extLst>
                <a:ext uri="{FF2B5EF4-FFF2-40B4-BE49-F238E27FC236}">
                  <a16:creationId xmlns:a16="http://schemas.microsoft.com/office/drawing/2014/main" xmlns="" id="{EEF02F45-F3AE-4154-9AE5-EF4551BCCE8E}"/>
                </a:ext>
              </a:extLst>
            </p:cNvPr>
            <p:cNvSpPr/>
            <p:nvPr/>
          </p:nvSpPr>
          <p:spPr>
            <a:xfrm flipH="1">
              <a:off x="16800312" y="13963808"/>
              <a:ext cx="349406" cy="349406"/>
            </a:xfrm>
            <a:prstGeom prst="ellipse">
              <a:avLst/>
            </a:prstGeom>
            <a:no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469" b="0" i="0" u="none" strike="noStrike" kern="0" cap="none" spc="0" normalizeH="0" baseline="0" noProof="0">
                <a:ln>
                  <a:noFill/>
                </a:ln>
                <a:solidFill>
                  <a:prstClr val="white"/>
                </a:solidFill>
                <a:effectLst/>
                <a:uLnTx/>
                <a:uFillTx/>
                <a:latin typeface="苹方 细体" panose="020B0200000000000000" pitchFamily="34" charset="-122"/>
                <a:ea typeface="苹方 细体" panose="020B0200000000000000" pitchFamily="34" charset="-122"/>
              </a:endParaRPr>
            </a:p>
          </p:txBody>
        </p:sp>
      </p:grpSp>
      <p:grpSp>
        <p:nvGrpSpPr>
          <p:cNvPr id="21" name="组合 20">
            <a:extLst>
              <a:ext uri="{FF2B5EF4-FFF2-40B4-BE49-F238E27FC236}">
                <a16:creationId xmlns:a16="http://schemas.microsoft.com/office/drawing/2014/main" xmlns="" id="{7C892740-6948-469D-942F-4E0A783A1C65}"/>
              </a:ext>
            </a:extLst>
          </p:cNvPr>
          <p:cNvGrpSpPr/>
          <p:nvPr/>
        </p:nvGrpSpPr>
        <p:grpSpPr>
          <a:xfrm>
            <a:off x="7445358" y="4499854"/>
            <a:ext cx="1803536" cy="252698"/>
            <a:chOff x="16800312" y="13787170"/>
            <a:chExt cx="6925660" cy="970372"/>
          </a:xfrm>
        </p:grpSpPr>
        <p:sp>
          <p:nvSpPr>
            <p:cNvPr id="22" name="矩形 21">
              <a:extLst>
                <a:ext uri="{FF2B5EF4-FFF2-40B4-BE49-F238E27FC236}">
                  <a16:creationId xmlns:a16="http://schemas.microsoft.com/office/drawing/2014/main" xmlns="" id="{E2ADCDCA-1FC2-412F-B683-50066FDEA687}"/>
                </a:ext>
              </a:extLst>
            </p:cNvPr>
            <p:cNvSpPr/>
            <p:nvPr/>
          </p:nvSpPr>
          <p:spPr>
            <a:xfrm>
              <a:off x="17449790" y="13787170"/>
              <a:ext cx="6276182" cy="970372"/>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zh-CN" altLang="en-US"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全网通 </a:t>
              </a:r>
              <a:r>
                <a:rPr kumimoji="0" lang="en-US" altLang="zh-CN"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3.0</a:t>
              </a:r>
              <a:endParaRPr kumimoji="0" lang="zh-CN" altLang="en-US"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endParaRPr>
            </a:p>
          </p:txBody>
        </p:sp>
        <p:sp>
          <p:nvSpPr>
            <p:cNvPr id="23" name="椭圆 22">
              <a:extLst>
                <a:ext uri="{FF2B5EF4-FFF2-40B4-BE49-F238E27FC236}">
                  <a16:creationId xmlns:a16="http://schemas.microsoft.com/office/drawing/2014/main" xmlns="" id="{1C5FD836-7E05-40BD-A707-3F152502E95E}"/>
                </a:ext>
              </a:extLst>
            </p:cNvPr>
            <p:cNvSpPr/>
            <p:nvPr/>
          </p:nvSpPr>
          <p:spPr>
            <a:xfrm flipH="1">
              <a:off x="16800312" y="13963808"/>
              <a:ext cx="349406" cy="349406"/>
            </a:xfrm>
            <a:prstGeom prst="ellipse">
              <a:avLst/>
            </a:prstGeom>
            <a:no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469" b="0" i="0" u="none" strike="noStrike" kern="0" cap="none" spc="0" normalizeH="0" baseline="0" noProof="0">
                <a:ln>
                  <a:noFill/>
                </a:ln>
                <a:solidFill>
                  <a:prstClr val="white"/>
                </a:solidFill>
                <a:effectLst/>
                <a:uLnTx/>
                <a:uFillTx/>
                <a:latin typeface="苹方 细体" panose="020B0200000000000000" pitchFamily="34" charset="-122"/>
                <a:ea typeface="苹方 细体" panose="020B0200000000000000" pitchFamily="34" charset="-122"/>
              </a:endParaRPr>
            </a:p>
          </p:txBody>
        </p:sp>
      </p:grpSp>
      <p:grpSp>
        <p:nvGrpSpPr>
          <p:cNvPr id="24" name="组合 23">
            <a:extLst>
              <a:ext uri="{FF2B5EF4-FFF2-40B4-BE49-F238E27FC236}">
                <a16:creationId xmlns:a16="http://schemas.microsoft.com/office/drawing/2014/main" xmlns="" id="{D5181408-15EB-4118-B6CC-2D2887505DA0}"/>
              </a:ext>
            </a:extLst>
          </p:cNvPr>
          <p:cNvGrpSpPr/>
          <p:nvPr/>
        </p:nvGrpSpPr>
        <p:grpSpPr>
          <a:xfrm>
            <a:off x="8152432" y="4201008"/>
            <a:ext cx="1803536" cy="252698"/>
            <a:chOff x="16800312" y="13787170"/>
            <a:chExt cx="6925660" cy="970372"/>
          </a:xfrm>
        </p:grpSpPr>
        <p:sp>
          <p:nvSpPr>
            <p:cNvPr id="25" name="矩形 24">
              <a:extLst>
                <a:ext uri="{FF2B5EF4-FFF2-40B4-BE49-F238E27FC236}">
                  <a16:creationId xmlns:a16="http://schemas.microsoft.com/office/drawing/2014/main" xmlns="" id="{2CF367A2-A93F-4A6A-9DC1-CC116CE88AE6}"/>
                </a:ext>
              </a:extLst>
            </p:cNvPr>
            <p:cNvSpPr/>
            <p:nvPr/>
          </p:nvSpPr>
          <p:spPr>
            <a:xfrm>
              <a:off x="17449790" y="13787170"/>
              <a:ext cx="6276182" cy="970372"/>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CN"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2xCA </a:t>
              </a:r>
              <a:r>
                <a:rPr kumimoji="0" lang="zh-CN" altLang="en-US"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双载波聚合支持</a:t>
              </a:r>
            </a:p>
          </p:txBody>
        </p:sp>
        <p:sp>
          <p:nvSpPr>
            <p:cNvPr id="26" name="椭圆 25">
              <a:extLst>
                <a:ext uri="{FF2B5EF4-FFF2-40B4-BE49-F238E27FC236}">
                  <a16:creationId xmlns:a16="http://schemas.microsoft.com/office/drawing/2014/main" xmlns="" id="{6B9DCC05-F570-4755-8262-92897F547CA5}"/>
                </a:ext>
              </a:extLst>
            </p:cNvPr>
            <p:cNvSpPr/>
            <p:nvPr/>
          </p:nvSpPr>
          <p:spPr>
            <a:xfrm flipH="1">
              <a:off x="16800312" y="13963808"/>
              <a:ext cx="349406" cy="349406"/>
            </a:xfrm>
            <a:prstGeom prst="ellipse">
              <a:avLst/>
            </a:prstGeom>
            <a:no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469" b="0" i="0" u="none" strike="noStrike" kern="0" cap="none" spc="0" normalizeH="0" baseline="0" noProof="0">
                <a:ln>
                  <a:noFill/>
                </a:ln>
                <a:solidFill>
                  <a:prstClr val="white"/>
                </a:solidFill>
                <a:effectLst/>
                <a:uLnTx/>
                <a:uFillTx/>
                <a:latin typeface="苹方 细体" panose="020B0200000000000000" pitchFamily="34" charset="-122"/>
                <a:ea typeface="苹方 细体" panose="020B0200000000000000" pitchFamily="34" charset="-122"/>
              </a:endParaRPr>
            </a:p>
          </p:txBody>
        </p:sp>
      </p:grpSp>
      <p:grpSp>
        <p:nvGrpSpPr>
          <p:cNvPr id="27" name="组合 26">
            <a:extLst>
              <a:ext uri="{FF2B5EF4-FFF2-40B4-BE49-F238E27FC236}">
                <a16:creationId xmlns:a16="http://schemas.microsoft.com/office/drawing/2014/main" xmlns="" id="{13495B4E-C14C-4510-981B-8C96D56AEF15}"/>
              </a:ext>
            </a:extLst>
          </p:cNvPr>
          <p:cNvGrpSpPr/>
          <p:nvPr/>
        </p:nvGrpSpPr>
        <p:grpSpPr>
          <a:xfrm>
            <a:off x="9244925" y="4786794"/>
            <a:ext cx="2388677" cy="252698"/>
            <a:chOff x="16800312" y="13787170"/>
            <a:chExt cx="9172630" cy="970372"/>
          </a:xfrm>
        </p:grpSpPr>
        <p:sp>
          <p:nvSpPr>
            <p:cNvPr id="28" name="矩形 27">
              <a:extLst>
                <a:ext uri="{FF2B5EF4-FFF2-40B4-BE49-F238E27FC236}">
                  <a16:creationId xmlns:a16="http://schemas.microsoft.com/office/drawing/2014/main" xmlns="" id="{A9E60170-1E38-4B18-8914-E9DD60513A45}"/>
                </a:ext>
              </a:extLst>
            </p:cNvPr>
            <p:cNvSpPr/>
            <p:nvPr/>
          </p:nvSpPr>
          <p:spPr>
            <a:xfrm>
              <a:off x="17449791" y="13787170"/>
              <a:ext cx="8523151" cy="970372"/>
            </a:xfrm>
            <a:prstGeom prst="rect">
              <a:avLst/>
            </a:prstGeom>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zh-CN"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300Mbps 4G LTE Advanced </a:t>
              </a:r>
              <a:r>
                <a:rPr kumimoji="0" lang="zh-CN" altLang="en-US" sz="1042" b="0" i="0" u="none" strike="noStrike" kern="0" cap="none" spc="0" normalizeH="0" baseline="0" noProof="0" dirty="0">
                  <a:ln>
                    <a:noFill/>
                  </a:ln>
                  <a:solidFill>
                    <a:srgbClr val="FFFFFF">
                      <a:alpha val="68000"/>
                    </a:srgbClr>
                  </a:solidFill>
                  <a:effectLst/>
                  <a:uLnTx/>
                  <a:uFillTx/>
                  <a:latin typeface="苹方 细体" panose="020B0200000000000000" pitchFamily="34" charset="-122"/>
                  <a:ea typeface="苹方 细体" panose="020B0200000000000000" pitchFamily="34" charset="-122"/>
                </a:rPr>
                <a:t>速度</a:t>
              </a:r>
            </a:p>
          </p:txBody>
        </p:sp>
        <p:sp>
          <p:nvSpPr>
            <p:cNvPr id="29" name="椭圆 28">
              <a:extLst>
                <a:ext uri="{FF2B5EF4-FFF2-40B4-BE49-F238E27FC236}">
                  <a16:creationId xmlns:a16="http://schemas.microsoft.com/office/drawing/2014/main" xmlns="" id="{96F53358-4F30-487B-890A-6AE6E2E49A74}"/>
                </a:ext>
              </a:extLst>
            </p:cNvPr>
            <p:cNvSpPr/>
            <p:nvPr/>
          </p:nvSpPr>
          <p:spPr>
            <a:xfrm flipH="1">
              <a:off x="16800312" y="13963808"/>
              <a:ext cx="349406" cy="349406"/>
            </a:xfrm>
            <a:prstGeom prst="ellipse">
              <a:avLst/>
            </a:prstGeom>
            <a:noFill/>
            <a:ln w="12700" cap="flat" cmpd="sng" algn="ctr">
              <a:solidFill>
                <a:sysClr val="windowText" lastClr="000000">
                  <a:lumMod val="65000"/>
                  <a:lumOff val="3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469" b="0" i="0" u="none" strike="noStrike" kern="0" cap="none" spc="0" normalizeH="0" baseline="0" noProof="0">
                <a:ln>
                  <a:noFill/>
                </a:ln>
                <a:solidFill>
                  <a:prstClr val="white"/>
                </a:solidFill>
                <a:effectLst/>
                <a:uLnTx/>
                <a:uFillTx/>
                <a:latin typeface="苹方 细体" panose="020B0200000000000000" pitchFamily="34" charset="-122"/>
                <a:ea typeface="苹方 细体" panose="020B0200000000000000" pitchFamily="34" charset="-122"/>
              </a:endParaRPr>
            </a:p>
          </p:txBody>
        </p:sp>
      </p:grpSp>
    </p:spTree>
    <p:extLst>
      <p:ext uri="{BB962C8B-B14F-4D97-AF65-F5344CB8AC3E}">
        <p14:creationId xmlns:p14="http://schemas.microsoft.com/office/powerpoint/2010/main" val="115269596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42" presetClass="entr" presetSubtype="0"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15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175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15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175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nodeType="withEffect">
                                  <p:stCondLst>
                                    <p:cond delay="150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nodeType="withEffect">
                                  <p:stCondLst>
                                    <p:cond delay="175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nodeType="withEffect">
                                  <p:stCondLst>
                                    <p:cond delay="150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par>
                                <p:cTn id="34" presetID="10" presetClass="entr" presetSubtype="0" fill="hold" nodeType="withEffect">
                                  <p:stCondLst>
                                    <p:cond delay="175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建筑物, 停车, 黑色, 大批&#10;&#10;已生成高可信度的说明">
            <a:extLst>
              <a:ext uri="{FF2B5EF4-FFF2-40B4-BE49-F238E27FC236}">
                <a16:creationId xmlns:a16="http://schemas.microsoft.com/office/drawing/2014/main" xmlns="" id="{83EB9815-9E14-4F7D-A3CF-A194EE02BB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5807" y="415164"/>
            <a:ext cx="2862006" cy="7590630"/>
          </a:xfrm>
          <a:prstGeom prst="rect">
            <a:avLst/>
          </a:prstGeom>
        </p:spPr>
      </p:pic>
      <p:sp>
        <p:nvSpPr>
          <p:cNvPr id="3" name="文本框 2">
            <a:extLst>
              <a:ext uri="{FF2B5EF4-FFF2-40B4-BE49-F238E27FC236}">
                <a16:creationId xmlns:a16="http://schemas.microsoft.com/office/drawing/2014/main" xmlns="" id="{0B85508A-2345-4523-9084-3922A589A3CE}"/>
              </a:ext>
            </a:extLst>
          </p:cNvPr>
          <p:cNvSpPr txBox="1"/>
          <p:nvPr/>
        </p:nvSpPr>
        <p:spPr>
          <a:xfrm>
            <a:off x="5469161" y="1429013"/>
            <a:ext cx="4339650" cy="645433"/>
          </a:xfrm>
          <a:prstGeom prst="rect">
            <a:avLst/>
          </a:prstGeom>
          <a:noFill/>
        </p:spPr>
        <p:txBody>
          <a:bodyPr wrap="none" rtlCol="0">
            <a:spAutoFit/>
          </a:bodyPr>
          <a:lstStyle/>
          <a:p>
            <a:pPr defTabSz="457200"/>
            <a:r>
              <a:rPr lang="zh-CN" altLang="en-US" sz="3594" dirty="0">
                <a:solidFill>
                  <a:schemeClr val="bg1"/>
                </a:solidFill>
                <a:latin typeface="苹方 细体" panose="020B0200000000000000" pitchFamily="34" charset="-122"/>
                <a:ea typeface="苹方 细体" panose="020B0200000000000000" pitchFamily="34" charset="-122"/>
              </a:rPr>
              <a:t>优势明显的超低功耗</a:t>
            </a:r>
            <a:endParaRPr lang="en-US" altLang="zh-CN" sz="3594" dirty="0">
              <a:solidFill>
                <a:schemeClr val="bg1"/>
              </a:solidFill>
              <a:latin typeface="苹方 细体" panose="020B0200000000000000" pitchFamily="34" charset="-122"/>
              <a:ea typeface="苹方 细体" panose="020B0200000000000000" pitchFamily="34" charset="-122"/>
            </a:endParaRPr>
          </a:p>
        </p:txBody>
      </p:sp>
      <p:sp>
        <p:nvSpPr>
          <p:cNvPr id="4" name="文本框 3">
            <a:extLst>
              <a:ext uri="{FF2B5EF4-FFF2-40B4-BE49-F238E27FC236}">
                <a16:creationId xmlns:a16="http://schemas.microsoft.com/office/drawing/2014/main" xmlns="" id="{6AD493D5-AE32-4751-BB5A-67DAF986328E}"/>
              </a:ext>
            </a:extLst>
          </p:cNvPr>
          <p:cNvSpPr txBox="1"/>
          <p:nvPr/>
        </p:nvSpPr>
        <p:spPr>
          <a:xfrm>
            <a:off x="5469161" y="2052816"/>
            <a:ext cx="4917047" cy="885820"/>
          </a:xfrm>
          <a:prstGeom prst="rect">
            <a:avLst/>
          </a:prstGeom>
          <a:noFill/>
        </p:spPr>
        <p:txBody>
          <a:bodyPr wrap="square" rtlCol="0">
            <a:spAutoFit/>
          </a:bodyPr>
          <a:lstStyle/>
          <a:p>
            <a:pPr algn="just" defTabSz="457200">
              <a:lnSpc>
                <a:spcPct val="150000"/>
              </a:lnSpc>
            </a:pPr>
            <a:r>
              <a:rPr lang="en-US" altLang="zh-CN" sz="1146" dirty="0">
                <a:solidFill>
                  <a:schemeClr val="bg1"/>
                </a:solidFill>
                <a:latin typeface="苹方 细体" panose="020B0200000000000000" pitchFamily="34" charset="-122"/>
                <a:ea typeface="苹方 细体" panose="020B0200000000000000" pitchFamily="34" charset="-122"/>
              </a:rPr>
              <a:t>XX</a:t>
            </a:r>
            <a:r>
              <a:rPr lang="zh-CN" altLang="en-US" sz="1146" dirty="0">
                <a:solidFill>
                  <a:schemeClr val="bg1"/>
                </a:solidFill>
                <a:latin typeface="苹方 细体" panose="020B0200000000000000" pitchFamily="34" charset="-122"/>
                <a:ea typeface="苹方 细体" panose="020B0200000000000000" pitchFamily="34" charset="-122"/>
              </a:rPr>
              <a:t>代基于超低功耗的晓龙</a:t>
            </a:r>
            <a:r>
              <a:rPr lang="en-US" altLang="zh-CN" sz="1146" dirty="0">
                <a:solidFill>
                  <a:schemeClr val="bg1"/>
                </a:solidFill>
                <a:latin typeface="苹方 细体" panose="020B0200000000000000" pitchFamily="34" charset="-122"/>
                <a:ea typeface="苹方 细体" panose="020B0200000000000000" pitchFamily="34" charset="-122"/>
              </a:rPr>
              <a:t>625/626</a:t>
            </a:r>
            <a:r>
              <a:rPr lang="zh-CN" altLang="en-US" sz="1146" dirty="0">
                <a:solidFill>
                  <a:schemeClr val="bg1"/>
                </a:solidFill>
                <a:latin typeface="苹方 细体" panose="020B0200000000000000" pitchFamily="34" charset="-122"/>
                <a:ea typeface="苹方 细体" panose="020B0200000000000000" pitchFamily="34" charset="-122"/>
              </a:rPr>
              <a:t>处理器平台，在关键器件选型和软件运行策略上也都在功耗层面进行了充分的优化。配合</a:t>
            </a:r>
            <a:r>
              <a:rPr lang="en-US" altLang="zh-CN" sz="1146" dirty="0">
                <a:solidFill>
                  <a:schemeClr val="bg1"/>
                </a:solidFill>
                <a:latin typeface="苹方 细体" panose="020B0200000000000000" pitchFamily="34" charset="-122"/>
                <a:ea typeface="苹方 细体" panose="020B0200000000000000" pitchFamily="34" charset="-122"/>
              </a:rPr>
              <a:t>3500mAh</a:t>
            </a:r>
            <a:r>
              <a:rPr lang="zh-CN" altLang="en-US" sz="1146" dirty="0">
                <a:solidFill>
                  <a:schemeClr val="bg1"/>
                </a:solidFill>
                <a:latin typeface="苹方 细体" panose="020B0200000000000000" pitchFamily="34" charset="-122"/>
                <a:ea typeface="苹方 细体" panose="020B0200000000000000" pitchFamily="34" charset="-122"/>
              </a:rPr>
              <a:t>的大容量电池，即使在长时间的重复使用中，包图</a:t>
            </a:r>
            <a:r>
              <a:rPr lang="en-US" altLang="zh-CN" sz="1146" dirty="0">
                <a:solidFill>
                  <a:schemeClr val="bg1"/>
                </a:solidFill>
                <a:latin typeface="苹方 细体" panose="020B0200000000000000" pitchFamily="34" charset="-122"/>
                <a:ea typeface="苹方 细体" panose="020B0200000000000000" pitchFamily="34" charset="-122"/>
              </a:rPr>
              <a:t>6</a:t>
            </a:r>
            <a:r>
              <a:rPr lang="zh-CN" altLang="en-US" sz="1146" dirty="0">
                <a:solidFill>
                  <a:schemeClr val="bg1"/>
                </a:solidFill>
                <a:latin typeface="苹方 细体" panose="020B0200000000000000" pitchFamily="34" charset="-122"/>
                <a:ea typeface="苹方 细体" panose="020B0200000000000000" pitchFamily="34" charset="-122"/>
              </a:rPr>
              <a:t>代也能拥有超过一天的续航。</a:t>
            </a:r>
            <a:endParaRPr lang="en-US" altLang="zh-CN" sz="1146" dirty="0">
              <a:solidFill>
                <a:schemeClr val="bg1"/>
              </a:solidFill>
              <a:latin typeface="苹方 细体" panose="020B0200000000000000" pitchFamily="34" charset="-122"/>
              <a:ea typeface="苹方 细体" panose="020B0200000000000000" pitchFamily="34" charset="-122"/>
            </a:endParaRPr>
          </a:p>
        </p:txBody>
      </p:sp>
      <p:sp>
        <p:nvSpPr>
          <p:cNvPr id="5" name="文本框 4">
            <a:extLst>
              <a:ext uri="{FF2B5EF4-FFF2-40B4-BE49-F238E27FC236}">
                <a16:creationId xmlns:a16="http://schemas.microsoft.com/office/drawing/2014/main" xmlns="" id="{E989F44A-0201-450E-B535-350B02BED9CD}"/>
              </a:ext>
            </a:extLst>
          </p:cNvPr>
          <p:cNvSpPr txBox="1"/>
          <p:nvPr/>
        </p:nvSpPr>
        <p:spPr>
          <a:xfrm>
            <a:off x="5053043" y="4784114"/>
            <a:ext cx="1493645" cy="356829"/>
          </a:xfrm>
          <a:prstGeom prst="rect">
            <a:avLst/>
          </a:prstGeom>
          <a:noFill/>
        </p:spPr>
        <p:txBody>
          <a:bodyPr wrap="square" rtlCol="0">
            <a:spAutoFit/>
          </a:bodyPr>
          <a:lstStyle/>
          <a:p>
            <a:pPr algn="r" defTabSz="457200">
              <a:lnSpc>
                <a:spcPct val="150000"/>
              </a:lnSpc>
            </a:pPr>
            <a:r>
              <a:rPr lang="zh-CN" altLang="en-US" sz="1146" dirty="0">
                <a:solidFill>
                  <a:schemeClr val="bg1"/>
                </a:solidFill>
                <a:latin typeface="苹方 细体" panose="020B0200000000000000" pitchFamily="34" charset="-122"/>
                <a:ea typeface="苹方 细体" panose="020B0200000000000000" pitchFamily="34" charset="-122"/>
              </a:rPr>
              <a:t>包图 </a:t>
            </a:r>
            <a:r>
              <a:rPr lang="en-US" altLang="zh-CN" sz="1146" dirty="0">
                <a:solidFill>
                  <a:schemeClr val="bg1"/>
                </a:solidFill>
                <a:latin typeface="苹方 细体" panose="020B0200000000000000" pitchFamily="34" charset="-122"/>
                <a:ea typeface="苹方 细体" panose="020B0200000000000000" pitchFamily="34" charset="-122"/>
              </a:rPr>
              <a:t>4</a:t>
            </a:r>
            <a:r>
              <a:rPr lang="zh-CN" altLang="en-US" sz="1146" dirty="0">
                <a:solidFill>
                  <a:schemeClr val="bg1"/>
                </a:solidFill>
                <a:latin typeface="苹方 细体" panose="020B0200000000000000" pitchFamily="34" charset="-122"/>
                <a:ea typeface="苹方 细体" panose="020B0200000000000000" pitchFamily="34" charset="-122"/>
              </a:rPr>
              <a:t>代</a:t>
            </a:r>
            <a:endParaRPr lang="en-US" altLang="zh-CN" sz="1146" dirty="0">
              <a:solidFill>
                <a:schemeClr val="bg1"/>
              </a:solidFill>
              <a:latin typeface="苹方 细体" panose="020B0200000000000000" pitchFamily="34" charset="-122"/>
              <a:ea typeface="苹方 细体" panose="020B0200000000000000" pitchFamily="34" charset="-122"/>
            </a:endParaRPr>
          </a:p>
        </p:txBody>
      </p:sp>
      <p:sp>
        <p:nvSpPr>
          <p:cNvPr id="6" name="矩形 5">
            <a:extLst>
              <a:ext uri="{FF2B5EF4-FFF2-40B4-BE49-F238E27FC236}">
                <a16:creationId xmlns:a16="http://schemas.microsoft.com/office/drawing/2014/main" xmlns="" id="{0B3A64B0-2DDE-4726-B93A-96CF19997E7B}"/>
              </a:ext>
            </a:extLst>
          </p:cNvPr>
          <p:cNvSpPr/>
          <p:nvPr/>
        </p:nvSpPr>
        <p:spPr>
          <a:xfrm>
            <a:off x="6858032" y="4874134"/>
            <a:ext cx="1677845" cy="81062"/>
          </a:xfrm>
          <a:prstGeom prst="rect">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469" b="0" i="0" u="none" strike="noStrike" kern="0" cap="none" spc="0" normalizeH="0" baseline="0" noProof="0">
              <a:ln>
                <a:noFill/>
              </a:ln>
              <a:solidFill>
                <a:schemeClr val="bg1"/>
              </a:solidFill>
              <a:effectLst/>
              <a:uLnTx/>
              <a:uFillTx/>
              <a:latin typeface="苹方 细体" panose="020B0200000000000000" pitchFamily="34" charset="-122"/>
              <a:ea typeface="苹方 细体" panose="020B0200000000000000" pitchFamily="34" charset="-122"/>
            </a:endParaRPr>
          </a:p>
        </p:txBody>
      </p:sp>
      <p:sp>
        <p:nvSpPr>
          <p:cNvPr id="7" name="文本框 6">
            <a:extLst>
              <a:ext uri="{FF2B5EF4-FFF2-40B4-BE49-F238E27FC236}">
                <a16:creationId xmlns:a16="http://schemas.microsoft.com/office/drawing/2014/main" xmlns="" id="{5E52C963-2BDA-4CF0-ACC8-8DD204D3F3BA}"/>
              </a:ext>
            </a:extLst>
          </p:cNvPr>
          <p:cNvSpPr txBox="1"/>
          <p:nvPr/>
        </p:nvSpPr>
        <p:spPr>
          <a:xfrm>
            <a:off x="5053043" y="4079272"/>
            <a:ext cx="1493645" cy="356829"/>
          </a:xfrm>
          <a:prstGeom prst="rect">
            <a:avLst/>
          </a:prstGeom>
          <a:noFill/>
        </p:spPr>
        <p:txBody>
          <a:bodyPr wrap="square" rtlCol="0">
            <a:spAutoFit/>
          </a:bodyPr>
          <a:lstStyle/>
          <a:p>
            <a:pPr algn="r" defTabSz="457200">
              <a:lnSpc>
                <a:spcPct val="150000"/>
              </a:lnSpc>
            </a:pPr>
            <a:r>
              <a:rPr lang="en-US" altLang="zh-CN" sz="1146" dirty="0">
                <a:solidFill>
                  <a:schemeClr val="bg1"/>
                </a:solidFill>
                <a:latin typeface="苹方 细体" panose="020B0200000000000000" pitchFamily="34" charset="-122"/>
                <a:ea typeface="苹方 细体" panose="020B0200000000000000" pitchFamily="34" charset="-122"/>
              </a:rPr>
              <a:t>Smart</a:t>
            </a:r>
            <a:r>
              <a:rPr lang="zh-CN" altLang="en-US" sz="1146" dirty="0">
                <a:solidFill>
                  <a:schemeClr val="bg1"/>
                </a:solidFill>
                <a:latin typeface="苹方 细体" panose="020B0200000000000000" pitchFamily="34" charset="-122"/>
                <a:ea typeface="苹方 细体" panose="020B0200000000000000" pitchFamily="34" charset="-122"/>
              </a:rPr>
              <a:t> 包图</a:t>
            </a:r>
            <a:r>
              <a:rPr lang="en-US" altLang="zh-CN" sz="1146" dirty="0">
                <a:solidFill>
                  <a:schemeClr val="bg1"/>
                </a:solidFill>
                <a:latin typeface="苹方 细体" panose="020B0200000000000000" pitchFamily="34" charset="-122"/>
                <a:ea typeface="苹方 细体" panose="020B0200000000000000" pitchFamily="34" charset="-122"/>
              </a:rPr>
              <a:t>5</a:t>
            </a:r>
            <a:r>
              <a:rPr lang="zh-CN" altLang="en-US" sz="1146" dirty="0">
                <a:solidFill>
                  <a:schemeClr val="bg1"/>
                </a:solidFill>
                <a:latin typeface="苹方 细体" panose="020B0200000000000000" pitchFamily="34" charset="-122"/>
                <a:ea typeface="苹方 细体" panose="020B0200000000000000" pitchFamily="34" charset="-122"/>
              </a:rPr>
              <a:t>代</a:t>
            </a:r>
            <a:endParaRPr lang="en-US" altLang="zh-CN" sz="1146" dirty="0">
              <a:solidFill>
                <a:schemeClr val="bg1"/>
              </a:solidFill>
              <a:latin typeface="苹方 细体" panose="020B0200000000000000" pitchFamily="34" charset="-122"/>
              <a:ea typeface="苹方 细体" panose="020B0200000000000000" pitchFamily="34" charset="-122"/>
            </a:endParaRPr>
          </a:p>
        </p:txBody>
      </p:sp>
      <p:sp>
        <p:nvSpPr>
          <p:cNvPr id="8" name="矩形 7">
            <a:extLst>
              <a:ext uri="{FF2B5EF4-FFF2-40B4-BE49-F238E27FC236}">
                <a16:creationId xmlns:a16="http://schemas.microsoft.com/office/drawing/2014/main" xmlns="" id="{C70D8C85-0015-4E4E-8B9C-8FC646EA8A55}"/>
              </a:ext>
            </a:extLst>
          </p:cNvPr>
          <p:cNvSpPr/>
          <p:nvPr/>
        </p:nvSpPr>
        <p:spPr>
          <a:xfrm>
            <a:off x="6858032" y="4169292"/>
            <a:ext cx="1879333" cy="81062"/>
          </a:xfrm>
          <a:prstGeom prst="rect">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469" b="0" i="0" u="none" strike="noStrike" kern="0" cap="none" spc="0" normalizeH="0" baseline="0" noProof="0">
              <a:ln>
                <a:noFill/>
              </a:ln>
              <a:solidFill>
                <a:schemeClr val="bg1"/>
              </a:solidFill>
              <a:effectLst/>
              <a:uLnTx/>
              <a:uFillTx/>
              <a:latin typeface="苹方 细体" panose="020B0200000000000000" pitchFamily="34" charset="-122"/>
              <a:ea typeface="苹方 细体" panose="020B0200000000000000" pitchFamily="34" charset="-122"/>
            </a:endParaRPr>
          </a:p>
        </p:txBody>
      </p:sp>
      <p:sp>
        <p:nvSpPr>
          <p:cNvPr id="9" name="文本框 8">
            <a:extLst>
              <a:ext uri="{FF2B5EF4-FFF2-40B4-BE49-F238E27FC236}">
                <a16:creationId xmlns:a16="http://schemas.microsoft.com/office/drawing/2014/main" xmlns="" id="{78B96B42-6803-4DFA-A94F-4A0DBD42496D}"/>
              </a:ext>
            </a:extLst>
          </p:cNvPr>
          <p:cNvSpPr txBox="1"/>
          <p:nvPr/>
        </p:nvSpPr>
        <p:spPr>
          <a:xfrm>
            <a:off x="5053043" y="4431693"/>
            <a:ext cx="1493645" cy="356829"/>
          </a:xfrm>
          <a:prstGeom prst="rect">
            <a:avLst/>
          </a:prstGeom>
          <a:noFill/>
        </p:spPr>
        <p:txBody>
          <a:bodyPr wrap="square" rtlCol="0">
            <a:spAutoFit/>
          </a:bodyPr>
          <a:lstStyle/>
          <a:p>
            <a:pPr algn="r" defTabSz="457200">
              <a:lnSpc>
                <a:spcPct val="150000"/>
              </a:lnSpc>
            </a:pPr>
            <a:r>
              <a:rPr lang="zh-CN" altLang="en-US" sz="1146" dirty="0">
                <a:solidFill>
                  <a:schemeClr val="bg1"/>
                </a:solidFill>
                <a:latin typeface="苹方 细体" panose="020B0200000000000000" pitchFamily="34" charset="-122"/>
                <a:ea typeface="苹方 细体" panose="020B0200000000000000" pitchFamily="34" charset="-122"/>
              </a:rPr>
              <a:t>包图</a:t>
            </a:r>
            <a:r>
              <a:rPr lang="en-US" altLang="zh-CN" sz="1146" dirty="0">
                <a:solidFill>
                  <a:schemeClr val="bg1"/>
                </a:solidFill>
                <a:latin typeface="苹方 细体" panose="020B0200000000000000" pitchFamily="34" charset="-122"/>
                <a:ea typeface="苹方 细体" panose="020B0200000000000000" pitchFamily="34" charset="-122"/>
              </a:rPr>
              <a:t>5</a:t>
            </a:r>
            <a:r>
              <a:rPr lang="zh-CN" altLang="en-US" sz="1146" dirty="0">
                <a:solidFill>
                  <a:schemeClr val="bg1"/>
                </a:solidFill>
                <a:latin typeface="苹方 细体" panose="020B0200000000000000" pitchFamily="34" charset="-122"/>
                <a:ea typeface="苹方 细体" panose="020B0200000000000000" pitchFamily="34" charset="-122"/>
              </a:rPr>
              <a:t>代</a:t>
            </a:r>
            <a:endParaRPr lang="en-US" altLang="zh-CN" sz="1146" dirty="0">
              <a:solidFill>
                <a:schemeClr val="bg1"/>
              </a:solidFill>
              <a:latin typeface="苹方 细体" panose="020B0200000000000000" pitchFamily="34" charset="-122"/>
              <a:ea typeface="苹方 细体" panose="020B0200000000000000" pitchFamily="34" charset="-122"/>
            </a:endParaRPr>
          </a:p>
        </p:txBody>
      </p:sp>
      <p:sp>
        <p:nvSpPr>
          <p:cNvPr id="10" name="矩形 9">
            <a:extLst>
              <a:ext uri="{FF2B5EF4-FFF2-40B4-BE49-F238E27FC236}">
                <a16:creationId xmlns:a16="http://schemas.microsoft.com/office/drawing/2014/main" xmlns="" id="{6228E90B-0F4B-4D3F-883C-52FBA4F7AC50}"/>
              </a:ext>
            </a:extLst>
          </p:cNvPr>
          <p:cNvSpPr/>
          <p:nvPr/>
        </p:nvSpPr>
        <p:spPr>
          <a:xfrm>
            <a:off x="6858032" y="4521713"/>
            <a:ext cx="2410529" cy="81062"/>
          </a:xfrm>
          <a:prstGeom prst="rect">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469" b="0" i="0" u="none" strike="noStrike" kern="0" cap="none" spc="0" normalizeH="0" baseline="0" noProof="0">
              <a:ln>
                <a:noFill/>
              </a:ln>
              <a:solidFill>
                <a:schemeClr val="bg1"/>
              </a:solidFill>
              <a:effectLst/>
              <a:uLnTx/>
              <a:uFillTx/>
              <a:latin typeface="苹方 细体" panose="020B0200000000000000" pitchFamily="34" charset="-122"/>
              <a:ea typeface="苹方 细体" panose="020B0200000000000000" pitchFamily="34" charset="-122"/>
            </a:endParaRPr>
          </a:p>
        </p:txBody>
      </p:sp>
      <p:sp>
        <p:nvSpPr>
          <p:cNvPr id="11" name="文本框 10">
            <a:extLst>
              <a:ext uri="{FF2B5EF4-FFF2-40B4-BE49-F238E27FC236}">
                <a16:creationId xmlns:a16="http://schemas.microsoft.com/office/drawing/2014/main" xmlns="" id="{D08EE36C-5DF2-42DD-8809-62176018EDAD}"/>
              </a:ext>
            </a:extLst>
          </p:cNvPr>
          <p:cNvSpPr txBox="1"/>
          <p:nvPr/>
        </p:nvSpPr>
        <p:spPr>
          <a:xfrm>
            <a:off x="5053043" y="5136534"/>
            <a:ext cx="1493645" cy="356829"/>
          </a:xfrm>
          <a:prstGeom prst="rect">
            <a:avLst/>
          </a:prstGeom>
          <a:noFill/>
        </p:spPr>
        <p:txBody>
          <a:bodyPr wrap="square" rtlCol="0">
            <a:spAutoFit/>
          </a:bodyPr>
          <a:lstStyle/>
          <a:p>
            <a:pPr algn="r" defTabSz="457200">
              <a:lnSpc>
                <a:spcPct val="150000"/>
              </a:lnSpc>
            </a:pPr>
            <a:r>
              <a:rPr lang="zh-CN" altLang="en-US" sz="1146" dirty="0">
                <a:solidFill>
                  <a:schemeClr val="bg1"/>
                </a:solidFill>
                <a:latin typeface="苹方 细体" panose="020B0200000000000000" pitchFamily="34" charset="-122"/>
                <a:ea typeface="苹方 细体" panose="020B0200000000000000" pitchFamily="34" charset="-122"/>
              </a:rPr>
              <a:t>包图</a:t>
            </a:r>
            <a:r>
              <a:rPr lang="en-US" altLang="zh-CN" sz="1146" dirty="0">
                <a:solidFill>
                  <a:schemeClr val="bg1"/>
                </a:solidFill>
                <a:latin typeface="苹方 细体" panose="020B0200000000000000" pitchFamily="34" charset="-122"/>
                <a:ea typeface="苹方 细体" panose="020B0200000000000000" pitchFamily="34" charset="-122"/>
              </a:rPr>
              <a:t>1</a:t>
            </a:r>
            <a:r>
              <a:rPr lang="zh-CN" altLang="en-US" sz="1146" dirty="0">
                <a:solidFill>
                  <a:schemeClr val="bg1"/>
                </a:solidFill>
                <a:latin typeface="苹方 细体" panose="020B0200000000000000" pitchFamily="34" charset="-122"/>
                <a:ea typeface="苹方 细体" panose="020B0200000000000000" pitchFamily="34" charset="-122"/>
              </a:rPr>
              <a:t>代</a:t>
            </a:r>
            <a:endParaRPr lang="en-US" altLang="zh-CN" sz="1146" dirty="0">
              <a:solidFill>
                <a:schemeClr val="bg1"/>
              </a:solidFill>
              <a:latin typeface="苹方 细体" panose="020B0200000000000000" pitchFamily="34" charset="-122"/>
              <a:ea typeface="苹方 细体" panose="020B0200000000000000" pitchFamily="34" charset="-122"/>
            </a:endParaRPr>
          </a:p>
        </p:txBody>
      </p:sp>
      <p:sp>
        <p:nvSpPr>
          <p:cNvPr id="12" name="矩形 11">
            <a:extLst>
              <a:ext uri="{FF2B5EF4-FFF2-40B4-BE49-F238E27FC236}">
                <a16:creationId xmlns:a16="http://schemas.microsoft.com/office/drawing/2014/main" xmlns="" id="{85D36E98-195F-435F-A0E8-8F93F76A6162}"/>
              </a:ext>
            </a:extLst>
          </p:cNvPr>
          <p:cNvSpPr/>
          <p:nvPr/>
        </p:nvSpPr>
        <p:spPr>
          <a:xfrm>
            <a:off x="6858032" y="5226554"/>
            <a:ext cx="1116121" cy="81062"/>
          </a:xfrm>
          <a:prstGeom prst="rect">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469" b="0" i="0" u="none" strike="noStrike" kern="0" cap="none" spc="0" normalizeH="0" baseline="0" noProof="0">
              <a:ln>
                <a:noFill/>
              </a:ln>
              <a:solidFill>
                <a:schemeClr val="bg1"/>
              </a:solidFill>
              <a:effectLst/>
              <a:uLnTx/>
              <a:uFillTx/>
              <a:latin typeface="苹方 细体" panose="020B0200000000000000" pitchFamily="34" charset="-122"/>
              <a:ea typeface="苹方 细体" panose="020B0200000000000000" pitchFamily="34" charset="-122"/>
            </a:endParaRPr>
          </a:p>
        </p:txBody>
      </p:sp>
      <p:sp>
        <p:nvSpPr>
          <p:cNvPr id="13" name="文本框 12">
            <a:extLst>
              <a:ext uri="{FF2B5EF4-FFF2-40B4-BE49-F238E27FC236}">
                <a16:creationId xmlns:a16="http://schemas.microsoft.com/office/drawing/2014/main" xmlns="" id="{D96D69A4-328E-43D7-BDC8-83AEBE684270}"/>
              </a:ext>
            </a:extLst>
          </p:cNvPr>
          <p:cNvSpPr txBox="1"/>
          <p:nvPr/>
        </p:nvSpPr>
        <p:spPr>
          <a:xfrm>
            <a:off x="5053043" y="3726851"/>
            <a:ext cx="1493645" cy="356829"/>
          </a:xfrm>
          <a:prstGeom prst="rect">
            <a:avLst/>
          </a:prstGeom>
          <a:noFill/>
        </p:spPr>
        <p:txBody>
          <a:bodyPr wrap="square" rtlCol="0">
            <a:spAutoFit/>
          </a:bodyPr>
          <a:lstStyle/>
          <a:p>
            <a:pPr algn="r" defTabSz="457200">
              <a:lnSpc>
                <a:spcPct val="150000"/>
              </a:lnSpc>
            </a:pPr>
            <a:r>
              <a:rPr lang="zh-CN" altLang="en-US" sz="1146" dirty="0">
                <a:solidFill>
                  <a:schemeClr val="bg1"/>
                </a:solidFill>
                <a:latin typeface="苹方 细体" panose="020B0200000000000000" pitchFamily="34" charset="-122"/>
                <a:ea typeface="苹方 细体" panose="020B0200000000000000" pitchFamily="34" charset="-122"/>
              </a:rPr>
              <a:t>包图</a:t>
            </a:r>
            <a:r>
              <a:rPr lang="en-US" altLang="zh-CN" sz="1146" dirty="0">
                <a:solidFill>
                  <a:schemeClr val="bg1"/>
                </a:solidFill>
                <a:latin typeface="苹方 细体" panose="020B0200000000000000" pitchFamily="34" charset="-122"/>
                <a:ea typeface="苹方 细体" panose="020B0200000000000000" pitchFamily="34" charset="-122"/>
              </a:rPr>
              <a:t>6</a:t>
            </a:r>
            <a:r>
              <a:rPr lang="zh-CN" altLang="en-US" sz="1146" dirty="0">
                <a:solidFill>
                  <a:schemeClr val="bg1"/>
                </a:solidFill>
                <a:latin typeface="苹方 细体" panose="020B0200000000000000" pitchFamily="34" charset="-122"/>
                <a:ea typeface="苹方 细体" panose="020B0200000000000000" pitchFamily="34" charset="-122"/>
              </a:rPr>
              <a:t>代</a:t>
            </a:r>
            <a:endParaRPr lang="en-US" altLang="zh-CN" sz="1146" dirty="0">
              <a:solidFill>
                <a:schemeClr val="bg1"/>
              </a:solidFill>
              <a:latin typeface="苹方 细体" panose="020B0200000000000000" pitchFamily="34" charset="-122"/>
              <a:ea typeface="苹方 细体" panose="020B0200000000000000" pitchFamily="34" charset="-122"/>
            </a:endParaRPr>
          </a:p>
        </p:txBody>
      </p:sp>
      <p:sp>
        <p:nvSpPr>
          <p:cNvPr id="14" name="矩形 13">
            <a:extLst>
              <a:ext uri="{FF2B5EF4-FFF2-40B4-BE49-F238E27FC236}">
                <a16:creationId xmlns:a16="http://schemas.microsoft.com/office/drawing/2014/main" xmlns="" id="{B96E79B1-1C3E-4551-B96F-921981117F3F}"/>
              </a:ext>
            </a:extLst>
          </p:cNvPr>
          <p:cNvSpPr/>
          <p:nvPr/>
        </p:nvSpPr>
        <p:spPr>
          <a:xfrm>
            <a:off x="6858032" y="3816871"/>
            <a:ext cx="3528176" cy="81062"/>
          </a:xfrm>
          <a:prstGeom prst="rect">
            <a:avLst/>
          </a:prstGeom>
          <a:gradFill>
            <a:gsLst>
              <a:gs pos="0">
                <a:srgbClr val="0070C0"/>
              </a:gs>
              <a:gs pos="100000">
                <a:srgbClr val="00B0F0"/>
              </a:gs>
            </a:gsLst>
            <a:lin ang="10800000" scaled="0"/>
          </a:gra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469" b="0" i="0" u="none" strike="noStrike" kern="0" cap="none" spc="0" normalizeH="0" baseline="0" noProof="0">
              <a:ln>
                <a:noFill/>
              </a:ln>
              <a:solidFill>
                <a:schemeClr val="bg1"/>
              </a:solidFill>
              <a:effectLst/>
              <a:uLnTx/>
              <a:uFillTx/>
              <a:latin typeface="苹方 细体" panose="020B0200000000000000" pitchFamily="34" charset="-122"/>
              <a:ea typeface="苹方 细体" panose="020B0200000000000000" pitchFamily="34" charset="-122"/>
            </a:endParaRPr>
          </a:p>
        </p:txBody>
      </p:sp>
      <p:sp>
        <p:nvSpPr>
          <p:cNvPr id="15" name="文本框 14">
            <a:extLst>
              <a:ext uri="{FF2B5EF4-FFF2-40B4-BE49-F238E27FC236}">
                <a16:creationId xmlns:a16="http://schemas.microsoft.com/office/drawing/2014/main" xmlns="" id="{69ECBA5C-2E66-49B8-A2E0-0C15DA33FE13}"/>
              </a:ext>
            </a:extLst>
          </p:cNvPr>
          <p:cNvSpPr txBox="1"/>
          <p:nvPr/>
        </p:nvSpPr>
        <p:spPr>
          <a:xfrm>
            <a:off x="6731436" y="5437432"/>
            <a:ext cx="309860" cy="356829"/>
          </a:xfrm>
          <a:prstGeom prst="rect">
            <a:avLst/>
          </a:prstGeom>
          <a:noFill/>
        </p:spPr>
        <p:txBody>
          <a:bodyPr wrap="square" rtlCol="0">
            <a:spAutoFit/>
          </a:bodyPr>
          <a:lstStyle/>
          <a:p>
            <a:pPr algn="ctr" defTabSz="457200">
              <a:lnSpc>
                <a:spcPct val="150000"/>
              </a:lnSpc>
            </a:pPr>
            <a:r>
              <a:rPr lang="en-US" altLang="zh-CN" sz="1146" dirty="0">
                <a:solidFill>
                  <a:schemeClr val="bg1"/>
                </a:solidFill>
                <a:latin typeface="苹方 细体" panose="020B0200000000000000" pitchFamily="34" charset="-122"/>
                <a:ea typeface="苹方 细体" panose="020B0200000000000000" pitchFamily="34" charset="-122"/>
              </a:rPr>
              <a:t>0</a:t>
            </a:r>
          </a:p>
        </p:txBody>
      </p:sp>
      <p:sp>
        <p:nvSpPr>
          <p:cNvPr id="16" name="文本框 15">
            <a:extLst>
              <a:ext uri="{FF2B5EF4-FFF2-40B4-BE49-F238E27FC236}">
                <a16:creationId xmlns:a16="http://schemas.microsoft.com/office/drawing/2014/main" xmlns="" id="{788076F7-F6EE-4D74-BA9D-8B44C9C2F62C}"/>
              </a:ext>
            </a:extLst>
          </p:cNvPr>
          <p:cNvSpPr txBox="1"/>
          <p:nvPr/>
        </p:nvSpPr>
        <p:spPr>
          <a:xfrm>
            <a:off x="7580879" y="5437432"/>
            <a:ext cx="393274" cy="621324"/>
          </a:xfrm>
          <a:prstGeom prst="rect">
            <a:avLst/>
          </a:prstGeom>
          <a:noFill/>
        </p:spPr>
        <p:txBody>
          <a:bodyPr wrap="square" rtlCol="0">
            <a:spAutoFit/>
          </a:bodyPr>
          <a:lstStyle/>
          <a:p>
            <a:pPr algn="ctr" defTabSz="457200">
              <a:lnSpc>
                <a:spcPct val="150000"/>
              </a:lnSpc>
            </a:pPr>
            <a:r>
              <a:rPr lang="en-US" altLang="zh-CN" sz="1146" dirty="0">
                <a:solidFill>
                  <a:schemeClr val="bg1"/>
                </a:solidFill>
                <a:latin typeface="苹方 细体" panose="020B0200000000000000" pitchFamily="34" charset="-122"/>
                <a:ea typeface="苹方 细体" panose="020B0200000000000000" pitchFamily="34" charset="-122"/>
              </a:rPr>
              <a:t>0.3</a:t>
            </a:r>
          </a:p>
        </p:txBody>
      </p:sp>
      <p:sp>
        <p:nvSpPr>
          <p:cNvPr id="17" name="文本框 16">
            <a:extLst>
              <a:ext uri="{FF2B5EF4-FFF2-40B4-BE49-F238E27FC236}">
                <a16:creationId xmlns:a16="http://schemas.microsoft.com/office/drawing/2014/main" xmlns="" id="{7D2974AF-66C1-4AC4-9726-9FCE6948EED0}"/>
              </a:ext>
            </a:extLst>
          </p:cNvPr>
          <p:cNvSpPr txBox="1"/>
          <p:nvPr/>
        </p:nvSpPr>
        <p:spPr>
          <a:xfrm>
            <a:off x="8430321" y="5437432"/>
            <a:ext cx="389989" cy="621324"/>
          </a:xfrm>
          <a:prstGeom prst="rect">
            <a:avLst/>
          </a:prstGeom>
          <a:noFill/>
        </p:spPr>
        <p:txBody>
          <a:bodyPr wrap="square" rtlCol="0">
            <a:spAutoFit/>
          </a:bodyPr>
          <a:lstStyle/>
          <a:p>
            <a:pPr algn="ctr" defTabSz="457200">
              <a:lnSpc>
                <a:spcPct val="150000"/>
              </a:lnSpc>
            </a:pPr>
            <a:r>
              <a:rPr lang="en-US" altLang="zh-CN" sz="1146" dirty="0">
                <a:solidFill>
                  <a:schemeClr val="bg1"/>
                </a:solidFill>
                <a:latin typeface="苹方 细体" panose="020B0200000000000000" pitchFamily="34" charset="-122"/>
                <a:ea typeface="苹方 细体" panose="020B0200000000000000" pitchFamily="34" charset="-122"/>
              </a:rPr>
              <a:t>0.6</a:t>
            </a:r>
          </a:p>
        </p:txBody>
      </p:sp>
      <p:sp>
        <p:nvSpPr>
          <p:cNvPr id="18" name="文本框 17">
            <a:extLst>
              <a:ext uri="{FF2B5EF4-FFF2-40B4-BE49-F238E27FC236}">
                <a16:creationId xmlns:a16="http://schemas.microsoft.com/office/drawing/2014/main" xmlns="" id="{B6F99E9D-02C1-4B89-84CE-E7A5CE1AC856}"/>
              </a:ext>
            </a:extLst>
          </p:cNvPr>
          <p:cNvSpPr txBox="1"/>
          <p:nvPr/>
        </p:nvSpPr>
        <p:spPr>
          <a:xfrm>
            <a:off x="9279765" y="5437432"/>
            <a:ext cx="529046" cy="356829"/>
          </a:xfrm>
          <a:prstGeom prst="rect">
            <a:avLst/>
          </a:prstGeom>
          <a:noFill/>
        </p:spPr>
        <p:txBody>
          <a:bodyPr wrap="square" rtlCol="0">
            <a:spAutoFit/>
          </a:bodyPr>
          <a:lstStyle/>
          <a:p>
            <a:pPr algn="ctr" defTabSz="457200">
              <a:lnSpc>
                <a:spcPct val="150000"/>
              </a:lnSpc>
            </a:pPr>
            <a:r>
              <a:rPr lang="en-US" altLang="zh-CN" sz="1146" dirty="0">
                <a:solidFill>
                  <a:schemeClr val="bg1"/>
                </a:solidFill>
                <a:latin typeface="苹方 细体" panose="020B0200000000000000" pitchFamily="34" charset="-122"/>
                <a:ea typeface="苹方 细体" panose="020B0200000000000000" pitchFamily="34" charset="-122"/>
              </a:rPr>
              <a:t>0.9</a:t>
            </a:r>
          </a:p>
        </p:txBody>
      </p:sp>
      <p:sp>
        <p:nvSpPr>
          <p:cNvPr id="19" name="文本框 18">
            <a:extLst>
              <a:ext uri="{FF2B5EF4-FFF2-40B4-BE49-F238E27FC236}">
                <a16:creationId xmlns:a16="http://schemas.microsoft.com/office/drawing/2014/main" xmlns="" id="{B76040D7-314A-43D7-B076-CC0742E62D4F}"/>
              </a:ext>
            </a:extLst>
          </p:cNvPr>
          <p:cNvSpPr txBox="1"/>
          <p:nvPr/>
        </p:nvSpPr>
        <p:spPr>
          <a:xfrm>
            <a:off x="10129208" y="5437432"/>
            <a:ext cx="424492" cy="356829"/>
          </a:xfrm>
          <a:prstGeom prst="rect">
            <a:avLst/>
          </a:prstGeom>
          <a:noFill/>
        </p:spPr>
        <p:txBody>
          <a:bodyPr wrap="square" rtlCol="0">
            <a:spAutoFit/>
          </a:bodyPr>
          <a:lstStyle/>
          <a:p>
            <a:pPr algn="ctr" defTabSz="457200">
              <a:lnSpc>
                <a:spcPct val="150000"/>
              </a:lnSpc>
            </a:pPr>
            <a:r>
              <a:rPr lang="en-US" altLang="zh-CN" sz="1146" dirty="0">
                <a:solidFill>
                  <a:schemeClr val="bg1"/>
                </a:solidFill>
                <a:latin typeface="苹方 细体" panose="020B0200000000000000" pitchFamily="34" charset="-122"/>
                <a:ea typeface="苹方 细体" panose="020B0200000000000000" pitchFamily="34" charset="-122"/>
              </a:rPr>
              <a:t>1.2</a:t>
            </a:r>
          </a:p>
        </p:txBody>
      </p:sp>
    </p:spTree>
    <p:extLst>
      <p:ext uri="{BB962C8B-B14F-4D97-AF65-F5344CB8AC3E}">
        <p14:creationId xmlns:p14="http://schemas.microsoft.com/office/powerpoint/2010/main" val="3254990951"/>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17" presetClass="entr" presetSubtype="2" fill="hold" grpId="0" nodeType="withEffect">
                                  <p:stCondLst>
                                    <p:cond delay="20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ppt_x</p:attrName>
                                        </p:attrNameLst>
                                      </p:cBhvr>
                                      <p:tavLst>
                                        <p:tav tm="0">
                                          <p:val>
                                            <p:strVal val="#ppt_x+#ppt_w/2"/>
                                          </p:val>
                                        </p:tav>
                                        <p:tav tm="100000">
                                          <p:val>
                                            <p:strVal val="#ppt_x"/>
                                          </p:val>
                                        </p:tav>
                                      </p:tavLst>
                                    </p:anim>
                                    <p:anim calcmode="lin" valueType="num">
                                      <p:cBhvr>
                                        <p:cTn id="23" dur="500" fill="hold"/>
                                        <p:tgtEl>
                                          <p:spTgt spid="13"/>
                                        </p:tgtEl>
                                        <p:attrNameLst>
                                          <p:attrName>ppt_y</p:attrName>
                                        </p:attrNameLst>
                                      </p:cBhvr>
                                      <p:tavLst>
                                        <p:tav tm="0">
                                          <p:val>
                                            <p:strVal val="#ppt_y"/>
                                          </p:val>
                                        </p:tav>
                                        <p:tav tm="100000">
                                          <p:val>
                                            <p:strVal val="#ppt_y"/>
                                          </p:val>
                                        </p:tav>
                                      </p:tavLst>
                                    </p:anim>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strVal val="#ppt_h"/>
                                          </p:val>
                                        </p:tav>
                                        <p:tav tm="100000">
                                          <p:val>
                                            <p:strVal val="#ppt_h"/>
                                          </p:val>
                                        </p:tav>
                                      </p:tavLst>
                                    </p:anim>
                                  </p:childTnLst>
                                </p:cTn>
                              </p:par>
                              <p:par>
                                <p:cTn id="26" presetID="17" presetClass="entr" presetSubtype="8" fill="hold" grpId="0" nodeType="withEffect">
                                  <p:stCondLst>
                                    <p:cond delay="200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ppt_x</p:attrName>
                                        </p:attrNameLst>
                                      </p:cBhvr>
                                      <p:tavLst>
                                        <p:tav tm="0">
                                          <p:val>
                                            <p:strVal val="#ppt_x-#ppt_w/2"/>
                                          </p:val>
                                        </p:tav>
                                        <p:tav tm="100000">
                                          <p:val>
                                            <p:strVal val="#ppt_x"/>
                                          </p:val>
                                        </p:tav>
                                      </p:tavLst>
                                    </p:anim>
                                    <p:anim calcmode="lin" valueType="num">
                                      <p:cBhvr>
                                        <p:cTn id="29" dur="500" fill="hold"/>
                                        <p:tgtEl>
                                          <p:spTgt spid="14"/>
                                        </p:tgtEl>
                                        <p:attrNameLst>
                                          <p:attrName>ppt_y</p:attrName>
                                        </p:attrNameLst>
                                      </p:cBhvr>
                                      <p:tavLst>
                                        <p:tav tm="0">
                                          <p:val>
                                            <p:strVal val="#ppt_y"/>
                                          </p:val>
                                        </p:tav>
                                        <p:tav tm="100000">
                                          <p:val>
                                            <p:strVal val="#ppt_y"/>
                                          </p:val>
                                        </p:tav>
                                      </p:tavLst>
                                    </p:anim>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strVal val="#ppt_h"/>
                                          </p:val>
                                        </p:tav>
                                        <p:tav tm="100000">
                                          <p:val>
                                            <p:strVal val="#ppt_h"/>
                                          </p:val>
                                        </p:tav>
                                      </p:tavLst>
                                    </p:anim>
                                  </p:childTnLst>
                                </p:cTn>
                              </p:par>
                              <p:par>
                                <p:cTn id="32" presetID="17" presetClass="entr" presetSubtype="2" fill="hold" grpId="0" nodeType="withEffect">
                                  <p:stCondLst>
                                    <p:cond delay="225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ppt_x</p:attrName>
                                        </p:attrNameLst>
                                      </p:cBhvr>
                                      <p:tavLst>
                                        <p:tav tm="0">
                                          <p:val>
                                            <p:strVal val="#ppt_x+#ppt_w/2"/>
                                          </p:val>
                                        </p:tav>
                                        <p:tav tm="100000">
                                          <p:val>
                                            <p:strVal val="#ppt_x"/>
                                          </p:val>
                                        </p:tav>
                                      </p:tavLst>
                                    </p:anim>
                                    <p:anim calcmode="lin" valueType="num">
                                      <p:cBhvr>
                                        <p:cTn id="35" dur="500" fill="hold"/>
                                        <p:tgtEl>
                                          <p:spTgt spid="7"/>
                                        </p:tgtEl>
                                        <p:attrNameLst>
                                          <p:attrName>ppt_y</p:attrName>
                                        </p:attrNameLst>
                                      </p:cBhvr>
                                      <p:tavLst>
                                        <p:tav tm="0">
                                          <p:val>
                                            <p:strVal val="#ppt_y"/>
                                          </p:val>
                                        </p:tav>
                                        <p:tav tm="100000">
                                          <p:val>
                                            <p:strVal val="#ppt_y"/>
                                          </p:val>
                                        </p:tav>
                                      </p:tavLst>
                                    </p:anim>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strVal val="#ppt_h"/>
                                          </p:val>
                                        </p:tav>
                                        <p:tav tm="100000">
                                          <p:val>
                                            <p:strVal val="#ppt_h"/>
                                          </p:val>
                                        </p:tav>
                                      </p:tavLst>
                                    </p:anim>
                                  </p:childTnLst>
                                </p:cTn>
                              </p:par>
                              <p:par>
                                <p:cTn id="38" presetID="17" presetClass="entr" presetSubtype="8" fill="hold" grpId="0" nodeType="withEffect">
                                  <p:stCondLst>
                                    <p:cond delay="225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ppt_x</p:attrName>
                                        </p:attrNameLst>
                                      </p:cBhvr>
                                      <p:tavLst>
                                        <p:tav tm="0">
                                          <p:val>
                                            <p:strVal val="#ppt_x-#ppt_w/2"/>
                                          </p:val>
                                        </p:tav>
                                        <p:tav tm="100000">
                                          <p:val>
                                            <p:strVal val="#ppt_x"/>
                                          </p:val>
                                        </p:tav>
                                      </p:tavLst>
                                    </p:anim>
                                    <p:anim calcmode="lin" valueType="num">
                                      <p:cBhvr>
                                        <p:cTn id="41" dur="500" fill="hold"/>
                                        <p:tgtEl>
                                          <p:spTgt spid="8"/>
                                        </p:tgtEl>
                                        <p:attrNameLst>
                                          <p:attrName>ppt_y</p:attrName>
                                        </p:attrNameLst>
                                      </p:cBhvr>
                                      <p:tavLst>
                                        <p:tav tm="0">
                                          <p:val>
                                            <p:strVal val="#ppt_y"/>
                                          </p:val>
                                        </p:tav>
                                        <p:tav tm="100000">
                                          <p:val>
                                            <p:strVal val="#ppt_y"/>
                                          </p:val>
                                        </p:tav>
                                      </p:tavLst>
                                    </p:anim>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strVal val="#ppt_h"/>
                                          </p:val>
                                        </p:tav>
                                        <p:tav tm="100000">
                                          <p:val>
                                            <p:strVal val="#ppt_h"/>
                                          </p:val>
                                        </p:tav>
                                      </p:tavLst>
                                    </p:anim>
                                  </p:childTnLst>
                                </p:cTn>
                              </p:par>
                              <p:par>
                                <p:cTn id="44" presetID="17" presetClass="entr" presetSubtype="2" fill="hold" grpId="0" nodeType="withEffect">
                                  <p:stCondLst>
                                    <p:cond delay="250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ppt_x</p:attrName>
                                        </p:attrNameLst>
                                      </p:cBhvr>
                                      <p:tavLst>
                                        <p:tav tm="0">
                                          <p:val>
                                            <p:strVal val="#ppt_x+#ppt_w/2"/>
                                          </p:val>
                                        </p:tav>
                                        <p:tav tm="100000">
                                          <p:val>
                                            <p:strVal val="#ppt_x"/>
                                          </p:val>
                                        </p:tav>
                                      </p:tavLst>
                                    </p:anim>
                                    <p:anim calcmode="lin" valueType="num">
                                      <p:cBhvr>
                                        <p:cTn id="47" dur="500" fill="hold"/>
                                        <p:tgtEl>
                                          <p:spTgt spid="9"/>
                                        </p:tgtEl>
                                        <p:attrNameLst>
                                          <p:attrName>ppt_y</p:attrName>
                                        </p:attrNameLst>
                                      </p:cBhvr>
                                      <p:tavLst>
                                        <p:tav tm="0">
                                          <p:val>
                                            <p:strVal val="#ppt_y"/>
                                          </p:val>
                                        </p:tav>
                                        <p:tav tm="100000">
                                          <p:val>
                                            <p:strVal val="#ppt_y"/>
                                          </p:val>
                                        </p:tav>
                                      </p:tavLst>
                                    </p:anim>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strVal val="#ppt_h"/>
                                          </p:val>
                                        </p:tav>
                                        <p:tav tm="100000">
                                          <p:val>
                                            <p:strVal val="#ppt_h"/>
                                          </p:val>
                                        </p:tav>
                                      </p:tavLst>
                                    </p:anim>
                                  </p:childTnLst>
                                </p:cTn>
                              </p:par>
                              <p:par>
                                <p:cTn id="50" presetID="17" presetClass="entr" presetSubtype="8" fill="hold" grpId="0" nodeType="withEffect">
                                  <p:stCondLst>
                                    <p:cond delay="250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ppt_x</p:attrName>
                                        </p:attrNameLst>
                                      </p:cBhvr>
                                      <p:tavLst>
                                        <p:tav tm="0">
                                          <p:val>
                                            <p:strVal val="#ppt_x-#ppt_w/2"/>
                                          </p:val>
                                        </p:tav>
                                        <p:tav tm="100000">
                                          <p:val>
                                            <p:strVal val="#ppt_x"/>
                                          </p:val>
                                        </p:tav>
                                      </p:tavLst>
                                    </p:anim>
                                    <p:anim calcmode="lin" valueType="num">
                                      <p:cBhvr>
                                        <p:cTn id="53" dur="500" fill="hold"/>
                                        <p:tgtEl>
                                          <p:spTgt spid="10"/>
                                        </p:tgtEl>
                                        <p:attrNameLst>
                                          <p:attrName>ppt_y</p:attrName>
                                        </p:attrNameLst>
                                      </p:cBhvr>
                                      <p:tavLst>
                                        <p:tav tm="0">
                                          <p:val>
                                            <p:strVal val="#ppt_y"/>
                                          </p:val>
                                        </p:tav>
                                        <p:tav tm="100000">
                                          <p:val>
                                            <p:strVal val="#ppt_y"/>
                                          </p:val>
                                        </p:tav>
                                      </p:tavLst>
                                    </p:anim>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strVal val="#ppt_h"/>
                                          </p:val>
                                        </p:tav>
                                        <p:tav tm="100000">
                                          <p:val>
                                            <p:strVal val="#ppt_h"/>
                                          </p:val>
                                        </p:tav>
                                      </p:tavLst>
                                    </p:anim>
                                  </p:childTnLst>
                                </p:cTn>
                              </p:par>
                              <p:par>
                                <p:cTn id="56" presetID="17" presetClass="entr" presetSubtype="2" fill="hold" grpId="0" nodeType="withEffect">
                                  <p:stCondLst>
                                    <p:cond delay="2750"/>
                                  </p:stCondLst>
                                  <p:childTnLst>
                                    <p:set>
                                      <p:cBhvr>
                                        <p:cTn id="57" dur="1" fill="hold">
                                          <p:stCondLst>
                                            <p:cond delay="0"/>
                                          </p:stCondLst>
                                        </p:cTn>
                                        <p:tgtEl>
                                          <p:spTgt spid="5"/>
                                        </p:tgtEl>
                                        <p:attrNameLst>
                                          <p:attrName>style.visibility</p:attrName>
                                        </p:attrNameLst>
                                      </p:cBhvr>
                                      <p:to>
                                        <p:strVal val="visible"/>
                                      </p:to>
                                    </p:set>
                                    <p:anim calcmode="lin" valueType="num">
                                      <p:cBhvr>
                                        <p:cTn id="58" dur="500" fill="hold"/>
                                        <p:tgtEl>
                                          <p:spTgt spid="5"/>
                                        </p:tgtEl>
                                        <p:attrNameLst>
                                          <p:attrName>ppt_x</p:attrName>
                                        </p:attrNameLst>
                                      </p:cBhvr>
                                      <p:tavLst>
                                        <p:tav tm="0">
                                          <p:val>
                                            <p:strVal val="#ppt_x+#ppt_w/2"/>
                                          </p:val>
                                        </p:tav>
                                        <p:tav tm="100000">
                                          <p:val>
                                            <p:strVal val="#ppt_x"/>
                                          </p:val>
                                        </p:tav>
                                      </p:tavLst>
                                    </p:anim>
                                    <p:anim calcmode="lin" valueType="num">
                                      <p:cBhvr>
                                        <p:cTn id="59" dur="500" fill="hold"/>
                                        <p:tgtEl>
                                          <p:spTgt spid="5"/>
                                        </p:tgtEl>
                                        <p:attrNameLst>
                                          <p:attrName>ppt_y</p:attrName>
                                        </p:attrNameLst>
                                      </p:cBhvr>
                                      <p:tavLst>
                                        <p:tav tm="0">
                                          <p:val>
                                            <p:strVal val="#ppt_y"/>
                                          </p:val>
                                        </p:tav>
                                        <p:tav tm="100000">
                                          <p:val>
                                            <p:strVal val="#ppt_y"/>
                                          </p:val>
                                        </p:tav>
                                      </p:tavLst>
                                    </p:anim>
                                    <p:anim calcmode="lin" valueType="num">
                                      <p:cBhvr>
                                        <p:cTn id="60" dur="500" fill="hold"/>
                                        <p:tgtEl>
                                          <p:spTgt spid="5"/>
                                        </p:tgtEl>
                                        <p:attrNameLst>
                                          <p:attrName>ppt_w</p:attrName>
                                        </p:attrNameLst>
                                      </p:cBhvr>
                                      <p:tavLst>
                                        <p:tav tm="0">
                                          <p:val>
                                            <p:fltVal val="0"/>
                                          </p:val>
                                        </p:tav>
                                        <p:tav tm="100000">
                                          <p:val>
                                            <p:strVal val="#ppt_w"/>
                                          </p:val>
                                        </p:tav>
                                      </p:tavLst>
                                    </p:anim>
                                    <p:anim calcmode="lin" valueType="num">
                                      <p:cBhvr>
                                        <p:cTn id="61" dur="500" fill="hold"/>
                                        <p:tgtEl>
                                          <p:spTgt spid="5"/>
                                        </p:tgtEl>
                                        <p:attrNameLst>
                                          <p:attrName>ppt_h</p:attrName>
                                        </p:attrNameLst>
                                      </p:cBhvr>
                                      <p:tavLst>
                                        <p:tav tm="0">
                                          <p:val>
                                            <p:strVal val="#ppt_h"/>
                                          </p:val>
                                        </p:tav>
                                        <p:tav tm="100000">
                                          <p:val>
                                            <p:strVal val="#ppt_h"/>
                                          </p:val>
                                        </p:tav>
                                      </p:tavLst>
                                    </p:anim>
                                  </p:childTnLst>
                                </p:cTn>
                              </p:par>
                              <p:par>
                                <p:cTn id="62" presetID="17" presetClass="entr" presetSubtype="8" fill="hold" grpId="0" nodeType="withEffect">
                                  <p:stCondLst>
                                    <p:cond delay="2750"/>
                                  </p:stCondLst>
                                  <p:childTnLst>
                                    <p:set>
                                      <p:cBhvr>
                                        <p:cTn id="63" dur="1" fill="hold">
                                          <p:stCondLst>
                                            <p:cond delay="0"/>
                                          </p:stCondLst>
                                        </p:cTn>
                                        <p:tgtEl>
                                          <p:spTgt spid="6"/>
                                        </p:tgtEl>
                                        <p:attrNameLst>
                                          <p:attrName>style.visibility</p:attrName>
                                        </p:attrNameLst>
                                      </p:cBhvr>
                                      <p:to>
                                        <p:strVal val="visible"/>
                                      </p:to>
                                    </p:set>
                                    <p:anim calcmode="lin" valueType="num">
                                      <p:cBhvr>
                                        <p:cTn id="64" dur="500" fill="hold"/>
                                        <p:tgtEl>
                                          <p:spTgt spid="6"/>
                                        </p:tgtEl>
                                        <p:attrNameLst>
                                          <p:attrName>ppt_x</p:attrName>
                                        </p:attrNameLst>
                                      </p:cBhvr>
                                      <p:tavLst>
                                        <p:tav tm="0">
                                          <p:val>
                                            <p:strVal val="#ppt_x-#ppt_w/2"/>
                                          </p:val>
                                        </p:tav>
                                        <p:tav tm="100000">
                                          <p:val>
                                            <p:strVal val="#ppt_x"/>
                                          </p:val>
                                        </p:tav>
                                      </p:tavLst>
                                    </p:anim>
                                    <p:anim calcmode="lin" valueType="num">
                                      <p:cBhvr>
                                        <p:cTn id="65" dur="500" fill="hold"/>
                                        <p:tgtEl>
                                          <p:spTgt spid="6"/>
                                        </p:tgtEl>
                                        <p:attrNameLst>
                                          <p:attrName>ppt_y</p:attrName>
                                        </p:attrNameLst>
                                      </p:cBhvr>
                                      <p:tavLst>
                                        <p:tav tm="0">
                                          <p:val>
                                            <p:strVal val="#ppt_y"/>
                                          </p:val>
                                        </p:tav>
                                        <p:tav tm="100000">
                                          <p:val>
                                            <p:strVal val="#ppt_y"/>
                                          </p:val>
                                        </p:tav>
                                      </p:tavLst>
                                    </p:anim>
                                    <p:anim calcmode="lin" valueType="num">
                                      <p:cBhvr>
                                        <p:cTn id="66" dur="500" fill="hold"/>
                                        <p:tgtEl>
                                          <p:spTgt spid="6"/>
                                        </p:tgtEl>
                                        <p:attrNameLst>
                                          <p:attrName>ppt_w</p:attrName>
                                        </p:attrNameLst>
                                      </p:cBhvr>
                                      <p:tavLst>
                                        <p:tav tm="0">
                                          <p:val>
                                            <p:fltVal val="0"/>
                                          </p:val>
                                        </p:tav>
                                        <p:tav tm="100000">
                                          <p:val>
                                            <p:strVal val="#ppt_w"/>
                                          </p:val>
                                        </p:tav>
                                      </p:tavLst>
                                    </p:anim>
                                    <p:anim calcmode="lin" valueType="num">
                                      <p:cBhvr>
                                        <p:cTn id="67" dur="500" fill="hold"/>
                                        <p:tgtEl>
                                          <p:spTgt spid="6"/>
                                        </p:tgtEl>
                                        <p:attrNameLst>
                                          <p:attrName>ppt_h</p:attrName>
                                        </p:attrNameLst>
                                      </p:cBhvr>
                                      <p:tavLst>
                                        <p:tav tm="0">
                                          <p:val>
                                            <p:strVal val="#ppt_h"/>
                                          </p:val>
                                        </p:tav>
                                        <p:tav tm="100000">
                                          <p:val>
                                            <p:strVal val="#ppt_h"/>
                                          </p:val>
                                        </p:tav>
                                      </p:tavLst>
                                    </p:anim>
                                  </p:childTnLst>
                                </p:cTn>
                              </p:par>
                              <p:par>
                                <p:cTn id="68" presetID="17" presetClass="entr" presetSubtype="2" fill="hold" grpId="0" nodeType="withEffect">
                                  <p:stCondLst>
                                    <p:cond delay="3000"/>
                                  </p:stCondLst>
                                  <p:childTnLst>
                                    <p:set>
                                      <p:cBhvr>
                                        <p:cTn id="69" dur="1" fill="hold">
                                          <p:stCondLst>
                                            <p:cond delay="0"/>
                                          </p:stCondLst>
                                        </p:cTn>
                                        <p:tgtEl>
                                          <p:spTgt spid="11"/>
                                        </p:tgtEl>
                                        <p:attrNameLst>
                                          <p:attrName>style.visibility</p:attrName>
                                        </p:attrNameLst>
                                      </p:cBhvr>
                                      <p:to>
                                        <p:strVal val="visible"/>
                                      </p:to>
                                    </p:set>
                                    <p:anim calcmode="lin" valueType="num">
                                      <p:cBhvr>
                                        <p:cTn id="70" dur="500" fill="hold"/>
                                        <p:tgtEl>
                                          <p:spTgt spid="11"/>
                                        </p:tgtEl>
                                        <p:attrNameLst>
                                          <p:attrName>ppt_x</p:attrName>
                                        </p:attrNameLst>
                                      </p:cBhvr>
                                      <p:tavLst>
                                        <p:tav tm="0">
                                          <p:val>
                                            <p:strVal val="#ppt_x+#ppt_w/2"/>
                                          </p:val>
                                        </p:tav>
                                        <p:tav tm="100000">
                                          <p:val>
                                            <p:strVal val="#ppt_x"/>
                                          </p:val>
                                        </p:tav>
                                      </p:tavLst>
                                    </p:anim>
                                    <p:anim calcmode="lin" valueType="num">
                                      <p:cBhvr>
                                        <p:cTn id="71" dur="500" fill="hold"/>
                                        <p:tgtEl>
                                          <p:spTgt spid="11"/>
                                        </p:tgtEl>
                                        <p:attrNameLst>
                                          <p:attrName>ppt_y</p:attrName>
                                        </p:attrNameLst>
                                      </p:cBhvr>
                                      <p:tavLst>
                                        <p:tav tm="0">
                                          <p:val>
                                            <p:strVal val="#ppt_y"/>
                                          </p:val>
                                        </p:tav>
                                        <p:tav tm="100000">
                                          <p:val>
                                            <p:strVal val="#ppt_y"/>
                                          </p:val>
                                        </p:tav>
                                      </p:tavLst>
                                    </p:anim>
                                    <p:anim calcmode="lin" valueType="num">
                                      <p:cBhvr>
                                        <p:cTn id="72" dur="500" fill="hold"/>
                                        <p:tgtEl>
                                          <p:spTgt spid="11"/>
                                        </p:tgtEl>
                                        <p:attrNameLst>
                                          <p:attrName>ppt_w</p:attrName>
                                        </p:attrNameLst>
                                      </p:cBhvr>
                                      <p:tavLst>
                                        <p:tav tm="0">
                                          <p:val>
                                            <p:fltVal val="0"/>
                                          </p:val>
                                        </p:tav>
                                        <p:tav tm="100000">
                                          <p:val>
                                            <p:strVal val="#ppt_w"/>
                                          </p:val>
                                        </p:tav>
                                      </p:tavLst>
                                    </p:anim>
                                    <p:anim calcmode="lin" valueType="num">
                                      <p:cBhvr>
                                        <p:cTn id="73" dur="500" fill="hold"/>
                                        <p:tgtEl>
                                          <p:spTgt spid="11"/>
                                        </p:tgtEl>
                                        <p:attrNameLst>
                                          <p:attrName>ppt_h</p:attrName>
                                        </p:attrNameLst>
                                      </p:cBhvr>
                                      <p:tavLst>
                                        <p:tav tm="0">
                                          <p:val>
                                            <p:strVal val="#ppt_h"/>
                                          </p:val>
                                        </p:tav>
                                        <p:tav tm="100000">
                                          <p:val>
                                            <p:strVal val="#ppt_h"/>
                                          </p:val>
                                        </p:tav>
                                      </p:tavLst>
                                    </p:anim>
                                  </p:childTnLst>
                                </p:cTn>
                              </p:par>
                              <p:par>
                                <p:cTn id="74" presetID="17" presetClass="entr" presetSubtype="8" fill="hold" grpId="0" nodeType="withEffect">
                                  <p:stCondLst>
                                    <p:cond delay="3000"/>
                                  </p:stCondLst>
                                  <p:childTnLst>
                                    <p:set>
                                      <p:cBhvr>
                                        <p:cTn id="75" dur="1" fill="hold">
                                          <p:stCondLst>
                                            <p:cond delay="0"/>
                                          </p:stCondLst>
                                        </p:cTn>
                                        <p:tgtEl>
                                          <p:spTgt spid="12"/>
                                        </p:tgtEl>
                                        <p:attrNameLst>
                                          <p:attrName>style.visibility</p:attrName>
                                        </p:attrNameLst>
                                      </p:cBhvr>
                                      <p:to>
                                        <p:strVal val="visible"/>
                                      </p:to>
                                    </p:set>
                                    <p:anim calcmode="lin" valueType="num">
                                      <p:cBhvr>
                                        <p:cTn id="76" dur="500" fill="hold"/>
                                        <p:tgtEl>
                                          <p:spTgt spid="12"/>
                                        </p:tgtEl>
                                        <p:attrNameLst>
                                          <p:attrName>ppt_x</p:attrName>
                                        </p:attrNameLst>
                                      </p:cBhvr>
                                      <p:tavLst>
                                        <p:tav tm="0">
                                          <p:val>
                                            <p:strVal val="#ppt_x-#ppt_w/2"/>
                                          </p:val>
                                        </p:tav>
                                        <p:tav tm="100000">
                                          <p:val>
                                            <p:strVal val="#ppt_x"/>
                                          </p:val>
                                        </p:tav>
                                      </p:tavLst>
                                    </p:anim>
                                    <p:anim calcmode="lin" valueType="num">
                                      <p:cBhvr>
                                        <p:cTn id="77" dur="500" fill="hold"/>
                                        <p:tgtEl>
                                          <p:spTgt spid="12"/>
                                        </p:tgtEl>
                                        <p:attrNameLst>
                                          <p:attrName>ppt_y</p:attrName>
                                        </p:attrNameLst>
                                      </p:cBhvr>
                                      <p:tavLst>
                                        <p:tav tm="0">
                                          <p:val>
                                            <p:strVal val="#ppt_y"/>
                                          </p:val>
                                        </p:tav>
                                        <p:tav tm="100000">
                                          <p:val>
                                            <p:strVal val="#ppt_y"/>
                                          </p:val>
                                        </p:tav>
                                      </p:tavLst>
                                    </p:anim>
                                    <p:anim calcmode="lin" valueType="num">
                                      <p:cBhvr>
                                        <p:cTn id="78" dur="500" fill="hold"/>
                                        <p:tgtEl>
                                          <p:spTgt spid="12"/>
                                        </p:tgtEl>
                                        <p:attrNameLst>
                                          <p:attrName>ppt_w</p:attrName>
                                        </p:attrNameLst>
                                      </p:cBhvr>
                                      <p:tavLst>
                                        <p:tav tm="0">
                                          <p:val>
                                            <p:fltVal val="0"/>
                                          </p:val>
                                        </p:tav>
                                        <p:tav tm="100000">
                                          <p:val>
                                            <p:strVal val="#ppt_w"/>
                                          </p:val>
                                        </p:tav>
                                      </p:tavLst>
                                    </p:anim>
                                    <p:anim calcmode="lin" valueType="num">
                                      <p:cBhvr>
                                        <p:cTn id="79" dur="500" fill="hold"/>
                                        <p:tgtEl>
                                          <p:spTgt spid="12"/>
                                        </p:tgtEl>
                                        <p:attrNameLst>
                                          <p:attrName>ppt_h</p:attrName>
                                        </p:attrNameLst>
                                      </p:cBhvr>
                                      <p:tavLst>
                                        <p:tav tm="0">
                                          <p:val>
                                            <p:strVal val="#ppt_h"/>
                                          </p:val>
                                        </p:tav>
                                        <p:tav tm="100000">
                                          <p:val>
                                            <p:strVal val="#ppt_h"/>
                                          </p:val>
                                        </p:tav>
                                      </p:tavLst>
                                    </p:anim>
                                  </p:childTnLst>
                                </p:cTn>
                              </p:par>
                              <p:par>
                                <p:cTn id="80" presetID="10" presetClass="entr" presetSubtype="0" fill="hold" grpId="0" nodeType="withEffect">
                                  <p:stCondLst>
                                    <p:cond delay="3500"/>
                                  </p:stCondLst>
                                  <p:childTnLst>
                                    <p:set>
                                      <p:cBhvr>
                                        <p:cTn id="81" dur="1" fill="hold">
                                          <p:stCondLst>
                                            <p:cond delay="0"/>
                                          </p:stCondLst>
                                        </p:cTn>
                                        <p:tgtEl>
                                          <p:spTgt spid="15"/>
                                        </p:tgtEl>
                                        <p:attrNameLst>
                                          <p:attrName>style.visibility</p:attrName>
                                        </p:attrNameLst>
                                      </p:cBhvr>
                                      <p:to>
                                        <p:strVal val="visible"/>
                                      </p:to>
                                    </p:set>
                                    <p:animEffect transition="in" filter="fade">
                                      <p:cBhvr>
                                        <p:cTn id="82" dur="500"/>
                                        <p:tgtEl>
                                          <p:spTgt spid="15"/>
                                        </p:tgtEl>
                                      </p:cBhvr>
                                    </p:animEffect>
                                  </p:childTnLst>
                                </p:cTn>
                              </p:par>
                              <p:par>
                                <p:cTn id="83" presetID="10" presetClass="entr" presetSubtype="0" fill="hold" grpId="0" nodeType="withEffect">
                                  <p:stCondLst>
                                    <p:cond delay="350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500"/>
                                        <p:tgtEl>
                                          <p:spTgt spid="16"/>
                                        </p:tgtEl>
                                      </p:cBhvr>
                                    </p:animEffect>
                                  </p:childTnLst>
                                </p:cTn>
                              </p:par>
                              <p:par>
                                <p:cTn id="86" presetID="10" presetClass="entr" presetSubtype="0" fill="hold" grpId="0" nodeType="withEffect">
                                  <p:stCondLst>
                                    <p:cond delay="350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500"/>
                                        <p:tgtEl>
                                          <p:spTgt spid="17"/>
                                        </p:tgtEl>
                                      </p:cBhvr>
                                    </p:animEffect>
                                  </p:childTnLst>
                                </p:cTn>
                              </p:par>
                              <p:par>
                                <p:cTn id="89" presetID="10" presetClass="entr" presetSubtype="0" fill="hold" grpId="0" nodeType="withEffect">
                                  <p:stCondLst>
                                    <p:cond delay="350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childTnLst>
                                </p:cTn>
                              </p:par>
                              <p:par>
                                <p:cTn id="92" presetID="10" presetClass="entr" presetSubtype="0" fill="hold" grpId="0" nodeType="withEffect">
                                  <p:stCondLst>
                                    <p:cond delay="3500"/>
                                  </p:stCondLst>
                                  <p:childTnLst>
                                    <p:set>
                                      <p:cBhvr>
                                        <p:cTn id="93" dur="1" fill="hold">
                                          <p:stCondLst>
                                            <p:cond delay="0"/>
                                          </p:stCondLst>
                                        </p:cTn>
                                        <p:tgtEl>
                                          <p:spTgt spid="19"/>
                                        </p:tgtEl>
                                        <p:attrNameLst>
                                          <p:attrName>style.visibility</p:attrName>
                                        </p:attrNameLst>
                                      </p:cBhvr>
                                      <p:to>
                                        <p:strVal val="visible"/>
                                      </p:to>
                                    </p:set>
                                    <p:animEffect transition="in" filter="fade">
                                      <p:cBhvr>
                                        <p:cTn id="9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P spid="7" grpId="0"/>
      <p:bldP spid="8" grpId="0" animBg="1"/>
      <p:bldP spid="9" grpId="0"/>
      <p:bldP spid="10" grpId="0" animBg="1"/>
      <p:bldP spid="11" grpId="0"/>
      <p:bldP spid="12" grpId="0" animBg="1"/>
      <p:bldP spid="13" grpId="0"/>
      <p:bldP spid="14" grpId="0" animBg="1"/>
      <p:bldP spid="15" grpId="0"/>
      <p:bldP spid="16" grpId="0"/>
      <p:bldP spid="17"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4" descr="http://static.smartisanos.cn/m1/img/cn/camera/large/projection-7_449c84b3c6.png">
            <a:extLst>
              <a:ext uri="{FF2B5EF4-FFF2-40B4-BE49-F238E27FC236}">
                <a16:creationId xmlns:a16="http://schemas.microsoft.com/office/drawing/2014/main" xmlns="" id="{6C6DD319-A6FD-45C9-B11C-D16111DFB16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44654" y="2628008"/>
            <a:ext cx="1851701" cy="357895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2" descr="http://static.smartisanos.cn/m1/img/cn/camera/large/projection-6_4de832382b.png">
            <a:extLst>
              <a:ext uri="{FF2B5EF4-FFF2-40B4-BE49-F238E27FC236}">
                <a16:creationId xmlns:a16="http://schemas.microsoft.com/office/drawing/2014/main" xmlns="" id="{3645C4DC-AADF-4CAD-9CFD-783B308C290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88263" y="3235285"/>
            <a:ext cx="1861656" cy="236440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http://static.smartisanos.cn/m1/img/cn/camera/large/projection-5_923900e793.png">
            <a:extLst>
              <a:ext uri="{FF2B5EF4-FFF2-40B4-BE49-F238E27FC236}">
                <a16:creationId xmlns:a16="http://schemas.microsoft.com/office/drawing/2014/main" xmlns="" id="{A7E5222A-5E91-47C8-AC43-E2104FF4A84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3758" y="3163110"/>
            <a:ext cx="1991075" cy="25087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0" descr="http://static.smartisanos.cn/m1/img/cn/camera/large/projection-4_de2f01f201.png">
            <a:extLst>
              <a:ext uri="{FF2B5EF4-FFF2-40B4-BE49-F238E27FC236}">
                <a16:creationId xmlns:a16="http://schemas.microsoft.com/office/drawing/2014/main" xmlns="" id="{7136B37B-2297-425E-888C-82E8E96CFDA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67780" y="3317418"/>
            <a:ext cx="1662548" cy="220013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http://static.smartisanos.cn/m1/img/cn/camera/large/projection-3_eb7b6cec41.png">
            <a:extLst>
              <a:ext uri="{FF2B5EF4-FFF2-40B4-BE49-F238E27FC236}">
                <a16:creationId xmlns:a16="http://schemas.microsoft.com/office/drawing/2014/main" xmlns="" id="{42C5614E-7830-4072-A00F-4DAE30DED7B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576113" y="3533947"/>
            <a:ext cx="1508238" cy="176708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static.smartisanos.cn/m1/img/cn/camera/large/projection-2_1905be47b4.png">
            <a:extLst>
              <a:ext uri="{FF2B5EF4-FFF2-40B4-BE49-F238E27FC236}">
                <a16:creationId xmlns:a16="http://schemas.microsoft.com/office/drawing/2014/main" xmlns="" id="{DEA28E9C-8CB8-4119-9D2A-88955669106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32882" y="3650922"/>
            <a:ext cx="1159801" cy="153312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tatic.smartisanos.cn/m1/img/cn/camera/large/projection-1_af2ed7d653.png">
            <a:extLst>
              <a:ext uri="{FF2B5EF4-FFF2-40B4-BE49-F238E27FC236}">
                <a16:creationId xmlns:a16="http://schemas.microsoft.com/office/drawing/2014/main" xmlns="" id="{236398DF-7597-4AA7-9C3A-A81818C6C71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73013" y="3357240"/>
            <a:ext cx="1154825" cy="2120495"/>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a:extLst>
              <a:ext uri="{FF2B5EF4-FFF2-40B4-BE49-F238E27FC236}">
                <a16:creationId xmlns:a16="http://schemas.microsoft.com/office/drawing/2014/main" xmlns="" id="{0AFA646D-3D41-4F9D-A130-D3007B1EF015}"/>
              </a:ext>
            </a:extLst>
          </p:cNvPr>
          <p:cNvSpPr/>
          <p:nvPr/>
        </p:nvSpPr>
        <p:spPr>
          <a:xfrm>
            <a:off x="1143068" y="1422671"/>
            <a:ext cx="9905865" cy="609398"/>
          </a:xfrm>
          <a:prstGeom prst="rect">
            <a:avLst/>
          </a:prstGeom>
        </p:spPr>
        <p:txBody>
          <a:bodyPr wrap="square">
            <a:spAutoFit/>
          </a:bodyPr>
          <a:lstStyle/>
          <a:p>
            <a:pPr algn="ctr">
              <a:lnSpc>
                <a:spcPct val="120000"/>
              </a:lnSpc>
            </a:pPr>
            <a:r>
              <a:rPr lang="zh-CN" altLang="en-US" sz="1400" dirty="0">
                <a:latin typeface="+mn-ea"/>
              </a:rPr>
              <a:t>在拍摄照片时启用光学防抖，会有更长的曝光时间，从而得到更清晰稳定的画面</a:t>
            </a:r>
          </a:p>
          <a:p>
            <a:pPr algn="ctr">
              <a:lnSpc>
                <a:spcPct val="120000"/>
              </a:lnSpc>
            </a:pPr>
            <a:r>
              <a:rPr lang="zh-CN" altLang="en-US" sz="1400" dirty="0">
                <a:latin typeface="+mn-ea"/>
              </a:rPr>
              <a:t>在摄制普通视频时，启用电子防抖，在摄制慢动作视频时，启用光学防抖，会让视频更加平稳流畅。</a:t>
            </a:r>
          </a:p>
        </p:txBody>
      </p:sp>
      <p:sp>
        <p:nvSpPr>
          <p:cNvPr id="10" name="矩形 9">
            <a:extLst>
              <a:ext uri="{FF2B5EF4-FFF2-40B4-BE49-F238E27FC236}">
                <a16:creationId xmlns:a16="http://schemas.microsoft.com/office/drawing/2014/main" xmlns="" id="{C9C31111-3ADF-4C00-A44F-F6EDEA8DCFEE}"/>
              </a:ext>
            </a:extLst>
          </p:cNvPr>
          <p:cNvSpPr/>
          <p:nvPr/>
        </p:nvSpPr>
        <p:spPr>
          <a:xfrm>
            <a:off x="3310623" y="899451"/>
            <a:ext cx="5570756" cy="523220"/>
          </a:xfrm>
          <a:prstGeom prst="rect">
            <a:avLst/>
          </a:prstGeom>
        </p:spPr>
        <p:txBody>
          <a:bodyPr wrap="none">
            <a:spAutoFit/>
          </a:bodyPr>
          <a:lstStyle/>
          <a:p>
            <a:pPr algn="ctr"/>
            <a:r>
              <a:rPr lang="zh-CN" altLang="en-US" sz="2800" b="1" dirty="0">
                <a:latin typeface="+mj-ea"/>
                <a:ea typeface="+mj-ea"/>
              </a:rPr>
              <a:t>纤毫毕现的图片，纤毫毕现的影片</a:t>
            </a:r>
            <a:endParaRPr lang="zh-CN" altLang="en-US" sz="2800" b="1" i="0" dirty="0">
              <a:effectLst/>
              <a:latin typeface="+mj-ea"/>
              <a:ea typeface="+mj-ea"/>
            </a:endParaRPr>
          </a:p>
        </p:txBody>
      </p:sp>
    </p:spTree>
    <p:extLst>
      <p:ext uri="{BB962C8B-B14F-4D97-AF65-F5344CB8AC3E}">
        <p14:creationId xmlns:p14="http://schemas.microsoft.com/office/powerpoint/2010/main" val="286361683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tatic.smartisanos.cn/m1/img/cn/features/large/cpu-shadow_b30d667635.png">
            <a:extLst>
              <a:ext uri="{FF2B5EF4-FFF2-40B4-BE49-F238E27FC236}">
                <a16:creationId xmlns:a16="http://schemas.microsoft.com/office/drawing/2014/main" xmlns="" id="{88E348CF-E686-4044-A1A5-EB93114419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8210" y="3633558"/>
            <a:ext cx="7896225" cy="3038475"/>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a:extLst>
              <a:ext uri="{FF2B5EF4-FFF2-40B4-BE49-F238E27FC236}">
                <a16:creationId xmlns:a16="http://schemas.microsoft.com/office/drawing/2014/main" xmlns="" id="{69AF5F71-C7AA-4E36-B06F-E2DFA475AA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8853" y="1901254"/>
            <a:ext cx="5645885" cy="2202722"/>
          </a:xfrm>
          <a:prstGeom prst="rect">
            <a:avLst/>
          </a:prstGeom>
        </p:spPr>
      </p:pic>
      <p:grpSp>
        <p:nvGrpSpPr>
          <p:cNvPr id="4" name="组合 3">
            <a:extLst>
              <a:ext uri="{FF2B5EF4-FFF2-40B4-BE49-F238E27FC236}">
                <a16:creationId xmlns:a16="http://schemas.microsoft.com/office/drawing/2014/main" xmlns="" id="{94BD0CBE-711C-43A0-BF62-5A87E8BF909D}"/>
              </a:ext>
            </a:extLst>
          </p:cNvPr>
          <p:cNvGrpSpPr/>
          <p:nvPr/>
        </p:nvGrpSpPr>
        <p:grpSpPr>
          <a:xfrm>
            <a:off x="805228" y="2033788"/>
            <a:ext cx="4708102" cy="2790425"/>
            <a:chOff x="1021128" y="2043625"/>
            <a:chExt cx="4708102" cy="2790425"/>
          </a:xfrm>
        </p:grpSpPr>
        <p:sp>
          <p:nvSpPr>
            <p:cNvPr id="5" name="文本框 4">
              <a:extLst>
                <a:ext uri="{FF2B5EF4-FFF2-40B4-BE49-F238E27FC236}">
                  <a16:creationId xmlns:a16="http://schemas.microsoft.com/office/drawing/2014/main" xmlns="" id="{3EE7B9F1-EA02-4E9C-AD1D-AE42FD78F51D}"/>
                </a:ext>
              </a:extLst>
            </p:cNvPr>
            <p:cNvSpPr txBox="1"/>
            <p:nvPr/>
          </p:nvSpPr>
          <p:spPr>
            <a:xfrm>
              <a:off x="1021128" y="2750842"/>
              <a:ext cx="4493538" cy="523220"/>
            </a:xfrm>
            <a:prstGeom prst="rect">
              <a:avLst/>
            </a:prstGeom>
            <a:noFill/>
          </p:spPr>
          <p:txBody>
            <a:bodyPr wrap="none" rtlCol="0">
              <a:spAutoFit/>
            </a:bodyPr>
            <a:lstStyle/>
            <a:p>
              <a:r>
                <a:rPr lang="zh-CN" altLang="en-US" sz="2800" dirty="0">
                  <a:solidFill>
                    <a:schemeClr val="bg1"/>
                  </a:solidFill>
                  <a:latin typeface="苹方 细体" panose="020B0200000000000000" pitchFamily="34" charset="-122"/>
                  <a:ea typeface="苹方 细体" panose="020B0200000000000000" pitchFamily="34" charset="-122"/>
                </a:rPr>
                <a:t>迄今为止，最强的高级芯片</a:t>
              </a:r>
            </a:p>
          </p:txBody>
        </p:sp>
        <p:sp>
          <p:nvSpPr>
            <p:cNvPr id="6" name="文本框 5">
              <a:extLst>
                <a:ext uri="{FF2B5EF4-FFF2-40B4-BE49-F238E27FC236}">
                  <a16:creationId xmlns:a16="http://schemas.microsoft.com/office/drawing/2014/main" xmlns="" id="{D1130521-D03B-4188-83A1-1196DFEB83FC}"/>
                </a:ext>
              </a:extLst>
            </p:cNvPr>
            <p:cNvSpPr txBox="1"/>
            <p:nvPr/>
          </p:nvSpPr>
          <p:spPr>
            <a:xfrm>
              <a:off x="1041166" y="2043625"/>
              <a:ext cx="2121093" cy="707886"/>
            </a:xfrm>
            <a:prstGeom prst="rect">
              <a:avLst/>
            </a:prstGeom>
            <a:noFill/>
          </p:spPr>
          <p:txBody>
            <a:bodyPr wrap="none" rtlCol="0">
              <a:spAutoFit/>
            </a:bodyPr>
            <a:lstStyle/>
            <a:p>
              <a:r>
                <a:rPr lang="en-US" altLang="zh-CN" sz="4000" dirty="0">
                  <a:solidFill>
                    <a:schemeClr val="bg1"/>
                  </a:solidFill>
                  <a:latin typeface="苹方 细体" panose="020B0200000000000000" pitchFamily="34" charset="-122"/>
                  <a:ea typeface="苹方 细体" panose="020B0200000000000000" pitchFamily="34" charset="-122"/>
                </a:rPr>
                <a:t>XX</a:t>
              </a:r>
              <a:r>
                <a:rPr lang="zh-CN" altLang="en-US" sz="4000" dirty="0">
                  <a:solidFill>
                    <a:schemeClr val="bg1"/>
                  </a:solidFill>
                  <a:latin typeface="苹方 细体" panose="020B0200000000000000" pitchFamily="34" charset="-122"/>
                  <a:ea typeface="苹方 细体" panose="020B0200000000000000" pitchFamily="34" charset="-122"/>
                </a:rPr>
                <a:t>™ </a:t>
              </a:r>
              <a:r>
                <a:rPr lang="en-US" altLang="zh-CN" sz="4000" dirty="0">
                  <a:solidFill>
                    <a:schemeClr val="bg1"/>
                  </a:solidFill>
                  <a:latin typeface="苹方 细体" panose="020B0200000000000000" pitchFamily="34" charset="-122"/>
                  <a:ea typeface="苹方 细体" panose="020B0200000000000000" pitchFamily="34" charset="-122"/>
                </a:rPr>
                <a:t>007</a:t>
              </a:r>
              <a:endParaRPr lang="zh-CN" altLang="en-US" sz="4000" dirty="0">
                <a:solidFill>
                  <a:schemeClr val="bg1"/>
                </a:solidFill>
                <a:latin typeface="苹方 细体" panose="020B0200000000000000" pitchFamily="34" charset="-122"/>
                <a:ea typeface="苹方 细体" panose="020B0200000000000000" pitchFamily="34" charset="-122"/>
              </a:endParaRPr>
            </a:p>
          </p:txBody>
        </p:sp>
        <p:grpSp>
          <p:nvGrpSpPr>
            <p:cNvPr id="7" name="组合 6">
              <a:extLst>
                <a:ext uri="{FF2B5EF4-FFF2-40B4-BE49-F238E27FC236}">
                  <a16:creationId xmlns:a16="http://schemas.microsoft.com/office/drawing/2014/main" xmlns="" id="{7ECBD126-2EC8-4567-849A-120A9EB865FB}"/>
                </a:ext>
              </a:extLst>
            </p:cNvPr>
            <p:cNvGrpSpPr/>
            <p:nvPr/>
          </p:nvGrpSpPr>
          <p:grpSpPr>
            <a:xfrm>
              <a:off x="1021128" y="3676459"/>
              <a:ext cx="1027845" cy="798235"/>
              <a:chOff x="1287346" y="3131666"/>
              <a:chExt cx="1027845" cy="798235"/>
            </a:xfrm>
          </p:grpSpPr>
          <p:sp>
            <p:nvSpPr>
              <p:cNvPr id="18" name="文本框 17">
                <a:extLst>
                  <a:ext uri="{FF2B5EF4-FFF2-40B4-BE49-F238E27FC236}">
                    <a16:creationId xmlns:a16="http://schemas.microsoft.com/office/drawing/2014/main" xmlns="" id="{75C0D0AC-18EB-4C05-8A99-5F1E05D50222}"/>
                  </a:ext>
                </a:extLst>
              </p:cNvPr>
              <p:cNvSpPr txBox="1"/>
              <p:nvPr/>
            </p:nvSpPr>
            <p:spPr>
              <a:xfrm>
                <a:off x="1287346" y="3131666"/>
                <a:ext cx="1027845" cy="646331"/>
              </a:xfrm>
              <a:prstGeom prst="rect">
                <a:avLst/>
              </a:prstGeom>
              <a:noFill/>
            </p:spPr>
            <p:txBody>
              <a:bodyPr wrap="none" rtlCol="0">
                <a:spAutoFit/>
              </a:bodyPr>
              <a:lstStyle/>
              <a:p>
                <a:r>
                  <a:rPr lang="en-US" altLang="zh-CN" sz="3600">
                    <a:solidFill>
                      <a:schemeClr val="bg1"/>
                    </a:solidFill>
                    <a:latin typeface="苹方 细体" panose="020B0200000000000000" pitchFamily="34" charset="-122"/>
                    <a:ea typeface="苹方 细体" panose="020B0200000000000000" pitchFamily="34" charset="-122"/>
                  </a:rPr>
                  <a:t>80</a:t>
                </a:r>
                <a:r>
                  <a:rPr lang="en-US" altLang="zh-CN" sz="2400">
                    <a:solidFill>
                      <a:schemeClr val="bg1"/>
                    </a:solidFill>
                    <a:latin typeface="苹方 细体" panose="020B0200000000000000" pitchFamily="34" charset="-122"/>
                    <a:ea typeface="苹方 细体" panose="020B0200000000000000" pitchFamily="34" charset="-122"/>
                  </a:rPr>
                  <a:t>%</a:t>
                </a:r>
                <a:endParaRPr lang="zh-CN" altLang="en-US" sz="3600">
                  <a:solidFill>
                    <a:schemeClr val="bg1"/>
                  </a:solidFill>
                  <a:latin typeface="苹方 细体" panose="020B0200000000000000" pitchFamily="34" charset="-122"/>
                  <a:ea typeface="苹方 细体" panose="020B0200000000000000" pitchFamily="34" charset="-122"/>
                </a:endParaRPr>
              </a:p>
            </p:txBody>
          </p:sp>
          <p:sp>
            <p:nvSpPr>
              <p:cNvPr id="19" name="文本框 18">
                <a:extLst>
                  <a:ext uri="{FF2B5EF4-FFF2-40B4-BE49-F238E27FC236}">
                    <a16:creationId xmlns:a16="http://schemas.microsoft.com/office/drawing/2014/main" xmlns="" id="{C01C7FF2-0390-42E8-ACE6-F90A756F5498}"/>
                  </a:ext>
                </a:extLst>
              </p:cNvPr>
              <p:cNvSpPr txBox="1"/>
              <p:nvPr/>
            </p:nvSpPr>
            <p:spPr>
              <a:xfrm>
                <a:off x="1307384" y="3683680"/>
                <a:ext cx="954107" cy="246221"/>
              </a:xfrm>
              <a:prstGeom prst="rect">
                <a:avLst/>
              </a:prstGeom>
              <a:noFill/>
            </p:spPr>
            <p:txBody>
              <a:bodyPr wrap="none" rtlCol="0">
                <a:spAutoFit/>
              </a:bodyPr>
              <a:lstStyle/>
              <a:p>
                <a:r>
                  <a:rPr lang="zh-CN" altLang="en-US" sz="1000">
                    <a:solidFill>
                      <a:schemeClr val="bg1"/>
                    </a:solidFill>
                    <a:latin typeface="苹方 细体" panose="020B0200000000000000" pitchFamily="34" charset="-122"/>
                    <a:ea typeface="苹方 细体" panose="020B0200000000000000" pitchFamily="34" charset="-122"/>
                  </a:rPr>
                  <a:t>单核性能提升</a:t>
                </a:r>
              </a:p>
            </p:txBody>
          </p:sp>
        </p:grpSp>
        <p:cxnSp>
          <p:nvCxnSpPr>
            <p:cNvPr id="8" name="直接连接符 7">
              <a:extLst>
                <a:ext uri="{FF2B5EF4-FFF2-40B4-BE49-F238E27FC236}">
                  <a16:creationId xmlns:a16="http://schemas.microsoft.com/office/drawing/2014/main" xmlns="" id="{631FC247-BCC7-4A09-9D92-0022D1E5B2C3}"/>
                </a:ext>
              </a:extLst>
            </p:cNvPr>
            <p:cNvCxnSpPr/>
            <p:nvPr/>
          </p:nvCxnSpPr>
          <p:spPr>
            <a:xfrm>
              <a:off x="1021129" y="3458728"/>
              <a:ext cx="440479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227944A3-BA9F-4BA9-B569-41DCB3A0601C}"/>
                </a:ext>
              </a:extLst>
            </p:cNvPr>
            <p:cNvCxnSpPr/>
            <p:nvPr/>
          </p:nvCxnSpPr>
          <p:spPr>
            <a:xfrm>
              <a:off x="1021129" y="4834050"/>
              <a:ext cx="440479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a:extLst>
                <a:ext uri="{FF2B5EF4-FFF2-40B4-BE49-F238E27FC236}">
                  <a16:creationId xmlns:a16="http://schemas.microsoft.com/office/drawing/2014/main" xmlns="" id="{888294A6-7CEB-4CA7-BE17-9E414405AD1D}"/>
                </a:ext>
              </a:extLst>
            </p:cNvPr>
            <p:cNvGrpSpPr/>
            <p:nvPr/>
          </p:nvGrpSpPr>
          <p:grpSpPr>
            <a:xfrm>
              <a:off x="2722596" y="3676459"/>
              <a:ext cx="1027845" cy="798235"/>
              <a:chOff x="3169192" y="3131666"/>
              <a:chExt cx="1027845" cy="798235"/>
            </a:xfrm>
          </p:grpSpPr>
          <p:sp>
            <p:nvSpPr>
              <p:cNvPr id="16" name="文本框 15">
                <a:extLst>
                  <a:ext uri="{FF2B5EF4-FFF2-40B4-BE49-F238E27FC236}">
                    <a16:creationId xmlns:a16="http://schemas.microsoft.com/office/drawing/2014/main" xmlns="" id="{C257C9B5-9E2F-49E0-B169-4065D7DAE732}"/>
                  </a:ext>
                </a:extLst>
              </p:cNvPr>
              <p:cNvSpPr txBox="1"/>
              <p:nvPr/>
            </p:nvSpPr>
            <p:spPr>
              <a:xfrm>
                <a:off x="3169192" y="3131666"/>
                <a:ext cx="1027845" cy="646331"/>
              </a:xfrm>
              <a:prstGeom prst="rect">
                <a:avLst/>
              </a:prstGeom>
              <a:noFill/>
            </p:spPr>
            <p:txBody>
              <a:bodyPr wrap="none" rtlCol="0">
                <a:spAutoFit/>
              </a:bodyPr>
              <a:lstStyle/>
              <a:p>
                <a:r>
                  <a:rPr lang="en-US" altLang="zh-CN" sz="3600">
                    <a:solidFill>
                      <a:schemeClr val="bg1"/>
                    </a:solidFill>
                    <a:latin typeface="苹方 细体" panose="020B0200000000000000" pitchFamily="34" charset="-122"/>
                    <a:ea typeface="苹方 细体" panose="020B0200000000000000" pitchFamily="34" charset="-122"/>
                  </a:rPr>
                  <a:t>75</a:t>
                </a:r>
                <a:r>
                  <a:rPr lang="en-US" altLang="zh-CN" sz="2400">
                    <a:solidFill>
                      <a:schemeClr val="bg1"/>
                    </a:solidFill>
                    <a:latin typeface="苹方 细体" panose="020B0200000000000000" pitchFamily="34" charset="-122"/>
                    <a:ea typeface="苹方 细体" panose="020B0200000000000000" pitchFamily="34" charset="-122"/>
                  </a:rPr>
                  <a:t>%</a:t>
                </a:r>
                <a:endParaRPr lang="zh-CN" altLang="en-US" sz="3600">
                  <a:solidFill>
                    <a:schemeClr val="bg1"/>
                  </a:solidFill>
                  <a:latin typeface="苹方 细体" panose="020B0200000000000000" pitchFamily="34" charset="-122"/>
                  <a:ea typeface="苹方 细体" panose="020B0200000000000000" pitchFamily="34" charset="-122"/>
                </a:endParaRPr>
              </a:p>
            </p:txBody>
          </p:sp>
          <p:sp>
            <p:nvSpPr>
              <p:cNvPr id="17" name="文本框 16">
                <a:extLst>
                  <a:ext uri="{FF2B5EF4-FFF2-40B4-BE49-F238E27FC236}">
                    <a16:creationId xmlns:a16="http://schemas.microsoft.com/office/drawing/2014/main" xmlns="" id="{9551D030-AB21-4CA2-8650-1905F815A4B0}"/>
                  </a:ext>
                </a:extLst>
              </p:cNvPr>
              <p:cNvSpPr txBox="1"/>
              <p:nvPr/>
            </p:nvSpPr>
            <p:spPr>
              <a:xfrm>
                <a:off x="3189230" y="3683680"/>
                <a:ext cx="954107" cy="246221"/>
              </a:xfrm>
              <a:prstGeom prst="rect">
                <a:avLst/>
              </a:prstGeom>
              <a:noFill/>
            </p:spPr>
            <p:txBody>
              <a:bodyPr wrap="none" rtlCol="0">
                <a:spAutoFit/>
              </a:bodyPr>
              <a:lstStyle/>
              <a:p>
                <a:r>
                  <a:rPr lang="zh-CN" altLang="en-US" sz="1000">
                    <a:solidFill>
                      <a:schemeClr val="bg1"/>
                    </a:solidFill>
                    <a:latin typeface="苹方 细体" panose="020B0200000000000000" pitchFamily="34" charset="-122"/>
                    <a:ea typeface="苹方 细体" panose="020B0200000000000000" pitchFamily="34" charset="-122"/>
                  </a:rPr>
                  <a:t>多核性能提升</a:t>
                </a:r>
              </a:p>
            </p:txBody>
          </p:sp>
        </p:grpSp>
        <p:grpSp>
          <p:nvGrpSpPr>
            <p:cNvPr id="11" name="组合 10">
              <a:extLst>
                <a:ext uri="{FF2B5EF4-FFF2-40B4-BE49-F238E27FC236}">
                  <a16:creationId xmlns:a16="http://schemas.microsoft.com/office/drawing/2014/main" xmlns="" id="{E4060F92-34C4-4338-8CF9-52A0D2318A35}"/>
                </a:ext>
              </a:extLst>
            </p:cNvPr>
            <p:cNvGrpSpPr/>
            <p:nvPr/>
          </p:nvGrpSpPr>
          <p:grpSpPr>
            <a:xfrm>
              <a:off x="4424065" y="3676459"/>
              <a:ext cx="1305165" cy="798235"/>
              <a:chOff x="5039816" y="3131666"/>
              <a:chExt cx="1305165" cy="798235"/>
            </a:xfrm>
          </p:grpSpPr>
          <p:sp>
            <p:nvSpPr>
              <p:cNvPr id="14" name="文本框 13">
                <a:extLst>
                  <a:ext uri="{FF2B5EF4-FFF2-40B4-BE49-F238E27FC236}">
                    <a16:creationId xmlns:a16="http://schemas.microsoft.com/office/drawing/2014/main" xmlns="" id="{5900F0AE-B539-45D2-A15B-DF7A98ED061A}"/>
                  </a:ext>
                </a:extLst>
              </p:cNvPr>
              <p:cNvSpPr txBox="1"/>
              <p:nvPr/>
            </p:nvSpPr>
            <p:spPr>
              <a:xfrm>
                <a:off x="5039816" y="3131666"/>
                <a:ext cx="1305165" cy="646331"/>
              </a:xfrm>
              <a:prstGeom prst="rect">
                <a:avLst/>
              </a:prstGeom>
              <a:noFill/>
            </p:spPr>
            <p:txBody>
              <a:bodyPr wrap="none" rtlCol="0">
                <a:spAutoFit/>
              </a:bodyPr>
              <a:lstStyle/>
              <a:p>
                <a:r>
                  <a:rPr lang="en-US" altLang="zh-CN" sz="3600">
                    <a:solidFill>
                      <a:schemeClr val="bg1"/>
                    </a:solidFill>
                    <a:latin typeface="苹方 细体" panose="020B0200000000000000" pitchFamily="34" charset="-122"/>
                    <a:ea typeface="苹方 细体" panose="020B0200000000000000" pitchFamily="34" charset="-122"/>
                  </a:rPr>
                  <a:t>109</a:t>
                </a:r>
                <a:r>
                  <a:rPr lang="en-US" altLang="zh-CN" sz="2400">
                    <a:solidFill>
                      <a:schemeClr val="bg1"/>
                    </a:solidFill>
                    <a:latin typeface="苹方 细体" panose="020B0200000000000000" pitchFamily="34" charset="-122"/>
                    <a:ea typeface="苹方 细体" panose="020B0200000000000000" pitchFamily="34" charset="-122"/>
                  </a:rPr>
                  <a:t>%</a:t>
                </a:r>
                <a:endParaRPr lang="zh-CN" altLang="en-US" sz="3600">
                  <a:solidFill>
                    <a:schemeClr val="bg1"/>
                  </a:solidFill>
                  <a:latin typeface="苹方 细体" panose="020B0200000000000000" pitchFamily="34" charset="-122"/>
                  <a:ea typeface="苹方 细体" panose="020B0200000000000000" pitchFamily="34" charset="-122"/>
                </a:endParaRPr>
              </a:p>
            </p:txBody>
          </p:sp>
          <p:sp>
            <p:nvSpPr>
              <p:cNvPr id="15" name="文本框 14">
                <a:extLst>
                  <a:ext uri="{FF2B5EF4-FFF2-40B4-BE49-F238E27FC236}">
                    <a16:creationId xmlns:a16="http://schemas.microsoft.com/office/drawing/2014/main" xmlns="" id="{BBEFCA4D-73EC-4249-9F83-778E0BDEF5AF}"/>
                  </a:ext>
                </a:extLst>
              </p:cNvPr>
              <p:cNvSpPr txBox="1"/>
              <p:nvPr/>
            </p:nvSpPr>
            <p:spPr>
              <a:xfrm>
                <a:off x="5059854" y="3683680"/>
                <a:ext cx="954107" cy="246221"/>
              </a:xfrm>
              <a:prstGeom prst="rect">
                <a:avLst/>
              </a:prstGeom>
              <a:noFill/>
            </p:spPr>
            <p:txBody>
              <a:bodyPr wrap="none" rtlCol="0">
                <a:spAutoFit/>
              </a:bodyPr>
              <a:lstStyle/>
              <a:p>
                <a:r>
                  <a:rPr lang="zh-CN" altLang="en-US" sz="1000">
                    <a:solidFill>
                      <a:schemeClr val="bg1"/>
                    </a:solidFill>
                    <a:latin typeface="苹方 细体" panose="020B0200000000000000" pitchFamily="34" charset="-122"/>
                    <a:ea typeface="苹方 细体" panose="020B0200000000000000" pitchFamily="34" charset="-122"/>
                  </a:rPr>
                  <a:t>图形性能提升</a:t>
                </a:r>
              </a:p>
            </p:txBody>
          </p:sp>
        </p:grpSp>
        <p:cxnSp>
          <p:nvCxnSpPr>
            <p:cNvPr id="12" name="直接连接符 11">
              <a:extLst>
                <a:ext uri="{FF2B5EF4-FFF2-40B4-BE49-F238E27FC236}">
                  <a16:creationId xmlns:a16="http://schemas.microsoft.com/office/drawing/2014/main" xmlns="" id="{3101612D-58EF-4A03-B329-F90D05AD22E2}"/>
                </a:ext>
              </a:extLst>
            </p:cNvPr>
            <p:cNvCxnSpPr/>
            <p:nvPr/>
          </p:nvCxnSpPr>
          <p:spPr>
            <a:xfrm>
              <a:off x="2273808" y="3803133"/>
              <a:ext cx="0" cy="671561"/>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xmlns="" id="{FC5FD9DA-2E04-4C5C-95D9-C449F16C04A0}"/>
                </a:ext>
              </a:extLst>
            </p:cNvPr>
            <p:cNvCxnSpPr/>
            <p:nvPr/>
          </p:nvCxnSpPr>
          <p:spPr>
            <a:xfrm>
              <a:off x="3980688" y="3803133"/>
              <a:ext cx="0" cy="671561"/>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0" name="矩形 19">
            <a:extLst>
              <a:ext uri="{FF2B5EF4-FFF2-40B4-BE49-F238E27FC236}">
                <a16:creationId xmlns:a16="http://schemas.microsoft.com/office/drawing/2014/main" xmlns="" id="{A601D0E3-0E6D-4CE7-8D9E-7F7A020A0658}"/>
              </a:ext>
            </a:extLst>
          </p:cNvPr>
          <p:cNvSpPr/>
          <p:nvPr/>
        </p:nvSpPr>
        <p:spPr>
          <a:xfrm rot="18574167">
            <a:off x="7101213" y="790132"/>
            <a:ext cx="3610551" cy="4328360"/>
          </a:xfrm>
          <a:custGeom>
            <a:avLst/>
            <a:gdLst>
              <a:gd name="connsiteX0" fmla="*/ 0 w 3610551"/>
              <a:gd name="connsiteY0" fmla="*/ 0 h 4328360"/>
              <a:gd name="connsiteX1" fmla="*/ 3610551 w 3610551"/>
              <a:gd name="connsiteY1" fmla="*/ 0 h 4328360"/>
              <a:gd name="connsiteX2" fmla="*/ 3610551 w 3610551"/>
              <a:gd name="connsiteY2" fmla="*/ 4328360 h 4328360"/>
              <a:gd name="connsiteX3" fmla="*/ 0 w 3610551"/>
              <a:gd name="connsiteY3" fmla="*/ 4328360 h 4328360"/>
              <a:gd name="connsiteX4" fmla="*/ 0 w 3610551"/>
              <a:gd name="connsiteY4" fmla="*/ 0 h 4328360"/>
              <a:gd name="connsiteX0" fmla="*/ 0 w 3610551"/>
              <a:gd name="connsiteY0" fmla="*/ 0 h 4328360"/>
              <a:gd name="connsiteX1" fmla="*/ 1919269 w 3610551"/>
              <a:gd name="connsiteY1" fmla="*/ 2247756 h 4328360"/>
              <a:gd name="connsiteX2" fmla="*/ 3610551 w 3610551"/>
              <a:gd name="connsiteY2" fmla="*/ 4328360 h 4328360"/>
              <a:gd name="connsiteX3" fmla="*/ 0 w 3610551"/>
              <a:gd name="connsiteY3" fmla="*/ 4328360 h 4328360"/>
              <a:gd name="connsiteX4" fmla="*/ 0 w 3610551"/>
              <a:gd name="connsiteY4" fmla="*/ 0 h 4328360"/>
              <a:gd name="connsiteX0" fmla="*/ 0 w 3610551"/>
              <a:gd name="connsiteY0" fmla="*/ 0 h 4328360"/>
              <a:gd name="connsiteX1" fmla="*/ 2618999 w 3610551"/>
              <a:gd name="connsiteY1" fmla="*/ 1491584 h 4328360"/>
              <a:gd name="connsiteX2" fmla="*/ 3610551 w 3610551"/>
              <a:gd name="connsiteY2" fmla="*/ 4328360 h 4328360"/>
              <a:gd name="connsiteX3" fmla="*/ 0 w 3610551"/>
              <a:gd name="connsiteY3" fmla="*/ 4328360 h 4328360"/>
              <a:gd name="connsiteX4" fmla="*/ 0 w 3610551"/>
              <a:gd name="connsiteY4" fmla="*/ 0 h 4328360"/>
              <a:gd name="connsiteX0" fmla="*/ 0 w 3610551"/>
              <a:gd name="connsiteY0" fmla="*/ 0 h 4328360"/>
              <a:gd name="connsiteX1" fmla="*/ 2618999 w 3610551"/>
              <a:gd name="connsiteY1" fmla="*/ 1491584 h 4328360"/>
              <a:gd name="connsiteX2" fmla="*/ 3610551 w 3610551"/>
              <a:gd name="connsiteY2" fmla="*/ 4328360 h 4328360"/>
              <a:gd name="connsiteX3" fmla="*/ 1455669 w 3610551"/>
              <a:gd name="connsiteY3" fmla="*/ 2907960 h 4328360"/>
              <a:gd name="connsiteX4" fmla="*/ 0 w 3610551"/>
              <a:gd name="connsiteY4" fmla="*/ 0 h 4328360"/>
              <a:gd name="connsiteX0" fmla="*/ 0 w 3610551"/>
              <a:gd name="connsiteY0" fmla="*/ 0 h 4328360"/>
              <a:gd name="connsiteX1" fmla="*/ 2618999 w 3610551"/>
              <a:gd name="connsiteY1" fmla="*/ 1491584 h 4328360"/>
              <a:gd name="connsiteX2" fmla="*/ 3610551 w 3610551"/>
              <a:gd name="connsiteY2" fmla="*/ 4328360 h 4328360"/>
              <a:gd name="connsiteX3" fmla="*/ 1036503 w 3610551"/>
              <a:gd name="connsiteY3" fmla="*/ 2819400 h 4328360"/>
              <a:gd name="connsiteX4" fmla="*/ 0 w 3610551"/>
              <a:gd name="connsiteY4" fmla="*/ 0 h 4328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0551" h="4328360">
                <a:moveTo>
                  <a:pt x="0" y="0"/>
                </a:moveTo>
                <a:lnTo>
                  <a:pt x="2618999" y="1491584"/>
                </a:lnTo>
                <a:lnTo>
                  <a:pt x="3610551" y="4328360"/>
                </a:lnTo>
                <a:lnTo>
                  <a:pt x="1036503" y="2819400"/>
                </a:lnTo>
                <a:lnTo>
                  <a:pt x="0" y="0"/>
                </a:lnTo>
                <a:close/>
              </a:path>
            </a:pathLst>
          </a:custGeom>
          <a:gradFill>
            <a:gsLst>
              <a:gs pos="0">
                <a:schemeClr val="bg1">
                  <a:lumMod val="85000"/>
                  <a:lumOff val="15000"/>
                </a:schemeClr>
              </a:gs>
              <a:gs pos="100000">
                <a:schemeClr val="bg1">
                  <a:lumMod val="95000"/>
                  <a:lumOff val="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0955988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5CE5C80D-C8FB-4892-A24C-620359EBF3EE}"/>
              </a:ext>
            </a:extLst>
          </p:cNvPr>
          <p:cNvPicPr>
            <a:picLocks noChangeAspect="1"/>
          </p:cNvPicPr>
          <p:nvPr/>
        </p:nvPicPr>
        <p:blipFill rotWithShape="1">
          <a:blip r:embed="rId3">
            <a:extLst>
              <a:ext uri="{28A0092B-C50C-407E-A947-70E740481C1C}">
                <a14:useLocalDpi xmlns:a14="http://schemas.microsoft.com/office/drawing/2010/main" val="0"/>
              </a:ext>
            </a:extLst>
          </a:blip>
          <a:srcRect t="8819"/>
          <a:stretch/>
        </p:blipFill>
        <p:spPr>
          <a:xfrm>
            <a:off x="-533400" y="0"/>
            <a:ext cx="13269675" cy="6857999"/>
          </a:xfrm>
          <a:prstGeom prst="rect">
            <a:avLst/>
          </a:prstGeom>
        </p:spPr>
      </p:pic>
      <p:sp>
        <p:nvSpPr>
          <p:cNvPr id="3" name="矩形 2">
            <a:extLst>
              <a:ext uri="{FF2B5EF4-FFF2-40B4-BE49-F238E27FC236}">
                <a16:creationId xmlns:a16="http://schemas.microsoft.com/office/drawing/2014/main" xmlns="" id="{DCA097AC-D9CA-48EB-B30D-FD3EDD1469DF}"/>
              </a:ext>
            </a:extLst>
          </p:cNvPr>
          <p:cNvSpPr/>
          <p:nvPr/>
        </p:nvSpPr>
        <p:spPr>
          <a:xfrm>
            <a:off x="1143068" y="5119884"/>
            <a:ext cx="9905865" cy="350865"/>
          </a:xfrm>
          <a:prstGeom prst="rect">
            <a:avLst/>
          </a:prstGeom>
        </p:spPr>
        <p:txBody>
          <a:bodyPr wrap="square">
            <a:spAutoFit/>
          </a:bodyPr>
          <a:lstStyle/>
          <a:p>
            <a:pPr algn="ctr">
              <a:lnSpc>
                <a:spcPct val="120000"/>
              </a:lnSpc>
            </a:pPr>
            <a:r>
              <a:rPr lang="zh-CN" altLang="en-US" sz="1400">
                <a:solidFill>
                  <a:srgbClr val="BDBDBD"/>
                </a:solidFill>
                <a:latin typeface="微软雅黑 Light"/>
                <a:ea typeface="微软雅黑 Light"/>
              </a:rPr>
              <a:t>正面、正圆、正点的极速指纹识别，方便异常的指纹一触式支付宝 </a:t>
            </a:r>
            <a:r>
              <a:rPr lang="en-US" altLang="zh-CN" sz="1400">
                <a:solidFill>
                  <a:srgbClr val="BDBDBD"/>
                </a:solidFill>
                <a:latin typeface="微软雅黑 Light"/>
                <a:ea typeface="微软雅黑 Light"/>
              </a:rPr>
              <a:t>/ </a:t>
            </a:r>
            <a:r>
              <a:rPr lang="zh-CN" altLang="en-US" sz="1400">
                <a:solidFill>
                  <a:srgbClr val="BDBDBD"/>
                </a:solidFill>
                <a:latin typeface="微软雅黑 Light"/>
                <a:ea typeface="微软雅黑 Light"/>
              </a:rPr>
              <a:t>微信支付</a:t>
            </a:r>
          </a:p>
        </p:txBody>
      </p:sp>
      <p:sp>
        <p:nvSpPr>
          <p:cNvPr id="4" name="矩形 3">
            <a:extLst>
              <a:ext uri="{FF2B5EF4-FFF2-40B4-BE49-F238E27FC236}">
                <a16:creationId xmlns:a16="http://schemas.microsoft.com/office/drawing/2014/main" xmlns="" id="{58EDBAAE-2B12-40D9-81B5-B61D247F94B2}"/>
              </a:ext>
            </a:extLst>
          </p:cNvPr>
          <p:cNvSpPr/>
          <p:nvPr/>
        </p:nvSpPr>
        <p:spPr>
          <a:xfrm>
            <a:off x="3310625" y="4565216"/>
            <a:ext cx="5570756" cy="523220"/>
          </a:xfrm>
          <a:prstGeom prst="rect">
            <a:avLst/>
          </a:prstGeom>
        </p:spPr>
        <p:txBody>
          <a:bodyPr wrap="none">
            <a:spAutoFit/>
          </a:bodyPr>
          <a:lstStyle/>
          <a:p>
            <a:pPr algn="ctr"/>
            <a:r>
              <a:rPr lang="zh-CN" altLang="en-US" sz="2800" b="1">
                <a:solidFill>
                  <a:prstClr val="white"/>
                </a:solidFill>
                <a:latin typeface="微软雅黑"/>
                <a:ea typeface="微软雅黑"/>
              </a:rPr>
              <a:t>正面、正圆、正点的极速指纹识别</a:t>
            </a:r>
          </a:p>
        </p:txBody>
      </p:sp>
      <p:sp>
        <p:nvSpPr>
          <p:cNvPr id="5" name="矩形 4">
            <a:extLst>
              <a:ext uri="{FF2B5EF4-FFF2-40B4-BE49-F238E27FC236}">
                <a16:creationId xmlns:a16="http://schemas.microsoft.com/office/drawing/2014/main" xmlns="" id="{1B7922F9-2374-420C-A03A-996954C17CB7}"/>
              </a:ext>
            </a:extLst>
          </p:cNvPr>
          <p:cNvSpPr/>
          <p:nvPr/>
        </p:nvSpPr>
        <p:spPr>
          <a:xfrm>
            <a:off x="5319864" y="5609919"/>
            <a:ext cx="1552276" cy="307777"/>
          </a:xfrm>
          <a:prstGeom prst="rect">
            <a:avLst/>
          </a:prstGeom>
          <a:noFill/>
          <a:ln>
            <a:solidFill>
              <a:sysClr val="window" lastClr="FFFFFF">
                <a:lumMod val="50000"/>
              </a:sysClr>
            </a:solidFill>
          </a:ln>
        </p:spPr>
        <p:txBody>
          <a:bodyPr wrap="square" rtlCol="0" anchor="ctr">
            <a:spAutoFit/>
          </a:bodyPr>
          <a:lstStyle/>
          <a:p>
            <a:pPr lvl="0" algn="dist">
              <a:defRPr/>
            </a:pPr>
            <a:r>
              <a:rPr lang="zh-CN" altLang="en-US" sz="1400" kern="0" dirty="0">
                <a:solidFill>
                  <a:prstClr val="white"/>
                </a:solidFill>
                <a:latin typeface="微软雅黑 Light"/>
                <a:ea typeface="微软雅黑 Light"/>
              </a:rPr>
              <a:t>添加标题</a:t>
            </a:r>
          </a:p>
        </p:txBody>
      </p:sp>
    </p:spTree>
    <p:extLst>
      <p:ext uri="{BB962C8B-B14F-4D97-AF65-F5344CB8AC3E}">
        <p14:creationId xmlns:p14="http://schemas.microsoft.com/office/powerpoint/2010/main" val="3873446132"/>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a:extLst>
              <a:ext uri="{FF2B5EF4-FFF2-40B4-BE49-F238E27FC236}">
                <a16:creationId xmlns:a16="http://schemas.microsoft.com/office/drawing/2014/main" xmlns="" id="{38BAFBDB-6C07-490E-ADF5-3FA4141567E9}"/>
              </a:ext>
            </a:extLst>
          </p:cNvPr>
          <p:cNvPicPr>
            <a:picLocks noChangeAspect="1"/>
          </p:cNvPicPr>
          <p:nvPr/>
        </p:nvPicPr>
        <p:blipFill rotWithShape="1">
          <a:blip r:embed="rId3">
            <a:extLst>
              <a:ext uri="{28A0092B-C50C-407E-A947-70E740481C1C}">
                <a14:useLocalDpi xmlns:a14="http://schemas.microsoft.com/office/drawing/2010/main" val="0"/>
              </a:ext>
            </a:extLst>
          </a:blip>
          <a:srcRect r="6481" b="6481"/>
          <a:stretch/>
        </p:blipFill>
        <p:spPr>
          <a:xfrm>
            <a:off x="0" y="0"/>
            <a:ext cx="12192000" cy="6858000"/>
          </a:xfrm>
          <a:prstGeom prst="rect">
            <a:avLst/>
          </a:prstGeom>
        </p:spPr>
      </p:pic>
      <p:sp>
        <p:nvSpPr>
          <p:cNvPr id="33" name="文本框 32">
            <a:extLst>
              <a:ext uri="{FF2B5EF4-FFF2-40B4-BE49-F238E27FC236}">
                <a16:creationId xmlns:a16="http://schemas.microsoft.com/office/drawing/2014/main" xmlns="" id="{5A835260-0604-4078-9321-2D261B8C9538}"/>
              </a:ext>
            </a:extLst>
          </p:cNvPr>
          <p:cNvSpPr txBox="1"/>
          <p:nvPr/>
        </p:nvSpPr>
        <p:spPr>
          <a:xfrm>
            <a:off x="437437" y="4740866"/>
            <a:ext cx="2793423" cy="523220"/>
          </a:xfrm>
          <a:prstGeom prst="rect">
            <a:avLst/>
          </a:prstGeom>
          <a:noFill/>
        </p:spPr>
        <p:txBody>
          <a:bodyPr wrap="square" rtlCol="0">
            <a:spAutoFit/>
          </a:bodyPr>
          <a:lstStyle/>
          <a:p>
            <a:pPr algn="ctr"/>
            <a:r>
              <a:rPr lang="zh-CN" altLang="en-US" sz="2800" b="1" dirty="0">
                <a:effectLst>
                  <a:outerShdw blurRad="165100" dist="88900" dir="2700000" algn="tl">
                    <a:srgbClr val="000000">
                      <a:alpha val="14000"/>
                    </a:srgbClr>
                  </a:outerShdw>
                </a:effectLst>
                <a:latin typeface="+mj-ea"/>
                <a:ea typeface="+mj-ea"/>
              </a:rPr>
              <a:t>请输入你的标题</a:t>
            </a:r>
          </a:p>
        </p:txBody>
      </p:sp>
      <p:sp>
        <p:nvSpPr>
          <p:cNvPr id="34" name="矩形 33">
            <a:extLst>
              <a:ext uri="{FF2B5EF4-FFF2-40B4-BE49-F238E27FC236}">
                <a16:creationId xmlns:a16="http://schemas.microsoft.com/office/drawing/2014/main" xmlns="" id="{0BDD7633-616B-4917-AFC1-A130D54F0579}"/>
              </a:ext>
            </a:extLst>
          </p:cNvPr>
          <p:cNvSpPr/>
          <p:nvPr/>
        </p:nvSpPr>
        <p:spPr>
          <a:xfrm>
            <a:off x="513637" y="5289486"/>
            <a:ext cx="5214063" cy="880882"/>
          </a:xfrm>
          <a:prstGeom prst="rect">
            <a:avLst/>
          </a:prstGeom>
          <a:noFill/>
        </p:spPr>
        <p:txBody>
          <a:bodyPr wrap="square" rtlCol="0">
            <a:spAutoFit/>
          </a:bodyPr>
          <a:lstStyle/>
          <a:p>
            <a:pPr>
              <a:lnSpc>
                <a:spcPct val="125000"/>
              </a:lnSpc>
            </a:pPr>
            <a:r>
              <a:rPr lang="zh-CN" altLang="en-US" sz="1400" dirty="0"/>
              <a:t>工匠精神的证明，隐藏在每一个值得被放大欣赏的细节中偏执于有用的细节，偏执于无用的细节，偏执于甚至不会被发现是有用还是无用的细节。</a:t>
            </a:r>
          </a:p>
        </p:txBody>
      </p:sp>
      <p:cxnSp>
        <p:nvCxnSpPr>
          <p:cNvPr id="35" name="直接连接符 34">
            <a:extLst>
              <a:ext uri="{FF2B5EF4-FFF2-40B4-BE49-F238E27FC236}">
                <a16:creationId xmlns:a16="http://schemas.microsoft.com/office/drawing/2014/main" xmlns="" id="{4133B127-2476-4A61-B4C9-C4AAA2E5C1E9}"/>
              </a:ext>
            </a:extLst>
          </p:cNvPr>
          <p:cNvCxnSpPr>
            <a:cxnSpLocks/>
          </p:cNvCxnSpPr>
          <p:nvPr/>
        </p:nvCxnSpPr>
        <p:spPr>
          <a:xfrm>
            <a:off x="342900" y="4856480"/>
            <a:ext cx="0" cy="16169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161035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79DB0A99-0BF9-496B-8BAA-6B65237F899B}"/>
              </a:ext>
            </a:extLst>
          </p:cNvPr>
          <p:cNvSpPr txBox="1"/>
          <p:nvPr/>
        </p:nvSpPr>
        <p:spPr>
          <a:xfrm>
            <a:off x="4631581" y="826359"/>
            <a:ext cx="2994776" cy="5377318"/>
          </a:xfrm>
          <a:custGeom>
            <a:avLst/>
            <a:gdLst/>
            <a:ahLst/>
            <a:cxnLst/>
            <a:rect l="l" t="t" r="r" b="b"/>
            <a:pathLst>
              <a:path w="2994776" h="5377318">
                <a:moveTo>
                  <a:pt x="1589592" y="0"/>
                </a:moveTo>
                <a:cubicBezTo>
                  <a:pt x="1801045" y="0"/>
                  <a:pt x="1992829" y="31964"/>
                  <a:pt x="2164943" y="95892"/>
                </a:cubicBezTo>
                <a:cubicBezTo>
                  <a:pt x="2337056" y="159820"/>
                  <a:pt x="2483967" y="250794"/>
                  <a:pt x="2605676" y="368815"/>
                </a:cubicBezTo>
                <a:cubicBezTo>
                  <a:pt x="2727385" y="486835"/>
                  <a:pt x="2821433" y="629443"/>
                  <a:pt x="2887819" y="796639"/>
                </a:cubicBezTo>
                <a:cubicBezTo>
                  <a:pt x="2954206" y="963836"/>
                  <a:pt x="2987399" y="1150702"/>
                  <a:pt x="2987399" y="1357238"/>
                </a:cubicBezTo>
                <a:cubicBezTo>
                  <a:pt x="2987399" y="1600656"/>
                  <a:pt x="2952362" y="1816412"/>
                  <a:pt x="2882287" y="2004508"/>
                </a:cubicBezTo>
                <a:cubicBezTo>
                  <a:pt x="2812212" y="2192603"/>
                  <a:pt x="2716935" y="2363487"/>
                  <a:pt x="2596456" y="2517160"/>
                </a:cubicBezTo>
                <a:cubicBezTo>
                  <a:pt x="2475976" y="2670833"/>
                  <a:pt x="2335212" y="2812212"/>
                  <a:pt x="2174163" y="2941297"/>
                </a:cubicBezTo>
                <a:cubicBezTo>
                  <a:pt x="2013114" y="3070382"/>
                  <a:pt x="1842844" y="3198853"/>
                  <a:pt x="1663355" y="3326708"/>
                </a:cubicBezTo>
                <a:cubicBezTo>
                  <a:pt x="1424855" y="3496363"/>
                  <a:pt x="1223236" y="3646963"/>
                  <a:pt x="1058499" y="3778506"/>
                </a:cubicBezTo>
                <a:cubicBezTo>
                  <a:pt x="893761" y="3910050"/>
                  <a:pt x="759759" y="4038521"/>
                  <a:pt x="656490" y="4163918"/>
                </a:cubicBezTo>
                <a:cubicBezTo>
                  <a:pt x="553222" y="4289315"/>
                  <a:pt x="478845" y="4418400"/>
                  <a:pt x="433358" y="4551173"/>
                </a:cubicBezTo>
                <a:cubicBezTo>
                  <a:pt x="387871" y="4683947"/>
                  <a:pt x="365127" y="4837620"/>
                  <a:pt x="365127" y="5012192"/>
                </a:cubicBezTo>
                <a:lnTo>
                  <a:pt x="365127" y="5067514"/>
                </a:lnTo>
                <a:lnTo>
                  <a:pt x="2994776" y="5067514"/>
                </a:lnTo>
                <a:lnTo>
                  <a:pt x="2994776" y="5377318"/>
                </a:lnTo>
                <a:lnTo>
                  <a:pt x="0" y="5377318"/>
                </a:lnTo>
                <a:lnTo>
                  <a:pt x="0" y="5130212"/>
                </a:lnTo>
                <a:cubicBezTo>
                  <a:pt x="0" y="4965475"/>
                  <a:pt x="13524" y="4817335"/>
                  <a:pt x="40570" y="4685791"/>
                </a:cubicBezTo>
                <a:cubicBezTo>
                  <a:pt x="67616" y="4554247"/>
                  <a:pt x="108801" y="4433153"/>
                  <a:pt x="164123" y="4322508"/>
                </a:cubicBezTo>
                <a:cubicBezTo>
                  <a:pt x="219445" y="4211864"/>
                  <a:pt x="288291" y="4107981"/>
                  <a:pt x="370659" y="4010860"/>
                </a:cubicBezTo>
                <a:cubicBezTo>
                  <a:pt x="453028" y="3913738"/>
                  <a:pt x="548919" y="3816617"/>
                  <a:pt x="658335" y="3719496"/>
                </a:cubicBezTo>
                <a:cubicBezTo>
                  <a:pt x="767750" y="3622375"/>
                  <a:pt x="891917" y="3522795"/>
                  <a:pt x="1030837" y="3420756"/>
                </a:cubicBezTo>
                <a:cubicBezTo>
                  <a:pt x="1169758" y="3318718"/>
                  <a:pt x="1321586" y="3207459"/>
                  <a:pt x="1486324" y="3086979"/>
                </a:cubicBezTo>
                <a:cubicBezTo>
                  <a:pt x="1646143" y="2971417"/>
                  <a:pt x="1795513" y="2857085"/>
                  <a:pt x="1934433" y="2743981"/>
                </a:cubicBezTo>
                <a:cubicBezTo>
                  <a:pt x="2073354" y="2630878"/>
                  <a:pt x="2194448" y="2509169"/>
                  <a:pt x="2297716" y="2378855"/>
                </a:cubicBezTo>
                <a:cubicBezTo>
                  <a:pt x="2400984" y="2248540"/>
                  <a:pt x="2482738" y="2105317"/>
                  <a:pt x="2542978" y="1949186"/>
                </a:cubicBezTo>
                <a:cubicBezTo>
                  <a:pt x="2603217" y="1793054"/>
                  <a:pt x="2633337" y="1614179"/>
                  <a:pt x="2633337" y="1412560"/>
                </a:cubicBezTo>
                <a:cubicBezTo>
                  <a:pt x="2633337" y="1063416"/>
                  <a:pt x="2536831" y="792337"/>
                  <a:pt x="2343818" y="599324"/>
                </a:cubicBezTo>
                <a:cubicBezTo>
                  <a:pt x="2150805" y="406311"/>
                  <a:pt x="1879726" y="309804"/>
                  <a:pt x="1530581" y="309804"/>
                </a:cubicBezTo>
                <a:cubicBezTo>
                  <a:pt x="1294540" y="309804"/>
                  <a:pt x="1067104" y="361438"/>
                  <a:pt x="848274" y="464706"/>
                </a:cubicBezTo>
                <a:cubicBezTo>
                  <a:pt x="629444" y="567974"/>
                  <a:pt x="415532" y="711812"/>
                  <a:pt x="206537" y="896219"/>
                </a:cubicBezTo>
                <a:lnTo>
                  <a:pt x="206537" y="497900"/>
                </a:lnTo>
                <a:cubicBezTo>
                  <a:pt x="408155" y="342998"/>
                  <a:pt x="625756" y="221289"/>
                  <a:pt x="859339" y="132773"/>
                </a:cubicBezTo>
                <a:cubicBezTo>
                  <a:pt x="1092921" y="44258"/>
                  <a:pt x="1336339" y="0"/>
                  <a:pt x="1589592" y="0"/>
                </a:cubicBezTo>
                <a:close/>
              </a:path>
            </a:pathLst>
          </a:custGeom>
          <a:solidFill>
            <a:sysClr val="windowText" lastClr="000000">
              <a:lumMod val="75000"/>
              <a:lumOff val="25000"/>
              <a:alpha val="5000"/>
            </a:sys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zh-CN"/>
            </a:defPPr>
            <a:lvl1pPr>
              <a:defRPr sz="71400" b="1">
                <a:solidFill>
                  <a:schemeClr val="tx1">
                    <a:lumMod val="75000"/>
                    <a:lumOff val="25000"/>
                    <a:alpha val="10000"/>
                  </a:schemeClr>
                </a:solidFill>
                <a:latin typeface="Arial" panose="020B0604020202020204" pitchFamily="34" charset="0"/>
                <a:cs typeface="Arial" panose="020B0604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59500" b="0" i="0" u="none" strike="noStrike" kern="0" cap="none" spc="0" normalizeH="0" baseline="0" noProof="0">
              <a:ln>
                <a:noFill/>
              </a:ln>
              <a:solidFill>
                <a:prstClr val="black">
                  <a:lumMod val="75000"/>
                  <a:lumOff val="25000"/>
                  <a:alpha val="5000"/>
                </a:prstClr>
              </a:solidFill>
              <a:effectLst/>
              <a:uLnTx/>
              <a:uFillTx/>
              <a:latin typeface="Segoe UI Light 8"/>
              <a:ea typeface="微软雅黑 Light"/>
              <a:cs typeface="Arial" panose="020B0604020202020204" pitchFamily="34" charset="0"/>
            </a:endParaRPr>
          </a:p>
        </p:txBody>
      </p:sp>
      <p:sp>
        <p:nvSpPr>
          <p:cNvPr id="3" name="文本框 2">
            <a:extLst>
              <a:ext uri="{FF2B5EF4-FFF2-40B4-BE49-F238E27FC236}">
                <a16:creationId xmlns:a16="http://schemas.microsoft.com/office/drawing/2014/main" xmlns="" id="{4053599D-B73D-45D3-8E32-E42B1A00CF87}"/>
              </a:ext>
            </a:extLst>
          </p:cNvPr>
          <p:cNvSpPr txBox="1"/>
          <p:nvPr/>
        </p:nvSpPr>
        <p:spPr>
          <a:xfrm>
            <a:off x="4746913" y="2159422"/>
            <a:ext cx="2698175" cy="523220"/>
          </a:xfrm>
          <a:prstGeom prst="rect">
            <a:avLst/>
          </a:prstGeom>
          <a:noFill/>
        </p:spPr>
        <p:txBody>
          <a:bodyPr wrap="none" rtlCol="0">
            <a:spAutoFit/>
          </a:bodyPr>
          <a:lstStyle/>
          <a:p>
            <a:pPr algn="ctr"/>
            <a:r>
              <a:rPr lang="zh-CN" altLang="en-US" sz="2800" b="1" dirty="0">
                <a:solidFill>
                  <a:srgbClr val="252434"/>
                </a:solidFill>
                <a:effectLst>
                  <a:outerShdw blurRad="165100" dist="88900" dir="2700000" algn="tl">
                    <a:srgbClr val="000000">
                      <a:alpha val="14000"/>
                    </a:srgbClr>
                  </a:outerShdw>
                </a:effectLst>
                <a:latin typeface="微软雅黑"/>
                <a:ea typeface="微软雅黑"/>
              </a:rPr>
              <a:t>请输入你的标题</a:t>
            </a:r>
          </a:p>
        </p:txBody>
      </p:sp>
      <p:sp>
        <p:nvSpPr>
          <p:cNvPr id="4" name="矩形 3">
            <a:extLst>
              <a:ext uri="{FF2B5EF4-FFF2-40B4-BE49-F238E27FC236}">
                <a16:creationId xmlns:a16="http://schemas.microsoft.com/office/drawing/2014/main" xmlns="" id="{DC666A36-C2BB-48B1-BD6D-A16120D17749}"/>
              </a:ext>
            </a:extLst>
          </p:cNvPr>
          <p:cNvSpPr/>
          <p:nvPr/>
        </p:nvSpPr>
        <p:spPr>
          <a:xfrm>
            <a:off x="4290251" y="2682642"/>
            <a:ext cx="3713340" cy="1708160"/>
          </a:xfrm>
          <a:prstGeom prst="rect">
            <a:avLst/>
          </a:prstGeom>
        </p:spPr>
        <p:txBody>
          <a:bodyPr wrap="square">
            <a:spAutoFit/>
          </a:bodyPr>
          <a:lstStyle/>
          <a:p>
            <a:pPr algn="ctr">
              <a:lnSpc>
                <a:spcPct val="150000"/>
              </a:lnSpc>
            </a:pPr>
            <a:r>
              <a:rPr lang="zh-CN" altLang="en-US" sz="1400">
                <a:solidFill>
                  <a:srgbClr val="252434"/>
                </a:solidFill>
                <a:latin typeface="微软雅黑 Light"/>
                <a:ea typeface="微软雅黑 Light"/>
              </a:rPr>
              <a:t>新材质、新工艺、新颜色</a:t>
            </a:r>
            <a:endParaRPr lang="en-US" altLang="zh-CN" sz="1400">
              <a:solidFill>
                <a:srgbClr val="252434"/>
              </a:solidFill>
              <a:latin typeface="微软雅黑 Light"/>
              <a:ea typeface="微软雅黑 Light"/>
            </a:endParaRPr>
          </a:p>
          <a:p>
            <a:pPr algn="ctr">
              <a:lnSpc>
                <a:spcPct val="150000"/>
              </a:lnSpc>
            </a:pPr>
            <a:r>
              <a:rPr lang="zh-CN" altLang="en-US" sz="1400">
                <a:solidFill>
                  <a:srgbClr val="252434"/>
                </a:solidFill>
                <a:latin typeface="微软雅黑 Light"/>
                <a:ea typeface="微软雅黑 Light"/>
              </a:rPr>
              <a:t>“无断”的金属中框，不断地持续进化</a:t>
            </a:r>
            <a:endParaRPr lang="en-US" altLang="zh-CN" sz="1400">
              <a:solidFill>
                <a:srgbClr val="252434"/>
              </a:solidFill>
              <a:latin typeface="微软雅黑 Light"/>
              <a:ea typeface="微软雅黑 Light"/>
            </a:endParaRPr>
          </a:p>
          <a:p>
            <a:pPr algn="ctr">
              <a:lnSpc>
                <a:spcPct val="150000"/>
              </a:lnSpc>
            </a:pPr>
            <a:r>
              <a:rPr lang="zh-CN" altLang="en-US" sz="1400">
                <a:solidFill>
                  <a:srgbClr val="252434"/>
                </a:solidFill>
                <a:latin typeface="微软雅黑 Light"/>
                <a:ea typeface="微软雅黑 Light"/>
              </a:rPr>
              <a:t>貌似忠厚的左侧键，内藏双卡双待</a:t>
            </a:r>
            <a:endParaRPr lang="en-US" altLang="zh-CN" sz="1400">
              <a:solidFill>
                <a:srgbClr val="252434"/>
              </a:solidFill>
              <a:latin typeface="微软雅黑 Light"/>
              <a:ea typeface="微软雅黑 Light"/>
            </a:endParaRPr>
          </a:p>
          <a:p>
            <a:pPr algn="ctr">
              <a:lnSpc>
                <a:spcPct val="150000"/>
              </a:lnSpc>
            </a:pPr>
            <a:r>
              <a:rPr lang="zh-CN" altLang="en-US" sz="1400">
                <a:solidFill>
                  <a:srgbClr val="252434"/>
                </a:solidFill>
                <a:latin typeface="微软雅黑 Light"/>
                <a:ea typeface="微软雅黑 Light"/>
              </a:rPr>
              <a:t>开了又开，似曾相识的喜悦，</a:t>
            </a:r>
            <a:endParaRPr lang="en-US" altLang="zh-CN" sz="1400">
              <a:solidFill>
                <a:srgbClr val="252434"/>
              </a:solidFill>
              <a:latin typeface="微软雅黑 Light"/>
              <a:ea typeface="微软雅黑 Light"/>
            </a:endParaRPr>
          </a:p>
          <a:p>
            <a:pPr algn="ctr">
              <a:lnSpc>
                <a:spcPct val="150000"/>
              </a:lnSpc>
            </a:pPr>
            <a:r>
              <a:rPr lang="zh-CN" altLang="en-US" sz="1400">
                <a:solidFill>
                  <a:srgbClr val="252434"/>
                </a:solidFill>
                <a:latin typeface="微软雅黑 Light"/>
                <a:ea typeface="微软雅黑 Light"/>
              </a:rPr>
              <a:t>成年后不再有过的乐趣</a:t>
            </a:r>
          </a:p>
        </p:txBody>
      </p:sp>
      <p:sp>
        <p:nvSpPr>
          <p:cNvPr id="5" name="矩形 4">
            <a:extLst>
              <a:ext uri="{FF2B5EF4-FFF2-40B4-BE49-F238E27FC236}">
                <a16:creationId xmlns:a16="http://schemas.microsoft.com/office/drawing/2014/main" xmlns="" id="{022BE5CE-C897-4175-9881-3E4DE9E55275}"/>
              </a:ext>
            </a:extLst>
          </p:cNvPr>
          <p:cNvSpPr/>
          <p:nvPr/>
        </p:nvSpPr>
        <p:spPr>
          <a:xfrm>
            <a:off x="5428147" y="4390802"/>
            <a:ext cx="1437547" cy="307777"/>
          </a:xfrm>
          <a:prstGeom prst="rect">
            <a:avLst/>
          </a:prstGeom>
          <a:solidFill>
            <a:srgbClr val="252434"/>
          </a:solidFill>
          <a:ln>
            <a:noFill/>
          </a:ln>
        </p:spPr>
        <p:txBody>
          <a:bodyPr wrap="square" rtlCol="0" anchor="ctr">
            <a:spAutoFit/>
          </a:bodyPr>
          <a:lstStyle/>
          <a:p>
            <a:pPr lvl="0" algn="dist">
              <a:defRPr/>
            </a:pPr>
            <a:r>
              <a:rPr lang="zh-CN" altLang="en-US" sz="1400" kern="0" dirty="0">
                <a:solidFill>
                  <a:prstClr val="white"/>
                </a:solidFill>
                <a:latin typeface="Swis721 Lt BT" panose="020B0403020202020204" pitchFamily="34" charset="0"/>
                <a:ea typeface="微软雅黑 Light"/>
              </a:rPr>
              <a:t>添加标题</a:t>
            </a:r>
          </a:p>
        </p:txBody>
      </p:sp>
      <p:pic>
        <p:nvPicPr>
          <p:cNvPr id="6" name="图片 5">
            <a:extLst>
              <a:ext uri="{FF2B5EF4-FFF2-40B4-BE49-F238E27FC236}">
                <a16:creationId xmlns:a16="http://schemas.microsoft.com/office/drawing/2014/main" xmlns="" id="{C2F934C5-CEC3-41FB-BCEB-A1063B4E74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3364" y="0"/>
            <a:ext cx="5895474" cy="6858000"/>
          </a:xfrm>
          <a:prstGeom prst="rect">
            <a:avLst/>
          </a:prstGeom>
        </p:spPr>
      </p:pic>
      <p:pic>
        <p:nvPicPr>
          <p:cNvPr id="7" name="图片 6">
            <a:extLst>
              <a:ext uri="{FF2B5EF4-FFF2-40B4-BE49-F238E27FC236}">
                <a16:creationId xmlns:a16="http://schemas.microsoft.com/office/drawing/2014/main" xmlns="" id="{C87801B6-B552-4D3E-8B11-AEBCEA39F5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1732" y="0"/>
            <a:ext cx="5895474" cy="6858000"/>
          </a:xfrm>
          <a:prstGeom prst="rect">
            <a:avLst/>
          </a:prstGeom>
        </p:spPr>
      </p:pic>
    </p:spTree>
    <p:extLst>
      <p:ext uri="{BB962C8B-B14F-4D97-AF65-F5344CB8AC3E}">
        <p14:creationId xmlns:p14="http://schemas.microsoft.com/office/powerpoint/2010/main" val="225101350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7B115770-6693-4047-B7F0-66BE6E077D34}"/>
              </a:ext>
            </a:extLst>
          </p:cNvPr>
          <p:cNvPicPr>
            <a:picLocks noChangeAspect="1"/>
          </p:cNvPicPr>
          <p:nvPr/>
        </p:nvPicPr>
        <p:blipFill rotWithShape="1">
          <a:blip r:embed="rId3">
            <a:extLst>
              <a:ext uri="{28A0092B-C50C-407E-A947-70E740481C1C}">
                <a14:useLocalDpi xmlns:a14="http://schemas.microsoft.com/office/drawing/2010/main" val="0"/>
              </a:ext>
            </a:extLst>
          </a:blip>
          <a:srcRect r="-14354" b="60810"/>
          <a:stretch/>
        </p:blipFill>
        <p:spPr>
          <a:xfrm>
            <a:off x="5888789" y="2447895"/>
            <a:ext cx="473911" cy="4410105"/>
          </a:xfrm>
          <a:prstGeom prst="rect">
            <a:avLst/>
          </a:prstGeom>
        </p:spPr>
      </p:pic>
      <p:pic>
        <p:nvPicPr>
          <p:cNvPr id="3" name="图片 2">
            <a:extLst>
              <a:ext uri="{FF2B5EF4-FFF2-40B4-BE49-F238E27FC236}">
                <a16:creationId xmlns:a16="http://schemas.microsoft.com/office/drawing/2014/main" xmlns="" id="{CC284AB2-F1C8-4173-A8D9-8E29C29644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2649" y="5344043"/>
            <a:ext cx="10826702" cy="1513957"/>
          </a:xfrm>
          <a:prstGeom prst="rect">
            <a:avLst/>
          </a:prstGeom>
        </p:spPr>
      </p:pic>
      <p:sp>
        <p:nvSpPr>
          <p:cNvPr id="4" name="文本框 3">
            <a:extLst>
              <a:ext uri="{FF2B5EF4-FFF2-40B4-BE49-F238E27FC236}">
                <a16:creationId xmlns:a16="http://schemas.microsoft.com/office/drawing/2014/main" xmlns="" id="{AA4A2CA0-DB51-45B1-99B0-C72D74C84B08}"/>
              </a:ext>
            </a:extLst>
          </p:cNvPr>
          <p:cNvSpPr txBox="1"/>
          <p:nvPr/>
        </p:nvSpPr>
        <p:spPr>
          <a:xfrm>
            <a:off x="2297911" y="1229341"/>
            <a:ext cx="7596179" cy="553228"/>
          </a:xfrm>
          <a:prstGeom prst="rect">
            <a:avLst/>
          </a:prstGeom>
          <a:noFill/>
        </p:spPr>
        <p:txBody>
          <a:bodyPr wrap="square" rtlCol="0">
            <a:spAutoFit/>
          </a:bodyPr>
          <a:lstStyle/>
          <a:p>
            <a:pPr algn="ctr"/>
            <a:r>
              <a:rPr lang="zh-CN" altLang="en-US" sz="2995" dirty="0">
                <a:solidFill>
                  <a:srgbClr val="FFFFFF"/>
                </a:solidFill>
                <a:latin typeface="苹方 细体" panose="020B0200000000000000" pitchFamily="34" charset="-122"/>
                <a:ea typeface="苹方 细体" panose="020B0200000000000000" pitchFamily="34" charset="-122"/>
              </a:rPr>
              <a:t>圆滑当道时代的锐丽异类</a:t>
            </a:r>
            <a:endParaRPr lang="en-US" altLang="zh-CN" sz="2995" dirty="0">
              <a:solidFill>
                <a:srgbClr val="FFFFFF"/>
              </a:solidFill>
              <a:latin typeface="苹方 细体" panose="020B0200000000000000" pitchFamily="34" charset="-122"/>
              <a:ea typeface="苹方 细体" panose="020B0200000000000000" pitchFamily="34" charset="-122"/>
            </a:endParaRPr>
          </a:p>
        </p:txBody>
      </p:sp>
      <p:sp>
        <p:nvSpPr>
          <p:cNvPr id="6" name="流程图: 可选过程 5">
            <a:extLst>
              <a:ext uri="{FF2B5EF4-FFF2-40B4-BE49-F238E27FC236}">
                <a16:creationId xmlns:a16="http://schemas.microsoft.com/office/drawing/2014/main" xmlns="" id="{08DC105D-AB56-44A4-9CB0-2271872E0ABC}"/>
              </a:ext>
            </a:extLst>
          </p:cNvPr>
          <p:cNvSpPr/>
          <p:nvPr/>
        </p:nvSpPr>
        <p:spPr>
          <a:xfrm>
            <a:off x="3789738" y="1154163"/>
            <a:ext cx="4612524" cy="628406"/>
          </a:xfrm>
          <a:prstGeom prst="flowChartAlternate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27686167"/>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4" decel="100000" fill="hold" nodeType="withEffect">
                                  <p:stCondLst>
                                    <p:cond delay="100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ppt_x"/>
                                          </p:val>
                                        </p:tav>
                                        <p:tav tm="100000">
                                          <p:val>
                                            <p:strVal val="#ppt_x"/>
                                          </p:val>
                                        </p:tav>
                                      </p:tavLst>
                                    </p:anim>
                                    <p:anim calcmode="lin" valueType="num">
                                      <p:cBhvr additive="base">
                                        <p:cTn id="13" dur="1000" fill="hold"/>
                                        <p:tgtEl>
                                          <p:spTgt spid="2"/>
                                        </p:tgtEl>
                                        <p:attrNameLst>
                                          <p:attrName>ppt_y</p:attrName>
                                        </p:attrNameLst>
                                      </p:cBhvr>
                                      <p:tavLst>
                                        <p:tav tm="0">
                                          <p:val>
                                            <p:strVal val="1+#ppt_h/2"/>
                                          </p:val>
                                        </p:tav>
                                        <p:tav tm="100000">
                                          <p:val>
                                            <p:strVal val="#ppt_y"/>
                                          </p:val>
                                        </p:tav>
                                      </p:tavLst>
                                    </p:anim>
                                  </p:childTnLst>
                                </p:cTn>
                              </p:par>
                              <p:par>
                                <p:cTn id="14" presetID="50" presetClass="entr" presetSubtype="0" decel="100000" fill="hold" grpId="0" nodeType="withEffect">
                                  <p:stCondLst>
                                    <p:cond delay="2000"/>
                                  </p:stCondLst>
                                  <p:iterate type="lt">
                                    <p:tmPct val="10000"/>
                                  </p:iterate>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strVal val="#ppt_w+.3"/>
                                          </p:val>
                                        </p:tav>
                                        <p:tav tm="100000">
                                          <p:val>
                                            <p:strVal val="#ppt_w"/>
                                          </p:val>
                                        </p:tav>
                                      </p:tavLst>
                                    </p:anim>
                                    <p:anim calcmode="lin" valueType="num">
                                      <p:cBhvr>
                                        <p:cTn id="17" dur="1000" fill="hold"/>
                                        <p:tgtEl>
                                          <p:spTgt spid="4"/>
                                        </p:tgtEl>
                                        <p:attrNameLst>
                                          <p:attrName>ppt_h</p:attrName>
                                        </p:attrNameLst>
                                      </p:cBhvr>
                                      <p:tavLst>
                                        <p:tav tm="0">
                                          <p:val>
                                            <p:strVal val="#ppt_h"/>
                                          </p:val>
                                        </p:tav>
                                        <p:tav tm="100000">
                                          <p:val>
                                            <p:strVal val="#ppt_h"/>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09">
            <a:extLst>
              <a:ext uri="{FF2B5EF4-FFF2-40B4-BE49-F238E27FC236}">
                <a16:creationId xmlns:a16="http://schemas.microsoft.com/office/drawing/2014/main" xmlns="" id="{9C06621C-22AA-47E1-B766-CA2586623FFF}"/>
              </a:ext>
            </a:extLst>
          </p:cNvPr>
          <p:cNvSpPr/>
          <p:nvPr/>
        </p:nvSpPr>
        <p:spPr>
          <a:xfrm>
            <a:off x="115" y="-17625"/>
            <a:ext cx="3061932" cy="6875625"/>
          </a:xfrm>
          <a:prstGeom prst="rect">
            <a:avLst/>
          </a:prstGeom>
          <a:gradFill flip="none" rotWithShape="1">
            <a:gsLst>
              <a:gs pos="0">
                <a:srgbClr val="1B040A"/>
              </a:gs>
              <a:gs pos="100000">
                <a:srgbClr val="591E2A"/>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69"/>
          </a:p>
        </p:txBody>
      </p:sp>
      <p:sp>
        <p:nvSpPr>
          <p:cNvPr id="2" name="文本框 1">
            <a:extLst>
              <a:ext uri="{FF2B5EF4-FFF2-40B4-BE49-F238E27FC236}">
                <a16:creationId xmlns:a16="http://schemas.microsoft.com/office/drawing/2014/main" xmlns="" id="{2FE54A9F-BD2B-4275-A031-1A37429EE4C5}"/>
              </a:ext>
            </a:extLst>
          </p:cNvPr>
          <p:cNvSpPr txBox="1"/>
          <p:nvPr/>
        </p:nvSpPr>
        <p:spPr>
          <a:xfrm>
            <a:off x="4607395" y="550667"/>
            <a:ext cx="2824812" cy="445058"/>
          </a:xfrm>
          <a:prstGeom prst="rect">
            <a:avLst/>
          </a:prstGeom>
          <a:noFill/>
        </p:spPr>
        <p:txBody>
          <a:bodyPr wrap="none" rtlCol="0">
            <a:spAutoFit/>
          </a:bodyPr>
          <a:lstStyle/>
          <a:p>
            <a:pPr algn="ctr"/>
            <a:r>
              <a:rPr lang="zh-CN" altLang="en-US" sz="2292" dirty="0">
                <a:solidFill>
                  <a:schemeClr val="bg1"/>
                </a:solidFill>
                <a:latin typeface="苹方 细体" panose="020B0200000000000000" pitchFamily="34" charset="-122"/>
                <a:ea typeface="苹方 细体" panose="020B0200000000000000" pitchFamily="34" charset="-122"/>
              </a:rPr>
              <a:t>三种颜值，一样爆表</a:t>
            </a:r>
          </a:p>
        </p:txBody>
      </p:sp>
      <p:sp>
        <p:nvSpPr>
          <p:cNvPr id="3" name="文本框 2">
            <a:extLst>
              <a:ext uri="{FF2B5EF4-FFF2-40B4-BE49-F238E27FC236}">
                <a16:creationId xmlns:a16="http://schemas.microsoft.com/office/drawing/2014/main" xmlns="" id="{AFF13B42-0C49-44BB-9528-2E467BB91B55}"/>
              </a:ext>
            </a:extLst>
          </p:cNvPr>
          <p:cNvSpPr txBox="1"/>
          <p:nvPr/>
        </p:nvSpPr>
        <p:spPr>
          <a:xfrm>
            <a:off x="3146418" y="934873"/>
            <a:ext cx="5746764" cy="452945"/>
          </a:xfrm>
          <a:prstGeom prst="rect">
            <a:avLst/>
          </a:prstGeom>
          <a:noFill/>
        </p:spPr>
        <p:txBody>
          <a:bodyPr wrap="square" rtlCol="0">
            <a:spAutoFit/>
          </a:bodyPr>
          <a:lstStyle/>
          <a:p>
            <a:pPr algn="ctr">
              <a:lnSpc>
                <a:spcPct val="150000"/>
              </a:lnSpc>
            </a:pPr>
            <a:r>
              <a:rPr lang="zh-CN" altLang="en-US" sz="1562" dirty="0">
                <a:solidFill>
                  <a:schemeClr val="bg1"/>
                </a:solidFill>
                <a:latin typeface="苹方 细体" panose="020B0200000000000000" pitchFamily="34" charset="-122"/>
                <a:ea typeface="苹方 细体" panose="020B0200000000000000" pitchFamily="34" charset="-122"/>
              </a:rPr>
              <a:t>进一步了解 </a:t>
            </a:r>
            <a:r>
              <a:rPr lang="en-US" altLang="zh-CN" sz="1562" dirty="0">
                <a:solidFill>
                  <a:schemeClr val="bg1"/>
                </a:solidFill>
                <a:latin typeface="苹方 细体" panose="020B0200000000000000" pitchFamily="34" charset="-122"/>
                <a:ea typeface="苹方 细体" panose="020B0200000000000000" pitchFamily="34" charset="-122"/>
              </a:rPr>
              <a:t>B</a:t>
            </a:r>
            <a:r>
              <a:rPr lang="zh-CN" altLang="en-US" sz="1562" dirty="0">
                <a:solidFill>
                  <a:schemeClr val="bg1"/>
                </a:solidFill>
                <a:latin typeface="苹方 细体" panose="020B0200000000000000" pitchFamily="34" charset="-122"/>
                <a:ea typeface="苹方 细体" panose="020B0200000000000000" pitchFamily="34" charset="-122"/>
              </a:rPr>
              <a:t>的设计 </a:t>
            </a:r>
          </a:p>
        </p:txBody>
      </p:sp>
      <p:sp>
        <p:nvSpPr>
          <p:cNvPr id="4" name="文本框 3">
            <a:extLst>
              <a:ext uri="{FF2B5EF4-FFF2-40B4-BE49-F238E27FC236}">
                <a16:creationId xmlns:a16="http://schemas.microsoft.com/office/drawing/2014/main" xmlns="" id="{97E184FD-E566-4502-896A-45B33BD0E276}"/>
              </a:ext>
            </a:extLst>
          </p:cNvPr>
          <p:cNvSpPr txBox="1"/>
          <p:nvPr/>
        </p:nvSpPr>
        <p:spPr>
          <a:xfrm>
            <a:off x="3146418" y="1605247"/>
            <a:ext cx="5746764" cy="333553"/>
          </a:xfrm>
          <a:prstGeom prst="rect">
            <a:avLst/>
          </a:prstGeom>
          <a:noFill/>
        </p:spPr>
        <p:txBody>
          <a:bodyPr wrap="square" rtlCol="0">
            <a:spAutoFit/>
          </a:bodyPr>
          <a:lstStyle/>
          <a:p>
            <a:pPr algn="ctr">
              <a:lnSpc>
                <a:spcPct val="150000"/>
              </a:lnSpc>
            </a:pPr>
            <a:r>
              <a:rPr lang="zh-CN" altLang="en-US" sz="1146" dirty="0">
                <a:solidFill>
                  <a:schemeClr val="bg1"/>
                </a:solidFill>
                <a:latin typeface="苹方 细体" panose="020B0200000000000000" pitchFamily="34" charset="-122"/>
                <a:ea typeface="苹方 细体" panose="020B0200000000000000" pitchFamily="34" charset="-122"/>
              </a:rPr>
              <a:t>白</a:t>
            </a:r>
            <a:r>
              <a:rPr lang="en-US" altLang="zh-CN" sz="1146" dirty="0">
                <a:solidFill>
                  <a:schemeClr val="bg1"/>
                </a:solidFill>
                <a:latin typeface="苹方 细体" panose="020B0200000000000000" pitchFamily="34" charset="-122"/>
                <a:ea typeface="苹方 细体" panose="020B0200000000000000" pitchFamily="34" charset="-122"/>
              </a:rPr>
              <a:t>·</a:t>
            </a:r>
            <a:r>
              <a:rPr lang="zh-CN" altLang="en-US" sz="1146" dirty="0">
                <a:solidFill>
                  <a:schemeClr val="bg1"/>
                </a:solidFill>
                <a:latin typeface="苹方 细体" panose="020B0200000000000000" pitchFamily="34" charset="-122"/>
                <a:ea typeface="苹方 细体" panose="020B0200000000000000" pitchFamily="34" charset="-122"/>
              </a:rPr>
              <a:t>哑光铝合金      咖啡金</a:t>
            </a:r>
            <a:r>
              <a:rPr lang="en-US" altLang="zh-CN" sz="1146" dirty="0">
                <a:solidFill>
                  <a:schemeClr val="bg1"/>
                </a:solidFill>
                <a:latin typeface="苹方 细体" panose="020B0200000000000000" pitchFamily="34" charset="-122"/>
                <a:ea typeface="苹方 细体" panose="020B0200000000000000" pitchFamily="34" charset="-122"/>
              </a:rPr>
              <a:t>·</a:t>
            </a:r>
            <a:r>
              <a:rPr lang="zh-CN" altLang="en-US" sz="1146" dirty="0">
                <a:solidFill>
                  <a:schemeClr val="bg1"/>
                </a:solidFill>
                <a:latin typeface="苹方 细体" panose="020B0200000000000000" pitchFamily="34" charset="-122"/>
                <a:ea typeface="苹方 细体" panose="020B0200000000000000" pitchFamily="34" charset="-122"/>
              </a:rPr>
              <a:t>真皮      白</a:t>
            </a:r>
            <a:r>
              <a:rPr lang="en-US" altLang="zh-CN" sz="1146" dirty="0">
                <a:solidFill>
                  <a:schemeClr val="bg1"/>
                </a:solidFill>
                <a:latin typeface="苹方 细体" panose="020B0200000000000000" pitchFamily="34" charset="-122"/>
                <a:ea typeface="苹方 细体" panose="020B0200000000000000" pitchFamily="34" charset="-122"/>
              </a:rPr>
              <a:t>·</a:t>
            </a:r>
            <a:r>
              <a:rPr lang="zh-CN" altLang="en-US" sz="1146" dirty="0">
                <a:solidFill>
                  <a:schemeClr val="bg1"/>
                </a:solidFill>
                <a:latin typeface="苹方 细体" panose="020B0200000000000000" pitchFamily="34" charset="-122"/>
                <a:ea typeface="苹方 细体" panose="020B0200000000000000" pitchFamily="34" charset="-122"/>
              </a:rPr>
              <a:t>镜面不锈钢</a:t>
            </a:r>
          </a:p>
        </p:txBody>
      </p:sp>
      <p:pic>
        <p:nvPicPr>
          <p:cNvPr id="5" name="图片 4" descr="图片包含 室内, 电子产品, 餐桌&#10;&#10;已生成高可信度的说明">
            <a:extLst>
              <a:ext uri="{FF2B5EF4-FFF2-40B4-BE49-F238E27FC236}">
                <a16:creationId xmlns:a16="http://schemas.microsoft.com/office/drawing/2014/main" xmlns="" id="{5939BCA7-A498-4423-BF52-950D6BF9E6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78274" y="1605247"/>
            <a:ext cx="4715752" cy="5485671"/>
          </a:xfrm>
          <a:prstGeom prst="rect">
            <a:avLst/>
          </a:prstGeom>
        </p:spPr>
      </p:pic>
      <p:pic>
        <p:nvPicPr>
          <p:cNvPr id="6" name="图片 5" descr="图片包含 电子产品, 餐桌, 室内, 计算机&#10;&#10;已生成极高可信度的说明">
            <a:extLst>
              <a:ext uri="{FF2B5EF4-FFF2-40B4-BE49-F238E27FC236}">
                <a16:creationId xmlns:a16="http://schemas.microsoft.com/office/drawing/2014/main" xmlns="" id="{96CD032A-BB2D-4B95-913D-6D194CBF95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67072" y="1650912"/>
            <a:ext cx="4637238" cy="5394339"/>
          </a:xfrm>
          <a:prstGeom prst="rect">
            <a:avLst/>
          </a:prstGeom>
        </p:spPr>
      </p:pic>
      <p:pic>
        <p:nvPicPr>
          <p:cNvPr id="8" name="图片 7" descr="图片包含 建筑物&#10;&#10;已生成极高可信度的说明">
            <a:extLst>
              <a:ext uri="{FF2B5EF4-FFF2-40B4-BE49-F238E27FC236}">
                <a16:creationId xmlns:a16="http://schemas.microsoft.com/office/drawing/2014/main" xmlns="" id="{6B5A5871-2E36-49B7-96E9-A97A4D1D31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7869" y="-419101"/>
            <a:ext cx="3232217" cy="8574879"/>
          </a:xfrm>
          <a:prstGeom prst="rect">
            <a:avLst/>
          </a:prstGeom>
        </p:spPr>
      </p:pic>
    </p:spTree>
    <p:extLst>
      <p:ext uri="{BB962C8B-B14F-4D97-AF65-F5344CB8AC3E}">
        <p14:creationId xmlns:p14="http://schemas.microsoft.com/office/powerpoint/2010/main" val="1692558616"/>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0" presetClass="entr" presetSubtype="0" decel="100000" fill="hold" grpId="0" nodeType="withEffect">
                                  <p:stCondLst>
                                    <p:cond delay="125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3"/>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0" presetClass="entr" presetSubtype="0" decel="100000" fill="hold" grpId="0" nodeType="withEffect">
                                  <p:stCondLst>
                                    <p:cond delay="150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strVal val="#ppt_w+.3"/>
                                          </p:val>
                                        </p:tav>
                                        <p:tav tm="100000">
                                          <p:val>
                                            <p:strVal val="#ppt_w"/>
                                          </p:val>
                                        </p:tav>
                                      </p:tavLst>
                                    </p:anim>
                                    <p:anim calcmode="lin" valueType="num">
                                      <p:cBhvr>
                                        <p:cTn id="18" dur="1000" fill="hold"/>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par>
                                <p:cTn id="20" presetID="42"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22" presetClass="entr" presetSubtype="2" fill="hold" grpId="0" nodeType="withEffect">
                                  <p:stCondLst>
                                    <p:cond delay="1000"/>
                                  </p:stCondLst>
                                  <p:childTnLst>
                                    <p:set>
                                      <p:cBhvr>
                                        <p:cTn id="31" dur="1" fill="hold">
                                          <p:stCondLst>
                                            <p:cond delay="0"/>
                                          </p:stCondLst>
                                        </p:cTn>
                                        <p:tgtEl>
                                          <p:spTgt spid="9"/>
                                        </p:tgtEl>
                                        <p:attrNameLst>
                                          <p:attrName>style.visibility</p:attrName>
                                        </p:attrNameLst>
                                      </p:cBhvr>
                                      <p:to>
                                        <p:strVal val="visible"/>
                                      </p:to>
                                    </p:set>
                                    <p:animEffect transition="in" filter="wipe(right)">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a:extLst>
              <a:ext uri="{FF2B5EF4-FFF2-40B4-BE49-F238E27FC236}">
                <a16:creationId xmlns:a16="http://schemas.microsoft.com/office/drawing/2014/main" xmlns="" id="{DFC9DD52-8CCA-4A38-A117-95C66796A14C}"/>
              </a:ext>
            </a:extLst>
          </p:cNvPr>
          <p:cNvGraphicFramePr/>
          <p:nvPr>
            <p:extLst>
              <p:ext uri="{D42A27DB-BD31-4B8C-83A1-F6EECF244321}">
                <p14:modId xmlns:p14="http://schemas.microsoft.com/office/powerpoint/2010/main" val="1634681622"/>
              </p:ext>
            </p:extLst>
          </p:nvPr>
        </p:nvGraphicFramePr>
        <p:xfrm>
          <a:off x="795020" y="1146766"/>
          <a:ext cx="10601960" cy="5121692"/>
        </p:xfrm>
        <a:graphic>
          <a:graphicData uri="http://schemas.openxmlformats.org/drawingml/2006/chart">
            <c:chart xmlns:c="http://schemas.openxmlformats.org/drawingml/2006/chart" xmlns:r="http://schemas.openxmlformats.org/officeDocument/2006/relationships" r:id="rId3"/>
          </a:graphicData>
        </a:graphic>
      </p:graphicFrame>
      <p:sp>
        <p:nvSpPr>
          <p:cNvPr id="3" name="矩形 2">
            <a:extLst>
              <a:ext uri="{FF2B5EF4-FFF2-40B4-BE49-F238E27FC236}">
                <a16:creationId xmlns:a16="http://schemas.microsoft.com/office/drawing/2014/main" xmlns="" id="{8D701508-9CE1-4BA0-A770-D13BA0015D10}"/>
              </a:ext>
            </a:extLst>
          </p:cNvPr>
          <p:cNvSpPr/>
          <p:nvPr/>
        </p:nvSpPr>
        <p:spPr>
          <a:xfrm>
            <a:off x="1159814" y="2417670"/>
            <a:ext cx="902811" cy="307777"/>
          </a:xfrm>
          <a:prstGeom prst="rect">
            <a:avLst/>
          </a:prstGeom>
          <a:noFill/>
          <a:ln>
            <a:solidFill>
              <a:schemeClr val="bg1">
                <a:lumMod val="50000"/>
              </a:schemeClr>
            </a:solidFill>
          </a:ln>
        </p:spPr>
        <p:txBody>
          <a:bodyPr wrap="none" rtlCol="0" anchor="ctr">
            <a:spAutoFit/>
          </a:bodyPr>
          <a:lstStyle/>
          <a:p>
            <a:r>
              <a:rPr lang="zh-CN" altLang="en-US" sz="1400" dirty="0">
                <a:solidFill>
                  <a:schemeClr val="bg1"/>
                </a:solidFill>
                <a:latin typeface="+mn-ea"/>
              </a:rPr>
              <a:t>添加标题</a:t>
            </a:r>
          </a:p>
        </p:txBody>
      </p:sp>
      <p:sp>
        <p:nvSpPr>
          <p:cNvPr id="4" name="文本框 3">
            <a:extLst>
              <a:ext uri="{FF2B5EF4-FFF2-40B4-BE49-F238E27FC236}">
                <a16:creationId xmlns:a16="http://schemas.microsoft.com/office/drawing/2014/main" xmlns="" id="{837897E2-17FC-4105-9C16-F7CA02E6C662}"/>
              </a:ext>
            </a:extLst>
          </p:cNvPr>
          <p:cNvSpPr txBox="1"/>
          <p:nvPr/>
        </p:nvSpPr>
        <p:spPr>
          <a:xfrm>
            <a:off x="996237" y="1146766"/>
            <a:ext cx="2793423" cy="523220"/>
          </a:xfrm>
          <a:prstGeom prst="rect">
            <a:avLst/>
          </a:prstGeom>
          <a:noFill/>
        </p:spPr>
        <p:txBody>
          <a:bodyPr wrap="square" rtlCol="0">
            <a:spAutoFit/>
          </a:bodyPr>
          <a:lstStyle/>
          <a:p>
            <a:pPr algn="ctr"/>
            <a:r>
              <a:rPr lang="zh-CN" altLang="en-US" sz="2800" b="1" dirty="0">
                <a:solidFill>
                  <a:schemeClr val="bg1"/>
                </a:solidFill>
                <a:effectLst>
                  <a:outerShdw blurRad="165100" dist="88900" dir="2700000" algn="tl">
                    <a:srgbClr val="000000">
                      <a:alpha val="14000"/>
                    </a:srgbClr>
                  </a:outerShdw>
                </a:effectLst>
                <a:latin typeface="+mj-ea"/>
                <a:ea typeface="+mj-ea"/>
              </a:rPr>
              <a:t>请输入你的标题</a:t>
            </a:r>
          </a:p>
        </p:txBody>
      </p:sp>
      <p:sp>
        <p:nvSpPr>
          <p:cNvPr id="5" name="矩形 4">
            <a:extLst>
              <a:ext uri="{FF2B5EF4-FFF2-40B4-BE49-F238E27FC236}">
                <a16:creationId xmlns:a16="http://schemas.microsoft.com/office/drawing/2014/main" xmlns="" id="{1723E842-B8AF-4631-A906-90839BDEFAD5}"/>
              </a:ext>
            </a:extLst>
          </p:cNvPr>
          <p:cNvSpPr/>
          <p:nvPr/>
        </p:nvSpPr>
        <p:spPr>
          <a:xfrm>
            <a:off x="1072437" y="1695386"/>
            <a:ext cx="6288901" cy="630942"/>
          </a:xfrm>
          <a:prstGeom prst="rect">
            <a:avLst/>
          </a:prstGeom>
          <a:noFill/>
        </p:spPr>
        <p:txBody>
          <a:bodyPr wrap="none" rtlCol="0">
            <a:spAutoFit/>
          </a:bodyPr>
          <a:lstStyle/>
          <a:p>
            <a:pPr>
              <a:lnSpc>
                <a:spcPct val="125000"/>
              </a:lnSpc>
            </a:pPr>
            <a:r>
              <a:rPr lang="zh-CN" altLang="en-US" sz="1400" dirty="0">
                <a:solidFill>
                  <a:schemeClr val="bg1"/>
                </a:solidFill>
              </a:rPr>
              <a:t>工匠精神的证明，隐藏在每一个值得被放大欣赏的细节中偏执于有用的细节，</a:t>
            </a:r>
            <a:endParaRPr lang="en-US" altLang="zh-CN" sz="1400" dirty="0">
              <a:solidFill>
                <a:schemeClr val="bg1"/>
              </a:solidFill>
            </a:endParaRPr>
          </a:p>
          <a:p>
            <a:pPr>
              <a:lnSpc>
                <a:spcPct val="125000"/>
              </a:lnSpc>
            </a:pPr>
            <a:r>
              <a:rPr lang="zh-CN" altLang="en-US" sz="1400" dirty="0">
                <a:solidFill>
                  <a:schemeClr val="bg1"/>
                </a:solidFill>
              </a:rPr>
              <a:t>偏执于无用的细节，偏执于甚至不会被发现是有用还是无用的细节。</a:t>
            </a:r>
          </a:p>
        </p:txBody>
      </p:sp>
      <p:cxnSp>
        <p:nvCxnSpPr>
          <p:cNvPr id="6" name="直接连接符 5">
            <a:extLst>
              <a:ext uri="{FF2B5EF4-FFF2-40B4-BE49-F238E27FC236}">
                <a16:creationId xmlns:a16="http://schemas.microsoft.com/office/drawing/2014/main" xmlns="" id="{A9837890-3894-4C25-B1CB-702C1DA89CF9}"/>
              </a:ext>
            </a:extLst>
          </p:cNvPr>
          <p:cNvCxnSpPr/>
          <p:nvPr/>
        </p:nvCxnSpPr>
        <p:spPr>
          <a:xfrm>
            <a:off x="901700" y="1262380"/>
            <a:ext cx="0" cy="146306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xmlns="" id="{727D8493-2A81-4DE8-95C0-F0D2DC09D8D4}"/>
              </a:ext>
            </a:extLst>
          </p:cNvPr>
          <p:cNvCxnSpPr/>
          <p:nvPr/>
        </p:nvCxnSpPr>
        <p:spPr>
          <a:xfrm>
            <a:off x="1501140" y="4541520"/>
            <a:ext cx="0" cy="134112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628BBBCA-B728-4951-B58E-CAB021483FD1}"/>
              </a:ext>
            </a:extLst>
          </p:cNvPr>
          <p:cNvCxnSpPr/>
          <p:nvPr/>
        </p:nvCxnSpPr>
        <p:spPr>
          <a:xfrm>
            <a:off x="2651760" y="5410200"/>
            <a:ext cx="0" cy="47244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9D886738-BCC6-46BD-BD0D-C603AF75199E}"/>
              </a:ext>
            </a:extLst>
          </p:cNvPr>
          <p:cNvCxnSpPr/>
          <p:nvPr/>
        </p:nvCxnSpPr>
        <p:spPr>
          <a:xfrm>
            <a:off x="3804900" y="4541520"/>
            <a:ext cx="0" cy="134112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A282B6C1-D8B7-43CE-9F58-C00225FD89DE}"/>
              </a:ext>
            </a:extLst>
          </p:cNvPr>
          <p:cNvCxnSpPr/>
          <p:nvPr/>
        </p:nvCxnSpPr>
        <p:spPr>
          <a:xfrm>
            <a:off x="4940280" y="5128260"/>
            <a:ext cx="0" cy="75438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C336C2E6-0830-40CC-9B02-6436CF36BF1E}"/>
              </a:ext>
            </a:extLst>
          </p:cNvPr>
          <p:cNvCxnSpPr/>
          <p:nvPr/>
        </p:nvCxnSpPr>
        <p:spPr>
          <a:xfrm>
            <a:off x="6098520" y="4274820"/>
            <a:ext cx="0" cy="160782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xmlns="" id="{7FAD2F6A-9B1F-48FB-BBBC-ED0D16DD71F9}"/>
              </a:ext>
            </a:extLst>
          </p:cNvPr>
          <p:cNvCxnSpPr/>
          <p:nvPr/>
        </p:nvCxnSpPr>
        <p:spPr>
          <a:xfrm>
            <a:off x="7233900" y="4541520"/>
            <a:ext cx="0" cy="134112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xmlns="" id="{7E46A95B-526B-4E5D-A05F-95583FD82BAD}"/>
              </a:ext>
            </a:extLst>
          </p:cNvPr>
          <p:cNvCxnSpPr/>
          <p:nvPr/>
        </p:nvCxnSpPr>
        <p:spPr>
          <a:xfrm>
            <a:off x="8384520" y="3977640"/>
            <a:ext cx="0" cy="190500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B7EFBC5D-5D7F-455E-93BA-C2C4841FACE8}"/>
              </a:ext>
            </a:extLst>
          </p:cNvPr>
          <p:cNvCxnSpPr/>
          <p:nvPr/>
        </p:nvCxnSpPr>
        <p:spPr>
          <a:xfrm>
            <a:off x="9535140" y="5128260"/>
            <a:ext cx="0" cy="75438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xmlns="" id="{88DB3ECD-852E-4902-B815-17258475613F}"/>
              </a:ext>
            </a:extLst>
          </p:cNvPr>
          <p:cNvCxnSpPr/>
          <p:nvPr/>
        </p:nvCxnSpPr>
        <p:spPr>
          <a:xfrm>
            <a:off x="10685760" y="1669986"/>
            <a:ext cx="0" cy="4212654"/>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28525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a16="http://schemas.microsoft.com/office/drawing/2014/main" xmlns="" id="{8CB4E80F-446B-4CD7-989B-5AEAE16DD810}"/>
              </a:ext>
            </a:extLst>
          </p:cNvPr>
          <p:cNvPicPr>
            <a:picLocks noChangeAspect="1"/>
          </p:cNvPicPr>
          <p:nvPr/>
        </p:nvPicPr>
        <p:blipFill rotWithShape="1">
          <a:blip r:embed="rId3">
            <a:extLst>
              <a:ext uri="{28A0092B-C50C-407E-A947-70E740481C1C}">
                <a14:useLocalDpi xmlns:a14="http://schemas.microsoft.com/office/drawing/2010/main" val="0"/>
              </a:ext>
            </a:extLst>
          </a:blip>
          <a:srcRect r="7592" b="7592"/>
          <a:stretch/>
        </p:blipFill>
        <p:spPr>
          <a:xfrm>
            <a:off x="-1" y="0"/>
            <a:ext cx="12192001" cy="6858000"/>
          </a:xfrm>
          <a:prstGeom prst="rect">
            <a:avLst/>
          </a:prstGeom>
        </p:spPr>
      </p:pic>
      <p:cxnSp>
        <p:nvCxnSpPr>
          <p:cNvPr id="23" name="直接连接符 22">
            <a:extLst>
              <a:ext uri="{FF2B5EF4-FFF2-40B4-BE49-F238E27FC236}">
                <a16:creationId xmlns:a16="http://schemas.microsoft.com/office/drawing/2014/main" xmlns="" id="{848B5C63-43AE-4B14-BC3C-A71CF4CE110F}"/>
              </a:ext>
            </a:extLst>
          </p:cNvPr>
          <p:cNvCxnSpPr>
            <a:cxnSpLocks/>
          </p:cNvCxnSpPr>
          <p:nvPr/>
        </p:nvCxnSpPr>
        <p:spPr>
          <a:xfrm>
            <a:off x="2524125" y="2581275"/>
            <a:ext cx="97297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xmlns="" id="{45C7B74E-D135-463E-9284-37060697FDF7}"/>
              </a:ext>
            </a:extLst>
          </p:cNvPr>
          <p:cNvCxnSpPr>
            <a:cxnSpLocks/>
          </p:cNvCxnSpPr>
          <p:nvPr/>
        </p:nvCxnSpPr>
        <p:spPr>
          <a:xfrm>
            <a:off x="2590800" y="4772025"/>
            <a:ext cx="966311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 name="组合 26">
            <a:extLst>
              <a:ext uri="{FF2B5EF4-FFF2-40B4-BE49-F238E27FC236}">
                <a16:creationId xmlns:a16="http://schemas.microsoft.com/office/drawing/2014/main" xmlns="" id="{3E41A121-D1B1-4ACB-AE13-31EE525432F8}"/>
              </a:ext>
            </a:extLst>
          </p:cNvPr>
          <p:cNvGrpSpPr/>
          <p:nvPr/>
        </p:nvGrpSpPr>
        <p:grpSpPr>
          <a:xfrm>
            <a:off x="4409153" y="831590"/>
            <a:ext cx="5826238" cy="767250"/>
            <a:chOff x="20090422" y="11008203"/>
            <a:chExt cx="22373022" cy="2946274"/>
          </a:xfrm>
        </p:grpSpPr>
        <p:sp>
          <p:nvSpPr>
            <p:cNvPr id="28" name="Rounded Rectangle 89">
              <a:extLst>
                <a:ext uri="{FF2B5EF4-FFF2-40B4-BE49-F238E27FC236}">
                  <a16:creationId xmlns:a16="http://schemas.microsoft.com/office/drawing/2014/main" xmlns="" id="{D0FE52EE-D6FE-48A7-9FDA-2FF684361F72}"/>
                </a:ext>
              </a:extLst>
            </p:cNvPr>
            <p:cNvSpPr/>
            <p:nvPr/>
          </p:nvSpPr>
          <p:spPr>
            <a:xfrm>
              <a:off x="20090422" y="11008203"/>
              <a:ext cx="2946274" cy="2946274"/>
            </a:xfrm>
            <a:prstGeom prst="roundRect">
              <a:avLst>
                <a:gd name="adj" fmla="val 25528"/>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69">
                <a:solidFill>
                  <a:schemeClr val="tx1"/>
                </a:solidFill>
                <a:latin typeface="苹方 细体" panose="020B0200000000000000" pitchFamily="34" charset="-122"/>
                <a:ea typeface="苹方 细体" panose="020B0200000000000000" pitchFamily="34" charset="-122"/>
              </a:endParaRPr>
            </a:p>
          </p:txBody>
        </p:sp>
        <p:sp>
          <p:nvSpPr>
            <p:cNvPr id="29" name="Freeform 95">
              <a:extLst>
                <a:ext uri="{FF2B5EF4-FFF2-40B4-BE49-F238E27FC236}">
                  <a16:creationId xmlns:a16="http://schemas.microsoft.com/office/drawing/2014/main" xmlns="" id="{A4CCEC72-5012-4704-BD1B-BF8DC6C06C4E}"/>
                </a:ext>
              </a:extLst>
            </p:cNvPr>
            <p:cNvSpPr>
              <a:spLocks/>
            </p:cNvSpPr>
            <p:nvPr/>
          </p:nvSpPr>
          <p:spPr bwMode="auto">
            <a:xfrm>
              <a:off x="20635480" y="11625261"/>
              <a:ext cx="1856158" cy="1787142"/>
            </a:xfrm>
            <a:custGeom>
              <a:avLst/>
              <a:gdLst>
                <a:gd name="T0" fmla="*/ 184 w 216"/>
                <a:gd name="T1" fmla="*/ 0 h 208"/>
                <a:gd name="T2" fmla="*/ 152 w 216"/>
                <a:gd name="T3" fmla="*/ 32 h 208"/>
                <a:gd name="T4" fmla="*/ 154 w 216"/>
                <a:gd name="T5" fmla="*/ 41 h 208"/>
                <a:gd name="T6" fmla="*/ 60 w 216"/>
                <a:gd name="T7" fmla="*/ 80 h 208"/>
                <a:gd name="T8" fmla="*/ 32 w 216"/>
                <a:gd name="T9" fmla="*/ 64 h 208"/>
                <a:gd name="T10" fmla="*/ 0 w 216"/>
                <a:gd name="T11" fmla="*/ 96 h 208"/>
                <a:gd name="T12" fmla="*/ 32 w 216"/>
                <a:gd name="T13" fmla="*/ 128 h 208"/>
                <a:gd name="T14" fmla="*/ 56 w 216"/>
                <a:gd name="T15" fmla="*/ 118 h 208"/>
                <a:gd name="T16" fmla="*/ 116 w 216"/>
                <a:gd name="T17" fmla="*/ 161 h 208"/>
                <a:gd name="T18" fmla="*/ 112 w 216"/>
                <a:gd name="T19" fmla="*/ 176 h 208"/>
                <a:gd name="T20" fmla="*/ 144 w 216"/>
                <a:gd name="T21" fmla="*/ 208 h 208"/>
                <a:gd name="T22" fmla="*/ 176 w 216"/>
                <a:gd name="T23" fmla="*/ 176 h 208"/>
                <a:gd name="T24" fmla="*/ 144 w 216"/>
                <a:gd name="T25" fmla="*/ 144 h 208"/>
                <a:gd name="T26" fmla="*/ 121 w 216"/>
                <a:gd name="T27" fmla="*/ 154 h 208"/>
                <a:gd name="T28" fmla="*/ 61 w 216"/>
                <a:gd name="T29" fmla="*/ 111 h 208"/>
                <a:gd name="T30" fmla="*/ 64 w 216"/>
                <a:gd name="T31" fmla="*/ 96 h 208"/>
                <a:gd name="T32" fmla="*/ 63 w 216"/>
                <a:gd name="T33" fmla="*/ 87 h 208"/>
                <a:gd name="T34" fmla="*/ 157 w 216"/>
                <a:gd name="T35" fmla="*/ 48 h 208"/>
                <a:gd name="T36" fmla="*/ 184 w 216"/>
                <a:gd name="T37" fmla="*/ 64 h 208"/>
                <a:gd name="T38" fmla="*/ 216 w 216"/>
                <a:gd name="T39" fmla="*/ 32 h 208"/>
                <a:gd name="T40" fmla="*/ 184 w 216"/>
                <a:gd name="T41"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6" h="208">
                  <a:moveTo>
                    <a:pt x="184" y="0"/>
                  </a:moveTo>
                  <a:cubicBezTo>
                    <a:pt x="167" y="0"/>
                    <a:pt x="152" y="14"/>
                    <a:pt x="152" y="32"/>
                  </a:cubicBezTo>
                  <a:cubicBezTo>
                    <a:pt x="152" y="35"/>
                    <a:pt x="153" y="38"/>
                    <a:pt x="154" y="41"/>
                  </a:cubicBezTo>
                  <a:cubicBezTo>
                    <a:pt x="60" y="80"/>
                    <a:pt x="60" y="80"/>
                    <a:pt x="60" y="80"/>
                  </a:cubicBezTo>
                  <a:cubicBezTo>
                    <a:pt x="55" y="70"/>
                    <a:pt x="44" y="64"/>
                    <a:pt x="32" y="64"/>
                  </a:cubicBezTo>
                  <a:cubicBezTo>
                    <a:pt x="15" y="64"/>
                    <a:pt x="0" y="78"/>
                    <a:pt x="0" y="96"/>
                  </a:cubicBezTo>
                  <a:cubicBezTo>
                    <a:pt x="0" y="113"/>
                    <a:pt x="15" y="128"/>
                    <a:pt x="32" y="128"/>
                  </a:cubicBezTo>
                  <a:cubicBezTo>
                    <a:pt x="42" y="128"/>
                    <a:pt x="50" y="124"/>
                    <a:pt x="56" y="118"/>
                  </a:cubicBezTo>
                  <a:cubicBezTo>
                    <a:pt x="116" y="161"/>
                    <a:pt x="116" y="161"/>
                    <a:pt x="116" y="161"/>
                  </a:cubicBezTo>
                  <a:cubicBezTo>
                    <a:pt x="114" y="165"/>
                    <a:pt x="112" y="170"/>
                    <a:pt x="112" y="176"/>
                  </a:cubicBezTo>
                  <a:cubicBezTo>
                    <a:pt x="112" y="193"/>
                    <a:pt x="127" y="208"/>
                    <a:pt x="144" y="208"/>
                  </a:cubicBezTo>
                  <a:cubicBezTo>
                    <a:pt x="162" y="208"/>
                    <a:pt x="176" y="193"/>
                    <a:pt x="176" y="176"/>
                  </a:cubicBezTo>
                  <a:cubicBezTo>
                    <a:pt x="176" y="158"/>
                    <a:pt x="162" y="144"/>
                    <a:pt x="144" y="144"/>
                  </a:cubicBezTo>
                  <a:cubicBezTo>
                    <a:pt x="135" y="144"/>
                    <a:pt x="127" y="148"/>
                    <a:pt x="121" y="154"/>
                  </a:cubicBezTo>
                  <a:cubicBezTo>
                    <a:pt x="61" y="111"/>
                    <a:pt x="61" y="111"/>
                    <a:pt x="61" y="111"/>
                  </a:cubicBezTo>
                  <a:cubicBezTo>
                    <a:pt x="63" y="107"/>
                    <a:pt x="64" y="101"/>
                    <a:pt x="64" y="96"/>
                  </a:cubicBezTo>
                  <a:cubicBezTo>
                    <a:pt x="64" y="93"/>
                    <a:pt x="64" y="90"/>
                    <a:pt x="63" y="87"/>
                  </a:cubicBezTo>
                  <a:cubicBezTo>
                    <a:pt x="157" y="48"/>
                    <a:pt x="157" y="48"/>
                    <a:pt x="157" y="48"/>
                  </a:cubicBezTo>
                  <a:cubicBezTo>
                    <a:pt x="162" y="57"/>
                    <a:pt x="173" y="64"/>
                    <a:pt x="184" y="64"/>
                  </a:cubicBezTo>
                  <a:cubicBezTo>
                    <a:pt x="202" y="64"/>
                    <a:pt x="216" y="49"/>
                    <a:pt x="216" y="32"/>
                  </a:cubicBezTo>
                  <a:cubicBezTo>
                    <a:pt x="216" y="14"/>
                    <a:pt x="202" y="0"/>
                    <a:pt x="184" y="0"/>
                  </a:cubicBezTo>
                  <a:close/>
                </a:path>
              </a:pathLst>
            </a:custGeom>
            <a:solidFill>
              <a:schemeClr val="tx1"/>
            </a:solidFill>
            <a:ln>
              <a:noFill/>
            </a:ln>
            <a:extLst/>
          </p:spPr>
          <p:txBody>
            <a:bodyPr vert="horz" wrap="square" lIns="23812" tIns="11906" rIns="23812" bIns="11906" numCol="1" anchor="t" anchorCtr="0" compatLnSpc="1">
              <a:prstTxWarp prst="textNoShape">
                <a:avLst/>
              </a:prstTxWarp>
            </a:bodyPr>
            <a:lstStyle/>
            <a:p>
              <a:endParaRPr lang="en-US" sz="8958">
                <a:latin typeface="苹方 细体" panose="020B0200000000000000" pitchFamily="34" charset="-122"/>
                <a:ea typeface="苹方 细体" panose="020B0200000000000000" pitchFamily="34" charset="-122"/>
              </a:endParaRPr>
            </a:p>
          </p:txBody>
        </p:sp>
        <p:sp>
          <p:nvSpPr>
            <p:cNvPr id="30" name="文本框 29">
              <a:extLst>
                <a:ext uri="{FF2B5EF4-FFF2-40B4-BE49-F238E27FC236}">
                  <a16:creationId xmlns:a16="http://schemas.microsoft.com/office/drawing/2014/main" xmlns="" id="{90711094-4A45-435D-B9D5-266A0187872C}"/>
                </a:ext>
              </a:extLst>
            </p:cNvPr>
            <p:cNvSpPr txBox="1"/>
            <p:nvPr/>
          </p:nvSpPr>
          <p:spPr>
            <a:xfrm>
              <a:off x="23581753" y="11422237"/>
              <a:ext cx="18881691" cy="2430971"/>
            </a:xfrm>
            <a:prstGeom prst="rect">
              <a:avLst/>
            </a:prstGeom>
            <a:noFill/>
          </p:spPr>
          <p:txBody>
            <a:bodyPr wrap="square" rtlCol="0">
              <a:spAutoFit/>
            </a:bodyPr>
            <a:lstStyle/>
            <a:p>
              <a:pPr algn="just">
                <a:lnSpc>
                  <a:spcPct val="125000"/>
                </a:lnSpc>
              </a:pPr>
              <a:r>
                <a:rPr lang="en-US" altLang="zh-CN" sz="937" dirty="0">
                  <a:latin typeface="苹方 细体" panose="020B0200000000000000" pitchFamily="34" charset="-122"/>
                  <a:ea typeface="苹方 细体" panose="020B0200000000000000" pitchFamily="34" charset="-122"/>
                </a:rPr>
                <a:t>Pro</a:t>
              </a:r>
              <a:r>
                <a:rPr lang="zh-CN" altLang="en-US" sz="937" dirty="0">
                  <a:latin typeface="苹方 细体" panose="020B0200000000000000" pitchFamily="34" charset="-122"/>
                  <a:ea typeface="苹方 细体" panose="020B0200000000000000" pitchFamily="34" charset="-122"/>
                </a:rPr>
                <a:t>基于超低功耗的晓龙</a:t>
              </a:r>
              <a:r>
                <a:rPr lang="en-US" altLang="zh-CN" sz="937" dirty="0">
                  <a:latin typeface="苹方 细体" panose="020B0200000000000000" pitchFamily="34" charset="-122"/>
                  <a:ea typeface="苹方 细体" panose="020B0200000000000000" pitchFamily="34" charset="-122"/>
                </a:rPr>
                <a:t>625/626</a:t>
              </a:r>
              <a:r>
                <a:rPr lang="zh-CN" altLang="en-US" sz="937" dirty="0">
                  <a:latin typeface="苹方 细体" panose="020B0200000000000000" pitchFamily="34" charset="-122"/>
                  <a:ea typeface="苹方 细体" panose="020B0200000000000000" pitchFamily="34" charset="-122"/>
                </a:rPr>
                <a:t>处理器平台，在关键器件选型和软件运行策略上也都在功耗层面进行了充分的优化。配合</a:t>
              </a:r>
              <a:r>
                <a:rPr lang="en-US" altLang="zh-CN" sz="937" dirty="0">
                  <a:latin typeface="苹方 细体" panose="020B0200000000000000" pitchFamily="34" charset="-122"/>
                  <a:ea typeface="苹方 细体" panose="020B0200000000000000" pitchFamily="34" charset="-122"/>
                </a:rPr>
                <a:t>3500mAh</a:t>
              </a:r>
              <a:r>
                <a:rPr lang="zh-CN" altLang="en-US" sz="937" dirty="0">
                  <a:latin typeface="苹方 细体" panose="020B0200000000000000" pitchFamily="34" charset="-122"/>
                  <a:ea typeface="苹方 细体" panose="020B0200000000000000" pitchFamily="34" charset="-122"/>
                </a:rPr>
                <a:t>的大容量电池，即使在长时间的重复使用中，</a:t>
              </a:r>
              <a:r>
                <a:rPr lang="en-US" altLang="zh-CN" sz="937" dirty="0">
                  <a:latin typeface="苹方 细体" panose="020B0200000000000000" pitchFamily="34" charset="-122"/>
                  <a:ea typeface="苹方 细体" panose="020B0200000000000000" pitchFamily="34" charset="-122"/>
                </a:rPr>
                <a:t>Pro</a:t>
              </a:r>
              <a:r>
                <a:rPr lang="zh-CN" altLang="en-US" sz="937" dirty="0">
                  <a:latin typeface="苹方 细体" panose="020B0200000000000000" pitchFamily="34" charset="-122"/>
                  <a:ea typeface="苹方 细体" panose="020B0200000000000000" pitchFamily="34" charset="-122"/>
                </a:rPr>
                <a:t>也能拥有超过一天的续航。</a:t>
              </a:r>
              <a:endParaRPr lang="en-US" altLang="zh-CN" sz="937" dirty="0">
                <a:latin typeface="苹方 细体" panose="020B0200000000000000" pitchFamily="34" charset="-122"/>
                <a:ea typeface="苹方 细体" panose="020B0200000000000000" pitchFamily="34" charset="-122"/>
              </a:endParaRPr>
            </a:p>
          </p:txBody>
        </p:sp>
      </p:grpSp>
      <p:grpSp>
        <p:nvGrpSpPr>
          <p:cNvPr id="31" name="组合 30">
            <a:extLst>
              <a:ext uri="{FF2B5EF4-FFF2-40B4-BE49-F238E27FC236}">
                <a16:creationId xmlns:a16="http://schemas.microsoft.com/office/drawing/2014/main" xmlns="" id="{66BFB4CC-6976-40B5-A655-53AE0701390C}"/>
              </a:ext>
            </a:extLst>
          </p:cNvPr>
          <p:cNvGrpSpPr/>
          <p:nvPr/>
        </p:nvGrpSpPr>
        <p:grpSpPr>
          <a:xfrm>
            <a:off x="4409153" y="5247872"/>
            <a:ext cx="5826238" cy="767250"/>
            <a:chOff x="20090422" y="15169400"/>
            <a:chExt cx="22373022" cy="2946274"/>
          </a:xfrm>
        </p:grpSpPr>
        <p:sp>
          <p:nvSpPr>
            <p:cNvPr id="32" name="Rounded Rectangle 110">
              <a:extLst>
                <a:ext uri="{FF2B5EF4-FFF2-40B4-BE49-F238E27FC236}">
                  <a16:creationId xmlns:a16="http://schemas.microsoft.com/office/drawing/2014/main" xmlns="" id="{B1DBFBE3-61E2-4FF4-A30B-ED91B10DC7D9}"/>
                </a:ext>
              </a:extLst>
            </p:cNvPr>
            <p:cNvSpPr/>
            <p:nvPr/>
          </p:nvSpPr>
          <p:spPr>
            <a:xfrm>
              <a:off x="20090422" y="15169400"/>
              <a:ext cx="2946274" cy="2946274"/>
            </a:xfrm>
            <a:prstGeom prst="roundRect">
              <a:avLst>
                <a:gd name="adj" fmla="val 25528"/>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69">
                <a:solidFill>
                  <a:schemeClr val="tx1"/>
                </a:solidFill>
                <a:latin typeface="苹方 细体" panose="020B0200000000000000" pitchFamily="34" charset="-122"/>
                <a:ea typeface="苹方 细体" panose="020B0200000000000000" pitchFamily="34" charset="-122"/>
              </a:endParaRPr>
            </a:p>
          </p:txBody>
        </p:sp>
        <p:sp>
          <p:nvSpPr>
            <p:cNvPr id="33" name="Freeform 113">
              <a:extLst>
                <a:ext uri="{FF2B5EF4-FFF2-40B4-BE49-F238E27FC236}">
                  <a16:creationId xmlns:a16="http://schemas.microsoft.com/office/drawing/2014/main" xmlns="" id="{2117406C-5F6C-4F8E-8232-A614A304B76E}"/>
                </a:ext>
              </a:extLst>
            </p:cNvPr>
            <p:cNvSpPr>
              <a:spLocks/>
            </p:cNvSpPr>
            <p:nvPr/>
          </p:nvSpPr>
          <p:spPr bwMode="auto">
            <a:xfrm>
              <a:off x="20613682" y="15721722"/>
              <a:ext cx="1899749" cy="1841631"/>
            </a:xfrm>
            <a:custGeom>
              <a:avLst/>
              <a:gdLst>
                <a:gd name="T0" fmla="*/ 213 w 221"/>
                <a:gd name="T1" fmla="*/ 180 h 214"/>
                <a:gd name="T2" fmla="*/ 170 w 221"/>
                <a:gd name="T3" fmla="*/ 138 h 214"/>
                <a:gd name="T4" fmla="*/ 176 w 221"/>
                <a:gd name="T5" fmla="*/ 132 h 214"/>
                <a:gd name="T6" fmla="*/ 170 w 221"/>
                <a:gd name="T7" fmla="*/ 127 h 214"/>
                <a:gd name="T8" fmla="*/ 153 w 221"/>
                <a:gd name="T9" fmla="*/ 143 h 214"/>
                <a:gd name="T10" fmla="*/ 125 w 221"/>
                <a:gd name="T11" fmla="*/ 115 h 214"/>
                <a:gd name="T12" fmla="*/ 159 w 221"/>
                <a:gd name="T13" fmla="*/ 81 h 214"/>
                <a:gd name="T14" fmla="*/ 173 w 221"/>
                <a:gd name="T15" fmla="*/ 84 h 214"/>
                <a:gd name="T16" fmla="*/ 203 w 221"/>
                <a:gd name="T17" fmla="*/ 71 h 214"/>
                <a:gd name="T18" fmla="*/ 212 w 221"/>
                <a:gd name="T19" fmla="*/ 25 h 214"/>
                <a:gd name="T20" fmla="*/ 209 w 221"/>
                <a:gd name="T21" fmla="*/ 20 h 214"/>
                <a:gd name="T22" fmla="*/ 191 w 221"/>
                <a:gd name="T23" fmla="*/ 38 h 214"/>
                <a:gd name="T24" fmla="*/ 176 w 221"/>
                <a:gd name="T25" fmla="*/ 38 h 214"/>
                <a:gd name="T26" fmla="*/ 177 w 221"/>
                <a:gd name="T27" fmla="*/ 24 h 214"/>
                <a:gd name="T28" fmla="*/ 195 w 221"/>
                <a:gd name="T29" fmla="*/ 5 h 214"/>
                <a:gd name="T30" fmla="*/ 190 w 221"/>
                <a:gd name="T31" fmla="*/ 3 h 214"/>
                <a:gd name="T32" fmla="*/ 173 w 221"/>
                <a:gd name="T33" fmla="*/ 0 h 214"/>
                <a:gd name="T34" fmla="*/ 143 w 221"/>
                <a:gd name="T35" fmla="*/ 12 h 214"/>
                <a:gd name="T36" fmla="*/ 134 w 221"/>
                <a:gd name="T37" fmla="*/ 56 h 214"/>
                <a:gd name="T38" fmla="*/ 100 w 221"/>
                <a:gd name="T39" fmla="*/ 90 h 214"/>
                <a:gd name="T40" fmla="*/ 52 w 221"/>
                <a:gd name="T41" fmla="*/ 42 h 214"/>
                <a:gd name="T42" fmla="*/ 57 w 221"/>
                <a:gd name="T43" fmla="*/ 36 h 214"/>
                <a:gd name="T44" fmla="*/ 26 w 221"/>
                <a:gd name="T45" fmla="*/ 5 h 214"/>
                <a:gd name="T46" fmla="*/ 9 w 221"/>
                <a:gd name="T47" fmla="*/ 22 h 214"/>
                <a:gd name="T48" fmla="*/ 40 w 221"/>
                <a:gd name="T49" fmla="*/ 53 h 214"/>
                <a:gd name="T50" fmla="*/ 46 w 221"/>
                <a:gd name="T51" fmla="*/ 47 h 214"/>
                <a:gd name="T52" fmla="*/ 94 w 221"/>
                <a:gd name="T53" fmla="*/ 95 h 214"/>
                <a:gd name="T54" fmla="*/ 60 w 221"/>
                <a:gd name="T55" fmla="*/ 129 h 214"/>
                <a:gd name="T56" fmla="*/ 46 w 221"/>
                <a:gd name="T57" fmla="*/ 127 h 214"/>
                <a:gd name="T58" fmla="*/ 16 w 221"/>
                <a:gd name="T59" fmla="*/ 139 h 214"/>
                <a:gd name="T60" fmla="*/ 7 w 221"/>
                <a:gd name="T61" fmla="*/ 186 h 214"/>
                <a:gd name="T62" fmla="*/ 10 w 221"/>
                <a:gd name="T63" fmla="*/ 191 h 214"/>
                <a:gd name="T64" fmla="*/ 28 w 221"/>
                <a:gd name="T65" fmla="*/ 172 h 214"/>
                <a:gd name="T66" fmla="*/ 42 w 221"/>
                <a:gd name="T67" fmla="*/ 172 h 214"/>
                <a:gd name="T68" fmla="*/ 42 w 221"/>
                <a:gd name="T69" fmla="*/ 187 h 214"/>
                <a:gd name="T70" fmla="*/ 24 w 221"/>
                <a:gd name="T71" fmla="*/ 205 h 214"/>
                <a:gd name="T72" fmla="*/ 29 w 221"/>
                <a:gd name="T73" fmla="*/ 207 h 214"/>
                <a:gd name="T74" fmla="*/ 46 w 221"/>
                <a:gd name="T75" fmla="*/ 211 h 214"/>
                <a:gd name="T76" fmla="*/ 76 w 221"/>
                <a:gd name="T77" fmla="*/ 199 h 214"/>
                <a:gd name="T78" fmla="*/ 85 w 221"/>
                <a:gd name="T79" fmla="*/ 155 h 214"/>
                <a:gd name="T80" fmla="*/ 119 w 221"/>
                <a:gd name="T81" fmla="*/ 121 h 214"/>
                <a:gd name="T82" fmla="*/ 148 w 221"/>
                <a:gd name="T83" fmla="*/ 149 h 214"/>
                <a:gd name="T84" fmla="*/ 131 w 221"/>
                <a:gd name="T85" fmla="*/ 166 h 214"/>
                <a:gd name="T86" fmla="*/ 136 w 221"/>
                <a:gd name="T87" fmla="*/ 172 h 214"/>
                <a:gd name="T88" fmla="*/ 142 w 221"/>
                <a:gd name="T89" fmla="*/ 166 h 214"/>
                <a:gd name="T90" fmla="*/ 184 w 221"/>
                <a:gd name="T91" fmla="*/ 209 h 214"/>
                <a:gd name="T92" fmla="*/ 199 w 221"/>
                <a:gd name="T93" fmla="*/ 214 h 214"/>
                <a:gd name="T94" fmla="*/ 213 w 221"/>
                <a:gd name="T95" fmla="*/ 209 h 214"/>
                <a:gd name="T96" fmla="*/ 213 w 221"/>
                <a:gd name="T97" fmla="*/ 18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1" h="214">
                  <a:moveTo>
                    <a:pt x="213" y="180"/>
                  </a:moveTo>
                  <a:cubicBezTo>
                    <a:pt x="170" y="138"/>
                    <a:pt x="170" y="138"/>
                    <a:pt x="170" y="138"/>
                  </a:cubicBezTo>
                  <a:cubicBezTo>
                    <a:pt x="176" y="132"/>
                    <a:pt x="176" y="132"/>
                    <a:pt x="176" y="132"/>
                  </a:cubicBezTo>
                  <a:cubicBezTo>
                    <a:pt x="170" y="127"/>
                    <a:pt x="170" y="127"/>
                    <a:pt x="170" y="127"/>
                  </a:cubicBezTo>
                  <a:cubicBezTo>
                    <a:pt x="153" y="143"/>
                    <a:pt x="153" y="143"/>
                    <a:pt x="153" y="143"/>
                  </a:cubicBezTo>
                  <a:cubicBezTo>
                    <a:pt x="125" y="115"/>
                    <a:pt x="125" y="115"/>
                    <a:pt x="125" y="115"/>
                  </a:cubicBezTo>
                  <a:cubicBezTo>
                    <a:pt x="159" y="81"/>
                    <a:pt x="159" y="81"/>
                    <a:pt x="159" y="81"/>
                  </a:cubicBezTo>
                  <a:cubicBezTo>
                    <a:pt x="164" y="83"/>
                    <a:pt x="168" y="84"/>
                    <a:pt x="173" y="84"/>
                  </a:cubicBezTo>
                  <a:cubicBezTo>
                    <a:pt x="184" y="84"/>
                    <a:pt x="195" y="79"/>
                    <a:pt x="203" y="71"/>
                  </a:cubicBezTo>
                  <a:cubicBezTo>
                    <a:pt x="215" y="59"/>
                    <a:pt x="219" y="41"/>
                    <a:pt x="212" y="25"/>
                  </a:cubicBezTo>
                  <a:cubicBezTo>
                    <a:pt x="209" y="20"/>
                    <a:pt x="209" y="20"/>
                    <a:pt x="209" y="20"/>
                  </a:cubicBezTo>
                  <a:cubicBezTo>
                    <a:pt x="191" y="38"/>
                    <a:pt x="191" y="38"/>
                    <a:pt x="191" y="38"/>
                  </a:cubicBezTo>
                  <a:cubicBezTo>
                    <a:pt x="176" y="38"/>
                    <a:pt x="176" y="38"/>
                    <a:pt x="176" y="38"/>
                  </a:cubicBezTo>
                  <a:cubicBezTo>
                    <a:pt x="177" y="24"/>
                    <a:pt x="177" y="24"/>
                    <a:pt x="177" y="24"/>
                  </a:cubicBezTo>
                  <a:cubicBezTo>
                    <a:pt x="195" y="5"/>
                    <a:pt x="195" y="5"/>
                    <a:pt x="195" y="5"/>
                  </a:cubicBezTo>
                  <a:cubicBezTo>
                    <a:pt x="190" y="3"/>
                    <a:pt x="190" y="3"/>
                    <a:pt x="190" y="3"/>
                  </a:cubicBezTo>
                  <a:cubicBezTo>
                    <a:pt x="185" y="1"/>
                    <a:pt x="179" y="0"/>
                    <a:pt x="173" y="0"/>
                  </a:cubicBezTo>
                  <a:cubicBezTo>
                    <a:pt x="162" y="0"/>
                    <a:pt x="151" y="4"/>
                    <a:pt x="143" y="12"/>
                  </a:cubicBezTo>
                  <a:cubicBezTo>
                    <a:pt x="132" y="24"/>
                    <a:pt x="128" y="40"/>
                    <a:pt x="134" y="56"/>
                  </a:cubicBezTo>
                  <a:cubicBezTo>
                    <a:pt x="100" y="90"/>
                    <a:pt x="100" y="90"/>
                    <a:pt x="100" y="90"/>
                  </a:cubicBezTo>
                  <a:cubicBezTo>
                    <a:pt x="52" y="42"/>
                    <a:pt x="52" y="42"/>
                    <a:pt x="52" y="42"/>
                  </a:cubicBezTo>
                  <a:cubicBezTo>
                    <a:pt x="57" y="36"/>
                    <a:pt x="57" y="36"/>
                    <a:pt x="57" y="36"/>
                  </a:cubicBezTo>
                  <a:cubicBezTo>
                    <a:pt x="26" y="5"/>
                    <a:pt x="26" y="5"/>
                    <a:pt x="26" y="5"/>
                  </a:cubicBezTo>
                  <a:cubicBezTo>
                    <a:pt x="9" y="22"/>
                    <a:pt x="9" y="22"/>
                    <a:pt x="9" y="22"/>
                  </a:cubicBezTo>
                  <a:cubicBezTo>
                    <a:pt x="40" y="53"/>
                    <a:pt x="40" y="53"/>
                    <a:pt x="40" y="53"/>
                  </a:cubicBezTo>
                  <a:cubicBezTo>
                    <a:pt x="46" y="47"/>
                    <a:pt x="46" y="47"/>
                    <a:pt x="46" y="47"/>
                  </a:cubicBezTo>
                  <a:cubicBezTo>
                    <a:pt x="94" y="95"/>
                    <a:pt x="94" y="95"/>
                    <a:pt x="94" y="95"/>
                  </a:cubicBezTo>
                  <a:cubicBezTo>
                    <a:pt x="60" y="129"/>
                    <a:pt x="60" y="129"/>
                    <a:pt x="60" y="129"/>
                  </a:cubicBezTo>
                  <a:cubicBezTo>
                    <a:pt x="55" y="128"/>
                    <a:pt x="51" y="127"/>
                    <a:pt x="46" y="127"/>
                  </a:cubicBezTo>
                  <a:cubicBezTo>
                    <a:pt x="35" y="127"/>
                    <a:pt x="24" y="131"/>
                    <a:pt x="16" y="139"/>
                  </a:cubicBezTo>
                  <a:cubicBezTo>
                    <a:pt x="4" y="151"/>
                    <a:pt x="0" y="170"/>
                    <a:pt x="7" y="186"/>
                  </a:cubicBezTo>
                  <a:cubicBezTo>
                    <a:pt x="10" y="191"/>
                    <a:pt x="10" y="191"/>
                    <a:pt x="10" y="191"/>
                  </a:cubicBezTo>
                  <a:cubicBezTo>
                    <a:pt x="28" y="172"/>
                    <a:pt x="28" y="172"/>
                    <a:pt x="28" y="172"/>
                  </a:cubicBezTo>
                  <a:cubicBezTo>
                    <a:pt x="42" y="172"/>
                    <a:pt x="42" y="172"/>
                    <a:pt x="42" y="172"/>
                  </a:cubicBezTo>
                  <a:cubicBezTo>
                    <a:pt x="42" y="187"/>
                    <a:pt x="42" y="187"/>
                    <a:pt x="42" y="187"/>
                  </a:cubicBezTo>
                  <a:cubicBezTo>
                    <a:pt x="24" y="205"/>
                    <a:pt x="24" y="205"/>
                    <a:pt x="24" y="205"/>
                  </a:cubicBezTo>
                  <a:cubicBezTo>
                    <a:pt x="29" y="207"/>
                    <a:pt x="29" y="207"/>
                    <a:pt x="29" y="207"/>
                  </a:cubicBezTo>
                  <a:cubicBezTo>
                    <a:pt x="35" y="210"/>
                    <a:pt x="40" y="211"/>
                    <a:pt x="46" y="211"/>
                  </a:cubicBezTo>
                  <a:cubicBezTo>
                    <a:pt x="57" y="211"/>
                    <a:pt x="68" y="207"/>
                    <a:pt x="76" y="199"/>
                  </a:cubicBezTo>
                  <a:cubicBezTo>
                    <a:pt x="87" y="187"/>
                    <a:pt x="91" y="170"/>
                    <a:pt x="85" y="155"/>
                  </a:cubicBezTo>
                  <a:cubicBezTo>
                    <a:pt x="119" y="121"/>
                    <a:pt x="119" y="121"/>
                    <a:pt x="119" y="121"/>
                  </a:cubicBezTo>
                  <a:cubicBezTo>
                    <a:pt x="148" y="149"/>
                    <a:pt x="148" y="149"/>
                    <a:pt x="148" y="149"/>
                  </a:cubicBezTo>
                  <a:cubicBezTo>
                    <a:pt x="131" y="166"/>
                    <a:pt x="131" y="166"/>
                    <a:pt x="131" y="166"/>
                  </a:cubicBezTo>
                  <a:cubicBezTo>
                    <a:pt x="136" y="172"/>
                    <a:pt x="136" y="172"/>
                    <a:pt x="136" y="172"/>
                  </a:cubicBezTo>
                  <a:cubicBezTo>
                    <a:pt x="142" y="166"/>
                    <a:pt x="142" y="166"/>
                    <a:pt x="142" y="166"/>
                  </a:cubicBezTo>
                  <a:cubicBezTo>
                    <a:pt x="184" y="209"/>
                    <a:pt x="184" y="209"/>
                    <a:pt x="184" y="209"/>
                  </a:cubicBezTo>
                  <a:cubicBezTo>
                    <a:pt x="188" y="212"/>
                    <a:pt x="193" y="214"/>
                    <a:pt x="199" y="214"/>
                  </a:cubicBezTo>
                  <a:cubicBezTo>
                    <a:pt x="204" y="214"/>
                    <a:pt x="209" y="212"/>
                    <a:pt x="213" y="209"/>
                  </a:cubicBezTo>
                  <a:cubicBezTo>
                    <a:pt x="221" y="201"/>
                    <a:pt x="221" y="188"/>
                    <a:pt x="213" y="180"/>
                  </a:cubicBezTo>
                  <a:close/>
                </a:path>
              </a:pathLst>
            </a:custGeom>
            <a:solidFill>
              <a:schemeClr val="tx1"/>
            </a:solidFill>
            <a:ln>
              <a:noFill/>
            </a:ln>
            <a:extLst/>
          </p:spPr>
          <p:txBody>
            <a:bodyPr vert="horz" wrap="square" lIns="23812" tIns="11906" rIns="23812" bIns="11906" numCol="1" anchor="t" anchorCtr="0" compatLnSpc="1">
              <a:prstTxWarp prst="textNoShape">
                <a:avLst/>
              </a:prstTxWarp>
            </a:bodyPr>
            <a:lstStyle/>
            <a:p>
              <a:endParaRPr lang="en-US" sz="8958">
                <a:latin typeface="苹方 细体" panose="020B0200000000000000" pitchFamily="34" charset="-122"/>
                <a:ea typeface="苹方 细体" panose="020B0200000000000000" pitchFamily="34" charset="-122"/>
              </a:endParaRPr>
            </a:p>
          </p:txBody>
        </p:sp>
        <p:sp>
          <p:nvSpPr>
            <p:cNvPr id="34" name="文本框 33">
              <a:extLst>
                <a:ext uri="{FF2B5EF4-FFF2-40B4-BE49-F238E27FC236}">
                  <a16:creationId xmlns:a16="http://schemas.microsoft.com/office/drawing/2014/main" xmlns="" id="{4D5AFCD3-FEA6-4C9A-9FFF-9B078FAE7003}"/>
                </a:ext>
              </a:extLst>
            </p:cNvPr>
            <p:cNvSpPr txBox="1"/>
            <p:nvPr/>
          </p:nvSpPr>
          <p:spPr>
            <a:xfrm>
              <a:off x="23581753" y="15583434"/>
              <a:ext cx="18881691" cy="2430971"/>
            </a:xfrm>
            <a:prstGeom prst="rect">
              <a:avLst/>
            </a:prstGeom>
            <a:noFill/>
          </p:spPr>
          <p:txBody>
            <a:bodyPr wrap="square" rtlCol="0">
              <a:spAutoFit/>
            </a:bodyPr>
            <a:lstStyle/>
            <a:p>
              <a:pPr algn="just">
                <a:lnSpc>
                  <a:spcPct val="125000"/>
                </a:lnSpc>
              </a:pPr>
              <a:r>
                <a:rPr lang="en-US" altLang="zh-CN" sz="937" dirty="0">
                  <a:latin typeface="苹方 细体" panose="020B0200000000000000" pitchFamily="34" charset="-122"/>
                  <a:ea typeface="苹方 细体" panose="020B0200000000000000" pitchFamily="34" charset="-122"/>
                </a:rPr>
                <a:t>Pro</a:t>
              </a:r>
              <a:r>
                <a:rPr lang="zh-CN" altLang="en-US" sz="937" dirty="0">
                  <a:latin typeface="苹方 细体" panose="020B0200000000000000" pitchFamily="34" charset="-122"/>
                  <a:ea typeface="苹方 细体" panose="020B0200000000000000" pitchFamily="34" charset="-122"/>
                </a:rPr>
                <a:t>基于超低功耗的晓龙</a:t>
              </a:r>
              <a:r>
                <a:rPr lang="en-US" altLang="zh-CN" sz="937" dirty="0">
                  <a:latin typeface="苹方 细体" panose="020B0200000000000000" pitchFamily="34" charset="-122"/>
                  <a:ea typeface="苹方 细体" panose="020B0200000000000000" pitchFamily="34" charset="-122"/>
                </a:rPr>
                <a:t>625/626</a:t>
              </a:r>
              <a:r>
                <a:rPr lang="zh-CN" altLang="en-US" sz="937" dirty="0">
                  <a:latin typeface="苹方 细体" panose="020B0200000000000000" pitchFamily="34" charset="-122"/>
                  <a:ea typeface="苹方 细体" panose="020B0200000000000000" pitchFamily="34" charset="-122"/>
                </a:rPr>
                <a:t>处理器平台，在关键器件选型和软件运行策略上也都在功耗层面进行了充分的优化。配合</a:t>
              </a:r>
              <a:r>
                <a:rPr lang="en-US" altLang="zh-CN" sz="937" dirty="0">
                  <a:latin typeface="苹方 细体" panose="020B0200000000000000" pitchFamily="34" charset="-122"/>
                  <a:ea typeface="苹方 细体" panose="020B0200000000000000" pitchFamily="34" charset="-122"/>
                </a:rPr>
                <a:t>3500mAh</a:t>
              </a:r>
              <a:r>
                <a:rPr lang="zh-CN" altLang="en-US" sz="937" dirty="0">
                  <a:latin typeface="苹方 细体" panose="020B0200000000000000" pitchFamily="34" charset="-122"/>
                  <a:ea typeface="苹方 细体" panose="020B0200000000000000" pitchFamily="34" charset="-122"/>
                </a:rPr>
                <a:t>的大容量电池，即使在长时间的重复使用中，</a:t>
              </a:r>
              <a:r>
                <a:rPr lang="en-US" altLang="zh-CN" sz="937" dirty="0">
                  <a:latin typeface="苹方 细体" panose="020B0200000000000000" pitchFamily="34" charset="-122"/>
                  <a:ea typeface="苹方 细体" panose="020B0200000000000000" pitchFamily="34" charset="-122"/>
                </a:rPr>
                <a:t>Pro</a:t>
              </a:r>
              <a:r>
                <a:rPr lang="zh-CN" altLang="en-US" sz="937" dirty="0">
                  <a:latin typeface="苹方 细体" panose="020B0200000000000000" pitchFamily="34" charset="-122"/>
                  <a:ea typeface="苹方 细体" panose="020B0200000000000000" pitchFamily="34" charset="-122"/>
                </a:rPr>
                <a:t>也能拥有超过一天的续航。</a:t>
              </a:r>
              <a:endParaRPr lang="en-US" altLang="zh-CN" sz="937" dirty="0">
                <a:latin typeface="苹方 细体" panose="020B0200000000000000" pitchFamily="34" charset="-122"/>
                <a:ea typeface="苹方 细体" panose="020B0200000000000000" pitchFamily="34" charset="-122"/>
              </a:endParaRPr>
            </a:p>
          </p:txBody>
        </p:sp>
      </p:grpSp>
    </p:spTree>
    <p:extLst>
      <p:ext uri="{BB962C8B-B14F-4D97-AF65-F5344CB8AC3E}">
        <p14:creationId xmlns:p14="http://schemas.microsoft.com/office/powerpoint/2010/main" val="666085066"/>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250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30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1000" fill="hold"/>
                                        <p:tgtEl>
                                          <p:spTgt spid="31"/>
                                        </p:tgtEl>
                                        <p:attrNameLst>
                                          <p:attrName>ppt_x</p:attrName>
                                        </p:attrNameLst>
                                      </p:cBhvr>
                                      <p:tavLst>
                                        <p:tav tm="0">
                                          <p:val>
                                            <p:strVal val="1+#ppt_w/2"/>
                                          </p:val>
                                        </p:tav>
                                        <p:tav tm="100000">
                                          <p:val>
                                            <p:strVal val="#ppt_x"/>
                                          </p:val>
                                        </p:tav>
                                      </p:tavLst>
                                    </p:anim>
                                    <p:anim calcmode="lin" valueType="num">
                                      <p:cBhvr additive="base">
                                        <p:cTn id="12" dur="10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0-#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33906E52-2107-4C62-988E-2E38B94697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936565">
            <a:off x="7892400" y="3138497"/>
            <a:ext cx="4705108" cy="4705108"/>
          </a:xfrm>
          <a:prstGeom prst="rect">
            <a:avLst/>
          </a:prstGeom>
        </p:spPr>
      </p:pic>
      <p:pic>
        <p:nvPicPr>
          <p:cNvPr id="10" name="图片 9">
            <a:extLst>
              <a:ext uri="{FF2B5EF4-FFF2-40B4-BE49-F238E27FC236}">
                <a16:creationId xmlns:a16="http://schemas.microsoft.com/office/drawing/2014/main" xmlns="" id="{63542ECE-B9AE-4CA9-AF80-C9B59A8600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800000">
            <a:off x="6560765" y="-690807"/>
            <a:ext cx="4180445" cy="4138279"/>
          </a:xfrm>
          <a:prstGeom prst="rect">
            <a:avLst/>
          </a:prstGeom>
        </p:spPr>
      </p:pic>
      <p:sp>
        <p:nvSpPr>
          <p:cNvPr id="11" name="文本框 10">
            <a:extLst>
              <a:ext uri="{FF2B5EF4-FFF2-40B4-BE49-F238E27FC236}">
                <a16:creationId xmlns:a16="http://schemas.microsoft.com/office/drawing/2014/main" xmlns="" id="{FB54CC92-C66C-400C-9D3E-178059BBFED0}"/>
              </a:ext>
            </a:extLst>
          </p:cNvPr>
          <p:cNvSpPr txBox="1"/>
          <p:nvPr/>
        </p:nvSpPr>
        <p:spPr>
          <a:xfrm>
            <a:off x="-251870" y="1219201"/>
            <a:ext cx="3579294" cy="6858000"/>
          </a:xfrm>
          <a:custGeom>
            <a:avLst/>
            <a:gdLst/>
            <a:ahLst/>
            <a:cxnLst/>
            <a:rect l="l" t="t" r="r" b="b"/>
            <a:pathLst>
              <a:path w="2854626" h="5469522">
                <a:moveTo>
                  <a:pt x="1305604" y="0"/>
                </a:moveTo>
                <a:cubicBezTo>
                  <a:pt x="1723594" y="0"/>
                  <a:pt x="2054913" y="113103"/>
                  <a:pt x="2299560" y="339310"/>
                </a:cubicBezTo>
                <a:cubicBezTo>
                  <a:pt x="2544207" y="565516"/>
                  <a:pt x="2666530" y="865485"/>
                  <a:pt x="2666530" y="1239217"/>
                </a:cubicBezTo>
                <a:cubicBezTo>
                  <a:pt x="2666530" y="1954718"/>
                  <a:pt x="2323533" y="2409589"/>
                  <a:pt x="1637537" y="2603832"/>
                </a:cubicBezTo>
                <a:lnTo>
                  <a:pt x="1637537" y="2618584"/>
                </a:lnTo>
                <a:cubicBezTo>
                  <a:pt x="2006352" y="2655466"/>
                  <a:pt x="2301404" y="2792542"/>
                  <a:pt x="2522693" y="3029813"/>
                </a:cubicBezTo>
                <a:cubicBezTo>
                  <a:pt x="2743982" y="3267084"/>
                  <a:pt x="2854626" y="3566438"/>
                  <a:pt x="2854626" y="3927876"/>
                </a:cubicBezTo>
                <a:cubicBezTo>
                  <a:pt x="2854626" y="4390124"/>
                  <a:pt x="2694806" y="4762627"/>
                  <a:pt x="2375167" y="5045385"/>
                </a:cubicBezTo>
                <a:cubicBezTo>
                  <a:pt x="2055527" y="5328143"/>
                  <a:pt x="1641225" y="5469522"/>
                  <a:pt x="1132261" y="5469522"/>
                </a:cubicBezTo>
                <a:cubicBezTo>
                  <a:pt x="738859" y="5469522"/>
                  <a:pt x="361439" y="5376089"/>
                  <a:pt x="0" y="5189223"/>
                </a:cubicBezTo>
                <a:lnTo>
                  <a:pt x="0" y="4801967"/>
                </a:lnTo>
                <a:cubicBezTo>
                  <a:pt x="403237" y="5040468"/>
                  <a:pt x="783117" y="5159717"/>
                  <a:pt x="1139637" y="5159717"/>
                </a:cubicBezTo>
                <a:cubicBezTo>
                  <a:pt x="1565004" y="5159717"/>
                  <a:pt x="1898166" y="5050917"/>
                  <a:pt x="2139125" y="4833316"/>
                </a:cubicBezTo>
                <a:cubicBezTo>
                  <a:pt x="2380084" y="4615716"/>
                  <a:pt x="2500564" y="4331114"/>
                  <a:pt x="2500564" y="3979510"/>
                </a:cubicBezTo>
                <a:cubicBezTo>
                  <a:pt x="2500564" y="3588567"/>
                  <a:pt x="2362258" y="3292286"/>
                  <a:pt x="2085647" y="3090667"/>
                </a:cubicBezTo>
                <a:cubicBezTo>
                  <a:pt x="1809036" y="2889049"/>
                  <a:pt x="1415019" y="2788239"/>
                  <a:pt x="903596" y="2788239"/>
                </a:cubicBezTo>
                <a:lnTo>
                  <a:pt x="497900" y="2788239"/>
                </a:lnTo>
                <a:lnTo>
                  <a:pt x="497900" y="2478435"/>
                </a:lnTo>
                <a:lnTo>
                  <a:pt x="859338" y="2478435"/>
                </a:lnTo>
                <a:cubicBezTo>
                  <a:pt x="1331421" y="2478435"/>
                  <a:pt x="1691015" y="2378240"/>
                  <a:pt x="1938121" y="2177851"/>
                </a:cubicBezTo>
                <a:cubicBezTo>
                  <a:pt x="2185227" y="1977461"/>
                  <a:pt x="2308780" y="1694088"/>
                  <a:pt x="2308780" y="1327733"/>
                </a:cubicBezTo>
                <a:cubicBezTo>
                  <a:pt x="2308780" y="1010552"/>
                  <a:pt x="2219035" y="761602"/>
                  <a:pt x="2039545" y="580883"/>
                </a:cubicBezTo>
                <a:cubicBezTo>
                  <a:pt x="1860055" y="400164"/>
                  <a:pt x="1598197" y="309804"/>
                  <a:pt x="1253970" y="309804"/>
                </a:cubicBezTo>
                <a:cubicBezTo>
                  <a:pt x="922037" y="309804"/>
                  <a:pt x="574122" y="425366"/>
                  <a:pt x="210225" y="656490"/>
                </a:cubicBezTo>
                <a:lnTo>
                  <a:pt x="210225" y="295052"/>
                </a:lnTo>
                <a:cubicBezTo>
                  <a:pt x="608544" y="98351"/>
                  <a:pt x="973671" y="0"/>
                  <a:pt x="1305604" y="0"/>
                </a:cubicBezTo>
                <a:close/>
              </a:path>
            </a:pathLst>
          </a:custGeom>
          <a:solidFill>
            <a:sysClr val="windowText" lastClr="000000">
              <a:alpha val="4000"/>
            </a:sys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59500" b="0" i="0" u="none" strike="noStrike" kern="0" cap="none" spc="0" normalizeH="0" baseline="0" noProof="0">
              <a:ln>
                <a:noFill/>
              </a:ln>
              <a:solidFill>
                <a:prstClr val="black"/>
              </a:solidFill>
              <a:effectLst/>
              <a:uLnTx/>
              <a:uFillTx/>
              <a:latin typeface="Segoe UI Light 8"/>
              <a:ea typeface="微软雅黑 Light"/>
            </a:endParaRPr>
          </a:p>
        </p:txBody>
      </p:sp>
      <p:sp>
        <p:nvSpPr>
          <p:cNvPr id="13" name="文本框 12">
            <a:extLst>
              <a:ext uri="{FF2B5EF4-FFF2-40B4-BE49-F238E27FC236}">
                <a16:creationId xmlns:a16="http://schemas.microsoft.com/office/drawing/2014/main" xmlns="" id="{182CEB50-69B3-4A58-B9B7-B0B2FC300B32}"/>
              </a:ext>
            </a:extLst>
          </p:cNvPr>
          <p:cNvSpPr txBox="1"/>
          <p:nvPr/>
        </p:nvSpPr>
        <p:spPr>
          <a:xfrm>
            <a:off x="1772716" y="2314137"/>
            <a:ext cx="2793423" cy="523220"/>
          </a:xfrm>
          <a:prstGeom prst="rect">
            <a:avLst/>
          </a:prstGeom>
          <a:noFill/>
        </p:spPr>
        <p:txBody>
          <a:bodyPr wrap="square" rtlCol="0">
            <a:spAutoFit/>
          </a:bodyPr>
          <a:lstStyle/>
          <a:p>
            <a:pPr algn="ctr"/>
            <a:r>
              <a:rPr lang="zh-CN" altLang="en-US" sz="2800" b="1" dirty="0">
                <a:solidFill>
                  <a:srgbClr val="252434"/>
                </a:solidFill>
                <a:effectLst>
                  <a:outerShdw blurRad="165100" dist="88900" dir="2700000" algn="tl">
                    <a:srgbClr val="000000">
                      <a:alpha val="14000"/>
                    </a:srgbClr>
                  </a:outerShdw>
                </a:effectLst>
                <a:latin typeface="苹方 细体" panose="020B0200000000000000" pitchFamily="34" charset="-122"/>
                <a:ea typeface="苹方 细体" panose="020B0200000000000000" pitchFamily="34" charset="-122"/>
              </a:rPr>
              <a:t>请输入你的标题</a:t>
            </a:r>
          </a:p>
        </p:txBody>
      </p:sp>
      <p:sp>
        <p:nvSpPr>
          <p:cNvPr id="14" name="矩形 13">
            <a:extLst>
              <a:ext uri="{FF2B5EF4-FFF2-40B4-BE49-F238E27FC236}">
                <a16:creationId xmlns:a16="http://schemas.microsoft.com/office/drawing/2014/main" xmlns="" id="{2B0B96A4-9446-4496-A78C-EF4290912431}"/>
              </a:ext>
            </a:extLst>
          </p:cNvPr>
          <p:cNvSpPr/>
          <p:nvPr/>
        </p:nvSpPr>
        <p:spPr>
          <a:xfrm>
            <a:off x="1848916" y="2862757"/>
            <a:ext cx="4749243" cy="978729"/>
          </a:xfrm>
          <a:prstGeom prst="rect">
            <a:avLst/>
          </a:prstGeom>
        </p:spPr>
        <p:txBody>
          <a:bodyPr wrap="square">
            <a:spAutoFit/>
          </a:bodyPr>
          <a:lstStyle/>
          <a:p>
            <a:pPr>
              <a:lnSpc>
                <a:spcPct val="120000"/>
              </a:lnSpc>
            </a:pPr>
            <a:r>
              <a:rPr lang="zh-CN" altLang="en-US" sz="1600">
                <a:solidFill>
                  <a:srgbClr val="252434"/>
                </a:solidFill>
                <a:latin typeface="苹方 细体" panose="020B0200000000000000" pitchFamily="34" charset="-122"/>
                <a:ea typeface="苹方 细体" panose="020B0200000000000000" pitchFamily="34" charset="-122"/>
              </a:rPr>
              <a:t>开了又开，似曾相识的喜悦，成年后不再有过的乐趣。工匠精神的证明，隐藏在每一个值得被放大欣赏的细节中偏执于有用的细节。</a:t>
            </a:r>
          </a:p>
        </p:txBody>
      </p:sp>
      <p:cxnSp>
        <p:nvCxnSpPr>
          <p:cNvPr id="15" name="直接连接符 14">
            <a:extLst>
              <a:ext uri="{FF2B5EF4-FFF2-40B4-BE49-F238E27FC236}">
                <a16:creationId xmlns:a16="http://schemas.microsoft.com/office/drawing/2014/main" xmlns="" id="{A44432DE-1A10-4CC4-A05E-2E7403B56316}"/>
              </a:ext>
            </a:extLst>
          </p:cNvPr>
          <p:cNvCxnSpPr/>
          <p:nvPr/>
        </p:nvCxnSpPr>
        <p:spPr>
          <a:xfrm>
            <a:off x="1678179" y="2429751"/>
            <a:ext cx="0" cy="1785620"/>
          </a:xfrm>
          <a:prstGeom prst="line">
            <a:avLst/>
          </a:prstGeom>
          <a:noFill/>
          <a:ln w="6350" cap="flat" cmpd="sng" algn="ctr">
            <a:solidFill>
              <a:sysClr val="window" lastClr="FFFFFF">
                <a:lumMod val="50000"/>
              </a:sysClr>
            </a:solidFill>
            <a:prstDash val="solid"/>
            <a:miter lim="800000"/>
          </a:ln>
          <a:effectLst/>
        </p:spPr>
      </p:cxnSp>
      <p:sp>
        <p:nvSpPr>
          <p:cNvPr id="16" name="矩形 15">
            <a:extLst>
              <a:ext uri="{FF2B5EF4-FFF2-40B4-BE49-F238E27FC236}">
                <a16:creationId xmlns:a16="http://schemas.microsoft.com/office/drawing/2014/main" xmlns="" id="{EF423E6C-1859-445B-981F-22F094EF45A7}"/>
              </a:ext>
            </a:extLst>
          </p:cNvPr>
          <p:cNvSpPr/>
          <p:nvPr/>
        </p:nvSpPr>
        <p:spPr>
          <a:xfrm>
            <a:off x="1937145" y="3874540"/>
            <a:ext cx="1437547" cy="307777"/>
          </a:xfrm>
          <a:prstGeom prst="rect">
            <a:avLst/>
          </a:prstGeom>
          <a:solidFill>
            <a:srgbClr val="252434"/>
          </a:solidFill>
          <a:ln>
            <a:noFill/>
          </a:ln>
        </p:spPr>
        <p:txBody>
          <a:bodyPr wrap="square" rtlCol="0" anchor="ctr">
            <a:spAutoFit/>
          </a:bodyPr>
          <a:lstStyle/>
          <a:p>
            <a:pPr lvl="0" algn="dist">
              <a:defRPr/>
            </a:pPr>
            <a:r>
              <a:rPr lang="zh-CN" altLang="en-US" sz="1400" kern="0" dirty="0">
                <a:solidFill>
                  <a:prstClr val="white"/>
                </a:solidFill>
                <a:latin typeface="Swis721 Lt BT" panose="020B0403020202020204" pitchFamily="34" charset="0"/>
                <a:ea typeface="微软雅黑 Light"/>
              </a:rPr>
              <a:t>添加标题</a:t>
            </a:r>
          </a:p>
        </p:txBody>
      </p:sp>
      <p:sp>
        <p:nvSpPr>
          <p:cNvPr id="17" name="矩形 16">
            <a:extLst>
              <a:ext uri="{FF2B5EF4-FFF2-40B4-BE49-F238E27FC236}">
                <a16:creationId xmlns:a16="http://schemas.microsoft.com/office/drawing/2014/main" xmlns="" id="{56F7B76F-582E-4513-9E96-11A409AFEF73}"/>
              </a:ext>
            </a:extLst>
          </p:cNvPr>
          <p:cNvSpPr/>
          <p:nvPr/>
        </p:nvSpPr>
        <p:spPr>
          <a:xfrm>
            <a:off x="8282939" y="913957"/>
            <a:ext cx="931797" cy="610488"/>
          </a:xfrm>
          <a:prstGeom prst="rect">
            <a:avLst/>
          </a:prstGeom>
          <a:solidFill>
            <a:srgbClr val="1A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750875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4ADC2F25-DE88-48FF-841F-0C7F810416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6778" y="934720"/>
            <a:ext cx="2552859" cy="5648960"/>
          </a:xfrm>
          <a:prstGeom prst="rect">
            <a:avLst/>
          </a:prstGeom>
        </p:spPr>
      </p:pic>
      <p:pic>
        <p:nvPicPr>
          <p:cNvPr id="10" name="图片 9">
            <a:extLst>
              <a:ext uri="{FF2B5EF4-FFF2-40B4-BE49-F238E27FC236}">
                <a16:creationId xmlns:a16="http://schemas.microsoft.com/office/drawing/2014/main" xmlns="" id="{2BA0DFA3-FD4D-413B-AB21-58A057E263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590" y="934720"/>
            <a:ext cx="2563185" cy="5648960"/>
          </a:xfrm>
          <a:prstGeom prst="rect">
            <a:avLst/>
          </a:prstGeom>
        </p:spPr>
      </p:pic>
      <p:sp>
        <p:nvSpPr>
          <p:cNvPr id="11" name="文本框 10">
            <a:extLst>
              <a:ext uri="{FF2B5EF4-FFF2-40B4-BE49-F238E27FC236}">
                <a16:creationId xmlns:a16="http://schemas.microsoft.com/office/drawing/2014/main" xmlns="" id="{57D2A030-59BA-4CF2-98E5-9DEB3DE2998D}"/>
              </a:ext>
            </a:extLst>
          </p:cNvPr>
          <p:cNvSpPr txBox="1"/>
          <p:nvPr/>
        </p:nvSpPr>
        <p:spPr>
          <a:xfrm>
            <a:off x="4746913" y="2159422"/>
            <a:ext cx="2698175" cy="523220"/>
          </a:xfrm>
          <a:prstGeom prst="rect">
            <a:avLst/>
          </a:prstGeom>
          <a:noFill/>
        </p:spPr>
        <p:txBody>
          <a:bodyPr wrap="none" rtlCol="0">
            <a:spAutoFit/>
          </a:bodyPr>
          <a:lstStyle/>
          <a:p>
            <a:pPr algn="ctr"/>
            <a:r>
              <a:rPr lang="zh-CN" altLang="en-US" sz="2800" b="1" dirty="0">
                <a:solidFill>
                  <a:srgbClr val="252434"/>
                </a:solidFill>
                <a:effectLst>
                  <a:outerShdw blurRad="165100" dist="88900" dir="2700000" algn="tl">
                    <a:srgbClr val="000000">
                      <a:alpha val="14000"/>
                    </a:srgbClr>
                  </a:outerShdw>
                </a:effectLst>
                <a:latin typeface="苹方 细体" panose="020B0200000000000000" pitchFamily="34" charset="-122"/>
                <a:ea typeface="苹方 细体" panose="020B0200000000000000" pitchFamily="34" charset="-122"/>
              </a:rPr>
              <a:t>请输入你的标题</a:t>
            </a:r>
          </a:p>
        </p:txBody>
      </p:sp>
      <p:sp>
        <p:nvSpPr>
          <p:cNvPr id="12" name="矩形 11">
            <a:extLst>
              <a:ext uri="{FF2B5EF4-FFF2-40B4-BE49-F238E27FC236}">
                <a16:creationId xmlns:a16="http://schemas.microsoft.com/office/drawing/2014/main" xmlns="" id="{A100F7A1-CFA4-4147-BBE4-1AA1F71BF6C1}"/>
              </a:ext>
            </a:extLst>
          </p:cNvPr>
          <p:cNvSpPr/>
          <p:nvPr/>
        </p:nvSpPr>
        <p:spPr>
          <a:xfrm>
            <a:off x="4290251" y="2682642"/>
            <a:ext cx="3713340" cy="1708160"/>
          </a:xfrm>
          <a:prstGeom prst="rect">
            <a:avLst/>
          </a:prstGeom>
        </p:spPr>
        <p:txBody>
          <a:bodyPr wrap="square">
            <a:spAutoFit/>
          </a:bodyPr>
          <a:lstStyle/>
          <a:p>
            <a:pPr algn="ctr">
              <a:lnSpc>
                <a:spcPct val="150000"/>
              </a:lnSpc>
            </a:pPr>
            <a:r>
              <a:rPr lang="zh-CN" altLang="en-US" sz="1400">
                <a:solidFill>
                  <a:srgbClr val="252434"/>
                </a:solidFill>
                <a:latin typeface="苹方 细体" panose="020B0200000000000000" pitchFamily="34" charset="-122"/>
                <a:ea typeface="苹方 细体" panose="020B0200000000000000" pitchFamily="34" charset="-122"/>
              </a:rPr>
              <a:t>新材质、新工艺、新颜色</a:t>
            </a:r>
            <a:endParaRPr lang="en-US" altLang="zh-CN" sz="1400">
              <a:solidFill>
                <a:srgbClr val="252434"/>
              </a:solidFill>
              <a:latin typeface="苹方 细体" panose="020B0200000000000000" pitchFamily="34" charset="-122"/>
              <a:ea typeface="苹方 细体" panose="020B0200000000000000" pitchFamily="34" charset="-122"/>
            </a:endParaRPr>
          </a:p>
          <a:p>
            <a:pPr algn="ctr">
              <a:lnSpc>
                <a:spcPct val="150000"/>
              </a:lnSpc>
            </a:pPr>
            <a:r>
              <a:rPr lang="zh-CN" altLang="en-US" sz="1400">
                <a:solidFill>
                  <a:srgbClr val="252434"/>
                </a:solidFill>
                <a:latin typeface="苹方 细体" panose="020B0200000000000000" pitchFamily="34" charset="-122"/>
                <a:ea typeface="苹方 细体" panose="020B0200000000000000" pitchFamily="34" charset="-122"/>
              </a:rPr>
              <a:t>“无断”的金属中框，不断地持续进化</a:t>
            </a:r>
            <a:endParaRPr lang="en-US" altLang="zh-CN" sz="1400">
              <a:solidFill>
                <a:srgbClr val="252434"/>
              </a:solidFill>
              <a:latin typeface="苹方 细体" panose="020B0200000000000000" pitchFamily="34" charset="-122"/>
              <a:ea typeface="苹方 细体" panose="020B0200000000000000" pitchFamily="34" charset="-122"/>
            </a:endParaRPr>
          </a:p>
          <a:p>
            <a:pPr algn="ctr">
              <a:lnSpc>
                <a:spcPct val="150000"/>
              </a:lnSpc>
            </a:pPr>
            <a:r>
              <a:rPr lang="zh-CN" altLang="en-US" sz="1400">
                <a:solidFill>
                  <a:srgbClr val="252434"/>
                </a:solidFill>
                <a:latin typeface="苹方 细体" panose="020B0200000000000000" pitchFamily="34" charset="-122"/>
                <a:ea typeface="苹方 细体" panose="020B0200000000000000" pitchFamily="34" charset="-122"/>
              </a:rPr>
              <a:t>貌似忠厚的左侧键，内藏双卡双待</a:t>
            </a:r>
            <a:endParaRPr lang="en-US" altLang="zh-CN" sz="1400">
              <a:solidFill>
                <a:srgbClr val="252434"/>
              </a:solidFill>
              <a:latin typeface="苹方 细体" panose="020B0200000000000000" pitchFamily="34" charset="-122"/>
              <a:ea typeface="苹方 细体" panose="020B0200000000000000" pitchFamily="34" charset="-122"/>
            </a:endParaRPr>
          </a:p>
          <a:p>
            <a:pPr algn="ctr">
              <a:lnSpc>
                <a:spcPct val="150000"/>
              </a:lnSpc>
            </a:pPr>
            <a:r>
              <a:rPr lang="zh-CN" altLang="en-US" sz="1400">
                <a:solidFill>
                  <a:srgbClr val="252434"/>
                </a:solidFill>
                <a:latin typeface="苹方 细体" panose="020B0200000000000000" pitchFamily="34" charset="-122"/>
                <a:ea typeface="苹方 细体" panose="020B0200000000000000" pitchFamily="34" charset="-122"/>
              </a:rPr>
              <a:t>开了又开，似曾相识的喜悦，</a:t>
            </a:r>
            <a:endParaRPr lang="en-US" altLang="zh-CN" sz="1400">
              <a:solidFill>
                <a:srgbClr val="252434"/>
              </a:solidFill>
              <a:latin typeface="苹方 细体" panose="020B0200000000000000" pitchFamily="34" charset="-122"/>
              <a:ea typeface="苹方 细体" panose="020B0200000000000000" pitchFamily="34" charset="-122"/>
            </a:endParaRPr>
          </a:p>
          <a:p>
            <a:pPr algn="ctr">
              <a:lnSpc>
                <a:spcPct val="150000"/>
              </a:lnSpc>
            </a:pPr>
            <a:r>
              <a:rPr lang="zh-CN" altLang="en-US" sz="1400">
                <a:solidFill>
                  <a:srgbClr val="252434"/>
                </a:solidFill>
                <a:latin typeface="苹方 细体" panose="020B0200000000000000" pitchFamily="34" charset="-122"/>
                <a:ea typeface="苹方 细体" panose="020B0200000000000000" pitchFamily="34" charset="-122"/>
              </a:rPr>
              <a:t>成年后不再有过的乐趣</a:t>
            </a:r>
          </a:p>
        </p:txBody>
      </p:sp>
      <p:sp>
        <p:nvSpPr>
          <p:cNvPr id="13" name="矩形 12">
            <a:extLst>
              <a:ext uri="{FF2B5EF4-FFF2-40B4-BE49-F238E27FC236}">
                <a16:creationId xmlns:a16="http://schemas.microsoft.com/office/drawing/2014/main" xmlns="" id="{224CCB63-DFAD-4B88-B1A6-A68BF0A68C4B}"/>
              </a:ext>
            </a:extLst>
          </p:cNvPr>
          <p:cNvSpPr/>
          <p:nvPr/>
        </p:nvSpPr>
        <p:spPr>
          <a:xfrm>
            <a:off x="5644596" y="4390802"/>
            <a:ext cx="902811" cy="307777"/>
          </a:xfrm>
          <a:prstGeom prst="rect">
            <a:avLst/>
          </a:prstGeom>
          <a:solidFill>
            <a:srgbClr val="252434"/>
          </a:solidFill>
          <a:ln>
            <a:noFill/>
          </a:ln>
        </p:spPr>
        <p:txBody>
          <a:bodyPr wrap="none" rtlCol="0" anchor="ctr">
            <a:spAutoFit/>
          </a:bodyPr>
          <a:lstStyle/>
          <a:p>
            <a:pPr lvl="0" algn="ctr">
              <a:defRPr/>
            </a:pPr>
            <a:r>
              <a:rPr lang="zh-CN" altLang="en-US" sz="1400" kern="0" dirty="0">
                <a:solidFill>
                  <a:prstClr val="white"/>
                </a:solidFill>
                <a:latin typeface="微软雅黑 Light"/>
                <a:ea typeface="微软雅黑 Light"/>
              </a:rPr>
              <a:t>添加标题</a:t>
            </a:r>
          </a:p>
        </p:txBody>
      </p:sp>
      <p:cxnSp>
        <p:nvCxnSpPr>
          <p:cNvPr id="14" name="直接连接符 13">
            <a:extLst>
              <a:ext uri="{FF2B5EF4-FFF2-40B4-BE49-F238E27FC236}">
                <a16:creationId xmlns:a16="http://schemas.microsoft.com/office/drawing/2014/main" xmlns="" id="{912CEA3F-2B8A-434E-A1F8-F50C836EA46F}"/>
              </a:ext>
            </a:extLst>
          </p:cNvPr>
          <p:cNvCxnSpPr/>
          <p:nvPr/>
        </p:nvCxnSpPr>
        <p:spPr>
          <a:xfrm>
            <a:off x="6004560" y="0"/>
            <a:ext cx="0" cy="1778000"/>
          </a:xfrm>
          <a:prstGeom prst="line">
            <a:avLst/>
          </a:prstGeom>
          <a:noFill/>
          <a:ln w="6350" cap="flat" cmpd="sng" algn="ctr">
            <a:solidFill>
              <a:sysClr val="window" lastClr="FFFFFF">
                <a:lumMod val="50000"/>
              </a:sysClr>
            </a:solidFill>
            <a:prstDash val="dash"/>
            <a:miter lim="800000"/>
          </a:ln>
          <a:effectLst/>
        </p:spPr>
      </p:cxnSp>
      <p:cxnSp>
        <p:nvCxnSpPr>
          <p:cNvPr id="15" name="直接连接符 14">
            <a:extLst>
              <a:ext uri="{FF2B5EF4-FFF2-40B4-BE49-F238E27FC236}">
                <a16:creationId xmlns:a16="http://schemas.microsoft.com/office/drawing/2014/main" xmlns="" id="{727AC202-B3F4-4BF1-BE04-034464ADBCF5}"/>
              </a:ext>
            </a:extLst>
          </p:cNvPr>
          <p:cNvCxnSpPr/>
          <p:nvPr/>
        </p:nvCxnSpPr>
        <p:spPr>
          <a:xfrm>
            <a:off x="6004560" y="5080000"/>
            <a:ext cx="0" cy="1778000"/>
          </a:xfrm>
          <a:prstGeom prst="line">
            <a:avLst/>
          </a:prstGeom>
          <a:noFill/>
          <a:ln w="6350" cap="flat" cmpd="sng" algn="ctr">
            <a:solidFill>
              <a:sysClr val="window" lastClr="FFFFFF">
                <a:lumMod val="50000"/>
              </a:sysClr>
            </a:solidFill>
            <a:prstDash val="dash"/>
            <a:miter lim="800000"/>
          </a:ln>
          <a:effectLst/>
        </p:spPr>
      </p:cxnSp>
    </p:spTree>
    <p:extLst>
      <p:ext uri="{BB962C8B-B14F-4D97-AF65-F5344CB8AC3E}">
        <p14:creationId xmlns:p14="http://schemas.microsoft.com/office/powerpoint/2010/main" val="404355561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323F0369-128C-4194-826E-F5D97A40C154}"/>
              </a:ext>
            </a:extLst>
          </p:cNvPr>
          <p:cNvGrpSpPr/>
          <p:nvPr/>
        </p:nvGrpSpPr>
        <p:grpSpPr>
          <a:xfrm>
            <a:off x="0" y="0"/>
            <a:ext cx="12192000" cy="6858000"/>
            <a:chOff x="0" y="0"/>
            <a:chExt cx="12192000" cy="6858000"/>
          </a:xfrm>
        </p:grpSpPr>
        <p:pic>
          <p:nvPicPr>
            <p:cNvPr id="3" name="图片 2">
              <a:extLst>
                <a:ext uri="{FF2B5EF4-FFF2-40B4-BE49-F238E27FC236}">
                  <a16:creationId xmlns:a16="http://schemas.microsoft.com/office/drawing/2014/main" xmlns="" id="{6862EA35-F9CF-420F-9668-2D14367CCB53}"/>
                </a:ext>
              </a:extLst>
            </p:cNvPr>
            <p:cNvPicPr>
              <a:picLocks noChangeAspect="1"/>
            </p:cNvPicPr>
            <p:nvPr/>
          </p:nvPicPr>
          <p:blipFill rotWithShape="1">
            <a:blip r:embed="rId3">
              <a:extLst>
                <a:ext uri="{28A0092B-C50C-407E-A947-70E740481C1C}">
                  <a14:useLocalDpi xmlns:a14="http://schemas.microsoft.com/office/drawing/2010/main" val="0"/>
                </a:ext>
              </a:extLst>
            </a:blip>
            <a:srcRect t="20296" b="7556"/>
            <a:stretch/>
          </p:blipFill>
          <p:spPr>
            <a:xfrm>
              <a:off x="3749180" y="1910080"/>
              <a:ext cx="4693640" cy="4947920"/>
            </a:xfrm>
            <a:prstGeom prst="rect">
              <a:avLst/>
            </a:prstGeom>
          </p:spPr>
        </p:pic>
        <p:pic>
          <p:nvPicPr>
            <p:cNvPr id="4" name="图片 3">
              <a:extLst>
                <a:ext uri="{FF2B5EF4-FFF2-40B4-BE49-F238E27FC236}">
                  <a16:creationId xmlns:a16="http://schemas.microsoft.com/office/drawing/2014/main" xmlns="" id="{D2823259-A53C-45ED-8AB6-BEDC1159A825}"/>
                </a:ext>
              </a:extLst>
            </p:cNvPr>
            <p:cNvPicPr>
              <a:picLocks noChangeAspect="1"/>
            </p:cNvPicPr>
            <p:nvPr/>
          </p:nvPicPr>
          <p:blipFill rotWithShape="1">
            <a:blip r:embed="rId3">
              <a:extLst>
                <a:ext uri="{28A0092B-C50C-407E-A947-70E740481C1C}">
                  <a14:useLocalDpi xmlns:a14="http://schemas.microsoft.com/office/drawing/2010/main" val="0"/>
                </a:ext>
              </a:extLst>
            </a:blip>
            <a:srcRect r="94646"/>
            <a:stretch/>
          </p:blipFill>
          <p:spPr>
            <a:xfrm>
              <a:off x="0" y="0"/>
              <a:ext cx="3749180" cy="6858000"/>
            </a:xfrm>
            <a:prstGeom prst="rect">
              <a:avLst/>
            </a:prstGeom>
          </p:spPr>
        </p:pic>
        <p:pic>
          <p:nvPicPr>
            <p:cNvPr id="5" name="图片 4">
              <a:extLst>
                <a:ext uri="{FF2B5EF4-FFF2-40B4-BE49-F238E27FC236}">
                  <a16:creationId xmlns:a16="http://schemas.microsoft.com/office/drawing/2014/main" xmlns="" id="{FB2813DD-D5E0-4E19-9CDB-E26DEADB0BA9}"/>
                </a:ext>
              </a:extLst>
            </p:cNvPr>
            <p:cNvPicPr>
              <a:picLocks noChangeAspect="1"/>
            </p:cNvPicPr>
            <p:nvPr/>
          </p:nvPicPr>
          <p:blipFill rotWithShape="1">
            <a:blip r:embed="rId3">
              <a:extLst>
                <a:ext uri="{28A0092B-C50C-407E-A947-70E740481C1C}">
                  <a14:useLocalDpi xmlns:a14="http://schemas.microsoft.com/office/drawing/2010/main" val="0"/>
                </a:ext>
              </a:extLst>
            </a:blip>
            <a:srcRect r="94646"/>
            <a:stretch/>
          </p:blipFill>
          <p:spPr>
            <a:xfrm>
              <a:off x="8442820" y="0"/>
              <a:ext cx="3749180" cy="6858000"/>
            </a:xfrm>
            <a:prstGeom prst="rect">
              <a:avLst/>
            </a:prstGeom>
          </p:spPr>
        </p:pic>
      </p:grpSp>
      <p:pic>
        <p:nvPicPr>
          <p:cNvPr id="6" name="图片 5">
            <a:extLst>
              <a:ext uri="{FF2B5EF4-FFF2-40B4-BE49-F238E27FC236}">
                <a16:creationId xmlns:a16="http://schemas.microsoft.com/office/drawing/2014/main" xmlns="" id="{1B6C9199-2580-4CBE-8F1F-35932FFB74C8}"/>
              </a:ext>
            </a:extLst>
          </p:cNvPr>
          <p:cNvPicPr>
            <a:picLocks noChangeAspect="1"/>
          </p:cNvPicPr>
          <p:nvPr/>
        </p:nvPicPr>
        <p:blipFill rotWithShape="1">
          <a:blip r:embed="rId4">
            <a:extLst>
              <a:ext uri="{28A0092B-C50C-407E-A947-70E740481C1C}">
                <a14:useLocalDpi xmlns:a14="http://schemas.microsoft.com/office/drawing/2010/main" val="0"/>
              </a:ext>
            </a:extLst>
          </a:blip>
          <a:srcRect t="29266"/>
          <a:stretch/>
        </p:blipFill>
        <p:spPr>
          <a:xfrm>
            <a:off x="1378540" y="-1"/>
            <a:ext cx="9434920" cy="2173663"/>
          </a:xfrm>
          <a:prstGeom prst="rect">
            <a:avLst/>
          </a:prstGeom>
        </p:spPr>
      </p:pic>
      <p:sp>
        <p:nvSpPr>
          <p:cNvPr id="7" name="文本框 6">
            <a:extLst>
              <a:ext uri="{FF2B5EF4-FFF2-40B4-BE49-F238E27FC236}">
                <a16:creationId xmlns:a16="http://schemas.microsoft.com/office/drawing/2014/main" xmlns="" id="{9EFFEF75-DF73-4AA7-A946-F08500B4F0D1}"/>
              </a:ext>
            </a:extLst>
          </p:cNvPr>
          <p:cNvSpPr txBox="1"/>
          <p:nvPr/>
        </p:nvSpPr>
        <p:spPr>
          <a:xfrm>
            <a:off x="3594245" y="2706056"/>
            <a:ext cx="5003511" cy="523220"/>
          </a:xfrm>
          <a:prstGeom prst="rect">
            <a:avLst/>
          </a:prstGeom>
          <a:noFill/>
        </p:spPr>
        <p:txBody>
          <a:bodyPr wrap="square" rtlCol="0">
            <a:spAutoFit/>
          </a:bodyPr>
          <a:lstStyle/>
          <a:p>
            <a:pPr algn="ctr"/>
            <a:r>
              <a:rPr lang="zh-CN" altLang="en-US" sz="2800" b="1">
                <a:effectLst>
                  <a:outerShdw blurRad="165100" dist="88900" dir="2700000" algn="tl">
                    <a:srgbClr val="000000">
                      <a:alpha val="14000"/>
                    </a:srgbClr>
                  </a:outerShdw>
                </a:effectLst>
                <a:latin typeface="苹方 细体" panose="020B0200000000000000" pitchFamily="34" charset="-122"/>
                <a:ea typeface="苹方 细体" panose="020B0200000000000000" pitchFamily="34" charset="-122"/>
              </a:rPr>
              <a:t>微小的光亮，巨大的关怀</a:t>
            </a:r>
          </a:p>
        </p:txBody>
      </p:sp>
      <p:sp>
        <p:nvSpPr>
          <p:cNvPr id="8" name="矩形 7">
            <a:extLst>
              <a:ext uri="{FF2B5EF4-FFF2-40B4-BE49-F238E27FC236}">
                <a16:creationId xmlns:a16="http://schemas.microsoft.com/office/drawing/2014/main" xmlns="" id="{D1F5A2A4-11ED-4B72-B7BD-35A729F895FA}"/>
              </a:ext>
            </a:extLst>
          </p:cNvPr>
          <p:cNvSpPr/>
          <p:nvPr/>
        </p:nvSpPr>
        <p:spPr>
          <a:xfrm>
            <a:off x="2142962" y="3254676"/>
            <a:ext cx="7906077" cy="361637"/>
          </a:xfrm>
          <a:prstGeom prst="rect">
            <a:avLst/>
          </a:prstGeom>
          <a:noFill/>
        </p:spPr>
        <p:txBody>
          <a:bodyPr wrap="square" rtlCol="0">
            <a:spAutoFit/>
          </a:bodyPr>
          <a:lstStyle/>
          <a:p>
            <a:pPr algn="ctr">
              <a:lnSpc>
                <a:spcPct val="125000"/>
              </a:lnSpc>
            </a:pPr>
            <a:r>
              <a:rPr lang="zh-CN" altLang="en-US" sz="1400">
                <a:latin typeface="苹方 细体" panose="020B0200000000000000" pitchFamily="34" charset="-122"/>
                <a:ea typeface="苹方 细体" panose="020B0200000000000000" pitchFamily="34" charset="-122"/>
              </a:rPr>
              <a:t>工匠精神的证明，隐藏在每一个值得被放大欣赏的细节中偏执于有用的细节，偏执于无用的细节，</a:t>
            </a:r>
          </a:p>
        </p:txBody>
      </p:sp>
      <p:sp>
        <p:nvSpPr>
          <p:cNvPr id="9" name="矩形 8">
            <a:extLst>
              <a:ext uri="{FF2B5EF4-FFF2-40B4-BE49-F238E27FC236}">
                <a16:creationId xmlns:a16="http://schemas.microsoft.com/office/drawing/2014/main" xmlns="" id="{1F29611B-4DBE-4C9C-996A-66EFDD516B13}"/>
              </a:ext>
            </a:extLst>
          </p:cNvPr>
          <p:cNvSpPr/>
          <p:nvPr/>
        </p:nvSpPr>
        <p:spPr>
          <a:xfrm>
            <a:off x="2142962" y="3543239"/>
            <a:ext cx="7906077" cy="346633"/>
          </a:xfrm>
          <a:prstGeom prst="rect">
            <a:avLst/>
          </a:prstGeom>
          <a:noFill/>
        </p:spPr>
        <p:txBody>
          <a:bodyPr wrap="square" rtlCol="0">
            <a:spAutoFit/>
          </a:bodyPr>
          <a:lstStyle/>
          <a:p>
            <a:pPr algn="ctr">
              <a:lnSpc>
                <a:spcPct val="125000"/>
              </a:lnSpc>
            </a:pPr>
            <a:r>
              <a:rPr lang="zh-CN" altLang="en-US" sz="1400" dirty="0">
                <a:latin typeface="苹方 细体" panose="020B0200000000000000" pitchFamily="34" charset="-122"/>
                <a:ea typeface="苹方 细体" panose="020B0200000000000000" pitchFamily="34" charset="-122"/>
              </a:rPr>
              <a:t>偏执于甚至不会被发现是有用还是无用的细节。</a:t>
            </a:r>
          </a:p>
        </p:txBody>
      </p:sp>
    </p:spTree>
    <p:extLst>
      <p:ext uri="{BB962C8B-B14F-4D97-AF65-F5344CB8AC3E}">
        <p14:creationId xmlns:p14="http://schemas.microsoft.com/office/powerpoint/2010/main" val="213153452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xmlns="" id="{C20F027A-3E31-4B0D-8DDD-29A4AFE2DDC5}"/>
              </a:ext>
            </a:extLst>
          </p:cNvPr>
          <p:cNvCxnSpPr/>
          <p:nvPr/>
        </p:nvCxnSpPr>
        <p:spPr>
          <a:xfrm>
            <a:off x="6432470" y="2153920"/>
            <a:ext cx="0" cy="3337289"/>
          </a:xfrm>
          <a:prstGeom prst="line">
            <a:avLst/>
          </a:prstGeom>
          <a:noFill/>
          <a:ln w="6350" cap="flat" cmpd="sng" algn="ctr">
            <a:gradFill>
              <a:gsLst>
                <a:gs pos="0">
                  <a:sysClr val="window" lastClr="FFFFFF"/>
                </a:gs>
                <a:gs pos="100000">
                  <a:sysClr val="window" lastClr="FFFFFF"/>
                </a:gs>
                <a:gs pos="47000">
                  <a:srgbClr val="252434"/>
                </a:gs>
              </a:gsLst>
              <a:lin ang="16200000" scaled="0"/>
            </a:gradFill>
            <a:prstDash val="solid"/>
            <a:miter lim="800000"/>
          </a:ln>
          <a:effectLst/>
        </p:spPr>
      </p:cxnSp>
      <p:sp>
        <p:nvSpPr>
          <p:cNvPr id="4" name="矩形 3">
            <a:extLst>
              <a:ext uri="{FF2B5EF4-FFF2-40B4-BE49-F238E27FC236}">
                <a16:creationId xmlns:a16="http://schemas.microsoft.com/office/drawing/2014/main" xmlns="" id="{2D6A7263-89DE-4E0A-BEDC-D7F0ED853247}"/>
              </a:ext>
            </a:extLst>
          </p:cNvPr>
          <p:cNvSpPr/>
          <p:nvPr/>
        </p:nvSpPr>
        <p:spPr>
          <a:xfrm>
            <a:off x="6432469" y="1892310"/>
            <a:ext cx="3129342" cy="523220"/>
          </a:xfrm>
          <a:prstGeom prst="rect">
            <a:avLst/>
          </a:prstGeom>
          <a:solidFill>
            <a:srgbClr val="252434"/>
          </a:solidFill>
        </p:spPr>
        <p:txBody>
          <a:bodyPr wrap="square">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prstClr val="white"/>
                </a:solidFill>
                <a:effectLst/>
                <a:uLnTx/>
                <a:uFillTx/>
                <a:latin typeface="Segoe UI Light 8"/>
                <a:ea typeface="微软雅黑 Light"/>
              </a:rPr>
              <a:t>添加标题</a:t>
            </a:r>
          </a:p>
        </p:txBody>
      </p:sp>
      <p:sp>
        <p:nvSpPr>
          <p:cNvPr id="5" name="矩形 4">
            <a:extLst>
              <a:ext uri="{FF2B5EF4-FFF2-40B4-BE49-F238E27FC236}">
                <a16:creationId xmlns:a16="http://schemas.microsoft.com/office/drawing/2014/main" xmlns="" id="{17D491E2-3755-4CFC-88E5-EAC267A0AE46}"/>
              </a:ext>
            </a:extLst>
          </p:cNvPr>
          <p:cNvSpPr/>
          <p:nvPr/>
        </p:nvSpPr>
        <p:spPr>
          <a:xfrm>
            <a:off x="6603207" y="2687610"/>
            <a:ext cx="4186713" cy="2398670"/>
          </a:xfrm>
          <a:prstGeom prst="rect">
            <a:avLst/>
          </a:prstGeom>
        </p:spPr>
        <p:txBody>
          <a:bodyPr wrap="square">
            <a:spAutoFit/>
          </a:bodyPr>
          <a:lstStyle/>
          <a:p>
            <a:pPr algn="just">
              <a:lnSpc>
                <a:spcPct val="120000"/>
              </a:lnSpc>
            </a:pPr>
            <a:r>
              <a:rPr lang="zh-CN" altLang="en-US" sz="1400" dirty="0">
                <a:solidFill>
                  <a:srgbClr val="252434"/>
                </a:solidFill>
                <a:latin typeface="苹方 细体" panose="020B0200000000000000" pitchFamily="34" charset="-122"/>
                <a:ea typeface="苹方 细体" panose="020B0200000000000000" pitchFamily="34" charset="-122"/>
              </a:rPr>
              <a:t>开创性地加入了 </a:t>
            </a:r>
            <a:r>
              <a:rPr lang="en-US" altLang="zh-CN" sz="1400" dirty="0">
                <a:solidFill>
                  <a:srgbClr val="252434"/>
                </a:solidFill>
                <a:latin typeface="苹方 细体" panose="020B0200000000000000" pitchFamily="34" charset="-122"/>
                <a:ea typeface="苹方 细体" panose="020B0200000000000000" pitchFamily="34" charset="-122"/>
              </a:rPr>
              <a:t>One Step </a:t>
            </a:r>
            <a:r>
              <a:rPr lang="zh-CN" altLang="en-US" sz="1400" dirty="0">
                <a:solidFill>
                  <a:srgbClr val="252434"/>
                </a:solidFill>
                <a:latin typeface="苹方 细体" panose="020B0200000000000000" pitchFamily="34" charset="-122"/>
                <a:ea typeface="苹方 细体" panose="020B0200000000000000" pitchFamily="34" charset="-122"/>
              </a:rPr>
              <a:t>、</a:t>
            </a:r>
            <a:r>
              <a:rPr lang="en-US" altLang="zh-CN" sz="1400" dirty="0">
                <a:solidFill>
                  <a:srgbClr val="252434"/>
                </a:solidFill>
                <a:latin typeface="苹方 细体" panose="020B0200000000000000" pitchFamily="34" charset="-122"/>
                <a:ea typeface="苹方 细体" panose="020B0200000000000000" pitchFamily="34" charset="-122"/>
              </a:rPr>
              <a:t>Big Bang </a:t>
            </a:r>
            <a:r>
              <a:rPr lang="zh-CN" altLang="en-US" sz="1400" dirty="0">
                <a:solidFill>
                  <a:srgbClr val="252434"/>
                </a:solidFill>
                <a:latin typeface="苹方 细体" panose="020B0200000000000000" pitchFamily="34" charset="-122"/>
                <a:ea typeface="苹方 细体" panose="020B0200000000000000" pitchFamily="34" charset="-122"/>
              </a:rPr>
              <a:t>等新特性，创造出信息处理的全新交互模式。</a:t>
            </a:r>
            <a:endParaRPr lang="en-US" altLang="zh-CN" sz="1400" dirty="0">
              <a:solidFill>
                <a:srgbClr val="252434"/>
              </a:solidFill>
              <a:latin typeface="苹方 细体" panose="020B0200000000000000" pitchFamily="34" charset="-122"/>
              <a:ea typeface="苹方 细体" panose="020B0200000000000000" pitchFamily="34" charset="-122"/>
            </a:endParaRPr>
          </a:p>
          <a:p>
            <a:pPr algn="just">
              <a:lnSpc>
                <a:spcPct val="120000"/>
              </a:lnSpc>
            </a:pPr>
            <a:endParaRPr lang="en-US" altLang="zh-CN" sz="1400" dirty="0">
              <a:solidFill>
                <a:srgbClr val="252434"/>
              </a:solidFill>
              <a:latin typeface="苹方 细体" panose="020B0200000000000000" pitchFamily="34" charset="-122"/>
              <a:ea typeface="苹方 细体" panose="020B0200000000000000" pitchFamily="34" charset="-122"/>
            </a:endParaRPr>
          </a:p>
          <a:p>
            <a:pPr algn="just">
              <a:lnSpc>
                <a:spcPct val="120000"/>
              </a:lnSpc>
            </a:pPr>
            <a:r>
              <a:rPr lang="zh-CN" altLang="en-US" sz="1400" dirty="0">
                <a:solidFill>
                  <a:srgbClr val="252434"/>
                </a:solidFill>
                <a:latin typeface="苹方 细体" panose="020B0200000000000000" pitchFamily="34" charset="-122"/>
                <a:ea typeface="苹方 细体" panose="020B0200000000000000" pitchFamily="34" charset="-122"/>
              </a:rPr>
              <a:t>结合在语音转文字领域技术遥遥领先的讯飞语音输入，从文字输入、编辑、分享和不同应用间协作等方面。</a:t>
            </a:r>
            <a:endParaRPr lang="en-US" altLang="zh-CN" sz="1400" dirty="0">
              <a:solidFill>
                <a:srgbClr val="252434"/>
              </a:solidFill>
              <a:latin typeface="苹方 细体" panose="020B0200000000000000" pitchFamily="34" charset="-122"/>
              <a:ea typeface="苹方 细体" panose="020B0200000000000000" pitchFamily="34" charset="-122"/>
            </a:endParaRPr>
          </a:p>
          <a:p>
            <a:pPr algn="just">
              <a:lnSpc>
                <a:spcPct val="120000"/>
              </a:lnSpc>
            </a:pPr>
            <a:endParaRPr lang="en-US" altLang="zh-CN" sz="1400" dirty="0">
              <a:solidFill>
                <a:srgbClr val="252434"/>
              </a:solidFill>
              <a:latin typeface="苹方 细体" panose="020B0200000000000000" pitchFamily="34" charset="-122"/>
              <a:ea typeface="苹方 细体" panose="020B0200000000000000" pitchFamily="34" charset="-122"/>
            </a:endParaRPr>
          </a:p>
          <a:p>
            <a:pPr algn="just">
              <a:lnSpc>
                <a:spcPct val="120000"/>
              </a:lnSpc>
            </a:pPr>
            <a:r>
              <a:rPr lang="zh-CN" altLang="en-US" sz="1400" dirty="0">
                <a:solidFill>
                  <a:srgbClr val="252434"/>
                </a:solidFill>
                <a:latin typeface="苹方 细体" panose="020B0200000000000000" pitchFamily="34" charset="-122"/>
                <a:ea typeface="苹方 细体" panose="020B0200000000000000" pitchFamily="34" charset="-122"/>
              </a:rPr>
              <a:t>大幅提升智能手机的效率，令其他手机操作系统望尘莫及。</a:t>
            </a:r>
          </a:p>
        </p:txBody>
      </p:sp>
      <p:sp>
        <p:nvSpPr>
          <p:cNvPr id="6" name="椭圆 5">
            <a:extLst>
              <a:ext uri="{FF2B5EF4-FFF2-40B4-BE49-F238E27FC236}">
                <a16:creationId xmlns:a16="http://schemas.microsoft.com/office/drawing/2014/main" xmlns="" id="{30505E89-2B8A-408A-9371-BE93149200BE}"/>
              </a:ext>
            </a:extLst>
          </p:cNvPr>
          <p:cNvSpPr/>
          <p:nvPr/>
        </p:nvSpPr>
        <p:spPr>
          <a:xfrm>
            <a:off x="6362866" y="2775712"/>
            <a:ext cx="139207" cy="139207"/>
          </a:xfrm>
          <a:prstGeom prst="ellipse">
            <a:avLst/>
          </a:prstGeom>
          <a:solidFill>
            <a:srgbClr val="252434"/>
          </a:solidFill>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Segoe UI Light 8"/>
              <a:ea typeface="微软雅黑 Light"/>
            </a:endParaRPr>
          </a:p>
        </p:txBody>
      </p:sp>
      <p:sp>
        <p:nvSpPr>
          <p:cNvPr id="7" name="椭圆 6">
            <a:extLst>
              <a:ext uri="{FF2B5EF4-FFF2-40B4-BE49-F238E27FC236}">
                <a16:creationId xmlns:a16="http://schemas.microsoft.com/office/drawing/2014/main" xmlns="" id="{58D12C39-2CE2-4589-A05F-3ADAF83D8B1B}"/>
              </a:ext>
            </a:extLst>
          </p:cNvPr>
          <p:cNvSpPr/>
          <p:nvPr/>
        </p:nvSpPr>
        <p:spPr>
          <a:xfrm>
            <a:off x="6362866" y="3559589"/>
            <a:ext cx="139207" cy="139207"/>
          </a:xfrm>
          <a:prstGeom prst="ellipse">
            <a:avLst/>
          </a:prstGeom>
          <a:solidFill>
            <a:srgbClr val="252434"/>
          </a:solidFill>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Segoe UI Light 8"/>
              <a:ea typeface="微软雅黑 Light"/>
            </a:endParaRPr>
          </a:p>
        </p:txBody>
      </p:sp>
      <p:sp>
        <p:nvSpPr>
          <p:cNvPr id="8" name="椭圆 7">
            <a:extLst>
              <a:ext uri="{FF2B5EF4-FFF2-40B4-BE49-F238E27FC236}">
                <a16:creationId xmlns:a16="http://schemas.microsoft.com/office/drawing/2014/main" xmlns="" id="{346BFB64-D578-4B53-B698-FF249227DDBF}"/>
              </a:ext>
            </a:extLst>
          </p:cNvPr>
          <p:cNvSpPr/>
          <p:nvPr/>
        </p:nvSpPr>
        <p:spPr>
          <a:xfrm>
            <a:off x="6362866" y="4602369"/>
            <a:ext cx="139207" cy="139207"/>
          </a:xfrm>
          <a:prstGeom prst="ellipse">
            <a:avLst/>
          </a:prstGeom>
          <a:solidFill>
            <a:srgbClr val="252434"/>
          </a:solidFill>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Segoe UI Light 8"/>
              <a:ea typeface="微软雅黑 Light"/>
            </a:endParaRPr>
          </a:p>
        </p:txBody>
      </p:sp>
      <p:pic>
        <p:nvPicPr>
          <p:cNvPr id="10" name="图片 9">
            <a:extLst>
              <a:ext uri="{FF2B5EF4-FFF2-40B4-BE49-F238E27FC236}">
                <a16:creationId xmlns:a16="http://schemas.microsoft.com/office/drawing/2014/main" xmlns="" id="{0E728A91-FD59-49B4-9CD0-D840E70477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879" y="1811827"/>
            <a:ext cx="4051522" cy="4021474"/>
          </a:xfrm>
          <a:prstGeom prst="rect">
            <a:avLst/>
          </a:prstGeom>
        </p:spPr>
      </p:pic>
    </p:spTree>
    <p:extLst>
      <p:ext uri="{BB962C8B-B14F-4D97-AF65-F5344CB8AC3E}">
        <p14:creationId xmlns:p14="http://schemas.microsoft.com/office/powerpoint/2010/main" val="204995791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59329350-56CE-4010-809E-DC54063B29FF}"/>
              </a:ext>
            </a:extLst>
          </p:cNvPr>
          <p:cNvPicPr>
            <a:picLocks noChangeAspect="1"/>
          </p:cNvPicPr>
          <p:nvPr/>
        </p:nvPicPr>
        <p:blipFill rotWithShape="1">
          <a:blip r:embed="rId3">
            <a:extLst>
              <a:ext uri="{28A0092B-C50C-407E-A947-70E740481C1C}">
                <a14:useLocalDpi xmlns:a14="http://schemas.microsoft.com/office/drawing/2010/main" val="0"/>
              </a:ext>
            </a:extLst>
          </a:blip>
          <a:srcRect l="8875" t="13293" r="22189" b="5923"/>
          <a:stretch/>
        </p:blipFill>
        <p:spPr>
          <a:xfrm>
            <a:off x="-1" y="0"/>
            <a:ext cx="12192001" cy="6858000"/>
          </a:xfrm>
          <a:prstGeom prst="rect">
            <a:avLst/>
          </a:prstGeom>
        </p:spPr>
      </p:pic>
      <p:sp>
        <p:nvSpPr>
          <p:cNvPr id="3" name="矩形 2">
            <a:extLst>
              <a:ext uri="{FF2B5EF4-FFF2-40B4-BE49-F238E27FC236}">
                <a16:creationId xmlns:a16="http://schemas.microsoft.com/office/drawing/2014/main" xmlns="" id="{4582ABE3-17B1-418A-B1EC-1E011E8C84C9}"/>
              </a:ext>
            </a:extLst>
          </p:cNvPr>
          <p:cNvSpPr/>
          <p:nvPr/>
        </p:nvSpPr>
        <p:spPr>
          <a:xfrm>
            <a:off x="1691864" y="3015700"/>
            <a:ext cx="902811" cy="307777"/>
          </a:xfrm>
          <a:prstGeom prst="rect">
            <a:avLst/>
          </a:prstGeom>
          <a:solidFill>
            <a:srgbClr val="252434"/>
          </a:solidFill>
          <a:ln>
            <a:noFill/>
          </a:ln>
        </p:spPr>
        <p:txBody>
          <a:bodyPr wrap="none" rtlCol="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solidFill>
                <a:effectLst/>
                <a:uLnTx/>
                <a:uFillTx/>
                <a:latin typeface="Segoe UI Light 8"/>
                <a:ea typeface="微软雅黑 Light"/>
              </a:rPr>
              <a:t>添加标题</a:t>
            </a:r>
          </a:p>
        </p:txBody>
      </p:sp>
      <p:sp>
        <p:nvSpPr>
          <p:cNvPr id="4" name="文本框 3">
            <a:extLst>
              <a:ext uri="{FF2B5EF4-FFF2-40B4-BE49-F238E27FC236}">
                <a16:creationId xmlns:a16="http://schemas.microsoft.com/office/drawing/2014/main" xmlns="" id="{A9C849C9-019B-4050-B3CF-7DB8B2927564}"/>
              </a:ext>
            </a:extLst>
          </p:cNvPr>
          <p:cNvSpPr txBox="1"/>
          <p:nvPr/>
        </p:nvSpPr>
        <p:spPr>
          <a:xfrm>
            <a:off x="1528287" y="1422243"/>
            <a:ext cx="2793423" cy="523220"/>
          </a:xfrm>
          <a:prstGeom prst="rect">
            <a:avLst/>
          </a:prstGeom>
          <a:noFill/>
        </p:spPr>
        <p:txBody>
          <a:bodyPr wrap="square" rtlCol="0">
            <a:spAutoFit/>
          </a:bodyPr>
          <a:lstStyle/>
          <a:p>
            <a:pPr algn="ctr"/>
            <a:r>
              <a:rPr lang="zh-CN" altLang="en-US" sz="2800" b="1" dirty="0">
                <a:solidFill>
                  <a:srgbClr val="252434"/>
                </a:solidFill>
                <a:effectLst>
                  <a:outerShdw blurRad="165100" dist="88900" dir="2700000" algn="tl">
                    <a:srgbClr val="000000">
                      <a:alpha val="14000"/>
                    </a:srgbClr>
                  </a:outerShdw>
                </a:effectLst>
                <a:latin typeface="苹方 细体" panose="020B0200000000000000" pitchFamily="34" charset="-122"/>
                <a:ea typeface="苹方 细体" panose="020B0200000000000000" pitchFamily="34" charset="-122"/>
              </a:rPr>
              <a:t>请输入你的标题</a:t>
            </a:r>
          </a:p>
        </p:txBody>
      </p:sp>
      <p:sp>
        <p:nvSpPr>
          <p:cNvPr id="5" name="矩形 4">
            <a:extLst>
              <a:ext uri="{FF2B5EF4-FFF2-40B4-BE49-F238E27FC236}">
                <a16:creationId xmlns:a16="http://schemas.microsoft.com/office/drawing/2014/main" xmlns="" id="{944A4F42-B4D2-449D-B3A4-FC82F3624DDD}"/>
              </a:ext>
            </a:extLst>
          </p:cNvPr>
          <p:cNvSpPr/>
          <p:nvPr/>
        </p:nvSpPr>
        <p:spPr>
          <a:xfrm>
            <a:off x="1604487" y="1970863"/>
            <a:ext cx="4749243" cy="978729"/>
          </a:xfrm>
          <a:prstGeom prst="rect">
            <a:avLst/>
          </a:prstGeom>
        </p:spPr>
        <p:txBody>
          <a:bodyPr wrap="square">
            <a:spAutoFit/>
          </a:bodyPr>
          <a:lstStyle/>
          <a:p>
            <a:pPr>
              <a:lnSpc>
                <a:spcPct val="120000"/>
              </a:lnSpc>
            </a:pPr>
            <a:r>
              <a:rPr lang="zh-CN" altLang="en-US" sz="1600">
                <a:solidFill>
                  <a:srgbClr val="252434"/>
                </a:solidFill>
                <a:latin typeface="苹方 细体" panose="020B0200000000000000" pitchFamily="34" charset="-122"/>
                <a:ea typeface="苹方 细体" panose="020B0200000000000000" pitchFamily="34" charset="-122"/>
              </a:rPr>
              <a:t>工匠精神的证明，隐藏在每一个值得被放大欣赏的细节中偏执于有用的细节，偏执于无用的细节，偏执于甚至不会被发现是有用还是无用的细节。</a:t>
            </a:r>
          </a:p>
        </p:txBody>
      </p:sp>
      <p:cxnSp>
        <p:nvCxnSpPr>
          <p:cNvPr id="6" name="直接连接符 5">
            <a:extLst>
              <a:ext uri="{FF2B5EF4-FFF2-40B4-BE49-F238E27FC236}">
                <a16:creationId xmlns:a16="http://schemas.microsoft.com/office/drawing/2014/main" xmlns="" id="{53523FE9-DFFA-41D1-A99D-B14E5CDA93C3}"/>
              </a:ext>
            </a:extLst>
          </p:cNvPr>
          <p:cNvCxnSpPr/>
          <p:nvPr/>
        </p:nvCxnSpPr>
        <p:spPr>
          <a:xfrm>
            <a:off x="1433750" y="1537857"/>
            <a:ext cx="0" cy="1785620"/>
          </a:xfrm>
          <a:prstGeom prst="line">
            <a:avLst/>
          </a:prstGeom>
          <a:noFill/>
          <a:ln w="6350" cap="flat" cmpd="sng" algn="ctr">
            <a:solidFill>
              <a:sysClr val="window" lastClr="FFFFFF">
                <a:lumMod val="50000"/>
              </a:sysClr>
            </a:solidFill>
            <a:prstDash val="solid"/>
            <a:miter lim="800000"/>
          </a:ln>
          <a:effectLst/>
        </p:spPr>
      </p:cxnSp>
    </p:spTree>
    <p:extLst>
      <p:ext uri="{BB962C8B-B14F-4D97-AF65-F5344CB8AC3E}">
        <p14:creationId xmlns:p14="http://schemas.microsoft.com/office/powerpoint/2010/main" val="85694925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0262550A-0FB7-434A-9B86-440FDF555A0E}"/>
              </a:ext>
            </a:extLst>
          </p:cNvPr>
          <p:cNvGrpSpPr/>
          <p:nvPr/>
        </p:nvGrpSpPr>
        <p:grpSpPr>
          <a:xfrm>
            <a:off x="2463162" y="2055600"/>
            <a:ext cx="3713340" cy="2746800"/>
            <a:chOff x="2463162" y="1793662"/>
            <a:chExt cx="3713340" cy="2746800"/>
          </a:xfrm>
        </p:grpSpPr>
        <p:sp>
          <p:nvSpPr>
            <p:cNvPr id="4" name="文本框 3">
              <a:extLst>
                <a:ext uri="{FF2B5EF4-FFF2-40B4-BE49-F238E27FC236}">
                  <a16:creationId xmlns:a16="http://schemas.microsoft.com/office/drawing/2014/main" xmlns="" id="{12A0F336-2BA9-43E9-9531-E53AA117F3A5}"/>
                </a:ext>
              </a:extLst>
            </p:cNvPr>
            <p:cNvSpPr txBox="1"/>
            <p:nvPr/>
          </p:nvSpPr>
          <p:spPr>
            <a:xfrm>
              <a:off x="2463162" y="1793662"/>
              <a:ext cx="2698175" cy="523220"/>
            </a:xfrm>
            <a:prstGeom prst="rect">
              <a:avLst/>
            </a:prstGeom>
            <a:noFill/>
          </p:spPr>
          <p:txBody>
            <a:bodyPr wrap="none" rtlCol="0">
              <a:spAutoFit/>
            </a:bodyPr>
            <a:lstStyle/>
            <a:p>
              <a:r>
                <a:rPr lang="zh-CN" altLang="en-US" sz="2800" b="1" dirty="0">
                  <a:solidFill>
                    <a:srgbClr val="252434"/>
                  </a:solidFill>
                  <a:effectLst>
                    <a:outerShdw blurRad="165100" dist="88900" dir="2700000" algn="tl">
                      <a:srgbClr val="000000">
                        <a:alpha val="14000"/>
                      </a:srgbClr>
                    </a:outerShdw>
                  </a:effectLst>
                  <a:latin typeface="+mj-ea"/>
                  <a:ea typeface="+mj-ea"/>
                </a:rPr>
                <a:t>请输入你的标题</a:t>
              </a:r>
            </a:p>
          </p:txBody>
        </p:sp>
        <p:sp>
          <p:nvSpPr>
            <p:cNvPr id="5" name="矩形 4">
              <a:extLst>
                <a:ext uri="{FF2B5EF4-FFF2-40B4-BE49-F238E27FC236}">
                  <a16:creationId xmlns:a16="http://schemas.microsoft.com/office/drawing/2014/main" xmlns="" id="{1EDA7A11-87E8-43F9-A0AB-2445FC3490C4}"/>
                </a:ext>
              </a:extLst>
            </p:cNvPr>
            <p:cNvSpPr/>
            <p:nvPr/>
          </p:nvSpPr>
          <p:spPr>
            <a:xfrm>
              <a:off x="2463162" y="2276242"/>
              <a:ext cx="3713340" cy="1897122"/>
            </a:xfrm>
            <a:prstGeom prst="rect">
              <a:avLst/>
            </a:prstGeom>
          </p:spPr>
          <p:txBody>
            <a:bodyPr wrap="square">
              <a:spAutoFit/>
            </a:bodyPr>
            <a:lstStyle/>
            <a:p>
              <a:pPr>
                <a:lnSpc>
                  <a:spcPct val="150000"/>
                </a:lnSpc>
              </a:pPr>
              <a:r>
                <a:rPr lang="zh-CN" altLang="en-US" sz="1600">
                  <a:solidFill>
                    <a:srgbClr val="252434"/>
                  </a:solidFill>
                  <a:latin typeface="+mn-ea"/>
                </a:rPr>
                <a:t>新材质、新工艺、新颜色</a:t>
              </a:r>
              <a:endParaRPr lang="en-US" altLang="zh-CN" sz="1600">
                <a:solidFill>
                  <a:srgbClr val="252434"/>
                </a:solidFill>
                <a:latin typeface="+mn-ea"/>
              </a:endParaRPr>
            </a:p>
            <a:p>
              <a:pPr>
                <a:lnSpc>
                  <a:spcPct val="150000"/>
                </a:lnSpc>
              </a:pPr>
              <a:r>
                <a:rPr lang="zh-CN" altLang="en-US" sz="1600">
                  <a:solidFill>
                    <a:srgbClr val="252434"/>
                  </a:solidFill>
                  <a:latin typeface="+mn-ea"/>
                </a:rPr>
                <a:t>“无断”的金属中框，不断地持续进化</a:t>
              </a:r>
              <a:endParaRPr lang="en-US" altLang="zh-CN" sz="1600">
                <a:solidFill>
                  <a:srgbClr val="252434"/>
                </a:solidFill>
                <a:latin typeface="+mn-ea"/>
              </a:endParaRPr>
            </a:p>
            <a:p>
              <a:pPr>
                <a:lnSpc>
                  <a:spcPct val="150000"/>
                </a:lnSpc>
              </a:pPr>
              <a:r>
                <a:rPr lang="zh-CN" altLang="en-US" sz="1600">
                  <a:solidFill>
                    <a:srgbClr val="252434"/>
                  </a:solidFill>
                  <a:latin typeface="+mn-ea"/>
                </a:rPr>
                <a:t>貌似忠厚的左侧键，内藏双卡双待</a:t>
              </a:r>
              <a:endParaRPr lang="en-US" altLang="zh-CN" sz="1600">
                <a:solidFill>
                  <a:srgbClr val="252434"/>
                </a:solidFill>
                <a:latin typeface="+mn-ea"/>
              </a:endParaRPr>
            </a:p>
            <a:p>
              <a:pPr>
                <a:lnSpc>
                  <a:spcPct val="150000"/>
                </a:lnSpc>
              </a:pPr>
              <a:r>
                <a:rPr lang="zh-CN" altLang="en-US" sz="1600">
                  <a:solidFill>
                    <a:srgbClr val="252434"/>
                  </a:solidFill>
                  <a:latin typeface="+mn-ea"/>
                </a:rPr>
                <a:t>开了又开，似曾相识的喜悦，</a:t>
              </a:r>
              <a:endParaRPr lang="en-US" altLang="zh-CN" sz="1600">
                <a:solidFill>
                  <a:srgbClr val="252434"/>
                </a:solidFill>
                <a:latin typeface="+mn-ea"/>
              </a:endParaRPr>
            </a:p>
            <a:p>
              <a:pPr>
                <a:lnSpc>
                  <a:spcPct val="150000"/>
                </a:lnSpc>
              </a:pPr>
              <a:r>
                <a:rPr lang="zh-CN" altLang="en-US" sz="1600">
                  <a:solidFill>
                    <a:srgbClr val="252434"/>
                  </a:solidFill>
                  <a:latin typeface="+mn-ea"/>
                </a:rPr>
                <a:t>成年后不再有过的乐趣</a:t>
              </a:r>
            </a:p>
          </p:txBody>
        </p:sp>
        <p:sp>
          <p:nvSpPr>
            <p:cNvPr id="6" name="矩形 5">
              <a:extLst>
                <a:ext uri="{FF2B5EF4-FFF2-40B4-BE49-F238E27FC236}">
                  <a16:creationId xmlns:a16="http://schemas.microsoft.com/office/drawing/2014/main" xmlns="" id="{3DF30357-3A9B-4D88-BD1C-6D88208739E2}"/>
                </a:ext>
              </a:extLst>
            </p:cNvPr>
            <p:cNvSpPr/>
            <p:nvPr/>
          </p:nvSpPr>
          <p:spPr>
            <a:xfrm>
              <a:off x="2558901" y="4232685"/>
              <a:ext cx="1527437" cy="307777"/>
            </a:xfrm>
            <a:prstGeom prst="rect">
              <a:avLst/>
            </a:prstGeom>
            <a:noFill/>
            <a:ln>
              <a:solidFill>
                <a:schemeClr val="bg1">
                  <a:lumMod val="75000"/>
                </a:schemeClr>
              </a:solidFill>
            </a:ln>
          </p:spPr>
          <p:txBody>
            <a:bodyPr wrap="square" rtlCol="0" anchor="ctr">
              <a:spAutoFit/>
            </a:bodyPr>
            <a:lstStyle/>
            <a:p>
              <a:pPr lvl="0" algn="dist">
                <a:defRPr/>
              </a:pPr>
              <a:r>
                <a:rPr lang="zh-CN" altLang="en-US" sz="1400" kern="0" dirty="0">
                  <a:solidFill>
                    <a:schemeClr val="bg1"/>
                  </a:solidFill>
                  <a:latin typeface="Swis721 Lt BT" panose="020B0403020202020204" pitchFamily="34" charset="0"/>
                  <a:ea typeface="微软雅黑 Light"/>
                </a:rPr>
                <a:t>添加标题</a:t>
              </a:r>
            </a:p>
          </p:txBody>
        </p:sp>
      </p:grpSp>
      <p:pic>
        <p:nvPicPr>
          <p:cNvPr id="7" name="图片 6">
            <a:extLst>
              <a:ext uri="{FF2B5EF4-FFF2-40B4-BE49-F238E27FC236}">
                <a16:creationId xmlns:a16="http://schemas.microsoft.com/office/drawing/2014/main" xmlns="" id="{CEA25DF4-E14A-4F53-B27E-0BFD731E43FE}"/>
              </a:ext>
            </a:extLst>
          </p:cNvPr>
          <p:cNvPicPr>
            <a:picLocks noChangeAspect="1"/>
          </p:cNvPicPr>
          <p:nvPr/>
        </p:nvPicPr>
        <p:blipFill rotWithShape="1">
          <a:blip r:embed="rId3">
            <a:extLst>
              <a:ext uri="{28A0092B-C50C-407E-A947-70E740481C1C}">
                <a14:useLocalDpi xmlns:a14="http://schemas.microsoft.com/office/drawing/2010/main" val="0"/>
              </a:ext>
            </a:extLst>
          </a:blip>
          <a:srcRect l="39879" r="7266" b="42833"/>
          <a:stretch/>
        </p:blipFill>
        <p:spPr>
          <a:xfrm>
            <a:off x="6037606" y="-116245"/>
            <a:ext cx="5543058" cy="6974245"/>
          </a:xfrm>
          <a:prstGeom prst="rect">
            <a:avLst/>
          </a:prstGeom>
        </p:spPr>
      </p:pic>
      <p:sp>
        <p:nvSpPr>
          <p:cNvPr id="8" name="文本框 7">
            <a:extLst>
              <a:ext uri="{FF2B5EF4-FFF2-40B4-BE49-F238E27FC236}">
                <a16:creationId xmlns:a16="http://schemas.microsoft.com/office/drawing/2014/main" xmlns="" id="{15CC8CCA-D589-4E2C-971C-EFA8EB0918D6}"/>
              </a:ext>
            </a:extLst>
          </p:cNvPr>
          <p:cNvSpPr txBox="1"/>
          <p:nvPr/>
        </p:nvSpPr>
        <p:spPr>
          <a:xfrm>
            <a:off x="-1129247" y="1569198"/>
            <a:ext cx="3688148" cy="5288802"/>
          </a:xfrm>
          <a:custGeom>
            <a:avLst/>
            <a:gdLst/>
            <a:ahLst/>
            <a:cxnLst/>
            <a:rect l="l" t="t" r="r" b="b"/>
            <a:pathLst>
              <a:path w="3688148" h="5288802">
                <a:moveTo>
                  <a:pt x="2522693" y="604856"/>
                </a:moveTo>
                <a:cubicBezTo>
                  <a:pt x="2343203" y="914660"/>
                  <a:pt x="2156952" y="1214629"/>
                  <a:pt x="1963939" y="1504763"/>
                </a:cubicBezTo>
                <a:cubicBezTo>
                  <a:pt x="1770926" y="1794898"/>
                  <a:pt x="1580372" y="2068435"/>
                  <a:pt x="1392276" y="2325376"/>
                </a:cubicBezTo>
                <a:cubicBezTo>
                  <a:pt x="1204180" y="2582317"/>
                  <a:pt x="1024076" y="2818973"/>
                  <a:pt x="851962" y="3035344"/>
                </a:cubicBezTo>
                <a:cubicBezTo>
                  <a:pt x="679849" y="3251716"/>
                  <a:pt x="526176" y="3439811"/>
                  <a:pt x="390944" y="3599631"/>
                </a:cubicBezTo>
                <a:lnTo>
                  <a:pt x="2522693" y="3599631"/>
                </a:lnTo>
                <a:close/>
                <a:moveTo>
                  <a:pt x="2500564" y="0"/>
                </a:moveTo>
                <a:lnTo>
                  <a:pt x="2862003" y="0"/>
                </a:lnTo>
                <a:lnTo>
                  <a:pt x="2862003" y="3599631"/>
                </a:lnTo>
                <a:lnTo>
                  <a:pt x="3688148" y="3599631"/>
                </a:lnTo>
                <a:lnTo>
                  <a:pt x="3688148" y="3905747"/>
                </a:lnTo>
                <a:lnTo>
                  <a:pt x="2862003" y="3905747"/>
                </a:lnTo>
                <a:lnTo>
                  <a:pt x="2862003" y="5288802"/>
                </a:lnTo>
                <a:lnTo>
                  <a:pt x="2522693" y="5288802"/>
                </a:lnTo>
                <a:lnTo>
                  <a:pt x="2522693" y="3905747"/>
                </a:lnTo>
                <a:lnTo>
                  <a:pt x="0" y="3905747"/>
                </a:lnTo>
                <a:lnTo>
                  <a:pt x="0" y="3573814"/>
                </a:lnTo>
                <a:cubicBezTo>
                  <a:pt x="236042" y="3305809"/>
                  <a:pt x="475771" y="3017519"/>
                  <a:pt x="719189" y="2708943"/>
                </a:cubicBezTo>
                <a:cubicBezTo>
                  <a:pt x="962607" y="2400368"/>
                  <a:pt x="1195575" y="2088720"/>
                  <a:pt x="1418093" y="1773998"/>
                </a:cubicBezTo>
                <a:cubicBezTo>
                  <a:pt x="1640611" y="1459276"/>
                  <a:pt x="1845303" y="1149472"/>
                  <a:pt x="2032170" y="844585"/>
                </a:cubicBezTo>
                <a:cubicBezTo>
                  <a:pt x="2219036" y="539699"/>
                  <a:pt x="2375167" y="258170"/>
                  <a:pt x="2500564" y="0"/>
                </a:cubicBezTo>
                <a:close/>
              </a:path>
            </a:pathLst>
          </a:custGeom>
          <a:solidFill>
            <a:schemeClr val="tx1">
              <a:alpha val="4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59500"/>
          </a:p>
        </p:txBody>
      </p:sp>
      <p:sp>
        <p:nvSpPr>
          <p:cNvPr id="16" name="文本框 15">
            <a:extLst>
              <a:ext uri="{FF2B5EF4-FFF2-40B4-BE49-F238E27FC236}">
                <a16:creationId xmlns:a16="http://schemas.microsoft.com/office/drawing/2014/main" xmlns="" id="{530D387E-2379-4AF0-A98D-2EF3003D348B}"/>
              </a:ext>
            </a:extLst>
          </p:cNvPr>
          <p:cNvSpPr txBox="1"/>
          <p:nvPr/>
        </p:nvSpPr>
        <p:spPr>
          <a:xfrm>
            <a:off x="-976847" y="1721598"/>
            <a:ext cx="3688148" cy="5288802"/>
          </a:xfrm>
          <a:custGeom>
            <a:avLst/>
            <a:gdLst/>
            <a:ahLst/>
            <a:cxnLst/>
            <a:rect l="l" t="t" r="r" b="b"/>
            <a:pathLst>
              <a:path w="3688148" h="5288802">
                <a:moveTo>
                  <a:pt x="2522693" y="604856"/>
                </a:moveTo>
                <a:cubicBezTo>
                  <a:pt x="2343203" y="914660"/>
                  <a:pt x="2156952" y="1214629"/>
                  <a:pt x="1963939" y="1504763"/>
                </a:cubicBezTo>
                <a:cubicBezTo>
                  <a:pt x="1770926" y="1794898"/>
                  <a:pt x="1580372" y="2068435"/>
                  <a:pt x="1392276" y="2325376"/>
                </a:cubicBezTo>
                <a:cubicBezTo>
                  <a:pt x="1204180" y="2582317"/>
                  <a:pt x="1024076" y="2818973"/>
                  <a:pt x="851962" y="3035344"/>
                </a:cubicBezTo>
                <a:cubicBezTo>
                  <a:pt x="679849" y="3251716"/>
                  <a:pt x="526176" y="3439811"/>
                  <a:pt x="390944" y="3599631"/>
                </a:cubicBezTo>
                <a:lnTo>
                  <a:pt x="2522693" y="3599631"/>
                </a:lnTo>
                <a:close/>
                <a:moveTo>
                  <a:pt x="2500564" y="0"/>
                </a:moveTo>
                <a:lnTo>
                  <a:pt x="2862003" y="0"/>
                </a:lnTo>
                <a:lnTo>
                  <a:pt x="2862003" y="3599631"/>
                </a:lnTo>
                <a:lnTo>
                  <a:pt x="3688148" y="3599631"/>
                </a:lnTo>
                <a:lnTo>
                  <a:pt x="3688148" y="3905747"/>
                </a:lnTo>
                <a:lnTo>
                  <a:pt x="2862003" y="3905747"/>
                </a:lnTo>
                <a:lnTo>
                  <a:pt x="2862003" y="5288802"/>
                </a:lnTo>
                <a:lnTo>
                  <a:pt x="2522693" y="5288802"/>
                </a:lnTo>
                <a:lnTo>
                  <a:pt x="2522693" y="3905747"/>
                </a:lnTo>
                <a:lnTo>
                  <a:pt x="0" y="3905747"/>
                </a:lnTo>
                <a:lnTo>
                  <a:pt x="0" y="3573814"/>
                </a:lnTo>
                <a:cubicBezTo>
                  <a:pt x="236042" y="3305809"/>
                  <a:pt x="475771" y="3017519"/>
                  <a:pt x="719189" y="2708943"/>
                </a:cubicBezTo>
                <a:cubicBezTo>
                  <a:pt x="962607" y="2400368"/>
                  <a:pt x="1195575" y="2088720"/>
                  <a:pt x="1418093" y="1773998"/>
                </a:cubicBezTo>
                <a:cubicBezTo>
                  <a:pt x="1640611" y="1459276"/>
                  <a:pt x="1845303" y="1149472"/>
                  <a:pt x="2032170" y="844585"/>
                </a:cubicBezTo>
                <a:cubicBezTo>
                  <a:pt x="2219036" y="539699"/>
                  <a:pt x="2375167" y="258170"/>
                  <a:pt x="2500564" y="0"/>
                </a:cubicBezTo>
                <a:close/>
              </a:path>
            </a:pathLst>
          </a:custGeom>
          <a:solidFill>
            <a:sysClr val="windowText" lastClr="000000">
              <a:alpha val="4000"/>
            </a:sys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59500" b="0" i="0" u="none" strike="noStrike" kern="0" cap="none" spc="0" normalizeH="0" baseline="0" noProof="0">
              <a:ln>
                <a:noFill/>
              </a:ln>
              <a:solidFill>
                <a:prstClr val="black"/>
              </a:solidFill>
              <a:effectLst/>
              <a:uLnTx/>
              <a:uFillTx/>
              <a:latin typeface="Segoe UI Light 8"/>
              <a:ea typeface="微软雅黑 Light"/>
            </a:endParaRPr>
          </a:p>
        </p:txBody>
      </p:sp>
    </p:spTree>
    <p:extLst>
      <p:ext uri="{BB962C8B-B14F-4D97-AF65-F5344CB8AC3E}">
        <p14:creationId xmlns:p14="http://schemas.microsoft.com/office/powerpoint/2010/main" val="19775423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
            <a:extLst>
              <a:ext uri="{FF2B5EF4-FFF2-40B4-BE49-F238E27FC236}">
                <a16:creationId xmlns:a16="http://schemas.microsoft.com/office/drawing/2014/main" xmlns="" id="{E1E0A979-8EB6-4C97-964E-53F791E91D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3389684" y="2847333"/>
            <a:ext cx="4972487" cy="2773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1" descr="new尘4-1.png">
            <a:extLst>
              <a:ext uri="{FF2B5EF4-FFF2-40B4-BE49-F238E27FC236}">
                <a16:creationId xmlns:a16="http://schemas.microsoft.com/office/drawing/2014/main" xmlns="" id="{A8E2C910-5A3C-4B8A-8A66-00EB2A5B787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13126" y="3168132"/>
            <a:ext cx="5737024" cy="2000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a:extLst>
              <a:ext uri="{FF2B5EF4-FFF2-40B4-BE49-F238E27FC236}">
                <a16:creationId xmlns:a16="http://schemas.microsoft.com/office/drawing/2014/main" xmlns="" id="{383E3C52-9E22-460B-A92B-E0FD54A899C3}"/>
              </a:ext>
            </a:extLst>
          </p:cNvPr>
          <p:cNvSpPr txBox="1"/>
          <p:nvPr/>
        </p:nvSpPr>
        <p:spPr>
          <a:xfrm>
            <a:off x="2369348" y="1400503"/>
            <a:ext cx="7453305" cy="3526478"/>
          </a:xfrm>
          <a:prstGeom prst="rect">
            <a:avLst/>
          </a:prstGeom>
          <a:noFill/>
        </p:spPr>
        <p:txBody>
          <a:bodyPr wrap="square" rtlCol="0">
            <a:spAutoFit/>
          </a:bodyPr>
          <a:lstStyle/>
          <a:p>
            <a:pPr algn="ctr"/>
            <a:r>
              <a:rPr lang="en-US" altLang="zh-CN" sz="22316" dirty="0">
                <a:latin typeface="思源黑体 CN Bold" panose="020B0800000000000000" pitchFamily="34" charset="-122"/>
                <a:ea typeface="思源黑体 CN Bold" panose="020B0800000000000000" pitchFamily="34" charset="-122"/>
              </a:rPr>
              <a:t>88</a:t>
            </a:r>
            <a:r>
              <a:rPr lang="zh-CN" altLang="en-US" sz="7473" dirty="0">
                <a:latin typeface="思源黑体 CN Bold" panose="020B0800000000000000" pitchFamily="34" charset="-122"/>
                <a:ea typeface="思源黑体 CN Bold" panose="020B0800000000000000" pitchFamily="34" charset="-122"/>
              </a:rPr>
              <a:t>家</a:t>
            </a:r>
            <a:endParaRPr lang="zh-CN" altLang="en-US" sz="22316" dirty="0">
              <a:latin typeface="思源黑体 CN Bold" panose="020B0800000000000000" pitchFamily="34" charset="-122"/>
              <a:ea typeface="思源黑体 CN Bold" panose="020B0800000000000000" pitchFamily="34" charset="-122"/>
            </a:endParaRPr>
          </a:p>
        </p:txBody>
      </p:sp>
      <p:sp>
        <p:nvSpPr>
          <p:cNvPr id="5" name="文本框 4">
            <a:extLst>
              <a:ext uri="{FF2B5EF4-FFF2-40B4-BE49-F238E27FC236}">
                <a16:creationId xmlns:a16="http://schemas.microsoft.com/office/drawing/2014/main" xmlns="" id="{7D590EAB-A4D2-48F4-A3FB-F782483EC748}"/>
              </a:ext>
            </a:extLst>
          </p:cNvPr>
          <p:cNvSpPr txBox="1"/>
          <p:nvPr/>
        </p:nvSpPr>
        <p:spPr>
          <a:xfrm>
            <a:off x="4370490" y="4578338"/>
            <a:ext cx="3451021" cy="412870"/>
          </a:xfrm>
          <a:prstGeom prst="rect">
            <a:avLst/>
          </a:prstGeom>
          <a:noFill/>
        </p:spPr>
        <p:txBody>
          <a:bodyPr wrap="square" rtlCol="0">
            <a:spAutoFit/>
          </a:bodyPr>
          <a:lstStyle/>
          <a:p>
            <a:pPr algn="ctr"/>
            <a:r>
              <a:rPr lang="zh-CN" altLang="en-US" sz="2083" dirty="0">
                <a:latin typeface="思源黑体 CN Light" panose="020B0300000000000000" pitchFamily="34" charset="-122"/>
                <a:ea typeface="思源黑体 CN Light" panose="020B0300000000000000" pitchFamily="34" charset="-122"/>
              </a:rPr>
              <a:t>官方授权体验店</a:t>
            </a:r>
          </a:p>
        </p:txBody>
      </p:sp>
    </p:spTree>
    <p:extLst>
      <p:ext uri="{BB962C8B-B14F-4D97-AF65-F5344CB8AC3E}">
        <p14:creationId xmlns:p14="http://schemas.microsoft.com/office/powerpoint/2010/main" val="99730004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p:cTn id="11" dur="250" fill="hold"/>
                                        <p:tgtEl>
                                          <p:spTgt spid="2"/>
                                        </p:tgtEl>
                                        <p:attrNameLst>
                                          <p:attrName>ppt_w</p:attrName>
                                        </p:attrNameLst>
                                      </p:cBhvr>
                                      <p:tavLst>
                                        <p:tav tm="0">
                                          <p:val>
                                            <p:fltVal val="0"/>
                                          </p:val>
                                        </p:tav>
                                        <p:tav tm="100000">
                                          <p:val>
                                            <p:strVal val="#ppt_w"/>
                                          </p:val>
                                        </p:tav>
                                      </p:tavLst>
                                    </p:anim>
                                    <p:anim calcmode="lin" valueType="num">
                                      <p:cBhvr>
                                        <p:cTn id="12" dur="250" fill="hold"/>
                                        <p:tgtEl>
                                          <p:spTgt spid="2"/>
                                        </p:tgtEl>
                                        <p:attrNameLst>
                                          <p:attrName>ppt_h</p:attrName>
                                        </p:attrNameLst>
                                      </p:cBhvr>
                                      <p:tavLst>
                                        <p:tav tm="0">
                                          <p:val>
                                            <p:fltVal val="0"/>
                                          </p:val>
                                        </p:tav>
                                        <p:tav tm="100000">
                                          <p:val>
                                            <p:strVal val="#ppt_h"/>
                                          </p:val>
                                        </p:tav>
                                      </p:tavLst>
                                    </p:anim>
                                    <p:animEffect transition="in" filter="fade">
                                      <p:cBhvr>
                                        <p:cTn id="13" dur="250"/>
                                        <p:tgtEl>
                                          <p:spTgt spid="2"/>
                                        </p:tgtEl>
                                      </p:cBhvr>
                                    </p:animEffect>
                                    <p:animScale>
                                      <p:cBhvr>
                                        <p:cTn id="14" dur="700" fill="hold">
                                          <p:stCondLst>
                                            <p:cond delay="50"/>
                                          </p:stCondLst>
                                        </p:cTn>
                                        <p:tgtEl>
                                          <p:spTgt spid="2"/>
                                        </p:tgtEl>
                                      </p:cBhvr>
                                      <p:by x="250000" y="250000"/>
                                      <p:from x="100000" y="100000"/>
                                      <p:to x="250000" y="250000"/>
                                    </p:animScale>
                                    <p:animEffect transition="out" filter="fade">
                                      <p:cBhvr>
                                        <p:cTn id="15" dur="500">
                                          <p:stCondLst>
                                            <p:cond delay="180"/>
                                          </p:stCondLst>
                                        </p:cTn>
                                        <p:tgtEl>
                                          <p:spTgt spid="2"/>
                                        </p:tgtEl>
                                      </p:cBhvr>
                                    </p:animEffect>
                                    <p:set>
                                      <p:cBhvr>
                                        <p:cTn id="16" dur="1" fill="hold">
                                          <p:stCondLst>
                                            <p:cond delay="679"/>
                                          </p:stCondLst>
                                        </p:cTn>
                                        <p:tgtEl>
                                          <p:spTgt spid="2"/>
                                        </p:tgtEl>
                                        <p:attrNameLst>
                                          <p:attrName>style.visibility</p:attrName>
                                        </p:attrNameLst>
                                      </p:cBhvr>
                                      <p:to>
                                        <p:strVal val="hidden"/>
                                      </p:to>
                                    </p:set>
                                  </p:childTnLst>
                                </p:cTn>
                              </p:par>
                              <p:par>
                                <p:cTn id="17" presetID="0" presetClass="entr" presetSubtype="0" fill="hold" nodeType="withEffect">
                                  <p:stCondLst>
                                    <p:cond delay="500"/>
                                  </p:stCondLst>
                                  <p:childTnLst>
                                    <p:set>
                                      <p:cBhvr>
                                        <p:cTn id="18" dur="1" fill="hold">
                                          <p:stCondLst>
                                            <p:cond delay="0"/>
                                          </p:stCondLst>
                                        </p:cTn>
                                        <p:tgtEl>
                                          <p:spTgt spid="3"/>
                                        </p:tgtEl>
                                        <p:attrNameLst>
                                          <p:attrName>style.visibility</p:attrName>
                                        </p:attrNameLst>
                                      </p:cBhvr>
                                      <p:to>
                                        <p:strVal val="visible"/>
                                      </p:to>
                                    </p:set>
                                    <p:anim to="" calcmode="lin" valueType="num">
                                      <p:cBhvr>
                                        <p:cTn id="19" dur="250" fill="hold">
                                          <p:stCondLst>
                                            <p:cond delay="0"/>
                                          </p:stCondLst>
                                        </p:cTn>
                                        <p:tgtEl>
                                          <p:spTgt spid="3"/>
                                        </p:tgtEl>
                                        <p:attrNameLst>
                                          <p:attrName>ppt_w</p:attrName>
                                        </p:attrNameLst>
                                      </p:cBhvr>
                                      <p:tavLst>
                                        <p:tav tm="0">
                                          <p:val>
                                            <p:fltVal val="0"/>
                                          </p:val>
                                        </p:tav>
                                        <p:tav tm="100000">
                                          <p:val>
                                            <p:strVal val="#ppt_w"/>
                                          </p:val>
                                        </p:tav>
                                      </p:tavLst>
                                    </p:anim>
                                    <p:anim to="" calcmode="lin" valueType="num">
                                      <p:cBhvr>
                                        <p:cTn id="20" dur="250" fill="hold">
                                          <p:stCondLst>
                                            <p:cond delay="0"/>
                                          </p:stCondLst>
                                        </p:cTn>
                                        <p:tgtEl>
                                          <p:spTgt spid="3"/>
                                        </p:tgtEl>
                                        <p:attrNameLst>
                                          <p:attrName>ppt_h</p:attrName>
                                        </p:attrNameLst>
                                      </p:cBhvr>
                                      <p:tavLst>
                                        <p:tav tm="0">
                                          <p:val>
                                            <p:fltVal val="0"/>
                                          </p:val>
                                        </p:tav>
                                        <p:tav tm="100000">
                                          <p:val>
                                            <p:strVal val="#ppt_h"/>
                                          </p:val>
                                        </p:tav>
                                      </p:tavLst>
                                    </p:anim>
                                    <p:animEffect filter="fade">
                                      <p:cBhvr>
                                        <p:cTn id="21" dur="250">
                                          <p:stCondLst>
                                            <p:cond delay="0"/>
                                          </p:stCondLst>
                                        </p:cTn>
                                        <p:tgtEl>
                                          <p:spTgt spid="3"/>
                                        </p:tgtEl>
                                      </p:cBhvr>
                                    </p:animEffect>
                                    <p:animScale>
                                      <p:cBhvr>
                                        <p:cTn id="22" dur="700" fill="hold">
                                          <p:stCondLst>
                                            <p:cond delay="50"/>
                                          </p:stCondLst>
                                        </p:cTn>
                                        <p:tgtEl>
                                          <p:spTgt spid="3"/>
                                        </p:tgtEl>
                                      </p:cBhvr>
                                      <p:by x="300000" y="300000"/>
                                      <p:from x="100000" y="100000"/>
                                      <p:to x="200000" y="200000"/>
                                    </p:animScale>
                                    <p:animEffect transition="out" filter="fade">
                                      <p:cBhvr>
                                        <p:cTn id="23" dur="500">
                                          <p:stCondLst>
                                            <p:cond delay="180"/>
                                          </p:stCondLst>
                                        </p:cTn>
                                        <p:tgtEl>
                                          <p:spTgt spid="3"/>
                                        </p:tgtEl>
                                      </p:cBhvr>
                                    </p:animEffect>
                                    <p:set>
                                      <p:cBhvr>
                                        <p:cTn id="24" dur="1" fill="hold">
                                          <p:stCondLst>
                                            <p:cond delay="679"/>
                                          </p:stCondLst>
                                        </p:cTn>
                                        <p:tgtEl>
                                          <p:spTgt spid="3"/>
                                        </p:tgtEl>
                                        <p:attrNameLst>
                                          <p:attrName>style.visibility</p:attrName>
                                        </p:attrNameLst>
                                      </p:cBhvr>
                                      <p:to>
                                        <p:strVal val="hidden"/>
                                      </p:to>
                                    </p:set>
                                    <p:animMotion origin="layout" path="M 6.25E-7 -2.96296E-6 L -0.04792 -0.00555 " pathEditMode="relative">
                                      <p:cBhvr from="" to="">
                                        <p:cTn id="25" dur="500" fill="hold">
                                          <p:stCondLst>
                                            <p:cond delay="80"/>
                                          </p:stCondLst>
                                        </p:cTn>
                                        <p:tgtEl>
                                          <p:spTgt spid="3"/>
                                        </p:tgtEl>
                                        <p:attrNameLst>
                                          <p:attrName>ppt_x</p:attrName>
                                          <p:attrName>ppt_y</p:attrName>
                                        </p:attrNameLst>
                                      </p:cBhvr>
                                    </p:animMotion>
                                  </p:childTnLst>
                                </p:cTn>
                              </p:par>
                              <p:par>
                                <p:cTn id="26" presetID="42" presetClass="entr" presetSubtype="0" fill="hold" grpId="0" nodeType="withEffect">
                                  <p:stCondLst>
                                    <p:cond delay="125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2" name="矩形 41"/>
          <p:cNvSpPr/>
          <p:nvPr/>
        </p:nvSpPr>
        <p:spPr>
          <a:xfrm>
            <a:off x="0" y="0"/>
            <a:ext cx="12191999" cy="6858000"/>
          </a:xfrm>
          <a:prstGeom prst="rect">
            <a:avLst/>
          </a:prstGeom>
          <a:solidFill>
            <a:srgbClr val="00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819155" y="3167390"/>
            <a:ext cx="8553691" cy="523220"/>
          </a:xfrm>
          <a:prstGeom prst="rect">
            <a:avLst/>
          </a:prstGeom>
          <a:noFill/>
        </p:spPr>
        <p:txBody>
          <a:bodyPr wrap="square" rtlCol="0">
            <a:spAutoFit/>
          </a:bodyPr>
          <a:lstStyle/>
          <a:p>
            <a:pPr algn="dist"/>
            <a:r>
              <a:rPr lang="zh-CN" altLang="en-US" sz="2800"/>
              <a:t>想象一下吧，如果我们这次还不成功</a:t>
            </a:r>
            <a:r>
              <a:rPr lang="en-US" altLang="zh-CN" sz="2800"/>
              <a:t>…</a:t>
            </a:r>
            <a:endParaRPr lang="zh-CN" altLang="en-US" sz="2800"/>
          </a:p>
        </p:txBody>
      </p:sp>
    </p:spTree>
    <p:extLst>
      <p:ext uri="{BB962C8B-B14F-4D97-AF65-F5344CB8AC3E}">
        <p14:creationId xmlns:p14="http://schemas.microsoft.com/office/powerpoint/2010/main" val="17771334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val="0"/>
              </a:ext>
            </a:extLst>
          </a:blip>
          <a:srcRect l="11155" t="6748" b="4119"/>
          <a:stretch/>
        </p:blipFill>
        <p:spPr>
          <a:xfrm>
            <a:off x="0" y="-71121"/>
            <a:ext cx="12278681" cy="6929121"/>
          </a:xfrm>
          <a:prstGeom prst="rect">
            <a:avLst/>
          </a:prstGeom>
        </p:spPr>
      </p:pic>
      <p:sp>
        <p:nvSpPr>
          <p:cNvPr id="3" name="文本框 2"/>
          <p:cNvSpPr txBox="1"/>
          <p:nvPr/>
        </p:nvSpPr>
        <p:spPr>
          <a:xfrm>
            <a:off x="3440416" y="3167390"/>
            <a:ext cx="5311169" cy="523220"/>
          </a:xfrm>
          <a:prstGeom prst="rect">
            <a:avLst/>
          </a:prstGeom>
          <a:noFill/>
        </p:spPr>
        <p:txBody>
          <a:bodyPr wrap="square" rtlCol="0">
            <a:spAutoFit/>
          </a:bodyPr>
          <a:lstStyle/>
          <a:p>
            <a:pPr algn="dist"/>
            <a:r>
              <a:rPr lang="zh-CN" altLang="en-US" sz="2800"/>
              <a:t>那又如何？</a:t>
            </a:r>
          </a:p>
        </p:txBody>
      </p:sp>
    </p:spTree>
    <p:extLst>
      <p:ext uri="{BB962C8B-B14F-4D97-AF65-F5344CB8AC3E}">
        <p14:creationId xmlns:p14="http://schemas.microsoft.com/office/powerpoint/2010/main" val="2491030712"/>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BAB4212C-1F79-48B2-9000-60F5BC2A1F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712" t="27568"/>
          <a:stretch/>
        </p:blipFill>
        <p:spPr>
          <a:xfrm>
            <a:off x="0" y="0"/>
            <a:ext cx="12192000" cy="6858000"/>
          </a:xfrm>
          <a:prstGeom prst="rect">
            <a:avLst/>
          </a:prstGeom>
        </p:spPr>
      </p:pic>
      <p:sp>
        <p:nvSpPr>
          <p:cNvPr id="3" name="文本框 2">
            <a:extLst>
              <a:ext uri="{FF2B5EF4-FFF2-40B4-BE49-F238E27FC236}">
                <a16:creationId xmlns:a16="http://schemas.microsoft.com/office/drawing/2014/main" xmlns="" id="{96DE98FA-E990-4CD9-B47F-3F2D8B6DB0ED}"/>
              </a:ext>
            </a:extLst>
          </p:cNvPr>
          <p:cNvSpPr txBox="1"/>
          <p:nvPr/>
        </p:nvSpPr>
        <p:spPr>
          <a:xfrm>
            <a:off x="1819155" y="3167390"/>
            <a:ext cx="8553691" cy="646331"/>
          </a:xfrm>
          <a:prstGeom prst="rect">
            <a:avLst/>
          </a:prstGeom>
          <a:noFill/>
        </p:spPr>
        <p:txBody>
          <a:bodyPr wrap="square" rtlCol="0">
            <a:spAutoFit/>
          </a:bodyPr>
          <a:lstStyle/>
          <a:p>
            <a:pPr algn="dist"/>
            <a:r>
              <a:rPr lang="zh-CN" altLang="en-US" sz="3600" dirty="0">
                <a:latin typeface="苹方 细体" panose="020B0200000000000000" pitchFamily="34" charset="-122"/>
                <a:ea typeface="苹方 细体" panose="020B0200000000000000" pitchFamily="34" charset="-122"/>
              </a:rPr>
              <a:t>科学技术是第一生产力</a:t>
            </a:r>
          </a:p>
        </p:txBody>
      </p:sp>
    </p:spTree>
    <p:extLst>
      <p:ext uri="{BB962C8B-B14F-4D97-AF65-F5344CB8AC3E}">
        <p14:creationId xmlns:p14="http://schemas.microsoft.com/office/powerpoint/2010/main" val="1361487397"/>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4C04983C-A9C6-4D58-B2D5-4DD46F18BA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6964"/>
            <a:ext cx="4380688" cy="9654522"/>
          </a:xfrm>
          <a:prstGeom prst="rect">
            <a:avLst/>
          </a:prstGeom>
        </p:spPr>
      </p:pic>
      <p:sp>
        <p:nvSpPr>
          <p:cNvPr id="3" name="矩形 2">
            <a:extLst>
              <a:ext uri="{FF2B5EF4-FFF2-40B4-BE49-F238E27FC236}">
                <a16:creationId xmlns:a16="http://schemas.microsoft.com/office/drawing/2014/main" xmlns="" id="{F409FE37-66E8-49DE-8823-E64724322085}"/>
              </a:ext>
            </a:extLst>
          </p:cNvPr>
          <p:cNvSpPr/>
          <p:nvPr/>
        </p:nvSpPr>
        <p:spPr>
          <a:xfrm>
            <a:off x="5718681" y="2299455"/>
            <a:ext cx="3829895" cy="132343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8000" b="1" i="0" u="none" strike="noStrike" kern="0" cap="none" spc="0" normalizeH="0" baseline="0" noProof="0" dirty="0">
                <a:ln>
                  <a:noFill/>
                </a:ln>
                <a:effectLst>
                  <a:outerShdw blurRad="165100" dist="88900" dir="2700000" algn="tl">
                    <a:srgbClr val="000000">
                      <a:alpha val="14000"/>
                    </a:srgbClr>
                  </a:outerShdw>
                </a:effectLst>
                <a:uLnTx/>
                <a:uFillTx/>
                <a:latin typeface="+mj-ea"/>
                <a:ea typeface="+mj-ea"/>
              </a:rPr>
              <a:t>THANKS</a:t>
            </a:r>
            <a:endParaRPr kumimoji="0" lang="zh-CN" altLang="en-US" sz="8000" b="1" i="0" u="none" strike="noStrike" kern="0" cap="none" spc="0" normalizeH="0" baseline="0" noProof="0" dirty="0">
              <a:ln>
                <a:noFill/>
              </a:ln>
              <a:effectLst>
                <a:outerShdw blurRad="165100" dist="88900" dir="2700000" algn="tl">
                  <a:srgbClr val="000000">
                    <a:alpha val="14000"/>
                  </a:srgbClr>
                </a:outerShdw>
              </a:effectLst>
              <a:uLnTx/>
              <a:uFillTx/>
              <a:latin typeface="+mj-ea"/>
              <a:ea typeface="+mj-ea"/>
            </a:endParaRPr>
          </a:p>
        </p:txBody>
      </p:sp>
    </p:spTree>
    <p:extLst>
      <p:ext uri="{BB962C8B-B14F-4D97-AF65-F5344CB8AC3E}">
        <p14:creationId xmlns:p14="http://schemas.microsoft.com/office/powerpoint/2010/main" val="343486459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科技新品发布会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988</Words>
  <Application>Microsoft Office PowerPoint</Application>
  <PresentationFormat>宽屏</PresentationFormat>
  <Paragraphs>130</Paragraphs>
  <Slides>25</Slides>
  <Notes>25</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Segoe UI Light 8</vt:lpstr>
      <vt:lpstr>Swis721 Lt BT</vt:lpstr>
      <vt:lpstr>等线</vt:lpstr>
      <vt:lpstr>等线 Light</vt:lpstr>
      <vt:lpstr>苹方 细体</vt:lpstr>
      <vt:lpstr>思源黑体 CN Bold</vt:lpstr>
      <vt:lpstr>思源黑体 CN Light</vt:lpstr>
      <vt:lpstr>微软雅黑</vt:lpstr>
      <vt:lpstr>微软雅黑 Light</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科技新品发布会PPT模板</dc:title>
  <dc:creator>admin</dc:creator>
  <cp:lastModifiedBy>faith123</cp:lastModifiedBy>
  <cp:revision>20</cp:revision>
  <dcterms:created xsi:type="dcterms:W3CDTF">2017-07-07T15:43:17Z</dcterms:created>
  <dcterms:modified xsi:type="dcterms:W3CDTF">2018-05-26T02:16:32Z</dcterms:modified>
</cp:coreProperties>
</file>