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302" r:id="rId6"/>
    <p:sldId id="303" r:id="rId7"/>
    <p:sldId id="298" r:id="rId8"/>
    <p:sldId id="304" r:id="rId9"/>
    <p:sldId id="262" r:id="rId10"/>
    <p:sldId id="305" r:id="rId11"/>
    <p:sldId id="299" r:id="rId12"/>
    <p:sldId id="279" r:id="rId13"/>
    <p:sldId id="306" r:id="rId14"/>
    <p:sldId id="307" r:id="rId15"/>
    <p:sldId id="300" r:id="rId16"/>
    <p:sldId id="287" r:id="rId17"/>
    <p:sldId id="288" r:id="rId18"/>
    <p:sldId id="290" r:id="rId19"/>
    <p:sldId id="301" r:id="rId20"/>
    <p:sldId id="308" r:id="rId21"/>
    <p:sldId id="297" r:id="rId22"/>
    <p:sldId id="258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88A0E1-5A36-4E46-A530-C7B295722B5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5025-8788-4777-8096-2606CA565C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17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77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256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369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167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572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509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348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3887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330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0079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839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694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387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859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008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4890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0117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3662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9383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5944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7626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5025-8788-4777-8096-2606CA565C3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291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标题，剪贴画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剪贴画占位符 2"/>
          <p:cNvSpPr>
            <a:spLocks noGrp="1"/>
          </p:cNvSpPr>
          <p:nvPr>
            <p:ph type="clipArt" sz="half" idx="1"/>
          </p:nvPr>
        </p:nvSpPr>
        <p:spPr>
          <a:xfrm>
            <a:off x="685800" y="1371600"/>
            <a:ext cx="3771900" cy="27432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3771900" cy="2743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1371600" y="468630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5560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718300" y="4686300"/>
            <a:ext cx="1905000" cy="342900"/>
          </a:xfrm>
        </p:spPr>
        <p:txBody>
          <a:bodyPr/>
          <a:lstStyle>
            <a:lvl1pPr>
              <a:defRPr/>
            </a:lvl1pPr>
          </a:lstStyle>
          <a:p>
            <a:fld id="{EB261D02-A95A-4D3A-822A-115CEDB2650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505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5751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apple\Desktop\7\9\卡通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074937"/>
            <a:ext cx="2697138" cy="2762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0881" y="966941"/>
            <a:ext cx="6441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留守儿童卫生安全教育</a:t>
            </a:r>
            <a:r>
              <a:rPr lang="en-US" altLang="zh-CN" sz="3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ppt</a:t>
            </a:r>
            <a:r>
              <a:rPr lang="zh-CN" altLang="en-US" sz="3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模板</a:t>
            </a:r>
            <a:endParaRPr lang="zh-CN" altLang="en-US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2449220"/>
            <a:ext cx="16754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— 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</a:rPr>
              <a:t>初中生适用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—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26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264 0.08124 C 0.57604 0.08526 0.57205 0.09422 0.56528 0.09824 C 0.54983 0.12419 0.51528 0.09978 0.49375 0.09546 C 0.47344 0.09824 0.45156 0.09515 0.43194 0.1038 C 0.40313 0.10163 0.39219 0.09793 0.36528 0.10102 C 0.35017 0.10967 0.33958 0.10534 0.3224 0.1038 C 0.31302 0.09854 0.30347 0.09576 0.29375 0.09237 C 0.27847 0.08681 0.26493 0.07908 0.24931 0.07568 C 0.21771 0.08124 0.18698 0.07414 0.15573 0.06981 C 0.13906 0.06024 0.12188 0.05931 0.10486 0.05282 C 0.08715 0.03707 0.06545 0.0383 0.04618 0.03614 C 0.03403 0.03305 0.0217 0.03182 0.00972 0.02749 C -0.01042 0.03027 -0.02951 0.03491 -0.04913 0.0417 C -0.06233 0.04047 -0.07691 0.04695 -0.08871 0.03614 C -0.10243 0.02378 -0.1092 -0.00278 -0.12535 -0.01205 C -0.12882 -0.01607 -0.13108 -0.02256 -0.13472 -0.02626 C -0.13767 -0.02904 -0.14427 -0.03182 -0.14427 -0.03151 C -0.15781 -0.02873 -0.16944 -0.02101 -0.18246 -0.01483 C -0.18663 -0.01298 -0.19097 -0.01113 -0.19514 -0.00927 C -0.19722 -0.00834 -0.20139 -0.00649 -0.20139 -0.00618 C -0.21632 -0.00927 -0.22969 -0.01514 -0.24427 -0.02039 C -0.30417 -0.01854 -0.36233 -0.01051 -0.42205 -0.00649 C -0.4276 -0.00309 -0.43246 0.00185 -0.43802 0.00494 C -0.45035 0.00247 -0.4526 0.00432 -0.46024 -0.00927 C -0.4849 -0.00711 -0.48368 -0.01143 -0.49826 -0.0034 C -0.50712 0.00154 -0.52396 0.01637 -0.53316 0.01637 " pathEditMode="relative" rAng="0" ptsTypes="fffffffffffffffffffffffffA">
                                      <p:cBhvr>
                                        <p:cTn id="17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99" y="-35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91880" y="627534"/>
            <a:ext cx="16962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目     录</a:t>
            </a:r>
            <a:endParaRPr lang="zh-CN" altLang="en-US" sz="3600" b="1" dirty="0">
              <a:solidFill>
                <a:schemeClr val="accent1">
                  <a:lumMod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94953" y="1480035"/>
            <a:ext cx="3445076" cy="583903"/>
            <a:chOff x="2169951" y="965687"/>
            <a:chExt cx="3445076" cy="583903"/>
          </a:xfrm>
        </p:grpSpPr>
        <p:grpSp>
          <p:nvGrpSpPr>
            <p:cNvPr id="7" name="Group 11"/>
            <p:cNvGrpSpPr>
              <a:grpSpLocks/>
            </p:cNvGrpSpPr>
            <p:nvPr/>
          </p:nvGrpSpPr>
          <p:grpSpPr bwMode="auto">
            <a:xfrm>
              <a:off x="2169951" y="965687"/>
              <a:ext cx="2664059" cy="583903"/>
              <a:chOff x="0" y="0"/>
              <a:chExt cx="2555" cy="560"/>
            </a:xfrm>
          </p:grpSpPr>
          <p:pic>
            <p:nvPicPr>
              <p:cNvPr id="9" name="矩形 9"/>
              <p:cNvPicPr>
                <a:picLocks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5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13"/>
              <p:cNvSpPr txBox="1">
                <a:spLocks noChangeArrowheads="1"/>
              </p:cNvSpPr>
              <p:nvPr/>
            </p:nvSpPr>
            <p:spPr bwMode="auto">
              <a:xfrm>
                <a:off x="10" y="10"/>
                <a:ext cx="2545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8" name="Text Box 58"/>
            <p:cNvSpPr txBox="1">
              <a:spLocks noChangeArrowheads="1"/>
            </p:cNvSpPr>
            <p:nvPr/>
          </p:nvSpPr>
          <p:spPr bwMode="auto">
            <a:xfrm>
              <a:off x="2821675" y="965687"/>
              <a:ext cx="279335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交通安全</a:t>
              </a:r>
              <a:endParaRPr lang="en-US" altLang="zh-CN" sz="20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94953" y="2268305"/>
            <a:ext cx="3471618" cy="584946"/>
            <a:chOff x="2217914" y="1753957"/>
            <a:chExt cx="3471618" cy="584946"/>
          </a:xfrm>
        </p:grpSpPr>
        <p:grpSp>
          <p:nvGrpSpPr>
            <p:cNvPr id="12" name="Group 8"/>
            <p:cNvGrpSpPr>
              <a:grpSpLocks/>
            </p:cNvGrpSpPr>
            <p:nvPr/>
          </p:nvGrpSpPr>
          <p:grpSpPr bwMode="auto">
            <a:xfrm>
              <a:off x="2217914" y="1753957"/>
              <a:ext cx="2664059" cy="584946"/>
              <a:chOff x="0" y="0"/>
              <a:chExt cx="2555" cy="561"/>
            </a:xfrm>
          </p:grpSpPr>
          <p:pic>
            <p:nvPicPr>
              <p:cNvPr id="14" name="矩形 21"/>
              <p:cNvPicPr>
                <a:picLocks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5" cy="5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Text Box 10"/>
              <p:cNvSpPr txBox="1">
                <a:spLocks noChangeArrowheads="1"/>
              </p:cNvSpPr>
              <p:nvPr/>
            </p:nvSpPr>
            <p:spPr bwMode="auto">
              <a:xfrm>
                <a:off x="9" y="10"/>
                <a:ext cx="2546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13" name="Text Box 58"/>
            <p:cNvSpPr txBox="1">
              <a:spLocks noChangeArrowheads="1"/>
            </p:cNvSpPr>
            <p:nvPr/>
          </p:nvSpPr>
          <p:spPr bwMode="auto">
            <a:xfrm>
              <a:off x="2896180" y="1753957"/>
              <a:ext cx="279335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校园安全</a:t>
              </a:r>
              <a:endParaRPr lang="en-US" altLang="zh-CN" sz="20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22065" y="1506456"/>
            <a:ext cx="3471618" cy="589805"/>
            <a:chOff x="2217914" y="2593672"/>
            <a:chExt cx="3471618" cy="589805"/>
          </a:xfrm>
        </p:grpSpPr>
        <p:grpSp>
          <p:nvGrpSpPr>
            <p:cNvPr id="17" name="Group 5"/>
            <p:cNvGrpSpPr>
              <a:grpSpLocks/>
            </p:cNvGrpSpPr>
            <p:nvPr/>
          </p:nvGrpSpPr>
          <p:grpSpPr bwMode="auto">
            <a:xfrm>
              <a:off x="2217914" y="2598531"/>
              <a:ext cx="2664059" cy="584946"/>
              <a:chOff x="0" y="0"/>
              <a:chExt cx="2555" cy="561"/>
            </a:xfrm>
          </p:grpSpPr>
          <p:pic>
            <p:nvPicPr>
              <p:cNvPr id="19" name="矩形 22"/>
              <p:cNvPicPr>
                <a:picLocks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5" cy="5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Text Box 7"/>
              <p:cNvSpPr txBox="1">
                <a:spLocks noChangeArrowheads="1"/>
              </p:cNvSpPr>
              <p:nvPr/>
            </p:nvSpPr>
            <p:spPr bwMode="auto">
              <a:xfrm>
                <a:off x="9" y="10"/>
                <a:ext cx="2546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18" name="Text Box 58"/>
            <p:cNvSpPr txBox="1">
              <a:spLocks noChangeArrowheads="1"/>
            </p:cNvSpPr>
            <p:nvPr/>
          </p:nvSpPr>
          <p:spPr bwMode="auto">
            <a:xfrm>
              <a:off x="2896180" y="2593672"/>
              <a:ext cx="279335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消防安全</a:t>
              </a:r>
              <a:endParaRPr lang="en-US" altLang="zh-CN" sz="20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022065" y="2351031"/>
            <a:ext cx="3476976" cy="589804"/>
            <a:chOff x="2217914" y="3438247"/>
            <a:chExt cx="3476976" cy="589804"/>
          </a:xfrm>
        </p:grpSpPr>
        <p:grpSp>
          <p:nvGrpSpPr>
            <p:cNvPr id="22" name="Group 2"/>
            <p:cNvGrpSpPr>
              <a:grpSpLocks/>
            </p:cNvGrpSpPr>
            <p:nvPr/>
          </p:nvGrpSpPr>
          <p:grpSpPr bwMode="auto">
            <a:xfrm>
              <a:off x="2217914" y="3444148"/>
              <a:ext cx="2664059" cy="583903"/>
              <a:chOff x="0" y="0"/>
              <a:chExt cx="2555" cy="560"/>
            </a:xfrm>
          </p:grpSpPr>
          <p:pic>
            <p:nvPicPr>
              <p:cNvPr id="24" name="矩形 23"/>
              <p:cNvPicPr>
                <a:picLocks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5" cy="5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Text Box 4"/>
              <p:cNvSpPr txBox="1">
                <a:spLocks noChangeArrowheads="1"/>
              </p:cNvSpPr>
              <p:nvPr/>
            </p:nvSpPr>
            <p:spPr bwMode="auto">
              <a:xfrm>
                <a:off x="9" y="9"/>
                <a:ext cx="2546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23" name="Text Box 58"/>
            <p:cNvSpPr txBox="1">
              <a:spLocks noChangeArrowheads="1"/>
            </p:cNvSpPr>
            <p:nvPr/>
          </p:nvSpPr>
          <p:spPr bwMode="auto">
            <a:xfrm>
              <a:off x="2901538" y="3438247"/>
              <a:ext cx="2793352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网络安全</a:t>
              </a:r>
              <a:endParaRPr lang="en-US" altLang="zh-CN" sz="20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94953" y="1347614"/>
            <a:ext cx="483806" cy="439356"/>
            <a:chOff x="2370146" y="833266"/>
            <a:chExt cx="483806" cy="439356"/>
          </a:xfrm>
        </p:grpSpPr>
        <p:grpSp>
          <p:nvGrpSpPr>
            <p:cNvPr id="27" name="Group 14"/>
            <p:cNvGrpSpPr>
              <a:grpSpLocks/>
            </p:cNvGrpSpPr>
            <p:nvPr/>
          </p:nvGrpSpPr>
          <p:grpSpPr bwMode="auto">
            <a:xfrm>
              <a:off x="2370146" y="833266"/>
              <a:ext cx="483806" cy="432714"/>
              <a:chOff x="0" y="0"/>
              <a:chExt cx="464" cy="415"/>
            </a:xfrm>
          </p:grpSpPr>
          <p:pic>
            <p:nvPicPr>
              <p:cNvPr id="29" name="圆角矩形 8"/>
              <p:cNvPicPr>
                <a:picLocks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64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Text Box 16"/>
              <p:cNvSpPr txBox="1">
                <a:spLocks noChangeArrowheads="1"/>
              </p:cNvSpPr>
              <p:nvPr/>
            </p:nvSpPr>
            <p:spPr bwMode="auto">
              <a:xfrm>
                <a:off x="38" y="35"/>
                <a:ext cx="391" cy="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8" name="TextBox 19"/>
            <p:cNvSpPr txBox="1">
              <a:spLocks noChangeArrowheads="1"/>
            </p:cNvSpPr>
            <p:nvPr/>
          </p:nvSpPr>
          <p:spPr bwMode="auto">
            <a:xfrm>
              <a:off x="2432811" y="872512"/>
              <a:ext cx="23460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94953" y="2096261"/>
            <a:ext cx="483806" cy="435842"/>
            <a:chOff x="2370146" y="1581913"/>
            <a:chExt cx="483806" cy="435842"/>
          </a:xfrm>
        </p:grpSpPr>
        <p:grpSp>
          <p:nvGrpSpPr>
            <p:cNvPr id="32" name="Group 17"/>
            <p:cNvGrpSpPr>
              <a:grpSpLocks/>
            </p:cNvGrpSpPr>
            <p:nvPr/>
          </p:nvGrpSpPr>
          <p:grpSpPr bwMode="auto">
            <a:xfrm>
              <a:off x="2370146" y="1581913"/>
              <a:ext cx="483806" cy="435842"/>
              <a:chOff x="0" y="0"/>
              <a:chExt cx="464" cy="418"/>
            </a:xfrm>
          </p:grpSpPr>
          <p:pic>
            <p:nvPicPr>
              <p:cNvPr id="34" name="圆角矩形 10"/>
              <p:cNvPicPr>
                <a:picLocks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64" cy="4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" name="Text Box 19"/>
              <p:cNvSpPr txBox="1">
                <a:spLocks noChangeArrowheads="1"/>
              </p:cNvSpPr>
              <p:nvPr/>
            </p:nvSpPr>
            <p:spPr bwMode="auto">
              <a:xfrm>
                <a:off x="38" y="37"/>
                <a:ext cx="391" cy="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3" name="TextBox 24"/>
            <p:cNvSpPr txBox="1">
              <a:spLocks noChangeArrowheads="1"/>
            </p:cNvSpPr>
            <p:nvPr/>
          </p:nvSpPr>
          <p:spPr bwMode="auto">
            <a:xfrm>
              <a:off x="2432811" y="1598221"/>
              <a:ext cx="23460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022065" y="1387235"/>
            <a:ext cx="483806" cy="440400"/>
            <a:chOff x="2370146" y="2474451"/>
            <a:chExt cx="483806" cy="440400"/>
          </a:xfrm>
        </p:grpSpPr>
        <p:grpSp>
          <p:nvGrpSpPr>
            <p:cNvPr id="37" name="Group 20"/>
            <p:cNvGrpSpPr>
              <a:grpSpLocks/>
            </p:cNvGrpSpPr>
            <p:nvPr/>
          </p:nvGrpSpPr>
          <p:grpSpPr bwMode="auto">
            <a:xfrm>
              <a:off x="2370146" y="2474451"/>
              <a:ext cx="483806" cy="432714"/>
              <a:chOff x="0" y="0"/>
              <a:chExt cx="464" cy="415"/>
            </a:xfrm>
          </p:grpSpPr>
          <p:pic>
            <p:nvPicPr>
              <p:cNvPr id="39" name="圆角矩形 12"/>
              <p:cNvPicPr>
                <a:picLocks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64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Text Box 22"/>
              <p:cNvSpPr txBox="1">
                <a:spLocks noChangeArrowheads="1"/>
              </p:cNvSpPr>
              <p:nvPr/>
            </p:nvSpPr>
            <p:spPr bwMode="auto">
              <a:xfrm>
                <a:off x="38" y="36"/>
                <a:ext cx="391" cy="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8" name="TextBox 28"/>
            <p:cNvSpPr txBox="1">
              <a:spLocks noChangeArrowheads="1"/>
            </p:cNvSpPr>
            <p:nvPr/>
          </p:nvSpPr>
          <p:spPr bwMode="auto">
            <a:xfrm>
              <a:off x="2432811" y="2514741"/>
              <a:ext cx="23460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3</a:t>
              </a: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022065" y="2231810"/>
            <a:ext cx="483806" cy="440399"/>
            <a:chOff x="2370146" y="3319026"/>
            <a:chExt cx="483806" cy="440399"/>
          </a:xfrm>
        </p:grpSpPr>
        <p:grpSp>
          <p:nvGrpSpPr>
            <p:cNvPr id="42" name="Group 23"/>
            <p:cNvGrpSpPr>
              <a:grpSpLocks/>
            </p:cNvGrpSpPr>
            <p:nvPr/>
          </p:nvGrpSpPr>
          <p:grpSpPr bwMode="auto">
            <a:xfrm>
              <a:off x="2370146" y="3319026"/>
              <a:ext cx="483806" cy="432714"/>
              <a:chOff x="0" y="0"/>
              <a:chExt cx="464" cy="415"/>
            </a:xfrm>
          </p:grpSpPr>
          <p:pic>
            <p:nvPicPr>
              <p:cNvPr id="44" name="圆角矩形 17"/>
              <p:cNvPicPr>
                <a:picLocks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64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5" name="Text Box 25"/>
              <p:cNvSpPr txBox="1">
                <a:spLocks noChangeArrowheads="1"/>
              </p:cNvSpPr>
              <p:nvPr/>
            </p:nvSpPr>
            <p:spPr bwMode="auto">
              <a:xfrm>
                <a:off x="38" y="36"/>
                <a:ext cx="391" cy="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3" name="TextBox 29"/>
            <p:cNvSpPr txBox="1">
              <a:spLocks noChangeArrowheads="1"/>
            </p:cNvSpPr>
            <p:nvPr/>
          </p:nvSpPr>
          <p:spPr bwMode="auto">
            <a:xfrm>
              <a:off x="2432811" y="3359315"/>
              <a:ext cx="23460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4</a:t>
              </a: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7" name="Group 2"/>
          <p:cNvGrpSpPr>
            <a:grpSpLocks/>
          </p:cNvGrpSpPr>
          <p:nvPr/>
        </p:nvGrpSpPr>
        <p:grpSpPr bwMode="auto">
          <a:xfrm>
            <a:off x="3218818" y="3204976"/>
            <a:ext cx="4138415" cy="583903"/>
            <a:chOff x="0" y="0"/>
            <a:chExt cx="3969" cy="560"/>
          </a:xfrm>
        </p:grpSpPr>
        <p:pic>
          <p:nvPicPr>
            <p:cNvPr id="49" name="矩形 23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555" cy="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Text Box 4"/>
            <p:cNvSpPr txBox="1">
              <a:spLocks noChangeArrowheads="1"/>
            </p:cNvSpPr>
            <p:nvPr/>
          </p:nvSpPr>
          <p:spPr bwMode="auto">
            <a:xfrm>
              <a:off x="9" y="9"/>
              <a:ext cx="3960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sp>
        <p:nvSpPr>
          <p:cNvPr id="48" name="Text Box 58"/>
          <p:cNvSpPr txBox="1">
            <a:spLocks noChangeArrowheads="1"/>
          </p:cNvSpPr>
          <p:nvPr/>
        </p:nvSpPr>
        <p:spPr bwMode="auto">
          <a:xfrm>
            <a:off x="3922658" y="3225685"/>
            <a:ext cx="158321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rPr>
              <a:t>人身安全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3218818" y="3079854"/>
            <a:ext cx="483806" cy="440399"/>
            <a:chOff x="2370146" y="3319026"/>
            <a:chExt cx="483806" cy="440399"/>
          </a:xfrm>
        </p:grpSpPr>
        <p:grpSp>
          <p:nvGrpSpPr>
            <p:cNvPr id="52" name="Group 23"/>
            <p:cNvGrpSpPr>
              <a:grpSpLocks/>
            </p:cNvGrpSpPr>
            <p:nvPr/>
          </p:nvGrpSpPr>
          <p:grpSpPr bwMode="auto">
            <a:xfrm>
              <a:off x="2370146" y="3319026"/>
              <a:ext cx="483806" cy="432714"/>
              <a:chOff x="0" y="0"/>
              <a:chExt cx="464" cy="415"/>
            </a:xfrm>
          </p:grpSpPr>
          <p:pic>
            <p:nvPicPr>
              <p:cNvPr id="54" name="圆角矩形 17"/>
              <p:cNvPicPr>
                <a:picLocks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64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5" name="Text Box 25"/>
              <p:cNvSpPr txBox="1">
                <a:spLocks noChangeArrowheads="1"/>
              </p:cNvSpPr>
              <p:nvPr/>
            </p:nvSpPr>
            <p:spPr bwMode="auto">
              <a:xfrm>
                <a:off x="38" y="36"/>
                <a:ext cx="391" cy="3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3" name="TextBox 29"/>
            <p:cNvSpPr txBox="1">
              <a:spLocks noChangeArrowheads="1"/>
            </p:cNvSpPr>
            <p:nvPr/>
          </p:nvSpPr>
          <p:spPr bwMode="auto">
            <a:xfrm>
              <a:off x="2432811" y="3359315"/>
              <a:ext cx="23460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5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56" name="Picture 2" descr="F:\未标题-1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7" t="4268" r="11163" b="4824"/>
          <a:stretch/>
        </p:blipFill>
        <p:spPr bwMode="auto">
          <a:xfrm>
            <a:off x="328686" y="3221477"/>
            <a:ext cx="1257863" cy="158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 descr="F:\未标题-1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9" t="9930" r="18243" b="4594"/>
          <a:stretch/>
        </p:blipFill>
        <p:spPr bwMode="auto">
          <a:xfrm>
            <a:off x="1547348" y="2959207"/>
            <a:ext cx="1194018" cy="1636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6474846" y="3105795"/>
            <a:ext cx="2342865" cy="1733098"/>
            <a:chOff x="6923489" y="3559604"/>
            <a:chExt cx="1575552" cy="1165490"/>
          </a:xfrm>
        </p:grpSpPr>
        <p:pic>
          <p:nvPicPr>
            <p:cNvPr id="58" name="Picture 3" descr="F:\未标题-1.png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611" t="8065" r="13670" b="5111"/>
            <a:stretch/>
          </p:blipFill>
          <p:spPr bwMode="auto">
            <a:xfrm>
              <a:off x="6923489" y="3559604"/>
              <a:ext cx="867488" cy="1146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4" descr="F:\未标题-1.pn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07" t="7818" r="12757" b="5713"/>
            <a:stretch/>
          </p:blipFill>
          <p:spPr bwMode="auto">
            <a:xfrm>
              <a:off x="7647717" y="3598388"/>
              <a:ext cx="851324" cy="11267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417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886 0.07908 C 1.04914 0.05375 1.06198 0.08341 1.05087 0.06765 C 1.04948 0.06549 1.04914 0.06178 1.04775 0.05931 C 1.04219 0.05004 1.03455 0.04448 1.02865 0.03676 C 1.02674 0.03429 1.0257 0.03027 1.02396 0.02811 C 1.0191 0.02286 1.01337 0.02162 1.00799 0.01977 C 1.00191 0.01266 1.00348 0.01359 0.99532 0.00834 C 0.99219 0.00617 0.98577 0.00278 0.98577 0.00309 C 0.97049 0.00803 0.96667 0.02131 0.95886 0.04232 C 0.95521 0.06827 0.94601 0.07815 0.93664 0.09607 C 0.92431 0.09422 0.91875 0.09545 0.90799 0.08742 C 0.88403 0.06981 0.89792 0.07167 0.86667 0.05931 C 0.84827 0.0522 0.83091 0.03985 0.81285 0.03089 C 0.79497 0.02193 0.77553 0.02162 0.7573 0.01977 C 0.73768 0.02286 0.7125 0.02008 0.69375 0.03676 C 0.68073 0.0485 0.67223 0.07105 0.6573 0.0763 C 0.63542 0.08402 0.58768 0.08155 0.58108 0.08186 C 0.56997 0.08093 0.55869 0.08124 0.54775 0.07908 C 0.54046 0.07754 0.5349 0.06981 0.52865 0.06487 C 0.51459 0.05437 0.5007 0.04201 0.48577 0.03676 C 0.47691 0.02842 0.46875 0.02255 0.45886 0.01977 C 0.43577 0.02409 0.41546 0.04386 0.39219 0.04788 C 0.38629 0.04695 0.38021 0.04788 0.37466 0.0451 C 0.36823 0.0417 0.36441 0.03089 0.35886 0.02533 C 0.35261 0.01915 0.34619 0.0139 0.33976 0.00834 C 0.32987 -0.00062 0.32101 -0.01391 0.31112 -0.02256 C 0.29549 -0.03615 0.28056 -0.04078 0.26355 -0.04511 C 0.24445 -0.04387 0.22448 -0.05005 0.20643 -0.03955 C 0.20435 -0.03831 0.20365 -0.03337 0.20174 -0.03121 C 0.20035 -0.02966 0.19827 -0.02935 0.19671 -0.02843 C 0.18681 -0.01452 0.17813 0.00123 0.16667 0.01112 C 0.15678 0.02965 0.12796 0.01482 0.11441 0.01112 C 0.10139 0.00339 0.09341 -0.00031 0.07952 -0.00278 C 0.07362 -0.00618 0.06945 -0.01298 0.06355 -0.017 C 0.05539 -0.02256 0.04671 -0.0275 0.0382 -0.03121 C 0.02639 -0.02719 0.02032 -0.02256 0.00955 -0.01421 C 0.00643 -0.01174 -4.72222E-6 -0.00804 -4.72222E-6 4.2076E-6 " pathEditMode="relative" rAng="0" ptsTypes="ffffffffffffffffffffffffffffffffffffA">
                                      <p:cBhvr>
                                        <p:cTn id="6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95" y="-5622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886 0.07909 C 1.04914 0.05376 1.06198 0.08342 1.05087 0.06766 C 1.04948 0.0655 1.04914 0.06179 1.04775 0.05932 C 1.04219 0.05005 1.03455 0.04449 1.02865 0.03677 C 1.02674 0.0343 1.0257 0.03028 1.02396 0.02812 C 1.0191 0.02287 1.01337 0.02163 1.00799 0.01978 C 1.00191 0.01267 1.00348 0.0136 0.99532 0.00835 C 0.99219 0.00618 0.98577 0.00279 0.98577 0.00309 C 0.97049 0.00804 0.96667 0.02132 0.95886 0.04233 C 0.95521 0.06828 0.94601 0.07816 0.93664 0.09608 C 0.92431 0.09423 0.91875 0.09546 0.90799 0.08743 C 0.88403 0.06982 0.89792 0.07168 0.86667 0.05932 C 0.84827 0.05221 0.83091 0.03986 0.81285 0.0309 C 0.79497 0.02194 0.77552 0.02163 0.7573 0.01978 C 0.73768 0.02287 0.7125 0.02009 0.69375 0.03677 C 0.68073 0.04851 0.67223 0.07106 0.6573 0.07631 C 0.63542 0.08403 0.58768 0.08156 0.58108 0.08187 C 0.5698 0.08094 0.55868 0.08125 0.54775 0.07909 C 0.54046 0.07755 0.5349 0.06982 0.52865 0.06488 C 0.51459 0.05438 0.5007 0.04202 0.48577 0.03677 C 0.47691 0.02843 0.46875 0.02256 0.45886 0.01978 C 0.43577 0.0241 0.41546 0.04387 0.39219 0.04789 C 0.38629 0.04696 0.38021 0.04789 0.37466 0.04511 C 0.36823 0.04171 0.36441 0.0309 0.35886 0.02534 C 0.35261 0.01916 0.34618 0.01391 0.33976 0.00835 C 0.32986 -0.00061 0.32101 -0.0139 0.31111 -0.02255 C 0.29549 -0.03614 0.28056 -0.04077 0.26355 -0.0451 C 0.24445 -0.04386 0.22448 -0.05004 0.20643 -0.03954 C 0.20434 -0.0383 0.20365 -0.03336 0.20174 -0.0312 C 0.20035 -0.02965 0.19809 -0.02934 0.19671 -0.02842 C 0.18681 -0.01451 0.17813 0.00124 0.16667 0.01113 C 0.15677 0.02966 0.12796 0.01483 0.11441 0.01113 C 0.10139 0.0034 0.09341 -0.0003 0.07952 -0.00278 C 0.07361 -0.00617 0.06945 -0.01297 0.06355 -0.01699 C 0.05539 -0.02255 0.04671 -0.02749 0.0382 -0.0312 C 0.02639 -0.02718 0.02032 -0.02255 0.00955 -0.01421 C 0.00643 -0.01173 -3.61111E-6 -0.00803 -3.61111E-6 -4.99537E-6 " pathEditMode="relative" rAng="0" ptsTypes="ffffffffffffffffffffffffffffffffffffA">
                                      <p:cBhvr>
                                        <p:cTn id="6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95" y="-56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06 -0.06735 C 0.07639 -0.06488 0.06372 -0.06457 0.05104 -0.06179 C 0.04462 -0.06024 0.03837 -0.05623 0.03195 -0.05345 C 0.02986 -0.05252 0.02552 -0.05067 0.02552 -0.05036 C 0.01927 -0.04294 0.01233 -0.04078 0.00504 -0.03646 C 0.00347 -0.03553 0.00017 -0.03368 0.00017 -0.03337 C -0.02014 -0.03954 -0.03923 -0.05128 -0.05851 -0.06457 C -0.06476 -0.07631 -0.05798 -0.06549 -0.06805 -0.07322 C -0.06979 -0.07445 -0.07101 -0.07723 -0.07274 -0.07878 C -0.0743 -0.08001 -0.07604 -0.08063 -0.0776 -0.08156 C -0.08646 -0.09392 -0.09149 -0.0933 -0.10295 -0.09577 C -0.12344 -0.09423 -0.15156 -0.09268 -0.17274 -0.09021 C -0.1875 -0.08836 -0.21719 -0.08434 -0.21719 -0.08403 C -0.23142 -0.07198 -0.2467 -0.06519 -0.26163 -0.05623 C -0.2717 -0.05746 -0.28316 -0.05283 -0.29184 -0.06179 C -0.30469 -0.07507 -0.31198 -0.10133 -0.32517 -0.11276 C -0.33976 -0.12543 -0.35573 -0.13717 -0.37118 -0.14643 C -0.38489 -0.14551 -0.39878 -0.1452 -0.4125 -0.14365 C -0.42257 -0.14242 -0.41823 -0.14087 -0.42673 -0.13531 C -0.43246 -0.13161 -0.44271 -0.13068 -0.44739 -0.12975 C -0.46302 -0.12234 -0.45382 -0.12172 -0.47604 -0.11832 C -0.49358 -0.10782 -0.51319 -0.114 -0.5316 -0.10998 C -0.53663 -0.10658 -0.54062 -0.10164 -0.54583 -0.09855 C -0.54687 -0.09577 -0.54896 -0.09361 -0.54896 -0.09021 C -0.54896 -0.08434 -0.53628 -0.07693 -0.53472 -0.076 C -0.52153 -0.06735 -0.5092 -0.05932 -0.4967 -0.04758 C -0.49045 -0.04171 -0.4776 -0.03089 -0.4776 -0.03059 C -0.47153 -0.02008 -0.4651 -0.01236 -0.46007 0.00031 C -0.45642 0.01977 -0.44774 0.02996 -0.43941 0.04263 C -0.43594 0.04757 -0.43437 0.05406 -0.43003 0.05684 C -0.42239 0.06178 -0.41371 0.06333 -0.40608 0.06796 C -0.40347 0.06951 -0.40087 0.07198 -0.39826 0.07383 C -0.3967 0.07507 -0.39496 0.07569 -0.3934 0.07661 C -0.38802 0.08279 -0.37604 0.09082 -0.37604 0.09113 C -0.37014 0.0899 -0.36423 0.0899 -0.35851 0.08773 C -0.35278 0.08557 -0.35503 0.08063 -0.35052 0.07661 C -0.34601 0.0726 -0.34097 0.07105 -0.33628 0.06796 C -0.32587 0.06117 -0.31406 0.06611 -0.30295 0.06518 C -0.29271 0.05931 -0.29583 0.06395 -0.29184 0.05684 " pathEditMode="relative" rAng="0" ptsTypes="ffffffffffffffffffffffffffffffffffffffA">
                                      <p:cBhvr>
                                        <p:cTn id="7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910" y="3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291830"/>
            <a:ext cx="2234524" cy="13011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3" y="1131590"/>
            <a:ext cx="1686714" cy="356192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006018" y="2163891"/>
            <a:ext cx="3654609" cy="1056239"/>
            <a:chOff x="2169951" y="965687"/>
            <a:chExt cx="3654609" cy="1056239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2169951" y="965687"/>
              <a:ext cx="3654609" cy="1056239"/>
              <a:chOff x="0" y="0"/>
              <a:chExt cx="3505" cy="1013"/>
            </a:xfrm>
          </p:grpSpPr>
          <p:pic>
            <p:nvPicPr>
              <p:cNvPr id="13" name="矩形 9"/>
              <p:cNvPicPr>
                <a:picLocks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50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13"/>
              <p:cNvSpPr txBox="1">
                <a:spLocks noChangeArrowheads="1"/>
              </p:cNvSpPr>
              <p:nvPr/>
            </p:nvSpPr>
            <p:spPr bwMode="auto">
              <a:xfrm>
                <a:off x="10" y="10"/>
                <a:ext cx="2113" cy="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12" name="Text Box 58"/>
            <p:cNvSpPr txBox="1">
              <a:spLocks noChangeArrowheads="1"/>
            </p:cNvSpPr>
            <p:nvPr/>
          </p:nvSpPr>
          <p:spPr bwMode="auto">
            <a:xfrm>
              <a:off x="3159869" y="1013506"/>
              <a:ext cx="201122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交通安全</a:t>
              </a:r>
              <a:endParaRPr lang="en-US" altLang="zh-CN" sz="32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006018" y="1637249"/>
            <a:ext cx="917910" cy="820974"/>
            <a:chOff x="2370146" y="833266"/>
            <a:chExt cx="483806" cy="432714"/>
          </a:xfrm>
        </p:grpSpPr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2370146" y="833266"/>
              <a:ext cx="483806" cy="432714"/>
              <a:chOff x="0" y="0"/>
              <a:chExt cx="464" cy="415"/>
            </a:xfrm>
          </p:grpSpPr>
          <p:pic>
            <p:nvPicPr>
              <p:cNvPr id="18" name="圆角矩形 8"/>
              <p:cNvPicPr>
                <a:picLocks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64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16"/>
              <p:cNvSpPr txBox="1">
                <a:spLocks noChangeArrowheads="1"/>
              </p:cNvSpPr>
              <p:nvPr/>
            </p:nvSpPr>
            <p:spPr bwMode="auto">
              <a:xfrm>
                <a:off x="38" y="35"/>
                <a:ext cx="391" cy="3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7" name="TextBox 19"/>
            <p:cNvSpPr txBox="1">
              <a:spLocks noChangeArrowheads="1"/>
            </p:cNvSpPr>
            <p:nvPr/>
          </p:nvSpPr>
          <p:spPr bwMode="auto">
            <a:xfrm>
              <a:off x="2479048" y="838849"/>
              <a:ext cx="234604" cy="373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426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73 -0.41883 C -0.40035 -0.41482 -0.39323 -0.40895 -0.38646 -0.40402 C -0.37483 -0.39568 -0.36216 -0.39074 -0.35001 -0.3855 C -0.34514 -0.38334 -0.34115 -0.37902 -0.33646 -0.37624 C -0.32483 -0.34877 -0.3408 -0.31358 -0.3448 -0.2855 C -0.3441 -0.28179 -0.34393 -0.27778 -0.34271 -0.27439 C -0.3415 -0.27068 -0.33438 -0.2676 -0.33334 -0.26698 C -0.32223 -0.26081 -0.31146 -0.25834 -0.3 -0.25587 C -0.29757 -0.25463 -0.29514 -0.2534 -0.29271 -0.25216 C -0.28855 -0.25031 -0.28021 -0.24661 -0.28021 -0.24661 C -0.27292 -0.23704 -0.275 -0.23488 -0.27605 -0.21698 C -0.2757 -0.21327 -0.27657 -0.20834 -0.275 -0.20587 C -0.26528 -0.19013 -0.21893 -0.19136 -0.21355 -0.19105 C -0.20591 -0.18889 -0.20226 -0.18581 -0.19792 -0.17439 C -0.19757 -0.16266 -0.19862 -0.15062 -0.19688 -0.1392 C -0.19636 -0.13581 -0.19358 -0.13519 -0.19167 -0.13365 C -0.18594 -0.12932 -0.1783 -0.12531 -0.17188 -0.12439 C -0.15747 -0.12192 -0.13681 -0.1213 -0.12396 -0.12068 C -0.11875 -0.11451 -0.11928 -0.10803 -0.11771 -0.09661 C -0.11737 -0.09476 -0.11563 -0.09568 -0.11459 -0.09476 C -0.11233 -0.0926 -0.11077 -0.08827 -0.10834 -0.08735 C -0.1073 -0.08704 -0.10226 -0.08488 -0.10105 -0.08365 C -0.09879 -0.08148 -0.09688 -0.07871 -0.0948 -0.07624 C -0.09375 -0.075 -0.09167 -0.07253 -0.09167 -0.07253 C -0.08733 -0.04908 -0.07188 -0.04229 -0.06042 -0.0355 C -0.05278 -0.03087 -0.04549 -0.02531 -0.0375 -0.02253 C -0.03143 -0.01729 -0.029 -0.01297 -0.02396 -0.00402 C -0.0224 -0.00124 -0.0198 -0.00155 -0.01771 -0.00031 C -0.01667 0.00031 -0.01459 0.00154 -0.01459 0.00154 C -0.00973 0.00092 8.33333E-7 -0.00031 8.33333E-7 -0.00031 " pathEditMode="relative" ptsTypes="fffffffffffffffffffff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1491630"/>
            <a:ext cx="4432076" cy="1656184"/>
          </a:xfrm>
        </p:spPr>
        <p:txBody>
          <a:bodyPr anchor="t" anchorCtr="0">
            <a:noAutofit/>
          </a:bodyPr>
          <a:lstStyle/>
          <a:p>
            <a:pPr algn="l">
              <a:lnSpc>
                <a:spcPct val="150000"/>
              </a:lnSpc>
              <a:defRPr/>
            </a:pPr>
            <a:r>
              <a:rPr lang="zh-CN" altLang="en-US" sz="1200" dirty="0" smtClean="0">
                <a:latin typeface="+mn-ea"/>
                <a:ea typeface="+mn-ea"/>
              </a:rPr>
              <a:t>一、行走的安全常识：</a:t>
            </a:r>
            <a:r>
              <a:rPr lang="en-US" altLang="zh-CN" sz="1200" dirty="0" smtClean="0">
                <a:latin typeface="+mn-ea"/>
                <a:ea typeface="+mn-ea"/>
              </a:rPr>
              <a:t/>
            </a:r>
            <a:br>
              <a:rPr lang="en-US" altLang="zh-CN" sz="1200" dirty="0" smtClean="0">
                <a:latin typeface="+mn-ea"/>
                <a:ea typeface="+mn-ea"/>
              </a:rPr>
            </a:br>
            <a:r>
              <a:rPr lang="zh-CN" altLang="en-US" sz="900" dirty="0" smtClean="0">
                <a:latin typeface="+mn-ea"/>
                <a:ea typeface="+mn-ea"/>
              </a:rPr>
              <a:t/>
            </a:r>
            <a:br>
              <a:rPr lang="zh-CN" altLang="en-US" sz="900" dirty="0" smtClean="0">
                <a:latin typeface="+mn-ea"/>
                <a:ea typeface="+mn-ea"/>
              </a:rPr>
            </a:br>
            <a:r>
              <a:rPr lang="zh-CN" altLang="en-US" sz="1200" dirty="0" smtClean="0">
                <a:latin typeface="+mn-ea"/>
                <a:ea typeface="+mn-ea"/>
              </a:rPr>
              <a:t>         </a:t>
            </a:r>
            <a:r>
              <a:rPr lang="en-US" altLang="zh-CN" sz="1200" dirty="0" smtClean="0">
                <a:latin typeface="+mn-ea"/>
                <a:ea typeface="+mn-ea"/>
              </a:rPr>
              <a:t>1</a:t>
            </a:r>
            <a:r>
              <a:rPr lang="zh-CN" altLang="en-US" sz="1200" dirty="0" smtClean="0">
                <a:latin typeface="+mn-ea"/>
                <a:ea typeface="+mn-ea"/>
              </a:rPr>
              <a:t>、指挥灯信号 绿灯亮时，准许行人通行；黄灯亮时，不准行人通行，但已进入人行道的行人，可以继续通行；红灯亮时，不准行人通行；黄灯闪烁时，行人须在确保安全的原则下通行。</a:t>
            </a:r>
            <a:r>
              <a:rPr lang="en-US" altLang="zh-CN" sz="1200" dirty="0" smtClean="0">
                <a:latin typeface="+mn-ea"/>
                <a:ea typeface="+mn-ea"/>
              </a:rPr>
              <a:t/>
            </a:r>
            <a:br>
              <a:rPr lang="en-US" altLang="zh-CN" sz="1200" dirty="0" smtClean="0">
                <a:latin typeface="+mn-ea"/>
                <a:ea typeface="+mn-ea"/>
              </a:rPr>
            </a:br>
            <a:r>
              <a:rPr lang="zh-CN" altLang="en-US" sz="1200" dirty="0" smtClean="0">
                <a:latin typeface="+mn-ea"/>
                <a:ea typeface="+mn-ea"/>
              </a:rPr>
              <a:t/>
            </a:r>
            <a:br>
              <a:rPr lang="zh-CN" altLang="en-US" sz="1200" dirty="0" smtClean="0">
                <a:latin typeface="+mn-ea"/>
                <a:ea typeface="+mn-ea"/>
              </a:rPr>
            </a:br>
            <a:r>
              <a:rPr lang="zh-CN" altLang="en-US" sz="1200" dirty="0" smtClean="0">
                <a:latin typeface="+mn-ea"/>
                <a:ea typeface="+mn-ea"/>
              </a:rPr>
              <a:t>        </a:t>
            </a:r>
            <a:r>
              <a:rPr lang="en-US" altLang="zh-CN" sz="1200" dirty="0" smtClean="0">
                <a:latin typeface="+mn-ea"/>
                <a:ea typeface="+mn-ea"/>
              </a:rPr>
              <a:t>2</a:t>
            </a:r>
            <a:r>
              <a:rPr lang="zh-CN" altLang="en-US" sz="1200" dirty="0" smtClean="0">
                <a:latin typeface="+mn-ea"/>
                <a:ea typeface="+mn-ea"/>
              </a:rPr>
              <a:t>、人行横道信号灯 绿灯亮时，准许行人通过人行横道；绿灯闪烁时，不准行人进入人行横道，</a:t>
            </a:r>
            <a:r>
              <a:rPr lang="en-US" altLang="zh-CN" sz="1200" dirty="0" smtClean="0">
                <a:latin typeface="+mn-ea"/>
                <a:ea typeface="+mn-ea"/>
              </a:rPr>
              <a:t/>
            </a:r>
            <a:br>
              <a:rPr lang="en-US" altLang="zh-CN" sz="1200" dirty="0" smtClean="0">
                <a:latin typeface="+mn-ea"/>
                <a:ea typeface="+mn-ea"/>
              </a:rPr>
            </a:br>
            <a:r>
              <a:rPr lang="en-US" altLang="zh-CN" sz="1200" dirty="0">
                <a:latin typeface="+mn-ea"/>
                <a:ea typeface="+mn-ea"/>
              </a:rPr>
              <a:t> </a:t>
            </a:r>
            <a:r>
              <a:rPr lang="en-US" altLang="zh-CN" sz="1200" dirty="0" smtClean="0">
                <a:latin typeface="+mn-ea"/>
                <a:ea typeface="+mn-ea"/>
              </a:rPr>
              <a:t>      </a:t>
            </a:r>
            <a:r>
              <a:rPr lang="en-US" altLang="zh-CN" sz="800" b="1" dirty="0" smtClean="0">
                <a:latin typeface="华文行楷" pitchFamily="2" charset="-122"/>
                <a:ea typeface="华文行楷" pitchFamily="2" charset="-122"/>
              </a:rPr>
              <a:t> </a:t>
            </a:r>
            <a:endParaRPr lang="zh-CN" altLang="en-US" sz="1200" dirty="0">
              <a:latin typeface="+mn-ea"/>
              <a:ea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843558"/>
            <a:ext cx="6676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道路交通安全同学必须牢记的安全常识：</a:t>
            </a:r>
            <a:endParaRPr lang="zh-CN" altLang="en-US" sz="2800" dirty="0"/>
          </a:p>
        </p:txBody>
      </p:sp>
      <p:pic>
        <p:nvPicPr>
          <p:cNvPr id="1026" name="Picture 2" descr="C:\Users\apple\Desktop\7\9\红灯灯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126" y="758204"/>
            <a:ext cx="2544168" cy="4250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apple\Desktop\7\9\卡通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145134"/>
            <a:ext cx="1642562" cy="168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3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004 0.04757 C 0.46458 0.05808 0.45156 0.06611 0.43559 0.07012 C 0.40469 0.06765 0.37778 0.05622 0.3467 0.05313 C 0.33837 0.05035 0.32969 0.05066 0.32135 0.04757 C 0.3092 0.04294 0.29809 0.02996 0.28646 0.02471 C 0.28125 0.02224 0.25504 0.01174 0.24826 0.01081 C 0.23455 0.00927 0.22066 0.00896 0.20694 0.00803 C 0.18385 0.00401 0.16458 -0.00062 0.14184 -0.00618 C 0.10122 -0.01637 0.14427 -0.0034 0.11649 -0.01174 C 0.11007 -0.01359 0.09757 -0.01761 0.09757 -0.0173 C 0.02656 -0.01637 -0.03472 -0.01112 -0.10243 -0.02317 C -0.12049 -0.01916 -0.13819 -0.0102 -0.15642 -0.00896 C -0.18142 -0.00742 -0.20625 -0.00711 -0.23108 -0.00618 C -0.24653 0.00309 -0.26285 -0.00124 -0.27865 -0.0034 C -0.28715 -0.00247 -0.29566 -0.00278 -0.30417 -0.00062 C -0.30746 0.00031 -0.31354 0.00494 -0.31354 0.00525 C -0.34132 0.03861 -0.40191 0.02687 -0.42309 0.0278 C -0.44167 0.03583 -0.44792 0.03676 -0.4691 0.03892 C -0.47465 0.04201 -0.47274 0.04387 -0.47552 0.03892 " pathEditMode="relative" rAng="0" ptsTypes="ffffffffffffffffff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78" y="-24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491630"/>
            <a:ext cx="3194398" cy="1656184"/>
          </a:xfrm>
        </p:spPr>
        <p:txBody>
          <a:bodyPr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 smtClean="0">
                <a:latin typeface="+mn-ea"/>
                <a:ea typeface="+mn-ea"/>
              </a:rPr>
              <a:t>二</a:t>
            </a:r>
            <a:r>
              <a:rPr lang="zh-CN" altLang="en-US" sz="1200" dirty="0">
                <a:latin typeface="+mn-ea"/>
                <a:ea typeface="+mn-ea"/>
              </a:rPr>
              <a:t>、骑车安全 </a:t>
            </a:r>
            <a:r>
              <a:rPr lang="zh-CN" altLang="en-US" sz="1200" dirty="0" smtClean="0">
                <a:latin typeface="+mn-ea"/>
                <a:ea typeface="+mn-ea"/>
              </a:rPr>
              <a:t>：</a:t>
            </a:r>
            <a:r>
              <a:rPr lang="en-US" altLang="zh-CN" sz="1200" dirty="0" smtClean="0">
                <a:latin typeface="+mn-ea"/>
                <a:ea typeface="+mn-ea"/>
              </a:rPr>
              <a:t/>
            </a:r>
            <a:br>
              <a:rPr lang="en-US" altLang="zh-CN" sz="1200" dirty="0" smtClean="0">
                <a:latin typeface="+mn-ea"/>
                <a:ea typeface="+mn-ea"/>
              </a:rPr>
            </a:br>
            <a:r>
              <a:rPr lang="zh-CN" altLang="en-US" sz="1200" dirty="0" smtClean="0">
                <a:latin typeface="+mn-ea"/>
                <a:ea typeface="+mn-ea"/>
              </a:rPr>
              <a:t>（</a:t>
            </a:r>
            <a:r>
              <a:rPr lang="en-US" altLang="zh-CN" sz="1200" dirty="0">
                <a:latin typeface="+mn-ea"/>
                <a:ea typeface="+mn-ea"/>
              </a:rPr>
              <a:t>1</a:t>
            </a:r>
            <a:r>
              <a:rPr lang="zh-CN" altLang="en-US" sz="1200" dirty="0">
                <a:latin typeface="+mn-ea"/>
                <a:ea typeface="+mn-ea"/>
              </a:rPr>
              <a:t>）不满</a:t>
            </a:r>
            <a:r>
              <a:rPr lang="en-US" altLang="zh-CN" sz="1200" dirty="0">
                <a:latin typeface="+mn-ea"/>
                <a:ea typeface="+mn-ea"/>
              </a:rPr>
              <a:t>12</a:t>
            </a:r>
            <a:r>
              <a:rPr lang="zh-CN" altLang="en-US" sz="1200" dirty="0">
                <a:latin typeface="+mn-ea"/>
                <a:ea typeface="+mn-ea"/>
              </a:rPr>
              <a:t>周岁的孩子，不能在道路上骑车</a:t>
            </a:r>
            <a:r>
              <a:rPr lang="zh-CN" altLang="en-US" sz="1200" dirty="0" smtClean="0">
                <a:latin typeface="+mn-ea"/>
                <a:ea typeface="+mn-ea"/>
              </a:rPr>
              <a:t>。   （</a:t>
            </a:r>
            <a:r>
              <a:rPr lang="en-US" altLang="zh-CN" sz="1200" dirty="0">
                <a:latin typeface="+mn-ea"/>
                <a:ea typeface="+mn-ea"/>
              </a:rPr>
              <a:t>2</a:t>
            </a:r>
            <a:r>
              <a:rPr lang="zh-CN" altLang="en-US" sz="1200" dirty="0">
                <a:latin typeface="+mn-ea"/>
                <a:ea typeface="+mn-ea"/>
              </a:rPr>
              <a:t>）不打伞骑车。 </a:t>
            </a:r>
            <a:r>
              <a:rPr lang="en-US" altLang="zh-CN" sz="1200" dirty="0" smtClean="0">
                <a:latin typeface="+mn-ea"/>
                <a:ea typeface="+mn-ea"/>
              </a:rPr>
              <a:t/>
            </a:r>
            <a:br>
              <a:rPr lang="en-US" altLang="zh-CN" sz="1200" dirty="0" smtClean="0">
                <a:latin typeface="+mn-ea"/>
                <a:ea typeface="+mn-ea"/>
              </a:rPr>
            </a:br>
            <a:r>
              <a:rPr lang="zh-CN" altLang="en-US" sz="1200" dirty="0" smtClean="0">
                <a:latin typeface="+mn-ea"/>
                <a:ea typeface="+mn-ea"/>
              </a:rPr>
              <a:t>（</a:t>
            </a:r>
            <a:r>
              <a:rPr lang="en-US" altLang="zh-CN" sz="1200" dirty="0">
                <a:latin typeface="+mn-ea"/>
                <a:ea typeface="+mn-ea"/>
              </a:rPr>
              <a:t>3</a:t>
            </a:r>
            <a:r>
              <a:rPr lang="zh-CN" altLang="en-US" sz="1200" dirty="0">
                <a:latin typeface="+mn-ea"/>
                <a:ea typeface="+mn-ea"/>
              </a:rPr>
              <a:t>）不脱手骑车。 </a:t>
            </a:r>
            <a:r>
              <a:rPr lang="en-US" altLang="zh-CN" sz="1200" dirty="0" smtClean="0">
                <a:latin typeface="+mn-ea"/>
                <a:ea typeface="+mn-ea"/>
              </a:rPr>
              <a:t/>
            </a:r>
            <a:br>
              <a:rPr lang="en-US" altLang="zh-CN" sz="1200" dirty="0" smtClean="0">
                <a:latin typeface="+mn-ea"/>
                <a:ea typeface="+mn-ea"/>
              </a:rPr>
            </a:br>
            <a:r>
              <a:rPr lang="zh-CN" altLang="en-US" sz="1200" dirty="0" smtClean="0">
                <a:latin typeface="+mn-ea"/>
                <a:ea typeface="+mn-ea"/>
              </a:rPr>
              <a:t>（</a:t>
            </a:r>
            <a:r>
              <a:rPr lang="en-US" altLang="zh-CN" sz="1200" dirty="0">
                <a:latin typeface="+mn-ea"/>
                <a:ea typeface="+mn-ea"/>
              </a:rPr>
              <a:t>4</a:t>
            </a:r>
            <a:r>
              <a:rPr lang="zh-CN" altLang="en-US" sz="1200" dirty="0">
                <a:latin typeface="+mn-ea"/>
                <a:ea typeface="+mn-ea"/>
              </a:rPr>
              <a:t>）不骑车带人。 </a:t>
            </a:r>
            <a:r>
              <a:rPr lang="en-US" altLang="zh-CN" sz="1200" dirty="0" smtClean="0">
                <a:latin typeface="+mn-ea"/>
                <a:ea typeface="+mn-ea"/>
              </a:rPr>
              <a:t/>
            </a:r>
            <a:br>
              <a:rPr lang="en-US" altLang="zh-CN" sz="1200" dirty="0" smtClean="0">
                <a:latin typeface="+mn-ea"/>
                <a:ea typeface="+mn-ea"/>
              </a:rPr>
            </a:br>
            <a:r>
              <a:rPr lang="zh-CN" altLang="en-US" sz="1200" dirty="0" smtClean="0">
                <a:latin typeface="+mn-ea"/>
                <a:ea typeface="+mn-ea"/>
              </a:rPr>
              <a:t>（</a:t>
            </a:r>
            <a:r>
              <a:rPr lang="en-US" altLang="zh-CN" sz="1200" dirty="0">
                <a:latin typeface="+mn-ea"/>
                <a:ea typeface="+mn-ea"/>
              </a:rPr>
              <a:t>5</a:t>
            </a:r>
            <a:r>
              <a:rPr lang="zh-CN" altLang="en-US" sz="1200" dirty="0">
                <a:latin typeface="+mn-ea"/>
                <a:ea typeface="+mn-ea"/>
              </a:rPr>
              <a:t>）不骑</a:t>
            </a:r>
            <a:r>
              <a:rPr lang="en-US" altLang="zh-CN" sz="1200" dirty="0">
                <a:latin typeface="+mn-ea"/>
                <a:ea typeface="+mn-ea"/>
              </a:rPr>
              <a:t>"</a:t>
            </a:r>
            <a:r>
              <a:rPr lang="zh-CN" altLang="en-US" sz="1200" dirty="0">
                <a:latin typeface="+mn-ea"/>
                <a:ea typeface="+mn-ea"/>
              </a:rPr>
              <a:t>病</a:t>
            </a:r>
            <a:r>
              <a:rPr lang="en-US" altLang="zh-CN" sz="1200" dirty="0">
                <a:latin typeface="+mn-ea"/>
                <a:ea typeface="+mn-ea"/>
              </a:rPr>
              <a:t>"</a:t>
            </a:r>
            <a:r>
              <a:rPr lang="zh-CN" altLang="en-US" sz="1200" dirty="0">
                <a:latin typeface="+mn-ea"/>
                <a:ea typeface="+mn-ea"/>
              </a:rPr>
              <a:t>车。 </a:t>
            </a:r>
            <a:r>
              <a:rPr lang="en-US" altLang="zh-CN" sz="1200" dirty="0" smtClean="0">
                <a:latin typeface="+mn-ea"/>
                <a:ea typeface="+mn-ea"/>
              </a:rPr>
              <a:t/>
            </a:r>
            <a:br>
              <a:rPr lang="en-US" altLang="zh-CN" sz="1200" dirty="0" smtClean="0">
                <a:latin typeface="+mn-ea"/>
                <a:ea typeface="+mn-ea"/>
              </a:rPr>
            </a:br>
            <a:r>
              <a:rPr lang="zh-CN" altLang="en-US" sz="1200" dirty="0" smtClean="0">
                <a:latin typeface="+mn-ea"/>
                <a:ea typeface="+mn-ea"/>
              </a:rPr>
              <a:t>（</a:t>
            </a:r>
            <a:r>
              <a:rPr lang="en-US" altLang="zh-CN" sz="1200" dirty="0">
                <a:latin typeface="+mn-ea"/>
                <a:ea typeface="+mn-ea"/>
              </a:rPr>
              <a:t>6</a:t>
            </a:r>
            <a:r>
              <a:rPr lang="zh-CN" altLang="en-US" sz="1200" dirty="0">
                <a:latin typeface="+mn-ea"/>
                <a:ea typeface="+mn-ea"/>
              </a:rPr>
              <a:t>）不骑快车。 </a:t>
            </a:r>
            <a:r>
              <a:rPr lang="en-US" altLang="zh-CN" sz="1200" dirty="0" smtClean="0">
                <a:latin typeface="+mn-ea"/>
                <a:ea typeface="+mn-ea"/>
              </a:rPr>
              <a:t/>
            </a:r>
            <a:br>
              <a:rPr lang="en-US" altLang="zh-CN" sz="1200" dirty="0" smtClean="0">
                <a:latin typeface="+mn-ea"/>
                <a:ea typeface="+mn-ea"/>
              </a:rPr>
            </a:br>
            <a:r>
              <a:rPr lang="zh-CN" altLang="en-US" sz="1200" dirty="0" smtClean="0">
                <a:latin typeface="+mn-ea"/>
                <a:ea typeface="+mn-ea"/>
              </a:rPr>
              <a:t>（</a:t>
            </a:r>
            <a:r>
              <a:rPr lang="en-US" altLang="zh-CN" sz="1200" dirty="0">
                <a:latin typeface="+mn-ea"/>
                <a:ea typeface="+mn-ea"/>
              </a:rPr>
              <a:t>7</a:t>
            </a:r>
            <a:r>
              <a:rPr lang="zh-CN" altLang="en-US" sz="1200" dirty="0">
                <a:latin typeface="+mn-ea"/>
                <a:ea typeface="+mn-ea"/>
              </a:rPr>
              <a:t>）不与机动车</a:t>
            </a:r>
            <a:r>
              <a:rPr lang="zh-CN" altLang="en-US" sz="1200" dirty="0" smtClean="0">
                <a:latin typeface="+mn-ea"/>
                <a:ea typeface="+mn-ea"/>
              </a:rPr>
              <a:t>抢道</a:t>
            </a:r>
            <a:r>
              <a:rPr lang="en-US" altLang="zh-CN" sz="1200" dirty="0" smtClean="0">
                <a:latin typeface="+mn-ea"/>
                <a:ea typeface="+mn-ea"/>
              </a:rPr>
              <a:t/>
            </a:r>
            <a:br>
              <a:rPr lang="en-US" altLang="zh-CN" sz="1200" dirty="0" smtClean="0">
                <a:latin typeface="+mn-ea"/>
                <a:ea typeface="+mn-ea"/>
              </a:rPr>
            </a:br>
            <a:r>
              <a:rPr lang="zh-CN" altLang="en-US" sz="1200" dirty="0" smtClean="0">
                <a:latin typeface="+mn-ea"/>
                <a:ea typeface="+mn-ea"/>
              </a:rPr>
              <a:t>（</a:t>
            </a:r>
            <a:r>
              <a:rPr lang="en-US" altLang="zh-CN" sz="1200" dirty="0">
                <a:latin typeface="+mn-ea"/>
                <a:ea typeface="+mn-ea"/>
              </a:rPr>
              <a:t>8</a:t>
            </a:r>
            <a:r>
              <a:rPr lang="zh-CN" altLang="en-US" sz="1200" dirty="0">
                <a:latin typeface="+mn-ea"/>
                <a:ea typeface="+mn-ea"/>
              </a:rPr>
              <a:t>）不平行骑车。 </a:t>
            </a:r>
            <a:r>
              <a:rPr lang="en-US" altLang="zh-CN" sz="1200" dirty="0" smtClean="0">
                <a:latin typeface="+mn-ea"/>
                <a:ea typeface="+mn-ea"/>
              </a:rPr>
              <a:t/>
            </a:r>
            <a:br>
              <a:rPr lang="en-US" altLang="zh-CN" sz="1200" dirty="0" smtClean="0">
                <a:latin typeface="+mn-ea"/>
                <a:ea typeface="+mn-ea"/>
              </a:rPr>
            </a:br>
            <a:endParaRPr lang="zh-CN" altLang="en-US" sz="1200" dirty="0">
              <a:latin typeface="+mn-ea"/>
              <a:ea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843558"/>
            <a:ext cx="6676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道路交通安全同学必须牢记的安全常识：</a:t>
            </a:r>
            <a:endParaRPr lang="zh-CN" altLang="en-US" sz="2800" dirty="0"/>
          </a:p>
        </p:txBody>
      </p:sp>
      <p:grpSp>
        <p:nvGrpSpPr>
          <p:cNvPr id="3" name="组合 2"/>
          <p:cNvGrpSpPr/>
          <p:nvPr/>
        </p:nvGrpSpPr>
        <p:grpSpPr>
          <a:xfrm>
            <a:off x="2627784" y="1495078"/>
            <a:ext cx="7296000" cy="3511071"/>
            <a:chOff x="1748953" y="843558"/>
            <a:chExt cx="8966920" cy="4315172"/>
          </a:xfrm>
        </p:grpSpPr>
        <p:pic>
          <p:nvPicPr>
            <p:cNvPr id="8" name="Picture 4" descr="F:\Ft-rCEL4zNpF5h99SLCic_i6sF_a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76" t="23047" r="22857" b="14401"/>
            <a:stretch/>
          </p:blipFill>
          <p:spPr bwMode="auto">
            <a:xfrm>
              <a:off x="1748953" y="1875150"/>
              <a:ext cx="3816424" cy="3135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3" descr="F:\未标题-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5222" y="1662153"/>
              <a:ext cx="3496577" cy="3496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F:\图片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5" y="843558"/>
              <a:ext cx="4127648" cy="4127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 rot="20462155">
            <a:off x="5919446" y="2700537"/>
            <a:ext cx="287323" cy="1195157"/>
            <a:chOff x="6115667" y="2500409"/>
            <a:chExt cx="337109" cy="1986578"/>
          </a:xfrm>
        </p:grpSpPr>
        <p:sp>
          <p:nvSpPr>
            <p:cNvPr id="4" name="流程图: 数据 3"/>
            <p:cNvSpPr/>
            <p:nvPr/>
          </p:nvSpPr>
          <p:spPr>
            <a:xfrm rot="1259853">
              <a:off x="6115667" y="2500409"/>
              <a:ext cx="337109" cy="1944216"/>
            </a:xfrm>
            <a:prstGeom prst="flowChartInputOutpu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流程图: 数据 12"/>
            <p:cNvSpPr/>
            <p:nvPr/>
          </p:nvSpPr>
          <p:spPr>
            <a:xfrm rot="19985349">
              <a:off x="6115667" y="2542771"/>
              <a:ext cx="337109" cy="1944216"/>
            </a:xfrm>
            <a:prstGeom prst="flowChartInputOutpu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864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491630"/>
            <a:ext cx="3194398" cy="1656184"/>
          </a:xfrm>
        </p:spPr>
        <p:txBody>
          <a:bodyPr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dirty="0" smtClean="0">
                <a:latin typeface="+mn-ea"/>
                <a:ea typeface="+mn-ea"/>
              </a:rPr>
              <a:t>三</a:t>
            </a:r>
            <a:r>
              <a:rPr lang="zh-CN" altLang="en-US" sz="1200" b="1" dirty="0">
                <a:latin typeface="+mn-ea"/>
                <a:ea typeface="+mn-ea"/>
              </a:rPr>
              <a:t>、乘车安全 </a:t>
            </a:r>
            <a:r>
              <a:rPr lang="zh-CN" altLang="en-US" sz="1200" dirty="0">
                <a:latin typeface="+mn-ea"/>
                <a:ea typeface="+mn-ea"/>
              </a:rPr>
              <a:t/>
            </a:r>
            <a:br>
              <a:rPr lang="zh-CN" altLang="en-US" sz="1200" dirty="0">
                <a:latin typeface="+mn-ea"/>
                <a:ea typeface="+mn-ea"/>
              </a:rPr>
            </a:br>
            <a:r>
              <a:rPr lang="zh-CN" altLang="en-US" sz="1100" dirty="0">
                <a:latin typeface="+mn-ea"/>
                <a:ea typeface="+mn-ea"/>
              </a:rPr>
              <a:t>（</a:t>
            </a:r>
            <a:r>
              <a:rPr lang="en-US" altLang="zh-CN" sz="1100" dirty="0">
                <a:latin typeface="+mn-ea"/>
                <a:ea typeface="+mn-ea"/>
              </a:rPr>
              <a:t>1</a:t>
            </a:r>
            <a:r>
              <a:rPr lang="zh-CN" altLang="en-US" sz="1100" dirty="0">
                <a:latin typeface="+mn-ea"/>
                <a:ea typeface="+mn-ea"/>
              </a:rPr>
              <a:t>）上车前先看清公共汽车是哪一路，因为公共汽车停靠站，往往是几路公共汽车同一个站台，慌忙上车，容易乘错车。 </a:t>
            </a:r>
            <a:br>
              <a:rPr lang="zh-CN" altLang="en-US" sz="1100" dirty="0">
                <a:latin typeface="+mn-ea"/>
                <a:ea typeface="+mn-ea"/>
              </a:rPr>
            </a:br>
            <a:r>
              <a:rPr lang="zh-CN" altLang="en-US" sz="1100" dirty="0">
                <a:latin typeface="+mn-ea"/>
                <a:ea typeface="+mn-ea"/>
              </a:rPr>
              <a:t>（</a:t>
            </a:r>
            <a:r>
              <a:rPr lang="en-US" altLang="zh-CN" sz="1100" dirty="0">
                <a:latin typeface="+mn-ea"/>
                <a:ea typeface="+mn-ea"/>
              </a:rPr>
              <a:t>2</a:t>
            </a:r>
            <a:r>
              <a:rPr lang="zh-CN" altLang="en-US" sz="1100" dirty="0">
                <a:latin typeface="+mn-ea"/>
                <a:ea typeface="+mn-ea"/>
              </a:rPr>
              <a:t>）待车子停稳后再上车或下车，上车时将书包置于胸前，以免书包被挤掉，或被车门轧住。 </a:t>
            </a:r>
            <a:br>
              <a:rPr lang="zh-CN" altLang="en-US" sz="1100" dirty="0">
                <a:latin typeface="+mn-ea"/>
                <a:ea typeface="+mn-ea"/>
              </a:rPr>
            </a:br>
            <a:r>
              <a:rPr lang="zh-CN" altLang="en-US" sz="1100" dirty="0" smtClean="0">
                <a:latin typeface="+mn-ea"/>
                <a:ea typeface="+mn-ea"/>
              </a:rPr>
              <a:t>（</a:t>
            </a:r>
            <a:r>
              <a:rPr lang="en-US" altLang="zh-CN" sz="1100" dirty="0">
                <a:latin typeface="+mn-ea"/>
                <a:ea typeface="+mn-ea"/>
              </a:rPr>
              <a:t>3</a:t>
            </a:r>
            <a:r>
              <a:rPr lang="zh-CN" altLang="en-US" sz="1100" dirty="0" smtClean="0">
                <a:latin typeface="+mn-ea"/>
                <a:ea typeface="+mn-ea"/>
              </a:rPr>
              <a:t>）</a:t>
            </a:r>
            <a:r>
              <a:rPr lang="zh-CN" altLang="en-US" sz="1100" dirty="0">
                <a:latin typeface="+mn-ea"/>
                <a:ea typeface="+mn-ea"/>
              </a:rPr>
              <a:t>乘车要尊老爱幼讲礼貌，见老弱病残及孕妇要主动让座。 </a:t>
            </a:r>
            <a:br>
              <a:rPr lang="zh-CN" altLang="en-US" sz="1100" dirty="0">
                <a:latin typeface="+mn-ea"/>
                <a:ea typeface="+mn-ea"/>
              </a:rPr>
            </a:br>
            <a:r>
              <a:rPr lang="zh-CN" altLang="en-US" sz="1100" dirty="0" smtClean="0">
                <a:latin typeface="+mn-ea"/>
                <a:ea typeface="+mn-ea"/>
              </a:rPr>
              <a:t>（</a:t>
            </a:r>
            <a:r>
              <a:rPr lang="en-US" altLang="zh-CN" sz="1100" dirty="0" smtClean="0">
                <a:latin typeface="+mn-ea"/>
                <a:ea typeface="+mn-ea"/>
              </a:rPr>
              <a:t>4</a:t>
            </a:r>
            <a:r>
              <a:rPr lang="zh-CN" altLang="en-US" sz="1100" dirty="0" smtClean="0">
                <a:latin typeface="+mn-ea"/>
                <a:ea typeface="+mn-ea"/>
              </a:rPr>
              <a:t>）</a:t>
            </a:r>
            <a:r>
              <a:rPr lang="zh-CN" altLang="en-US" sz="1100" dirty="0">
                <a:latin typeface="+mn-ea"/>
                <a:ea typeface="+mn-ea"/>
              </a:rPr>
              <a:t>乘车时不要看书，否则会损害眼睛。 </a:t>
            </a:r>
            <a:br>
              <a:rPr lang="zh-CN" altLang="en-US" sz="1100" dirty="0">
                <a:latin typeface="+mn-ea"/>
                <a:ea typeface="+mn-ea"/>
              </a:rPr>
            </a:br>
            <a:r>
              <a:rPr lang="zh-CN" altLang="en-US" sz="1100" dirty="0">
                <a:latin typeface="+mn-ea"/>
                <a:ea typeface="+mn-ea"/>
              </a:rPr>
              <a:t/>
            </a:r>
            <a:br>
              <a:rPr lang="zh-CN" altLang="en-US" sz="1100" dirty="0">
                <a:latin typeface="+mn-ea"/>
                <a:ea typeface="+mn-ea"/>
              </a:rPr>
            </a:br>
            <a:r>
              <a:rPr lang="en-US" altLang="zh-CN" sz="1100" dirty="0">
                <a:latin typeface="+mn-ea"/>
                <a:ea typeface="+mn-ea"/>
              </a:rPr>
              <a:t/>
            </a:r>
            <a:br>
              <a:rPr lang="en-US" altLang="zh-CN" sz="1100" dirty="0">
                <a:latin typeface="+mn-ea"/>
                <a:ea typeface="+mn-ea"/>
              </a:rPr>
            </a:br>
            <a:r>
              <a:rPr lang="zh-CN" altLang="en-US" sz="1200" dirty="0">
                <a:latin typeface="+mn-ea"/>
                <a:ea typeface="+mn-ea"/>
              </a:rPr>
              <a:t> </a:t>
            </a:r>
            <a:r>
              <a:rPr lang="en-US" altLang="zh-CN" sz="1200" dirty="0">
                <a:latin typeface="+mn-ea"/>
                <a:ea typeface="+mn-ea"/>
              </a:rPr>
              <a:t/>
            </a:r>
            <a:br>
              <a:rPr lang="en-US" altLang="zh-CN" sz="1200" dirty="0">
                <a:latin typeface="+mn-ea"/>
                <a:ea typeface="+mn-ea"/>
              </a:rPr>
            </a:br>
            <a:endParaRPr lang="zh-CN" altLang="en-US" sz="900" dirty="0">
              <a:latin typeface="+mn-ea"/>
              <a:ea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843558"/>
            <a:ext cx="6676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n-ea"/>
              </a:rPr>
              <a:t>道路交通安全同学必须牢记的安全常识：</a:t>
            </a:r>
            <a:endParaRPr lang="zh-CN" altLang="en-US" sz="2800" dirty="0"/>
          </a:p>
        </p:txBody>
      </p:sp>
      <p:pic>
        <p:nvPicPr>
          <p:cNvPr id="2050" name="Picture 2" descr="C:\Users\apple\Desktop\7\6\素材\等车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3" y="2283718"/>
            <a:ext cx="5021577" cy="268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15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8751 0.86666 C 1.2724 0.83981 1.25816 0.81141 1.24376 0.78333 C 1.23924 0.77468 1.23612 0.76357 1.23126 0.75555 C 1.22257 0.74135 1.2106 0.73302 1.20313 0.71666 C 1.19792 0.70493 1.18872 0.6824 1.18126 0.67221 C 1.15382 0.63425 1.12362 0.60308 1.09376 0.57221 C 1.07691 0.55462 1.07466 0.54505 1.05626 0.53333 C 0.98438 0.48703 0.90973 0.45956 0.83733 0.41666 C 0.80226 0.33333 0.85139 0.44752 0.81876 0.37777 C 0.81094 0.36141 0.79688 0.32777 0.79688 0.32777 C 0.79132 0.28888 0.79827 0.31944 0.78126 0.28888 C 0.76893 0.26697 0.76771 0.25493 0.75001 0.24444 C 0.73803 0.21265 0.7507 0.24135 0.72813 0.2111 C 0.70938 0.18641 0.72882 0.19907 0.70626 0.18888 C 0.67501 0.14444 0.70626 0.18209 0.67501 0.1611 C 0.67153 0.15863 0.66928 0.15184 0.66563 0.14999 C 0.65851 0.14629 0.65105 0.14629 0.64376 0.14444 C 0.62848 0.12808 0.61389 0.11975 0.59688 0.1111 C 0.59219 0.10863 0.58004 0.10431 0.57501 0.09999 C 0.57171 0.09691 0.5691 0.09135 0.56563 0.08888 C 0.54584 0.07437 0.52553 0.07067 0.50626 0.05555 C 0.49358 0.04536 0.48334 0.03024 0.47188 0.01666 C 0.4599 -0.01513 0.42987 -0.05186 0.40938 -0.06112 C 0.37483 -0.05711 0.34063 -0.05309 0.30626 -0.04445 C 0.29132 -0.0355 0.27796 -0.02346 0.26251 -0.01667 C 0.25938 -0.01112 0.2573 -0.00279 0.25313 -5.30864E-6 C 0.23438 0.01203 0.18091 0.00092 0.17188 -5.30864E-6 C 0.13872 -0.01482 0.11389 -0.00896 0.07813 -0.00556 C 0.04445 0.00956 0.06997 -5.30864E-6 9.44444E-6 -5.30864E-6 " pathEditMode="relative" ptsTypes="ffffffffffffffffffffffffffffA">
                                      <p:cBhvr>
                                        <p:cTn id="2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291830"/>
            <a:ext cx="2234524" cy="13011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3" y="1131590"/>
            <a:ext cx="1686714" cy="356192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006018" y="2163891"/>
            <a:ext cx="3654609" cy="1056239"/>
            <a:chOff x="2169951" y="965687"/>
            <a:chExt cx="3654609" cy="1056239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2169951" y="965687"/>
              <a:ext cx="3654609" cy="1056239"/>
              <a:chOff x="0" y="0"/>
              <a:chExt cx="3505" cy="1013"/>
            </a:xfrm>
          </p:grpSpPr>
          <p:pic>
            <p:nvPicPr>
              <p:cNvPr id="13" name="矩形 9"/>
              <p:cNvPicPr>
                <a:picLocks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50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13"/>
              <p:cNvSpPr txBox="1">
                <a:spLocks noChangeArrowheads="1"/>
              </p:cNvSpPr>
              <p:nvPr/>
            </p:nvSpPr>
            <p:spPr bwMode="auto">
              <a:xfrm>
                <a:off x="10" y="10"/>
                <a:ext cx="2113" cy="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12" name="Text Box 58"/>
            <p:cNvSpPr txBox="1">
              <a:spLocks noChangeArrowheads="1"/>
            </p:cNvSpPr>
            <p:nvPr/>
          </p:nvSpPr>
          <p:spPr bwMode="auto">
            <a:xfrm>
              <a:off x="3159869" y="1013506"/>
              <a:ext cx="2011221" cy="745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校园</a:t>
              </a:r>
              <a:r>
                <a:rPr lang="zh-CN" altLang="en-US" sz="3200" dirty="0" smtClean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安全</a:t>
              </a:r>
              <a:endParaRPr lang="en-US" altLang="zh-CN" sz="32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006018" y="1637249"/>
            <a:ext cx="917910" cy="820974"/>
            <a:chOff x="2370146" y="833266"/>
            <a:chExt cx="483806" cy="432714"/>
          </a:xfrm>
        </p:grpSpPr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2370146" y="833266"/>
              <a:ext cx="483806" cy="432714"/>
              <a:chOff x="0" y="0"/>
              <a:chExt cx="464" cy="415"/>
            </a:xfrm>
          </p:grpSpPr>
          <p:pic>
            <p:nvPicPr>
              <p:cNvPr id="18" name="圆角矩形 8"/>
              <p:cNvPicPr>
                <a:picLocks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64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16"/>
              <p:cNvSpPr txBox="1">
                <a:spLocks noChangeArrowheads="1"/>
              </p:cNvSpPr>
              <p:nvPr/>
            </p:nvSpPr>
            <p:spPr bwMode="auto">
              <a:xfrm>
                <a:off x="38" y="35"/>
                <a:ext cx="391" cy="344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7" name="TextBox 19"/>
            <p:cNvSpPr txBox="1">
              <a:spLocks noChangeArrowheads="1"/>
            </p:cNvSpPr>
            <p:nvPr/>
          </p:nvSpPr>
          <p:spPr bwMode="auto">
            <a:xfrm>
              <a:off x="2479048" y="838849"/>
              <a:ext cx="234604" cy="373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000" b="1" dirty="0">
                  <a:solidFill>
                    <a:prstClr val="white"/>
                  </a:solidFill>
                </a:rPr>
                <a:t>2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375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73 -0.41883 C -0.40035 -0.41482 -0.39323 -0.40895 -0.38646 -0.40402 C -0.37483 -0.39568 -0.36216 -0.39074 -0.35001 -0.3855 C -0.34514 -0.38334 -0.34115 -0.37902 -0.33646 -0.37624 C -0.32483 -0.34877 -0.3408 -0.31358 -0.3448 -0.2855 C -0.3441 -0.28179 -0.34393 -0.27778 -0.34271 -0.27439 C -0.3415 -0.27068 -0.33438 -0.2676 -0.33334 -0.26698 C -0.32223 -0.26081 -0.31146 -0.25834 -0.3 -0.25587 C -0.29757 -0.25463 -0.29514 -0.2534 -0.29271 -0.25216 C -0.28855 -0.25031 -0.28021 -0.24661 -0.28021 -0.24661 C -0.27292 -0.23704 -0.275 -0.23488 -0.27605 -0.21698 C -0.2757 -0.21327 -0.27657 -0.20834 -0.275 -0.20587 C -0.26528 -0.19013 -0.21893 -0.19136 -0.21355 -0.19105 C -0.20591 -0.18889 -0.20226 -0.18581 -0.19792 -0.17439 C -0.19757 -0.16266 -0.19862 -0.15062 -0.19688 -0.1392 C -0.19636 -0.13581 -0.19358 -0.13519 -0.19167 -0.13365 C -0.18594 -0.12932 -0.1783 -0.12531 -0.17188 -0.12439 C -0.15747 -0.12192 -0.13681 -0.1213 -0.12396 -0.12068 C -0.11875 -0.11451 -0.11928 -0.10803 -0.11771 -0.09661 C -0.11737 -0.09476 -0.11563 -0.09568 -0.11459 -0.09476 C -0.11233 -0.0926 -0.11077 -0.08827 -0.10834 -0.08735 C -0.1073 -0.08704 -0.10226 -0.08488 -0.10105 -0.08365 C -0.09879 -0.08148 -0.09688 -0.07871 -0.0948 -0.07624 C -0.09375 -0.075 -0.09167 -0.07253 -0.09167 -0.07253 C -0.08733 -0.04908 -0.07188 -0.04229 -0.06042 -0.0355 C -0.05278 -0.03087 -0.04549 -0.02531 -0.0375 -0.02253 C -0.03143 -0.01729 -0.029 -0.01297 -0.02396 -0.00402 C -0.0224 -0.00124 -0.0198 -0.00155 -0.01771 -0.00031 C -0.01667 0.00031 -0.01459 0.00154 -0.01459 0.00154 C -0.00973 0.00092 8.33333E-7 -0.00031 8.33333E-7 -0.00031 " pathEditMode="relative" ptsTypes="fffffffffffffffffffff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:\319083553661000 [转换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57890"/>
            <a:ext cx="8928992" cy="431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:\53cd3abc0d65b [转换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984" y="123478"/>
            <a:ext cx="3478146" cy="1257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768400" y="1635646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上下楼梯、安全第一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63688" y="217733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不要追逐、不可拥挤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8400" y="2719018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打闹玩耍、危险游戏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8400" y="326070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生命可贵、倍加珍惜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6752" y="1635646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通过楼道、不可拥挤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2040" y="217733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课件体操、特别注意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36752" y="2719018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不追不闹、不急不躁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36752" y="3260704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靠右慢行、安全记牢</a:t>
            </a:r>
          </a:p>
        </p:txBody>
      </p:sp>
    </p:spTree>
    <p:extLst>
      <p:ext uri="{BB962C8B-B14F-4D97-AF65-F5344CB8AC3E}">
        <p14:creationId xmlns:p14="http://schemas.microsoft.com/office/powerpoint/2010/main" val="242713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987573"/>
            <a:ext cx="5249355" cy="2448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7574"/>
            <a:ext cx="3606921" cy="2448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4" name="组合 3"/>
          <p:cNvGrpSpPr/>
          <p:nvPr/>
        </p:nvGrpSpPr>
        <p:grpSpPr>
          <a:xfrm>
            <a:off x="4740374" y="3706210"/>
            <a:ext cx="3844486" cy="860984"/>
            <a:chOff x="4646923" y="3666140"/>
            <a:chExt cx="3844486" cy="860984"/>
          </a:xfrm>
        </p:grpSpPr>
        <p:sp>
          <p:nvSpPr>
            <p:cNvPr id="8" name="TextBox 7"/>
            <p:cNvSpPr txBox="1"/>
            <p:nvPr/>
          </p:nvSpPr>
          <p:spPr>
            <a:xfrm>
              <a:off x="4716016" y="3666140"/>
              <a:ext cx="37753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上下楼梯不要拥挤，礼让慢行。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4646923" y="4167084"/>
              <a:ext cx="3818218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等腰三角形 9"/>
            <p:cNvSpPr/>
            <p:nvPr/>
          </p:nvSpPr>
          <p:spPr>
            <a:xfrm>
              <a:off x="4672504" y="4167084"/>
              <a:ext cx="432042" cy="36004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1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E:\PPT背景\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7" y="1706611"/>
            <a:ext cx="91440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E:\PPT背景\0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17347">
            <a:off x="717445" y="1288852"/>
            <a:ext cx="2275149" cy="30739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E:\PPT背景\0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8681">
            <a:off x="3413155" y="1468285"/>
            <a:ext cx="2275149" cy="30739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E:\PPT背景\0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1888">
            <a:off x="6151405" y="1277094"/>
            <a:ext cx="2275149" cy="307397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 rot="1137444">
            <a:off x="6327613" y="2238478"/>
            <a:ext cx="18150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4.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在进行各项推掷铅球、标枪等运动项目时，要在规定的场地进行，并听从体育老师的口令，按规范的动作进行；观看的同学也要站在安全的地方，避免被砸伤。</a:t>
            </a:r>
          </a:p>
        </p:txBody>
      </p:sp>
      <p:sp>
        <p:nvSpPr>
          <p:cNvPr id="10" name="TextBox 9"/>
          <p:cNvSpPr txBox="1"/>
          <p:nvPr/>
        </p:nvSpPr>
        <p:spPr>
          <a:xfrm rot="1496620">
            <a:off x="986119" y="2248217"/>
            <a:ext cx="18150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1.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不要穿紧身的制服、裙子和皮鞋，以免运动量大时，扯破衣裤，或扭伤脚踝。</a:t>
            </a:r>
          </a:p>
        </p:txBody>
      </p:sp>
      <p:sp>
        <p:nvSpPr>
          <p:cNvPr id="11" name="TextBox 10"/>
          <p:cNvSpPr txBox="1"/>
          <p:nvPr/>
        </p:nvSpPr>
        <p:spPr>
          <a:xfrm rot="21091745">
            <a:off x="3725450" y="2418485"/>
            <a:ext cx="19642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+mn-ea"/>
              </a:rPr>
              <a:t>3.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上课前，要将口袋里的小刀、钥匙钢笔、铅笔等坚硬、</a:t>
            </a:r>
            <a:r>
              <a:rPr lang="zh-CN" altLang="en-GB" sz="1400" dirty="0">
                <a:solidFill>
                  <a:schemeClr val="bg1"/>
                </a:solidFill>
                <a:latin typeface="+mn-ea"/>
              </a:rPr>
              <a:t>锐利的东西掏出来，摘下衣服上佩戴的校微等金属证章，女同学头上的发卡，也最好摘下，以免在运动中弄伤自己。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 rot="1496449">
            <a:off x="949956" y="3246759"/>
            <a:ext cx="14385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+mn-ea"/>
              </a:rPr>
              <a:t>2.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做垫上运动时，戴眼镜的同学应摘下眼镜。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914400" y="320969"/>
            <a:ext cx="7467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方正准圆简体" pitchFamily="65" charset="-122"/>
                <a:ea typeface="方正准圆简体" pitchFamily="65" charset="-122"/>
              </a:rPr>
              <a:t>体育活动的安全要求</a:t>
            </a:r>
          </a:p>
        </p:txBody>
      </p:sp>
    </p:spTree>
    <p:extLst>
      <p:ext uri="{BB962C8B-B14F-4D97-AF65-F5344CB8AC3E}">
        <p14:creationId xmlns:p14="http://schemas.microsoft.com/office/powerpoint/2010/main" val="390671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058" y="771550"/>
            <a:ext cx="3256976" cy="203881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006018" y="2163891"/>
            <a:ext cx="3654609" cy="1056239"/>
            <a:chOff x="2169951" y="965687"/>
            <a:chExt cx="3654609" cy="1056239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2169951" y="965687"/>
              <a:ext cx="3654609" cy="1056239"/>
              <a:chOff x="0" y="0"/>
              <a:chExt cx="3505" cy="1013"/>
            </a:xfrm>
          </p:grpSpPr>
          <p:pic>
            <p:nvPicPr>
              <p:cNvPr id="13" name="矩形 9"/>
              <p:cNvPicPr>
                <a:picLocks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50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13"/>
              <p:cNvSpPr txBox="1">
                <a:spLocks noChangeArrowheads="1"/>
              </p:cNvSpPr>
              <p:nvPr/>
            </p:nvSpPr>
            <p:spPr bwMode="auto">
              <a:xfrm>
                <a:off x="10" y="10"/>
                <a:ext cx="2113" cy="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12" name="Text Box 58"/>
            <p:cNvSpPr txBox="1">
              <a:spLocks noChangeArrowheads="1"/>
            </p:cNvSpPr>
            <p:nvPr/>
          </p:nvSpPr>
          <p:spPr bwMode="auto">
            <a:xfrm>
              <a:off x="3159869" y="1013506"/>
              <a:ext cx="2011221" cy="745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消防</a:t>
              </a:r>
              <a:r>
                <a:rPr lang="zh-CN" altLang="en-US" sz="3200" dirty="0" smtClean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安全</a:t>
              </a:r>
              <a:endParaRPr lang="en-US" altLang="zh-CN" sz="32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006018" y="1637249"/>
            <a:ext cx="917910" cy="820974"/>
            <a:chOff x="2370146" y="833266"/>
            <a:chExt cx="483806" cy="432714"/>
          </a:xfrm>
        </p:grpSpPr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2370146" y="833266"/>
              <a:ext cx="483806" cy="432714"/>
              <a:chOff x="0" y="0"/>
              <a:chExt cx="464" cy="415"/>
            </a:xfrm>
          </p:grpSpPr>
          <p:pic>
            <p:nvPicPr>
              <p:cNvPr id="18" name="圆角矩形 8"/>
              <p:cNvPicPr>
                <a:picLocks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64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16"/>
              <p:cNvSpPr txBox="1">
                <a:spLocks noChangeArrowheads="1"/>
              </p:cNvSpPr>
              <p:nvPr/>
            </p:nvSpPr>
            <p:spPr bwMode="auto">
              <a:xfrm>
                <a:off x="38" y="35"/>
                <a:ext cx="391" cy="344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7" name="TextBox 19"/>
            <p:cNvSpPr txBox="1">
              <a:spLocks noChangeArrowheads="1"/>
            </p:cNvSpPr>
            <p:nvPr/>
          </p:nvSpPr>
          <p:spPr bwMode="auto">
            <a:xfrm>
              <a:off x="2479048" y="838849"/>
              <a:ext cx="234604" cy="373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000" b="1" dirty="0">
                  <a:solidFill>
                    <a:prstClr val="white"/>
                  </a:solidFill>
                </a:rPr>
                <a:t>3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697625"/>
            <a:ext cx="2983180" cy="318841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2" t="41271" r="37100" b="27496"/>
          <a:stretch/>
        </p:blipFill>
        <p:spPr>
          <a:xfrm>
            <a:off x="611560" y="2670168"/>
            <a:ext cx="1656184" cy="179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4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6" presetClass="emph" presetSubtype="0" repeatCount="5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8.64198E-7 L -1.66667E-6 8.64198E-7 C 0.06945 0.06173 0.16893 0.16667 0.23733 0.22932 " pathEditMode="relative" rAng="0" ptsTypes="AAA">
                                      <p:cBhvr>
                                        <p:cTn id="31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8" y="114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0" y="3003798"/>
            <a:ext cx="8892480" cy="407753"/>
            <a:chOff x="-7942051" y="2952521"/>
            <a:chExt cx="9698804" cy="444726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81833" y="2952521"/>
              <a:ext cx="974920" cy="444726"/>
            </a:xfrm>
            <a:prstGeom prst="rect">
              <a:avLst/>
            </a:prstGeom>
          </p:spPr>
        </p:pic>
        <p:cxnSp>
          <p:nvCxnSpPr>
            <p:cNvPr id="15" name="直接连接符 14"/>
            <p:cNvCxnSpPr/>
            <p:nvPr/>
          </p:nvCxnSpPr>
          <p:spPr>
            <a:xfrm>
              <a:off x="-7942051" y="3294043"/>
              <a:ext cx="8856451" cy="0"/>
            </a:xfrm>
            <a:prstGeom prst="line">
              <a:avLst/>
            </a:prstGeom>
            <a:ln w="38100">
              <a:solidFill>
                <a:srgbClr val="7879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411760" y="339502"/>
            <a:ext cx="439169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5400" b="1" dirty="0">
                <a:solidFill>
                  <a:srgbClr val="FF0000"/>
                </a:solidFill>
                <a:latin typeface="+mn-ea"/>
              </a:rPr>
              <a:t>消防安全要求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9" t="12277" b="16770"/>
          <a:stretch/>
        </p:blipFill>
        <p:spPr>
          <a:xfrm>
            <a:off x="3225910" y="1294580"/>
            <a:ext cx="2279825" cy="16075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3" r="10717" b="23158"/>
          <a:stretch/>
        </p:blipFill>
        <p:spPr>
          <a:xfrm>
            <a:off x="6204441" y="1363637"/>
            <a:ext cx="2334188" cy="1512987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1618477" y="3204557"/>
            <a:ext cx="222363" cy="222363"/>
          </a:xfrm>
          <a:prstGeom prst="ellipse">
            <a:avLst/>
          </a:prstGeom>
          <a:solidFill>
            <a:srgbClr val="B00000"/>
          </a:solidFill>
          <a:ln w="76200">
            <a:solidFill>
              <a:srgbClr val="B00000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准圆简体" pitchFamily="65" charset="-122"/>
              <a:ea typeface="方正准圆简体" pitchFamily="65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433728" y="3204557"/>
            <a:ext cx="222363" cy="222363"/>
          </a:xfrm>
          <a:prstGeom prst="ellipse">
            <a:avLst/>
          </a:prstGeom>
          <a:solidFill>
            <a:srgbClr val="B00000"/>
          </a:solidFill>
          <a:ln w="76200">
            <a:solidFill>
              <a:srgbClr val="B00000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准圆简体" pitchFamily="65" charset="-122"/>
              <a:ea typeface="方正准圆简体" pitchFamily="65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7314708" y="3204557"/>
            <a:ext cx="222363" cy="222363"/>
          </a:xfrm>
          <a:prstGeom prst="ellipse">
            <a:avLst/>
          </a:prstGeom>
          <a:solidFill>
            <a:srgbClr val="B00000"/>
          </a:solidFill>
          <a:ln w="76200">
            <a:solidFill>
              <a:srgbClr val="B00000">
                <a:alpha val="48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准圆简体" pitchFamily="65" charset="-122"/>
              <a:ea typeface="方正准圆简体" pitchFamily="65" charset="-122"/>
            </a:endParaRPr>
          </a:p>
        </p:txBody>
      </p:sp>
      <p:sp>
        <p:nvSpPr>
          <p:cNvPr id="9" name="文本框 15"/>
          <p:cNvSpPr txBox="1"/>
          <p:nvPr/>
        </p:nvSpPr>
        <p:spPr>
          <a:xfrm>
            <a:off x="793133" y="3571718"/>
            <a:ext cx="165160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发生火灾迅速拨打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119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电话报警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0" name="文本框 16"/>
          <p:cNvSpPr txBox="1"/>
          <p:nvPr/>
        </p:nvSpPr>
        <p:spPr>
          <a:xfrm>
            <a:off x="3309839" y="3561711"/>
            <a:ext cx="248629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1200" dirty="0">
                <a:latin typeface="+mn-ea"/>
              </a:rPr>
              <a:t>要清楚说清起火的具体地点、着火物质、火势大小、有无人员被困，报警人的姓名，联系电话等</a:t>
            </a:r>
          </a:p>
        </p:txBody>
      </p:sp>
      <p:sp>
        <p:nvSpPr>
          <p:cNvPr id="11" name="文本框 17"/>
          <p:cNvSpPr txBox="1"/>
          <p:nvPr/>
        </p:nvSpPr>
        <p:spPr>
          <a:xfrm>
            <a:off x="6372201" y="3625787"/>
            <a:ext cx="18002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sz="1200" dirty="0">
                <a:latin typeface="+mn-ea"/>
              </a:rPr>
              <a:t>到就近路口指引消防队，帮助消防队找到起火源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35" y="1197117"/>
            <a:ext cx="1515649" cy="180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3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0"/>
                            </p:stCondLst>
                            <p:childTnLst>
                              <p:par>
                                <p:cTn id="5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250"/>
                            </p:stCondLst>
                            <p:childTnLst>
                              <p:par>
                                <p:cTn id="6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50"/>
                            </p:stCondLst>
                            <p:childTnLst>
                              <p:par>
                                <p:cTn id="7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7292 0.03053 L 0.82674 0.03053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9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250"/>
                            </p:stCondLst>
                            <p:childTnLst>
                              <p:par>
                                <p:cTn id="7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7292 0.00247 L 0.98507 0.00247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366164" y="3249861"/>
            <a:ext cx="2481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1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、火灾袭来时要迅速逃生，不要贪恋财务。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373" y="3249861"/>
            <a:ext cx="23191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、身上着火，千万不要奔跑，要就地打滚，压灭身上火苗。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18278" y="3249861"/>
            <a:ext cx="29074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、受到火灾威胁时，要当机立断披上浸湿的衣物，被褥等向安全出口方向冲。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429373" y="1533525"/>
            <a:ext cx="1866902" cy="1332000"/>
          </a:xfrm>
          <a:prstGeom prst="roundRect">
            <a:avLst>
              <a:gd name="adj" fmla="val 122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353533"/>
            <a:ext cx="9153526" cy="1684942"/>
            <a:chOff x="0" y="1353533"/>
            <a:chExt cx="9153526" cy="168494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" name="任意多边形 6"/>
            <p:cNvSpPr/>
            <p:nvPr/>
          </p:nvSpPr>
          <p:spPr>
            <a:xfrm rot="16200000">
              <a:off x="3734292" y="-2380759"/>
              <a:ext cx="1684942" cy="9153526"/>
            </a:xfrm>
            <a:custGeom>
              <a:avLst/>
              <a:gdLst>
                <a:gd name="connsiteX0" fmla="*/ 131805 w 1684942"/>
                <a:gd name="connsiteY0" fmla="*/ 228153 h 9153526"/>
                <a:gd name="connsiteX1" fmla="*/ 58325 w 1684942"/>
                <a:gd name="connsiteY1" fmla="*/ 228153 h 9153526"/>
                <a:gd name="connsiteX2" fmla="*/ 58325 w 1684942"/>
                <a:gd name="connsiteY2" fmla="*/ 455077 h 9153526"/>
                <a:gd name="connsiteX3" fmla="*/ 131805 w 1684942"/>
                <a:gd name="connsiteY3" fmla="*/ 455077 h 9153526"/>
                <a:gd name="connsiteX4" fmla="*/ 131806 w 1684942"/>
                <a:gd name="connsiteY4" fmla="*/ 6469203 h 9153526"/>
                <a:gd name="connsiteX5" fmla="*/ 58326 w 1684942"/>
                <a:gd name="connsiteY5" fmla="*/ 6469203 h 9153526"/>
                <a:gd name="connsiteX6" fmla="*/ 58326 w 1684942"/>
                <a:gd name="connsiteY6" fmla="*/ 6696127 h 9153526"/>
                <a:gd name="connsiteX7" fmla="*/ 131806 w 1684942"/>
                <a:gd name="connsiteY7" fmla="*/ 6696127 h 9153526"/>
                <a:gd name="connsiteX8" fmla="*/ 133965 w 1684942"/>
                <a:gd name="connsiteY8" fmla="*/ 6048060 h 9153526"/>
                <a:gd name="connsiteX9" fmla="*/ 60485 w 1684942"/>
                <a:gd name="connsiteY9" fmla="*/ 6048060 h 9153526"/>
                <a:gd name="connsiteX10" fmla="*/ 60485 w 1684942"/>
                <a:gd name="connsiteY10" fmla="*/ 6274983 h 9153526"/>
                <a:gd name="connsiteX11" fmla="*/ 133965 w 1684942"/>
                <a:gd name="connsiteY11" fmla="*/ 6274983 h 9153526"/>
                <a:gd name="connsiteX12" fmla="*/ 133965 w 1684942"/>
                <a:gd name="connsiteY12" fmla="*/ 5599758 h 9153526"/>
                <a:gd name="connsiteX13" fmla="*/ 60485 w 1684942"/>
                <a:gd name="connsiteY13" fmla="*/ 5599758 h 9153526"/>
                <a:gd name="connsiteX14" fmla="*/ 60485 w 1684942"/>
                <a:gd name="connsiteY14" fmla="*/ 5826682 h 9153526"/>
                <a:gd name="connsiteX15" fmla="*/ 133965 w 1684942"/>
                <a:gd name="connsiteY15" fmla="*/ 5826682 h 9153526"/>
                <a:gd name="connsiteX16" fmla="*/ 133965 w 1684942"/>
                <a:gd name="connsiteY16" fmla="*/ 5151457 h 9153526"/>
                <a:gd name="connsiteX17" fmla="*/ 60485 w 1684942"/>
                <a:gd name="connsiteY17" fmla="*/ 5151457 h 9153526"/>
                <a:gd name="connsiteX18" fmla="*/ 60485 w 1684942"/>
                <a:gd name="connsiteY18" fmla="*/ 5378382 h 9153526"/>
                <a:gd name="connsiteX19" fmla="*/ 133965 w 1684942"/>
                <a:gd name="connsiteY19" fmla="*/ 5378382 h 9153526"/>
                <a:gd name="connsiteX20" fmla="*/ 133965 w 1684942"/>
                <a:gd name="connsiteY20" fmla="*/ 4703156 h 9153526"/>
                <a:gd name="connsiteX21" fmla="*/ 60485 w 1684942"/>
                <a:gd name="connsiteY21" fmla="*/ 4703156 h 9153526"/>
                <a:gd name="connsiteX22" fmla="*/ 60485 w 1684942"/>
                <a:gd name="connsiteY22" fmla="*/ 4930080 h 9153526"/>
                <a:gd name="connsiteX23" fmla="*/ 133965 w 1684942"/>
                <a:gd name="connsiteY23" fmla="*/ 4930080 h 9153526"/>
                <a:gd name="connsiteX24" fmla="*/ 133965 w 1684942"/>
                <a:gd name="connsiteY24" fmla="*/ 4254855 h 9153526"/>
                <a:gd name="connsiteX25" fmla="*/ 60485 w 1684942"/>
                <a:gd name="connsiteY25" fmla="*/ 4254855 h 9153526"/>
                <a:gd name="connsiteX26" fmla="*/ 60485 w 1684942"/>
                <a:gd name="connsiteY26" fmla="*/ 4481780 h 9153526"/>
                <a:gd name="connsiteX27" fmla="*/ 133965 w 1684942"/>
                <a:gd name="connsiteY27" fmla="*/ 4481780 h 9153526"/>
                <a:gd name="connsiteX28" fmla="*/ 133965 w 1684942"/>
                <a:gd name="connsiteY28" fmla="*/ 3806554 h 9153526"/>
                <a:gd name="connsiteX29" fmla="*/ 60485 w 1684942"/>
                <a:gd name="connsiteY29" fmla="*/ 3806554 h 9153526"/>
                <a:gd name="connsiteX30" fmla="*/ 60485 w 1684942"/>
                <a:gd name="connsiteY30" fmla="*/ 4033478 h 9153526"/>
                <a:gd name="connsiteX31" fmla="*/ 133965 w 1684942"/>
                <a:gd name="connsiteY31" fmla="*/ 4033478 h 9153526"/>
                <a:gd name="connsiteX32" fmla="*/ 133965 w 1684942"/>
                <a:gd name="connsiteY32" fmla="*/ 3358253 h 9153526"/>
                <a:gd name="connsiteX33" fmla="*/ 60485 w 1684942"/>
                <a:gd name="connsiteY33" fmla="*/ 3358253 h 9153526"/>
                <a:gd name="connsiteX34" fmla="*/ 60485 w 1684942"/>
                <a:gd name="connsiteY34" fmla="*/ 3585177 h 9153526"/>
                <a:gd name="connsiteX35" fmla="*/ 133965 w 1684942"/>
                <a:gd name="connsiteY35" fmla="*/ 3585177 h 9153526"/>
                <a:gd name="connsiteX36" fmla="*/ 133965 w 1684942"/>
                <a:gd name="connsiteY36" fmla="*/ 2909952 h 9153526"/>
                <a:gd name="connsiteX37" fmla="*/ 60485 w 1684942"/>
                <a:gd name="connsiteY37" fmla="*/ 2909952 h 9153526"/>
                <a:gd name="connsiteX38" fmla="*/ 60485 w 1684942"/>
                <a:gd name="connsiteY38" fmla="*/ 3136876 h 9153526"/>
                <a:gd name="connsiteX39" fmla="*/ 133965 w 1684942"/>
                <a:gd name="connsiteY39" fmla="*/ 3136876 h 9153526"/>
                <a:gd name="connsiteX40" fmla="*/ 133965 w 1684942"/>
                <a:gd name="connsiteY40" fmla="*/ 2461654 h 9153526"/>
                <a:gd name="connsiteX41" fmla="*/ 60485 w 1684942"/>
                <a:gd name="connsiteY41" fmla="*/ 2461654 h 9153526"/>
                <a:gd name="connsiteX42" fmla="*/ 60485 w 1684942"/>
                <a:gd name="connsiteY42" fmla="*/ 2688575 h 9153526"/>
                <a:gd name="connsiteX43" fmla="*/ 133965 w 1684942"/>
                <a:gd name="connsiteY43" fmla="*/ 2688575 h 9153526"/>
                <a:gd name="connsiteX44" fmla="*/ 133965 w 1684942"/>
                <a:gd name="connsiteY44" fmla="*/ 2013353 h 9153526"/>
                <a:gd name="connsiteX45" fmla="*/ 60485 w 1684942"/>
                <a:gd name="connsiteY45" fmla="*/ 2013353 h 9153526"/>
                <a:gd name="connsiteX46" fmla="*/ 60485 w 1684942"/>
                <a:gd name="connsiteY46" fmla="*/ 2240276 h 9153526"/>
                <a:gd name="connsiteX47" fmla="*/ 133965 w 1684942"/>
                <a:gd name="connsiteY47" fmla="*/ 2240276 h 9153526"/>
                <a:gd name="connsiteX48" fmla="*/ 133965 w 1684942"/>
                <a:gd name="connsiteY48" fmla="*/ 1565051 h 9153526"/>
                <a:gd name="connsiteX49" fmla="*/ 60485 w 1684942"/>
                <a:gd name="connsiteY49" fmla="*/ 1565051 h 9153526"/>
                <a:gd name="connsiteX50" fmla="*/ 60485 w 1684942"/>
                <a:gd name="connsiteY50" fmla="*/ 1791975 h 9153526"/>
                <a:gd name="connsiteX51" fmla="*/ 133965 w 1684942"/>
                <a:gd name="connsiteY51" fmla="*/ 1791975 h 9153526"/>
                <a:gd name="connsiteX52" fmla="*/ 133965 w 1684942"/>
                <a:gd name="connsiteY52" fmla="*/ 1116749 h 9153526"/>
                <a:gd name="connsiteX53" fmla="*/ 60485 w 1684942"/>
                <a:gd name="connsiteY53" fmla="*/ 1116749 h 9153526"/>
                <a:gd name="connsiteX54" fmla="*/ 60485 w 1684942"/>
                <a:gd name="connsiteY54" fmla="*/ 1343674 h 9153526"/>
                <a:gd name="connsiteX55" fmla="*/ 133965 w 1684942"/>
                <a:gd name="connsiteY55" fmla="*/ 1343674 h 9153526"/>
                <a:gd name="connsiteX56" fmla="*/ 133965 w 1684942"/>
                <a:gd name="connsiteY56" fmla="*/ 668449 h 9153526"/>
                <a:gd name="connsiteX57" fmla="*/ 60485 w 1684942"/>
                <a:gd name="connsiteY57" fmla="*/ 668449 h 9153526"/>
                <a:gd name="connsiteX58" fmla="*/ 60485 w 1684942"/>
                <a:gd name="connsiteY58" fmla="*/ 895373 h 9153526"/>
                <a:gd name="connsiteX59" fmla="*/ 133965 w 1684942"/>
                <a:gd name="connsiteY59" fmla="*/ 895373 h 9153526"/>
                <a:gd name="connsiteX60" fmla="*/ 133966 w 1684942"/>
                <a:gd name="connsiteY60" fmla="*/ 8702702 h 9153526"/>
                <a:gd name="connsiteX61" fmla="*/ 60486 w 1684942"/>
                <a:gd name="connsiteY61" fmla="*/ 8702702 h 9153526"/>
                <a:gd name="connsiteX62" fmla="*/ 60486 w 1684942"/>
                <a:gd name="connsiteY62" fmla="*/ 8929622 h 9153526"/>
                <a:gd name="connsiteX63" fmla="*/ 133966 w 1684942"/>
                <a:gd name="connsiteY63" fmla="*/ 8929622 h 9153526"/>
                <a:gd name="connsiteX64" fmla="*/ 133966 w 1684942"/>
                <a:gd name="connsiteY64" fmla="*/ 8254401 h 9153526"/>
                <a:gd name="connsiteX65" fmla="*/ 60486 w 1684942"/>
                <a:gd name="connsiteY65" fmla="*/ 8254401 h 9153526"/>
                <a:gd name="connsiteX66" fmla="*/ 60486 w 1684942"/>
                <a:gd name="connsiteY66" fmla="*/ 8481326 h 9153526"/>
                <a:gd name="connsiteX67" fmla="*/ 133966 w 1684942"/>
                <a:gd name="connsiteY67" fmla="*/ 8481326 h 9153526"/>
                <a:gd name="connsiteX68" fmla="*/ 133966 w 1684942"/>
                <a:gd name="connsiteY68" fmla="*/ 7806101 h 9153526"/>
                <a:gd name="connsiteX69" fmla="*/ 60486 w 1684942"/>
                <a:gd name="connsiteY69" fmla="*/ 7806101 h 9153526"/>
                <a:gd name="connsiteX70" fmla="*/ 60486 w 1684942"/>
                <a:gd name="connsiteY70" fmla="*/ 8033026 h 9153526"/>
                <a:gd name="connsiteX71" fmla="*/ 133966 w 1684942"/>
                <a:gd name="connsiteY71" fmla="*/ 8033026 h 9153526"/>
                <a:gd name="connsiteX72" fmla="*/ 133966 w 1684942"/>
                <a:gd name="connsiteY72" fmla="*/ 7357799 h 9153526"/>
                <a:gd name="connsiteX73" fmla="*/ 60486 w 1684942"/>
                <a:gd name="connsiteY73" fmla="*/ 7357799 h 9153526"/>
                <a:gd name="connsiteX74" fmla="*/ 60486 w 1684942"/>
                <a:gd name="connsiteY74" fmla="*/ 7584724 h 9153526"/>
                <a:gd name="connsiteX75" fmla="*/ 133966 w 1684942"/>
                <a:gd name="connsiteY75" fmla="*/ 7584724 h 9153526"/>
                <a:gd name="connsiteX76" fmla="*/ 133966 w 1684942"/>
                <a:gd name="connsiteY76" fmla="*/ 6909499 h 9153526"/>
                <a:gd name="connsiteX77" fmla="*/ 60486 w 1684942"/>
                <a:gd name="connsiteY77" fmla="*/ 6909499 h 9153526"/>
                <a:gd name="connsiteX78" fmla="*/ 60486 w 1684942"/>
                <a:gd name="connsiteY78" fmla="*/ 7136423 h 9153526"/>
                <a:gd name="connsiteX79" fmla="*/ 133966 w 1684942"/>
                <a:gd name="connsiteY79" fmla="*/ 7136423 h 9153526"/>
                <a:gd name="connsiteX80" fmla="*/ 1618303 w 1684942"/>
                <a:gd name="connsiteY80" fmla="*/ 228152 h 9153526"/>
                <a:gd name="connsiteX81" fmla="*/ 1544823 w 1684942"/>
                <a:gd name="connsiteY81" fmla="*/ 228152 h 9153526"/>
                <a:gd name="connsiteX82" fmla="*/ 1544823 w 1684942"/>
                <a:gd name="connsiteY82" fmla="*/ 455076 h 9153526"/>
                <a:gd name="connsiteX83" fmla="*/ 1618303 w 1684942"/>
                <a:gd name="connsiteY83" fmla="*/ 455076 h 9153526"/>
                <a:gd name="connsiteX84" fmla="*/ 1618304 w 1684942"/>
                <a:gd name="connsiteY84" fmla="*/ 6469202 h 9153526"/>
                <a:gd name="connsiteX85" fmla="*/ 1544824 w 1684942"/>
                <a:gd name="connsiteY85" fmla="*/ 6469202 h 9153526"/>
                <a:gd name="connsiteX86" fmla="*/ 1544824 w 1684942"/>
                <a:gd name="connsiteY86" fmla="*/ 6696126 h 9153526"/>
                <a:gd name="connsiteX87" fmla="*/ 1618304 w 1684942"/>
                <a:gd name="connsiteY87" fmla="*/ 6696126 h 9153526"/>
                <a:gd name="connsiteX88" fmla="*/ 1620464 w 1684942"/>
                <a:gd name="connsiteY88" fmla="*/ 6048060 h 9153526"/>
                <a:gd name="connsiteX89" fmla="*/ 1546983 w 1684942"/>
                <a:gd name="connsiteY89" fmla="*/ 6048060 h 9153526"/>
                <a:gd name="connsiteX90" fmla="*/ 1546983 w 1684942"/>
                <a:gd name="connsiteY90" fmla="*/ 6274983 h 9153526"/>
                <a:gd name="connsiteX91" fmla="*/ 1620464 w 1684942"/>
                <a:gd name="connsiteY91" fmla="*/ 6274983 h 9153526"/>
                <a:gd name="connsiteX92" fmla="*/ 1620464 w 1684942"/>
                <a:gd name="connsiteY92" fmla="*/ 5599758 h 9153526"/>
                <a:gd name="connsiteX93" fmla="*/ 1546983 w 1684942"/>
                <a:gd name="connsiteY93" fmla="*/ 5599758 h 9153526"/>
                <a:gd name="connsiteX94" fmla="*/ 1546983 w 1684942"/>
                <a:gd name="connsiteY94" fmla="*/ 5826682 h 9153526"/>
                <a:gd name="connsiteX95" fmla="*/ 1620464 w 1684942"/>
                <a:gd name="connsiteY95" fmla="*/ 5826682 h 9153526"/>
                <a:gd name="connsiteX96" fmla="*/ 1620464 w 1684942"/>
                <a:gd name="connsiteY96" fmla="*/ 5151457 h 9153526"/>
                <a:gd name="connsiteX97" fmla="*/ 1546983 w 1684942"/>
                <a:gd name="connsiteY97" fmla="*/ 5151457 h 9153526"/>
                <a:gd name="connsiteX98" fmla="*/ 1546983 w 1684942"/>
                <a:gd name="connsiteY98" fmla="*/ 5378382 h 9153526"/>
                <a:gd name="connsiteX99" fmla="*/ 1620464 w 1684942"/>
                <a:gd name="connsiteY99" fmla="*/ 5378382 h 9153526"/>
                <a:gd name="connsiteX100" fmla="*/ 1620464 w 1684942"/>
                <a:gd name="connsiteY100" fmla="*/ 4703156 h 9153526"/>
                <a:gd name="connsiteX101" fmla="*/ 1546983 w 1684942"/>
                <a:gd name="connsiteY101" fmla="*/ 4703156 h 9153526"/>
                <a:gd name="connsiteX102" fmla="*/ 1546983 w 1684942"/>
                <a:gd name="connsiteY102" fmla="*/ 4930080 h 9153526"/>
                <a:gd name="connsiteX103" fmla="*/ 1620464 w 1684942"/>
                <a:gd name="connsiteY103" fmla="*/ 4930080 h 9153526"/>
                <a:gd name="connsiteX104" fmla="*/ 1620464 w 1684942"/>
                <a:gd name="connsiteY104" fmla="*/ 4254855 h 9153526"/>
                <a:gd name="connsiteX105" fmla="*/ 1546983 w 1684942"/>
                <a:gd name="connsiteY105" fmla="*/ 4254855 h 9153526"/>
                <a:gd name="connsiteX106" fmla="*/ 1546983 w 1684942"/>
                <a:gd name="connsiteY106" fmla="*/ 4481780 h 9153526"/>
                <a:gd name="connsiteX107" fmla="*/ 1620464 w 1684942"/>
                <a:gd name="connsiteY107" fmla="*/ 4481780 h 9153526"/>
                <a:gd name="connsiteX108" fmla="*/ 1620464 w 1684942"/>
                <a:gd name="connsiteY108" fmla="*/ 3806554 h 9153526"/>
                <a:gd name="connsiteX109" fmla="*/ 1546983 w 1684942"/>
                <a:gd name="connsiteY109" fmla="*/ 3806554 h 9153526"/>
                <a:gd name="connsiteX110" fmla="*/ 1546983 w 1684942"/>
                <a:gd name="connsiteY110" fmla="*/ 4033478 h 9153526"/>
                <a:gd name="connsiteX111" fmla="*/ 1620464 w 1684942"/>
                <a:gd name="connsiteY111" fmla="*/ 4033478 h 9153526"/>
                <a:gd name="connsiteX112" fmla="*/ 1620464 w 1684942"/>
                <a:gd name="connsiteY112" fmla="*/ 3358253 h 9153526"/>
                <a:gd name="connsiteX113" fmla="*/ 1546983 w 1684942"/>
                <a:gd name="connsiteY113" fmla="*/ 3358253 h 9153526"/>
                <a:gd name="connsiteX114" fmla="*/ 1546983 w 1684942"/>
                <a:gd name="connsiteY114" fmla="*/ 3585177 h 9153526"/>
                <a:gd name="connsiteX115" fmla="*/ 1620464 w 1684942"/>
                <a:gd name="connsiteY115" fmla="*/ 3585177 h 9153526"/>
                <a:gd name="connsiteX116" fmla="*/ 1620464 w 1684942"/>
                <a:gd name="connsiteY116" fmla="*/ 2909952 h 9153526"/>
                <a:gd name="connsiteX117" fmla="*/ 1546983 w 1684942"/>
                <a:gd name="connsiteY117" fmla="*/ 2909952 h 9153526"/>
                <a:gd name="connsiteX118" fmla="*/ 1546983 w 1684942"/>
                <a:gd name="connsiteY118" fmla="*/ 3136876 h 9153526"/>
                <a:gd name="connsiteX119" fmla="*/ 1620464 w 1684942"/>
                <a:gd name="connsiteY119" fmla="*/ 3136876 h 9153526"/>
                <a:gd name="connsiteX120" fmla="*/ 1620464 w 1684942"/>
                <a:gd name="connsiteY120" fmla="*/ 2461652 h 9153526"/>
                <a:gd name="connsiteX121" fmla="*/ 1546983 w 1684942"/>
                <a:gd name="connsiteY121" fmla="*/ 2461652 h 9153526"/>
                <a:gd name="connsiteX122" fmla="*/ 1546983 w 1684942"/>
                <a:gd name="connsiteY122" fmla="*/ 2688575 h 9153526"/>
                <a:gd name="connsiteX123" fmla="*/ 1620464 w 1684942"/>
                <a:gd name="connsiteY123" fmla="*/ 2688575 h 9153526"/>
                <a:gd name="connsiteX124" fmla="*/ 1620464 w 1684942"/>
                <a:gd name="connsiteY124" fmla="*/ 2013351 h 9153526"/>
                <a:gd name="connsiteX125" fmla="*/ 1546983 w 1684942"/>
                <a:gd name="connsiteY125" fmla="*/ 2013351 h 9153526"/>
                <a:gd name="connsiteX126" fmla="*/ 1546983 w 1684942"/>
                <a:gd name="connsiteY126" fmla="*/ 2240275 h 9153526"/>
                <a:gd name="connsiteX127" fmla="*/ 1620464 w 1684942"/>
                <a:gd name="connsiteY127" fmla="*/ 2240275 h 9153526"/>
                <a:gd name="connsiteX128" fmla="*/ 1620464 w 1684942"/>
                <a:gd name="connsiteY128" fmla="*/ 1565050 h 9153526"/>
                <a:gd name="connsiteX129" fmla="*/ 1546983 w 1684942"/>
                <a:gd name="connsiteY129" fmla="*/ 1565050 h 9153526"/>
                <a:gd name="connsiteX130" fmla="*/ 1546983 w 1684942"/>
                <a:gd name="connsiteY130" fmla="*/ 1791974 h 9153526"/>
                <a:gd name="connsiteX131" fmla="*/ 1620464 w 1684942"/>
                <a:gd name="connsiteY131" fmla="*/ 1791974 h 9153526"/>
                <a:gd name="connsiteX132" fmla="*/ 1620464 w 1684942"/>
                <a:gd name="connsiteY132" fmla="*/ 1116749 h 9153526"/>
                <a:gd name="connsiteX133" fmla="*/ 1546983 w 1684942"/>
                <a:gd name="connsiteY133" fmla="*/ 1116749 h 9153526"/>
                <a:gd name="connsiteX134" fmla="*/ 1546983 w 1684942"/>
                <a:gd name="connsiteY134" fmla="*/ 1343673 h 9153526"/>
                <a:gd name="connsiteX135" fmla="*/ 1620464 w 1684942"/>
                <a:gd name="connsiteY135" fmla="*/ 1343673 h 9153526"/>
                <a:gd name="connsiteX136" fmla="*/ 1620464 w 1684942"/>
                <a:gd name="connsiteY136" fmla="*/ 668448 h 9153526"/>
                <a:gd name="connsiteX137" fmla="*/ 1546983 w 1684942"/>
                <a:gd name="connsiteY137" fmla="*/ 668448 h 9153526"/>
                <a:gd name="connsiteX138" fmla="*/ 1546983 w 1684942"/>
                <a:gd name="connsiteY138" fmla="*/ 895372 h 9153526"/>
                <a:gd name="connsiteX139" fmla="*/ 1620464 w 1684942"/>
                <a:gd name="connsiteY139" fmla="*/ 895372 h 9153526"/>
                <a:gd name="connsiteX140" fmla="*/ 1620465 w 1684942"/>
                <a:gd name="connsiteY140" fmla="*/ 8702702 h 9153526"/>
                <a:gd name="connsiteX141" fmla="*/ 1546984 w 1684942"/>
                <a:gd name="connsiteY141" fmla="*/ 8702702 h 9153526"/>
                <a:gd name="connsiteX142" fmla="*/ 1546984 w 1684942"/>
                <a:gd name="connsiteY142" fmla="*/ 8929622 h 9153526"/>
                <a:gd name="connsiteX143" fmla="*/ 1620465 w 1684942"/>
                <a:gd name="connsiteY143" fmla="*/ 8929622 h 9153526"/>
                <a:gd name="connsiteX144" fmla="*/ 1620465 w 1684942"/>
                <a:gd name="connsiteY144" fmla="*/ 8254401 h 9153526"/>
                <a:gd name="connsiteX145" fmla="*/ 1546984 w 1684942"/>
                <a:gd name="connsiteY145" fmla="*/ 8254401 h 9153526"/>
                <a:gd name="connsiteX146" fmla="*/ 1546984 w 1684942"/>
                <a:gd name="connsiteY146" fmla="*/ 8481324 h 9153526"/>
                <a:gd name="connsiteX147" fmla="*/ 1620465 w 1684942"/>
                <a:gd name="connsiteY147" fmla="*/ 8481324 h 9153526"/>
                <a:gd name="connsiteX148" fmla="*/ 1620465 w 1684942"/>
                <a:gd name="connsiteY148" fmla="*/ 7806100 h 9153526"/>
                <a:gd name="connsiteX149" fmla="*/ 1546984 w 1684942"/>
                <a:gd name="connsiteY149" fmla="*/ 7806100 h 9153526"/>
                <a:gd name="connsiteX150" fmla="*/ 1546984 w 1684942"/>
                <a:gd name="connsiteY150" fmla="*/ 8033024 h 9153526"/>
                <a:gd name="connsiteX151" fmla="*/ 1620465 w 1684942"/>
                <a:gd name="connsiteY151" fmla="*/ 8033024 h 9153526"/>
                <a:gd name="connsiteX152" fmla="*/ 1620465 w 1684942"/>
                <a:gd name="connsiteY152" fmla="*/ 7357799 h 9153526"/>
                <a:gd name="connsiteX153" fmla="*/ 1546984 w 1684942"/>
                <a:gd name="connsiteY153" fmla="*/ 7357799 h 9153526"/>
                <a:gd name="connsiteX154" fmla="*/ 1546984 w 1684942"/>
                <a:gd name="connsiteY154" fmla="*/ 7584723 h 9153526"/>
                <a:gd name="connsiteX155" fmla="*/ 1620465 w 1684942"/>
                <a:gd name="connsiteY155" fmla="*/ 7584723 h 9153526"/>
                <a:gd name="connsiteX156" fmla="*/ 1620465 w 1684942"/>
                <a:gd name="connsiteY156" fmla="*/ 6909498 h 9153526"/>
                <a:gd name="connsiteX157" fmla="*/ 1546984 w 1684942"/>
                <a:gd name="connsiteY157" fmla="*/ 6909498 h 9153526"/>
                <a:gd name="connsiteX158" fmla="*/ 1546984 w 1684942"/>
                <a:gd name="connsiteY158" fmla="*/ 7136422 h 9153526"/>
                <a:gd name="connsiteX159" fmla="*/ 1620465 w 1684942"/>
                <a:gd name="connsiteY159" fmla="*/ 7136422 h 9153526"/>
                <a:gd name="connsiteX160" fmla="*/ 1684942 w 1684942"/>
                <a:gd name="connsiteY160" fmla="*/ 6425402 h 9153526"/>
                <a:gd name="connsiteX161" fmla="*/ 1684942 w 1684942"/>
                <a:gd name="connsiteY161" fmla="*/ 9153526 h 9153526"/>
                <a:gd name="connsiteX162" fmla="*/ 1620465 w 1684942"/>
                <a:gd name="connsiteY162" fmla="*/ 9153526 h 9153526"/>
                <a:gd name="connsiteX163" fmla="*/ 1620465 w 1684942"/>
                <a:gd name="connsiteY163" fmla="*/ 9151000 h 9153526"/>
                <a:gd name="connsiteX164" fmla="*/ 1546984 w 1684942"/>
                <a:gd name="connsiteY164" fmla="*/ 9151000 h 9153526"/>
                <a:gd name="connsiteX165" fmla="*/ 1546984 w 1684942"/>
                <a:gd name="connsiteY165" fmla="*/ 9153526 h 9153526"/>
                <a:gd name="connsiteX166" fmla="*/ 133966 w 1684942"/>
                <a:gd name="connsiteY166" fmla="*/ 9153526 h 9153526"/>
                <a:gd name="connsiteX167" fmla="*/ 133966 w 1684942"/>
                <a:gd name="connsiteY167" fmla="*/ 9151000 h 9153526"/>
                <a:gd name="connsiteX168" fmla="*/ 60486 w 1684942"/>
                <a:gd name="connsiteY168" fmla="*/ 9151000 h 9153526"/>
                <a:gd name="connsiteX169" fmla="*/ 60486 w 1684942"/>
                <a:gd name="connsiteY169" fmla="*/ 9153526 h 9153526"/>
                <a:gd name="connsiteX170" fmla="*/ 1 w 1684942"/>
                <a:gd name="connsiteY170" fmla="*/ 9153526 h 9153526"/>
                <a:gd name="connsiteX171" fmla="*/ 1 w 1684942"/>
                <a:gd name="connsiteY171" fmla="*/ 6457066 h 9153526"/>
                <a:gd name="connsiteX172" fmla="*/ 0 w 1684942"/>
                <a:gd name="connsiteY172" fmla="*/ 6457066 h 9153526"/>
                <a:gd name="connsiteX173" fmla="*/ 0 w 1684942"/>
                <a:gd name="connsiteY173" fmla="*/ 0 h 9153526"/>
                <a:gd name="connsiteX174" fmla="*/ 1684941 w 1684942"/>
                <a:gd name="connsiteY174" fmla="*/ 0 h 9153526"/>
                <a:gd name="connsiteX175" fmla="*/ 1684941 w 1684942"/>
                <a:gd name="connsiteY175" fmla="*/ 6425402 h 9153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1684942" h="9153526">
                  <a:moveTo>
                    <a:pt x="131805" y="228153"/>
                  </a:moveTo>
                  <a:lnTo>
                    <a:pt x="58325" y="228153"/>
                  </a:lnTo>
                  <a:lnTo>
                    <a:pt x="58325" y="455077"/>
                  </a:lnTo>
                  <a:lnTo>
                    <a:pt x="131805" y="455077"/>
                  </a:lnTo>
                  <a:close/>
                  <a:moveTo>
                    <a:pt x="131806" y="6469203"/>
                  </a:moveTo>
                  <a:lnTo>
                    <a:pt x="58326" y="6469203"/>
                  </a:lnTo>
                  <a:lnTo>
                    <a:pt x="58326" y="6696127"/>
                  </a:lnTo>
                  <a:lnTo>
                    <a:pt x="131806" y="6696127"/>
                  </a:lnTo>
                  <a:close/>
                  <a:moveTo>
                    <a:pt x="133965" y="6048060"/>
                  </a:moveTo>
                  <a:lnTo>
                    <a:pt x="60485" y="6048060"/>
                  </a:lnTo>
                  <a:lnTo>
                    <a:pt x="60485" y="6274983"/>
                  </a:lnTo>
                  <a:lnTo>
                    <a:pt x="133965" y="6274983"/>
                  </a:lnTo>
                  <a:close/>
                  <a:moveTo>
                    <a:pt x="133965" y="5599758"/>
                  </a:moveTo>
                  <a:lnTo>
                    <a:pt x="60485" y="5599758"/>
                  </a:lnTo>
                  <a:lnTo>
                    <a:pt x="60485" y="5826682"/>
                  </a:lnTo>
                  <a:lnTo>
                    <a:pt x="133965" y="5826682"/>
                  </a:lnTo>
                  <a:close/>
                  <a:moveTo>
                    <a:pt x="133965" y="5151457"/>
                  </a:moveTo>
                  <a:lnTo>
                    <a:pt x="60485" y="5151457"/>
                  </a:lnTo>
                  <a:lnTo>
                    <a:pt x="60485" y="5378382"/>
                  </a:lnTo>
                  <a:lnTo>
                    <a:pt x="133965" y="5378382"/>
                  </a:lnTo>
                  <a:close/>
                  <a:moveTo>
                    <a:pt x="133965" y="4703156"/>
                  </a:moveTo>
                  <a:lnTo>
                    <a:pt x="60485" y="4703156"/>
                  </a:lnTo>
                  <a:lnTo>
                    <a:pt x="60485" y="4930080"/>
                  </a:lnTo>
                  <a:lnTo>
                    <a:pt x="133965" y="4930080"/>
                  </a:lnTo>
                  <a:close/>
                  <a:moveTo>
                    <a:pt x="133965" y="4254855"/>
                  </a:moveTo>
                  <a:lnTo>
                    <a:pt x="60485" y="4254855"/>
                  </a:lnTo>
                  <a:lnTo>
                    <a:pt x="60485" y="4481780"/>
                  </a:lnTo>
                  <a:lnTo>
                    <a:pt x="133965" y="4481780"/>
                  </a:lnTo>
                  <a:close/>
                  <a:moveTo>
                    <a:pt x="133965" y="3806554"/>
                  </a:moveTo>
                  <a:lnTo>
                    <a:pt x="60485" y="3806554"/>
                  </a:lnTo>
                  <a:lnTo>
                    <a:pt x="60485" y="4033478"/>
                  </a:lnTo>
                  <a:lnTo>
                    <a:pt x="133965" y="4033478"/>
                  </a:lnTo>
                  <a:close/>
                  <a:moveTo>
                    <a:pt x="133965" y="3358253"/>
                  </a:moveTo>
                  <a:lnTo>
                    <a:pt x="60485" y="3358253"/>
                  </a:lnTo>
                  <a:lnTo>
                    <a:pt x="60485" y="3585177"/>
                  </a:lnTo>
                  <a:lnTo>
                    <a:pt x="133965" y="3585177"/>
                  </a:lnTo>
                  <a:close/>
                  <a:moveTo>
                    <a:pt x="133965" y="2909952"/>
                  </a:moveTo>
                  <a:lnTo>
                    <a:pt x="60485" y="2909952"/>
                  </a:lnTo>
                  <a:lnTo>
                    <a:pt x="60485" y="3136876"/>
                  </a:lnTo>
                  <a:lnTo>
                    <a:pt x="133965" y="3136876"/>
                  </a:lnTo>
                  <a:close/>
                  <a:moveTo>
                    <a:pt x="133965" y="2461654"/>
                  </a:moveTo>
                  <a:lnTo>
                    <a:pt x="60485" y="2461654"/>
                  </a:lnTo>
                  <a:lnTo>
                    <a:pt x="60485" y="2688575"/>
                  </a:lnTo>
                  <a:lnTo>
                    <a:pt x="133965" y="2688575"/>
                  </a:lnTo>
                  <a:close/>
                  <a:moveTo>
                    <a:pt x="133965" y="2013353"/>
                  </a:moveTo>
                  <a:lnTo>
                    <a:pt x="60485" y="2013353"/>
                  </a:lnTo>
                  <a:lnTo>
                    <a:pt x="60485" y="2240276"/>
                  </a:lnTo>
                  <a:lnTo>
                    <a:pt x="133965" y="2240276"/>
                  </a:lnTo>
                  <a:close/>
                  <a:moveTo>
                    <a:pt x="133965" y="1565051"/>
                  </a:moveTo>
                  <a:lnTo>
                    <a:pt x="60485" y="1565051"/>
                  </a:lnTo>
                  <a:lnTo>
                    <a:pt x="60485" y="1791975"/>
                  </a:lnTo>
                  <a:lnTo>
                    <a:pt x="133965" y="1791975"/>
                  </a:lnTo>
                  <a:close/>
                  <a:moveTo>
                    <a:pt x="133965" y="1116749"/>
                  </a:moveTo>
                  <a:lnTo>
                    <a:pt x="60485" y="1116749"/>
                  </a:lnTo>
                  <a:lnTo>
                    <a:pt x="60485" y="1343674"/>
                  </a:lnTo>
                  <a:lnTo>
                    <a:pt x="133965" y="1343674"/>
                  </a:lnTo>
                  <a:close/>
                  <a:moveTo>
                    <a:pt x="133965" y="668449"/>
                  </a:moveTo>
                  <a:lnTo>
                    <a:pt x="60485" y="668449"/>
                  </a:lnTo>
                  <a:lnTo>
                    <a:pt x="60485" y="895373"/>
                  </a:lnTo>
                  <a:lnTo>
                    <a:pt x="133965" y="895373"/>
                  </a:lnTo>
                  <a:close/>
                  <a:moveTo>
                    <a:pt x="133966" y="8702702"/>
                  </a:moveTo>
                  <a:lnTo>
                    <a:pt x="60486" y="8702702"/>
                  </a:lnTo>
                  <a:lnTo>
                    <a:pt x="60486" y="8929622"/>
                  </a:lnTo>
                  <a:lnTo>
                    <a:pt x="133966" y="8929622"/>
                  </a:lnTo>
                  <a:close/>
                  <a:moveTo>
                    <a:pt x="133966" y="8254401"/>
                  </a:moveTo>
                  <a:lnTo>
                    <a:pt x="60486" y="8254401"/>
                  </a:lnTo>
                  <a:lnTo>
                    <a:pt x="60486" y="8481326"/>
                  </a:lnTo>
                  <a:lnTo>
                    <a:pt x="133966" y="8481326"/>
                  </a:lnTo>
                  <a:close/>
                  <a:moveTo>
                    <a:pt x="133966" y="7806101"/>
                  </a:moveTo>
                  <a:lnTo>
                    <a:pt x="60486" y="7806101"/>
                  </a:lnTo>
                  <a:lnTo>
                    <a:pt x="60486" y="8033026"/>
                  </a:lnTo>
                  <a:lnTo>
                    <a:pt x="133966" y="8033026"/>
                  </a:lnTo>
                  <a:close/>
                  <a:moveTo>
                    <a:pt x="133966" y="7357799"/>
                  </a:moveTo>
                  <a:lnTo>
                    <a:pt x="60486" y="7357799"/>
                  </a:lnTo>
                  <a:lnTo>
                    <a:pt x="60486" y="7584724"/>
                  </a:lnTo>
                  <a:lnTo>
                    <a:pt x="133966" y="7584724"/>
                  </a:lnTo>
                  <a:close/>
                  <a:moveTo>
                    <a:pt x="133966" y="6909499"/>
                  </a:moveTo>
                  <a:lnTo>
                    <a:pt x="60486" y="6909499"/>
                  </a:lnTo>
                  <a:lnTo>
                    <a:pt x="60486" y="7136423"/>
                  </a:lnTo>
                  <a:lnTo>
                    <a:pt x="133966" y="7136423"/>
                  </a:lnTo>
                  <a:close/>
                  <a:moveTo>
                    <a:pt x="1618303" y="228152"/>
                  </a:moveTo>
                  <a:lnTo>
                    <a:pt x="1544823" y="228152"/>
                  </a:lnTo>
                  <a:lnTo>
                    <a:pt x="1544823" y="455076"/>
                  </a:lnTo>
                  <a:lnTo>
                    <a:pt x="1618303" y="455076"/>
                  </a:lnTo>
                  <a:close/>
                  <a:moveTo>
                    <a:pt x="1618304" y="6469202"/>
                  </a:moveTo>
                  <a:lnTo>
                    <a:pt x="1544824" y="6469202"/>
                  </a:lnTo>
                  <a:lnTo>
                    <a:pt x="1544824" y="6696126"/>
                  </a:lnTo>
                  <a:lnTo>
                    <a:pt x="1618304" y="6696126"/>
                  </a:lnTo>
                  <a:close/>
                  <a:moveTo>
                    <a:pt x="1620464" y="6048060"/>
                  </a:moveTo>
                  <a:lnTo>
                    <a:pt x="1546983" y="6048060"/>
                  </a:lnTo>
                  <a:lnTo>
                    <a:pt x="1546983" y="6274983"/>
                  </a:lnTo>
                  <a:lnTo>
                    <a:pt x="1620464" y="6274983"/>
                  </a:lnTo>
                  <a:close/>
                  <a:moveTo>
                    <a:pt x="1620464" y="5599758"/>
                  </a:moveTo>
                  <a:lnTo>
                    <a:pt x="1546983" y="5599758"/>
                  </a:lnTo>
                  <a:lnTo>
                    <a:pt x="1546983" y="5826682"/>
                  </a:lnTo>
                  <a:lnTo>
                    <a:pt x="1620464" y="5826682"/>
                  </a:lnTo>
                  <a:close/>
                  <a:moveTo>
                    <a:pt x="1620464" y="5151457"/>
                  </a:moveTo>
                  <a:lnTo>
                    <a:pt x="1546983" y="5151457"/>
                  </a:lnTo>
                  <a:lnTo>
                    <a:pt x="1546983" y="5378382"/>
                  </a:lnTo>
                  <a:lnTo>
                    <a:pt x="1620464" y="5378382"/>
                  </a:lnTo>
                  <a:close/>
                  <a:moveTo>
                    <a:pt x="1620464" y="4703156"/>
                  </a:moveTo>
                  <a:lnTo>
                    <a:pt x="1546983" y="4703156"/>
                  </a:lnTo>
                  <a:lnTo>
                    <a:pt x="1546983" y="4930080"/>
                  </a:lnTo>
                  <a:lnTo>
                    <a:pt x="1620464" y="4930080"/>
                  </a:lnTo>
                  <a:close/>
                  <a:moveTo>
                    <a:pt x="1620464" y="4254855"/>
                  </a:moveTo>
                  <a:lnTo>
                    <a:pt x="1546983" y="4254855"/>
                  </a:lnTo>
                  <a:lnTo>
                    <a:pt x="1546983" y="4481780"/>
                  </a:lnTo>
                  <a:lnTo>
                    <a:pt x="1620464" y="4481780"/>
                  </a:lnTo>
                  <a:close/>
                  <a:moveTo>
                    <a:pt x="1620464" y="3806554"/>
                  </a:moveTo>
                  <a:lnTo>
                    <a:pt x="1546983" y="3806554"/>
                  </a:lnTo>
                  <a:lnTo>
                    <a:pt x="1546983" y="4033478"/>
                  </a:lnTo>
                  <a:lnTo>
                    <a:pt x="1620464" y="4033478"/>
                  </a:lnTo>
                  <a:close/>
                  <a:moveTo>
                    <a:pt x="1620464" y="3358253"/>
                  </a:moveTo>
                  <a:lnTo>
                    <a:pt x="1546983" y="3358253"/>
                  </a:lnTo>
                  <a:lnTo>
                    <a:pt x="1546983" y="3585177"/>
                  </a:lnTo>
                  <a:lnTo>
                    <a:pt x="1620464" y="3585177"/>
                  </a:lnTo>
                  <a:close/>
                  <a:moveTo>
                    <a:pt x="1620464" y="2909952"/>
                  </a:moveTo>
                  <a:lnTo>
                    <a:pt x="1546983" y="2909952"/>
                  </a:lnTo>
                  <a:lnTo>
                    <a:pt x="1546983" y="3136876"/>
                  </a:lnTo>
                  <a:lnTo>
                    <a:pt x="1620464" y="3136876"/>
                  </a:lnTo>
                  <a:close/>
                  <a:moveTo>
                    <a:pt x="1620464" y="2461652"/>
                  </a:moveTo>
                  <a:lnTo>
                    <a:pt x="1546983" y="2461652"/>
                  </a:lnTo>
                  <a:lnTo>
                    <a:pt x="1546983" y="2688575"/>
                  </a:lnTo>
                  <a:lnTo>
                    <a:pt x="1620464" y="2688575"/>
                  </a:lnTo>
                  <a:close/>
                  <a:moveTo>
                    <a:pt x="1620464" y="2013351"/>
                  </a:moveTo>
                  <a:lnTo>
                    <a:pt x="1546983" y="2013351"/>
                  </a:lnTo>
                  <a:lnTo>
                    <a:pt x="1546983" y="2240275"/>
                  </a:lnTo>
                  <a:lnTo>
                    <a:pt x="1620464" y="2240275"/>
                  </a:lnTo>
                  <a:close/>
                  <a:moveTo>
                    <a:pt x="1620464" y="1565050"/>
                  </a:moveTo>
                  <a:lnTo>
                    <a:pt x="1546983" y="1565050"/>
                  </a:lnTo>
                  <a:lnTo>
                    <a:pt x="1546983" y="1791974"/>
                  </a:lnTo>
                  <a:lnTo>
                    <a:pt x="1620464" y="1791974"/>
                  </a:lnTo>
                  <a:close/>
                  <a:moveTo>
                    <a:pt x="1620464" y="1116749"/>
                  </a:moveTo>
                  <a:lnTo>
                    <a:pt x="1546983" y="1116749"/>
                  </a:lnTo>
                  <a:lnTo>
                    <a:pt x="1546983" y="1343673"/>
                  </a:lnTo>
                  <a:lnTo>
                    <a:pt x="1620464" y="1343673"/>
                  </a:lnTo>
                  <a:close/>
                  <a:moveTo>
                    <a:pt x="1620464" y="668448"/>
                  </a:moveTo>
                  <a:lnTo>
                    <a:pt x="1546983" y="668448"/>
                  </a:lnTo>
                  <a:lnTo>
                    <a:pt x="1546983" y="895372"/>
                  </a:lnTo>
                  <a:lnTo>
                    <a:pt x="1620464" y="895372"/>
                  </a:lnTo>
                  <a:close/>
                  <a:moveTo>
                    <a:pt x="1620465" y="8702702"/>
                  </a:moveTo>
                  <a:lnTo>
                    <a:pt x="1546984" y="8702702"/>
                  </a:lnTo>
                  <a:lnTo>
                    <a:pt x="1546984" y="8929622"/>
                  </a:lnTo>
                  <a:lnTo>
                    <a:pt x="1620465" y="8929622"/>
                  </a:lnTo>
                  <a:close/>
                  <a:moveTo>
                    <a:pt x="1620465" y="8254401"/>
                  </a:moveTo>
                  <a:lnTo>
                    <a:pt x="1546984" y="8254401"/>
                  </a:lnTo>
                  <a:lnTo>
                    <a:pt x="1546984" y="8481324"/>
                  </a:lnTo>
                  <a:lnTo>
                    <a:pt x="1620465" y="8481324"/>
                  </a:lnTo>
                  <a:close/>
                  <a:moveTo>
                    <a:pt x="1620465" y="7806100"/>
                  </a:moveTo>
                  <a:lnTo>
                    <a:pt x="1546984" y="7806100"/>
                  </a:lnTo>
                  <a:lnTo>
                    <a:pt x="1546984" y="8033024"/>
                  </a:lnTo>
                  <a:lnTo>
                    <a:pt x="1620465" y="8033024"/>
                  </a:lnTo>
                  <a:close/>
                  <a:moveTo>
                    <a:pt x="1620465" y="7357799"/>
                  </a:moveTo>
                  <a:lnTo>
                    <a:pt x="1546984" y="7357799"/>
                  </a:lnTo>
                  <a:lnTo>
                    <a:pt x="1546984" y="7584723"/>
                  </a:lnTo>
                  <a:lnTo>
                    <a:pt x="1620465" y="7584723"/>
                  </a:lnTo>
                  <a:close/>
                  <a:moveTo>
                    <a:pt x="1620465" y="6909498"/>
                  </a:moveTo>
                  <a:lnTo>
                    <a:pt x="1546984" y="6909498"/>
                  </a:lnTo>
                  <a:lnTo>
                    <a:pt x="1546984" y="7136422"/>
                  </a:lnTo>
                  <a:lnTo>
                    <a:pt x="1620465" y="7136422"/>
                  </a:lnTo>
                  <a:close/>
                  <a:moveTo>
                    <a:pt x="1684942" y="6425402"/>
                  </a:moveTo>
                  <a:lnTo>
                    <a:pt x="1684942" y="9153526"/>
                  </a:lnTo>
                  <a:lnTo>
                    <a:pt x="1620465" y="9153526"/>
                  </a:lnTo>
                  <a:lnTo>
                    <a:pt x="1620465" y="9151000"/>
                  </a:lnTo>
                  <a:lnTo>
                    <a:pt x="1546984" y="9151000"/>
                  </a:lnTo>
                  <a:lnTo>
                    <a:pt x="1546984" y="9153526"/>
                  </a:lnTo>
                  <a:lnTo>
                    <a:pt x="133966" y="9153526"/>
                  </a:lnTo>
                  <a:lnTo>
                    <a:pt x="133966" y="9151000"/>
                  </a:lnTo>
                  <a:lnTo>
                    <a:pt x="60486" y="9151000"/>
                  </a:lnTo>
                  <a:lnTo>
                    <a:pt x="60486" y="9153526"/>
                  </a:lnTo>
                  <a:lnTo>
                    <a:pt x="1" y="9153526"/>
                  </a:lnTo>
                  <a:lnTo>
                    <a:pt x="1" y="6457066"/>
                  </a:lnTo>
                  <a:lnTo>
                    <a:pt x="0" y="6457066"/>
                  </a:lnTo>
                  <a:lnTo>
                    <a:pt x="0" y="0"/>
                  </a:lnTo>
                  <a:lnTo>
                    <a:pt x="1684941" y="0"/>
                  </a:lnTo>
                  <a:lnTo>
                    <a:pt x="1684941" y="642540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2" t="3124" r="2084" b="2573"/>
            <a:stretch/>
          </p:blipFill>
          <p:spPr>
            <a:xfrm>
              <a:off x="3490709" y="1564919"/>
              <a:ext cx="1998621" cy="1260000"/>
            </a:xfrm>
            <a:prstGeom prst="roundRect">
              <a:avLst>
                <a:gd name="adj" fmla="val 12053"/>
              </a:avLst>
            </a:prstGeom>
            <a:grpFill/>
            <a:ln w="25400">
              <a:solidFill>
                <a:schemeClr val="bg1"/>
              </a:solidFill>
            </a:ln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372" y="1564919"/>
              <a:ext cx="1905279" cy="1260000"/>
            </a:xfrm>
            <a:prstGeom prst="roundRect">
              <a:avLst>
                <a:gd name="adj" fmla="val 12053"/>
              </a:avLst>
            </a:prstGeom>
            <a:grpFill/>
            <a:ln w="25400">
              <a:solidFill>
                <a:schemeClr val="bg1"/>
              </a:solidFill>
            </a:ln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10" b="16906"/>
            <a:stretch/>
          </p:blipFill>
          <p:spPr>
            <a:xfrm>
              <a:off x="6653389" y="1564919"/>
              <a:ext cx="1492633" cy="1260000"/>
            </a:xfrm>
            <a:prstGeom prst="roundRect">
              <a:avLst>
                <a:gd name="adj" fmla="val 10458"/>
              </a:avLst>
            </a:prstGeom>
            <a:grpFill/>
            <a:ln w="25400">
              <a:solidFill>
                <a:schemeClr val="bg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52539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34000" y="1136481"/>
            <a:ext cx="30866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、在浓烟中避难逃生，要尽量放低身体贴近地面，并用湿毛巾捂住口鼻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0"/>
          <a:stretch/>
        </p:blipFill>
        <p:spPr>
          <a:xfrm>
            <a:off x="3067051" y="763094"/>
            <a:ext cx="2266950" cy="102430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8" b="3237"/>
          <a:stretch/>
        </p:blipFill>
        <p:spPr>
          <a:xfrm>
            <a:off x="647700" y="1460551"/>
            <a:ext cx="1480884" cy="24046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/>
          <a:srcRect l="11028" t="12044" r="9604" b="5709"/>
          <a:stretch/>
        </p:blipFill>
        <p:spPr>
          <a:xfrm>
            <a:off x="6136004" y="2963563"/>
            <a:ext cx="2384431" cy="180327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847975" y="3544246"/>
            <a:ext cx="32930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6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、如果逃生线路被大火封锁，要立即退回室内，用手电筒，挥舞衣物，呼叫等方式向窗外发送求救信号，等待救援。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28584" y="2246926"/>
            <a:ext cx="43103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、不要麻木跳楼，可用绳子或把床单撕成条状连起来，紧栓在门窗和重物上，顺势滑下。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2539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291830"/>
            <a:ext cx="2234524" cy="13011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3" y="1131590"/>
            <a:ext cx="1686714" cy="356192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006018" y="2163891"/>
            <a:ext cx="3654609" cy="1056239"/>
            <a:chOff x="2169951" y="965687"/>
            <a:chExt cx="3654609" cy="1056239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2169951" y="965687"/>
              <a:ext cx="3654609" cy="1056239"/>
              <a:chOff x="0" y="0"/>
              <a:chExt cx="3505" cy="1013"/>
            </a:xfrm>
          </p:grpSpPr>
          <p:pic>
            <p:nvPicPr>
              <p:cNvPr id="13" name="矩形 9"/>
              <p:cNvPicPr>
                <a:picLocks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50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13"/>
              <p:cNvSpPr txBox="1">
                <a:spLocks noChangeArrowheads="1"/>
              </p:cNvSpPr>
              <p:nvPr/>
            </p:nvSpPr>
            <p:spPr bwMode="auto">
              <a:xfrm>
                <a:off x="10" y="10"/>
                <a:ext cx="2113" cy="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12" name="Text Box 58"/>
            <p:cNvSpPr txBox="1">
              <a:spLocks noChangeArrowheads="1"/>
            </p:cNvSpPr>
            <p:nvPr/>
          </p:nvSpPr>
          <p:spPr bwMode="auto">
            <a:xfrm>
              <a:off x="3159869" y="1013506"/>
              <a:ext cx="2011221" cy="745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网络</a:t>
              </a:r>
              <a:r>
                <a:rPr lang="zh-CN" altLang="en-US" sz="3200" dirty="0" smtClean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安全</a:t>
              </a:r>
              <a:endParaRPr lang="en-US" altLang="zh-CN" sz="32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006018" y="1637249"/>
            <a:ext cx="917910" cy="820974"/>
            <a:chOff x="2370146" y="833266"/>
            <a:chExt cx="483806" cy="432714"/>
          </a:xfrm>
        </p:grpSpPr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2370146" y="833266"/>
              <a:ext cx="483806" cy="432714"/>
              <a:chOff x="0" y="0"/>
              <a:chExt cx="464" cy="415"/>
            </a:xfrm>
          </p:grpSpPr>
          <p:pic>
            <p:nvPicPr>
              <p:cNvPr id="18" name="圆角矩形 8"/>
              <p:cNvPicPr>
                <a:picLocks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64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16"/>
              <p:cNvSpPr txBox="1">
                <a:spLocks noChangeArrowheads="1"/>
              </p:cNvSpPr>
              <p:nvPr/>
            </p:nvSpPr>
            <p:spPr bwMode="auto">
              <a:xfrm>
                <a:off x="38" y="35"/>
                <a:ext cx="391" cy="344"/>
              </a:xfrm>
              <a:prstGeom prst="rect">
                <a:avLst/>
              </a:pr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7" name="TextBox 19"/>
            <p:cNvSpPr txBox="1">
              <a:spLocks noChangeArrowheads="1"/>
            </p:cNvSpPr>
            <p:nvPr/>
          </p:nvSpPr>
          <p:spPr bwMode="auto">
            <a:xfrm>
              <a:off x="2479048" y="838849"/>
              <a:ext cx="234604" cy="373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4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470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73 -0.41883 C -0.40035 -0.41482 -0.39323 -0.40895 -0.38646 -0.40402 C -0.37483 -0.39568 -0.36216 -0.39074 -0.35001 -0.3855 C -0.34514 -0.38334 -0.34115 -0.37902 -0.33646 -0.37624 C -0.32483 -0.34877 -0.3408 -0.31358 -0.3448 -0.2855 C -0.3441 -0.28179 -0.34393 -0.27778 -0.34271 -0.27439 C -0.3415 -0.27068 -0.33438 -0.2676 -0.33334 -0.26698 C -0.32223 -0.26081 -0.31146 -0.25834 -0.3 -0.25587 C -0.29757 -0.25463 -0.29514 -0.2534 -0.29271 -0.25216 C -0.28855 -0.25031 -0.28021 -0.24661 -0.28021 -0.24661 C -0.27292 -0.23704 -0.275 -0.23488 -0.27605 -0.21698 C -0.2757 -0.21327 -0.27657 -0.20834 -0.275 -0.20587 C -0.26528 -0.19013 -0.21893 -0.19136 -0.21355 -0.19105 C -0.20591 -0.18889 -0.20226 -0.18581 -0.19792 -0.17439 C -0.19757 -0.16266 -0.19862 -0.15062 -0.19688 -0.1392 C -0.19636 -0.13581 -0.19358 -0.13519 -0.19167 -0.13365 C -0.18594 -0.12932 -0.1783 -0.12531 -0.17188 -0.12439 C -0.15747 -0.12192 -0.13681 -0.1213 -0.12396 -0.12068 C -0.11875 -0.11451 -0.11928 -0.10803 -0.11771 -0.09661 C -0.11737 -0.09476 -0.11563 -0.09568 -0.11459 -0.09476 C -0.11233 -0.0926 -0.11077 -0.08827 -0.10834 -0.08735 C -0.1073 -0.08704 -0.10226 -0.08488 -0.10105 -0.08365 C -0.09879 -0.08148 -0.09688 -0.07871 -0.0948 -0.07624 C -0.09375 -0.075 -0.09167 -0.07253 -0.09167 -0.07253 C -0.08733 -0.04908 -0.07188 -0.04229 -0.06042 -0.0355 C -0.05278 -0.03087 -0.04549 -0.02531 -0.0375 -0.02253 C -0.03143 -0.01729 -0.029 -0.01297 -0.02396 -0.00402 C -0.0224 -0.00124 -0.0198 -0.00155 -0.01771 -0.00031 C -0.01667 0.00031 -0.01459 0.00154 -0.01459 0.00154 C -0.00973 0.00092 8.33333E-7 -0.00031 8.33333E-7 -0.00031 " pathEditMode="relative" ptsTypes="fffffffffffffffffffff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72" name="WordArt 8"/>
          <p:cNvSpPr>
            <a:spLocks noChangeArrowheads="1" noChangeShapeType="1" noTextEdit="1"/>
          </p:cNvSpPr>
          <p:nvPr/>
        </p:nvSpPr>
        <p:spPr bwMode="auto">
          <a:xfrm>
            <a:off x="2822503" y="411510"/>
            <a:ext cx="3600548" cy="64829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+mn-ea"/>
              </a:rPr>
              <a:t>远离黑网吧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23850" y="2031206"/>
            <a:ext cx="2876998" cy="2510815"/>
            <a:chOff x="68" y="1253"/>
            <a:chExt cx="2029" cy="2361"/>
          </a:xfrm>
        </p:grpSpPr>
        <p:sp>
          <p:nvSpPr>
            <p:cNvPr id="34825" name="AutoShape 4"/>
            <p:cNvSpPr>
              <a:spLocks noChangeArrowheads="1"/>
            </p:cNvSpPr>
            <p:nvPr/>
          </p:nvSpPr>
          <p:spPr bwMode="gray">
            <a:xfrm>
              <a:off x="68" y="1253"/>
              <a:ext cx="2029" cy="2294"/>
            </a:xfrm>
            <a:prstGeom prst="roundRect">
              <a:avLst>
                <a:gd name="adj" fmla="val 10347"/>
              </a:avLst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rgbClr val="FFFFFF">
                    <a:alpha val="21999"/>
                  </a:srgbClr>
                </a:gs>
              </a:gsLst>
              <a:lin ang="5400000" scaled="1"/>
            </a:gradFill>
            <a:ln w="50800">
              <a:solidFill>
                <a:srgbClr val="7099E2"/>
              </a:solidFill>
              <a:round/>
              <a:headEnd/>
              <a:tailEnd/>
            </a:ln>
            <a:effectLst>
              <a:outerShdw dist="10776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lnSpc>
                  <a:spcPct val="150000"/>
                </a:lnSpc>
              </a:pPr>
              <a:endParaRPr lang="zh-CN" altLang="en-US" sz="1200">
                <a:latin typeface="+mn-ea"/>
              </a:endParaRPr>
            </a:p>
          </p:txBody>
        </p:sp>
        <p:sp>
          <p:nvSpPr>
            <p:cNvPr id="34826" name="Text Box 10"/>
            <p:cNvSpPr txBox="1">
              <a:spLocks noChangeArrowheads="1"/>
            </p:cNvSpPr>
            <p:nvPr/>
          </p:nvSpPr>
          <p:spPr bwMode="auto">
            <a:xfrm>
              <a:off x="147" y="1480"/>
              <a:ext cx="1950" cy="2134"/>
            </a:xfrm>
            <a:prstGeom prst="rect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bg1">
                    <a:alpha val="21999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zh-CN" sz="1600" dirty="0">
                  <a:latin typeface="+mn-ea"/>
                  <a:ea typeface="+mn-ea"/>
                </a:rPr>
                <a:t>1</a:t>
              </a:r>
              <a:r>
                <a:rPr lang="zh-CN" altLang="en-US" sz="1600" dirty="0">
                  <a:latin typeface="+mn-ea"/>
                  <a:ea typeface="+mn-ea"/>
                </a:rPr>
                <a:t>、黑网吧是网毒的</a:t>
              </a:r>
              <a:r>
                <a:rPr lang="zh-CN" altLang="en-US" sz="1600" dirty="0" smtClean="0">
                  <a:latin typeface="+mn-ea"/>
                  <a:ea typeface="+mn-ea"/>
                </a:rPr>
                <a:t>重灾区</a:t>
              </a:r>
              <a:r>
                <a:rPr lang="zh-CN" altLang="en-US" sz="1600" dirty="0">
                  <a:latin typeface="+mn-ea"/>
                  <a:ea typeface="+mn-ea"/>
                </a:rPr>
                <a:t>，经营各种</a:t>
              </a:r>
              <a:r>
                <a:rPr lang="zh-CN" altLang="en-US" sz="1600" dirty="0" smtClean="0">
                  <a:latin typeface="+mn-ea"/>
                  <a:ea typeface="+mn-ea"/>
                </a:rPr>
                <a:t>宣扬暴力</a:t>
              </a:r>
              <a:r>
                <a:rPr lang="zh-CN" altLang="en-US" sz="1600" dirty="0">
                  <a:latin typeface="+mn-ea"/>
                  <a:ea typeface="+mn-ea"/>
                </a:rPr>
                <a:t>、迷信的电子</a:t>
              </a:r>
              <a:r>
                <a:rPr lang="zh-CN" altLang="en-US" sz="1600" dirty="0" smtClean="0">
                  <a:latin typeface="+mn-ea"/>
                  <a:ea typeface="+mn-ea"/>
                </a:rPr>
                <a:t>产品</a:t>
              </a:r>
              <a:r>
                <a:rPr lang="zh-CN" altLang="en-US" sz="1600" dirty="0">
                  <a:latin typeface="+mn-ea"/>
                  <a:ea typeface="+mn-ea"/>
                </a:rPr>
                <a:t>；有的为了招揽</a:t>
              </a:r>
              <a:r>
                <a:rPr lang="zh-CN" altLang="en-US" sz="1600" dirty="0" smtClean="0">
                  <a:latin typeface="+mn-ea"/>
                  <a:ea typeface="+mn-ea"/>
                </a:rPr>
                <a:t>生意</a:t>
              </a:r>
              <a:r>
                <a:rPr lang="zh-CN" altLang="en-US" sz="1600" dirty="0">
                  <a:latin typeface="+mn-ea"/>
                  <a:ea typeface="+mn-ea"/>
                </a:rPr>
                <a:t>，直接从网上</a:t>
              </a:r>
              <a:r>
                <a:rPr lang="zh-CN" altLang="en-US" sz="1600" dirty="0" smtClean="0">
                  <a:latin typeface="+mn-ea"/>
                  <a:ea typeface="+mn-ea"/>
                </a:rPr>
                <a:t>下载黄色</a:t>
              </a:r>
              <a:r>
                <a:rPr lang="zh-CN" altLang="en-US" sz="1600" dirty="0">
                  <a:latin typeface="+mn-ea"/>
                  <a:ea typeface="+mn-ea"/>
                </a:rPr>
                <a:t>图片引诱青少年。</a:t>
              </a:r>
            </a:p>
            <a:p>
              <a:pPr eaLnBrk="1" hangingPunct="1">
                <a:lnSpc>
                  <a:spcPct val="150000"/>
                </a:lnSpc>
              </a:pPr>
              <a:endParaRPr lang="zh-CN" altLang="en-US" sz="1600" dirty="0">
                <a:latin typeface="+mn-ea"/>
                <a:ea typeface="+mn-ea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6156176" y="1991916"/>
            <a:ext cx="2664296" cy="2376488"/>
            <a:chOff x="4004" y="1253"/>
            <a:chExt cx="1996" cy="1996"/>
          </a:xfrm>
          <a:noFill/>
        </p:grpSpPr>
        <p:sp>
          <p:nvSpPr>
            <p:cNvPr id="34823" name="AutoShape 5"/>
            <p:cNvSpPr>
              <a:spLocks noChangeArrowheads="1"/>
            </p:cNvSpPr>
            <p:nvPr/>
          </p:nvSpPr>
          <p:spPr bwMode="gray">
            <a:xfrm>
              <a:off x="4015" y="1253"/>
              <a:ext cx="1985" cy="1996"/>
            </a:xfrm>
            <a:prstGeom prst="roundRect">
              <a:avLst>
                <a:gd name="adj" fmla="val 10347"/>
              </a:avLst>
            </a:prstGeom>
            <a:grpFill/>
            <a:ln w="50800">
              <a:solidFill>
                <a:srgbClr val="44988C"/>
              </a:solidFill>
              <a:round/>
              <a:headEnd/>
              <a:tailEnd/>
            </a:ln>
            <a:effectLst>
              <a:outerShdw dist="10776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eaLnBrk="1" hangingPunct="1">
                <a:lnSpc>
                  <a:spcPct val="150000"/>
                </a:lnSpc>
              </a:pPr>
              <a:endParaRPr lang="zh-CN" altLang="en-US" sz="1200">
                <a:latin typeface="+mn-ea"/>
              </a:endParaRPr>
            </a:p>
          </p:txBody>
        </p:sp>
        <p:sp>
          <p:nvSpPr>
            <p:cNvPr id="34824" name="Text Box 12"/>
            <p:cNvSpPr txBox="1">
              <a:spLocks noChangeArrowheads="1"/>
            </p:cNvSpPr>
            <p:nvPr/>
          </p:nvSpPr>
          <p:spPr bwMode="auto">
            <a:xfrm>
              <a:off x="4004" y="1434"/>
              <a:ext cx="1996" cy="15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zh-CN" sz="1600" dirty="0">
                  <a:latin typeface="+mn-ea"/>
                  <a:ea typeface="+mn-ea"/>
                </a:rPr>
                <a:t>2</a:t>
              </a:r>
              <a:r>
                <a:rPr lang="zh-CN" altLang="en-US" sz="1600" dirty="0">
                  <a:latin typeface="+mn-ea"/>
                  <a:ea typeface="+mn-ea"/>
                </a:rPr>
                <a:t>、黑网吧为了</a:t>
              </a:r>
              <a:r>
                <a:rPr lang="zh-CN" altLang="en-US" sz="1600" dirty="0" smtClean="0">
                  <a:latin typeface="+mn-ea"/>
                  <a:ea typeface="+mn-ea"/>
                </a:rPr>
                <a:t>逃避有关</a:t>
              </a:r>
              <a:r>
                <a:rPr lang="zh-CN" altLang="en-US" sz="1600" dirty="0">
                  <a:latin typeface="+mn-ea"/>
                  <a:ea typeface="+mn-ea"/>
                </a:rPr>
                <a:t>部门的查处，</a:t>
              </a:r>
              <a:r>
                <a:rPr lang="zh-CN" altLang="en-US" sz="1600" dirty="0" smtClean="0">
                  <a:latin typeface="+mn-ea"/>
                  <a:ea typeface="+mn-ea"/>
                </a:rPr>
                <a:t>往往</a:t>
              </a:r>
              <a:r>
                <a:rPr lang="zh-CN" altLang="en-US" sz="1600" dirty="0">
                  <a:latin typeface="+mn-ea"/>
                  <a:ea typeface="+mn-ea"/>
                </a:rPr>
                <a:t>会将地点设在</a:t>
              </a:r>
              <a:r>
                <a:rPr lang="zh-CN" altLang="en-US" sz="1600" dirty="0" smtClean="0">
                  <a:latin typeface="+mn-ea"/>
                  <a:ea typeface="+mn-ea"/>
                </a:rPr>
                <a:t>比隐蔽</a:t>
              </a:r>
              <a:r>
                <a:rPr lang="zh-CN" altLang="en-US" sz="1600" dirty="0">
                  <a:latin typeface="+mn-ea"/>
                  <a:ea typeface="+mn-ea"/>
                </a:rPr>
                <a:t>的地方，安全</a:t>
              </a:r>
              <a:r>
                <a:rPr lang="zh-CN" altLang="en-US" sz="1600" dirty="0" smtClean="0">
                  <a:latin typeface="+mn-ea"/>
                  <a:ea typeface="+mn-ea"/>
                </a:rPr>
                <a:t>隐患</a:t>
              </a:r>
              <a:r>
                <a:rPr lang="zh-CN" altLang="en-US" sz="1600" dirty="0">
                  <a:latin typeface="+mn-ea"/>
                  <a:ea typeface="+mn-ea"/>
                </a:rPr>
                <a:t>较大</a:t>
              </a:r>
              <a:r>
                <a:rPr lang="zh-CN" altLang="en-US" sz="1600" dirty="0" smtClean="0">
                  <a:latin typeface="+mn-ea"/>
                  <a:ea typeface="+mn-ea"/>
                </a:rPr>
                <a:t>，生</a:t>
              </a:r>
              <a:r>
                <a:rPr lang="zh-CN" altLang="en-US" sz="1600" dirty="0">
                  <a:latin typeface="+mn-ea"/>
                  <a:ea typeface="+mn-ea"/>
                </a:rPr>
                <a:t>条件</a:t>
              </a:r>
              <a:r>
                <a:rPr lang="zh-CN" altLang="en-US" sz="1600" dirty="0" smtClean="0">
                  <a:latin typeface="+mn-ea"/>
                  <a:ea typeface="+mn-ea"/>
                </a:rPr>
                <a:t>很差</a:t>
              </a:r>
              <a:r>
                <a:rPr lang="zh-CN" altLang="en-US" sz="1600" dirty="0">
                  <a:latin typeface="+mn-ea"/>
                  <a:ea typeface="+mn-ea"/>
                </a:rPr>
                <a:t>，对初中生的</a:t>
              </a:r>
              <a:r>
                <a:rPr lang="zh-CN" altLang="en-US" sz="1600" dirty="0" smtClean="0">
                  <a:latin typeface="+mn-ea"/>
                  <a:ea typeface="+mn-ea"/>
                </a:rPr>
                <a:t>身体伤害</a:t>
              </a:r>
              <a:r>
                <a:rPr lang="zh-CN" altLang="en-US" sz="1600" dirty="0">
                  <a:latin typeface="+mn-ea"/>
                  <a:ea typeface="+mn-ea"/>
                </a:rPr>
                <a:t>很大。</a:t>
              </a:r>
            </a:p>
            <a:p>
              <a:pPr eaLnBrk="1" hangingPunct="1">
                <a:lnSpc>
                  <a:spcPct val="150000"/>
                </a:lnSpc>
              </a:pPr>
              <a:endParaRPr lang="zh-CN" altLang="en-US" sz="1600" dirty="0">
                <a:latin typeface="+mn-ea"/>
                <a:ea typeface="+mn-ea"/>
              </a:endParaRPr>
            </a:p>
          </p:txBody>
        </p:sp>
      </p:grpSp>
      <p:sp>
        <p:nvSpPr>
          <p:cNvPr id="4" name="下箭头 3"/>
          <p:cNvSpPr/>
          <p:nvPr/>
        </p:nvSpPr>
        <p:spPr>
          <a:xfrm>
            <a:off x="3131840" y="1203598"/>
            <a:ext cx="648072" cy="648072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下箭头 11"/>
          <p:cNvSpPr/>
          <p:nvPr/>
        </p:nvSpPr>
        <p:spPr>
          <a:xfrm>
            <a:off x="5292080" y="1203598"/>
            <a:ext cx="648072" cy="648072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177" y="1941300"/>
            <a:ext cx="2743200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61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7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7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72" grpId="0"/>
      <p:bldP spid="4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411510"/>
            <a:ext cx="8075613" cy="422672"/>
          </a:xfrm>
        </p:spPr>
        <p:txBody>
          <a:bodyPr>
            <a:noAutofit/>
          </a:bodyPr>
          <a:lstStyle/>
          <a:p>
            <a:pPr eaLnBrk="1" hangingPunct="1"/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</a:rPr>
              <a:t>请同学们思考如果我们中学生想上网去哪里上？</a:t>
            </a:r>
            <a:endParaRPr lang="en-US" altLang="zh-CN" sz="2800" b="1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35845" name="Text Box 7"/>
          <p:cNvSpPr txBox="1">
            <a:spLocks noChangeArrowheads="1"/>
          </p:cNvSpPr>
          <p:nvPr/>
        </p:nvSpPr>
        <p:spPr bwMode="auto">
          <a:xfrm>
            <a:off x="3548365" y="2295157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sp>
        <p:nvSpPr>
          <p:cNvPr id="253960" name="Text Box 8"/>
          <p:cNvSpPr txBox="1">
            <a:spLocks noChangeArrowheads="1"/>
          </p:cNvSpPr>
          <p:nvPr/>
        </p:nvSpPr>
        <p:spPr bwMode="auto">
          <a:xfrm>
            <a:off x="1769068" y="1762947"/>
            <a:ext cx="1847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 sz="2800" dirty="0">
              <a:solidFill>
                <a:schemeClr val="bg1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853528" y="1152704"/>
            <a:ext cx="2888192" cy="3323131"/>
            <a:chOff x="5200473" y="1086252"/>
            <a:chExt cx="2888192" cy="332313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0473" y="1086252"/>
              <a:ext cx="2888192" cy="3323131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344575" y="3541744"/>
              <a:ext cx="682206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itchFamily="34" charset="0"/>
                  <a:ea typeface="微软雅黑" pitchFamily="34" charset="-122"/>
                  <a:cs typeface="Arial" pitchFamily="34" charset="0"/>
                </a:rPr>
                <a:t>C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868144" y="2178505"/>
              <a:ext cx="161860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</a:rPr>
                <a:t>3</a:t>
              </a:r>
              <a:r>
                <a:rPr lang="zh-CN" altLang="en-US" sz="1600" dirty="0">
                  <a:solidFill>
                    <a:schemeClr val="bg1"/>
                  </a:solidFill>
                </a:rPr>
                <a:t>、还有一些城市的新华书店、图书馆、</a:t>
              </a:r>
              <a:r>
                <a:rPr lang="zh-CN" altLang="en-US" sz="1600" dirty="0" smtClean="0">
                  <a:solidFill>
                    <a:schemeClr val="bg1"/>
                  </a:solidFill>
                </a:rPr>
                <a:t>商场都</a:t>
              </a:r>
              <a:r>
                <a:rPr lang="zh-CN" altLang="en-US" sz="1600" dirty="0">
                  <a:solidFill>
                    <a:schemeClr val="bg1"/>
                  </a:solidFill>
                </a:rPr>
                <a:t>设立了网吧，具备安全、良好的上网</a:t>
              </a:r>
              <a:r>
                <a:rPr lang="zh-CN" altLang="en-US" sz="1600" dirty="0" smtClean="0">
                  <a:solidFill>
                    <a:schemeClr val="bg1"/>
                  </a:solidFill>
                </a:rPr>
                <a:t>环境</a:t>
              </a:r>
              <a:r>
                <a:rPr lang="zh-CN" altLang="en-US" sz="1600" dirty="0">
                  <a:solidFill>
                    <a:schemeClr val="bg1"/>
                  </a:solidFill>
                </a:rPr>
                <a:t>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460261" y="1152704"/>
            <a:ext cx="2888192" cy="3323131"/>
            <a:chOff x="2807206" y="1086252"/>
            <a:chExt cx="2888192" cy="3323131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7206" y="1086252"/>
              <a:ext cx="2888192" cy="3323131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038322" y="3541744"/>
              <a:ext cx="682206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itchFamily="34" charset="0"/>
                  <a:ea typeface="微软雅黑" pitchFamily="34" charset="-122"/>
                  <a:cs typeface="Arial" pitchFamily="34" charset="0"/>
                </a:rPr>
                <a:t>B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48579" y="2074816"/>
              <a:ext cx="138883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2</a:t>
              </a:r>
              <a:r>
                <a:rPr lang="zh-CN" altLang="en-US" dirty="0">
                  <a:solidFill>
                    <a:schemeClr val="bg1"/>
                  </a:solidFill>
                </a:rPr>
                <a:t>、如若家中没有电脑，在家人的陪同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下去正规</a:t>
              </a:r>
              <a:r>
                <a:rPr lang="zh-CN" altLang="en-US" dirty="0">
                  <a:solidFill>
                    <a:schemeClr val="bg1"/>
                  </a:solidFill>
                </a:rPr>
                <a:t>的网吧上网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643749" y="1152704"/>
            <a:ext cx="2396555" cy="3323131"/>
            <a:chOff x="990694" y="1086252"/>
            <a:chExt cx="2396555" cy="3323131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396" y="1086252"/>
              <a:ext cx="2340853" cy="3323131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990694" y="3541744"/>
              <a:ext cx="682206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itchFamily="34" charset="0"/>
                  <a:ea typeface="微软雅黑" pitchFamily="34" charset="-122"/>
                  <a:cs typeface="Arial" pitchFamily="34" charset="0"/>
                </a:rPr>
                <a:t>A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54375" y="2573559"/>
              <a:ext cx="13888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1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、</a:t>
              </a:r>
              <a:r>
                <a:rPr lang="zh-CN" altLang="en-US" dirty="0">
                  <a:solidFill>
                    <a:schemeClr val="bg1"/>
                  </a:solidFill>
                </a:rPr>
                <a:t>选择在家中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上网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pic>
        <p:nvPicPr>
          <p:cNvPr id="6147" name="Picture 3" descr="C:\Users\apple\Desktop\7\9\上网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9" y="3220021"/>
            <a:ext cx="2687613" cy="199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73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53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2539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zh-CN" altLang="en-US" sz="3200" dirty="0" smtClean="0">
                <a:solidFill>
                  <a:srgbClr val="FF0000"/>
                </a:solidFill>
                <a:latin typeface="+mn-ea"/>
                <a:ea typeface="+mn-ea"/>
              </a:rPr>
              <a:t>作为初中生的我们如何抵制网络游戏的诱惑？</a:t>
            </a:r>
          </a:p>
        </p:txBody>
      </p:sp>
      <p:sp>
        <p:nvSpPr>
          <p:cNvPr id="6" name="Cloud Callout 8"/>
          <p:cNvSpPr/>
          <p:nvPr/>
        </p:nvSpPr>
        <p:spPr bwMode="auto">
          <a:xfrm>
            <a:off x="4673370" y="933056"/>
            <a:ext cx="2068917" cy="1269415"/>
          </a:xfrm>
          <a:prstGeom prst="cloudCallout">
            <a:avLst>
              <a:gd name="adj1" fmla="val -66639"/>
              <a:gd name="adj2" fmla="val 117063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26867" rIns="26867" bIns="5373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7" name="Cloud Callout 9"/>
          <p:cNvSpPr/>
          <p:nvPr/>
        </p:nvSpPr>
        <p:spPr bwMode="auto">
          <a:xfrm>
            <a:off x="1089830" y="2489153"/>
            <a:ext cx="2354865" cy="1279657"/>
          </a:xfrm>
          <a:prstGeom prst="cloudCallout">
            <a:avLst>
              <a:gd name="adj1" fmla="val 68799"/>
              <a:gd name="adj2" fmla="val 17194"/>
            </a:avLst>
          </a:prstGeom>
          <a:solidFill>
            <a:srgbClr val="FFFF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26867" rIns="26867" bIns="5373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lang="zh-CN" altLang="en-US" sz="1100" dirty="0">
              <a:latin typeface="+mn-ea"/>
            </a:endParaRPr>
          </a:p>
        </p:txBody>
      </p:sp>
      <p:sp>
        <p:nvSpPr>
          <p:cNvPr id="8" name="Freeform 53"/>
          <p:cNvSpPr>
            <a:spLocks noEditPoints="1"/>
          </p:cNvSpPr>
          <p:nvPr/>
        </p:nvSpPr>
        <p:spPr bwMode="black">
          <a:xfrm>
            <a:off x="3744863" y="3192709"/>
            <a:ext cx="1712671" cy="1932808"/>
          </a:xfrm>
          <a:custGeom>
            <a:avLst/>
            <a:gdLst>
              <a:gd name="T0" fmla="*/ 466 w 1443"/>
              <a:gd name="T1" fmla="*/ 0 h 1627"/>
              <a:gd name="T2" fmla="*/ 466 w 1443"/>
              <a:gd name="T3" fmla="*/ 294 h 1627"/>
              <a:gd name="T4" fmla="*/ 0 w 1443"/>
              <a:gd name="T5" fmla="*/ 1173 h 1627"/>
              <a:gd name="T6" fmla="*/ 48 w 1443"/>
              <a:gd name="T7" fmla="*/ 1230 h 1627"/>
              <a:gd name="T8" fmla="*/ 186 w 1443"/>
              <a:gd name="T9" fmla="*/ 1363 h 1627"/>
              <a:gd name="T10" fmla="*/ 210 w 1443"/>
              <a:gd name="T11" fmla="*/ 1455 h 1627"/>
              <a:gd name="T12" fmla="*/ 31 w 1443"/>
              <a:gd name="T13" fmla="*/ 1545 h 1627"/>
              <a:gd name="T14" fmla="*/ 49 w 1443"/>
              <a:gd name="T15" fmla="*/ 1554 h 1627"/>
              <a:gd name="T16" fmla="*/ 61 w 1443"/>
              <a:gd name="T17" fmla="*/ 1620 h 1627"/>
              <a:gd name="T18" fmla="*/ 73 w 1443"/>
              <a:gd name="T19" fmla="*/ 1553 h 1627"/>
              <a:gd name="T20" fmla="*/ 210 w 1443"/>
              <a:gd name="T21" fmla="*/ 1525 h 1627"/>
              <a:gd name="T22" fmla="*/ 215 w 1443"/>
              <a:gd name="T23" fmla="*/ 1537 h 1627"/>
              <a:gd name="T24" fmla="*/ 228 w 1443"/>
              <a:gd name="T25" fmla="*/ 1594 h 1627"/>
              <a:gd name="T26" fmla="*/ 258 w 1443"/>
              <a:gd name="T27" fmla="*/ 1627 h 1627"/>
              <a:gd name="T28" fmla="*/ 271 w 1443"/>
              <a:gd name="T29" fmla="*/ 1594 h 1627"/>
              <a:gd name="T30" fmla="*/ 276 w 1443"/>
              <a:gd name="T31" fmla="*/ 1537 h 1627"/>
              <a:gd name="T32" fmla="*/ 411 w 1443"/>
              <a:gd name="T33" fmla="*/ 1541 h 1627"/>
              <a:gd name="T34" fmla="*/ 388 w 1443"/>
              <a:gd name="T35" fmla="*/ 1586 h 1627"/>
              <a:gd name="T36" fmla="*/ 457 w 1443"/>
              <a:gd name="T37" fmla="*/ 1586 h 1627"/>
              <a:gd name="T38" fmla="*/ 435 w 1443"/>
              <a:gd name="T39" fmla="*/ 1543 h 1627"/>
              <a:gd name="T40" fmla="*/ 452 w 1443"/>
              <a:gd name="T41" fmla="*/ 1504 h 1627"/>
              <a:gd name="T42" fmla="*/ 276 w 1443"/>
              <a:gd name="T43" fmla="*/ 1363 h 1627"/>
              <a:gd name="T44" fmla="*/ 299 w 1443"/>
              <a:gd name="T45" fmla="*/ 1230 h 1627"/>
              <a:gd name="T46" fmla="*/ 514 w 1443"/>
              <a:gd name="T47" fmla="*/ 1182 h 1627"/>
              <a:gd name="T48" fmla="*/ 494 w 1443"/>
              <a:gd name="T49" fmla="*/ 1134 h 1627"/>
              <a:gd name="T50" fmla="*/ 538 w 1443"/>
              <a:gd name="T51" fmla="*/ 1491 h 1627"/>
              <a:gd name="T52" fmla="*/ 722 w 1443"/>
              <a:gd name="T53" fmla="*/ 1528 h 1627"/>
              <a:gd name="T54" fmla="*/ 816 w 1443"/>
              <a:gd name="T55" fmla="*/ 1053 h 1627"/>
              <a:gd name="T56" fmla="*/ 817 w 1443"/>
              <a:gd name="T57" fmla="*/ 1052 h 1627"/>
              <a:gd name="T58" fmla="*/ 818 w 1443"/>
              <a:gd name="T59" fmla="*/ 1027 h 1627"/>
              <a:gd name="T60" fmla="*/ 439 w 1443"/>
              <a:gd name="T61" fmla="*/ 938 h 1627"/>
              <a:gd name="T62" fmla="*/ 820 w 1443"/>
              <a:gd name="T63" fmla="*/ 772 h 1627"/>
              <a:gd name="T64" fmla="*/ 1231 w 1443"/>
              <a:gd name="T65" fmla="*/ 760 h 1627"/>
              <a:gd name="T66" fmla="*/ 1245 w 1443"/>
              <a:gd name="T67" fmla="*/ 707 h 1627"/>
              <a:gd name="T68" fmla="*/ 1428 w 1443"/>
              <a:gd name="T69" fmla="*/ 267 h 1627"/>
              <a:gd name="T70" fmla="*/ 1235 w 1443"/>
              <a:gd name="T71" fmla="*/ 687 h 1627"/>
              <a:gd name="T72" fmla="*/ 1215 w 1443"/>
              <a:gd name="T73" fmla="*/ 700 h 1627"/>
              <a:gd name="T74" fmla="*/ 898 w 1443"/>
              <a:gd name="T75" fmla="*/ 693 h 1627"/>
              <a:gd name="T76" fmla="*/ 507 w 1443"/>
              <a:gd name="T77" fmla="*/ 615 h 1627"/>
              <a:gd name="T78" fmla="*/ 415 w 1443"/>
              <a:gd name="T79" fmla="*/ 354 h 1627"/>
              <a:gd name="T80" fmla="*/ 196 w 1443"/>
              <a:gd name="T81" fmla="*/ 456 h 1627"/>
              <a:gd name="T82" fmla="*/ 138 w 1443"/>
              <a:gd name="T83" fmla="*/ 730 h 1627"/>
              <a:gd name="T84" fmla="*/ 90 w 1443"/>
              <a:gd name="T85" fmla="*/ 530 h 1627"/>
              <a:gd name="T86" fmla="*/ 6 w 1443"/>
              <a:gd name="T87" fmla="*/ 578 h 1627"/>
              <a:gd name="T88" fmla="*/ 49 w 1443"/>
              <a:gd name="T89" fmla="*/ 966 h 1627"/>
              <a:gd name="T90" fmla="*/ 48 w 1443"/>
              <a:gd name="T91" fmla="*/ 1125 h 1627"/>
              <a:gd name="T92" fmla="*/ 96 w 1443"/>
              <a:gd name="T93" fmla="*/ 1084 h 1627"/>
              <a:gd name="T94" fmla="*/ 96 w 1443"/>
              <a:gd name="T95" fmla="*/ 1125 h 1627"/>
              <a:gd name="T96" fmla="*/ 1084 w 1443"/>
              <a:gd name="T97" fmla="*/ 1519 h 1627"/>
              <a:gd name="T98" fmla="*/ 824 w 1443"/>
              <a:gd name="T99" fmla="*/ 1618 h 1627"/>
              <a:gd name="T100" fmla="*/ 1443 w 1443"/>
              <a:gd name="T101" fmla="*/ 1519 h 1627"/>
              <a:gd name="T102" fmla="*/ 1293 w 1443"/>
              <a:gd name="T103" fmla="*/ 870 h 1627"/>
              <a:gd name="T104" fmla="*/ 1443 w 1443"/>
              <a:gd name="T105" fmla="*/ 772 h 1627"/>
              <a:gd name="T106" fmla="*/ 586 w 1443"/>
              <a:gd name="T107" fmla="*/ 870 h 1627"/>
              <a:gd name="T108" fmla="*/ 1084 w 1443"/>
              <a:gd name="T109" fmla="*/ 1519 h 1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43" h="1627">
                <a:moveTo>
                  <a:pt x="613" y="147"/>
                </a:moveTo>
                <a:cubicBezTo>
                  <a:pt x="613" y="65"/>
                  <a:pt x="547" y="0"/>
                  <a:pt x="466" y="0"/>
                </a:cubicBezTo>
                <a:cubicBezTo>
                  <a:pt x="385" y="0"/>
                  <a:pt x="319" y="65"/>
                  <a:pt x="319" y="147"/>
                </a:cubicBezTo>
                <a:cubicBezTo>
                  <a:pt x="319" y="228"/>
                  <a:pt x="385" y="294"/>
                  <a:pt x="466" y="294"/>
                </a:cubicBezTo>
                <a:cubicBezTo>
                  <a:pt x="547" y="294"/>
                  <a:pt x="613" y="228"/>
                  <a:pt x="613" y="147"/>
                </a:cubicBezTo>
                <a:close/>
                <a:moveTo>
                  <a:pt x="0" y="1173"/>
                </a:moveTo>
                <a:cubicBezTo>
                  <a:pt x="0" y="1182"/>
                  <a:pt x="0" y="1182"/>
                  <a:pt x="0" y="1182"/>
                </a:cubicBezTo>
                <a:cubicBezTo>
                  <a:pt x="0" y="1208"/>
                  <a:pt x="22" y="1230"/>
                  <a:pt x="48" y="1230"/>
                </a:cubicBezTo>
                <a:cubicBezTo>
                  <a:pt x="186" y="1230"/>
                  <a:pt x="186" y="1230"/>
                  <a:pt x="186" y="1230"/>
                </a:cubicBezTo>
                <a:cubicBezTo>
                  <a:pt x="186" y="1363"/>
                  <a:pt x="186" y="1363"/>
                  <a:pt x="186" y="1363"/>
                </a:cubicBezTo>
                <a:cubicBezTo>
                  <a:pt x="210" y="1363"/>
                  <a:pt x="210" y="1363"/>
                  <a:pt x="210" y="1363"/>
                </a:cubicBezTo>
                <a:cubicBezTo>
                  <a:pt x="210" y="1455"/>
                  <a:pt x="210" y="1455"/>
                  <a:pt x="210" y="1455"/>
                </a:cubicBezTo>
                <a:cubicBezTo>
                  <a:pt x="31" y="1504"/>
                  <a:pt x="31" y="1504"/>
                  <a:pt x="31" y="1504"/>
                </a:cubicBezTo>
                <a:cubicBezTo>
                  <a:pt x="31" y="1545"/>
                  <a:pt x="31" y="1545"/>
                  <a:pt x="31" y="1545"/>
                </a:cubicBezTo>
                <a:cubicBezTo>
                  <a:pt x="49" y="1543"/>
                  <a:pt x="49" y="1543"/>
                  <a:pt x="49" y="1543"/>
                </a:cubicBezTo>
                <a:cubicBezTo>
                  <a:pt x="49" y="1554"/>
                  <a:pt x="49" y="1554"/>
                  <a:pt x="49" y="1554"/>
                </a:cubicBezTo>
                <a:cubicBezTo>
                  <a:pt x="36" y="1558"/>
                  <a:pt x="26" y="1571"/>
                  <a:pt x="26" y="1586"/>
                </a:cubicBezTo>
                <a:cubicBezTo>
                  <a:pt x="26" y="1605"/>
                  <a:pt x="42" y="1620"/>
                  <a:pt x="61" y="1620"/>
                </a:cubicBezTo>
                <a:cubicBezTo>
                  <a:pt x="80" y="1620"/>
                  <a:pt x="95" y="1605"/>
                  <a:pt x="95" y="1586"/>
                </a:cubicBezTo>
                <a:cubicBezTo>
                  <a:pt x="95" y="1571"/>
                  <a:pt x="86" y="1558"/>
                  <a:pt x="73" y="1553"/>
                </a:cubicBezTo>
                <a:cubicBezTo>
                  <a:pt x="73" y="1541"/>
                  <a:pt x="73" y="1541"/>
                  <a:pt x="73" y="1541"/>
                </a:cubicBezTo>
                <a:cubicBezTo>
                  <a:pt x="210" y="1525"/>
                  <a:pt x="210" y="1525"/>
                  <a:pt x="210" y="1525"/>
                </a:cubicBezTo>
                <a:cubicBezTo>
                  <a:pt x="210" y="1537"/>
                  <a:pt x="210" y="1537"/>
                  <a:pt x="210" y="1537"/>
                </a:cubicBezTo>
                <a:cubicBezTo>
                  <a:pt x="215" y="1537"/>
                  <a:pt x="215" y="1537"/>
                  <a:pt x="215" y="1537"/>
                </a:cubicBezTo>
                <a:cubicBezTo>
                  <a:pt x="215" y="1594"/>
                  <a:pt x="215" y="1594"/>
                  <a:pt x="215" y="1594"/>
                </a:cubicBezTo>
                <a:cubicBezTo>
                  <a:pt x="228" y="1594"/>
                  <a:pt x="228" y="1594"/>
                  <a:pt x="228" y="1594"/>
                </a:cubicBezTo>
                <a:cubicBezTo>
                  <a:pt x="228" y="1627"/>
                  <a:pt x="228" y="1627"/>
                  <a:pt x="228" y="1627"/>
                </a:cubicBezTo>
                <a:cubicBezTo>
                  <a:pt x="258" y="1627"/>
                  <a:pt x="258" y="1627"/>
                  <a:pt x="258" y="1627"/>
                </a:cubicBezTo>
                <a:cubicBezTo>
                  <a:pt x="258" y="1594"/>
                  <a:pt x="258" y="1594"/>
                  <a:pt x="258" y="1594"/>
                </a:cubicBezTo>
                <a:cubicBezTo>
                  <a:pt x="271" y="1594"/>
                  <a:pt x="271" y="1594"/>
                  <a:pt x="271" y="1594"/>
                </a:cubicBezTo>
                <a:cubicBezTo>
                  <a:pt x="271" y="1537"/>
                  <a:pt x="271" y="1537"/>
                  <a:pt x="271" y="1537"/>
                </a:cubicBezTo>
                <a:cubicBezTo>
                  <a:pt x="276" y="1537"/>
                  <a:pt x="276" y="1537"/>
                  <a:pt x="276" y="1537"/>
                </a:cubicBezTo>
                <a:cubicBezTo>
                  <a:pt x="276" y="1525"/>
                  <a:pt x="276" y="1525"/>
                  <a:pt x="276" y="1525"/>
                </a:cubicBezTo>
                <a:cubicBezTo>
                  <a:pt x="411" y="1541"/>
                  <a:pt x="411" y="1541"/>
                  <a:pt x="411" y="1541"/>
                </a:cubicBezTo>
                <a:cubicBezTo>
                  <a:pt x="411" y="1553"/>
                  <a:pt x="411" y="1553"/>
                  <a:pt x="411" y="1553"/>
                </a:cubicBezTo>
                <a:cubicBezTo>
                  <a:pt x="398" y="1558"/>
                  <a:pt x="388" y="1571"/>
                  <a:pt x="388" y="1586"/>
                </a:cubicBezTo>
                <a:cubicBezTo>
                  <a:pt x="388" y="1605"/>
                  <a:pt x="404" y="1620"/>
                  <a:pt x="423" y="1620"/>
                </a:cubicBezTo>
                <a:cubicBezTo>
                  <a:pt x="442" y="1620"/>
                  <a:pt x="457" y="1605"/>
                  <a:pt x="457" y="1586"/>
                </a:cubicBezTo>
                <a:cubicBezTo>
                  <a:pt x="457" y="1571"/>
                  <a:pt x="448" y="1558"/>
                  <a:pt x="435" y="1554"/>
                </a:cubicBezTo>
                <a:cubicBezTo>
                  <a:pt x="435" y="1543"/>
                  <a:pt x="435" y="1543"/>
                  <a:pt x="435" y="1543"/>
                </a:cubicBezTo>
                <a:cubicBezTo>
                  <a:pt x="452" y="1545"/>
                  <a:pt x="452" y="1545"/>
                  <a:pt x="452" y="1545"/>
                </a:cubicBezTo>
                <a:cubicBezTo>
                  <a:pt x="452" y="1504"/>
                  <a:pt x="452" y="1504"/>
                  <a:pt x="452" y="1504"/>
                </a:cubicBezTo>
                <a:cubicBezTo>
                  <a:pt x="276" y="1456"/>
                  <a:pt x="276" y="1456"/>
                  <a:pt x="276" y="1456"/>
                </a:cubicBezTo>
                <a:cubicBezTo>
                  <a:pt x="276" y="1363"/>
                  <a:pt x="276" y="1363"/>
                  <a:pt x="276" y="1363"/>
                </a:cubicBezTo>
                <a:cubicBezTo>
                  <a:pt x="299" y="1363"/>
                  <a:pt x="299" y="1363"/>
                  <a:pt x="299" y="1363"/>
                </a:cubicBezTo>
                <a:cubicBezTo>
                  <a:pt x="299" y="1230"/>
                  <a:pt x="299" y="1230"/>
                  <a:pt x="299" y="1230"/>
                </a:cubicBezTo>
                <a:cubicBezTo>
                  <a:pt x="466" y="1230"/>
                  <a:pt x="466" y="1230"/>
                  <a:pt x="466" y="1230"/>
                </a:cubicBezTo>
                <a:cubicBezTo>
                  <a:pt x="493" y="1230"/>
                  <a:pt x="514" y="1208"/>
                  <a:pt x="514" y="1182"/>
                </a:cubicBezTo>
                <a:cubicBezTo>
                  <a:pt x="514" y="1173"/>
                  <a:pt x="514" y="1173"/>
                  <a:pt x="514" y="1173"/>
                </a:cubicBezTo>
                <a:cubicBezTo>
                  <a:pt x="514" y="1157"/>
                  <a:pt x="506" y="1143"/>
                  <a:pt x="494" y="1134"/>
                </a:cubicBezTo>
                <a:cubicBezTo>
                  <a:pt x="609" y="1134"/>
                  <a:pt x="609" y="1134"/>
                  <a:pt x="609" y="1134"/>
                </a:cubicBezTo>
                <a:cubicBezTo>
                  <a:pt x="538" y="1491"/>
                  <a:pt x="538" y="1491"/>
                  <a:pt x="538" y="1491"/>
                </a:cubicBezTo>
                <a:cubicBezTo>
                  <a:pt x="528" y="1539"/>
                  <a:pt x="562" y="1586"/>
                  <a:pt x="613" y="1596"/>
                </a:cubicBezTo>
                <a:cubicBezTo>
                  <a:pt x="664" y="1606"/>
                  <a:pt x="713" y="1576"/>
                  <a:pt x="722" y="1528"/>
                </a:cubicBezTo>
                <a:cubicBezTo>
                  <a:pt x="816" y="1057"/>
                  <a:pt x="816" y="1057"/>
                  <a:pt x="816" y="1057"/>
                </a:cubicBezTo>
                <a:cubicBezTo>
                  <a:pt x="816" y="1056"/>
                  <a:pt x="816" y="1054"/>
                  <a:pt x="816" y="1053"/>
                </a:cubicBezTo>
                <a:cubicBezTo>
                  <a:pt x="816" y="1053"/>
                  <a:pt x="816" y="1053"/>
                  <a:pt x="816" y="1053"/>
                </a:cubicBezTo>
                <a:cubicBezTo>
                  <a:pt x="817" y="1053"/>
                  <a:pt x="817" y="1052"/>
                  <a:pt x="817" y="1052"/>
                </a:cubicBezTo>
                <a:cubicBezTo>
                  <a:pt x="817" y="1051"/>
                  <a:pt x="817" y="1051"/>
                  <a:pt x="817" y="1051"/>
                </a:cubicBezTo>
                <a:cubicBezTo>
                  <a:pt x="818" y="1043"/>
                  <a:pt x="818" y="1035"/>
                  <a:pt x="818" y="1027"/>
                </a:cubicBezTo>
                <a:cubicBezTo>
                  <a:pt x="813" y="977"/>
                  <a:pt x="771" y="938"/>
                  <a:pt x="720" y="938"/>
                </a:cubicBezTo>
                <a:cubicBezTo>
                  <a:pt x="439" y="938"/>
                  <a:pt x="439" y="938"/>
                  <a:pt x="439" y="938"/>
                </a:cubicBezTo>
                <a:cubicBezTo>
                  <a:pt x="474" y="772"/>
                  <a:pt x="474" y="772"/>
                  <a:pt x="474" y="772"/>
                </a:cubicBezTo>
                <a:cubicBezTo>
                  <a:pt x="820" y="772"/>
                  <a:pt x="820" y="772"/>
                  <a:pt x="820" y="772"/>
                </a:cubicBezTo>
                <a:cubicBezTo>
                  <a:pt x="835" y="772"/>
                  <a:pt x="849" y="767"/>
                  <a:pt x="861" y="760"/>
                </a:cubicBezTo>
                <a:cubicBezTo>
                  <a:pt x="1231" y="760"/>
                  <a:pt x="1231" y="760"/>
                  <a:pt x="1231" y="760"/>
                </a:cubicBezTo>
                <a:cubicBezTo>
                  <a:pt x="1231" y="717"/>
                  <a:pt x="1231" y="717"/>
                  <a:pt x="1231" y="717"/>
                </a:cubicBezTo>
                <a:cubicBezTo>
                  <a:pt x="1238" y="717"/>
                  <a:pt x="1251" y="709"/>
                  <a:pt x="1245" y="707"/>
                </a:cubicBezTo>
                <a:cubicBezTo>
                  <a:pt x="1258" y="712"/>
                  <a:pt x="1258" y="712"/>
                  <a:pt x="1258" y="712"/>
                </a:cubicBezTo>
                <a:cubicBezTo>
                  <a:pt x="1427" y="272"/>
                  <a:pt x="1255" y="721"/>
                  <a:pt x="1428" y="267"/>
                </a:cubicBezTo>
                <a:cubicBezTo>
                  <a:pt x="1372" y="246"/>
                  <a:pt x="1400" y="256"/>
                  <a:pt x="1400" y="256"/>
                </a:cubicBezTo>
                <a:cubicBezTo>
                  <a:pt x="1235" y="687"/>
                  <a:pt x="1235" y="687"/>
                  <a:pt x="1235" y="687"/>
                </a:cubicBezTo>
                <a:cubicBezTo>
                  <a:pt x="1234" y="686"/>
                  <a:pt x="1232" y="686"/>
                  <a:pt x="1231" y="686"/>
                </a:cubicBezTo>
                <a:cubicBezTo>
                  <a:pt x="1223" y="686"/>
                  <a:pt x="1216" y="692"/>
                  <a:pt x="1215" y="700"/>
                </a:cubicBezTo>
                <a:cubicBezTo>
                  <a:pt x="898" y="700"/>
                  <a:pt x="898" y="700"/>
                  <a:pt x="898" y="700"/>
                </a:cubicBezTo>
                <a:cubicBezTo>
                  <a:pt x="898" y="698"/>
                  <a:pt x="898" y="695"/>
                  <a:pt x="898" y="693"/>
                </a:cubicBezTo>
                <a:cubicBezTo>
                  <a:pt x="898" y="650"/>
                  <a:pt x="863" y="615"/>
                  <a:pt x="820" y="615"/>
                </a:cubicBezTo>
                <a:cubicBezTo>
                  <a:pt x="507" y="615"/>
                  <a:pt x="507" y="615"/>
                  <a:pt x="507" y="61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42" y="447"/>
                  <a:pt x="492" y="371"/>
                  <a:pt x="415" y="354"/>
                </a:cubicBezTo>
                <a:cubicBezTo>
                  <a:pt x="367" y="344"/>
                  <a:pt x="367" y="344"/>
                  <a:pt x="367" y="344"/>
                </a:cubicBezTo>
                <a:cubicBezTo>
                  <a:pt x="289" y="328"/>
                  <a:pt x="213" y="378"/>
                  <a:pt x="196" y="456"/>
                </a:cubicBezTo>
                <a:cubicBezTo>
                  <a:pt x="151" y="670"/>
                  <a:pt x="151" y="670"/>
                  <a:pt x="151" y="670"/>
                </a:cubicBezTo>
                <a:cubicBezTo>
                  <a:pt x="138" y="730"/>
                  <a:pt x="138" y="730"/>
                  <a:pt x="138" y="730"/>
                </a:cubicBezTo>
                <a:cubicBezTo>
                  <a:pt x="138" y="578"/>
                  <a:pt x="138" y="578"/>
                  <a:pt x="138" y="578"/>
                </a:cubicBezTo>
                <a:cubicBezTo>
                  <a:pt x="138" y="552"/>
                  <a:pt x="117" y="530"/>
                  <a:pt x="90" y="530"/>
                </a:cubicBezTo>
                <a:cubicBezTo>
                  <a:pt x="54" y="530"/>
                  <a:pt x="54" y="530"/>
                  <a:pt x="54" y="530"/>
                </a:cubicBezTo>
                <a:cubicBezTo>
                  <a:pt x="28" y="530"/>
                  <a:pt x="6" y="552"/>
                  <a:pt x="6" y="578"/>
                </a:cubicBezTo>
                <a:cubicBezTo>
                  <a:pt x="6" y="918"/>
                  <a:pt x="6" y="918"/>
                  <a:pt x="6" y="918"/>
                </a:cubicBezTo>
                <a:cubicBezTo>
                  <a:pt x="6" y="943"/>
                  <a:pt x="25" y="964"/>
                  <a:pt x="49" y="966"/>
                </a:cubicBezTo>
                <a:cubicBezTo>
                  <a:pt x="49" y="1125"/>
                  <a:pt x="49" y="1125"/>
                  <a:pt x="49" y="1125"/>
                </a:cubicBezTo>
                <a:cubicBezTo>
                  <a:pt x="48" y="1125"/>
                  <a:pt x="48" y="1125"/>
                  <a:pt x="48" y="1125"/>
                </a:cubicBezTo>
                <a:cubicBezTo>
                  <a:pt x="22" y="1125"/>
                  <a:pt x="0" y="1146"/>
                  <a:pt x="0" y="1173"/>
                </a:cubicBezTo>
                <a:close/>
                <a:moveTo>
                  <a:pt x="96" y="1084"/>
                </a:moveTo>
                <a:cubicBezTo>
                  <a:pt x="106" y="1101"/>
                  <a:pt x="121" y="1116"/>
                  <a:pt x="140" y="1125"/>
                </a:cubicBezTo>
                <a:cubicBezTo>
                  <a:pt x="96" y="1125"/>
                  <a:pt x="96" y="1125"/>
                  <a:pt x="96" y="1125"/>
                </a:cubicBezTo>
                <a:lnTo>
                  <a:pt x="96" y="1084"/>
                </a:lnTo>
                <a:close/>
                <a:moveTo>
                  <a:pt x="1084" y="1519"/>
                </a:moveTo>
                <a:cubicBezTo>
                  <a:pt x="824" y="1519"/>
                  <a:pt x="824" y="1519"/>
                  <a:pt x="824" y="1519"/>
                </a:cubicBezTo>
                <a:cubicBezTo>
                  <a:pt x="824" y="1618"/>
                  <a:pt x="824" y="1618"/>
                  <a:pt x="824" y="1618"/>
                </a:cubicBezTo>
                <a:cubicBezTo>
                  <a:pt x="1443" y="1618"/>
                  <a:pt x="1443" y="1618"/>
                  <a:pt x="1443" y="1618"/>
                </a:cubicBezTo>
                <a:cubicBezTo>
                  <a:pt x="1443" y="1519"/>
                  <a:pt x="1443" y="1519"/>
                  <a:pt x="1443" y="1519"/>
                </a:cubicBezTo>
                <a:cubicBezTo>
                  <a:pt x="1293" y="1519"/>
                  <a:pt x="1293" y="1519"/>
                  <a:pt x="1293" y="1519"/>
                </a:cubicBezTo>
                <a:cubicBezTo>
                  <a:pt x="1293" y="870"/>
                  <a:pt x="1293" y="870"/>
                  <a:pt x="1293" y="870"/>
                </a:cubicBezTo>
                <a:cubicBezTo>
                  <a:pt x="1443" y="870"/>
                  <a:pt x="1443" y="870"/>
                  <a:pt x="1443" y="870"/>
                </a:cubicBezTo>
                <a:cubicBezTo>
                  <a:pt x="1443" y="772"/>
                  <a:pt x="1443" y="772"/>
                  <a:pt x="1443" y="772"/>
                </a:cubicBezTo>
                <a:cubicBezTo>
                  <a:pt x="586" y="772"/>
                  <a:pt x="586" y="772"/>
                  <a:pt x="586" y="772"/>
                </a:cubicBezTo>
                <a:cubicBezTo>
                  <a:pt x="586" y="870"/>
                  <a:pt x="586" y="870"/>
                  <a:pt x="586" y="870"/>
                </a:cubicBezTo>
                <a:cubicBezTo>
                  <a:pt x="1084" y="870"/>
                  <a:pt x="1084" y="870"/>
                  <a:pt x="1084" y="870"/>
                </a:cubicBezTo>
                <a:lnTo>
                  <a:pt x="1084" y="1519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xtLst/>
        </p:spPr>
        <p:txBody>
          <a:bodyPr vert="horz" wrap="square" lIns="53730" tIns="26867" rIns="53730" bIns="2686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9" name="Cloud Callout 11"/>
          <p:cNvSpPr/>
          <p:nvPr/>
        </p:nvSpPr>
        <p:spPr bwMode="auto">
          <a:xfrm>
            <a:off x="5564093" y="2363737"/>
            <a:ext cx="2191121" cy="1422992"/>
          </a:xfrm>
          <a:prstGeom prst="cloudCallout">
            <a:avLst>
              <a:gd name="adj1" fmla="val -90339"/>
              <a:gd name="adj2" fmla="val 18228"/>
            </a:avLst>
          </a:prstGeom>
          <a:solidFill>
            <a:schemeClr val="accent6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26867" rIns="26867" bIns="5373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0" name="Cloud Callout 12"/>
          <p:cNvSpPr/>
          <p:nvPr/>
        </p:nvSpPr>
        <p:spPr bwMode="auto">
          <a:xfrm>
            <a:off x="2021551" y="980998"/>
            <a:ext cx="2293467" cy="1278618"/>
          </a:xfrm>
          <a:prstGeom prst="cloudCallout">
            <a:avLst>
              <a:gd name="adj1" fmla="val 44578"/>
              <a:gd name="adj2" fmla="val 117581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26867" rIns="26867" bIns="5373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712" y="2803770"/>
            <a:ext cx="200025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latin typeface="+mn-ea"/>
              </a:rPr>
              <a:t>1</a:t>
            </a:r>
            <a:r>
              <a:rPr lang="zh-CN" altLang="en-US" sz="1100" dirty="0">
                <a:latin typeface="+mn-ea"/>
              </a:rPr>
              <a:t>、在家上网，你就给闹钟定时</a:t>
            </a:r>
            <a:r>
              <a:rPr lang="zh-CN" altLang="en-US" sz="1100" dirty="0" smtClean="0">
                <a:latin typeface="+mn-ea"/>
              </a:rPr>
              <a:t>，让</a:t>
            </a:r>
            <a:r>
              <a:rPr lang="zh-CN" altLang="en-US" sz="1100" dirty="0">
                <a:latin typeface="+mn-ea"/>
              </a:rPr>
              <a:t>它提醒你。在网吧，就少交钱</a:t>
            </a:r>
            <a:r>
              <a:rPr lang="zh-CN" altLang="en-US" sz="1100" dirty="0" smtClean="0">
                <a:latin typeface="+mn-ea"/>
              </a:rPr>
              <a:t>。</a:t>
            </a:r>
            <a:endParaRPr lang="zh-CN" altLang="en-US" sz="1100" dirty="0"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262" y="1269441"/>
            <a:ext cx="2000250" cy="687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latin typeface="+mn-ea"/>
              </a:rPr>
              <a:t>2</a:t>
            </a:r>
            <a:r>
              <a:rPr lang="zh-CN" altLang="en-US" sz="1100" dirty="0">
                <a:latin typeface="+mn-ea"/>
              </a:rPr>
              <a:t>、每次上网前，都抱定自己的</a:t>
            </a:r>
            <a:r>
              <a:rPr lang="zh-CN" altLang="en-US" sz="1100" dirty="0" smtClean="0">
                <a:latin typeface="+mn-ea"/>
              </a:rPr>
              <a:t>目的是</a:t>
            </a:r>
            <a:r>
              <a:rPr lang="zh-CN" altLang="en-US" sz="1100" dirty="0">
                <a:latin typeface="+mn-ea"/>
              </a:rPr>
              <a:t>什么， 定下自己的时间。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7703" y="1276046"/>
            <a:ext cx="2000250" cy="687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>
                <a:latin typeface="+mn-ea"/>
              </a:rPr>
              <a:t>3</a:t>
            </a:r>
            <a:r>
              <a:rPr lang="zh-CN" altLang="en-US" sz="1100" dirty="0">
                <a:latin typeface="+mn-ea"/>
              </a:rPr>
              <a:t>、当想玩电脑时，心中数十个数</a:t>
            </a:r>
            <a:r>
              <a:rPr lang="zh-CN" altLang="en-US" sz="1100" dirty="0" smtClean="0">
                <a:latin typeface="+mn-ea"/>
              </a:rPr>
              <a:t>，并</a:t>
            </a:r>
            <a:r>
              <a:rPr lang="zh-CN" altLang="en-US" sz="1100" dirty="0">
                <a:latin typeface="+mn-ea"/>
              </a:rPr>
              <a:t>对自己说“我能战胜你”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59528" y="2832538"/>
            <a:ext cx="2000250" cy="484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100" dirty="0" smtClean="0">
                <a:latin typeface="+mn-ea"/>
              </a:rPr>
              <a:t>4</a:t>
            </a:r>
            <a:r>
              <a:rPr lang="zh-CN" altLang="en-US" sz="1100" dirty="0" smtClean="0">
                <a:latin typeface="+mn-ea"/>
              </a:rPr>
              <a:t>、</a:t>
            </a:r>
            <a:r>
              <a:rPr lang="zh-CN" altLang="en-US" sz="1100" dirty="0">
                <a:latin typeface="+mn-ea"/>
              </a:rPr>
              <a:t>转移自己的注意力，想玩电脑时参加一些户外活动。</a:t>
            </a:r>
          </a:p>
        </p:txBody>
      </p:sp>
    </p:spTree>
    <p:extLst>
      <p:ext uri="{BB962C8B-B14F-4D97-AF65-F5344CB8AC3E}">
        <p14:creationId xmlns:p14="http://schemas.microsoft.com/office/powerpoint/2010/main" val="287724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3291830"/>
            <a:ext cx="2234524" cy="13011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53" y="1131590"/>
            <a:ext cx="1686714" cy="356192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006018" y="2163891"/>
            <a:ext cx="3654609" cy="1056239"/>
            <a:chOff x="2169951" y="965687"/>
            <a:chExt cx="3654609" cy="1056239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2169951" y="965687"/>
              <a:ext cx="3654609" cy="1056239"/>
              <a:chOff x="0" y="0"/>
              <a:chExt cx="3505" cy="1013"/>
            </a:xfrm>
          </p:grpSpPr>
          <p:pic>
            <p:nvPicPr>
              <p:cNvPr id="13" name="矩形 9"/>
              <p:cNvPicPr>
                <a:picLocks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50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13"/>
              <p:cNvSpPr txBox="1">
                <a:spLocks noChangeArrowheads="1"/>
              </p:cNvSpPr>
              <p:nvPr/>
            </p:nvSpPr>
            <p:spPr bwMode="auto">
              <a:xfrm>
                <a:off x="10" y="10"/>
                <a:ext cx="2113" cy="5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endParaRPr>
              </a:p>
            </p:txBody>
          </p:sp>
        </p:grpSp>
        <p:sp>
          <p:nvSpPr>
            <p:cNvPr id="12" name="Text Box 58"/>
            <p:cNvSpPr txBox="1">
              <a:spLocks noChangeArrowheads="1"/>
            </p:cNvSpPr>
            <p:nvPr/>
          </p:nvSpPr>
          <p:spPr bwMode="auto">
            <a:xfrm>
              <a:off x="3159869" y="1013506"/>
              <a:ext cx="2011221" cy="745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人生</a:t>
              </a:r>
              <a:r>
                <a:rPr lang="zh-CN" altLang="en-US" sz="3200" dirty="0" smtClean="0">
                  <a:solidFill>
                    <a:schemeClr val="accent1">
                      <a:lumMod val="50000"/>
                    </a:schemeClr>
                  </a:solidFill>
                  <a:latin typeface="+mj-ea"/>
                  <a:ea typeface="+mj-ea"/>
                </a:rPr>
                <a:t>安全</a:t>
              </a:r>
              <a:endParaRPr lang="en-US" altLang="zh-CN" sz="3200" dirty="0">
                <a:solidFill>
                  <a:schemeClr val="accent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006018" y="1637249"/>
            <a:ext cx="917910" cy="820974"/>
            <a:chOff x="2370146" y="833266"/>
            <a:chExt cx="483806" cy="432714"/>
          </a:xfrm>
        </p:grpSpPr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2370146" y="833266"/>
              <a:ext cx="483806" cy="432714"/>
              <a:chOff x="0" y="0"/>
              <a:chExt cx="464" cy="415"/>
            </a:xfrm>
          </p:grpSpPr>
          <p:pic>
            <p:nvPicPr>
              <p:cNvPr id="18" name="圆角矩形 8"/>
              <p:cNvPicPr>
                <a:picLocks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464" cy="4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16"/>
              <p:cNvSpPr txBox="1">
                <a:spLocks noChangeArrowheads="1"/>
              </p:cNvSpPr>
              <p:nvPr/>
            </p:nvSpPr>
            <p:spPr bwMode="auto">
              <a:xfrm>
                <a:off x="38" y="35"/>
                <a:ext cx="391" cy="3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7" name="TextBox 19"/>
            <p:cNvSpPr txBox="1">
              <a:spLocks noChangeArrowheads="1"/>
            </p:cNvSpPr>
            <p:nvPr/>
          </p:nvSpPr>
          <p:spPr bwMode="auto">
            <a:xfrm>
              <a:off x="2479048" y="838849"/>
              <a:ext cx="234604" cy="373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rPr>
                <a:t>5</a:t>
              </a:r>
              <a:endPara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835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73 -0.41883 C -0.40035 -0.41482 -0.39323 -0.40895 -0.38646 -0.40402 C -0.37483 -0.39568 -0.36216 -0.39074 -0.35001 -0.3855 C -0.34514 -0.38334 -0.34115 -0.37902 -0.33646 -0.37624 C -0.32483 -0.34877 -0.3408 -0.31358 -0.3448 -0.2855 C -0.3441 -0.28179 -0.34393 -0.27778 -0.34271 -0.27439 C -0.3415 -0.27068 -0.33438 -0.2676 -0.33334 -0.26698 C -0.32223 -0.26081 -0.31146 -0.25834 -0.3 -0.25587 C -0.29757 -0.25463 -0.29514 -0.2534 -0.29271 -0.25216 C -0.28855 -0.25031 -0.28021 -0.24661 -0.28021 -0.24661 C -0.27292 -0.23704 -0.275 -0.23488 -0.27605 -0.21698 C -0.2757 -0.21327 -0.27657 -0.20834 -0.275 -0.20587 C -0.26528 -0.19013 -0.21893 -0.19136 -0.21355 -0.19105 C -0.20591 -0.18889 -0.20226 -0.18581 -0.19792 -0.17439 C -0.19757 -0.16266 -0.19862 -0.15062 -0.19688 -0.1392 C -0.19636 -0.13581 -0.19358 -0.13519 -0.19167 -0.13365 C -0.18594 -0.12932 -0.1783 -0.12531 -0.17188 -0.12439 C -0.15747 -0.12192 -0.13681 -0.1213 -0.12396 -0.12068 C -0.11875 -0.11451 -0.11928 -0.10803 -0.11771 -0.09661 C -0.11737 -0.09476 -0.11563 -0.09568 -0.11459 -0.09476 C -0.11233 -0.0926 -0.11077 -0.08827 -0.10834 -0.08735 C -0.1073 -0.08704 -0.10226 -0.08488 -0.10105 -0.08365 C -0.09879 -0.08148 -0.09688 -0.07871 -0.0948 -0.07624 C -0.09375 -0.075 -0.09167 -0.07253 -0.09167 -0.07253 C -0.08733 -0.04908 -0.07188 -0.04229 -0.06042 -0.0355 C -0.05278 -0.03087 -0.04549 -0.02531 -0.0375 -0.02253 C -0.03143 -0.01729 -0.029 -0.01297 -0.02396 -0.00402 C -0.0224 -0.00124 -0.0198 -0.00155 -0.01771 -0.00031 C -0.01667 0.00031 -0.01459 0.00154 -0.01459 0.00154 C -0.00973 0.00092 8.33333E-7 -0.00031 8.33333E-7 -0.00031 " pathEditMode="relative" ptsTypes="fffffffffffffffffffff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37" y="833393"/>
            <a:ext cx="2918398" cy="26703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37" y="2671798"/>
            <a:ext cx="2918398" cy="21049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35" y="833394"/>
            <a:ext cx="3058266" cy="2305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435" y="2774053"/>
            <a:ext cx="3058266" cy="20026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8" name="组合 7"/>
          <p:cNvGrpSpPr/>
          <p:nvPr/>
        </p:nvGrpSpPr>
        <p:grpSpPr>
          <a:xfrm rot="16200000">
            <a:off x="5899711" y="2296851"/>
            <a:ext cx="3818218" cy="860984"/>
            <a:chOff x="4646923" y="3666140"/>
            <a:chExt cx="3818218" cy="860984"/>
          </a:xfrm>
        </p:grpSpPr>
        <p:sp>
          <p:nvSpPr>
            <p:cNvPr id="9" name="TextBox 8"/>
            <p:cNvSpPr txBox="1"/>
            <p:nvPr/>
          </p:nvSpPr>
          <p:spPr>
            <a:xfrm>
              <a:off x="6511347" y="3666140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4646923" y="4167084"/>
              <a:ext cx="3818218" cy="0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等腰三角形 10"/>
            <p:cNvSpPr/>
            <p:nvPr/>
          </p:nvSpPr>
          <p:spPr>
            <a:xfrm>
              <a:off x="4672504" y="4167084"/>
              <a:ext cx="432042" cy="360040"/>
            </a:xfrm>
            <a:prstGeom prst="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+mn-ea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274542" y="1603868"/>
            <a:ext cx="553998" cy="25545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dirty="0" smtClean="0"/>
              <a:t>交友注意安全事项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6720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339502"/>
            <a:ext cx="6870700" cy="6286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CN" altLang="en-US" dirty="0" smtClean="0">
                <a:solidFill>
                  <a:srgbClr val="FF0000"/>
                </a:solidFill>
                <a:latin typeface="+mn-ea"/>
                <a:ea typeface="+mn-ea"/>
              </a:rPr>
              <a:t>女生夜间如何注意安全？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>
          <a:xfrm>
            <a:off x="4290119" y="3579862"/>
            <a:ext cx="4207063" cy="982724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sz="1400" dirty="0" smtClean="0">
                <a:latin typeface="+mn-ea"/>
              </a:rPr>
              <a:t>保持警惕，如果在校园内行走，要走灯光明亮，来往行人较多的道路。对于路边黑暗处要有防备，最好结伴行走，不要单独行走</a:t>
            </a:r>
            <a:r>
              <a:rPr lang="zh-CN" altLang="en-US" sz="1400" dirty="0">
                <a:latin typeface="+mn-ea"/>
              </a:rPr>
              <a:t>。</a:t>
            </a:r>
            <a:endParaRPr lang="en-US" altLang="zh-CN" sz="1400" dirty="0" smtClean="0">
              <a:latin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42" y="2158866"/>
            <a:ext cx="3403401" cy="249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062" y="1419622"/>
            <a:ext cx="3323178" cy="211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6071" y="1406302"/>
            <a:ext cx="3441872" cy="70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+mn-ea"/>
              </a:rPr>
              <a:t>陌生</a:t>
            </a:r>
            <a:r>
              <a:rPr lang="zh-CN" altLang="en-US" sz="1400" dirty="0">
                <a:latin typeface="+mn-ea"/>
              </a:rPr>
              <a:t>男人问路，不要带路，向陌生男人问路，不要让他带路</a:t>
            </a:r>
            <a:r>
              <a:rPr lang="zh-CN" altLang="en-US" sz="1400" dirty="0" smtClean="0">
                <a:latin typeface="+mn-ea"/>
              </a:rPr>
              <a:t>。</a:t>
            </a:r>
            <a:endParaRPr lang="zh-CN" altLang="en-US" sz="1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9622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9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 build="p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9143999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apple\Desktop\7\9\卡通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6670" y="2107609"/>
            <a:ext cx="2697138" cy="2762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43808" y="707226"/>
            <a:ext cx="4824536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zh-CN" altLang="en-US" sz="8800" b="1" spc="50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关注</a:t>
            </a:r>
            <a:r>
              <a:rPr lang="zh-CN" altLang="en-U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安全</a:t>
            </a:r>
            <a:endParaRPr lang="en-US" altLang="zh-CN" sz="8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zh-CN" altLang="en-US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关爱</a:t>
            </a:r>
            <a:r>
              <a:rPr lang="zh-CN" altLang="en-US" sz="8800" b="1" spc="50" dirty="0" smtClean="0">
                <a:ln w="1143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生命</a:t>
            </a:r>
            <a:endParaRPr lang="zh-CN" altLang="en-US" sz="8800" b="1" spc="50" dirty="0">
              <a:ln w="1143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112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8941 0.08148 C -0.76181 0.08765 -0.7349 0.09382 -0.70816 0.09814 C -0.67674 0.10925 -0.64531 0.12098 -0.61441 0.13148 C -0.59393 0.13827 -0.61788 0.14043 -0.58629 0.14259 C -0.53525 0.14598 -0.4842 0.14629 -0.43264 0.14814 C -0.40643 0.17932 -0.37014 0.18333 -0.33889 0.19228 C -0.31441 0.19074 -0.28924 0.19135 -0.26441 0.18703 C -0.25781 0.1858 -0.25226 0.1787 -0.24584 0.17592 C -0.21059 0.16111 -0.17483 0.14413 -0.13941 0.13148 C -0.1059 0.11944 -0.07309 0.10246 -0.03941 0.09259 C 0.01979 0.075 -0.01459 0.08364 0.06371 0.07037 C 0.10798 0.0432 0.1868 0.06327 0.21996 0.06481 C 0.27326 0.06049 0.32535 0.06141 0.37621 0.03148 C 0.40851 0.03333 0.4408 0.03271 0.47222 0.03703 C 0.50885 0.03981 0.46597 0.04259 0.49496 0.04722 C 0.51163 0.05123 0.52795 0.05123 0.54496 0.0537 C 0.54913 0.05555 0.55295 0.05833 0.55729 0.05925 C 0.56996 0.06203 0.58212 0.06018 0.59444 0.0645 C 0.60069 0.06635 0.61354 0.07592 0.61302 0.07623 C 0.63437 0.06882 0.62587 0.0753 0.63871 0.06481 " pathEditMode="relative" rAng="0" ptsTypes="fffffffffffffffffffA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406" y="3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方正剪纸简体"/>
        <a:ea typeface="方正少儿简体"/>
        <a:cs typeface=""/>
      </a:majorFont>
      <a:minorFont>
        <a:latin typeface="汉堡包手机字体"/>
        <a:ea typeface="方正少儿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790</Words>
  <Application>Microsoft Office PowerPoint</Application>
  <PresentationFormat>全屏显示(16:9)</PresentationFormat>
  <Paragraphs>96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方正剪纸简体</vt:lpstr>
      <vt:lpstr>方正少儿简体</vt:lpstr>
      <vt:lpstr>方正准圆简体</vt:lpstr>
      <vt:lpstr>汉堡包手机字体</vt:lpstr>
      <vt:lpstr>华文行楷</vt:lpstr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一、行走的安全常识：           1、指挥灯信号 绿灯亮时，准许行人通行；黄灯亮时，不准行人通行，但已进入人行道的行人，可以继续通行；红灯亮时，不准行人通行；黄灯闪烁时，行人须在确保安全的原则下通行。          2、人行横道信号灯 绿灯亮时，准许行人通过人行横道；绿灯闪烁时，不准行人进入人行横道，         </vt:lpstr>
      <vt:lpstr>二、骑车安全 ： （1）不满12周岁的孩子，不能在道路上骑车。   （2）不打伞骑车。  （3）不脱手骑车。  （4）不骑车带人。  （5）不骑"病"车。  （6）不骑快车。  （7）不与机动车抢道 （8）不平行骑车。  </vt:lpstr>
      <vt:lpstr>三、乘车安全  （1）上车前先看清公共汽车是哪一路，因为公共汽车停靠站，往往是几路公共汽车同一个站台，慌忙上车，容易乘错车。  （2）待车子停稳后再上车或下车，上车时将书包置于胸前，以免书包被挤掉，或被车门轧住。  （3）乘车要尊老爱幼讲礼貌，见老弱病残及孕妇要主动让座。  （4）乘车时不要看书，否则会损害眼睛。   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请同学们思考如果我们中学生想上网去哪里上？</vt:lpstr>
      <vt:lpstr>作为初中生的我们如何抵制网络游戏的诱惑？</vt:lpstr>
      <vt:lpstr>PowerPoint 演示文稿</vt:lpstr>
      <vt:lpstr>PowerPoint 演示文稿</vt:lpstr>
      <vt:lpstr>女生夜间如何注意安全？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apple</dc:creator>
  <cp:lastModifiedBy>faith123</cp:lastModifiedBy>
  <cp:revision>47</cp:revision>
  <dcterms:created xsi:type="dcterms:W3CDTF">2017-10-06T09:39:47Z</dcterms:created>
  <dcterms:modified xsi:type="dcterms:W3CDTF">2018-12-27T02:27:22Z</dcterms:modified>
</cp:coreProperties>
</file>