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64" r:id="rId1"/>
    <p:sldMasterId id="2147483678" r:id="rId2"/>
  </p:sldMasterIdLst>
  <p:notesMasterIdLst>
    <p:notesMasterId r:id="rId31"/>
  </p:notesMasterIdLst>
  <p:handoutMasterIdLst>
    <p:handoutMasterId r:id="rId32"/>
  </p:handoutMasterIdLst>
  <p:sldIdLst>
    <p:sldId id="259" r:id="rId3"/>
    <p:sldId id="261" r:id="rId4"/>
    <p:sldId id="262" r:id="rId5"/>
    <p:sldId id="269" r:id="rId6"/>
    <p:sldId id="290" r:id="rId7"/>
    <p:sldId id="291" r:id="rId8"/>
    <p:sldId id="285" r:id="rId9"/>
    <p:sldId id="292" r:id="rId10"/>
    <p:sldId id="293" r:id="rId11"/>
    <p:sldId id="286" r:id="rId12"/>
    <p:sldId id="294" r:id="rId13"/>
    <p:sldId id="295" r:id="rId14"/>
    <p:sldId id="296" r:id="rId15"/>
    <p:sldId id="297" r:id="rId16"/>
    <p:sldId id="298" r:id="rId17"/>
    <p:sldId id="299" r:id="rId18"/>
    <p:sldId id="287" r:id="rId19"/>
    <p:sldId id="300" r:id="rId20"/>
    <p:sldId id="301" r:id="rId21"/>
    <p:sldId id="302" r:id="rId22"/>
    <p:sldId id="288" r:id="rId23"/>
    <p:sldId id="303" r:id="rId24"/>
    <p:sldId id="304" r:id="rId25"/>
    <p:sldId id="305" r:id="rId26"/>
    <p:sldId id="306" r:id="rId27"/>
    <p:sldId id="289" r:id="rId28"/>
    <p:sldId id="307" r:id="rId29"/>
    <p:sldId id="308" r:id="rId30"/>
  </p:sldIdLst>
  <p:sldSz cx="12192000" cy="6858000"/>
  <p:notesSz cx="7104063" cy="10234613"/>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E7FF"/>
    <a:srgbClr val="04497D"/>
    <a:srgbClr val="2782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2" d="100"/>
          <a:sy n="92" d="100"/>
        </p:scale>
        <p:origin x="450" y="96"/>
      </p:cViewPr>
      <p:guideLst/>
    </p:cSldViewPr>
  </p:slideViewPr>
  <p:notesTextViewPr>
    <p:cViewPr>
      <p:scale>
        <a:sx n="1" d="1"/>
        <a:sy n="1" d="1"/>
      </p:scale>
      <p:origin x="0" y="0"/>
    </p:cViewPr>
  </p:notesTextViewPr>
  <p:notesViewPr>
    <p:cSldViewPr snapToGrid="0">
      <p:cViewPr varScale="1">
        <p:scale>
          <a:sx n="51" d="100"/>
          <a:sy n="51" d="100"/>
        </p:scale>
        <p:origin x="207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4024313" y="0"/>
            <a:ext cx="3078162" cy="512763"/>
          </a:xfrm>
          <a:prstGeom prst="rect">
            <a:avLst/>
          </a:prstGeom>
        </p:spPr>
        <p:txBody>
          <a:bodyPr vert="horz" lIns="91440" tIns="45720" rIns="91440" bIns="45720" rtlCol="0"/>
          <a:lstStyle>
            <a:lvl1pPr algn="r">
              <a:defRPr sz="1200"/>
            </a:lvl1pPr>
          </a:lstStyle>
          <a:p>
            <a:fld id="{05150B73-21A5-429C-9056-DB10C683FDAD}" type="datetimeFigureOut">
              <a:rPr lang="zh-CN" altLang="en-US" smtClean="0"/>
              <a:t>2018/6/22</a:t>
            </a:fld>
            <a:endParaRPr lang="zh-CN" altLang="en-US"/>
          </a:p>
        </p:txBody>
      </p:sp>
      <p:sp>
        <p:nvSpPr>
          <p:cNvPr id="4" name="页脚占位符 3"/>
          <p:cNvSpPr>
            <a:spLocks noGrp="1"/>
          </p:cNvSpPr>
          <p:nvPr>
            <p:ph type="ftr" sz="quarter" idx="2"/>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4024313" y="9721850"/>
            <a:ext cx="3078162" cy="512763"/>
          </a:xfrm>
          <a:prstGeom prst="rect">
            <a:avLst/>
          </a:prstGeom>
        </p:spPr>
        <p:txBody>
          <a:bodyPr vert="horz" lIns="91440" tIns="45720" rIns="91440" bIns="45720" rtlCol="0" anchor="b"/>
          <a:lstStyle>
            <a:lvl1pPr algn="r">
              <a:defRPr sz="1200"/>
            </a:lvl1pPr>
          </a:lstStyle>
          <a:p>
            <a:fld id="{6D835375-6D2D-4835-B888-475191344C6B}" type="slidenum">
              <a:rPr lang="zh-CN" altLang="en-US" smtClean="0"/>
              <a:t>‹#›</a:t>
            </a:fld>
            <a:endParaRPr lang="zh-CN" altLang="en-US"/>
          </a:p>
        </p:txBody>
      </p:sp>
    </p:spTree>
    <p:extLst>
      <p:ext uri="{BB962C8B-B14F-4D97-AF65-F5344CB8AC3E}">
        <p14:creationId xmlns:p14="http://schemas.microsoft.com/office/powerpoint/2010/main" val="136808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94A7F6C1-9603-45EE-A0D2-F3D33C7FD7D2}" type="datetimeFigureOut">
              <a:rPr lang="zh-CN" altLang="en-US" smtClean="0"/>
              <a:t>2018/6/22</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B611E28E-8D29-409A-8F38-39A934621C21}" type="slidenum">
              <a:rPr lang="zh-CN" altLang="en-US" smtClean="0"/>
              <a:t>‹#›</a:t>
            </a:fld>
            <a:endParaRPr lang="zh-CN" altLang="en-US"/>
          </a:p>
        </p:txBody>
      </p:sp>
    </p:spTree>
    <p:extLst>
      <p:ext uri="{BB962C8B-B14F-4D97-AF65-F5344CB8AC3E}">
        <p14:creationId xmlns:p14="http://schemas.microsoft.com/office/powerpoint/2010/main" val="32182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a:t>
            </a:fld>
            <a:endParaRPr lang="zh-CN" altLang="en-US"/>
          </a:p>
        </p:txBody>
      </p:sp>
    </p:spTree>
    <p:extLst>
      <p:ext uri="{BB962C8B-B14F-4D97-AF65-F5344CB8AC3E}">
        <p14:creationId xmlns:p14="http://schemas.microsoft.com/office/powerpoint/2010/main" val="933350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a:t>
            </a:fld>
            <a:endParaRPr lang="zh-CN" altLang="en-US"/>
          </a:p>
        </p:txBody>
      </p:sp>
    </p:spTree>
    <p:extLst>
      <p:ext uri="{BB962C8B-B14F-4D97-AF65-F5344CB8AC3E}">
        <p14:creationId xmlns:p14="http://schemas.microsoft.com/office/powerpoint/2010/main" val="2590232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3</a:t>
            </a:fld>
            <a:endParaRPr lang="zh-CN" altLang="en-US"/>
          </a:p>
        </p:txBody>
      </p:sp>
    </p:spTree>
    <p:extLst>
      <p:ext uri="{BB962C8B-B14F-4D97-AF65-F5344CB8AC3E}">
        <p14:creationId xmlns:p14="http://schemas.microsoft.com/office/powerpoint/2010/main" val="3342952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4</a:t>
            </a:fld>
            <a:endParaRPr lang="zh-CN" altLang="en-US"/>
          </a:p>
        </p:txBody>
      </p:sp>
    </p:spTree>
    <p:extLst>
      <p:ext uri="{BB962C8B-B14F-4D97-AF65-F5344CB8AC3E}">
        <p14:creationId xmlns:p14="http://schemas.microsoft.com/office/powerpoint/2010/main" val="473278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5</a:t>
            </a:fld>
            <a:endParaRPr lang="zh-CN" altLang="en-US"/>
          </a:p>
        </p:txBody>
      </p:sp>
    </p:spTree>
    <p:extLst>
      <p:ext uri="{BB962C8B-B14F-4D97-AF65-F5344CB8AC3E}">
        <p14:creationId xmlns:p14="http://schemas.microsoft.com/office/powerpoint/2010/main" val="418386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6</a:t>
            </a:fld>
            <a:endParaRPr lang="zh-CN" altLang="en-US"/>
          </a:p>
        </p:txBody>
      </p:sp>
    </p:spTree>
    <p:extLst>
      <p:ext uri="{BB962C8B-B14F-4D97-AF65-F5344CB8AC3E}">
        <p14:creationId xmlns:p14="http://schemas.microsoft.com/office/powerpoint/2010/main" val="2415099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7</a:t>
            </a:fld>
            <a:endParaRPr lang="zh-CN" altLang="en-US"/>
          </a:p>
        </p:txBody>
      </p:sp>
    </p:spTree>
    <p:extLst>
      <p:ext uri="{BB962C8B-B14F-4D97-AF65-F5344CB8AC3E}">
        <p14:creationId xmlns:p14="http://schemas.microsoft.com/office/powerpoint/2010/main" val="3240958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8</a:t>
            </a:fld>
            <a:endParaRPr lang="zh-CN" altLang="en-US"/>
          </a:p>
        </p:txBody>
      </p:sp>
    </p:spTree>
    <p:extLst>
      <p:ext uri="{BB962C8B-B14F-4D97-AF65-F5344CB8AC3E}">
        <p14:creationId xmlns:p14="http://schemas.microsoft.com/office/powerpoint/2010/main" val="3216758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9</a:t>
            </a:fld>
            <a:endParaRPr lang="zh-CN" altLang="en-US"/>
          </a:p>
        </p:txBody>
      </p:sp>
    </p:spTree>
    <p:extLst>
      <p:ext uri="{BB962C8B-B14F-4D97-AF65-F5344CB8AC3E}">
        <p14:creationId xmlns:p14="http://schemas.microsoft.com/office/powerpoint/2010/main" val="3998822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10</a:t>
            </a:fld>
            <a:endParaRPr lang="zh-CN" altLang="en-US"/>
          </a:p>
        </p:txBody>
      </p:sp>
    </p:spTree>
    <p:extLst>
      <p:ext uri="{BB962C8B-B14F-4D97-AF65-F5344CB8AC3E}">
        <p14:creationId xmlns:p14="http://schemas.microsoft.com/office/powerpoint/2010/main" val="4172338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11</a:t>
            </a:fld>
            <a:endParaRPr lang="zh-CN" altLang="en-US"/>
          </a:p>
        </p:txBody>
      </p:sp>
    </p:spTree>
    <p:extLst>
      <p:ext uri="{BB962C8B-B14F-4D97-AF65-F5344CB8AC3E}">
        <p14:creationId xmlns:p14="http://schemas.microsoft.com/office/powerpoint/2010/main" val="175164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12</a:t>
            </a:fld>
            <a:endParaRPr lang="zh-CN" altLang="en-US"/>
          </a:p>
        </p:txBody>
      </p:sp>
    </p:spTree>
    <p:extLst>
      <p:ext uri="{BB962C8B-B14F-4D97-AF65-F5344CB8AC3E}">
        <p14:creationId xmlns:p14="http://schemas.microsoft.com/office/powerpoint/2010/main" val="33815744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13</a:t>
            </a:fld>
            <a:endParaRPr lang="zh-CN" altLang="en-US"/>
          </a:p>
        </p:txBody>
      </p:sp>
    </p:spTree>
    <p:extLst>
      <p:ext uri="{BB962C8B-B14F-4D97-AF65-F5344CB8AC3E}">
        <p14:creationId xmlns:p14="http://schemas.microsoft.com/office/powerpoint/2010/main" val="23066859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14</a:t>
            </a:fld>
            <a:endParaRPr lang="zh-CN" altLang="en-US"/>
          </a:p>
        </p:txBody>
      </p:sp>
    </p:spTree>
    <p:extLst>
      <p:ext uri="{BB962C8B-B14F-4D97-AF65-F5344CB8AC3E}">
        <p14:creationId xmlns:p14="http://schemas.microsoft.com/office/powerpoint/2010/main" val="32956039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15</a:t>
            </a:fld>
            <a:endParaRPr lang="zh-CN" altLang="en-US"/>
          </a:p>
        </p:txBody>
      </p:sp>
    </p:spTree>
    <p:extLst>
      <p:ext uri="{BB962C8B-B14F-4D97-AF65-F5344CB8AC3E}">
        <p14:creationId xmlns:p14="http://schemas.microsoft.com/office/powerpoint/2010/main" val="2482474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16</a:t>
            </a:fld>
            <a:endParaRPr lang="zh-CN" altLang="en-US"/>
          </a:p>
        </p:txBody>
      </p:sp>
    </p:spTree>
    <p:extLst>
      <p:ext uri="{BB962C8B-B14F-4D97-AF65-F5344CB8AC3E}">
        <p14:creationId xmlns:p14="http://schemas.microsoft.com/office/powerpoint/2010/main" val="39639543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17</a:t>
            </a:fld>
            <a:endParaRPr lang="zh-CN" altLang="en-US"/>
          </a:p>
        </p:txBody>
      </p:sp>
    </p:spTree>
    <p:extLst>
      <p:ext uri="{BB962C8B-B14F-4D97-AF65-F5344CB8AC3E}">
        <p14:creationId xmlns:p14="http://schemas.microsoft.com/office/powerpoint/2010/main" val="41165812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18</a:t>
            </a:fld>
            <a:endParaRPr lang="zh-CN" altLang="en-US"/>
          </a:p>
        </p:txBody>
      </p:sp>
    </p:spTree>
    <p:extLst>
      <p:ext uri="{BB962C8B-B14F-4D97-AF65-F5344CB8AC3E}">
        <p14:creationId xmlns:p14="http://schemas.microsoft.com/office/powerpoint/2010/main" val="42056883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19</a:t>
            </a:fld>
            <a:endParaRPr lang="zh-CN" altLang="en-US"/>
          </a:p>
        </p:txBody>
      </p:sp>
    </p:spTree>
    <p:extLst>
      <p:ext uri="{BB962C8B-B14F-4D97-AF65-F5344CB8AC3E}">
        <p14:creationId xmlns:p14="http://schemas.microsoft.com/office/powerpoint/2010/main" val="34349132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20</a:t>
            </a:fld>
            <a:endParaRPr lang="zh-CN" altLang="en-US"/>
          </a:p>
        </p:txBody>
      </p:sp>
    </p:spTree>
    <p:extLst>
      <p:ext uri="{BB962C8B-B14F-4D97-AF65-F5344CB8AC3E}">
        <p14:creationId xmlns:p14="http://schemas.microsoft.com/office/powerpoint/2010/main" val="26847960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21</a:t>
            </a:fld>
            <a:endParaRPr lang="zh-CN" altLang="en-US"/>
          </a:p>
        </p:txBody>
      </p:sp>
    </p:spTree>
    <p:extLst>
      <p:ext uri="{BB962C8B-B14F-4D97-AF65-F5344CB8AC3E}">
        <p14:creationId xmlns:p14="http://schemas.microsoft.com/office/powerpoint/2010/main" val="2609387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22</a:t>
            </a:fld>
            <a:endParaRPr lang="zh-CN" altLang="en-US"/>
          </a:p>
        </p:txBody>
      </p:sp>
    </p:spTree>
    <p:extLst>
      <p:ext uri="{BB962C8B-B14F-4D97-AF65-F5344CB8AC3E}">
        <p14:creationId xmlns:p14="http://schemas.microsoft.com/office/powerpoint/2010/main" val="1187764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23</a:t>
            </a:fld>
            <a:endParaRPr lang="zh-CN" altLang="en-US"/>
          </a:p>
        </p:txBody>
      </p:sp>
    </p:spTree>
    <p:extLst>
      <p:ext uri="{BB962C8B-B14F-4D97-AF65-F5344CB8AC3E}">
        <p14:creationId xmlns:p14="http://schemas.microsoft.com/office/powerpoint/2010/main" val="906886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24</a:t>
            </a:fld>
            <a:endParaRPr lang="zh-CN" altLang="en-US"/>
          </a:p>
        </p:txBody>
      </p:sp>
    </p:spTree>
    <p:extLst>
      <p:ext uri="{BB962C8B-B14F-4D97-AF65-F5344CB8AC3E}">
        <p14:creationId xmlns:p14="http://schemas.microsoft.com/office/powerpoint/2010/main" val="27021704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25</a:t>
            </a:fld>
            <a:endParaRPr lang="zh-CN" altLang="en-US"/>
          </a:p>
        </p:txBody>
      </p:sp>
    </p:spTree>
    <p:extLst>
      <p:ext uri="{BB962C8B-B14F-4D97-AF65-F5344CB8AC3E}">
        <p14:creationId xmlns:p14="http://schemas.microsoft.com/office/powerpoint/2010/main" val="27989728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26</a:t>
            </a:fld>
            <a:endParaRPr lang="zh-CN" altLang="en-US"/>
          </a:p>
        </p:txBody>
      </p:sp>
    </p:spTree>
    <p:extLst>
      <p:ext uri="{BB962C8B-B14F-4D97-AF65-F5344CB8AC3E}">
        <p14:creationId xmlns:p14="http://schemas.microsoft.com/office/powerpoint/2010/main" val="2804794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27</a:t>
            </a:fld>
            <a:endParaRPr lang="zh-CN" altLang="en-US"/>
          </a:p>
        </p:txBody>
      </p:sp>
    </p:spTree>
    <p:extLst>
      <p:ext uri="{BB962C8B-B14F-4D97-AF65-F5344CB8AC3E}">
        <p14:creationId xmlns:p14="http://schemas.microsoft.com/office/powerpoint/2010/main" val="8558920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28</a:t>
            </a:fld>
            <a:endParaRPr lang="zh-CN" altLang="en-US"/>
          </a:p>
        </p:txBody>
      </p:sp>
    </p:spTree>
    <p:extLst>
      <p:ext uri="{BB962C8B-B14F-4D97-AF65-F5344CB8AC3E}">
        <p14:creationId xmlns:p14="http://schemas.microsoft.com/office/powerpoint/2010/main" val="1349533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t>6/22/2018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411180875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t>6/22/2018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4616984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54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5"/>
            <a:ext cx="10363200" cy="1500187"/>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t>6/22/2018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27948154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3"/>
            <a:ext cx="5384800" cy="4525963"/>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3"/>
            <a:ext cx="5384800" cy="4525963"/>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t>6/22/2018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14406046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2" y="1535115"/>
            <a:ext cx="5386917" cy="639763"/>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smtClean="0"/>
              <a:t>Click to edit Master text styles</a:t>
            </a:r>
          </a:p>
        </p:txBody>
      </p:sp>
      <p:sp>
        <p:nvSpPr>
          <p:cNvPr id="4" name="Content Placeholder 3"/>
          <p:cNvSpPr>
            <a:spLocks noGrp="1"/>
          </p:cNvSpPr>
          <p:nvPr>
            <p:ph sz="half" idx="2"/>
          </p:nvPr>
        </p:nvSpPr>
        <p:spPr>
          <a:xfrm>
            <a:off x="609602" y="2174875"/>
            <a:ext cx="5386917" cy="3951288"/>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4" y="1535115"/>
            <a:ext cx="5389033" cy="639763"/>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smtClean="0"/>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t>6/22/2018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50787599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t>6/22/2018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5389309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633" y="1031258"/>
            <a:ext cx="9912734" cy="4289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900058" y="6451898"/>
            <a:ext cx="391889" cy="2201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t>6/22/2018</a:t>
            </a:fld>
            <a:endParaRPr lang="en-US">
              <a:solidFill>
                <a:prstClr val="black">
                  <a:tint val="75000"/>
                </a:prstClr>
              </a:solidFill>
            </a:endParaRPr>
          </a:p>
        </p:txBody>
      </p:sp>
      <p:sp>
        <p:nvSpPr>
          <p:cNvPr id="9" name="灯片编号占位符 8"/>
          <p:cNvSpPr>
            <a:spLocks noGrp="1"/>
          </p:cNvSpPr>
          <p:nvPr>
            <p:ph type="sldNum" sz="quarter" idx="12"/>
          </p:nvPr>
        </p:nvSpPr>
        <p:spPr>
          <a:xfrm>
            <a:off x="4673600" y="6396228"/>
            <a:ext cx="2844800" cy="365125"/>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88765587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421537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1"/>
            <a:ext cx="4011084" cy="1162051"/>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4766735" y="273055"/>
            <a:ext cx="6815667" cy="5853113"/>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t>6/22/2018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25742872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3"/>
            <a:ext cx="7315200" cy="566739"/>
          </a:xfrm>
        </p:spPr>
        <p:txBody>
          <a:bodyPr anchor="b"/>
          <a:lstStyle>
            <a:lvl1pPr algn="l">
              <a:defRPr sz="27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t>6/22/2018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57593844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t>6/22/2018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77238397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t>6/22/2018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45498344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413956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9EEBFAF-6050-4181-B58B-B68730903B06}" type="datetimeFigureOut">
              <a:rPr lang="zh-CN" altLang="en-US" smtClean="0"/>
              <a:t>2018/6/22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178565967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9EEBFAF-6050-4181-B58B-B68730903B06}" type="datetimeFigureOut">
              <a:rPr lang="zh-CN" altLang="en-US" smtClean="0"/>
              <a:t>2018/6/22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213021666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9EEBFAF-6050-4181-B58B-B68730903B06}" type="datetimeFigureOut">
              <a:rPr lang="zh-CN" altLang="en-US" smtClean="0"/>
              <a:t>2018/6/22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325501286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9EEBFAF-6050-4181-B58B-B68730903B06}" type="datetimeFigureOut">
              <a:rPr lang="zh-CN" altLang="en-US" smtClean="0"/>
              <a:t>2018/6/22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220407567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9EEBFAF-6050-4181-B58B-B68730903B06}" type="datetimeFigureOut">
              <a:rPr lang="zh-CN" altLang="en-US" smtClean="0"/>
              <a:t>2018/6/22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1650492165"/>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9EEBFAF-6050-4181-B58B-B68730903B06}" type="datetimeFigureOut">
              <a:rPr lang="zh-CN" altLang="en-US" smtClean="0"/>
              <a:t>2018/6/22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120694373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EEBFAF-6050-4181-B58B-B68730903B06}" type="datetimeFigureOut">
              <a:rPr lang="zh-CN" altLang="en-US" smtClean="0"/>
              <a:t>2018/6/22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362449646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9EEBFAF-6050-4181-B58B-B68730903B06}" type="datetimeFigureOut">
              <a:rPr lang="zh-CN" altLang="en-US" smtClean="0"/>
              <a:t>2018/6/22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354357587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9EEBFAF-6050-4181-B58B-B68730903B06}" type="datetimeFigureOut">
              <a:rPr lang="zh-CN" altLang="en-US" smtClean="0"/>
              <a:t>2018/6/22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333520416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9EEBFAF-6050-4181-B58B-B68730903B06}" type="datetimeFigureOut">
              <a:rPr lang="zh-CN" altLang="en-US" smtClean="0"/>
              <a:t>2018/6/22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16177012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垂直排列标题与&#10;文本">
    <p:spTree>
      <p:nvGrpSpPr>
        <p:cNvPr id="1" name=""/>
        <p:cNvGrpSpPr/>
        <p:nvPr/>
      </p:nvGrpSpPr>
      <p:grpSpPr>
        <a:xfrm>
          <a:off x="0" y="0"/>
          <a:ext cx="0" cy="0"/>
          <a:chOff x="0" y="0"/>
          <a:chExt cx="0" cy="0"/>
        </a:xfrm>
      </p:grpSpPr>
      <p:sp>
        <p:nvSpPr>
          <p:cNvPr id="7" name="文本框 6"/>
          <p:cNvSpPr txBox="1"/>
          <p:nvPr userDrawn="1"/>
        </p:nvSpPr>
        <p:spPr>
          <a:xfrm>
            <a:off x="2277215" y="1066370"/>
            <a:ext cx="7646028" cy="2953385"/>
          </a:xfrm>
          <a:prstGeom prst="rect">
            <a:avLst/>
          </a:prstGeom>
          <a:noFill/>
        </p:spPr>
        <p:txBody>
          <a:bodyPr wrap="square" rtlCol="0">
            <a:spAutoFit/>
          </a:bodyPr>
          <a:lstStyle/>
          <a:p>
            <a:pPr algn="ctr">
              <a:lnSpc>
                <a:spcPct val="150000"/>
              </a:lnSpc>
            </a:pPr>
            <a:r>
              <a:rPr lang="zh-CN" altLang="en-US" sz="2800" b="1" dirty="0">
                <a:solidFill>
                  <a:schemeClr val="bg1"/>
                </a:solidFill>
                <a:latin typeface="微软雅黑" panose="020B0503020204020204" pitchFamily="34" charset="-122"/>
                <a:ea typeface="微软雅黑" panose="020B0503020204020204" pitchFamily="34" charset="-122"/>
              </a:rPr>
              <a:t>版权声明</a:t>
            </a:r>
          </a:p>
          <a:p>
            <a:pPr algn="just">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感谢您下载觅知网平台上提供的</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1200" dirty="0">
              <a:solidFill>
                <a:schemeClr val="bg1"/>
              </a:solidFill>
              <a:latin typeface="微软雅黑" panose="020B0503020204020204" pitchFamily="34" charset="-122"/>
              <a:ea typeface="微软雅黑" panose="020B0503020204020204" pitchFamily="34" charset="-122"/>
            </a:endParaRPr>
          </a:p>
          <a:p>
            <a:pPr algn="just">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chemeClr val="bg1"/>
                </a:solidFill>
                <a:latin typeface="微软雅黑" panose="020B0503020204020204" pitchFamily="34" charset="-122"/>
                <a:ea typeface="微软雅黑" panose="020B0503020204020204" pitchFamily="34" charset="-122"/>
              </a:rPr>
              <a:t>1.</a:t>
            </a:r>
            <a:r>
              <a:rPr lang="zh-CN" altLang="en-US" sz="1200" dirty="0">
                <a:solidFill>
                  <a:schemeClr val="bg1"/>
                </a:solidFill>
                <a:latin typeface="微软雅黑" panose="020B0503020204020204" pitchFamily="34" charset="-122"/>
                <a:ea typeface="微软雅黑" panose="020B0503020204020204" pitchFamily="34" charset="-122"/>
              </a:rPr>
              <a:t>在觅知网出售的</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模板是免版税类（</a:t>
            </a:r>
            <a:r>
              <a:rPr lang="en-US" altLang="zh-CN" sz="1200" dirty="0">
                <a:solidFill>
                  <a:schemeClr val="bg1"/>
                </a:solidFill>
                <a:latin typeface="微软雅黑" panose="020B0503020204020204" pitchFamily="34" charset="-122"/>
                <a:ea typeface="微软雅黑" panose="020B0503020204020204" pitchFamily="34" charset="-122"/>
              </a:rPr>
              <a:t>RF</a:t>
            </a:r>
            <a:r>
              <a:rPr lang="zh-CN" altLang="en-US" sz="1200" dirty="0">
                <a:solidFill>
                  <a:schemeClr val="bg1"/>
                </a:solidFill>
                <a:latin typeface="微软雅黑" panose="020B0503020204020204" pitchFamily="34" charset="-122"/>
                <a:ea typeface="微软雅黑" panose="020B0503020204020204" pitchFamily="34" charset="-122"/>
              </a:rPr>
              <a:t>：</a:t>
            </a:r>
            <a:r>
              <a:rPr lang="en-US" altLang="zh-CN" sz="1200" dirty="0">
                <a:solidFill>
                  <a:schemeClr val="bg1"/>
                </a:solidFill>
                <a:latin typeface="微软雅黑" panose="020B0503020204020204" pitchFamily="34" charset="-122"/>
                <a:ea typeface="微软雅黑" panose="020B0503020204020204" pitchFamily="34" charset="-122"/>
              </a:rPr>
              <a:t>Royalty-Free</a:t>
            </a:r>
            <a:r>
              <a:rPr lang="zh-CN" altLang="en-US" sz="1200" dirty="0">
                <a:solidFill>
                  <a:schemeClr val="bg1"/>
                </a:solidFill>
                <a:latin typeface="微软雅黑" panose="020B0503020204020204" pitchFamily="34" charset="-122"/>
                <a:ea typeface="微软雅黑" panose="020B0503020204020204" pitchFamily="34" charset="-122"/>
              </a:rPr>
              <a:t>）正版受</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中国人民共和国著作法</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和</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世界版权公约</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模板素材的使用权。</a:t>
            </a:r>
          </a:p>
          <a:p>
            <a:pPr algn="just">
              <a:lnSpc>
                <a:spcPct val="150000"/>
              </a:lnSpc>
            </a:pPr>
            <a:r>
              <a:rPr lang="en-US" altLang="zh-CN" sz="1200" dirty="0">
                <a:solidFill>
                  <a:schemeClr val="bg1"/>
                </a:solidFill>
                <a:latin typeface="微软雅黑" panose="020B0503020204020204" pitchFamily="34" charset="-122"/>
                <a:ea typeface="微软雅黑" panose="020B0503020204020204" pitchFamily="34" charset="-122"/>
              </a:rPr>
              <a:t>2.</a:t>
            </a:r>
            <a:r>
              <a:rPr lang="zh-CN" altLang="en-US" sz="1200" dirty="0">
                <a:solidFill>
                  <a:schemeClr val="bg1"/>
                </a:solidFill>
                <a:latin typeface="微软雅黑" panose="020B0503020204020204" pitchFamily="34" charset="-122"/>
                <a:ea typeface="微软雅黑" panose="020B0503020204020204" pitchFamily="34" charset="-122"/>
              </a:rPr>
              <a:t>不得将觅知网的</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Tree>
    <p:extLst>
      <p:ext uri="{BB962C8B-B14F-4D97-AF65-F5344CB8AC3E}">
        <p14:creationId xmlns:p14="http://schemas.microsoft.com/office/powerpoint/2010/main" val="347103679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04" tIns="45702" rIns="91404" bIns="45702"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600" y="1600203"/>
            <a:ext cx="10972800" cy="4525963"/>
          </a:xfrm>
          <a:prstGeom prst="rect">
            <a:avLst/>
          </a:prstGeom>
        </p:spPr>
        <p:txBody>
          <a:bodyPr vert="horz" lIns="91404" tIns="45702" rIns="91404" bIns="4570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4"/>
            <a:ext cx="2844800" cy="365125"/>
          </a:xfrm>
          <a:prstGeom prst="rect">
            <a:avLst/>
          </a:prstGeom>
        </p:spPr>
        <p:txBody>
          <a:bodyPr vert="horz" lIns="91404" tIns="45702" rIns="91404" bIns="45702"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t>6/22/2018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4"/>
            <a:ext cx="3860800" cy="365125"/>
          </a:xfrm>
          <a:prstGeom prst="rect">
            <a:avLst/>
          </a:prstGeom>
        </p:spPr>
        <p:txBody>
          <a:bodyPr vert="horz" lIns="91404" tIns="45702" rIns="91404" bIns="45702" rtlCol="0" anchor="ctr"/>
          <a:lstStyle>
            <a:lvl1pPr algn="ctr">
              <a:defRPr sz="16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4"/>
            <a:ext cx="2844800" cy="365125"/>
          </a:xfrm>
          <a:prstGeom prst="rect">
            <a:avLst/>
          </a:prstGeom>
        </p:spPr>
        <p:txBody>
          <a:bodyPr vert="horz" lIns="91404" tIns="45702" rIns="91404" bIns="45702"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
        <p:nvSpPr>
          <p:cNvPr id="7" name="矩形 6"/>
          <p:cNvSpPr/>
          <p:nvPr userDrawn="1"/>
        </p:nvSpPr>
        <p:spPr>
          <a:xfrm>
            <a:off x="-8890" y="-2540"/>
            <a:ext cx="12200890" cy="6860540"/>
          </a:xfrm>
          <a:prstGeom prst="rect">
            <a:avLst/>
          </a:prstGeom>
          <a:solidFill>
            <a:schemeClr val="tx1">
              <a:lumMod val="95000"/>
              <a:lumOff val="5000"/>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4832642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Lst>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par>
    </p:tnLst>
  </p:timing>
  <p:hf hdr="0" ftr="0" dt="0"/>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EEBFAF-6050-4181-B58B-B68730903B06}" type="datetimeFigureOut">
              <a:rPr lang="zh-CN" altLang="en-US" smtClean="0"/>
              <a:t>2018/6/22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252737251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hyperlink" Target="http://www.rapidesign.cn/"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12.jp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8.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393e6d2fc74159836bb16d23f5ad70b"/>
          <p:cNvPicPr>
            <a:picLocks noChangeAspect="1"/>
          </p:cNvPicPr>
          <p:nvPr/>
        </p:nvPicPr>
        <p:blipFill rotWithShape="1">
          <a:blip r:embed="rId5"/>
          <a:srcRect l="10563"/>
          <a:stretch/>
        </p:blipFill>
        <p:spPr>
          <a:xfrm>
            <a:off x="-14507" y="-2540"/>
            <a:ext cx="6097270" cy="6863715"/>
          </a:xfrm>
          <a:prstGeom prst="rect">
            <a:avLst/>
          </a:prstGeom>
        </p:spPr>
      </p:pic>
      <p:sp>
        <p:nvSpPr>
          <p:cNvPr id="11" name="文本框 10"/>
          <p:cNvSpPr txBox="1"/>
          <p:nvPr/>
        </p:nvSpPr>
        <p:spPr>
          <a:xfrm>
            <a:off x="5167080" y="2764788"/>
            <a:ext cx="6444343" cy="923330"/>
          </a:xfrm>
          <a:prstGeom prst="rect">
            <a:avLst/>
          </a:prstGeom>
          <a:noFill/>
          <a:effectLst/>
        </p:spPr>
        <p:txBody>
          <a:bodyPr wrap="square" rtlCol="0">
            <a:spAutoFit/>
          </a:bodyPr>
          <a:lstStyle/>
          <a:p>
            <a:pPr algn="ctr"/>
            <a:r>
              <a:rPr lang="zh-CN" altLang="en-US" sz="54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区块链演讲</a:t>
            </a:r>
            <a:r>
              <a:rPr lang="en-US" altLang="zh-CN" sz="5400" b="1" dirty="0" err="1">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54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p>
        </p:txBody>
      </p:sp>
      <p:sp>
        <p:nvSpPr>
          <p:cNvPr id="12" name="文本框 11"/>
          <p:cNvSpPr txBox="1"/>
          <p:nvPr/>
        </p:nvSpPr>
        <p:spPr>
          <a:xfrm>
            <a:off x="9234982" y="1690368"/>
            <a:ext cx="2318385" cy="1014730"/>
          </a:xfrm>
          <a:prstGeom prst="rect">
            <a:avLst/>
          </a:prstGeom>
          <a:noFill/>
          <a:effectLst/>
        </p:spPr>
        <p:txBody>
          <a:bodyPr wrap="square" rtlCol="0">
            <a:spAutoFit/>
          </a:bodyPr>
          <a:lstStyle/>
          <a:p>
            <a:pPr algn="r"/>
            <a:r>
              <a:rPr lang="en-US" altLang="zh-CN" sz="6000" dirty="0" smtClean="0">
                <a:solidFill>
                  <a:srgbClr val="6AE7FF"/>
                </a:solidFill>
                <a:effectLst/>
                <a:latin typeface="微软雅黑" panose="020B0503020204020204" charset="-122"/>
                <a:ea typeface="微软雅黑" panose="020B0503020204020204" charset="-122"/>
              </a:rPr>
              <a:t>2018</a:t>
            </a:r>
            <a:endParaRPr lang="en-US" altLang="zh-CN" sz="6000" dirty="0">
              <a:solidFill>
                <a:srgbClr val="6AE7FF"/>
              </a:solidFill>
              <a:effectLst/>
              <a:latin typeface="微软雅黑" panose="020B0503020204020204" charset="-122"/>
              <a:ea typeface="微软雅黑" panose="020B0503020204020204" charset="-122"/>
            </a:endParaRPr>
          </a:p>
        </p:txBody>
      </p:sp>
      <p:sp>
        <p:nvSpPr>
          <p:cNvPr id="8" name="文本框 7"/>
          <p:cNvSpPr txBox="1"/>
          <p:nvPr/>
        </p:nvSpPr>
        <p:spPr>
          <a:xfrm>
            <a:off x="6201566" y="3752123"/>
            <a:ext cx="5351801" cy="338554"/>
          </a:xfrm>
          <a:prstGeom prst="rect">
            <a:avLst/>
          </a:prstGeom>
          <a:noFill/>
        </p:spPr>
        <p:txBody>
          <a:bodyPr wrap="square" rtlCol="0">
            <a:spAutoFit/>
          </a:bodyPr>
          <a:lstStyle/>
          <a:p>
            <a:pPr algn="dist"/>
            <a:r>
              <a:rPr lang="en-US" altLang="zh-CN" sz="1600" dirty="0">
                <a:solidFill>
                  <a:srgbClr val="6AE7FF"/>
                </a:solidFill>
              </a:rPr>
              <a:t>High-end technology chain block is introduced</a:t>
            </a:r>
            <a:endParaRPr lang="zh-CN" altLang="en-US" sz="16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矩形 8"/>
          <p:cNvSpPr/>
          <p:nvPr/>
        </p:nvSpPr>
        <p:spPr>
          <a:xfrm>
            <a:off x="3874002" y="1371600"/>
            <a:ext cx="2327564" cy="217170"/>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48801" y="4177760"/>
            <a:ext cx="2743200" cy="2683415"/>
          </a:xfrm>
          <a:prstGeom prst="rect">
            <a:avLst/>
          </a:prstGeom>
        </p:spPr>
      </p:pic>
      <p:cxnSp>
        <p:nvCxnSpPr>
          <p:cNvPr id="16" name="直接连接符 15"/>
          <p:cNvCxnSpPr/>
          <p:nvPr/>
        </p:nvCxnSpPr>
        <p:spPr>
          <a:xfrm>
            <a:off x="6082763" y="4177761"/>
            <a:ext cx="6109238" cy="0"/>
          </a:xfrm>
          <a:prstGeom prst="line">
            <a:avLst/>
          </a:prstGeom>
          <a:ln w="22225">
            <a:solidFill>
              <a:srgbClr val="6AE7FF"/>
            </a:solidFill>
            <a:headEnd type="oval"/>
            <a:tailEnd type="none"/>
          </a:ln>
        </p:spPr>
        <p:style>
          <a:lnRef idx="1">
            <a:schemeClr val="accent1"/>
          </a:lnRef>
          <a:fillRef idx="0">
            <a:schemeClr val="accent1"/>
          </a:fillRef>
          <a:effectRef idx="0">
            <a:schemeClr val="accent1"/>
          </a:effectRef>
          <a:fontRef idx="minor">
            <a:schemeClr val="tx1"/>
          </a:fontRef>
        </p:style>
      </p:cxnSp>
      <p:pic>
        <p:nvPicPr>
          <p:cNvPr id="18" name="Two Steps From Hell - Victor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0" y="-61214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par>
                          <p:cTn id="11" fill="hold">
                            <p:stCondLst>
                              <p:cond delay="500"/>
                            </p:stCondLst>
                            <p:childTnLst>
                              <p:par>
                                <p:cTn id="12" presetID="18" presetClass="entr" presetSubtype="3"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strips(upRight)">
                                      <p:cBhvr>
                                        <p:cTn id="14" dur="1000"/>
                                        <p:tgtEl>
                                          <p:spTgt spid="2"/>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1"/>
                                        </p:tgtEl>
                                        <p:attrNameLst>
                                          <p:attrName>ppt_y</p:attrName>
                                        </p:attrNameLst>
                                      </p:cBhvr>
                                      <p:tavLst>
                                        <p:tav tm="0">
                                          <p:val>
                                            <p:strVal val="#ppt_y"/>
                                          </p:val>
                                        </p:tav>
                                        <p:tav tm="100000">
                                          <p:val>
                                            <p:strVal val="#ppt_y"/>
                                          </p:val>
                                        </p:tav>
                                      </p:tavLst>
                                    </p:anim>
                                    <p:anim calcmode="lin" valueType="num">
                                      <p:cBhvr>
                                        <p:cTn id="2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1"/>
                                        </p:tgtEl>
                                      </p:cBhvr>
                                    </p:animEffect>
                                  </p:childTnLst>
                                </p:cTn>
                              </p:par>
                            </p:childTnLst>
                          </p:cTn>
                        </p:par>
                        <p:par>
                          <p:cTn id="29" fill="hold">
                            <p:stCondLst>
                              <p:cond delay="2950"/>
                            </p:stCondLst>
                            <p:childTnLst>
                              <p:par>
                                <p:cTn id="30" presetID="29" presetClass="entr" presetSubtype="0" fill="hold" grpId="1"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ppt_x</p:attrName>
                                        </p:attrNameLst>
                                      </p:cBhvr>
                                      <p:tavLst>
                                        <p:tav tm="0">
                                          <p:val>
                                            <p:strVal val="#ppt_x-.2"/>
                                          </p:val>
                                        </p:tav>
                                        <p:tav tm="100000">
                                          <p:val>
                                            <p:strVal val="#ppt_x"/>
                                          </p:val>
                                        </p:tav>
                                      </p:tavLst>
                                    </p:anim>
                                    <p:anim calcmode="lin" valueType="num">
                                      <p:cBhvr>
                                        <p:cTn id="33" dur="5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34" dur="500"/>
                                        <p:tgtEl>
                                          <p:spTgt spid="8"/>
                                        </p:tgtEl>
                                      </p:cBhvr>
                                    </p:animEffect>
                                  </p:childTnLst>
                                </p:cTn>
                              </p:par>
                            </p:childTnLst>
                          </p:cTn>
                        </p:par>
                        <p:par>
                          <p:cTn id="35" fill="hold">
                            <p:stCondLst>
                              <p:cond delay="3450"/>
                            </p:stCondLst>
                            <p:childTnLst>
                              <p:par>
                                <p:cTn id="36" presetID="22" presetClass="entr" presetSubtype="2"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right)">
                                      <p:cBhvr>
                                        <p:cTn id="38" dur="500"/>
                                        <p:tgtEl>
                                          <p:spTgt spid="16"/>
                                        </p:tgtEl>
                                      </p:cBhvr>
                                    </p:animEffect>
                                  </p:childTnLst>
                                </p:cTn>
                              </p:par>
                            </p:childTnLst>
                          </p:cTn>
                        </p:par>
                        <p:par>
                          <p:cTn id="39" fill="hold">
                            <p:stCondLst>
                              <p:cond delay="3950"/>
                            </p:stCondLst>
                            <p:childTnLst>
                              <p:par>
                                <p:cTn id="40" presetID="22" presetClass="entr" presetSubtype="4"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down)">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3" repeatCount="indefinite" fill="hold" display="0">
                  <p:stCondLst>
                    <p:cond delay="indefinite"/>
                  </p:stCondLst>
                  <p:endCondLst>
                    <p:cond evt="onStopAudio" delay="0">
                      <p:tgtEl>
                        <p:sldTgt/>
                      </p:tgtEl>
                    </p:cond>
                  </p:endCondLst>
                </p:cTn>
                <p:tgtEl>
                  <p:spTgt spid="18"/>
                </p:tgtEl>
              </p:cMediaNode>
            </p:audio>
          </p:childTnLst>
        </p:cTn>
      </p:par>
    </p:tnLst>
    <p:bldLst>
      <p:bldP spid="11" grpId="0"/>
      <p:bldP spid="12" grpId="0" animBg="1"/>
      <p:bldP spid="8" grpId="0"/>
      <p:bldP spid="8" grpId="1"/>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328976" y="699609"/>
            <a:ext cx="3679190" cy="706755"/>
          </a:xfrm>
          <a:prstGeom prst="rect">
            <a:avLst/>
          </a:prstGeom>
          <a:noFill/>
        </p:spPr>
        <p:txBody>
          <a:bodyPr wrap="square" rtlCol="0">
            <a:spAutoFit/>
          </a:bodyPr>
          <a:lstStyle/>
          <a:p>
            <a:pPr algn="ctr"/>
            <a:r>
              <a:rPr lang="zh-CN" altLang="en-US" sz="4000" b="1" dirty="0" smtClean="0">
                <a:solidFill>
                  <a:srgbClr val="6AE7FF"/>
                </a:solidFill>
                <a:latin typeface="微软雅黑" panose="020B0503020204020204" charset="-122"/>
                <a:ea typeface="微软雅黑" panose="020B0503020204020204" charset="-122"/>
              </a:rPr>
              <a:t>目录 </a:t>
            </a:r>
            <a:r>
              <a:rPr lang="en-US" altLang="zh-CN" sz="4000" b="1" dirty="0">
                <a:solidFill>
                  <a:srgbClr val="6AE7FF"/>
                </a:solidFill>
                <a:latin typeface="微软雅黑" panose="020B0503020204020204" charset="-122"/>
                <a:ea typeface="微软雅黑" panose="020B0503020204020204" charset="-122"/>
              </a:rPr>
              <a:t>/ </a:t>
            </a:r>
            <a:r>
              <a:rPr lang="en-US" altLang="zh-CN" sz="2000" dirty="0">
                <a:solidFill>
                  <a:srgbClr val="6AE7FF"/>
                </a:solidFill>
                <a:latin typeface="微软雅黑" panose="020B0503020204020204" charset="-122"/>
                <a:ea typeface="微软雅黑" panose="020B0503020204020204" charset="-122"/>
              </a:rPr>
              <a:t>Contents</a:t>
            </a:r>
          </a:p>
        </p:txBody>
      </p:sp>
      <p:sp>
        <p:nvSpPr>
          <p:cNvPr id="8" name="文本框 7"/>
          <p:cNvSpPr txBox="1"/>
          <p:nvPr/>
        </p:nvSpPr>
        <p:spPr>
          <a:xfrm>
            <a:off x="1381125" y="2293440"/>
            <a:ext cx="819785" cy="706755"/>
          </a:xfrm>
          <a:prstGeom prst="rect">
            <a:avLst/>
          </a:prstGeom>
          <a:noFill/>
        </p:spPr>
        <p:txBody>
          <a:bodyPr wrap="square" rtlCol="0">
            <a:spAutoFit/>
          </a:bodyPr>
          <a:lstStyle/>
          <a:p>
            <a:pPr algn="r"/>
            <a:r>
              <a:rPr lang="en-US" altLang="zh-CN" sz="4000" b="1">
                <a:solidFill>
                  <a:srgbClr val="6AE7FF"/>
                </a:solidFill>
                <a:latin typeface="微软雅黑" panose="020B0503020204020204" charset="-122"/>
                <a:ea typeface="微软雅黑" panose="020B0503020204020204" charset="-122"/>
              </a:rPr>
              <a:t>01</a:t>
            </a:r>
          </a:p>
        </p:txBody>
      </p:sp>
      <p:sp>
        <p:nvSpPr>
          <p:cNvPr id="9" name="圆角矩形 8"/>
          <p:cNvSpPr/>
          <p:nvPr/>
        </p:nvSpPr>
        <p:spPr>
          <a:xfrm>
            <a:off x="2378710" y="2389960"/>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6AE7FF"/>
                </a:solidFill>
                <a:latin typeface="微软雅黑" panose="020B0503020204020204" pitchFamily="34" charset="-122"/>
                <a:ea typeface="微软雅黑" panose="020B0503020204020204" pitchFamily="34" charset="-122"/>
              </a:rPr>
              <a:t>区块链简介</a:t>
            </a:r>
            <a:endParaRPr lang="en-US" altLang="zh-CN" sz="2000" b="1" dirty="0">
              <a:solidFill>
                <a:srgbClr val="6AE7FF"/>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10" name="文本框 9"/>
          <p:cNvSpPr txBox="1"/>
          <p:nvPr/>
        </p:nvSpPr>
        <p:spPr>
          <a:xfrm>
            <a:off x="6513830" y="2293440"/>
            <a:ext cx="819785" cy="706755"/>
          </a:xfrm>
          <a:prstGeom prst="rect">
            <a:avLst/>
          </a:prstGeom>
          <a:noFill/>
        </p:spPr>
        <p:txBody>
          <a:bodyPr wrap="square" rtlCol="0">
            <a:spAutoFit/>
          </a:bodyPr>
          <a:lstStyle/>
          <a:p>
            <a:pPr algn="r"/>
            <a:r>
              <a:rPr lang="en-US" altLang="zh-CN" sz="4000" b="1">
                <a:solidFill>
                  <a:srgbClr val="6AE7FF"/>
                </a:solidFill>
                <a:latin typeface="微软雅黑" panose="020B0503020204020204" charset="-122"/>
                <a:ea typeface="微软雅黑" panose="020B0503020204020204" charset="-122"/>
              </a:rPr>
              <a:t>02</a:t>
            </a:r>
          </a:p>
        </p:txBody>
      </p:sp>
      <p:sp>
        <p:nvSpPr>
          <p:cNvPr id="11" name="圆角矩形 10"/>
          <p:cNvSpPr/>
          <p:nvPr/>
        </p:nvSpPr>
        <p:spPr>
          <a:xfrm>
            <a:off x="7511415" y="2389960"/>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r>
              <a:rPr lang="zh-CN" altLang="en-US" sz="2000" b="1" dirty="0">
                <a:solidFill>
                  <a:srgbClr val="6AE7FF"/>
                </a:solidFill>
                <a:latin typeface="微软雅黑" panose="020B0503020204020204" pitchFamily="34" charset="-122"/>
                <a:ea typeface="微软雅黑" panose="020B0503020204020204" pitchFamily="34" charset="-122"/>
              </a:rPr>
              <a:t>特征及分类</a:t>
            </a:r>
          </a:p>
        </p:txBody>
      </p:sp>
      <p:sp>
        <p:nvSpPr>
          <p:cNvPr id="12" name="文本框 11"/>
          <p:cNvSpPr txBox="1"/>
          <p:nvPr/>
        </p:nvSpPr>
        <p:spPr>
          <a:xfrm>
            <a:off x="1381125" y="3628725"/>
            <a:ext cx="819785" cy="706755"/>
          </a:xfrm>
          <a:prstGeom prst="rect">
            <a:avLst/>
          </a:prstGeom>
          <a:noFill/>
        </p:spPr>
        <p:txBody>
          <a:bodyPr wrap="square" rtlCol="0">
            <a:spAutoFit/>
          </a:bodyPr>
          <a:lstStyle/>
          <a:p>
            <a:pPr algn="r"/>
            <a:r>
              <a:rPr lang="en-US" altLang="zh-CN" sz="4000" b="1">
                <a:solidFill>
                  <a:srgbClr val="6AE7FF"/>
                </a:solidFill>
                <a:latin typeface="微软雅黑" panose="020B0503020204020204" charset="-122"/>
                <a:ea typeface="微软雅黑" panose="020B0503020204020204" charset="-122"/>
              </a:rPr>
              <a:t>03</a:t>
            </a:r>
          </a:p>
        </p:txBody>
      </p:sp>
      <p:sp>
        <p:nvSpPr>
          <p:cNvPr id="13" name="圆角矩形 12"/>
          <p:cNvSpPr/>
          <p:nvPr/>
        </p:nvSpPr>
        <p:spPr>
          <a:xfrm>
            <a:off x="2378710" y="3725245"/>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6AE7FF"/>
                </a:solidFill>
                <a:latin typeface="微软雅黑" panose="020B0503020204020204" pitchFamily="34" charset="-122"/>
                <a:ea typeface="微软雅黑" panose="020B0503020204020204" pitchFamily="34" charset="-122"/>
              </a:rPr>
              <a:t>区块链网络</a:t>
            </a:r>
            <a:endParaRPr lang="en-US" altLang="zh-CN" sz="2000" b="1" dirty="0">
              <a:solidFill>
                <a:srgbClr val="6AE7FF"/>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32" name="文本框 31"/>
          <p:cNvSpPr txBox="1"/>
          <p:nvPr/>
        </p:nvSpPr>
        <p:spPr>
          <a:xfrm>
            <a:off x="6513830" y="3628725"/>
            <a:ext cx="819785" cy="706755"/>
          </a:xfrm>
          <a:prstGeom prst="rect">
            <a:avLst/>
          </a:prstGeom>
          <a:noFill/>
        </p:spPr>
        <p:txBody>
          <a:bodyPr wrap="square" rtlCol="0">
            <a:spAutoFit/>
          </a:bodyPr>
          <a:lstStyle/>
          <a:p>
            <a:pPr algn="r"/>
            <a:r>
              <a:rPr lang="en-US" altLang="zh-CN" sz="4000" b="1">
                <a:solidFill>
                  <a:srgbClr val="6AE7FF"/>
                </a:solidFill>
                <a:latin typeface="微软雅黑" panose="020B0503020204020204" charset="-122"/>
                <a:ea typeface="微软雅黑" panose="020B0503020204020204" charset="-122"/>
              </a:rPr>
              <a:t>04</a:t>
            </a:r>
          </a:p>
        </p:txBody>
      </p:sp>
      <p:sp>
        <p:nvSpPr>
          <p:cNvPr id="33" name="圆角矩形 32"/>
          <p:cNvSpPr/>
          <p:nvPr/>
        </p:nvSpPr>
        <p:spPr>
          <a:xfrm>
            <a:off x="7511415" y="3725245"/>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6AE7FF"/>
                </a:solidFill>
                <a:latin typeface="微软雅黑" panose="020B0503020204020204" pitchFamily="34" charset="-122"/>
                <a:ea typeface="微软雅黑" panose="020B0503020204020204" pitchFamily="34" charset="-122"/>
              </a:rPr>
              <a:t> 数据结构</a:t>
            </a:r>
            <a:endParaRPr lang="en-US" altLang="zh-CN" sz="2000" b="1" dirty="0">
              <a:solidFill>
                <a:srgbClr val="6AE7FF"/>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14" name="文本框 13"/>
          <p:cNvSpPr txBox="1"/>
          <p:nvPr/>
        </p:nvSpPr>
        <p:spPr>
          <a:xfrm>
            <a:off x="1381125" y="5060530"/>
            <a:ext cx="819785" cy="706755"/>
          </a:xfrm>
          <a:prstGeom prst="rect">
            <a:avLst/>
          </a:prstGeom>
          <a:noFill/>
        </p:spPr>
        <p:txBody>
          <a:bodyPr wrap="square" rtlCol="0">
            <a:spAutoFit/>
          </a:bodyPr>
          <a:lstStyle/>
          <a:p>
            <a:pPr algn="r"/>
            <a:r>
              <a:rPr lang="en-US" altLang="zh-CN" sz="4000" b="1" dirty="0" smtClean="0">
                <a:solidFill>
                  <a:srgbClr val="6AE7FF"/>
                </a:solidFill>
                <a:latin typeface="微软雅黑" panose="020B0503020204020204" charset="-122"/>
                <a:ea typeface="微软雅黑" panose="020B0503020204020204" charset="-122"/>
              </a:rPr>
              <a:t>05</a:t>
            </a:r>
            <a:endParaRPr lang="en-US" altLang="zh-CN" sz="4000" b="1" dirty="0">
              <a:solidFill>
                <a:srgbClr val="6AE7FF"/>
              </a:solidFill>
              <a:latin typeface="微软雅黑" panose="020B0503020204020204" charset="-122"/>
              <a:ea typeface="微软雅黑" panose="020B0503020204020204" charset="-122"/>
            </a:endParaRPr>
          </a:p>
        </p:txBody>
      </p:sp>
      <p:sp>
        <p:nvSpPr>
          <p:cNvPr id="15" name="圆角矩形 14"/>
          <p:cNvSpPr/>
          <p:nvPr/>
        </p:nvSpPr>
        <p:spPr>
          <a:xfrm>
            <a:off x="2378710" y="5157050"/>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r>
              <a:rPr lang="zh-CN" altLang="en-US" sz="2000" b="1" dirty="0">
                <a:solidFill>
                  <a:srgbClr val="6AE7FF"/>
                </a:solidFill>
                <a:latin typeface="微软雅黑" panose="020B0503020204020204" pitchFamily="34" charset="-122"/>
                <a:ea typeface="微软雅黑" panose="020B0503020204020204" pitchFamily="34" charset="-122"/>
              </a:rPr>
              <a:t>核心问题</a:t>
            </a:r>
            <a:endParaRPr lang="zh-CN" altLang="zh-CN" sz="2000" b="1" dirty="0">
              <a:solidFill>
                <a:srgbClr val="6AE7FF"/>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513830" y="5060530"/>
            <a:ext cx="819785" cy="706755"/>
          </a:xfrm>
          <a:prstGeom prst="rect">
            <a:avLst/>
          </a:prstGeom>
          <a:noFill/>
        </p:spPr>
        <p:txBody>
          <a:bodyPr wrap="square" rtlCol="0">
            <a:spAutoFit/>
          </a:bodyPr>
          <a:lstStyle/>
          <a:p>
            <a:pPr algn="r"/>
            <a:r>
              <a:rPr lang="en-US" altLang="zh-CN" sz="4000" b="1" dirty="0" smtClean="0">
                <a:solidFill>
                  <a:srgbClr val="6AE7FF"/>
                </a:solidFill>
                <a:latin typeface="微软雅黑" panose="020B0503020204020204" charset="-122"/>
                <a:ea typeface="微软雅黑" panose="020B0503020204020204" charset="-122"/>
              </a:rPr>
              <a:t>06</a:t>
            </a:r>
            <a:endParaRPr lang="en-US" altLang="zh-CN" sz="4000" b="1" dirty="0">
              <a:solidFill>
                <a:srgbClr val="6AE7FF"/>
              </a:solidFill>
              <a:latin typeface="微软雅黑" panose="020B0503020204020204" charset="-122"/>
              <a:ea typeface="微软雅黑" panose="020B0503020204020204" charset="-122"/>
            </a:endParaRPr>
          </a:p>
        </p:txBody>
      </p:sp>
      <p:sp>
        <p:nvSpPr>
          <p:cNvPr id="17" name="圆角矩形 16"/>
          <p:cNvSpPr/>
          <p:nvPr/>
        </p:nvSpPr>
        <p:spPr>
          <a:xfrm>
            <a:off x="7511415" y="5157050"/>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6AE7FF"/>
                </a:solidFill>
                <a:latin typeface="微软雅黑" panose="020B0503020204020204" pitchFamily="34" charset="-122"/>
                <a:ea typeface="微软雅黑" panose="020B0503020204020204" pitchFamily="34" charset="-122"/>
              </a:rPr>
              <a:t>前景展望</a:t>
            </a:r>
            <a:endParaRPr lang="en-US" altLang="zh-CN" sz="2000" b="1" dirty="0">
              <a:solidFill>
                <a:srgbClr val="6AE7FF"/>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22" name="组合 21"/>
          <p:cNvGrpSpPr/>
          <p:nvPr/>
        </p:nvGrpSpPr>
        <p:grpSpPr>
          <a:xfrm rot="10800000" flipH="1">
            <a:off x="812480" y="1924724"/>
            <a:ext cx="10491473" cy="4416109"/>
            <a:chOff x="850264" y="1552754"/>
            <a:chExt cx="10491473" cy="4877076"/>
          </a:xfrm>
        </p:grpSpPr>
        <p:grpSp>
          <p:nvGrpSpPr>
            <p:cNvPr id="23" name="组合 22"/>
            <p:cNvGrpSpPr/>
            <p:nvPr/>
          </p:nvGrpSpPr>
          <p:grpSpPr>
            <a:xfrm>
              <a:off x="850264" y="1552754"/>
              <a:ext cx="10491473" cy="4877076"/>
              <a:chOff x="850264" y="1552754"/>
              <a:chExt cx="10491473" cy="4877076"/>
            </a:xfrm>
          </p:grpSpPr>
          <p:sp>
            <p:nvSpPr>
              <p:cNvPr id="27" name="任意多边形 26"/>
              <p:cNvSpPr/>
              <p:nvPr/>
            </p:nvSpPr>
            <p:spPr>
              <a:xfrm>
                <a:off x="850264" y="1552754"/>
                <a:ext cx="10491473" cy="4877076"/>
              </a:xfrm>
              <a:custGeom>
                <a:avLst/>
                <a:gdLst>
                  <a:gd name="connsiteX0" fmla="*/ 7831355 w 10491473"/>
                  <a:gd name="connsiteY0" fmla="*/ 0 h 4877076"/>
                  <a:gd name="connsiteX1" fmla="*/ 9266735 w 10491473"/>
                  <a:gd name="connsiteY1" fmla="*/ 0 h 4877076"/>
                  <a:gd name="connsiteX2" fmla="*/ 9506378 w 10491473"/>
                  <a:gd name="connsiteY2" fmla="*/ 273194 h 4877076"/>
                  <a:gd name="connsiteX3" fmla="*/ 9724144 w 10491473"/>
                  <a:gd name="connsiteY3" fmla="*/ 273194 h 4877076"/>
                  <a:gd name="connsiteX4" fmla="*/ 10491473 w 10491473"/>
                  <a:gd name="connsiteY4" fmla="*/ 1040523 h 4877076"/>
                  <a:gd name="connsiteX5" fmla="*/ 10491473 w 10491473"/>
                  <a:gd name="connsiteY5" fmla="*/ 4877076 h 4877076"/>
                  <a:gd name="connsiteX6" fmla="*/ 10083708 w 10491473"/>
                  <a:gd name="connsiteY6" fmla="*/ 4877076 h 4877076"/>
                  <a:gd name="connsiteX7" fmla="*/ 9976858 w 10491473"/>
                  <a:gd name="connsiteY7" fmla="*/ 4718650 h 4877076"/>
                  <a:gd name="connsiteX8" fmla="*/ 9017366 w 10491473"/>
                  <a:gd name="connsiteY8" fmla="*/ 4718650 h 4877076"/>
                  <a:gd name="connsiteX9" fmla="*/ 8910516 w 10491473"/>
                  <a:gd name="connsiteY9" fmla="*/ 4877076 h 4877076"/>
                  <a:gd name="connsiteX10" fmla="*/ 767329 w 10491473"/>
                  <a:gd name="connsiteY10" fmla="*/ 4877076 h 4877076"/>
                  <a:gd name="connsiteX11" fmla="*/ 0 w 10491473"/>
                  <a:gd name="connsiteY11" fmla="*/ 4109747 h 4877076"/>
                  <a:gd name="connsiteX12" fmla="*/ 0 w 10491473"/>
                  <a:gd name="connsiteY12" fmla="*/ 3233529 h 4877076"/>
                  <a:gd name="connsiteX13" fmla="*/ 177598 w 10491473"/>
                  <a:gd name="connsiteY13" fmla="*/ 3068263 h 4877076"/>
                  <a:gd name="connsiteX14" fmla="*/ 177598 w 10491473"/>
                  <a:gd name="connsiteY14" fmla="*/ 2401062 h 4877076"/>
                  <a:gd name="connsiteX15" fmla="*/ 0 w 10491473"/>
                  <a:gd name="connsiteY15" fmla="*/ 2235796 h 4877076"/>
                  <a:gd name="connsiteX16" fmla="*/ 0 w 10491473"/>
                  <a:gd name="connsiteY16" fmla="*/ 273194 h 4877076"/>
                  <a:gd name="connsiteX17" fmla="*/ 433369 w 10491473"/>
                  <a:gd name="connsiteY17" fmla="*/ 273194 h 4877076"/>
                  <a:gd name="connsiteX18" fmla="*/ 673292 w 10491473"/>
                  <a:gd name="connsiteY18" fmla="*/ 1376 h 4877076"/>
                  <a:gd name="connsiteX19" fmla="*/ 2113993 w 10491473"/>
                  <a:gd name="connsiteY19" fmla="*/ 1376 h 4877076"/>
                  <a:gd name="connsiteX20" fmla="*/ 2353916 w 10491473"/>
                  <a:gd name="connsiteY20" fmla="*/ 273194 h 4877076"/>
                  <a:gd name="connsiteX21" fmla="*/ 7591712 w 10491473"/>
                  <a:gd name="connsiteY21" fmla="*/ 273194 h 4877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91473" h="4877076">
                    <a:moveTo>
                      <a:pt x="7831355" y="0"/>
                    </a:moveTo>
                    <a:lnTo>
                      <a:pt x="9266735" y="0"/>
                    </a:lnTo>
                    <a:lnTo>
                      <a:pt x="9506378" y="273194"/>
                    </a:lnTo>
                    <a:lnTo>
                      <a:pt x="9724144" y="273194"/>
                    </a:lnTo>
                    <a:lnTo>
                      <a:pt x="10491473" y="1040523"/>
                    </a:lnTo>
                    <a:lnTo>
                      <a:pt x="10491473" y="4877076"/>
                    </a:lnTo>
                    <a:lnTo>
                      <a:pt x="10083708" y="4877076"/>
                    </a:lnTo>
                    <a:lnTo>
                      <a:pt x="9976858" y="4718650"/>
                    </a:lnTo>
                    <a:lnTo>
                      <a:pt x="9017366" y="4718650"/>
                    </a:lnTo>
                    <a:lnTo>
                      <a:pt x="8910516" y="4877076"/>
                    </a:lnTo>
                    <a:lnTo>
                      <a:pt x="767329" y="4877076"/>
                    </a:lnTo>
                    <a:lnTo>
                      <a:pt x="0" y="4109747"/>
                    </a:lnTo>
                    <a:lnTo>
                      <a:pt x="0" y="3233529"/>
                    </a:lnTo>
                    <a:lnTo>
                      <a:pt x="177598" y="3068263"/>
                    </a:lnTo>
                    <a:lnTo>
                      <a:pt x="177598" y="2401062"/>
                    </a:lnTo>
                    <a:lnTo>
                      <a:pt x="0" y="2235796"/>
                    </a:lnTo>
                    <a:lnTo>
                      <a:pt x="0" y="273194"/>
                    </a:lnTo>
                    <a:lnTo>
                      <a:pt x="433369" y="273194"/>
                    </a:lnTo>
                    <a:lnTo>
                      <a:pt x="673292" y="1376"/>
                    </a:lnTo>
                    <a:lnTo>
                      <a:pt x="2113993" y="1376"/>
                    </a:lnTo>
                    <a:lnTo>
                      <a:pt x="2353916" y="273194"/>
                    </a:lnTo>
                    <a:lnTo>
                      <a:pt x="7591712" y="273194"/>
                    </a:lnTo>
                    <a:close/>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8" name="组合 27"/>
              <p:cNvGrpSpPr/>
              <p:nvPr/>
            </p:nvGrpSpPr>
            <p:grpSpPr>
              <a:xfrm flipH="1">
                <a:off x="8703444" y="1553441"/>
                <a:ext cx="1573211" cy="303301"/>
                <a:chOff x="8522049" y="1552754"/>
                <a:chExt cx="1547284" cy="303301"/>
              </a:xfrm>
            </p:grpSpPr>
            <p:sp>
              <p:nvSpPr>
                <p:cNvPr id="29" name="平行四边形 28"/>
                <p:cNvSpPr/>
                <p:nvPr/>
              </p:nvSpPr>
              <p:spPr>
                <a:xfrm>
                  <a:off x="9478425"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sp>
              <p:nvSpPr>
                <p:cNvPr id="30" name="平行四边形 29"/>
                <p:cNvSpPr/>
                <p:nvPr/>
              </p:nvSpPr>
              <p:spPr>
                <a:xfrm>
                  <a:off x="9006937"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sp>
              <p:nvSpPr>
                <p:cNvPr id="31" name="平行四边形 30"/>
                <p:cNvSpPr/>
                <p:nvPr/>
              </p:nvSpPr>
              <p:spPr>
                <a:xfrm>
                  <a:off x="8522049"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grpSp>
        </p:grpSp>
        <p:sp>
          <p:nvSpPr>
            <p:cNvPr id="24" name="平行四边形 23"/>
            <p:cNvSpPr/>
            <p:nvPr/>
          </p:nvSpPr>
          <p:spPr>
            <a:xfrm>
              <a:off x="1376073" y="1554130"/>
              <a:ext cx="590908" cy="301925"/>
            </a:xfrm>
            <a:prstGeom prst="parallelogram">
              <a:avLst>
                <a:gd name="adj" fmla="val 8785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sp>
          <p:nvSpPr>
            <p:cNvPr id="25" name="平行四边形 24"/>
            <p:cNvSpPr/>
            <p:nvPr/>
          </p:nvSpPr>
          <p:spPr>
            <a:xfrm>
              <a:off x="1860961" y="1555506"/>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sp>
          <p:nvSpPr>
            <p:cNvPr id="26" name="平行四边形 25"/>
            <p:cNvSpPr/>
            <p:nvPr/>
          </p:nvSpPr>
          <p:spPr>
            <a:xfrm>
              <a:off x="2332449" y="1554130"/>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grpSp>
      <p:grpSp>
        <p:nvGrpSpPr>
          <p:cNvPr id="34" name="组合 33"/>
          <p:cNvGrpSpPr/>
          <p:nvPr/>
        </p:nvGrpSpPr>
        <p:grpSpPr>
          <a:xfrm>
            <a:off x="1633743" y="1436627"/>
            <a:ext cx="4598035" cy="262255"/>
            <a:chOff x="611" y="1760"/>
            <a:chExt cx="7241" cy="413"/>
          </a:xfrm>
          <a:solidFill>
            <a:srgbClr val="6AE7FF"/>
          </a:solidFill>
        </p:grpSpPr>
        <p:sp>
          <p:nvSpPr>
            <p:cNvPr id="35" name="矩形 34"/>
            <p:cNvSpPr/>
            <p:nvPr/>
          </p:nvSpPr>
          <p:spPr>
            <a:xfrm>
              <a:off x="5477" y="1760"/>
              <a:ext cx="2059" cy="1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平行四边形 35"/>
            <p:cNvSpPr/>
            <p:nvPr/>
          </p:nvSpPr>
          <p:spPr>
            <a:xfrm>
              <a:off x="611" y="1996"/>
              <a:ext cx="5169" cy="72"/>
            </a:xfrm>
            <a:prstGeom prst="parallelogram">
              <a:avLst>
                <a:gd name="adj" fmla="val 31755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279" y="1984"/>
              <a:ext cx="168" cy="1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548" y="1984"/>
              <a:ext cx="168" cy="1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820" y="1984"/>
              <a:ext cx="168" cy="1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7428" y="1976"/>
              <a:ext cx="168" cy="1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p:nvPr/>
          </p:nvCxnSpPr>
          <p:spPr>
            <a:xfrm>
              <a:off x="3094" y="2173"/>
              <a:ext cx="4759" cy="0"/>
            </a:xfrm>
            <a:prstGeom prst="line">
              <a:avLst/>
            </a:prstGeom>
            <a:grpFill/>
            <a:ln>
              <a:solidFill>
                <a:srgbClr val="6AE7FF"/>
              </a:solidFill>
              <a:prstDash val="sys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par>
                          <p:cTn id="18" fill="hold">
                            <p:stCondLst>
                              <p:cond delay="1500"/>
                            </p:stCondLst>
                            <p:childTnLst>
                              <p:par>
                                <p:cTn id="19" presetID="29" presetClass="entr" presetSubtype="0" fill="hold" grpId="1"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ppt_x</p:attrName>
                                        </p:attrNameLst>
                                      </p:cBhvr>
                                      <p:tavLst>
                                        <p:tav tm="0">
                                          <p:val>
                                            <p:strVal val="#ppt_x-.2"/>
                                          </p:val>
                                        </p:tav>
                                        <p:tav tm="100000">
                                          <p:val>
                                            <p:strVal val="#ppt_x"/>
                                          </p:val>
                                        </p:tav>
                                      </p:tavLst>
                                    </p:anim>
                                    <p:anim calcmode="lin" valueType="num">
                                      <p:cBhvr>
                                        <p:cTn id="22" dur="5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3" dur="500"/>
                                        <p:tgtEl>
                                          <p:spTgt spid="9"/>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par>
                          <p:cTn id="30" fill="hold">
                            <p:stCondLst>
                              <p:cond delay="2500"/>
                            </p:stCondLst>
                            <p:childTnLst>
                              <p:par>
                                <p:cTn id="31" presetID="29" presetClass="entr" presetSubtype="0" fill="hold" grpId="1"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ppt_x</p:attrName>
                                        </p:attrNameLst>
                                      </p:cBhvr>
                                      <p:tavLst>
                                        <p:tav tm="0">
                                          <p:val>
                                            <p:strVal val="#ppt_x-.2"/>
                                          </p:val>
                                        </p:tav>
                                        <p:tav tm="100000">
                                          <p:val>
                                            <p:strVal val="#ppt_x"/>
                                          </p:val>
                                        </p:tav>
                                      </p:tavLst>
                                    </p:anim>
                                    <p:anim calcmode="lin" valueType="num">
                                      <p:cBhvr>
                                        <p:cTn id="34" dur="5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35" dur="500"/>
                                        <p:tgtEl>
                                          <p:spTgt spid="11"/>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childTnLst>
                          </p:cTn>
                        </p:par>
                        <p:par>
                          <p:cTn id="42" fill="hold">
                            <p:stCondLst>
                              <p:cond delay="3500"/>
                            </p:stCondLst>
                            <p:childTnLst>
                              <p:par>
                                <p:cTn id="43" presetID="29" presetClass="entr" presetSubtype="0" fill="hold" grpId="1"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ppt_x</p:attrName>
                                        </p:attrNameLst>
                                      </p:cBhvr>
                                      <p:tavLst>
                                        <p:tav tm="0">
                                          <p:val>
                                            <p:strVal val="#ppt_x-.2"/>
                                          </p:val>
                                        </p:tav>
                                        <p:tav tm="100000">
                                          <p:val>
                                            <p:strVal val="#ppt_x"/>
                                          </p:val>
                                        </p:tav>
                                      </p:tavLst>
                                    </p:anim>
                                    <p:anim calcmode="lin" valueType="num">
                                      <p:cBhvr>
                                        <p:cTn id="46" dur="5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47" dur="500"/>
                                        <p:tgtEl>
                                          <p:spTgt spid="13"/>
                                        </p:tgtEl>
                                      </p:cBhvr>
                                    </p:animEffect>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childTnLst>
                          </p:cTn>
                        </p:par>
                        <p:par>
                          <p:cTn id="54" fill="hold">
                            <p:stCondLst>
                              <p:cond delay="4500"/>
                            </p:stCondLst>
                            <p:childTnLst>
                              <p:par>
                                <p:cTn id="55" presetID="29" presetClass="entr" presetSubtype="0" fill="hold" grpId="1" nodeType="after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p:cTn id="57" dur="500" fill="hold"/>
                                        <p:tgtEl>
                                          <p:spTgt spid="33"/>
                                        </p:tgtEl>
                                        <p:attrNameLst>
                                          <p:attrName>ppt_x</p:attrName>
                                        </p:attrNameLst>
                                      </p:cBhvr>
                                      <p:tavLst>
                                        <p:tav tm="0">
                                          <p:val>
                                            <p:strVal val="#ppt_x-.2"/>
                                          </p:val>
                                        </p:tav>
                                        <p:tav tm="100000">
                                          <p:val>
                                            <p:strVal val="#ppt_x"/>
                                          </p:val>
                                        </p:tav>
                                      </p:tavLst>
                                    </p:anim>
                                    <p:anim calcmode="lin" valueType="num">
                                      <p:cBhvr>
                                        <p:cTn id="58" dur="500" fill="hold"/>
                                        <p:tgtEl>
                                          <p:spTgt spid="33"/>
                                        </p:tgtEl>
                                        <p:attrNameLst>
                                          <p:attrName>ppt_y</p:attrName>
                                        </p:attrNameLst>
                                      </p:cBhvr>
                                      <p:tavLst>
                                        <p:tav tm="0">
                                          <p:val>
                                            <p:strVal val="#ppt_y"/>
                                          </p:val>
                                        </p:tav>
                                        <p:tav tm="100000">
                                          <p:val>
                                            <p:strVal val="#ppt_y"/>
                                          </p:val>
                                        </p:tav>
                                      </p:tavLst>
                                    </p:anim>
                                    <p:animEffect transition="in" filter="wipe(right)" prLst="gradientSize: 0.1">
                                      <p:cBhvr>
                                        <p:cTn id="59" dur="500"/>
                                        <p:tgtEl>
                                          <p:spTgt spid="33"/>
                                        </p:tgtEl>
                                      </p:cBhvr>
                                    </p:animEffect>
                                  </p:childTnLst>
                                </p:cTn>
                              </p:par>
                            </p:childTnLst>
                          </p:cTn>
                        </p:par>
                        <p:par>
                          <p:cTn id="60" fill="hold">
                            <p:stCondLst>
                              <p:cond delay="5000"/>
                            </p:stCondLst>
                            <p:childTnLst>
                              <p:par>
                                <p:cTn id="61" presetID="53" presetClass="entr" presetSubtype="16"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500" fill="hold"/>
                                        <p:tgtEl>
                                          <p:spTgt spid="14"/>
                                        </p:tgtEl>
                                        <p:attrNameLst>
                                          <p:attrName>ppt_w</p:attrName>
                                        </p:attrNameLst>
                                      </p:cBhvr>
                                      <p:tavLst>
                                        <p:tav tm="0">
                                          <p:val>
                                            <p:fltVal val="0"/>
                                          </p:val>
                                        </p:tav>
                                        <p:tav tm="100000">
                                          <p:val>
                                            <p:strVal val="#ppt_w"/>
                                          </p:val>
                                        </p:tav>
                                      </p:tavLst>
                                    </p:anim>
                                    <p:anim calcmode="lin" valueType="num">
                                      <p:cBhvr>
                                        <p:cTn id="64" dur="500" fill="hold"/>
                                        <p:tgtEl>
                                          <p:spTgt spid="14"/>
                                        </p:tgtEl>
                                        <p:attrNameLst>
                                          <p:attrName>ppt_h</p:attrName>
                                        </p:attrNameLst>
                                      </p:cBhvr>
                                      <p:tavLst>
                                        <p:tav tm="0">
                                          <p:val>
                                            <p:fltVal val="0"/>
                                          </p:val>
                                        </p:tav>
                                        <p:tav tm="100000">
                                          <p:val>
                                            <p:strVal val="#ppt_h"/>
                                          </p:val>
                                        </p:tav>
                                      </p:tavLst>
                                    </p:anim>
                                    <p:animEffect transition="in" filter="fade">
                                      <p:cBhvr>
                                        <p:cTn id="65" dur="500"/>
                                        <p:tgtEl>
                                          <p:spTgt spid="14"/>
                                        </p:tgtEl>
                                      </p:cBhvr>
                                    </p:animEffect>
                                  </p:childTnLst>
                                </p:cTn>
                              </p:par>
                            </p:childTnLst>
                          </p:cTn>
                        </p:par>
                        <p:par>
                          <p:cTn id="66" fill="hold">
                            <p:stCondLst>
                              <p:cond delay="5500"/>
                            </p:stCondLst>
                            <p:childTnLst>
                              <p:par>
                                <p:cTn id="67" presetID="29" presetClass="entr" presetSubtype="0" fill="hold" grpId="1" nodeType="after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ppt_x</p:attrName>
                                        </p:attrNameLst>
                                      </p:cBhvr>
                                      <p:tavLst>
                                        <p:tav tm="0">
                                          <p:val>
                                            <p:strVal val="#ppt_x-.2"/>
                                          </p:val>
                                        </p:tav>
                                        <p:tav tm="100000">
                                          <p:val>
                                            <p:strVal val="#ppt_x"/>
                                          </p:val>
                                        </p:tav>
                                      </p:tavLst>
                                    </p:anim>
                                    <p:anim calcmode="lin" valueType="num">
                                      <p:cBhvr>
                                        <p:cTn id="70" dur="5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71" dur="500"/>
                                        <p:tgtEl>
                                          <p:spTgt spid="15"/>
                                        </p:tgtEl>
                                      </p:cBhvr>
                                    </p:animEffect>
                                  </p:childTnLst>
                                </p:cTn>
                              </p:par>
                            </p:childTnLst>
                          </p:cTn>
                        </p:par>
                        <p:par>
                          <p:cTn id="72" fill="hold">
                            <p:stCondLst>
                              <p:cond delay="6000"/>
                            </p:stCondLst>
                            <p:childTnLst>
                              <p:par>
                                <p:cTn id="73" presetID="53" presetClass="entr" presetSubtype="16"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Effect transition="in" filter="fade">
                                      <p:cBhvr>
                                        <p:cTn id="77" dur="500"/>
                                        <p:tgtEl>
                                          <p:spTgt spid="16"/>
                                        </p:tgtEl>
                                      </p:cBhvr>
                                    </p:animEffect>
                                  </p:childTnLst>
                                </p:cTn>
                              </p:par>
                            </p:childTnLst>
                          </p:cTn>
                        </p:par>
                        <p:par>
                          <p:cTn id="78" fill="hold">
                            <p:stCondLst>
                              <p:cond delay="6500"/>
                            </p:stCondLst>
                            <p:childTnLst>
                              <p:par>
                                <p:cTn id="79" presetID="29" presetClass="entr" presetSubtype="0" fill="hold" grpId="1" nodeType="after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p:cTn id="81" dur="500" fill="hold"/>
                                        <p:tgtEl>
                                          <p:spTgt spid="17"/>
                                        </p:tgtEl>
                                        <p:attrNameLst>
                                          <p:attrName>ppt_x</p:attrName>
                                        </p:attrNameLst>
                                      </p:cBhvr>
                                      <p:tavLst>
                                        <p:tav tm="0">
                                          <p:val>
                                            <p:strVal val="#ppt_x-.2"/>
                                          </p:val>
                                        </p:tav>
                                        <p:tav tm="100000">
                                          <p:val>
                                            <p:strVal val="#ppt_x"/>
                                          </p:val>
                                        </p:tav>
                                      </p:tavLst>
                                    </p:anim>
                                    <p:anim calcmode="lin" valueType="num">
                                      <p:cBhvr>
                                        <p:cTn id="82" dur="5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83" dur="500"/>
                                        <p:tgtEl>
                                          <p:spTgt spid="17"/>
                                        </p:tgtEl>
                                      </p:cBhvr>
                                    </p:animEffect>
                                  </p:childTnLst>
                                </p:cTn>
                              </p:par>
                            </p:childTnLst>
                          </p:cTn>
                        </p:par>
                        <p:par>
                          <p:cTn id="84" fill="hold">
                            <p:stCondLst>
                              <p:cond delay="7000"/>
                            </p:stCondLst>
                            <p:childTnLst>
                              <p:par>
                                <p:cTn id="85" presetID="20" presetClass="entr" presetSubtype="0" fill="hold" nodeType="after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wedge">
                                      <p:cBhvr>
                                        <p:cTn id="87" dur="500"/>
                                        <p:tgtEl>
                                          <p:spTgt spid="22"/>
                                        </p:tgtEl>
                                      </p:cBhvr>
                                    </p:animEffect>
                                  </p:childTnLst>
                                </p:cTn>
                              </p:par>
                            </p:childTnLst>
                          </p:cTn>
                        </p:par>
                        <p:par>
                          <p:cTn id="88" fill="hold">
                            <p:stCondLst>
                              <p:cond delay="7500"/>
                            </p:stCondLst>
                            <p:childTnLst>
                              <p:par>
                                <p:cTn id="89" presetID="29" presetClass="entr" presetSubtype="0" fill="hold" nodeType="afterEffect">
                                  <p:stCondLst>
                                    <p:cond delay="0"/>
                                  </p:stCondLst>
                                  <p:childTnLst>
                                    <p:set>
                                      <p:cBhvr>
                                        <p:cTn id="90" dur="1" fill="hold">
                                          <p:stCondLst>
                                            <p:cond delay="0"/>
                                          </p:stCondLst>
                                        </p:cTn>
                                        <p:tgtEl>
                                          <p:spTgt spid="34"/>
                                        </p:tgtEl>
                                        <p:attrNameLst>
                                          <p:attrName>style.visibility</p:attrName>
                                        </p:attrNameLst>
                                      </p:cBhvr>
                                      <p:to>
                                        <p:strVal val="visible"/>
                                      </p:to>
                                    </p:set>
                                    <p:anim calcmode="lin" valueType="num">
                                      <p:cBhvr>
                                        <p:cTn id="91" dur="500" fill="hold"/>
                                        <p:tgtEl>
                                          <p:spTgt spid="34"/>
                                        </p:tgtEl>
                                        <p:attrNameLst>
                                          <p:attrName>ppt_x</p:attrName>
                                        </p:attrNameLst>
                                      </p:cBhvr>
                                      <p:tavLst>
                                        <p:tav tm="0">
                                          <p:val>
                                            <p:strVal val="#ppt_x-.2"/>
                                          </p:val>
                                        </p:tav>
                                        <p:tav tm="100000">
                                          <p:val>
                                            <p:strVal val="#ppt_x"/>
                                          </p:val>
                                        </p:tav>
                                      </p:tavLst>
                                    </p:anim>
                                    <p:anim calcmode="lin" valueType="num">
                                      <p:cBhvr>
                                        <p:cTn id="92" dur="500" fill="hold"/>
                                        <p:tgtEl>
                                          <p:spTgt spid="34"/>
                                        </p:tgtEl>
                                        <p:attrNameLst>
                                          <p:attrName>ppt_y</p:attrName>
                                        </p:attrNameLst>
                                      </p:cBhvr>
                                      <p:tavLst>
                                        <p:tav tm="0">
                                          <p:val>
                                            <p:strVal val="#ppt_y"/>
                                          </p:val>
                                        </p:tav>
                                        <p:tav tm="100000">
                                          <p:val>
                                            <p:strVal val="#ppt_y"/>
                                          </p:val>
                                        </p:tav>
                                      </p:tavLst>
                                    </p:anim>
                                    <p:animEffect transition="in" filter="wipe(right)" prLst="gradientSize: 0.1">
                                      <p:cBhvr>
                                        <p:cTn id="9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animBg="1"/>
      <p:bldP spid="9" grpId="1" animBg="1"/>
      <p:bldP spid="10" grpId="0"/>
      <p:bldP spid="11" grpId="0" animBg="1"/>
      <p:bldP spid="11" grpId="1" animBg="1"/>
      <p:bldP spid="12" grpId="0"/>
      <p:bldP spid="13" grpId="0" animBg="1"/>
      <p:bldP spid="13" grpId="1" animBg="1"/>
      <p:bldP spid="32" grpId="0"/>
      <p:bldP spid="33" grpId="0" animBg="1"/>
      <p:bldP spid="33" grpId="1" animBg="1"/>
      <p:bldP spid="14" grpId="0"/>
      <p:bldP spid="15" grpId="0" animBg="1"/>
      <p:bldP spid="15" grpId="1" animBg="1"/>
      <p:bldP spid="16" grpId="0"/>
      <p:bldP spid="17" grpId="0" animBg="1"/>
      <p:bldP spid="17"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569" y="1034271"/>
            <a:ext cx="4049395" cy="4049395"/>
          </a:xfrm>
          <a:prstGeom prst="rect">
            <a:avLst/>
          </a:prstGeom>
        </p:spPr>
      </p:pic>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7663" y="2411730"/>
            <a:ext cx="1513205" cy="1568450"/>
          </a:xfrm>
          <a:prstGeom prst="rect">
            <a:avLst/>
          </a:prstGeom>
          <a:noFill/>
        </p:spPr>
        <p:txBody>
          <a:bodyPr wrap="square" rtlCol="0">
            <a:spAutoFit/>
          </a:bodyPr>
          <a:lstStyle/>
          <a:p>
            <a:pPr algn="r"/>
            <a:r>
              <a:rPr lang="en-US" altLang="zh-CN" sz="9600" dirty="0">
                <a:solidFill>
                  <a:srgbClr val="6AE7FF"/>
                </a:solidFill>
              </a:rPr>
              <a:t>01</a:t>
            </a:r>
          </a:p>
        </p:txBody>
      </p:sp>
      <p:sp>
        <p:nvSpPr>
          <p:cNvPr id="4" name="文本框 3"/>
          <p:cNvSpPr txBox="1"/>
          <p:nvPr/>
        </p:nvSpPr>
        <p:spPr>
          <a:xfrm>
            <a:off x="5030545" y="2839655"/>
            <a:ext cx="4087811" cy="923330"/>
          </a:xfrm>
          <a:prstGeom prst="rect">
            <a:avLst/>
          </a:prstGeom>
          <a:noFill/>
        </p:spPr>
        <p:txBody>
          <a:bodyPr wrap="square" rtlCol="0">
            <a:spAutoFit/>
          </a:bodyPr>
          <a:lstStyle/>
          <a:p>
            <a:r>
              <a:rPr lang="zh-CN" altLang="en-US" sz="5400" dirty="0">
                <a:solidFill>
                  <a:srgbClr val="6AE7FF"/>
                </a:solidFill>
                <a:latin typeface="微软雅黑" panose="020B0503020204020204" pitchFamily="34" charset="-122"/>
                <a:ea typeface="微软雅黑" panose="020B0503020204020204" pitchFamily="34" charset="-122"/>
              </a:rPr>
              <a:t>区块链简介</a:t>
            </a:r>
            <a:endParaRPr lang="en-US" altLang="zh-CN" sz="5400" dirty="0">
              <a:solidFill>
                <a:srgbClr val="6AE7FF"/>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359" name="矩形 358"/>
          <p:cNvSpPr/>
          <p:nvPr/>
        </p:nvSpPr>
        <p:spPr>
          <a:xfrm>
            <a:off x="5068962" y="3670652"/>
            <a:ext cx="4783455" cy="507831"/>
          </a:xfrm>
          <a:prstGeom prst="rect">
            <a:avLst/>
          </a:prstGeom>
        </p:spPr>
        <p:txBody>
          <a:bodyPr wrap="square">
            <a:spAutoFit/>
          </a:bodyPr>
          <a:lstStyle/>
          <a:p>
            <a:pPr>
              <a:lnSpc>
                <a:spcPct val="150000"/>
              </a:lnSpc>
            </a:pPr>
            <a:r>
              <a:rPr lang="en-US" altLang="zh-CN" sz="2000" dirty="0">
                <a:solidFill>
                  <a:srgbClr val="6AE7FF"/>
                </a:solidFill>
              </a:rPr>
              <a:t>Block chain introduction</a:t>
            </a:r>
            <a:endParaRPr lang="zh-CN" altLang="en-US" sz="2000" spc="300" dirty="0">
              <a:solidFill>
                <a:srgbClr val="6AE7FF"/>
              </a:solidFill>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70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par>
                          <p:cTn id="31" fill="hold">
                            <p:stCondLst>
                              <p:cond delay="2200"/>
                            </p:stCondLst>
                            <p:childTnLst>
                              <p:par>
                                <p:cTn id="32" presetID="53" presetClass="entr" presetSubtype="16"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par>
                          <p:cTn id="37" fill="hold">
                            <p:stCondLst>
                              <p:cond delay="2700"/>
                            </p:stCondLst>
                            <p:childTnLst>
                              <p:par>
                                <p:cTn id="38" presetID="8" presetClass="emph" presetSubtype="0" fill="hold" nodeType="afterEffect">
                                  <p:stCondLst>
                                    <p:cond delay="0"/>
                                  </p:stCondLst>
                                  <p:childTnLst>
                                    <p:animRot by="21600000">
                                      <p:cBhvr>
                                        <p:cTn id="39" dur="2000" fill="hold"/>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238" y="1921600"/>
            <a:ext cx="5522485" cy="4004219"/>
          </a:xfrm>
          <a:prstGeom prst="rect">
            <a:avLst/>
          </a:prstGeom>
          <a:ln>
            <a:solidFill>
              <a:srgbClr val="6AE7FF"/>
            </a:solidFill>
          </a:ln>
        </p:spPr>
      </p:pic>
      <p:grpSp>
        <p:nvGrpSpPr>
          <p:cNvPr id="4102" name="组合 7"/>
          <p:cNvGrpSpPr/>
          <p:nvPr/>
        </p:nvGrpSpPr>
        <p:grpSpPr bwMode="auto">
          <a:xfrm>
            <a:off x="6357258" y="2217420"/>
            <a:ext cx="782320" cy="769620"/>
            <a:chOff x="0" y="0"/>
            <a:chExt cx="871174" cy="874617"/>
          </a:xfrm>
        </p:grpSpPr>
        <p:sp>
          <p:nvSpPr>
            <p:cNvPr id="4205" name="Freeform 6">
              <a:hlinkClick r:id="rId4"/>
            </p:cNvPr>
            <p:cNvSpPr>
              <a:spLocks noEditPoints="1" noChangeArrowheads="1"/>
            </p:cNvSpPr>
            <p:nvPr/>
          </p:nvSpPr>
          <p:spPr bwMode="auto">
            <a:xfrm>
              <a:off x="218689" y="168226"/>
              <a:ext cx="503237" cy="538163"/>
            </a:xfrm>
            <a:custGeom>
              <a:avLst/>
              <a:gdLst>
                <a:gd name="T0" fmla="*/ 2147483647 w 134"/>
                <a:gd name="T1" fmla="*/ 2147483647 h 143"/>
                <a:gd name="T2" fmla="*/ 2147483647 w 134"/>
                <a:gd name="T3" fmla="*/ 2147483647 h 143"/>
                <a:gd name="T4" fmla="*/ 2147483647 w 134"/>
                <a:gd name="T5" fmla="*/ 2147483647 h 143"/>
                <a:gd name="T6" fmla="*/ 2147483647 w 134"/>
                <a:gd name="T7" fmla="*/ 2147483647 h 143"/>
                <a:gd name="T8" fmla="*/ 2147483647 w 134"/>
                <a:gd name="T9" fmla="*/ 2147483647 h 143"/>
                <a:gd name="T10" fmla="*/ 2147483647 w 134"/>
                <a:gd name="T11" fmla="*/ 2147483647 h 143"/>
                <a:gd name="T12" fmla="*/ 2147483647 w 134"/>
                <a:gd name="T13" fmla="*/ 2147483647 h 143"/>
                <a:gd name="T14" fmla="*/ 2147483647 w 134"/>
                <a:gd name="T15" fmla="*/ 2147483647 h 143"/>
                <a:gd name="T16" fmla="*/ 2147483647 w 134"/>
                <a:gd name="T17" fmla="*/ 2147483647 h 143"/>
                <a:gd name="T18" fmla="*/ 2147483647 w 134"/>
                <a:gd name="T19" fmla="*/ 2147483647 h 143"/>
                <a:gd name="T20" fmla="*/ 2147483647 w 134"/>
                <a:gd name="T21" fmla="*/ 2147483647 h 143"/>
                <a:gd name="T22" fmla="*/ 2147483647 w 134"/>
                <a:gd name="T23" fmla="*/ 2147483647 h 143"/>
                <a:gd name="T24" fmla="*/ 2147483647 w 134"/>
                <a:gd name="T25" fmla="*/ 2147483647 h 143"/>
                <a:gd name="T26" fmla="*/ 2147483647 w 134"/>
                <a:gd name="T27" fmla="*/ 2147483647 h 143"/>
                <a:gd name="T28" fmla="*/ 2147483647 w 134"/>
                <a:gd name="T29" fmla="*/ 2147483647 h 143"/>
                <a:gd name="T30" fmla="*/ 2147483647 w 134"/>
                <a:gd name="T31" fmla="*/ 2147483647 h 143"/>
                <a:gd name="T32" fmla="*/ 2147483647 w 134"/>
                <a:gd name="T33" fmla="*/ 2147483647 h 143"/>
                <a:gd name="T34" fmla="*/ 2147483647 w 134"/>
                <a:gd name="T35" fmla="*/ 2147483647 h 143"/>
                <a:gd name="T36" fmla="*/ 2147483647 w 134"/>
                <a:gd name="T37" fmla="*/ 2147483647 h 143"/>
                <a:gd name="T38" fmla="*/ 2147483647 w 134"/>
                <a:gd name="T39" fmla="*/ 2147483647 h 143"/>
                <a:gd name="T40" fmla="*/ 2147483647 w 134"/>
                <a:gd name="T41" fmla="*/ 2147483647 h 143"/>
                <a:gd name="T42" fmla="*/ 2147483647 w 134"/>
                <a:gd name="T43" fmla="*/ 2147483647 h 143"/>
                <a:gd name="T44" fmla="*/ 2147483647 w 134"/>
                <a:gd name="T45" fmla="*/ 2147483647 h 143"/>
                <a:gd name="T46" fmla="*/ 2147483647 w 134"/>
                <a:gd name="T47" fmla="*/ 2147483647 h 143"/>
                <a:gd name="T48" fmla="*/ 2147483647 w 134"/>
                <a:gd name="T49" fmla="*/ 2147483647 h 143"/>
                <a:gd name="T50" fmla="*/ 2147483647 w 134"/>
                <a:gd name="T51" fmla="*/ 2147483647 h 143"/>
                <a:gd name="T52" fmla="*/ 2147483647 w 134"/>
                <a:gd name="T53" fmla="*/ 2147483647 h 143"/>
                <a:gd name="T54" fmla="*/ 2147483647 w 134"/>
                <a:gd name="T55" fmla="*/ 2147483647 h 143"/>
                <a:gd name="T56" fmla="*/ 2147483647 w 134"/>
                <a:gd name="T57" fmla="*/ 2147483647 h 143"/>
                <a:gd name="T58" fmla="*/ 2147483647 w 134"/>
                <a:gd name="T59" fmla="*/ 2147483647 h 143"/>
                <a:gd name="T60" fmla="*/ 2147483647 w 134"/>
                <a:gd name="T61" fmla="*/ 2147483647 h 143"/>
                <a:gd name="T62" fmla="*/ 2147483647 w 134"/>
                <a:gd name="T63" fmla="*/ 2147483647 h 143"/>
                <a:gd name="T64" fmla="*/ 2147483647 w 134"/>
                <a:gd name="T65" fmla="*/ 2147483647 h 143"/>
                <a:gd name="T66" fmla="*/ 2147483647 w 134"/>
                <a:gd name="T67" fmla="*/ 2147483647 h 143"/>
                <a:gd name="T68" fmla="*/ 2147483647 w 134"/>
                <a:gd name="T69" fmla="*/ 2147483647 h 143"/>
                <a:gd name="T70" fmla="*/ 2147483647 w 134"/>
                <a:gd name="T71" fmla="*/ 2147483647 h 143"/>
                <a:gd name="T72" fmla="*/ 2147483647 w 134"/>
                <a:gd name="T73" fmla="*/ 2147483647 h 143"/>
                <a:gd name="T74" fmla="*/ 2147483647 w 134"/>
                <a:gd name="T75" fmla="*/ 2147483647 h 143"/>
                <a:gd name="T76" fmla="*/ 2147483647 w 134"/>
                <a:gd name="T77" fmla="*/ 2147483647 h 143"/>
                <a:gd name="T78" fmla="*/ 2147483647 w 134"/>
                <a:gd name="T79" fmla="*/ 2147483647 h 143"/>
                <a:gd name="T80" fmla="*/ 2147483647 w 134"/>
                <a:gd name="T81" fmla="*/ 2147483647 h 143"/>
                <a:gd name="T82" fmla="*/ 2147483647 w 134"/>
                <a:gd name="T83" fmla="*/ 2147483647 h 143"/>
                <a:gd name="T84" fmla="*/ 2147483647 w 134"/>
                <a:gd name="T85" fmla="*/ 2147483647 h 143"/>
                <a:gd name="T86" fmla="*/ 2147483647 w 134"/>
                <a:gd name="T87" fmla="*/ 2147483647 h 143"/>
                <a:gd name="T88" fmla="*/ 2147483647 w 134"/>
                <a:gd name="T89" fmla="*/ 2147483647 h 143"/>
                <a:gd name="T90" fmla="*/ 2147483647 w 134"/>
                <a:gd name="T91" fmla="*/ 2147483647 h 143"/>
                <a:gd name="T92" fmla="*/ 2147483647 w 134"/>
                <a:gd name="T93" fmla="*/ 2147483647 h 143"/>
                <a:gd name="T94" fmla="*/ 2147483647 w 134"/>
                <a:gd name="T95" fmla="*/ 2147483647 h 143"/>
                <a:gd name="T96" fmla="*/ 2147483647 w 134"/>
                <a:gd name="T97" fmla="*/ 2147483647 h 143"/>
                <a:gd name="T98" fmla="*/ 2147483647 w 134"/>
                <a:gd name="T99" fmla="*/ 2147483647 h 143"/>
                <a:gd name="T100" fmla="*/ 2147483647 w 134"/>
                <a:gd name="T101" fmla="*/ 2147483647 h 143"/>
                <a:gd name="T102" fmla="*/ 2147483647 w 134"/>
                <a:gd name="T103" fmla="*/ 2147483647 h 143"/>
                <a:gd name="T104" fmla="*/ 2147483647 w 134"/>
                <a:gd name="T105" fmla="*/ 2147483647 h 143"/>
                <a:gd name="T106" fmla="*/ 2147483647 w 134"/>
                <a:gd name="T107" fmla="*/ 2147483647 h 143"/>
                <a:gd name="T108" fmla="*/ 2147483647 w 134"/>
                <a:gd name="T109" fmla="*/ 2147483647 h 143"/>
                <a:gd name="T110" fmla="*/ 2147483647 w 134"/>
                <a:gd name="T111" fmla="*/ 2147483647 h 143"/>
                <a:gd name="T112" fmla="*/ 2147483647 w 134"/>
                <a:gd name="T113" fmla="*/ 2147483647 h 143"/>
                <a:gd name="T114" fmla="*/ 2147483647 w 134"/>
                <a:gd name="T115" fmla="*/ 2147483647 h 143"/>
                <a:gd name="T116" fmla="*/ 2147483647 w 134"/>
                <a:gd name="T117" fmla="*/ 2147483647 h 143"/>
                <a:gd name="T118" fmla="*/ 2147483647 w 134"/>
                <a:gd name="T119" fmla="*/ 2147483647 h 1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4"/>
                <a:gd name="T181" fmla="*/ 0 h 143"/>
                <a:gd name="T182" fmla="*/ 134 w 134"/>
                <a:gd name="T183" fmla="*/ 143 h 1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4" h="143">
                  <a:moveTo>
                    <a:pt x="134" y="130"/>
                  </a:moveTo>
                  <a:cubicBezTo>
                    <a:pt x="134" y="128"/>
                    <a:pt x="133" y="126"/>
                    <a:pt x="130" y="125"/>
                  </a:cubicBezTo>
                  <a:cubicBezTo>
                    <a:pt x="126" y="125"/>
                    <a:pt x="122" y="128"/>
                    <a:pt x="119" y="132"/>
                  </a:cubicBezTo>
                  <a:cubicBezTo>
                    <a:pt x="118" y="133"/>
                    <a:pt x="118" y="133"/>
                    <a:pt x="118" y="134"/>
                  </a:cubicBezTo>
                  <a:cubicBezTo>
                    <a:pt x="116" y="134"/>
                    <a:pt x="115" y="134"/>
                    <a:pt x="114" y="134"/>
                  </a:cubicBezTo>
                  <a:cubicBezTo>
                    <a:pt x="111" y="133"/>
                    <a:pt x="109" y="132"/>
                    <a:pt x="109" y="130"/>
                  </a:cubicBezTo>
                  <a:cubicBezTo>
                    <a:pt x="110" y="130"/>
                    <a:pt x="111" y="130"/>
                    <a:pt x="113" y="129"/>
                  </a:cubicBezTo>
                  <a:cubicBezTo>
                    <a:pt x="120" y="127"/>
                    <a:pt x="123" y="123"/>
                    <a:pt x="123" y="119"/>
                  </a:cubicBezTo>
                  <a:cubicBezTo>
                    <a:pt x="122" y="118"/>
                    <a:pt x="120" y="116"/>
                    <a:pt x="116" y="117"/>
                  </a:cubicBezTo>
                  <a:cubicBezTo>
                    <a:pt x="111" y="117"/>
                    <a:pt x="107" y="122"/>
                    <a:pt x="106" y="126"/>
                  </a:cubicBezTo>
                  <a:cubicBezTo>
                    <a:pt x="103" y="125"/>
                    <a:pt x="100" y="122"/>
                    <a:pt x="98" y="120"/>
                  </a:cubicBezTo>
                  <a:cubicBezTo>
                    <a:pt x="101" y="118"/>
                    <a:pt x="103" y="117"/>
                    <a:pt x="106" y="115"/>
                  </a:cubicBezTo>
                  <a:cubicBezTo>
                    <a:pt x="116" y="107"/>
                    <a:pt x="108" y="94"/>
                    <a:pt x="105" y="91"/>
                  </a:cubicBezTo>
                  <a:cubicBezTo>
                    <a:pt x="94" y="79"/>
                    <a:pt x="77" y="81"/>
                    <a:pt x="76" y="83"/>
                  </a:cubicBezTo>
                  <a:cubicBezTo>
                    <a:pt x="75" y="84"/>
                    <a:pt x="75" y="85"/>
                    <a:pt x="74" y="86"/>
                  </a:cubicBezTo>
                  <a:cubicBezTo>
                    <a:pt x="78" y="85"/>
                    <a:pt x="89" y="85"/>
                    <a:pt x="97" y="93"/>
                  </a:cubicBezTo>
                  <a:cubicBezTo>
                    <a:pt x="98" y="94"/>
                    <a:pt x="99" y="95"/>
                    <a:pt x="99" y="97"/>
                  </a:cubicBezTo>
                  <a:cubicBezTo>
                    <a:pt x="99" y="96"/>
                    <a:pt x="98" y="95"/>
                    <a:pt x="97" y="95"/>
                  </a:cubicBezTo>
                  <a:cubicBezTo>
                    <a:pt x="88" y="86"/>
                    <a:pt x="75" y="87"/>
                    <a:pt x="71" y="89"/>
                  </a:cubicBezTo>
                  <a:cubicBezTo>
                    <a:pt x="70" y="90"/>
                    <a:pt x="69" y="90"/>
                    <a:pt x="67" y="90"/>
                  </a:cubicBezTo>
                  <a:cubicBezTo>
                    <a:pt x="64" y="90"/>
                    <a:pt x="54" y="79"/>
                    <a:pt x="49" y="73"/>
                  </a:cubicBezTo>
                  <a:cubicBezTo>
                    <a:pt x="45" y="68"/>
                    <a:pt x="35" y="56"/>
                    <a:pt x="36" y="52"/>
                  </a:cubicBezTo>
                  <a:cubicBezTo>
                    <a:pt x="37" y="46"/>
                    <a:pt x="43" y="48"/>
                    <a:pt x="46" y="46"/>
                  </a:cubicBezTo>
                  <a:cubicBezTo>
                    <a:pt x="50" y="43"/>
                    <a:pt x="50" y="11"/>
                    <a:pt x="29" y="1"/>
                  </a:cubicBezTo>
                  <a:cubicBezTo>
                    <a:pt x="28" y="0"/>
                    <a:pt x="26" y="0"/>
                    <a:pt x="24" y="1"/>
                  </a:cubicBezTo>
                  <a:cubicBezTo>
                    <a:pt x="23" y="2"/>
                    <a:pt x="22" y="3"/>
                    <a:pt x="20" y="4"/>
                  </a:cubicBezTo>
                  <a:cubicBezTo>
                    <a:pt x="32" y="10"/>
                    <a:pt x="38" y="25"/>
                    <a:pt x="38" y="32"/>
                  </a:cubicBezTo>
                  <a:cubicBezTo>
                    <a:pt x="34" y="23"/>
                    <a:pt x="27" y="12"/>
                    <a:pt x="16" y="7"/>
                  </a:cubicBezTo>
                  <a:cubicBezTo>
                    <a:pt x="12" y="11"/>
                    <a:pt x="8" y="15"/>
                    <a:pt x="6" y="22"/>
                  </a:cubicBezTo>
                  <a:cubicBezTo>
                    <a:pt x="4" y="31"/>
                    <a:pt x="0" y="45"/>
                    <a:pt x="23" y="78"/>
                  </a:cubicBezTo>
                  <a:cubicBezTo>
                    <a:pt x="24" y="81"/>
                    <a:pt x="27" y="85"/>
                    <a:pt x="32" y="90"/>
                  </a:cubicBezTo>
                  <a:cubicBezTo>
                    <a:pt x="32" y="91"/>
                    <a:pt x="33" y="91"/>
                    <a:pt x="34" y="92"/>
                  </a:cubicBezTo>
                  <a:cubicBezTo>
                    <a:pt x="63" y="124"/>
                    <a:pt x="78" y="123"/>
                    <a:pt x="87" y="123"/>
                  </a:cubicBezTo>
                  <a:cubicBezTo>
                    <a:pt x="90" y="122"/>
                    <a:pt x="92" y="122"/>
                    <a:pt x="95" y="121"/>
                  </a:cubicBezTo>
                  <a:cubicBezTo>
                    <a:pt x="97" y="125"/>
                    <a:pt x="101" y="128"/>
                    <a:pt x="106" y="130"/>
                  </a:cubicBezTo>
                  <a:cubicBezTo>
                    <a:pt x="106" y="132"/>
                    <a:pt x="107" y="136"/>
                    <a:pt x="114" y="137"/>
                  </a:cubicBezTo>
                  <a:cubicBezTo>
                    <a:pt x="115" y="137"/>
                    <a:pt x="116" y="137"/>
                    <a:pt x="116" y="137"/>
                  </a:cubicBezTo>
                  <a:cubicBezTo>
                    <a:pt x="116" y="138"/>
                    <a:pt x="117" y="139"/>
                    <a:pt x="117" y="140"/>
                  </a:cubicBezTo>
                  <a:cubicBezTo>
                    <a:pt x="118" y="142"/>
                    <a:pt x="120" y="143"/>
                    <a:pt x="124" y="143"/>
                  </a:cubicBezTo>
                  <a:cubicBezTo>
                    <a:pt x="127" y="143"/>
                    <a:pt x="130" y="142"/>
                    <a:pt x="131" y="141"/>
                  </a:cubicBezTo>
                  <a:cubicBezTo>
                    <a:pt x="132" y="141"/>
                    <a:pt x="132" y="141"/>
                    <a:pt x="132" y="141"/>
                  </a:cubicBezTo>
                  <a:cubicBezTo>
                    <a:pt x="133" y="141"/>
                    <a:pt x="133" y="140"/>
                    <a:pt x="133" y="139"/>
                  </a:cubicBezTo>
                  <a:cubicBezTo>
                    <a:pt x="133" y="138"/>
                    <a:pt x="132" y="138"/>
                    <a:pt x="131" y="138"/>
                  </a:cubicBezTo>
                  <a:cubicBezTo>
                    <a:pt x="130" y="138"/>
                    <a:pt x="130" y="138"/>
                    <a:pt x="130" y="138"/>
                  </a:cubicBezTo>
                  <a:cubicBezTo>
                    <a:pt x="129" y="139"/>
                    <a:pt x="127" y="140"/>
                    <a:pt x="124" y="140"/>
                  </a:cubicBezTo>
                  <a:cubicBezTo>
                    <a:pt x="122" y="140"/>
                    <a:pt x="120" y="139"/>
                    <a:pt x="120" y="138"/>
                  </a:cubicBezTo>
                  <a:cubicBezTo>
                    <a:pt x="120" y="138"/>
                    <a:pt x="120" y="138"/>
                    <a:pt x="120" y="137"/>
                  </a:cubicBezTo>
                  <a:cubicBezTo>
                    <a:pt x="128" y="137"/>
                    <a:pt x="133" y="133"/>
                    <a:pt x="134" y="130"/>
                  </a:cubicBezTo>
                  <a:close/>
                  <a:moveTo>
                    <a:pt x="116" y="120"/>
                  </a:moveTo>
                  <a:cubicBezTo>
                    <a:pt x="117" y="120"/>
                    <a:pt x="117" y="120"/>
                    <a:pt x="117" y="120"/>
                  </a:cubicBezTo>
                  <a:cubicBezTo>
                    <a:pt x="119" y="120"/>
                    <a:pt x="119" y="120"/>
                    <a:pt x="119" y="120"/>
                  </a:cubicBezTo>
                  <a:cubicBezTo>
                    <a:pt x="120" y="121"/>
                    <a:pt x="118" y="124"/>
                    <a:pt x="112" y="126"/>
                  </a:cubicBezTo>
                  <a:cubicBezTo>
                    <a:pt x="111" y="127"/>
                    <a:pt x="110" y="127"/>
                    <a:pt x="109" y="127"/>
                  </a:cubicBezTo>
                  <a:cubicBezTo>
                    <a:pt x="110" y="124"/>
                    <a:pt x="113" y="120"/>
                    <a:pt x="116" y="120"/>
                  </a:cubicBezTo>
                  <a:close/>
                  <a:moveTo>
                    <a:pt x="121" y="134"/>
                  </a:moveTo>
                  <a:cubicBezTo>
                    <a:pt x="121" y="134"/>
                    <a:pt x="121" y="134"/>
                    <a:pt x="121" y="134"/>
                  </a:cubicBezTo>
                  <a:cubicBezTo>
                    <a:pt x="124" y="131"/>
                    <a:pt x="127" y="128"/>
                    <a:pt x="129" y="128"/>
                  </a:cubicBezTo>
                  <a:cubicBezTo>
                    <a:pt x="129" y="128"/>
                    <a:pt x="129" y="128"/>
                    <a:pt x="129" y="128"/>
                  </a:cubicBezTo>
                  <a:cubicBezTo>
                    <a:pt x="130" y="129"/>
                    <a:pt x="131" y="129"/>
                    <a:pt x="131" y="129"/>
                  </a:cubicBezTo>
                  <a:cubicBezTo>
                    <a:pt x="130" y="131"/>
                    <a:pt x="127" y="133"/>
                    <a:pt x="121" y="134"/>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6"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grpSp>
      <p:grpSp>
        <p:nvGrpSpPr>
          <p:cNvPr id="4103" name="组合 10"/>
          <p:cNvGrpSpPr/>
          <p:nvPr/>
        </p:nvGrpSpPr>
        <p:grpSpPr bwMode="auto">
          <a:xfrm>
            <a:off x="9448438" y="2217420"/>
            <a:ext cx="753110" cy="753110"/>
            <a:chOff x="0" y="0"/>
            <a:chExt cx="871174" cy="874617"/>
          </a:xfrm>
        </p:grpSpPr>
        <p:sp>
          <p:nvSpPr>
            <p:cNvPr id="4198"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grpSp>
          <p:nvGrpSpPr>
            <p:cNvPr id="4199" name="组合 12"/>
            <p:cNvGrpSpPr/>
            <p:nvPr/>
          </p:nvGrpSpPr>
          <p:grpSpPr bwMode="auto">
            <a:xfrm>
              <a:off x="195874" y="184101"/>
              <a:ext cx="455613" cy="500063"/>
              <a:chOff x="0" y="0"/>
              <a:chExt cx="455613" cy="500063"/>
            </a:xfrm>
          </p:grpSpPr>
          <p:sp>
            <p:nvSpPr>
              <p:cNvPr id="4200" name="Freeform 19">
                <a:hlinkClick r:id="rId4"/>
              </p:cNvPr>
              <p:cNvSpPr>
                <a:spLocks noChangeArrowheads="1"/>
              </p:cNvSpPr>
              <p:nvPr/>
            </p:nvSpPr>
            <p:spPr bwMode="auto">
              <a:xfrm>
                <a:off x="323850" y="95250"/>
                <a:ext cx="131763" cy="320675"/>
              </a:xfrm>
              <a:custGeom>
                <a:avLst/>
                <a:gdLst>
                  <a:gd name="T0" fmla="*/ 2147483647 w 83"/>
                  <a:gd name="T1" fmla="*/ 2147483647 h 202"/>
                  <a:gd name="T2" fmla="*/ 2147483647 w 83"/>
                  <a:gd name="T3" fmla="*/ 2147483647 h 202"/>
                  <a:gd name="T4" fmla="*/ 0 w 83"/>
                  <a:gd name="T5" fmla="*/ 2147483647 h 202"/>
                  <a:gd name="T6" fmla="*/ 0 w 83"/>
                  <a:gd name="T7" fmla="*/ 2147483647 h 202"/>
                  <a:gd name="T8" fmla="*/ 2147483647 w 83"/>
                  <a:gd name="T9" fmla="*/ 2147483647 h 202"/>
                  <a:gd name="T10" fmla="*/ 2147483647 w 83"/>
                  <a:gd name="T11" fmla="*/ 0 h 202"/>
                  <a:gd name="T12" fmla="*/ 2147483647 w 83"/>
                  <a:gd name="T13" fmla="*/ 2147483647 h 202"/>
                  <a:gd name="T14" fmla="*/ 0 60000 65536"/>
                  <a:gd name="T15" fmla="*/ 0 60000 65536"/>
                  <a:gd name="T16" fmla="*/ 0 60000 65536"/>
                  <a:gd name="T17" fmla="*/ 0 60000 65536"/>
                  <a:gd name="T18" fmla="*/ 0 60000 65536"/>
                  <a:gd name="T19" fmla="*/ 0 60000 65536"/>
                  <a:gd name="T20" fmla="*/ 0 60000 65536"/>
                  <a:gd name="T21" fmla="*/ 0 w 83"/>
                  <a:gd name="T22" fmla="*/ 0 h 202"/>
                  <a:gd name="T23" fmla="*/ 83 w 83"/>
                  <a:gd name="T24" fmla="*/ 202 h 2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202">
                    <a:moveTo>
                      <a:pt x="71" y="38"/>
                    </a:moveTo>
                    <a:lnTo>
                      <a:pt x="42" y="9"/>
                    </a:lnTo>
                    <a:lnTo>
                      <a:pt x="0" y="52"/>
                    </a:lnTo>
                    <a:lnTo>
                      <a:pt x="0" y="202"/>
                    </a:lnTo>
                    <a:lnTo>
                      <a:pt x="83" y="202"/>
                    </a:lnTo>
                    <a:lnTo>
                      <a:pt x="83" y="0"/>
                    </a:lnTo>
                    <a:lnTo>
                      <a:pt x="71" y="38"/>
                    </a:ln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1" name="Freeform 20">
                <a:hlinkClick r:id="rId4"/>
              </p:cNvPr>
              <p:cNvSpPr>
                <a:spLocks noChangeArrowheads="1"/>
              </p:cNvSpPr>
              <p:nvPr/>
            </p:nvSpPr>
            <p:spPr bwMode="auto">
              <a:xfrm>
                <a:off x="161925" y="204788"/>
                <a:ext cx="131763" cy="211138"/>
              </a:xfrm>
              <a:custGeom>
                <a:avLst/>
                <a:gdLst>
                  <a:gd name="T0" fmla="*/ 2147483647 w 35"/>
                  <a:gd name="T1" fmla="*/ 2147483647 h 56"/>
                  <a:gd name="T2" fmla="*/ 0 w 35"/>
                  <a:gd name="T3" fmla="*/ 2147483647 h 56"/>
                  <a:gd name="T4" fmla="*/ 0 w 35"/>
                  <a:gd name="T5" fmla="*/ 2147483647 h 56"/>
                  <a:gd name="T6" fmla="*/ 2147483647 w 35"/>
                  <a:gd name="T7" fmla="*/ 2147483647 h 56"/>
                  <a:gd name="T8" fmla="*/ 2147483647 w 35"/>
                  <a:gd name="T9" fmla="*/ 0 h 56"/>
                  <a:gd name="T10" fmla="*/ 2147483647 w 35"/>
                  <a:gd name="T11" fmla="*/ 2147483647 h 56"/>
                  <a:gd name="T12" fmla="*/ 2147483647 w 35"/>
                  <a:gd name="T13" fmla="*/ 2147483647 h 56"/>
                  <a:gd name="T14" fmla="*/ 2147483647 w 35"/>
                  <a:gd name="T15" fmla="*/ 2147483647 h 56"/>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56"/>
                  <a:gd name="T26" fmla="*/ 35 w 35"/>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56">
                    <a:moveTo>
                      <a:pt x="11" y="9"/>
                    </a:moveTo>
                    <a:cubicBezTo>
                      <a:pt x="0" y="2"/>
                      <a:pt x="0" y="2"/>
                      <a:pt x="0" y="2"/>
                    </a:cubicBezTo>
                    <a:cubicBezTo>
                      <a:pt x="0" y="56"/>
                      <a:pt x="0" y="56"/>
                      <a:pt x="0" y="56"/>
                    </a:cubicBezTo>
                    <a:cubicBezTo>
                      <a:pt x="35" y="56"/>
                      <a:pt x="35" y="56"/>
                      <a:pt x="35" y="56"/>
                    </a:cubicBezTo>
                    <a:cubicBezTo>
                      <a:pt x="35" y="0"/>
                      <a:pt x="35" y="0"/>
                      <a:pt x="35" y="0"/>
                    </a:cubicBezTo>
                    <a:cubicBezTo>
                      <a:pt x="26" y="8"/>
                      <a:pt x="26" y="8"/>
                      <a:pt x="26" y="8"/>
                    </a:cubicBezTo>
                    <a:cubicBezTo>
                      <a:pt x="24" y="10"/>
                      <a:pt x="21" y="11"/>
                      <a:pt x="17" y="11"/>
                    </a:cubicBezTo>
                    <a:cubicBezTo>
                      <a:pt x="15" y="11"/>
                      <a:pt x="13" y="11"/>
                      <a:pt x="11" y="9"/>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2" name="Freeform 21">
                <a:hlinkClick r:id="rId4"/>
              </p:cNvPr>
              <p:cNvSpPr>
                <a:spLocks noChangeArrowheads="1"/>
              </p:cNvSpPr>
              <p:nvPr/>
            </p:nvSpPr>
            <p:spPr bwMode="auto">
              <a:xfrm>
                <a:off x="0" y="174625"/>
                <a:ext cx="131763" cy="241300"/>
              </a:xfrm>
              <a:custGeom>
                <a:avLst/>
                <a:gdLst>
                  <a:gd name="T0" fmla="*/ 2147483647 w 83"/>
                  <a:gd name="T1" fmla="*/ 2147483647 h 152"/>
                  <a:gd name="T2" fmla="*/ 2147483647 w 83"/>
                  <a:gd name="T3" fmla="*/ 0 h 152"/>
                  <a:gd name="T4" fmla="*/ 0 w 83"/>
                  <a:gd name="T5" fmla="*/ 2147483647 h 152"/>
                  <a:gd name="T6" fmla="*/ 0 w 83"/>
                  <a:gd name="T7" fmla="*/ 2147483647 h 152"/>
                  <a:gd name="T8" fmla="*/ 2147483647 w 83"/>
                  <a:gd name="T9" fmla="*/ 2147483647 h 152"/>
                  <a:gd name="T10" fmla="*/ 2147483647 w 83"/>
                  <a:gd name="T11" fmla="*/ 2147483647 h 152"/>
                  <a:gd name="T12" fmla="*/ 0 60000 65536"/>
                  <a:gd name="T13" fmla="*/ 0 60000 65536"/>
                  <a:gd name="T14" fmla="*/ 0 60000 65536"/>
                  <a:gd name="T15" fmla="*/ 0 60000 65536"/>
                  <a:gd name="T16" fmla="*/ 0 60000 65536"/>
                  <a:gd name="T17" fmla="*/ 0 60000 65536"/>
                  <a:gd name="T18" fmla="*/ 0 w 83"/>
                  <a:gd name="T19" fmla="*/ 0 h 152"/>
                  <a:gd name="T20" fmla="*/ 83 w 83"/>
                  <a:gd name="T21" fmla="*/ 152 h 152"/>
                </a:gdLst>
                <a:ahLst/>
                <a:cxnLst>
                  <a:cxn ang="T12">
                    <a:pos x="T0" y="T1"/>
                  </a:cxn>
                  <a:cxn ang="T13">
                    <a:pos x="T2" y="T3"/>
                  </a:cxn>
                  <a:cxn ang="T14">
                    <a:pos x="T4" y="T5"/>
                  </a:cxn>
                  <a:cxn ang="T15">
                    <a:pos x="T6" y="T7"/>
                  </a:cxn>
                  <a:cxn ang="T16">
                    <a:pos x="T8" y="T9"/>
                  </a:cxn>
                  <a:cxn ang="T17">
                    <a:pos x="T10" y="T11"/>
                  </a:cxn>
                </a:cxnLst>
                <a:rect l="T18" t="T19" r="T20" b="T21"/>
                <a:pathLst>
                  <a:path w="83" h="152">
                    <a:moveTo>
                      <a:pt x="83" y="14"/>
                    </a:moveTo>
                    <a:lnTo>
                      <a:pt x="64" y="0"/>
                    </a:lnTo>
                    <a:lnTo>
                      <a:pt x="0" y="55"/>
                    </a:lnTo>
                    <a:lnTo>
                      <a:pt x="0" y="152"/>
                    </a:lnTo>
                    <a:lnTo>
                      <a:pt x="83" y="152"/>
                    </a:lnTo>
                    <a:lnTo>
                      <a:pt x="83" y="14"/>
                    </a:ln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3" name="Rectangle 22">
                <a:hlinkClick r:id="rId4"/>
              </p:cNvPr>
              <p:cNvSpPr>
                <a:spLocks noChangeArrowheads="1"/>
              </p:cNvSpPr>
              <p:nvPr/>
            </p:nvSpPr>
            <p:spPr bwMode="auto">
              <a:xfrm>
                <a:off x="0" y="450850"/>
                <a:ext cx="455613" cy="49213"/>
              </a:xfrm>
              <a:prstGeom prst="rect">
                <a:avLst/>
              </a:pr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sp>
            <p:nvSpPr>
              <p:cNvPr id="4204" name="Freeform 23">
                <a:hlinkClick r:id="rId4"/>
              </p:cNvPr>
              <p:cNvSpPr>
                <a:spLocks noChangeArrowheads="1"/>
              </p:cNvSpPr>
              <p:nvPr/>
            </p:nvSpPr>
            <p:spPr bwMode="auto">
              <a:xfrm>
                <a:off x="0" y="0"/>
                <a:ext cx="450850" cy="223838"/>
              </a:xfrm>
              <a:custGeom>
                <a:avLst/>
                <a:gdLst>
                  <a:gd name="T0" fmla="*/ 2147483647 w 120"/>
                  <a:gd name="T1" fmla="*/ 2147483647 h 59"/>
                  <a:gd name="T2" fmla="*/ 2147483647 w 120"/>
                  <a:gd name="T3" fmla="*/ 2147483647 h 59"/>
                  <a:gd name="T4" fmla="*/ 2147483647 w 120"/>
                  <a:gd name="T5" fmla="*/ 2147483647 h 59"/>
                  <a:gd name="T6" fmla="*/ 2147483647 w 120"/>
                  <a:gd name="T7" fmla="*/ 2147483647 h 59"/>
                  <a:gd name="T8" fmla="*/ 2147483647 w 120"/>
                  <a:gd name="T9" fmla="*/ 2147483647 h 59"/>
                  <a:gd name="T10" fmla="*/ 2147483647 w 120"/>
                  <a:gd name="T11" fmla="*/ 2147483647 h 59"/>
                  <a:gd name="T12" fmla="*/ 2147483647 w 120"/>
                  <a:gd name="T13" fmla="*/ 2147483647 h 59"/>
                  <a:gd name="T14" fmla="*/ 2147483647 w 120"/>
                  <a:gd name="T15" fmla="*/ 0 h 59"/>
                  <a:gd name="T16" fmla="*/ 2147483647 w 120"/>
                  <a:gd name="T17" fmla="*/ 2147483647 h 59"/>
                  <a:gd name="T18" fmla="*/ 2147483647 w 120"/>
                  <a:gd name="T19" fmla="*/ 2147483647 h 59"/>
                  <a:gd name="T20" fmla="*/ 2147483647 w 120"/>
                  <a:gd name="T21" fmla="*/ 2147483647 h 59"/>
                  <a:gd name="T22" fmla="*/ 2147483647 w 120"/>
                  <a:gd name="T23" fmla="*/ 2147483647 h 59"/>
                  <a:gd name="T24" fmla="*/ 2147483647 w 120"/>
                  <a:gd name="T25" fmla="*/ 2147483647 h 59"/>
                  <a:gd name="T26" fmla="*/ 2147483647 w 120"/>
                  <a:gd name="T27" fmla="*/ 2147483647 h 59"/>
                  <a:gd name="T28" fmla="*/ 2147483647 w 120"/>
                  <a:gd name="T29" fmla="*/ 2147483647 h 59"/>
                  <a:gd name="T30" fmla="*/ 2147483647 w 120"/>
                  <a:gd name="T31" fmla="*/ 2147483647 h 5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0"/>
                  <a:gd name="T49" fmla="*/ 0 h 59"/>
                  <a:gd name="T50" fmla="*/ 120 w 120"/>
                  <a:gd name="T51" fmla="*/ 59 h 5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0" h="59">
                    <a:moveTo>
                      <a:pt x="9" y="53"/>
                    </a:moveTo>
                    <a:cubicBezTo>
                      <a:pt x="26" y="38"/>
                      <a:pt x="26" y="38"/>
                      <a:pt x="26" y="38"/>
                    </a:cubicBezTo>
                    <a:cubicBezTo>
                      <a:pt x="58" y="58"/>
                      <a:pt x="58" y="58"/>
                      <a:pt x="58" y="58"/>
                    </a:cubicBezTo>
                    <a:cubicBezTo>
                      <a:pt x="59" y="59"/>
                      <a:pt x="60" y="59"/>
                      <a:pt x="60" y="59"/>
                    </a:cubicBezTo>
                    <a:cubicBezTo>
                      <a:pt x="62" y="59"/>
                      <a:pt x="63" y="59"/>
                      <a:pt x="64" y="58"/>
                    </a:cubicBezTo>
                    <a:cubicBezTo>
                      <a:pt x="105" y="20"/>
                      <a:pt x="105" y="20"/>
                      <a:pt x="105" y="20"/>
                    </a:cubicBezTo>
                    <a:cubicBezTo>
                      <a:pt x="112" y="28"/>
                      <a:pt x="112" y="28"/>
                      <a:pt x="112" y="28"/>
                    </a:cubicBezTo>
                    <a:cubicBezTo>
                      <a:pt x="120" y="0"/>
                      <a:pt x="120" y="0"/>
                      <a:pt x="120" y="0"/>
                    </a:cubicBezTo>
                    <a:cubicBezTo>
                      <a:pt x="92" y="7"/>
                      <a:pt x="92" y="7"/>
                      <a:pt x="92" y="7"/>
                    </a:cubicBezTo>
                    <a:cubicBezTo>
                      <a:pt x="97" y="13"/>
                      <a:pt x="97" y="13"/>
                      <a:pt x="97" y="13"/>
                    </a:cubicBezTo>
                    <a:cubicBezTo>
                      <a:pt x="60" y="48"/>
                      <a:pt x="60" y="48"/>
                      <a:pt x="60" y="48"/>
                    </a:cubicBezTo>
                    <a:cubicBezTo>
                      <a:pt x="28" y="27"/>
                      <a:pt x="28" y="27"/>
                      <a:pt x="28" y="27"/>
                    </a:cubicBezTo>
                    <a:cubicBezTo>
                      <a:pt x="26" y="26"/>
                      <a:pt x="24" y="26"/>
                      <a:pt x="22" y="28"/>
                    </a:cubicBezTo>
                    <a:cubicBezTo>
                      <a:pt x="2" y="45"/>
                      <a:pt x="2" y="45"/>
                      <a:pt x="2" y="45"/>
                    </a:cubicBezTo>
                    <a:cubicBezTo>
                      <a:pt x="0" y="47"/>
                      <a:pt x="0" y="50"/>
                      <a:pt x="2" y="52"/>
                    </a:cubicBezTo>
                    <a:cubicBezTo>
                      <a:pt x="3" y="54"/>
                      <a:pt x="7" y="55"/>
                      <a:pt x="9" y="53"/>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grpSp>
      <p:grpSp>
        <p:nvGrpSpPr>
          <p:cNvPr id="4104" name="组合 18"/>
          <p:cNvGrpSpPr/>
          <p:nvPr/>
        </p:nvGrpSpPr>
        <p:grpSpPr bwMode="auto">
          <a:xfrm>
            <a:off x="7939678" y="2217420"/>
            <a:ext cx="754380" cy="753110"/>
            <a:chOff x="0" y="0"/>
            <a:chExt cx="871174" cy="874617"/>
          </a:xfrm>
        </p:grpSpPr>
        <p:sp>
          <p:nvSpPr>
            <p:cNvPr id="4196"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sp>
          <p:nvSpPr>
            <p:cNvPr id="4197" name="Freeform 24">
              <a:hlinkClick r:id="rId4"/>
            </p:cNvPr>
            <p:cNvSpPr>
              <a:spLocks noEditPoints="1" noChangeArrowheads="1"/>
            </p:cNvSpPr>
            <p:nvPr/>
          </p:nvSpPr>
          <p:spPr bwMode="auto">
            <a:xfrm>
              <a:off x="111555" y="267445"/>
              <a:ext cx="687388" cy="414338"/>
            </a:xfrm>
            <a:custGeom>
              <a:avLst/>
              <a:gdLst>
                <a:gd name="T0" fmla="*/ 2147483647 w 183"/>
                <a:gd name="T1" fmla="*/ 2147483647 h 110"/>
                <a:gd name="T2" fmla="*/ 2147483647 w 183"/>
                <a:gd name="T3" fmla="*/ 2147483647 h 110"/>
                <a:gd name="T4" fmla="*/ 2147483647 w 183"/>
                <a:gd name="T5" fmla="*/ 2147483647 h 110"/>
                <a:gd name="T6" fmla="*/ 2147483647 w 183"/>
                <a:gd name="T7" fmla="*/ 2147483647 h 110"/>
                <a:gd name="T8" fmla="*/ 2147483647 w 183"/>
                <a:gd name="T9" fmla="*/ 2147483647 h 110"/>
                <a:gd name="T10" fmla="*/ 2147483647 w 183"/>
                <a:gd name="T11" fmla="*/ 2147483647 h 110"/>
                <a:gd name="T12" fmla="*/ 2147483647 w 183"/>
                <a:gd name="T13" fmla="*/ 2147483647 h 110"/>
                <a:gd name="T14" fmla="*/ 2147483647 w 183"/>
                <a:gd name="T15" fmla="*/ 2147483647 h 110"/>
                <a:gd name="T16" fmla="*/ 2147483647 w 183"/>
                <a:gd name="T17" fmla="*/ 2147483647 h 110"/>
                <a:gd name="T18" fmla="*/ 2147483647 w 183"/>
                <a:gd name="T19" fmla="*/ 2147483647 h 110"/>
                <a:gd name="T20" fmla="*/ 2147483647 w 183"/>
                <a:gd name="T21" fmla="*/ 2147483647 h 110"/>
                <a:gd name="T22" fmla="*/ 2147483647 w 183"/>
                <a:gd name="T23" fmla="*/ 2147483647 h 110"/>
                <a:gd name="T24" fmla="*/ 2147483647 w 183"/>
                <a:gd name="T25" fmla="*/ 2147483647 h 110"/>
                <a:gd name="T26" fmla="*/ 2147483647 w 183"/>
                <a:gd name="T27" fmla="*/ 2147483647 h 110"/>
                <a:gd name="T28" fmla="*/ 2147483647 w 183"/>
                <a:gd name="T29" fmla="*/ 2147483647 h 110"/>
                <a:gd name="T30" fmla="*/ 2147483647 w 183"/>
                <a:gd name="T31" fmla="*/ 2147483647 h 110"/>
                <a:gd name="T32" fmla="*/ 2147483647 w 183"/>
                <a:gd name="T33" fmla="*/ 2147483647 h 110"/>
                <a:gd name="T34" fmla="*/ 2147483647 w 183"/>
                <a:gd name="T35" fmla="*/ 2147483647 h 110"/>
                <a:gd name="T36" fmla="*/ 2147483647 w 183"/>
                <a:gd name="T37" fmla="*/ 2147483647 h 110"/>
                <a:gd name="T38" fmla="*/ 2147483647 w 183"/>
                <a:gd name="T39" fmla="*/ 2147483647 h 110"/>
                <a:gd name="T40" fmla="*/ 2147483647 w 183"/>
                <a:gd name="T41" fmla="*/ 2147483647 h 110"/>
                <a:gd name="T42" fmla="*/ 2147483647 w 183"/>
                <a:gd name="T43" fmla="*/ 2147483647 h 110"/>
                <a:gd name="T44" fmla="*/ 2147483647 w 183"/>
                <a:gd name="T45" fmla="*/ 2147483647 h 110"/>
                <a:gd name="T46" fmla="*/ 2147483647 w 183"/>
                <a:gd name="T47" fmla="*/ 2147483647 h 110"/>
                <a:gd name="T48" fmla="*/ 2147483647 w 183"/>
                <a:gd name="T49" fmla="*/ 2147483647 h 110"/>
                <a:gd name="T50" fmla="*/ 2147483647 w 183"/>
                <a:gd name="T51" fmla="*/ 2147483647 h 110"/>
                <a:gd name="T52" fmla="*/ 2147483647 w 183"/>
                <a:gd name="T53" fmla="*/ 2147483647 h 110"/>
                <a:gd name="T54" fmla="*/ 2147483647 w 183"/>
                <a:gd name="T55" fmla="*/ 2147483647 h 110"/>
                <a:gd name="T56" fmla="*/ 2147483647 w 183"/>
                <a:gd name="T57" fmla="*/ 2147483647 h 110"/>
                <a:gd name="T58" fmla="*/ 2147483647 w 183"/>
                <a:gd name="T59" fmla="*/ 2147483647 h 110"/>
                <a:gd name="T60" fmla="*/ 2147483647 w 183"/>
                <a:gd name="T61" fmla="*/ 2147483647 h 110"/>
                <a:gd name="T62" fmla="*/ 2147483647 w 183"/>
                <a:gd name="T63" fmla="*/ 2147483647 h 110"/>
                <a:gd name="T64" fmla="*/ 2147483647 w 183"/>
                <a:gd name="T65" fmla="*/ 2147483647 h 110"/>
                <a:gd name="T66" fmla="*/ 2147483647 w 183"/>
                <a:gd name="T67" fmla="*/ 2147483647 h 110"/>
                <a:gd name="T68" fmla="*/ 2147483647 w 183"/>
                <a:gd name="T69" fmla="*/ 2147483647 h 110"/>
                <a:gd name="T70" fmla="*/ 2147483647 w 183"/>
                <a:gd name="T71" fmla="*/ 2147483647 h 110"/>
                <a:gd name="T72" fmla="*/ 2147483647 w 183"/>
                <a:gd name="T73" fmla="*/ 2147483647 h 110"/>
                <a:gd name="T74" fmla="*/ 2147483647 w 183"/>
                <a:gd name="T75" fmla="*/ 2147483647 h 110"/>
                <a:gd name="T76" fmla="*/ 2147483647 w 183"/>
                <a:gd name="T77" fmla="*/ 2147483647 h 110"/>
                <a:gd name="T78" fmla="*/ 2147483647 w 183"/>
                <a:gd name="T79" fmla="*/ 2147483647 h 110"/>
                <a:gd name="T80" fmla="*/ 2147483647 w 183"/>
                <a:gd name="T81" fmla="*/ 2147483647 h 110"/>
                <a:gd name="T82" fmla="*/ 2147483647 w 183"/>
                <a:gd name="T83" fmla="*/ 2147483647 h 110"/>
                <a:gd name="T84" fmla="*/ 2147483647 w 183"/>
                <a:gd name="T85" fmla="*/ 2147483647 h 1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10"/>
                <a:gd name="T131" fmla="*/ 183 w 183"/>
                <a:gd name="T132" fmla="*/ 110 h 1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10">
                  <a:moveTo>
                    <a:pt x="145" y="68"/>
                  </a:moveTo>
                  <a:cubicBezTo>
                    <a:pt x="146" y="67"/>
                    <a:pt x="146" y="66"/>
                    <a:pt x="147" y="65"/>
                  </a:cubicBezTo>
                  <a:cubicBezTo>
                    <a:pt x="151" y="73"/>
                    <a:pt x="151" y="73"/>
                    <a:pt x="151" y="73"/>
                  </a:cubicBezTo>
                  <a:cubicBezTo>
                    <a:pt x="183" y="59"/>
                    <a:pt x="183" y="59"/>
                    <a:pt x="183" y="59"/>
                  </a:cubicBezTo>
                  <a:cubicBezTo>
                    <a:pt x="156" y="0"/>
                    <a:pt x="156" y="0"/>
                    <a:pt x="156" y="0"/>
                  </a:cubicBezTo>
                  <a:cubicBezTo>
                    <a:pt x="124" y="14"/>
                    <a:pt x="124" y="14"/>
                    <a:pt x="124" y="14"/>
                  </a:cubicBezTo>
                  <a:cubicBezTo>
                    <a:pt x="126" y="18"/>
                    <a:pt x="126" y="18"/>
                    <a:pt x="126" y="18"/>
                  </a:cubicBezTo>
                  <a:cubicBezTo>
                    <a:pt x="121" y="17"/>
                    <a:pt x="121" y="17"/>
                    <a:pt x="121" y="17"/>
                  </a:cubicBezTo>
                  <a:cubicBezTo>
                    <a:pt x="121" y="17"/>
                    <a:pt x="121" y="17"/>
                    <a:pt x="121" y="17"/>
                  </a:cubicBezTo>
                  <a:cubicBezTo>
                    <a:pt x="121" y="17"/>
                    <a:pt x="120" y="17"/>
                    <a:pt x="120" y="17"/>
                  </a:cubicBezTo>
                  <a:cubicBezTo>
                    <a:pt x="117" y="16"/>
                    <a:pt x="117" y="16"/>
                    <a:pt x="117" y="16"/>
                  </a:cubicBezTo>
                  <a:cubicBezTo>
                    <a:pt x="116" y="16"/>
                    <a:pt x="115" y="16"/>
                    <a:pt x="115" y="16"/>
                  </a:cubicBezTo>
                  <a:cubicBezTo>
                    <a:pt x="106" y="14"/>
                    <a:pt x="91" y="13"/>
                    <a:pt x="81" y="20"/>
                  </a:cubicBezTo>
                  <a:cubicBezTo>
                    <a:pt x="80" y="20"/>
                    <a:pt x="79" y="21"/>
                    <a:pt x="78" y="22"/>
                  </a:cubicBezTo>
                  <a:cubicBezTo>
                    <a:pt x="75" y="20"/>
                    <a:pt x="72" y="19"/>
                    <a:pt x="69" y="20"/>
                  </a:cubicBezTo>
                  <a:cubicBezTo>
                    <a:pt x="56" y="23"/>
                    <a:pt x="56" y="23"/>
                    <a:pt x="56" y="23"/>
                  </a:cubicBezTo>
                  <a:cubicBezTo>
                    <a:pt x="55" y="22"/>
                    <a:pt x="55" y="22"/>
                    <a:pt x="55" y="22"/>
                  </a:cubicBezTo>
                  <a:cubicBezTo>
                    <a:pt x="59" y="14"/>
                    <a:pt x="59" y="14"/>
                    <a:pt x="59" y="14"/>
                  </a:cubicBezTo>
                  <a:cubicBezTo>
                    <a:pt x="27" y="0"/>
                    <a:pt x="27" y="0"/>
                    <a:pt x="27" y="0"/>
                  </a:cubicBezTo>
                  <a:cubicBezTo>
                    <a:pt x="0" y="59"/>
                    <a:pt x="0" y="59"/>
                    <a:pt x="0" y="59"/>
                  </a:cubicBezTo>
                  <a:cubicBezTo>
                    <a:pt x="32" y="73"/>
                    <a:pt x="32" y="73"/>
                    <a:pt x="32" y="73"/>
                  </a:cubicBezTo>
                  <a:cubicBezTo>
                    <a:pt x="36" y="65"/>
                    <a:pt x="36" y="65"/>
                    <a:pt x="36" y="65"/>
                  </a:cubicBezTo>
                  <a:cubicBezTo>
                    <a:pt x="37" y="68"/>
                    <a:pt x="39" y="70"/>
                    <a:pt x="41" y="72"/>
                  </a:cubicBezTo>
                  <a:cubicBezTo>
                    <a:pt x="40" y="74"/>
                    <a:pt x="39" y="76"/>
                    <a:pt x="39" y="79"/>
                  </a:cubicBezTo>
                  <a:cubicBezTo>
                    <a:pt x="40" y="83"/>
                    <a:pt x="44" y="87"/>
                    <a:pt x="49" y="87"/>
                  </a:cubicBezTo>
                  <a:cubicBezTo>
                    <a:pt x="49" y="87"/>
                    <a:pt x="49" y="87"/>
                    <a:pt x="50" y="87"/>
                  </a:cubicBezTo>
                  <a:cubicBezTo>
                    <a:pt x="51" y="86"/>
                    <a:pt x="51" y="86"/>
                    <a:pt x="52" y="86"/>
                  </a:cubicBezTo>
                  <a:cubicBezTo>
                    <a:pt x="52" y="87"/>
                    <a:pt x="52" y="87"/>
                    <a:pt x="52" y="88"/>
                  </a:cubicBezTo>
                  <a:cubicBezTo>
                    <a:pt x="53" y="92"/>
                    <a:pt x="57" y="96"/>
                    <a:pt x="61" y="96"/>
                  </a:cubicBezTo>
                  <a:cubicBezTo>
                    <a:pt x="62" y="96"/>
                    <a:pt x="62" y="96"/>
                    <a:pt x="63" y="96"/>
                  </a:cubicBezTo>
                  <a:cubicBezTo>
                    <a:pt x="63" y="96"/>
                    <a:pt x="64" y="95"/>
                    <a:pt x="65" y="95"/>
                  </a:cubicBezTo>
                  <a:cubicBezTo>
                    <a:pt x="65" y="96"/>
                    <a:pt x="65" y="96"/>
                    <a:pt x="65" y="97"/>
                  </a:cubicBezTo>
                  <a:cubicBezTo>
                    <a:pt x="66" y="101"/>
                    <a:pt x="69" y="105"/>
                    <a:pt x="74" y="105"/>
                  </a:cubicBezTo>
                  <a:cubicBezTo>
                    <a:pt x="74" y="105"/>
                    <a:pt x="75" y="105"/>
                    <a:pt x="75" y="105"/>
                  </a:cubicBezTo>
                  <a:cubicBezTo>
                    <a:pt x="78" y="104"/>
                    <a:pt x="80" y="103"/>
                    <a:pt x="82" y="100"/>
                  </a:cubicBezTo>
                  <a:cubicBezTo>
                    <a:pt x="95" y="108"/>
                    <a:pt x="95" y="108"/>
                    <a:pt x="95" y="108"/>
                  </a:cubicBezTo>
                  <a:cubicBezTo>
                    <a:pt x="98" y="110"/>
                    <a:pt x="102" y="109"/>
                    <a:pt x="104" y="106"/>
                  </a:cubicBezTo>
                  <a:cubicBezTo>
                    <a:pt x="106" y="103"/>
                    <a:pt x="105" y="99"/>
                    <a:pt x="102" y="97"/>
                  </a:cubicBezTo>
                  <a:cubicBezTo>
                    <a:pt x="101" y="97"/>
                    <a:pt x="101" y="97"/>
                    <a:pt x="101" y="97"/>
                  </a:cubicBezTo>
                  <a:cubicBezTo>
                    <a:pt x="102" y="97"/>
                    <a:pt x="103" y="96"/>
                    <a:pt x="104" y="96"/>
                  </a:cubicBezTo>
                  <a:cubicBezTo>
                    <a:pt x="110" y="100"/>
                    <a:pt x="110" y="100"/>
                    <a:pt x="110" y="100"/>
                  </a:cubicBezTo>
                  <a:cubicBezTo>
                    <a:pt x="111" y="101"/>
                    <a:pt x="113" y="101"/>
                    <a:pt x="114" y="101"/>
                  </a:cubicBezTo>
                  <a:cubicBezTo>
                    <a:pt x="116" y="101"/>
                    <a:pt x="118" y="100"/>
                    <a:pt x="119" y="98"/>
                  </a:cubicBezTo>
                  <a:cubicBezTo>
                    <a:pt x="120" y="96"/>
                    <a:pt x="121" y="94"/>
                    <a:pt x="120" y="93"/>
                  </a:cubicBezTo>
                  <a:cubicBezTo>
                    <a:pt x="120" y="91"/>
                    <a:pt x="119" y="89"/>
                    <a:pt x="117" y="89"/>
                  </a:cubicBezTo>
                  <a:cubicBezTo>
                    <a:pt x="116" y="88"/>
                    <a:pt x="116" y="88"/>
                    <a:pt x="116" y="88"/>
                  </a:cubicBezTo>
                  <a:cubicBezTo>
                    <a:pt x="116" y="87"/>
                    <a:pt x="117" y="87"/>
                    <a:pt x="117" y="86"/>
                  </a:cubicBezTo>
                  <a:cubicBezTo>
                    <a:pt x="123" y="90"/>
                    <a:pt x="123" y="90"/>
                    <a:pt x="123" y="90"/>
                  </a:cubicBezTo>
                  <a:cubicBezTo>
                    <a:pt x="124" y="91"/>
                    <a:pt x="125" y="91"/>
                    <a:pt x="127" y="91"/>
                  </a:cubicBezTo>
                  <a:cubicBezTo>
                    <a:pt x="129" y="91"/>
                    <a:pt x="131" y="90"/>
                    <a:pt x="132" y="88"/>
                  </a:cubicBezTo>
                  <a:cubicBezTo>
                    <a:pt x="134" y="85"/>
                    <a:pt x="133" y="81"/>
                    <a:pt x="130" y="79"/>
                  </a:cubicBezTo>
                  <a:cubicBezTo>
                    <a:pt x="132" y="78"/>
                    <a:pt x="132" y="78"/>
                    <a:pt x="132" y="78"/>
                  </a:cubicBezTo>
                  <a:cubicBezTo>
                    <a:pt x="135" y="79"/>
                    <a:pt x="135" y="79"/>
                    <a:pt x="135" y="79"/>
                  </a:cubicBezTo>
                  <a:cubicBezTo>
                    <a:pt x="136" y="80"/>
                    <a:pt x="137" y="80"/>
                    <a:pt x="138" y="80"/>
                  </a:cubicBezTo>
                  <a:cubicBezTo>
                    <a:pt x="140" y="80"/>
                    <a:pt x="143" y="79"/>
                    <a:pt x="144" y="77"/>
                  </a:cubicBezTo>
                  <a:cubicBezTo>
                    <a:pt x="145" y="75"/>
                    <a:pt x="145" y="72"/>
                    <a:pt x="143" y="70"/>
                  </a:cubicBezTo>
                  <a:cubicBezTo>
                    <a:pt x="144" y="69"/>
                    <a:pt x="144" y="69"/>
                    <a:pt x="144" y="69"/>
                  </a:cubicBezTo>
                  <a:lnTo>
                    <a:pt x="145" y="68"/>
                  </a:lnTo>
                  <a:close/>
                  <a:moveTo>
                    <a:pt x="29" y="66"/>
                  </a:moveTo>
                  <a:cubicBezTo>
                    <a:pt x="8" y="56"/>
                    <a:pt x="8" y="56"/>
                    <a:pt x="8" y="56"/>
                  </a:cubicBezTo>
                  <a:cubicBezTo>
                    <a:pt x="30" y="7"/>
                    <a:pt x="30" y="7"/>
                    <a:pt x="30" y="7"/>
                  </a:cubicBezTo>
                  <a:cubicBezTo>
                    <a:pt x="51" y="17"/>
                    <a:pt x="51" y="17"/>
                    <a:pt x="51" y="17"/>
                  </a:cubicBezTo>
                  <a:lnTo>
                    <a:pt x="29" y="66"/>
                  </a:lnTo>
                  <a:close/>
                  <a:moveTo>
                    <a:pt x="153" y="7"/>
                  </a:moveTo>
                  <a:cubicBezTo>
                    <a:pt x="175" y="56"/>
                    <a:pt x="175" y="56"/>
                    <a:pt x="175" y="56"/>
                  </a:cubicBezTo>
                  <a:cubicBezTo>
                    <a:pt x="154" y="66"/>
                    <a:pt x="154" y="66"/>
                    <a:pt x="154" y="66"/>
                  </a:cubicBezTo>
                  <a:cubicBezTo>
                    <a:pt x="132" y="17"/>
                    <a:pt x="132" y="17"/>
                    <a:pt x="132" y="17"/>
                  </a:cubicBezTo>
                  <a:lnTo>
                    <a:pt x="153" y="7"/>
                  </a:lnTo>
                  <a:close/>
                  <a:moveTo>
                    <a:pt x="85" y="23"/>
                  </a:moveTo>
                  <a:cubicBezTo>
                    <a:pt x="86" y="23"/>
                    <a:pt x="87" y="23"/>
                    <a:pt x="87" y="23"/>
                  </a:cubicBezTo>
                  <a:cubicBezTo>
                    <a:pt x="88" y="22"/>
                    <a:pt x="89" y="22"/>
                    <a:pt x="89" y="22"/>
                  </a:cubicBezTo>
                  <a:cubicBezTo>
                    <a:pt x="90" y="22"/>
                    <a:pt x="91" y="21"/>
                    <a:pt x="91" y="21"/>
                  </a:cubicBezTo>
                  <a:cubicBezTo>
                    <a:pt x="92" y="21"/>
                    <a:pt x="93" y="21"/>
                    <a:pt x="94" y="21"/>
                  </a:cubicBezTo>
                  <a:cubicBezTo>
                    <a:pt x="95" y="21"/>
                    <a:pt x="95" y="21"/>
                    <a:pt x="96" y="21"/>
                  </a:cubicBezTo>
                  <a:cubicBezTo>
                    <a:pt x="97" y="21"/>
                    <a:pt x="98" y="20"/>
                    <a:pt x="100" y="20"/>
                  </a:cubicBezTo>
                  <a:cubicBezTo>
                    <a:pt x="100" y="20"/>
                    <a:pt x="100" y="20"/>
                    <a:pt x="100" y="20"/>
                  </a:cubicBezTo>
                  <a:cubicBezTo>
                    <a:pt x="100" y="20"/>
                    <a:pt x="100" y="20"/>
                    <a:pt x="100" y="20"/>
                  </a:cubicBezTo>
                  <a:cubicBezTo>
                    <a:pt x="105" y="20"/>
                    <a:pt x="110" y="21"/>
                    <a:pt x="114" y="22"/>
                  </a:cubicBezTo>
                  <a:cubicBezTo>
                    <a:pt x="114" y="22"/>
                    <a:pt x="114" y="22"/>
                    <a:pt x="114" y="22"/>
                  </a:cubicBezTo>
                  <a:cubicBezTo>
                    <a:pt x="116" y="22"/>
                    <a:pt x="118" y="22"/>
                    <a:pt x="119" y="23"/>
                  </a:cubicBezTo>
                  <a:cubicBezTo>
                    <a:pt x="129" y="25"/>
                    <a:pt x="129" y="25"/>
                    <a:pt x="129" y="25"/>
                  </a:cubicBezTo>
                  <a:cubicBezTo>
                    <a:pt x="129" y="25"/>
                    <a:pt x="129" y="25"/>
                    <a:pt x="129" y="25"/>
                  </a:cubicBezTo>
                  <a:cubicBezTo>
                    <a:pt x="144" y="59"/>
                    <a:pt x="144" y="59"/>
                    <a:pt x="144" y="59"/>
                  </a:cubicBezTo>
                  <a:cubicBezTo>
                    <a:pt x="143" y="61"/>
                    <a:pt x="142" y="63"/>
                    <a:pt x="140" y="64"/>
                  </a:cubicBezTo>
                  <a:cubicBezTo>
                    <a:pt x="140" y="65"/>
                    <a:pt x="140" y="65"/>
                    <a:pt x="140" y="65"/>
                  </a:cubicBezTo>
                  <a:cubicBezTo>
                    <a:pt x="139" y="65"/>
                    <a:pt x="139" y="66"/>
                    <a:pt x="138" y="66"/>
                  </a:cubicBezTo>
                  <a:cubicBezTo>
                    <a:pt x="99" y="42"/>
                    <a:pt x="99" y="42"/>
                    <a:pt x="99" y="42"/>
                  </a:cubicBezTo>
                  <a:cubicBezTo>
                    <a:pt x="98" y="42"/>
                    <a:pt x="98" y="41"/>
                    <a:pt x="97" y="41"/>
                  </a:cubicBezTo>
                  <a:cubicBezTo>
                    <a:pt x="96" y="41"/>
                    <a:pt x="95" y="40"/>
                    <a:pt x="94" y="40"/>
                  </a:cubicBezTo>
                  <a:cubicBezTo>
                    <a:pt x="94" y="40"/>
                    <a:pt x="94" y="40"/>
                    <a:pt x="94" y="40"/>
                  </a:cubicBezTo>
                  <a:cubicBezTo>
                    <a:pt x="94" y="40"/>
                    <a:pt x="94" y="40"/>
                    <a:pt x="94" y="40"/>
                  </a:cubicBezTo>
                  <a:cubicBezTo>
                    <a:pt x="93" y="40"/>
                    <a:pt x="93" y="40"/>
                    <a:pt x="93" y="40"/>
                  </a:cubicBezTo>
                  <a:cubicBezTo>
                    <a:pt x="92" y="40"/>
                    <a:pt x="91" y="40"/>
                    <a:pt x="91" y="40"/>
                  </a:cubicBezTo>
                  <a:cubicBezTo>
                    <a:pt x="90" y="40"/>
                    <a:pt x="90" y="40"/>
                    <a:pt x="90" y="40"/>
                  </a:cubicBezTo>
                  <a:cubicBezTo>
                    <a:pt x="89" y="40"/>
                    <a:pt x="89" y="40"/>
                    <a:pt x="88" y="40"/>
                  </a:cubicBezTo>
                  <a:cubicBezTo>
                    <a:pt x="88" y="40"/>
                    <a:pt x="88" y="40"/>
                    <a:pt x="87" y="40"/>
                  </a:cubicBezTo>
                  <a:cubicBezTo>
                    <a:pt x="86" y="40"/>
                    <a:pt x="84" y="40"/>
                    <a:pt x="83" y="40"/>
                  </a:cubicBezTo>
                  <a:cubicBezTo>
                    <a:pt x="83" y="41"/>
                    <a:pt x="83" y="41"/>
                    <a:pt x="83" y="41"/>
                  </a:cubicBezTo>
                  <a:cubicBezTo>
                    <a:pt x="82" y="41"/>
                    <a:pt x="82" y="41"/>
                    <a:pt x="81" y="41"/>
                  </a:cubicBezTo>
                  <a:cubicBezTo>
                    <a:pt x="81" y="41"/>
                    <a:pt x="81" y="41"/>
                    <a:pt x="81" y="41"/>
                  </a:cubicBezTo>
                  <a:cubicBezTo>
                    <a:pt x="80" y="42"/>
                    <a:pt x="80" y="42"/>
                    <a:pt x="79" y="42"/>
                  </a:cubicBezTo>
                  <a:cubicBezTo>
                    <a:pt x="79" y="42"/>
                    <a:pt x="78" y="43"/>
                    <a:pt x="77" y="43"/>
                  </a:cubicBezTo>
                  <a:cubicBezTo>
                    <a:pt x="71" y="46"/>
                    <a:pt x="66" y="46"/>
                    <a:pt x="63" y="45"/>
                  </a:cubicBezTo>
                  <a:cubicBezTo>
                    <a:pt x="62" y="44"/>
                    <a:pt x="62" y="44"/>
                    <a:pt x="61" y="44"/>
                  </a:cubicBezTo>
                  <a:cubicBezTo>
                    <a:pt x="61" y="43"/>
                    <a:pt x="61" y="43"/>
                    <a:pt x="61" y="43"/>
                  </a:cubicBezTo>
                  <a:cubicBezTo>
                    <a:pt x="61" y="43"/>
                    <a:pt x="61" y="43"/>
                    <a:pt x="60" y="43"/>
                  </a:cubicBezTo>
                  <a:cubicBezTo>
                    <a:pt x="60" y="42"/>
                    <a:pt x="60" y="42"/>
                    <a:pt x="60" y="42"/>
                  </a:cubicBezTo>
                  <a:cubicBezTo>
                    <a:pt x="60" y="41"/>
                    <a:pt x="58" y="35"/>
                    <a:pt x="61" y="34"/>
                  </a:cubicBezTo>
                  <a:cubicBezTo>
                    <a:pt x="63" y="34"/>
                    <a:pt x="73" y="31"/>
                    <a:pt x="82" y="25"/>
                  </a:cubicBezTo>
                  <a:cubicBezTo>
                    <a:pt x="83" y="24"/>
                    <a:pt x="84" y="24"/>
                    <a:pt x="85" y="23"/>
                  </a:cubicBezTo>
                  <a:close/>
                  <a:moveTo>
                    <a:pt x="49" y="82"/>
                  </a:moveTo>
                  <a:cubicBezTo>
                    <a:pt x="47" y="83"/>
                    <a:pt x="44" y="81"/>
                    <a:pt x="44" y="78"/>
                  </a:cubicBezTo>
                  <a:cubicBezTo>
                    <a:pt x="43" y="77"/>
                    <a:pt x="44" y="76"/>
                    <a:pt x="45" y="74"/>
                  </a:cubicBezTo>
                  <a:cubicBezTo>
                    <a:pt x="45" y="73"/>
                    <a:pt x="47" y="73"/>
                    <a:pt x="48" y="73"/>
                  </a:cubicBezTo>
                  <a:cubicBezTo>
                    <a:pt x="48" y="73"/>
                    <a:pt x="48" y="72"/>
                    <a:pt x="49" y="72"/>
                  </a:cubicBezTo>
                  <a:cubicBezTo>
                    <a:pt x="51" y="72"/>
                    <a:pt x="53" y="74"/>
                    <a:pt x="53" y="77"/>
                  </a:cubicBezTo>
                  <a:cubicBezTo>
                    <a:pt x="54" y="79"/>
                    <a:pt x="52" y="82"/>
                    <a:pt x="49" y="82"/>
                  </a:cubicBezTo>
                  <a:close/>
                  <a:moveTo>
                    <a:pt x="62" y="91"/>
                  </a:moveTo>
                  <a:cubicBezTo>
                    <a:pt x="59" y="92"/>
                    <a:pt x="57" y="90"/>
                    <a:pt x="56" y="87"/>
                  </a:cubicBezTo>
                  <a:cubicBezTo>
                    <a:pt x="56" y="86"/>
                    <a:pt x="57" y="85"/>
                    <a:pt x="57" y="84"/>
                  </a:cubicBezTo>
                  <a:cubicBezTo>
                    <a:pt x="58" y="82"/>
                    <a:pt x="59" y="82"/>
                    <a:pt x="61" y="82"/>
                  </a:cubicBezTo>
                  <a:cubicBezTo>
                    <a:pt x="61" y="82"/>
                    <a:pt x="61" y="82"/>
                    <a:pt x="61" y="82"/>
                  </a:cubicBezTo>
                  <a:cubicBezTo>
                    <a:pt x="64" y="82"/>
                    <a:pt x="66" y="83"/>
                    <a:pt x="66" y="86"/>
                  </a:cubicBezTo>
                  <a:cubicBezTo>
                    <a:pt x="67" y="89"/>
                    <a:pt x="65" y="91"/>
                    <a:pt x="62" y="91"/>
                  </a:cubicBezTo>
                  <a:close/>
                  <a:moveTo>
                    <a:pt x="75" y="100"/>
                  </a:moveTo>
                  <a:cubicBezTo>
                    <a:pt x="72" y="101"/>
                    <a:pt x="70" y="99"/>
                    <a:pt x="69" y="96"/>
                  </a:cubicBezTo>
                  <a:cubicBezTo>
                    <a:pt x="69" y="95"/>
                    <a:pt x="69" y="94"/>
                    <a:pt x="70" y="93"/>
                  </a:cubicBezTo>
                  <a:cubicBezTo>
                    <a:pt x="71" y="92"/>
                    <a:pt x="72" y="91"/>
                    <a:pt x="73" y="91"/>
                  </a:cubicBezTo>
                  <a:cubicBezTo>
                    <a:pt x="74" y="91"/>
                    <a:pt x="74" y="91"/>
                    <a:pt x="74" y="91"/>
                  </a:cubicBezTo>
                  <a:cubicBezTo>
                    <a:pt x="76" y="91"/>
                    <a:pt x="79" y="92"/>
                    <a:pt x="79" y="95"/>
                  </a:cubicBezTo>
                  <a:cubicBezTo>
                    <a:pt x="79" y="98"/>
                    <a:pt x="77" y="100"/>
                    <a:pt x="75" y="100"/>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grpSp>
        <p:nvGrpSpPr>
          <p:cNvPr id="4105" name="组合 21"/>
          <p:cNvGrpSpPr/>
          <p:nvPr/>
        </p:nvGrpSpPr>
        <p:grpSpPr bwMode="auto">
          <a:xfrm>
            <a:off x="10879728" y="2217420"/>
            <a:ext cx="768350" cy="753110"/>
            <a:chOff x="0" y="0"/>
            <a:chExt cx="871174" cy="874617"/>
          </a:xfrm>
        </p:grpSpPr>
        <p:sp>
          <p:nvSpPr>
            <p:cNvPr id="4194" name="Freeform 9">
              <a:hlinkClick r:id="rId4"/>
            </p:cNvPr>
            <p:cNvSpPr>
              <a:spLocks noEditPoints="1" noChangeArrowheads="1"/>
            </p:cNvSpPr>
            <p:nvPr/>
          </p:nvSpPr>
          <p:spPr bwMode="auto">
            <a:xfrm>
              <a:off x="225243" y="285318"/>
              <a:ext cx="454025" cy="395288"/>
            </a:xfrm>
            <a:custGeom>
              <a:avLst/>
              <a:gdLst>
                <a:gd name="T0" fmla="*/ 2147483647 w 121"/>
                <a:gd name="T1" fmla="*/ 0 h 105"/>
                <a:gd name="T2" fmla="*/ 2147483647 w 121"/>
                <a:gd name="T3" fmla="*/ 0 h 105"/>
                <a:gd name="T4" fmla="*/ 0 w 121"/>
                <a:gd name="T5" fmla="*/ 2147483647 h 105"/>
                <a:gd name="T6" fmla="*/ 0 w 121"/>
                <a:gd name="T7" fmla="*/ 2147483647 h 105"/>
                <a:gd name="T8" fmla="*/ 2147483647 w 121"/>
                <a:gd name="T9" fmla="*/ 2147483647 h 105"/>
                <a:gd name="T10" fmla="*/ 2147483647 w 121"/>
                <a:gd name="T11" fmla="*/ 2147483647 h 105"/>
                <a:gd name="T12" fmla="*/ 2147483647 w 121"/>
                <a:gd name="T13" fmla="*/ 2147483647 h 105"/>
                <a:gd name="T14" fmla="*/ 2147483647 w 121"/>
                <a:gd name="T15" fmla="*/ 2147483647 h 105"/>
                <a:gd name="T16" fmla="*/ 2147483647 w 121"/>
                <a:gd name="T17" fmla="*/ 2147483647 h 105"/>
                <a:gd name="T18" fmla="*/ 2147483647 w 121"/>
                <a:gd name="T19" fmla="*/ 2147483647 h 105"/>
                <a:gd name="T20" fmla="*/ 2147483647 w 121"/>
                <a:gd name="T21" fmla="*/ 2147483647 h 105"/>
                <a:gd name="T22" fmla="*/ 2147483647 w 121"/>
                <a:gd name="T23" fmla="*/ 0 h 105"/>
                <a:gd name="T24" fmla="*/ 2147483647 w 121"/>
                <a:gd name="T25" fmla="*/ 2147483647 h 105"/>
                <a:gd name="T26" fmla="*/ 2147483647 w 121"/>
                <a:gd name="T27" fmla="*/ 2147483647 h 105"/>
                <a:gd name="T28" fmla="*/ 2147483647 w 121"/>
                <a:gd name="T29" fmla="*/ 2147483647 h 105"/>
                <a:gd name="T30" fmla="*/ 2147483647 w 121"/>
                <a:gd name="T31" fmla="*/ 2147483647 h 105"/>
                <a:gd name="T32" fmla="*/ 2147483647 w 121"/>
                <a:gd name="T33" fmla="*/ 2147483647 h 105"/>
                <a:gd name="T34" fmla="*/ 2147483647 w 121"/>
                <a:gd name="T35" fmla="*/ 2147483647 h 105"/>
                <a:gd name="T36" fmla="*/ 2147483647 w 121"/>
                <a:gd name="T37" fmla="*/ 2147483647 h 105"/>
                <a:gd name="T38" fmla="*/ 2147483647 w 121"/>
                <a:gd name="T39" fmla="*/ 2147483647 h 105"/>
                <a:gd name="T40" fmla="*/ 2147483647 w 121"/>
                <a:gd name="T41" fmla="*/ 2147483647 h 105"/>
                <a:gd name="T42" fmla="*/ 2147483647 w 121"/>
                <a:gd name="T43" fmla="*/ 2147483647 h 105"/>
                <a:gd name="T44" fmla="*/ 2147483647 w 121"/>
                <a:gd name="T45" fmla="*/ 2147483647 h 105"/>
                <a:gd name="T46" fmla="*/ 2147483647 w 121"/>
                <a:gd name="T47" fmla="*/ 2147483647 h 105"/>
                <a:gd name="T48" fmla="*/ 2147483647 w 121"/>
                <a:gd name="T49" fmla="*/ 2147483647 h 105"/>
                <a:gd name="T50" fmla="*/ 2147483647 w 121"/>
                <a:gd name="T51" fmla="*/ 2147483647 h 105"/>
                <a:gd name="T52" fmla="*/ 2147483647 w 121"/>
                <a:gd name="T53" fmla="*/ 2147483647 h 1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1"/>
                <a:gd name="T82" fmla="*/ 0 h 105"/>
                <a:gd name="T83" fmla="*/ 121 w 121"/>
                <a:gd name="T84" fmla="*/ 105 h 1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1" h="105">
                  <a:moveTo>
                    <a:pt x="104" y="0"/>
                  </a:moveTo>
                  <a:cubicBezTo>
                    <a:pt x="17" y="0"/>
                    <a:pt x="17" y="0"/>
                    <a:pt x="17" y="0"/>
                  </a:cubicBezTo>
                  <a:cubicBezTo>
                    <a:pt x="8" y="0"/>
                    <a:pt x="0" y="8"/>
                    <a:pt x="0" y="17"/>
                  </a:cubicBezTo>
                  <a:cubicBezTo>
                    <a:pt x="0" y="63"/>
                    <a:pt x="0" y="63"/>
                    <a:pt x="0" y="63"/>
                  </a:cubicBezTo>
                  <a:cubicBezTo>
                    <a:pt x="0" y="72"/>
                    <a:pt x="8" y="80"/>
                    <a:pt x="17" y="80"/>
                  </a:cubicBezTo>
                  <a:cubicBezTo>
                    <a:pt x="31" y="80"/>
                    <a:pt x="31" y="80"/>
                    <a:pt x="31" y="80"/>
                  </a:cubicBezTo>
                  <a:cubicBezTo>
                    <a:pt x="13" y="105"/>
                    <a:pt x="13" y="105"/>
                    <a:pt x="13" y="105"/>
                  </a:cubicBezTo>
                  <a:cubicBezTo>
                    <a:pt x="64" y="80"/>
                    <a:pt x="64" y="80"/>
                    <a:pt x="64" y="80"/>
                  </a:cubicBezTo>
                  <a:cubicBezTo>
                    <a:pt x="104" y="80"/>
                    <a:pt x="104" y="80"/>
                    <a:pt x="104" y="80"/>
                  </a:cubicBezTo>
                  <a:cubicBezTo>
                    <a:pt x="113" y="80"/>
                    <a:pt x="121" y="72"/>
                    <a:pt x="121" y="63"/>
                  </a:cubicBezTo>
                  <a:cubicBezTo>
                    <a:pt x="121" y="17"/>
                    <a:pt x="121" y="17"/>
                    <a:pt x="121" y="17"/>
                  </a:cubicBezTo>
                  <a:cubicBezTo>
                    <a:pt x="121" y="8"/>
                    <a:pt x="113" y="0"/>
                    <a:pt x="104" y="0"/>
                  </a:cubicBezTo>
                  <a:close/>
                  <a:moveTo>
                    <a:pt x="35" y="48"/>
                  </a:moveTo>
                  <a:cubicBezTo>
                    <a:pt x="31" y="48"/>
                    <a:pt x="28" y="44"/>
                    <a:pt x="28" y="40"/>
                  </a:cubicBezTo>
                  <a:cubicBezTo>
                    <a:pt x="28" y="36"/>
                    <a:pt x="31" y="33"/>
                    <a:pt x="35" y="33"/>
                  </a:cubicBezTo>
                  <a:cubicBezTo>
                    <a:pt x="39" y="33"/>
                    <a:pt x="42" y="36"/>
                    <a:pt x="42" y="40"/>
                  </a:cubicBezTo>
                  <a:cubicBezTo>
                    <a:pt x="42" y="44"/>
                    <a:pt x="39" y="48"/>
                    <a:pt x="35" y="48"/>
                  </a:cubicBezTo>
                  <a:close/>
                  <a:moveTo>
                    <a:pt x="61" y="48"/>
                  </a:moveTo>
                  <a:cubicBezTo>
                    <a:pt x="57" y="48"/>
                    <a:pt x="53" y="44"/>
                    <a:pt x="53" y="40"/>
                  </a:cubicBezTo>
                  <a:cubicBezTo>
                    <a:pt x="53" y="36"/>
                    <a:pt x="57" y="33"/>
                    <a:pt x="61" y="33"/>
                  </a:cubicBezTo>
                  <a:cubicBezTo>
                    <a:pt x="65" y="33"/>
                    <a:pt x="68" y="36"/>
                    <a:pt x="68" y="40"/>
                  </a:cubicBezTo>
                  <a:cubicBezTo>
                    <a:pt x="68" y="44"/>
                    <a:pt x="65" y="48"/>
                    <a:pt x="61" y="48"/>
                  </a:cubicBezTo>
                  <a:close/>
                  <a:moveTo>
                    <a:pt x="86" y="48"/>
                  </a:moveTo>
                  <a:cubicBezTo>
                    <a:pt x="82" y="48"/>
                    <a:pt x="79" y="44"/>
                    <a:pt x="79" y="40"/>
                  </a:cubicBezTo>
                  <a:cubicBezTo>
                    <a:pt x="79" y="36"/>
                    <a:pt x="82" y="33"/>
                    <a:pt x="86" y="33"/>
                  </a:cubicBezTo>
                  <a:cubicBezTo>
                    <a:pt x="90" y="33"/>
                    <a:pt x="94" y="36"/>
                    <a:pt x="94" y="40"/>
                  </a:cubicBezTo>
                  <a:cubicBezTo>
                    <a:pt x="94" y="44"/>
                    <a:pt x="90" y="48"/>
                    <a:pt x="86" y="48"/>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195"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grpSp>
      <p:sp>
        <p:nvSpPr>
          <p:cNvPr id="27" name="矩形 26"/>
          <p:cNvSpPr/>
          <p:nvPr/>
        </p:nvSpPr>
        <p:spPr>
          <a:xfrm>
            <a:off x="6366924" y="4890133"/>
            <a:ext cx="5124772" cy="1061829"/>
          </a:xfrm>
          <a:prstGeom prst="rect">
            <a:avLst/>
          </a:prstGeom>
          <a:noFill/>
          <a:ln w="9525">
            <a:noFill/>
          </a:ln>
        </p:spPr>
        <p:txBody>
          <a:bodyPr wrap="square" anchor="t">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just">
              <a:lnSpc>
                <a:spcPct val="150000"/>
              </a:lnSpc>
            </a:pPr>
            <a:r>
              <a:rPr lang="zh-CN" altLang="zh-CN" sz="1400" dirty="0">
                <a:solidFill>
                  <a:srgbClr val="6AE7FF"/>
                </a:solidFill>
                <a:latin typeface="微软雅黑" panose="020B0503020204020204" pitchFamily="34" charset="-122"/>
                <a:ea typeface="微软雅黑" panose="020B0503020204020204" pitchFamily="34" charset="-122"/>
              </a:rPr>
              <a:t>区块链技术是构建比特币</a:t>
            </a:r>
            <a:r>
              <a:rPr lang="zh-CN" altLang="en-US" sz="1400" dirty="0">
                <a:solidFill>
                  <a:srgbClr val="6AE7FF"/>
                </a:solidFill>
                <a:latin typeface="微软雅黑" panose="020B0503020204020204" pitchFamily="34" charset="-122"/>
                <a:ea typeface="微软雅黑" panose="020B0503020204020204" pitchFamily="34" charset="-122"/>
              </a:rPr>
              <a:t>区块链网络</a:t>
            </a:r>
            <a:r>
              <a:rPr lang="zh-CN" altLang="zh-CN" sz="1400" dirty="0">
                <a:solidFill>
                  <a:srgbClr val="6AE7FF"/>
                </a:solidFill>
                <a:latin typeface="微软雅黑" panose="020B0503020204020204" pitchFamily="34" charset="-122"/>
                <a:ea typeface="微软雅黑" panose="020B0503020204020204" pitchFamily="34" charset="-122"/>
              </a:rPr>
              <a:t>与交易信息加密传输的基础技术</a:t>
            </a:r>
            <a:r>
              <a:rPr lang="zh-CN" altLang="en-US" sz="1400" dirty="0">
                <a:solidFill>
                  <a:srgbClr val="6AE7FF"/>
                </a:solidFill>
                <a:latin typeface="微软雅黑" panose="020B0503020204020204" pitchFamily="34" charset="-122"/>
                <a:ea typeface="微软雅黑" panose="020B0503020204020204" pitchFamily="34" charset="-122"/>
              </a:rPr>
              <a:t>。它基于密码学原理而不基于信用，使得任何达成一致的双方直接支付，从而不需要第三方中介的参与。</a:t>
            </a:r>
          </a:p>
        </p:txBody>
      </p:sp>
      <p:sp>
        <p:nvSpPr>
          <p:cNvPr id="28" name="矩形 27"/>
          <p:cNvSpPr/>
          <p:nvPr/>
        </p:nvSpPr>
        <p:spPr>
          <a:xfrm>
            <a:off x="6366924" y="3683162"/>
            <a:ext cx="5326250" cy="1061829"/>
          </a:xfrm>
          <a:prstGeom prst="rect">
            <a:avLst/>
          </a:prstGeom>
          <a:noFill/>
          <a:ln w="9525">
            <a:noFill/>
          </a:ln>
        </p:spPr>
        <p:txBody>
          <a:bodyPr wrap="square" anchor="t">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互联网上的贸易，几乎都需要借助可资信赖的第三方信用机构来处理电子支付信息。这类系统仍然内生性地受制于“基于信用的模式”。</a:t>
            </a:r>
          </a:p>
        </p:txBody>
      </p:sp>
      <p:sp>
        <p:nvSpPr>
          <p:cNvPr id="8" name="文本框 7"/>
          <p:cNvSpPr txBox="1"/>
          <p:nvPr/>
        </p:nvSpPr>
        <p:spPr>
          <a:xfrm>
            <a:off x="6061199" y="3155386"/>
            <a:ext cx="492443" cy="1200329"/>
          </a:xfrm>
          <a:prstGeom prst="rect">
            <a:avLst/>
          </a:prstGeom>
          <a:noFill/>
        </p:spPr>
        <p:txBody>
          <a:bodyPr wrap="none" rtlCol="0">
            <a:spAutoFit/>
          </a:bodyPr>
          <a:lstStyle/>
          <a:p>
            <a:r>
              <a:rPr lang="zh-CN" altLang="en-US" sz="7200" b="1" dirty="0" smtClean="0">
                <a:solidFill>
                  <a:srgbClr val="6AE7FF"/>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7200" b="1" dirty="0">
              <a:solidFill>
                <a:srgbClr val="6AE7FF"/>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4" name="文本框 33"/>
          <p:cNvSpPr txBox="1"/>
          <p:nvPr/>
        </p:nvSpPr>
        <p:spPr>
          <a:xfrm>
            <a:off x="11478823" y="5668720"/>
            <a:ext cx="492443" cy="1200329"/>
          </a:xfrm>
          <a:prstGeom prst="rect">
            <a:avLst/>
          </a:prstGeom>
          <a:noFill/>
        </p:spPr>
        <p:txBody>
          <a:bodyPr wrap="none" rtlCol="0">
            <a:spAutoFit/>
          </a:bodyPr>
          <a:lstStyle/>
          <a:p>
            <a:r>
              <a:rPr lang="zh-CN" altLang="en-US" sz="7200" b="1" dirty="0" smtClean="0">
                <a:solidFill>
                  <a:srgbClr val="6AE7FF"/>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7200" b="1" dirty="0">
              <a:solidFill>
                <a:srgbClr val="6AE7FF"/>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36" name="组合 35"/>
          <p:cNvGrpSpPr/>
          <p:nvPr/>
        </p:nvGrpSpPr>
        <p:grpSpPr>
          <a:xfrm>
            <a:off x="0" y="319096"/>
            <a:ext cx="9803787" cy="610295"/>
            <a:chOff x="134487" y="670145"/>
            <a:chExt cx="7403300" cy="460862"/>
          </a:xfrm>
        </p:grpSpPr>
        <p:sp>
          <p:nvSpPr>
            <p:cNvPr id="37" name="TextBox 39"/>
            <p:cNvSpPr txBox="1"/>
            <p:nvPr/>
          </p:nvSpPr>
          <p:spPr>
            <a:xfrm>
              <a:off x="375664" y="689416"/>
              <a:ext cx="759227" cy="441591"/>
            </a:xfrm>
            <a:prstGeom prst="rect">
              <a:avLst/>
            </a:prstGeom>
            <a:noFill/>
          </p:spPr>
          <p:txBody>
            <a:bodyPr wrap="none" rtlCol="0">
              <a:spAutoFit/>
            </a:bodyPr>
            <a:lstStyle/>
            <a:p>
              <a:r>
                <a:rPr lang="zh-CN" altLang="en-US" sz="3200" b="1" dirty="0">
                  <a:solidFill>
                    <a:srgbClr val="10FBFE"/>
                  </a:solidFill>
                  <a:latin typeface="微软雅黑" panose="020B0503020204020204" charset="-122"/>
                  <a:ea typeface="微软雅黑" panose="020B0503020204020204" charset="-122"/>
                  <a:sym typeface="+mn-ea"/>
                </a:rPr>
                <a:t>背景</a:t>
              </a:r>
            </a:p>
          </p:txBody>
        </p:sp>
        <p:sp>
          <p:nvSpPr>
            <p:cNvPr id="38"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直接连接符 39"/>
            <p:cNvCxnSpPr/>
            <p:nvPr/>
          </p:nvCxnSpPr>
          <p:spPr>
            <a:xfrm>
              <a:off x="1253485"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102"/>
                                        </p:tgtEl>
                                        <p:attrNameLst>
                                          <p:attrName>style.visibility</p:attrName>
                                        </p:attrNameLst>
                                      </p:cBhvr>
                                      <p:to>
                                        <p:strVal val="visible"/>
                                      </p:to>
                                    </p:set>
                                    <p:anim calcmode="lin" valueType="num">
                                      <p:cBhvr>
                                        <p:cTn id="7" dur="500" fill="hold"/>
                                        <p:tgtEl>
                                          <p:spTgt spid="4102"/>
                                        </p:tgtEl>
                                        <p:attrNameLst>
                                          <p:attrName>ppt_w</p:attrName>
                                        </p:attrNameLst>
                                      </p:cBhvr>
                                      <p:tavLst>
                                        <p:tav tm="0">
                                          <p:val>
                                            <p:fltVal val="0"/>
                                          </p:val>
                                        </p:tav>
                                        <p:tav tm="100000">
                                          <p:val>
                                            <p:strVal val="#ppt_w"/>
                                          </p:val>
                                        </p:tav>
                                      </p:tavLst>
                                    </p:anim>
                                    <p:anim calcmode="lin" valueType="num">
                                      <p:cBhvr>
                                        <p:cTn id="8" dur="500" fill="hold"/>
                                        <p:tgtEl>
                                          <p:spTgt spid="4102"/>
                                        </p:tgtEl>
                                        <p:attrNameLst>
                                          <p:attrName>ppt_h</p:attrName>
                                        </p:attrNameLst>
                                      </p:cBhvr>
                                      <p:tavLst>
                                        <p:tav tm="0">
                                          <p:val>
                                            <p:fltVal val="0"/>
                                          </p:val>
                                        </p:tav>
                                        <p:tav tm="100000">
                                          <p:val>
                                            <p:strVal val="#ppt_h"/>
                                          </p:val>
                                        </p:tav>
                                      </p:tavLst>
                                    </p:anim>
                                    <p:animEffect transition="in" filter="fade">
                                      <p:cBhvr>
                                        <p:cTn id="9" dur="500"/>
                                        <p:tgtEl>
                                          <p:spTgt spid="410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104"/>
                                        </p:tgtEl>
                                        <p:attrNameLst>
                                          <p:attrName>style.visibility</p:attrName>
                                        </p:attrNameLst>
                                      </p:cBhvr>
                                      <p:to>
                                        <p:strVal val="visible"/>
                                      </p:to>
                                    </p:set>
                                    <p:anim calcmode="lin" valueType="num">
                                      <p:cBhvr>
                                        <p:cTn id="13" dur="500" fill="hold"/>
                                        <p:tgtEl>
                                          <p:spTgt spid="4104"/>
                                        </p:tgtEl>
                                        <p:attrNameLst>
                                          <p:attrName>ppt_w</p:attrName>
                                        </p:attrNameLst>
                                      </p:cBhvr>
                                      <p:tavLst>
                                        <p:tav tm="0">
                                          <p:val>
                                            <p:fltVal val="0"/>
                                          </p:val>
                                        </p:tav>
                                        <p:tav tm="100000">
                                          <p:val>
                                            <p:strVal val="#ppt_w"/>
                                          </p:val>
                                        </p:tav>
                                      </p:tavLst>
                                    </p:anim>
                                    <p:anim calcmode="lin" valueType="num">
                                      <p:cBhvr>
                                        <p:cTn id="14" dur="500" fill="hold"/>
                                        <p:tgtEl>
                                          <p:spTgt spid="4104"/>
                                        </p:tgtEl>
                                        <p:attrNameLst>
                                          <p:attrName>ppt_h</p:attrName>
                                        </p:attrNameLst>
                                      </p:cBhvr>
                                      <p:tavLst>
                                        <p:tav tm="0">
                                          <p:val>
                                            <p:fltVal val="0"/>
                                          </p:val>
                                        </p:tav>
                                        <p:tav tm="100000">
                                          <p:val>
                                            <p:strVal val="#ppt_h"/>
                                          </p:val>
                                        </p:tav>
                                      </p:tavLst>
                                    </p:anim>
                                    <p:animEffect transition="in" filter="fade">
                                      <p:cBhvr>
                                        <p:cTn id="15" dur="500"/>
                                        <p:tgtEl>
                                          <p:spTgt spid="410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103"/>
                                        </p:tgtEl>
                                        <p:attrNameLst>
                                          <p:attrName>style.visibility</p:attrName>
                                        </p:attrNameLst>
                                      </p:cBhvr>
                                      <p:to>
                                        <p:strVal val="visible"/>
                                      </p:to>
                                    </p:set>
                                    <p:anim calcmode="lin" valueType="num">
                                      <p:cBhvr>
                                        <p:cTn id="19" dur="500" fill="hold"/>
                                        <p:tgtEl>
                                          <p:spTgt spid="4103"/>
                                        </p:tgtEl>
                                        <p:attrNameLst>
                                          <p:attrName>ppt_w</p:attrName>
                                        </p:attrNameLst>
                                      </p:cBhvr>
                                      <p:tavLst>
                                        <p:tav tm="0">
                                          <p:val>
                                            <p:fltVal val="0"/>
                                          </p:val>
                                        </p:tav>
                                        <p:tav tm="100000">
                                          <p:val>
                                            <p:strVal val="#ppt_w"/>
                                          </p:val>
                                        </p:tav>
                                      </p:tavLst>
                                    </p:anim>
                                    <p:anim calcmode="lin" valueType="num">
                                      <p:cBhvr>
                                        <p:cTn id="20" dur="500" fill="hold"/>
                                        <p:tgtEl>
                                          <p:spTgt spid="4103"/>
                                        </p:tgtEl>
                                        <p:attrNameLst>
                                          <p:attrName>ppt_h</p:attrName>
                                        </p:attrNameLst>
                                      </p:cBhvr>
                                      <p:tavLst>
                                        <p:tav tm="0">
                                          <p:val>
                                            <p:fltVal val="0"/>
                                          </p:val>
                                        </p:tav>
                                        <p:tav tm="100000">
                                          <p:val>
                                            <p:strVal val="#ppt_h"/>
                                          </p:val>
                                        </p:tav>
                                      </p:tavLst>
                                    </p:anim>
                                    <p:animEffect transition="in" filter="fade">
                                      <p:cBhvr>
                                        <p:cTn id="21" dur="500"/>
                                        <p:tgtEl>
                                          <p:spTgt spid="4103"/>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105"/>
                                        </p:tgtEl>
                                        <p:attrNameLst>
                                          <p:attrName>style.visibility</p:attrName>
                                        </p:attrNameLst>
                                      </p:cBhvr>
                                      <p:to>
                                        <p:strVal val="visible"/>
                                      </p:to>
                                    </p:set>
                                    <p:anim calcmode="lin" valueType="num">
                                      <p:cBhvr>
                                        <p:cTn id="25" dur="500" fill="hold"/>
                                        <p:tgtEl>
                                          <p:spTgt spid="4105"/>
                                        </p:tgtEl>
                                        <p:attrNameLst>
                                          <p:attrName>ppt_w</p:attrName>
                                        </p:attrNameLst>
                                      </p:cBhvr>
                                      <p:tavLst>
                                        <p:tav tm="0">
                                          <p:val>
                                            <p:fltVal val="0"/>
                                          </p:val>
                                        </p:tav>
                                        <p:tav tm="100000">
                                          <p:val>
                                            <p:strVal val="#ppt_w"/>
                                          </p:val>
                                        </p:tav>
                                      </p:tavLst>
                                    </p:anim>
                                    <p:anim calcmode="lin" valueType="num">
                                      <p:cBhvr>
                                        <p:cTn id="26" dur="500" fill="hold"/>
                                        <p:tgtEl>
                                          <p:spTgt spid="4105"/>
                                        </p:tgtEl>
                                        <p:attrNameLst>
                                          <p:attrName>ppt_h</p:attrName>
                                        </p:attrNameLst>
                                      </p:cBhvr>
                                      <p:tavLst>
                                        <p:tav tm="0">
                                          <p:val>
                                            <p:fltVal val="0"/>
                                          </p:val>
                                        </p:tav>
                                        <p:tav tm="100000">
                                          <p:val>
                                            <p:strVal val="#ppt_h"/>
                                          </p:val>
                                        </p:tav>
                                      </p:tavLst>
                                    </p:anim>
                                    <p:animEffect transition="in" filter="fade">
                                      <p:cBhvr>
                                        <p:cTn id="27" dur="500"/>
                                        <p:tgtEl>
                                          <p:spTgt spid="4105"/>
                                        </p:tgtEl>
                                      </p:cBhvr>
                                    </p:animEffect>
                                  </p:childTnLst>
                                </p:cTn>
                              </p:par>
                            </p:childTnLst>
                          </p:cTn>
                        </p:par>
                        <p:par>
                          <p:cTn id="28" fill="hold">
                            <p:stCondLst>
                              <p:cond delay="2000"/>
                            </p:stCondLst>
                            <p:childTnLst>
                              <p:par>
                                <p:cTn id="29" presetID="16" presetClass="entr" presetSubtype="21"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barn(inVertical)">
                                      <p:cBhvr>
                                        <p:cTn id="31" dur="500"/>
                                        <p:tgtEl>
                                          <p:spTgt spid="28"/>
                                        </p:tgtEl>
                                      </p:cBhvr>
                                    </p:animEffect>
                                  </p:childTnLst>
                                </p:cTn>
                              </p:par>
                            </p:childTnLst>
                          </p:cTn>
                        </p:par>
                        <p:par>
                          <p:cTn id="32" fill="hold">
                            <p:stCondLst>
                              <p:cond delay="2500"/>
                            </p:stCondLst>
                            <p:childTnLst>
                              <p:par>
                                <p:cTn id="33" presetID="16" presetClass="entr" presetSubtype="21"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barn(inVertical)">
                                      <p:cBhvr>
                                        <p:cTn id="35" dur="500"/>
                                        <p:tgtEl>
                                          <p:spTgt spid="27"/>
                                        </p:tgtEl>
                                      </p:cBhvr>
                                    </p:animEffect>
                                  </p:childTnLst>
                                </p:cTn>
                              </p:par>
                            </p:childTnLst>
                          </p:cTn>
                        </p:par>
                        <p:par>
                          <p:cTn id="36" fill="hold">
                            <p:stCondLst>
                              <p:cond delay="3000"/>
                            </p:stCondLst>
                            <p:childTnLst>
                              <p:par>
                                <p:cTn id="37" presetID="16" presetClass="entr" presetSubtype="21"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barn(inVertical)">
                                      <p:cBhvr>
                                        <p:cTn id="39" dur="500"/>
                                        <p:tgtEl>
                                          <p:spTgt spid="5"/>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p:cTn id="49" dur="500" fill="hold"/>
                                        <p:tgtEl>
                                          <p:spTgt spid="34"/>
                                        </p:tgtEl>
                                        <p:attrNameLst>
                                          <p:attrName>ppt_w</p:attrName>
                                        </p:attrNameLst>
                                      </p:cBhvr>
                                      <p:tavLst>
                                        <p:tav tm="0">
                                          <p:val>
                                            <p:fltVal val="0"/>
                                          </p:val>
                                        </p:tav>
                                        <p:tav tm="100000">
                                          <p:val>
                                            <p:strVal val="#ppt_w"/>
                                          </p:val>
                                        </p:tav>
                                      </p:tavLst>
                                    </p:anim>
                                    <p:anim calcmode="lin" valueType="num">
                                      <p:cBhvr>
                                        <p:cTn id="50" dur="500" fill="hold"/>
                                        <p:tgtEl>
                                          <p:spTgt spid="34"/>
                                        </p:tgtEl>
                                        <p:attrNameLst>
                                          <p:attrName>ppt_h</p:attrName>
                                        </p:attrNameLst>
                                      </p:cBhvr>
                                      <p:tavLst>
                                        <p:tav tm="0">
                                          <p:val>
                                            <p:fltVal val="0"/>
                                          </p:val>
                                        </p:tav>
                                        <p:tav tm="100000">
                                          <p:val>
                                            <p:strVal val="#ppt_h"/>
                                          </p:val>
                                        </p:tav>
                                      </p:tavLst>
                                    </p:anim>
                                    <p:animEffect transition="in" filter="fade">
                                      <p:cBhvr>
                                        <p:cTn id="51" dur="500"/>
                                        <p:tgtEl>
                                          <p:spTgt spid="34"/>
                                        </p:tgtEl>
                                      </p:cBhvr>
                                    </p:animEffect>
                                  </p:childTnLst>
                                </p:cTn>
                              </p:par>
                            </p:childTnLst>
                          </p:cTn>
                        </p:par>
                        <p:par>
                          <p:cTn id="52" fill="hold">
                            <p:stCondLst>
                              <p:cond delay="4500"/>
                            </p:stCondLst>
                            <p:childTnLst>
                              <p:par>
                                <p:cTn id="53" presetID="22" presetClass="entr" presetSubtype="8" fill="hold"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wipe(left)">
                                      <p:cBhvr>
                                        <p:cTn id="5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8" grpId="0"/>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695324" y="1564620"/>
            <a:ext cx="9582096" cy="1712913"/>
            <a:chOff x="695324" y="1564620"/>
            <a:chExt cx="9582096" cy="1712913"/>
          </a:xfrm>
        </p:grpSpPr>
        <p:sp>
          <p:nvSpPr>
            <p:cNvPr id="33" name="任意多边形: 形状 45"/>
            <p:cNvSpPr/>
            <p:nvPr/>
          </p:nvSpPr>
          <p:spPr bwMode="auto">
            <a:xfrm>
              <a:off x="695324" y="1801157"/>
              <a:ext cx="8276838" cy="1181100"/>
            </a:xfrm>
            <a:custGeom>
              <a:avLst/>
              <a:gdLst>
                <a:gd name="connsiteX0" fmla="*/ 0 w 8276838"/>
                <a:gd name="connsiteY0" fmla="*/ 0 h 1181100"/>
                <a:gd name="connsiteX1" fmla="*/ 2394337 w 8276838"/>
                <a:gd name="connsiteY1" fmla="*/ 0 h 1181100"/>
                <a:gd name="connsiteX2" fmla="*/ 4990475 w 8276838"/>
                <a:gd name="connsiteY2" fmla="*/ 0 h 1181100"/>
                <a:gd name="connsiteX3" fmla="*/ 7384812 w 8276838"/>
                <a:gd name="connsiteY3" fmla="*/ 0 h 1181100"/>
                <a:gd name="connsiteX4" fmla="*/ 7875801 w 8276838"/>
                <a:gd name="connsiteY4" fmla="*/ 584200 h 1181100"/>
                <a:gd name="connsiteX5" fmla="*/ 8269342 w 8276838"/>
                <a:gd name="connsiteY5" fmla="*/ 471488 h 1181100"/>
                <a:gd name="connsiteX6" fmla="*/ 8276838 w 8276838"/>
                <a:gd name="connsiteY6" fmla="*/ 477838 h 1181100"/>
                <a:gd name="connsiteX7" fmla="*/ 7883297 w 8276838"/>
                <a:gd name="connsiteY7" fmla="*/ 590550 h 1181100"/>
                <a:gd name="connsiteX8" fmla="*/ 8276838 w 8276838"/>
                <a:gd name="connsiteY8" fmla="*/ 703263 h 1181100"/>
                <a:gd name="connsiteX9" fmla="*/ 8269342 w 8276838"/>
                <a:gd name="connsiteY9" fmla="*/ 709613 h 1181100"/>
                <a:gd name="connsiteX10" fmla="*/ 7875801 w 8276838"/>
                <a:gd name="connsiteY10" fmla="*/ 596900 h 1181100"/>
                <a:gd name="connsiteX11" fmla="*/ 7384812 w 8276838"/>
                <a:gd name="connsiteY11" fmla="*/ 1181100 h 1181100"/>
                <a:gd name="connsiteX12" fmla="*/ 4990475 w 8276838"/>
                <a:gd name="connsiteY12" fmla="*/ 1181100 h 1181100"/>
                <a:gd name="connsiteX13" fmla="*/ 2394337 w 8276838"/>
                <a:gd name="connsiteY13" fmla="*/ 1181100 h 1181100"/>
                <a:gd name="connsiteX14" fmla="*/ 0 w 8276838"/>
                <a:gd name="connsiteY14" fmla="*/ 118110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276838" h="1181100">
                  <a:moveTo>
                    <a:pt x="0" y="0"/>
                  </a:moveTo>
                  <a:lnTo>
                    <a:pt x="2394337" y="0"/>
                  </a:lnTo>
                  <a:lnTo>
                    <a:pt x="4990475" y="0"/>
                  </a:lnTo>
                  <a:lnTo>
                    <a:pt x="7384812" y="0"/>
                  </a:lnTo>
                  <a:lnTo>
                    <a:pt x="7875801" y="584200"/>
                  </a:lnTo>
                  <a:lnTo>
                    <a:pt x="8269342" y="471488"/>
                  </a:lnTo>
                  <a:lnTo>
                    <a:pt x="8276838" y="477838"/>
                  </a:lnTo>
                  <a:lnTo>
                    <a:pt x="7883297" y="590550"/>
                  </a:lnTo>
                  <a:lnTo>
                    <a:pt x="8276838" y="703263"/>
                  </a:lnTo>
                  <a:lnTo>
                    <a:pt x="8269342" y="709613"/>
                  </a:lnTo>
                  <a:lnTo>
                    <a:pt x="7875801" y="596900"/>
                  </a:lnTo>
                  <a:lnTo>
                    <a:pt x="7384812" y="1181100"/>
                  </a:lnTo>
                  <a:lnTo>
                    <a:pt x="4990475" y="1181100"/>
                  </a:lnTo>
                  <a:lnTo>
                    <a:pt x="2394337" y="1181100"/>
                  </a:lnTo>
                  <a:lnTo>
                    <a:pt x="0" y="1181100"/>
                  </a:lnTo>
                  <a:close/>
                </a:path>
              </a:pathLst>
            </a:custGeom>
            <a:solidFill>
              <a:srgbClr val="6AE7FF">
                <a:alpha val="70000"/>
              </a:srgbClr>
            </a:solidFill>
            <a:ln>
              <a:noFill/>
            </a:ln>
          </p:spPr>
          <p:txBody>
            <a:bodyPr wrap="square" anchor="ctr">
              <a:noAutofit/>
            </a:bodyPr>
            <a:lstStyle/>
            <a:p>
              <a:pPr algn="ctr"/>
              <a:endParaRPr/>
            </a:p>
          </p:txBody>
        </p:sp>
        <p:grpSp>
          <p:nvGrpSpPr>
            <p:cNvPr id="35" name="Group 4"/>
            <p:cNvGrpSpPr/>
            <p:nvPr/>
          </p:nvGrpSpPr>
          <p:grpSpPr>
            <a:xfrm>
              <a:off x="8931220" y="1564620"/>
              <a:ext cx="1346200" cy="1712913"/>
              <a:chOff x="5494338" y="769938"/>
              <a:chExt cx="1346200" cy="1712913"/>
            </a:xfrm>
            <a:solidFill>
              <a:schemeClr val="accent4"/>
            </a:solidFill>
          </p:grpSpPr>
          <p:sp>
            <p:nvSpPr>
              <p:cNvPr id="36" name="Freeform: Shape 6"/>
              <p:cNvSpPr/>
              <p:nvPr/>
            </p:nvSpPr>
            <p:spPr bwMode="auto">
              <a:xfrm>
                <a:off x="5494338" y="769938"/>
                <a:ext cx="1346200" cy="1712913"/>
              </a:xfrm>
              <a:custGeom>
                <a:avLst/>
                <a:gdLst>
                  <a:gd name="T0" fmla="*/ 598 w 598"/>
                  <a:gd name="T1" fmla="*/ 377 h 760"/>
                  <a:gd name="T2" fmla="*/ 594 w 598"/>
                  <a:gd name="T3" fmla="*/ 374 h 760"/>
                  <a:gd name="T4" fmla="*/ 593 w 598"/>
                  <a:gd name="T5" fmla="*/ 374 h 760"/>
                  <a:gd name="T6" fmla="*/ 588 w 598"/>
                  <a:gd name="T7" fmla="*/ 371 h 760"/>
                  <a:gd name="T8" fmla="*/ 585 w 598"/>
                  <a:gd name="T9" fmla="*/ 372 h 760"/>
                  <a:gd name="T10" fmla="*/ 582 w 598"/>
                  <a:gd name="T11" fmla="*/ 369 h 760"/>
                  <a:gd name="T12" fmla="*/ 592 w 598"/>
                  <a:gd name="T13" fmla="*/ 320 h 760"/>
                  <a:gd name="T14" fmla="*/ 569 w 598"/>
                  <a:gd name="T15" fmla="*/ 308 h 760"/>
                  <a:gd name="T16" fmla="*/ 566 w 598"/>
                  <a:gd name="T17" fmla="*/ 360 h 760"/>
                  <a:gd name="T18" fmla="*/ 561 w 598"/>
                  <a:gd name="T19" fmla="*/ 361 h 760"/>
                  <a:gd name="T20" fmla="*/ 547 w 598"/>
                  <a:gd name="T21" fmla="*/ 331 h 760"/>
                  <a:gd name="T22" fmla="*/ 446 w 598"/>
                  <a:gd name="T23" fmla="*/ 332 h 760"/>
                  <a:gd name="T24" fmla="*/ 445 w 598"/>
                  <a:gd name="T25" fmla="*/ 325 h 760"/>
                  <a:gd name="T26" fmla="*/ 455 w 598"/>
                  <a:gd name="T27" fmla="*/ 316 h 760"/>
                  <a:gd name="T28" fmla="*/ 470 w 598"/>
                  <a:gd name="T29" fmla="*/ 316 h 760"/>
                  <a:gd name="T30" fmla="*/ 492 w 598"/>
                  <a:gd name="T31" fmla="*/ 304 h 760"/>
                  <a:gd name="T32" fmla="*/ 467 w 598"/>
                  <a:gd name="T33" fmla="*/ 296 h 760"/>
                  <a:gd name="T34" fmla="*/ 444 w 598"/>
                  <a:gd name="T35" fmla="*/ 298 h 760"/>
                  <a:gd name="T36" fmla="*/ 428 w 598"/>
                  <a:gd name="T37" fmla="*/ 8 h 760"/>
                  <a:gd name="T38" fmla="*/ 347 w 598"/>
                  <a:gd name="T39" fmla="*/ 4 h 760"/>
                  <a:gd name="T40" fmla="*/ 332 w 598"/>
                  <a:gd name="T41" fmla="*/ 47 h 760"/>
                  <a:gd name="T42" fmla="*/ 342 w 598"/>
                  <a:gd name="T43" fmla="*/ 47 h 760"/>
                  <a:gd name="T44" fmla="*/ 337 w 598"/>
                  <a:gd name="T45" fmla="*/ 96 h 760"/>
                  <a:gd name="T46" fmla="*/ 324 w 598"/>
                  <a:gd name="T47" fmla="*/ 105 h 760"/>
                  <a:gd name="T48" fmla="*/ 287 w 598"/>
                  <a:gd name="T49" fmla="*/ 341 h 760"/>
                  <a:gd name="T50" fmla="*/ 213 w 598"/>
                  <a:gd name="T51" fmla="*/ 351 h 760"/>
                  <a:gd name="T52" fmla="*/ 85 w 598"/>
                  <a:gd name="T53" fmla="*/ 368 h 760"/>
                  <a:gd name="T54" fmla="*/ 64 w 598"/>
                  <a:gd name="T55" fmla="*/ 241 h 760"/>
                  <a:gd name="T56" fmla="*/ 9 w 598"/>
                  <a:gd name="T57" fmla="*/ 241 h 760"/>
                  <a:gd name="T58" fmla="*/ 0 w 598"/>
                  <a:gd name="T59" fmla="*/ 376 h 760"/>
                  <a:gd name="T60" fmla="*/ 4 w 598"/>
                  <a:gd name="T61" fmla="*/ 377 h 760"/>
                  <a:gd name="T62" fmla="*/ 4 w 598"/>
                  <a:gd name="T63" fmla="*/ 382 h 760"/>
                  <a:gd name="T64" fmla="*/ 0 w 598"/>
                  <a:gd name="T65" fmla="*/ 384 h 760"/>
                  <a:gd name="T66" fmla="*/ 9 w 598"/>
                  <a:gd name="T67" fmla="*/ 518 h 760"/>
                  <a:gd name="T68" fmla="*/ 64 w 598"/>
                  <a:gd name="T69" fmla="*/ 518 h 760"/>
                  <a:gd name="T70" fmla="*/ 85 w 598"/>
                  <a:gd name="T71" fmla="*/ 391 h 760"/>
                  <a:gd name="T72" fmla="*/ 213 w 598"/>
                  <a:gd name="T73" fmla="*/ 408 h 760"/>
                  <a:gd name="T74" fmla="*/ 287 w 598"/>
                  <a:gd name="T75" fmla="*/ 418 h 760"/>
                  <a:gd name="T76" fmla="*/ 324 w 598"/>
                  <a:gd name="T77" fmla="*/ 654 h 760"/>
                  <a:gd name="T78" fmla="*/ 337 w 598"/>
                  <a:gd name="T79" fmla="*/ 663 h 760"/>
                  <a:gd name="T80" fmla="*/ 342 w 598"/>
                  <a:gd name="T81" fmla="*/ 712 h 760"/>
                  <a:gd name="T82" fmla="*/ 332 w 598"/>
                  <a:gd name="T83" fmla="*/ 712 h 760"/>
                  <a:gd name="T84" fmla="*/ 347 w 598"/>
                  <a:gd name="T85" fmla="*/ 755 h 760"/>
                  <a:gd name="T86" fmla="*/ 428 w 598"/>
                  <a:gd name="T87" fmla="*/ 752 h 760"/>
                  <a:gd name="T88" fmla="*/ 444 w 598"/>
                  <a:gd name="T89" fmla="*/ 461 h 760"/>
                  <a:gd name="T90" fmla="*/ 467 w 598"/>
                  <a:gd name="T91" fmla="*/ 463 h 760"/>
                  <a:gd name="T92" fmla="*/ 492 w 598"/>
                  <a:gd name="T93" fmla="*/ 455 h 760"/>
                  <a:gd name="T94" fmla="*/ 470 w 598"/>
                  <a:gd name="T95" fmla="*/ 443 h 760"/>
                  <a:gd name="T96" fmla="*/ 455 w 598"/>
                  <a:gd name="T97" fmla="*/ 443 h 760"/>
                  <a:gd name="T98" fmla="*/ 445 w 598"/>
                  <a:gd name="T99" fmla="*/ 434 h 760"/>
                  <a:gd name="T100" fmla="*/ 446 w 598"/>
                  <a:gd name="T101" fmla="*/ 427 h 760"/>
                  <a:gd name="T102" fmla="*/ 547 w 598"/>
                  <a:gd name="T103" fmla="*/ 429 h 760"/>
                  <a:gd name="T104" fmla="*/ 561 w 598"/>
                  <a:gd name="T105" fmla="*/ 398 h 760"/>
                  <a:gd name="T106" fmla="*/ 566 w 598"/>
                  <a:gd name="T107" fmla="*/ 400 h 760"/>
                  <a:gd name="T108" fmla="*/ 569 w 598"/>
                  <a:gd name="T109" fmla="*/ 452 h 760"/>
                  <a:gd name="T110" fmla="*/ 592 w 598"/>
                  <a:gd name="T111" fmla="*/ 439 h 760"/>
                  <a:gd name="T112" fmla="*/ 582 w 598"/>
                  <a:gd name="T113" fmla="*/ 390 h 760"/>
                  <a:gd name="T114" fmla="*/ 585 w 598"/>
                  <a:gd name="T115" fmla="*/ 387 h 760"/>
                  <a:gd name="T116" fmla="*/ 588 w 598"/>
                  <a:gd name="T117" fmla="*/ 388 h 760"/>
                  <a:gd name="T118" fmla="*/ 593 w 598"/>
                  <a:gd name="T119" fmla="*/ 385 h 760"/>
                  <a:gd name="T120" fmla="*/ 594 w 598"/>
                  <a:gd name="T121" fmla="*/ 385 h 760"/>
                  <a:gd name="T122" fmla="*/ 598 w 598"/>
                  <a:gd name="T123" fmla="*/ 382 h 760"/>
                  <a:gd name="T124" fmla="*/ 598 w 598"/>
                  <a:gd name="T125" fmla="*/ 377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8" h="760">
                    <a:moveTo>
                      <a:pt x="598" y="377"/>
                    </a:moveTo>
                    <a:cubicBezTo>
                      <a:pt x="598" y="375"/>
                      <a:pt x="596" y="374"/>
                      <a:pt x="594" y="374"/>
                    </a:cubicBezTo>
                    <a:cubicBezTo>
                      <a:pt x="594" y="374"/>
                      <a:pt x="593" y="374"/>
                      <a:pt x="593" y="374"/>
                    </a:cubicBezTo>
                    <a:cubicBezTo>
                      <a:pt x="592" y="372"/>
                      <a:pt x="590" y="371"/>
                      <a:pt x="588" y="371"/>
                    </a:cubicBezTo>
                    <a:cubicBezTo>
                      <a:pt x="587" y="371"/>
                      <a:pt x="586" y="372"/>
                      <a:pt x="585" y="372"/>
                    </a:cubicBezTo>
                    <a:cubicBezTo>
                      <a:pt x="584" y="371"/>
                      <a:pt x="583" y="370"/>
                      <a:pt x="582" y="369"/>
                    </a:cubicBezTo>
                    <a:cubicBezTo>
                      <a:pt x="588" y="356"/>
                      <a:pt x="598" y="329"/>
                      <a:pt x="592" y="320"/>
                    </a:cubicBezTo>
                    <a:cubicBezTo>
                      <a:pt x="584" y="307"/>
                      <a:pt x="579" y="301"/>
                      <a:pt x="569" y="308"/>
                    </a:cubicBezTo>
                    <a:cubicBezTo>
                      <a:pt x="563" y="312"/>
                      <a:pt x="564" y="341"/>
                      <a:pt x="566" y="360"/>
                    </a:cubicBezTo>
                    <a:cubicBezTo>
                      <a:pt x="564" y="360"/>
                      <a:pt x="563" y="360"/>
                      <a:pt x="561" y="361"/>
                    </a:cubicBezTo>
                    <a:cubicBezTo>
                      <a:pt x="562" y="347"/>
                      <a:pt x="559" y="330"/>
                      <a:pt x="547" y="331"/>
                    </a:cubicBezTo>
                    <a:cubicBezTo>
                      <a:pt x="526" y="331"/>
                      <a:pt x="446" y="332"/>
                      <a:pt x="446" y="332"/>
                    </a:cubicBezTo>
                    <a:cubicBezTo>
                      <a:pt x="446" y="332"/>
                      <a:pt x="446" y="330"/>
                      <a:pt x="445" y="325"/>
                    </a:cubicBezTo>
                    <a:cubicBezTo>
                      <a:pt x="455" y="316"/>
                      <a:pt x="455" y="316"/>
                      <a:pt x="455" y="316"/>
                    </a:cubicBezTo>
                    <a:cubicBezTo>
                      <a:pt x="470" y="316"/>
                      <a:pt x="470" y="316"/>
                      <a:pt x="470" y="316"/>
                    </a:cubicBezTo>
                    <a:cubicBezTo>
                      <a:pt x="479" y="316"/>
                      <a:pt x="492" y="311"/>
                      <a:pt x="492" y="304"/>
                    </a:cubicBezTo>
                    <a:cubicBezTo>
                      <a:pt x="492" y="297"/>
                      <a:pt x="481" y="296"/>
                      <a:pt x="467" y="296"/>
                    </a:cubicBezTo>
                    <a:cubicBezTo>
                      <a:pt x="460" y="296"/>
                      <a:pt x="451" y="297"/>
                      <a:pt x="444" y="298"/>
                    </a:cubicBezTo>
                    <a:cubicBezTo>
                      <a:pt x="441" y="216"/>
                      <a:pt x="431" y="13"/>
                      <a:pt x="428" y="8"/>
                    </a:cubicBezTo>
                    <a:cubicBezTo>
                      <a:pt x="423" y="0"/>
                      <a:pt x="355" y="0"/>
                      <a:pt x="347" y="4"/>
                    </a:cubicBezTo>
                    <a:cubicBezTo>
                      <a:pt x="339" y="8"/>
                      <a:pt x="332" y="47"/>
                      <a:pt x="332" y="47"/>
                    </a:cubicBezTo>
                    <a:cubicBezTo>
                      <a:pt x="342" y="47"/>
                      <a:pt x="342" y="47"/>
                      <a:pt x="342" y="47"/>
                    </a:cubicBezTo>
                    <a:cubicBezTo>
                      <a:pt x="337" y="96"/>
                      <a:pt x="337" y="96"/>
                      <a:pt x="337" y="96"/>
                    </a:cubicBezTo>
                    <a:cubicBezTo>
                      <a:pt x="324" y="105"/>
                      <a:pt x="324" y="105"/>
                      <a:pt x="324" y="105"/>
                    </a:cubicBezTo>
                    <a:cubicBezTo>
                      <a:pt x="287" y="341"/>
                      <a:pt x="287" y="341"/>
                      <a:pt x="287" y="341"/>
                    </a:cubicBezTo>
                    <a:cubicBezTo>
                      <a:pt x="287" y="341"/>
                      <a:pt x="258" y="344"/>
                      <a:pt x="213" y="351"/>
                    </a:cubicBezTo>
                    <a:cubicBezTo>
                      <a:pt x="191" y="355"/>
                      <a:pt x="136" y="362"/>
                      <a:pt x="85" y="368"/>
                    </a:cubicBezTo>
                    <a:cubicBezTo>
                      <a:pt x="64" y="241"/>
                      <a:pt x="64" y="241"/>
                      <a:pt x="64" y="241"/>
                    </a:cubicBezTo>
                    <a:cubicBezTo>
                      <a:pt x="9" y="241"/>
                      <a:pt x="9" y="241"/>
                      <a:pt x="9" y="241"/>
                    </a:cubicBezTo>
                    <a:cubicBezTo>
                      <a:pt x="0" y="376"/>
                      <a:pt x="0" y="376"/>
                      <a:pt x="0" y="376"/>
                    </a:cubicBezTo>
                    <a:cubicBezTo>
                      <a:pt x="4" y="377"/>
                      <a:pt x="4" y="377"/>
                      <a:pt x="4" y="377"/>
                    </a:cubicBezTo>
                    <a:cubicBezTo>
                      <a:pt x="4" y="382"/>
                      <a:pt x="4" y="382"/>
                      <a:pt x="4" y="382"/>
                    </a:cubicBezTo>
                    <a:cubicBezTo>
                      <a:pt x="0" y="384"/>
                      <a:pt x="0" y="384"/>
                      <a:pt x="0" y="384"/>
                    </a:cubicBezTo>
                    <a:cubicBezTo>
                      <a:pt x="9" y="518"/>
                      <a:pt x="9" y="518"/>
                      <a:pt x="9" y="518"/>
                    </a:cubicBezTo>
                    <a:cubicBezTo>
                      <a:pt x="64" y="518"/>
                      <a:pt x="64" y="518"/>
                      <a:pt x="64" y="518"/>
                    </a:cubicBezTo>
                    <a:cubicBezTo>
                      <a:pt x="85" y="391"/>
                      <a:pt x="85" y="391"/>
                      <a:pt x="85" y="391"/>
                    </a:cubicBezTo>
                    <a:cubicBezTo>
                      <a:pt x="136" y="397"/>
                      <a:pt x="191" y="404"/>
                      <a:pt x="213" y="408"/>
                    </a:cubicBezTo>
                    <a:cubicBezTo>
                      <a:pt x="258" y="416"/>
                      <a:pt x="287" y="418"/>
                      <a:pt x="287" y="418"/>
                    </a:cubicBezTo>
                    <a:cubicBezTo>
                      <a:pt x="324" y="654"/>
                      <a:pt x="324" y="654"/>
                      <a:pt x="324" y="654"/>
                    </a:cubicBezTo>
                    <a:cubicBezTo>
                      <a:pt x="337" y="663"/>
                      <a:pt x="337" y="663"/>
                      <a:pt x="337" y="663"/>
                    </a:cubicBezTo>
                    <a:cubicBezTo>
                      <a:pt x="342" y="712"/>
                      <a:pt x="342" y="712"/>
                      <a:pt x="342" y="712"/>
                    </a:cubicBezTo>
                    <a:cubicBezTo>
                      <a:pt x="332" y="712"/>
                      <a:pt x="332" y="712"/>
                      <a:pt x="332" y="712"/>
                    </a:cubicBezTo>
                    <a:cubicBezTo>
                      <a:pt x="332" y="712"/>
                      <a:pt x="339" y="751"/>
                      <a:pt x="347" y="755"/>
                    </a:cubicBezTo>
                    <a:cubicBezTo>
                      <a:pt x="355" y="760"/>
                      <a:pt x="423" y="759"/>
                      <a:pt x="428" y="752"/>
                    </a:cubicBezTo>
                    <a:cubicBezTo>
                      <a:pt x="431" y="746"/>
                      <a:pt x="441" y="543"/>
                      <a:pt x="444" y="461"/>
                    </a:cubicBezTo>
                    <a:cubicBezTo>
                      <a:pt x="451" y="462"/>
                      <a:pt x="460" y="463"/>
                      <a:pt x="467" y="463"/>
                    </a:cubicBezTo>
                    <a:cubicBezTo>
                      <a:pt x="481" y="463"/>
                      <a:pt x="492" y="463"/>
                      <a:pt x="492" y="455"/>
                    </a:cubicBezTo>
                    <a:cubicBezTo>
                      <a:pt x="492" y="448"/>
                      <a:pt x="479" y="443"/>
                      <a:pt x="470" y="443"/>
                    </a:cubicBezTo>
                    <a:cubicBezTo>
                      <a:pt x="462" y="443"/>
                      <a:pt x="455" y="443"/>
                      <a:pt x="455" y="443"/>
                    </a:cubicBezTo>
                    <a:cubicBezTo>
                      <a:pt x="445" y="434"/>
                      <a:pt x="445" y="434"/>
                      <a:pt x="445" y="434"/>
                    </a:cubicBezTo>
                    <a:cubicBezTo>
                      <a:pt x="446" y="430"/>
                      <a:pt x="446" y="427"/>
                      <a:pt x="446" y="427"/>
                    </a:cubicBezTo>
                    <a:cubicBezTo>
                      <a:pt x="446" y="427"/>
                      <a:pt x="526" y="428"/>
                      <a:pt x="547" y="429"/>
                    </a:cubicBezTo>
                    <a:cubicBezTo>
                      <a:pt x="559" y="429"/>
                      <a:pt x="562" y="412"/>
                      <a:pt x="561" y="398"/>
                    </a:cubicBezTo>
                    <a:cubicBezTo>
                      <a:pt x="563" y="399"/>
                      <a:pt x="564" y="399"/>
                      <a:pt x="566" y="400"/>
                    </a:cubicBezTo>
                    <a:cubicBezTo>
                      <a:pt x="564" y="418"/>
                      <a:pt x="563" y="447"/>
                      <a:pt x="569" y="452"/>
                    </a:cubicBezTo>
                    <a:cubicBezTo>
                      <a:pt x="579" y="458"/>
                      <a:pt x="584" y="452"/>
                      <a:pt x="592" y="439"/>
                    </a:cubicBezTo>
                    <a:cubicBezTo>
                      <a:pt x="598" y="430"/>
                      <a:pt x="588" y="404"/>
                      <a:pt x="582" y="390"/>
                    </a:cubicBezTo>
                    <a:cubicBezTo>
                      <a:pt x="583" y="390"/>
                      <a:pt x="584" y="388"/>
                      <a:pt x="585" y="387"/>
                    </a:cubicBezTo>
                    <a:cubicBezTo>
                      <a:pt x="586" y="388"/>
                      <a:pt x="587" y="388"/>
                      <a:pt x="588" y="388"/>
                    </a:cubicBezTo>
                    <a:cubicBezTo>
                      <a:pt x="590" y="388"/>
                      <a:pt x="592" y="387"/>
                      <a:pt x="593" y="385"/>
                    </a:cubicBezTo>
                    <a:cubicBezTo>
                      <a:pt x="593" y="385"/>
                      <a:pt x="594" y="385"/>
                      <a:pt x="594" y="385"/>
                    </a:cubicBezTo>
                    <a:cubicBezTo>
                      <a:pt x="596" y="385"/>
                      <a:pt x="598" y="384"/>
                      <a:pt x="598" y="382"/>
                    </a:cubicBezTo>
                    <a:lnTo>
                      <a:pt x="598" y="377"/>
                    </a:lnTo>
                    <a:close/>
                  </a:path>
                </a:pathLst>
              </a:custGeom>
              <a:solidFill>
                <a:srgbClr val="6AE7FF">
                  <a:alpha val="70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Oval 7"/>
              <p:cNvSpPr/>
              <p:nvPr/>
            </p:nvSpPr>
            <p:spPr bwMode="auto">
              <a:xfrm>
                <a:off x="6167438" y="1479551"/>
                <a:ext cx="290512" cy="290513"/>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38" name="组合 37"/>
          <p:cNvGrpSpPr/>
          <p:nvPr/>
        </p:nvGrpSpPr>
        <p:grpSpPr>
          <a:xfrm>
            <a:off x="695325" y="3004008"/>
            <a:ext cx="8826705" cy="1712913"/>
            <a:chOff x="695325" y="3004008"/>
            <a:chExt cx="8826705" cy="1712913"/>
          </a:xfrm>
        </p:grpSpPr>
        <p:sp>
          <p:nvSpPr>
            <p:cNvPr id="39" name="任意多边形: 形状 46"/>
            <p:cNvSpPr/>
            <p:nvPr/>
          </p:nvSpPr>
          <p:spPr bwMode="auto">
            <a:xfrm>
              <a:off x="695325" y="3266583"/>
              <a:ext cx="7495582" cy="1179513"/>
            </a:xfrm>
            <a:custGeom>
              <a:avLst/>
              <a:gdLst>
                <a:gd name="connsiteX0" fmla="*/ 0 w 7495582"/>
                <a:gd name="connsiteY0" fmla="*/ 0 h 1179513"/>
                <a:gd name="connsiteX1" fmla="*/ 2394338 w 7495582"/>
                <a:gd name="connsiteY1" fmla="*/ 0 h 1179513"/>
                <a:gd name="connsiteX2" fmla="*/ 4152732 w 7495582"/>
                <a:gd name="connsiteY2" fmla="*/ 0 h 1179513"/>
                <a:gd name="connsiteX3" fmla="*/ 6547070 w 7495582"/>
                <a:gd name="connsiteY3" fmla="*/ 0 h 1179513"/>
                <a:gd name="connsiteX4" fmla="*/ 7069150 w 7495582"/>
                <a:gd name="connsiteY4" fmla="*/ 582613 h 1179513"/>
                <a:gd name="connsiteX5" fmla="*/ 7487612 w 7495582"/>
                <a:gd name="connsiteY5" fmla="*/ 469900 h 1179513"/>
                <a:gd name="connsiteX6" fmla="*/ 7495582 w 7495582"/>
                <a:gd name="connsiteY6" fmla="*/ 477838 h 1179513"/>
                <a:gd name="connsiteX7" fmla="*/ 7079114 w 7495582"/>
                <a:gd name="connsiteY7" fmla="*/ 590550 h 1179513"/>
                <a:gd name="connsiteX8" fmla="*/ 7495582 w 7495582"/>
                <a:gd name="connsiteY8" fmla="*/ 703263 h 1179513"/>
                <a:gd name="connsiteX9" fmla="*/ 7487612 w 7495582"/>
                <a:gd name="connsiteY9" fmla="*/ 709613 h 1179513"/>
                <a:gd name="connsiteX10" fmla="*/ 7069150 w 7495582"/>
                <a:gd name="connsiteY10" fmla="*/ 596900 h 1179513"/>
                <a:gd name="connsiteX11" fmla="*/ 6547070 w 7495582"/>
                <a:gd name="connsiteY11" fmla="*/ 1179513 h 1179513"/>
                <a:gd name="connsiteX12" fmla="*/ 4152732 w 7495582"/>
                <a:gd name="connsiteY12" fmla="*/ 1179513 h 1179513"/>
                <a:gd name="connsiteX13" fmla="*/ 2394338 w 7495582"/>
                <a:gd name="connsiteY13" fmla="*/ 1179513 h 1179513"/>
                <a:gd name="connsiteX14" fmla="*/ 0 w 7495582"/>
                <a:gd name="connsiteY14" fmla="*/ 1179513 h 1179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95582" h="1179513">
                  <a:moveTo>
                    <a:pt x="0" y="0"/>
                  </a:moveTo>
                  <a:lnTo>
                    <a:pt x="2394338" y="0"/>
                  </a:lnTo>
                  <a:lnTo>
                    <a:pt x="4152732" y="0"/>
                  </a:lnTo>
                  <a:lnTo>
                    <a:pt x="6547070" y="0"/>
                  </a:lnTo>
                  <a:lnTo>
                    <a:pt x="7069150" y="582613"/>
                  </a:lnTo>
                  <a:lnTo>
                    <a:pt x="7487612" y="469900"/>
                  </a:lnTo>
                  <a:lnTo>
                    <a:pt x="7495582" y="477838"/>
                  </a:lnTo>
                  <a:lnTo>
                    <a:pt x="7079114" y="590550"/>
                  </a:lnTo>
                  <a:lnTo>
                    <a:pt x="7495582" y="703263"/>
                  </a:lnTo>
                  <a:lnTo>
                    <a:pt x="7487612" y="709613"/>
                  </a:lnTo>
                  <a:lnTo>
                    <a:pt x="7069150" y="596900"/>
                  </a:lnTo>
                  <a:lnTo>
                    <a:pt x="6547070" y="1179513"/>
                  </a:lnTo>
                  <a:lnTo>
                    <a:pt x="4152732" y="1179513"/>
                  </a:lnTo>
                  <a:lnTo>
                    <a:pt x="2394338" y="1179513"/>
                  </a:lnTo>
                  <a:lnTo>
                    <a:pt x="0" y="1179513"/>
                  </a:lnTo>
                  <a:close/>
                </a:path>
              </a:pathLst>
            </a:custGeom>
            <a:solidFill>
              <a:srgbClr val="6AE7FF">
                <a:alpha val="50000"/>
              </a:srgbClr>
            </a:solidFill>
            <a:ln>
              <a:noFill/>
            </a:ln>
          </p:spPr>
          <p:txBody>
            <a:bodyPr wrap="square" anchor="ctr">
              <a:noAutofit/>
            </a:bodyPr>
            <a:lstStyle/>
            <a:p>
              <a:pPr algn="ctr"/>
              <a:endParaRPr/>
            </a:p>
          </p:txBody>
        </p:sp>
        <p:grpSp>
          <p:nvGrpSpPr>
            <p:cNvPr id="40" name="Group 9"/>
            <p:cNvGrpSpPr/>
            <p:nvPr/>
          </p:nvGrpSpPr>
          <p:grpSpPr>
            <a:xfrm>
              <a:off x="8175830" y="3004008"/>
              <a:ext cx="1346200" cy="1712913"/>
              <a:chOff x="4575175" y="2673351"/>
              <a:chExt cx="1346200" cy="1712913"/>
            </a:xfrm>
            <a:solidFill>
              <a:schemeClr val="accent5"/>
            </a:solidFill>
          </p:grpSpPr>
          <p:sp>
            <p:nvSpPr>
              <p:cNvPr id="41" name="Freeform: Shape 11"/>
              <p:cNvSpPr/>
              <p:nvPr/>
            </p:nvSpPr>
            <p:spPr bwMode="auto">
              <a:xfrm>
                <a:off x="4575175" y="2673351"/>
                <a:ext cx="1346200" cy="1712913"/>
              </a:xfrm>
              <a:custGeom>
                <a:avLst/>
                <a:gdLst>
                  <a:gd name="T0" fmla="*/ 598 w 598"/>
                  <a:gd name="T1" fmla="*/ 378 h 760"/>
                  <a:gd name="T2" fmla="*/ 594 w 598"/>
                  <a:gd name="T3" fmla="*/ 374 h 760"/>
                  <a:gd name="T4" fmla="*/ 593 w 598"/>
                  <a:gd name="T5" fmla="*/ 375 h 760"/>
                  <a:gd name="T6" fmla="*/ 588 w 598"/>
                  <a:gd name="T7" fmla="*/ 371 h 760"/>
                  <a:gd name="T8" fmla="*/ 585 w 598"/>
                  <a:gd name="T9" fmla="*/ 373 h 760"/>
                  <a:gd name="T10" fmla="*/ 582 w 598"/>
                  <a:gd name="T11" fmla="*/ 369 h 760"/>
                  <a:gd name="T12" fmla="*/ 592 w 598"/>
                  <a:gd name="T13" fmla="*/ 320 h 760"/>
                  <a:gd name="T14" fmla="*/ 569 w 598"/>
                  <a:gd name="T15" fmla="*/ 308 h 760"/>
                  <a:gd name="T16" fmla="*/ 566 w 598"/>
                  <a:gd name="T17" fmla="*/ 360 h 760"/>
                  <a:gd name="T18" fmla="*/ 561 w 598"/>
                  <a:gd name="T19" fmla="*/ 361 h 760"/>
                  <a:gd name="T20" fmla="*/ 547 w 598"/>
                  <a:gd name="T21" fmla="*/ 331 h 760"/>
                  <a:gd name="T22" fmla="*/ 446 w 598"/>
                  <a:gd name="T23" fmla="*/ 333 h 760"/>
                  <a:gd name="T24" fmla="*/ 445 w 598"/>
                  <a:gd name="T25" fmla="*/ 325 h 760"/>
                  <a:gd name="T26" fmla="*/ 455 w 598"/>
                  <a:gd name="T27" fmla="*/ 316 h 760"/>
                  <a:gd name="T28" fmla="*/ 470 w 598"/>
                  <a:gd name="T29" fmla="*/ 316 h 760"/>
                  <a:gd name="T30" fmla="*/ 492 w 598"/>
                  <a:gd name="T31" fmla="*/ 304 h 760"/>
                  <a:gd name="T32" fmla="*/ 467 w 598"/>
                  <a:gd name="T33" fmla="*/ 297 h 760"/>
                  <a:gd name="T34" fmla="*/ 444 w 598"/>
                  <a:gd name="T35" fmla="*/ 299 h 760"/>
                  <a:gd name="T36" fmla="*/ 428 w 598"/>
                  <a:gd name="T37" fmla="*/ 8 h 760"/>
                  <a:gd name="T38" fmla="*/ 347 w 598"/>
                  <a:gd name="T39" fmla="*/ 4 h 760"/>
                  <a:gd name="T40" fmla="*/ 332 w 598"/>
                  <a:gd name="T41" fmla="*/ 47 h 760"/>
                  <a:gd name="T42" fmla="*/ 342 w 598"/>
                  <a:gd name="T43" fmla="*/ 47 h 760"/>
                  <a:gd name="T44" fmla="*/ 337 w 598"/>
                  <a:gd name="T45" fmla="*/ 97 h 760"/>
                  <a:gd name="T46" fmla="*/ 324 w 598"/>
                  <a:gd name="T47" fmla="*/ 105 h 760"/>
                  <a:gd name="T48" fmla="*/ 287 w 598"/>
                  <a:gd name="T49" fmla="*/ 341 h 760"/>
                  <a:gd name="T50" fmla="*/ 213 w 598"/>
                  <a:gd name="T51" fmla="*/ 352 h 760"/>
                  <a:gd name="T52" fmla="*/ 85 w 598"/>
                  <a:gd name="T53" fmla="*/ 368 h 760"/>
                  <a:gd name="T54" fmla="*/ 64 w 598"/>
                  <a:gd name="T55" fmla="*/ 242 h 760"/>
                  <a:gd name="T56" fmla="*/ 9 w 598"/>
                  <a:gd name="T57" fmla="*/ 242 h 760"/>
                  <a:gd name="T58" fmla="*/ 0 w 598"/>
                  <a:gd name="T59" fmla="*/ 376 h 760"/>
                  <a:gd name="T60" fmla="*/ 4 w 598"/>
                  <a:gd name="T61" fmla="*/ 378 h 760"/>
                  <a:gd name="T62" fmla="*/ 4 w 598"/>
                  <a:gd name="T63" fmla="*/ 382 h 760"/>
                  <a:gd name="T64" fmla="*/ 0 w 598"/>
                  <a:gd name="T65" fmla="*/ 384 h 760"/>
                  <a:gd name="T66" fmla="*/ 9 w 598"/>
                  <a:gd name="T67" fmla="*/ 518 h 760"/>
                  <a:gd name="T68" fmla="*/ 64 w 598"/>
                  <a:gd name="T69" fmla="*/ 518 h 760"/>
                  <a:gd name="T70" fmla="*/ 85 w 598"/>
                  <a:gd name="T71" fmla="*/ 392 h 760"/>
                  <a:gd name="T72" fmla="*/ 213 w 598"/>
                  <a:gd name="T73" fmla="*/ 408 h 760"/>
                  <a:gd name="T74" fmla="*/ 287 w 598"/>
                  <a:gd name="T75" fmla="*/ 419 h 760"/>
                  <a:gd name="T76" fmla="*/ 324 w 598"/>
                  <a:gd name="T77" fmla="*/ 655 h 760"/>
                  <a:gd name="T78" fmla="*/ 337 w 598"/>
                  <a:gd name="T79" fmla="*/ 663 h 760"/>
                  <a:gd name="T80" fmla="*/ 342 w 598"/>
                  <a:gd name="T81" fmla="*/ 713 h 760"/>
                  <a:gd name="T82" fmla="*/ 332 w 598"/>
                  <a:gd name="T83" fmla="*/ 713 h 760"/>
                  <a:gd name="T84" fmla="*/ 347 w 598"/>
                  <a:gd name="T85" fmla="*/ 756 h 760"/>
                  <a:gd name="T86" fmla="*/ 428 w 598"/>
                  <a:gd name="T87" fmla="*/ 752 h 760"/>
                  <a:gd name="T88" fmla="*/ 444 w 598"/>
                  <a:gd name="T89" fmla="*/ 461 h 760"/>
                  <a:gd name="T90" fmla="*/ 467 w 598"/>
                  <a:gd name="T91" fmla="*/ 463 h 760"/>
                  <a:gd name="T92" fmla="*/ 492 w 598"/>
                  <a:gd name="T93" fmla="*/ 456 h 760"/>
                  <a:gd name="T94" fmla="*/ 470 w 598"/>
                  <a:gd name="T95" fmla="*/ 444 h 760"/>
                  <a:gd name="T96" fmla="*/ 455 w 598"/>
                  <a:gd name="T97" fmla="*/ 444 h 760"/>
                  <a:gd name="T98" fmla="*/ 445 w 598"/>
                  <a:gd name="T99" fmla="*/ 435 h 760"/>
                  <a:gd name="T100" fmla="*/ 446 w 598"/>
                  <a:gd name="T101" fmla="*/ 427 h 760"/>
                  <a:gd name="T102" fmla="*/ 547 w 598"/>
                  <a:gd name="T103" fmla="*/ 429 h 760"/>
                  <a:gd name="T104" fmla="*/ 561 w 598"/>
                  <a:gd name="T105" fmla="*/ 399 h 760"/>
                  <a:gd name="T106" fmla="*/ 566 w 598"/>
                  <a:gd name="T107" fmla="*/ 400 h 760"/>
                  <a:gd name="T108" fmla="*/ 569 w 598"/>
                  <a:gd name="T109" fmla="*/ 452 h 760"/>
                  <a:gd name="T110" fmla="*/ 592 w 598"/>
                  <a:gd name="T111" fmla="*/ 440 h 760"/>
                  <a:gd name="T112" fmla="*/ 582 w 598"/>
                  <a:gd name="T113" fmla="*/ 391 h 760"/>
                  <a:gd name="T114" fmla="*/ 585 w 598"/>
                  <a:gd name="T115" fmla="*/ 387 h 760"/>
                  <a:gd name="T116" fmla="*/ 588 w 598"/>
                  <a:gd name="T117" fmla="*/ 389 h 760"/>
                  <a:gd name="T118" fmla="*/ 593 w 598"/>
                  <a:gd name="T119" fmla="*/ 385 h 760"/>
                  <a:gd name="T120" fmla="*/ 594 w 598"/>
                  <a:gd name="T121" fmla="*/ 386 h 760"/>
                  <a:gd name="T122" fmla="*/ 598 w 598"/>
                  <a:gd name="T123" fmla="*/ 382 h 760"/>
                  <a:gd name="T124" fmla="*/ 598 w 598"/>
                  <a:gd name="T125" fmla="*/ 378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8" h="760">
                    <a:moveTo>
                      <a:pt x="598" y="378"/>
                    </a:moveTo>
                    <a:cubicBezTo>
                      <a:pt x="598" y="376"/>
                      <a:pt x="596" y="374"/>
                      <a:pt x="594" y="374"/>
                    </a:cubicBezTo>
                    <a:cubicBezTo>
                      <a:pt x="594" y="374"/>
                      <a:pt x="593" y="374"/>
                      <a:pt x="593" y="375"/>
                    </a:cubicBezTo>
                    <a:cubicBezTo>
                      <a:pt x="592" y="373"/>
                      <a:pt x="590" y="371"/>
                      <a:pt x="588" y="371"/>
                    </a:cubicBezTo>
                    <a:cubicBezTo>
                      <a:pt x="587" y="371"/>
                      <a:pt x="586" y="372"/>
                      <a:pt x="585" y="373"/>
                    </a:cubicBezTo>
                    <a:cubicBezTo>
                      <a:pt x="584" y="371"/>
                      <a:pt x="583" y="370"/>
                      <a:pt x="582" y="369"/>
                    </a:cubicBezTo>
                    <a:cubicBezTo>
                      <a:pt x="588" y="356"/>
                      <a:pt x="598" y="330"/>
                      <a:pt x="592" y="320"/>
                    </a:cubicBezTo>
                    <a:cubicBezTo>
                      <a:pt x="584" y="307"/>
                      <a:pt x="579" y="301"/>
                      <a:pt x="569" y="308"/>
                    </a:cubicBezTo>
                    <a:cubicBezTo>
                      <a:pt x="563" y="312"/>
                      <a:pt x="564" y="341"/>
                      <a:pt x="566" y="360"/>
                    </a:cubicBezTo>
                    <a:cubicBezTo>
                      <a:pt x="564" y="360"/>
                      <a:pt x="563" y="361"/>
                      <a:pt x="561" y="361"/>
                    </a:cubicBezTo>
                    <a:cubicBezTo>
                      <a:pt x="562" y="347"/>
                      <a:pt x="559" y="331"/>
                      <a:pt x="547" y="331"/>
                    </a:cubicBezTo>
                    <a:cubicBezTo>
                      <a:pt x="526" y="332"/>
                      <a:pt x="446" y="333"/>
                      <a:pt x="446" y="333"/>
                    </a:cubicBezTo>
                    <a:cubicBezTo>
                      <a:pt x="446" y="333"/>
                      <a:pt x="446" y="330"/>
                      <a:pt x="445" y="325"/>
                    </a:cubicBezTo>
                    <a:cubicBezTo>
                      <a:pt x="455" y="316"/>
                      <a:pt x="455" y="316"/>
                      <a:pt x="455" y="316"/>
                    </a:cubicBezTo>
                    <a:cubicBezTo>
                      <a:pt x="470" y="316"/>
                      <a:pt x="470" y="316"/>
                      <a:pt x="470" y="316"/>
                    </a:cubicBezTo>
                    <a:cubicBezTo>
                      <a:pt x="479" y="316"/>
                      <a:pt x="492" y="311"/>
                      <a:pt x="492" y="304"/>
                    </a:cubicBezTo>
                    <a:cubicBezTo>
                      <a:pt x="492" y="297"/>
                      <a:pt x="481" y="297"/>
                      <a:pt x="467" y="297"/>
                    </a:cubicBezTo>
                    <a:cubicBezTo>
                      <a:pt x="460" y="297"/>
                      <a:pt x="451" y="298"/>
                      <a:pt x="444" y="299"/>
                    </a:cubicBezTo>
                    <a:cubicBezTo>
                      <a:pt x="441" y="217"/>
                      <a:pt x="431" y="14"/>
                      <a:pt x="428" y="8"/>
                    </a:cubicBezTo>
                    <a:cubicBezTo>
                      <a:pt x="423" y="1"/>
                      <a:pt x="355" y="0"/>
                      <a:pt x="347" y="4"/>
                    </a:cubicBezTo>
                    <a:cubicBezTo>
                      <a:pt x="339" y="9"/>
                      <a:pt x="332" y="47"/>
                      <a:pt x="332" y="47"/>
                    </a:cubicBezTo>
                    <a:cubicBezTo>
                      <a:pt x="342" y="47"/>
                      <a:pt x="342" y="47"/>
                      <a:pt x="342" y="47"/>
                    </a:cubicBezTo>
                    <a:cubicBezTo>
                      <a:pt x="337" y="97"/>
                      <a:pt x="337" y="97"/>
                      <a:pt x="337" y="97"/>
                    </a:cubicBezTo>
                    <a:cubicBezTo>
                      <a:pt x="324" y="105"/>
                      <a:pt x="324" y="105"/>
                      <a:pt x="324" y="105"/>
                    </a:cubicBezTo>
                    <a:cubicBezTo>
                      <a:pt x="287" y="341"/>
                      <a:pt x="287" y="341"/>
                      <a:pt x="287" y="341"/>
                    </a:cubicBezTo>
                    <a:cubicBezTo>
                      <a:pt x="287" y="341"/>
                      <a:pt x="258" y="344"/>
                      <a:pt x="213" y="352"/>
                    </a:cubicBezTo>
                    <a:cubicBezTo>
                      <a:pt x="191" y="355"/>
                      <a:pt x="136" y="362"/>
                      <a:pt x="85" y="368"/>
                    </a:cubicBezTo>
                    <a:cubicBezTo>
                      <a:pt x="64" y="242"/>
                      <a:pt x="64" y="242"/>
                      <a:pt x="64" y="242"/>
                    </a:cubicBezTo>
                    <a:cubicBezTo>
                      <a:pt x="9" y="242"/>
                      <a:pt x="9" y="242"/>
                      <a:pt x="9" y="242"/>
                    </a:cubicBezTo>
                    <a:cubicBezTo>
                      <a:pt x="0" y="376"/>
                      <a:pt x="0" y="376"/>
                      <a:pt x="0" y="376"/>
                    </a:cubicBezTo>
                    <a:cubicBezTo>
                      <a:pt x="4" y="378"/>
                      <a:pt x="4" y="378"/>
                      <a:pt x="4" y="378"/>
                    </a:cubicBezTo>
                    <a:cubicBezTo>
                      <a:pt x="4" y="382"/>
                      <a:pt x="4" y="382"/>
                      <a:pt x="4" y="382"/>
                    </a:cubicBezTo>
                    <a:cubicBezTo>
                      <a:pt x="0" y="384"/>
                      <a:pt x="0" y="384"/>
                      <a:pt x="0" y="384"/>
                    </a:cubicBezTo>
                    <a:cubicBezTo>
                      <a:pt x="9" y="518"/>
                      <a:pt x="9" y="518"/>
                      <a:pt x="9" y="518"/>
                    </a:cubicBezTo>
                    <a:cubicBezTo>
                      <a:pt x="64" y="518"/>
                      <a:pt x="64" y="518"/>
                      <a:pt x="64" y="518"/>
                    </a:cubicBezTo>
                    <a:cubicBezTo>
                      <a:pt x="85" y="392"/>
                      <a:pt x="85" y="392"/>
                      <a:pt x="85" y="392"/>
                    </a:cubicBezTo>
                    <a:cubicBezTo>
                      <a:pt x="136" y="398"/>
                      <a:pt x="191" y="405"/>
                      <a:pt x="213" y="408"/>
                    </a:cubicBezTo>
                    <a:cubicBezTo>
                      <a:pt x="258" y="416"/>
                      <a:pt x="287" y="419"/>
                      <a:pt x="287" y="419"/>
                    </a:cubicBezTo>
                    <a:cubicBezTo>
                      <a:pt x="324" y="655"/>
                      <a:pt x="324" y="655"/>
                      <a:pt x="324" y="655"/>
                    </a:cubicBezTo>
                    <a:cubicBezTo>
                      <a:pt x="337" y="663"/>
                      <a:pt x="337" y="663"/>
                      <a:pt x="337" y="663"/>
                    </a:cubicBezTo>
                    <a:cubicBezTo>
                      <a:pt x="342" y="713"/>
                      <a:pt x="342" y="713"/>
                      <a:pt x="342" y="713"/>
                    </a:cubicBezTo>
                    <a:cubicBezTo>
                      <a:pt x="332" y="713"/>
                      <a:pt x="332" y="713"/>
                      <a:pt x="332" y="713"/>
                    </a:cubicBezTo>
                    <a:cubicBezTo>
                      <a:pt x="332" y="713"/>
                      <a:pt x="339" y="751"/>
                      <a:pt x="347" y="756"/>
                    </a:cubicBezTo>
                    <a:cubicBezTo>
                      <a:pt x="355" y="760"/>
                      <a:pt x="423" y="759"/>
                      <a:pt x="428" y="752"/>
                    </a:cubicBezTo>
                    <a:cubicBezTo>
                      <a:pt x="431" y="746"/>
                      <a:pt x="441" y="543"/>
                      <a:pt x="444" y="461"/>
                    </a:cubicBezTo>
                    <a:cubicBezTo>
                      <a:pt x="451" y="462"/>
                      <a:pt x="460" y="463"/>
                      <a:pt x="467" y="463"/>
                    </a:cubicBezTo>
                    <a:cubicBezTo>
                      <a:pt x="481" y="463"/>
                      <a:pt x="492" y="463"/>
                      <a:pt x="492" y="456"/>
                    </a:cubicBezTo>
                    <a:cubicBezTo>
                      <a:pt x="492" y="449"/>
                      <a:pt x="479" y="444"/>
                      <a:pt x="470" y="444"/>
                    </a:cubicBezTo>
                    <a:cubicBezTo>
                      <a:pt x="462" y="444"/>
                      <a:pt x="455" y="444"/>
                      <a:pt x="455" y="444"/>
                    </a:cubicBezTo>
                    <a:cubicBezTo>
                      <a:pt x="445" y="435"/>
                      <a:pt x="445" y="435"/>
                      <a:pt x="445" y="435"/>
                    </a:cubicBezTo>
                    <a:cubicBezTo>
                      <a:pt x="446" y="430"/>
                      <a:pt x="446" y="427"/>
                      <a:pt x="446" y="427"/>
                    </a:cubicBezTo>
                    <a:cubicBezTo>
                      <a:pt x="446" y="427"/>
                      <a:pt x="526" y="428"/>
                      <a:pt x="547" y="429"/>
                    </a:cubicBezTo>
                    <a:cubicBezTo>
                      <a:pt x="559" y="429"/>
                      <a:pt x="562" y="413"/>
                      <a:pt x="561" y="399"/>
                    </a:cubicBezTo>
                    <a:cubicBezTo>
                      <a:pt x="563" y="399"/>
                      <a:pt x="564" y="400"/>
                      <a:pt x="566" y="400"/>
                    </a:cubicBezTo>
                    <a:cubicBezTo>
                      <a:pt x="564" y="419"/>
                      <a:pt x="563" y="448"/>
                      <a:pt x="569" y="452"/>
                    </a:cubicBezTo>
                    <a:cubicBezTo>
                      <a:pt x="579" y="459"/>
                      <a:pt x="584" y="453"/>
                      <a:pt x="592" y="440"/>
                    </a:cubicBezTo>
                    <a:cubicBezTo>
                      <a:pt x="598" y="430"/>
                      <a:pt x="588" y="404"/>
                      <a:pt x="582" y="391"/>
                    </a:cubicBezTo>
                    <a:cubicBezTo>
                      <a:pt x="583" y="390"/>
                      <a:pt x="584" y="389"/>
                      <a:pt x="585" y="387"/>
                    </a:cubicBezTo>
                    <a:cubicBezTo>
                      <a:pt x="586" y="388"/>
                      <a:pt x="587" y="389"/>
                      <a:pt x="588" y="389"/>
                    </a:cubicBezTo>
                    <a:cubicBezTo>
                      <a:pt x="590" y="389"/>
                      <a:pt x="592" y="387"/>
                      <a:pt x="593" y="385"/>
                    </a:cubicBezTo>
                    <a:cubicBezTo>
                      <a:pt x="593" y="386"/>
                      <a:pt x="594" y="386"/>
                      <a:pt x="594" y="386"/>
                    </a:cubicBezTo>
                    <a:cubicBezTo>
                      <a:pt x="596" y="386"/>
                      <a:pt x="598" y="384"/>
                      <a:pt x="598" y="382"/>
                    </a:cubicBezTo>
                    <a:lnTo>
                      <a:pt x="598" y="378"/>
                    </a:lnTo>
                    <a:close/>
                  </a:path>
                </a:pathLst>
              </a:custGeom>
              <a:solidFill>
                <a:srgbClr val="6AE7FF">
                  <a:alpha val="50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Oval 12"/>
              <p:cNvSpPr/>
              <p:nvPr/>
            </p:nvSpPr>
            <p:spPr bwMode="auto">
              <a:xfrm>
                <a:off x="5257800" y="3386138"/>
                <a:ext cx="290512" cy="287338"/>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43" name="组合 42"/>
          <p:cNvGrpSpPr/>
          <p:nvPr/>
        </p:nvGrpSpPr>
        <p:grpSpPr>
          <a:xfrm>
            <a:off x="695325" y="4443391"/>
            <a:ext cx="10182525" cy="1712913"/>
            <a:chOff x="695325" y="4443391"/>
            <a:chExt cx="10182525" cy="1712913"/>
          </a:xfrm>
        </p:grpSpPr>
        <p:sp>
          <p:nvSpPr>
            <p:cNvPr id="44" name="任意多边形: 形状 47"/>
            <p:cNvSpPr/>
            <p:nvPr/>
          </p:nvSpPr>
          <p:spPr bwMode="auto">
            <a:xfrm>
              <a:off x="695325" y="4709603"/>
              <a:ext cx="8864088" cy="1181100"/>
            </a:xfrm>
            <a:custGeom>
              <a:avLst/>
              <a:gdLst>
                <a:gd name="connsiteX0" fmla="*/ 0 w 8864088"/>
                <a:gd name="connsiteY0" fmla="*/ 0 h 1181100"/>
                <a:gd name="connsiteX1" fmla="*/ 2394338 w 8864088"/>
                <a:gd name="connsiteY1" fmla="*/ 0 h 1181100"/>
                <a:gd name="connsiteX2" fmla="*/ 5639398 w 8864088"/>
                <a:gd name="connsiteY2" fmla="*/ 0 h 1181100"/>
                <a:gd name="connsiteX3" fmla="*/ 8033736 w 8864088"/>
                <a:gd name="connsiteY3" fmla="*/ 0 h 1181100"/>
                <a:gd name="connsiteX4" fmla="*/ 8492179 w 8864088"/>
                <a:gd name="connsiteY4" fmla="*/ 582613 h 1181100"/>
                <a:gd name="connsiteX5" fmla="*/ 8858565 w 8864088"/>
                <a:gd name="connsiteY5" fmla="*/ 471488 h 1181100"/>
                <a:gd name="connsiteX6" fmla="*/ 8864088 w 8864088"/>
                <a:gd name="connsiteY6" fmla="*/ 479425 h 1181100"/>
                <a:gd name="connsiteX7" fmla="*/ 8501385 w 8864088"/>
                <a:gd name="connsiteY7" fmla="*/ 590550 h 1181100"/>
                <a:gd name="connsiteX8" fmla="*/ 8864088 w 8864088"/>
                <a:gd name="connsiteY8" fmla="*/ 703263 h 1181100"/>
                <a:gd name="connsiteX9" fmla="*/ 8858565 w 8864088"/>
                <a:gd name="connsiteY9" fmla="*/ 711200 h 1181100"/>
                <a:gd name="connsiteX10" fmla="*/ 8492179 w 8864088"/>
                <a:gd name="connsiteY10" fmla="*/ 598488 h 1181100"/>
                <a:gd name="connsiteX11" fmla="*/ 8033736 w 8864088"/>
                <a:gd name="connsiteY11" fmla="*/ 1181100 h 1181100"/>
                <a:gd name="connsiteX12" fmla="*/ 5639398 w 8864088"/>
                <a:gd name="connsiteY12" fmla="*/ 1181100 h 1181100"/>
                <a:gd name="connsiteX13" fmla="*/ 2394338 w 8864088"/>
                <a:gd name="connsiteY13" fmla="*/ 1181100 h 1181100"/>
                <a:gd name="connsiteX14" fmla="*/ 0 w 8864088"/>
                <a:gd name="connsiteY14" fmla="*/ 118110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64088" h="1181100">
                  <a:moveTo>
                    <a:pt x="0" y="0"/>
                  </a:moveTo>
                  <a:lnTo>
                    <a:pt x="2394338" y="0"/>
                  </a:lnTo>
                  <a:lnTo>
                    <a:pt x="5639398" y="0"/>
                  </a:lnTo>
                  <a:lnTo>
                    <a:pt x="8033736" y="0"/>
                  </a:lnTo>
                  <a:lnTo>
                    <a:pt x="8492179" y="582613"/>
                  </a:lnTo>
                  <a:lnTo>
                    <a:pt x="8858565" y="471488"/>
                  </a:lnTo>
                  <a:lnTo>
                    <a:pt x="8864088" y="479425"/>
                  </a:lnTo>
                  <a:lnTo>
                    <a:pt x="8501385" y="590550"/>
                  </a:lnTo>
                  <a:lnTo>
                    <a:pt x="8864088" y="703263"/>
                  </a:lnTo>
                  <a:lnTo>
                    <a:pt x="8858565" y="711200"/>
                  </a:lnTo>
                  <a:lnTo>
                    <a:pt x="8492179" y="598488"/>
                  </a:lnTo>
                  <a:lnTo>
                    <a:pt x="8033736" y="1181100"/>
                  </a:lnTo>
                  <a:lnTo>
                    <a:pt x="5639398" y="1181100"/>
                  </a:lnTo>
                  <a:lnTo>
                    <a:pt x="2394338" y="1181100"/>
                  </a:lnTo>
                  <a:lnTo>
                    <a:pt x="0" y="1181100"/>
                  </a:lnTo>
                  <a:close/>
                </a:path>
              </a:pathLst>
            </a:custGeom>
            <a:solidFill>
              <a:srgbClr val="6AE7FF">
                <a:alpha val="30000"/>
              </a:srgbClr>
            </a:solidFill>
            <a:ln>
              <a:noFill/>
            </a:ln>
          </p:spPr>
          <p:txBody>
            <a:bodyPr wrap="square" anchor="ctr">
              <a:noAutofit/>
            </a:bodyPr>
            <a:lstStyle/>
            <a:p>
              <a:pPr algn="ctr"/>
              <a:endParaRPr/>
            </a:p>
          </p:txBody>
        </p:sp>
        <p:grpSp>
          <p:nvGrpSpPr>
            <p:cNvPr id="45" name="Group 14"/>
            <p:cNvGrpSpPr/>
            <p:nvPr/>
          </p:nvGrpSpPr>
          <p:grpSpPr>
            <a:xfrm>
              <a:off x="9528475" y="4443391"/>
              <a:ext cx="1349375" cy="1712913"/>
              <a:chOff x="6200775" y="4576763"/>
              <a:chExt cx="1349375" cy="1712913"/>
            </a:xfrm>
            <a:solidFill>
              <a:schemeClr val="accent6"/>
            </a:solidFill>
          </p:grpSpPr>
          <p:sp>
            <p:nvSpPr>
              <p:cNvPr id="46" name="Freeform: Shape 16"/>
              <p:cNvSpPr/>
              <p:nvPr/>
            </p:nvSpPr>
            <p:spPr bwMode="auto">
              <a:xfrm>
                <a:off x="6200775" y="4576763"/>
                <a:ext cx="1349375" cy="1712913"/>
              </a:xfrm>
              <a:custGeom>
                <a:avLst/>
                <a:gdLst>
                  <a:gd name="T0" fmla="*/ 598 w 599"/>
                  <a:gd name="T1" fmla="*/ 378 h 760"/>
                  <a:gd name="T2" fmla="*/ 595 w 599"/>
                  <a:gd name="T3" fmla="*/ 375 h 760"/>
                  <a:gd name="T4" fmla="*/ 593 w 599"/>
                  <a:gd name="T5" fmla="*/ 375 h 760"/>
                  <a:gd name="T6" fmla="*/ 589 w 599"/>
                  <a:gd name="T7" fmla="*/ 372 h 760"/>
                  <a:gd name="T8" fmla="*/ 585 w 599"/>
                  <a:gd name="T9" fmla="*/ 373 h 760"/>
                  <a:gd name="T10" fmla="*/ 583 w 599"/>
                  <a:gd name="T11" fmla="*/ 370 h 760"/>
                  <a:gd name="T12" fmla="*/ 593 w 599"/>
                  <a:gd name="T13" fmla="*/ 321 h 760"/>
                  <a:gd name="T14" fmla="*/ 570 w 599"/>
                  <a:gd name="T15" fmla="*/ 308 h 760"/>
                  <a:gd name="T16" fmla="*/ 567 w 599"/>
                  <a:gd name="T17" fmla="*/ 360 h 760"/>
                  <a:gd name="T18" fmla="*/ 562 w 599"/>
                  <a:gd name="T19" fmla="*/ 362 h 760"/>
                  <a:gd name="T20" fmla="*/ 547 w 599"/>
                  <a:gd name="T21" fmla="*/ 331 h 760"/>
                  <a:gd name="T22" fmla="*/ 446 w 599"/>
                  <a:gd name="T23" fmla="*/ 333 h 760"/>
                  <a:gd name="T24" fmla="*/ 446 w 599"/>
                  <a:gd name="T25" fmla="*/ 326 h 760"/>
                  <a:gd name="T26" fmla="*/ 455 w 599"/>
                  <a:gd name="T27" fmla="*/ 317 h 760"/>
                  <a:gd name="T28" fmla="*/ 471 w 599"/>
                  <a:gd name="T29" fmla="*/ 317 h 760"/>
                  <a:gd name="T30" fmla="*/ 493 w 599"/>
                  <a:gd name="T31" fmla="*/ 305 h 760"/>
                  <a:gd name="T32" fmla="*/ 468 w 599"/>
                  <a:gd name="T33" fmla="*/ 297 h 760"/>
                  <a:gd name="T34" fmla="*/ 445 w 599"/>
                  <a:gd name="T35" fmla="*/ 299 h 760"/>
                  <a:gd name="T36" fmla="*/ 428 w 599"/>
                  <a:gd name="T37" fmla="*/ 8 h 760"/>
                  <a:gd name="T38" fmla="*/ 348 w 599"/>
                  <a:gd name="T39" fmla="*/ 5 h 760"/>
                  <a:gd name="T40" fmla="*/ 333 w 599"/>
                  <a:gd name="T41" fmla="*/ 48 h 760"/>
                  <a:gd name="T42" fmla="*/ 343 w 599"/>
                  <a:gd name="T43" fmla="*/ 48 h 760"/>
                  <a:gd name="T44" fmla="*/ 337 w 599"/>
                  <a:gd name="T45" fmla="*/ 97 h 760"/>
                  <a:gd name="T46" fmla="*/ 324 w 599"/>
                  <a:gd name="T47" fmla="*/ 106 h 760"/>
                  <a:gd name="T48" fmla="*/ 287 w 599"/>
                  <a:gd name="T49" fmla="*/ 342 h 760"/>
                  <a:gd name="T50" fmla="*/ 214 w 599"/>
                  <a:gd name="T51" fmla="*/ 352 h 760"/>
                  <a:gd name="T52" fmla="*/ 85 w 599"/>
                  <a:gd name="T53" fmla="*/ 369 h 760"/>
                  <a:gd name="T54" fmla="*/ 65 w 599"/>
                  <a:gd name="T55" fmla="*/ 242 h 760"/>
                  <a:gd name="T56" fmla="*/ 9 w 599"/>
                  <a:gd name="T57" fmla="*/ 242 h 760"/>
                  <a:gd name="T58" fmla="*/ 0 w 599"/>
                  <a:gd name="T59" fmla="*/ 376 h 760"/>
                  <a:gd name="T60" fmla="*/ 5 w 599"/>
                  <a:gd name="T61" fmla="*/ 378 h 760"/>
                  <a:gd name="T62" fmla="*/ 5 w 599"/>
                  <a:gd name="T63" fmla="*/ 383 h 760"/>
                  <a:gd name="T64" fmla="*/ 0 w 599"/>
                  <a:gd name="T65" fmla="*/ 384 h 760"/>
                  <a:gd name="T66" fmla="*/ 9 w 599"/>
                  <a:gd name="T67" fmla="*/ 519 h 760"/>
                  <a:gd name="T68" fmla="*/ 65 w 599"/>
                  <a:gd name="T69" fmla="*/ 519 h 760"/>
                  <a:gd name="T70" fmla="*/ 85 w 599"/>
                  <a:gd name="T71" fmla="*/ 392 h 760"/>
                  <a:gd name="T72" fmla="*/ 214 w 599"/>
                  <a:gd name="T73" fmla="*/ 409 h 760"/>
                  <a:gd name="T74" fmla="*/ 287 w 599"/>
                  <a:gd name="T75" fmla="*/ 419 h 760"/>
                  <a:gd name="T76" fmla="*/ 324 w 599"/>
                  <a:gd name="T77" fmla="*/ 655 h 760"/>
                  <a:gd name="T78" fmla="*/ 337 w 599"/>
                  <a:gd name="T79" fmla="*/ 664 h 760"/>
                  <a:gd name="T80" fmla="*/ 343 w 599"/>
                  <a:gd name="T81" fmla="*/ 713 h 760"/>
                  <a:gd name="T82" fmla="*/ 333 w 599"/>
                  <a:gd name="T83" fmla="*/ 713 h 760"/>
                  <a:gd name="T84" fmla="*/ 348 w 599"/>
                  <a:gd name="T85" fmla="*/ 756 h 760"/>
                  <a:gd name="T86" fmla="*/ 428 w 599"/>
                  <a:gd name="T87" fmla="*/ 752 h 760"/>
                  <a:gd name="T88" fmla="*/ 445 w 599"/>
                  <a:gd name="T89" fmla="*/ 462 h 760"/>
                  <a:gd name="T90" fmla="*/ 468 w 599"/>
                  <a:gd name="T91" fmla="*/ 464 h 760"/>
                  <a:gd name="T92" fmla="*/ 493 w 599"/>
                  <a:gd name="T93" fmla="*/ 456 h 760"/>
                  <a:gd name="T94" fmla="*/ 471 w 599"/>
                  <a:gd name="T95" fmla="*/ 444 h 760"/>
                  <a:gd name="T96" fmla="*/ 455 w 599"/>
                  <a:gd name="T97" fmla="*/ 444 h 760"/>
                  <a:gd name="T98" fmla="*/ 446 w 599"/>
                  <a:gd name="T99" fmla="*/ 435 h 760"/>
                  <a:gd name="T100" fmla="*/ 446 w 599"/>
                  <a:gd name="T101" fmla="*/ 428 h 760"/>
                  <a:gd name="T102" fmla="*/ 547 w 599"/>
                  <a:gd name="T103" fmla="*/ 429 h 760"/>
                  <a:gd name="T104" fmla="*/ 562 w 599"/>
                  <a:gd name="T105" fmla="*/ 399 h 760"/>
                  <a:gd name="T106" fmla="*/ 567 w 599"/>
                  <a:gd name="T107" fmla="*/ 400 h 760"/>
                  <a:gd name="T108" fmla="*/ 570 w 599"/>
                  <a:gd name="T109" fmla="*/ 452 h 760"/>
                  <a:gd name="T110" fmla="*/ 593 w 599"/>
                  <a:gd name="T111" fmla="*/ 440 h 760"/>
                  <a:gd name="T112" fmla="*/ 583 w 599"/>
                  <a:gd name="T113" fmla="*/ 391 h 760"/>
                  <a:gd name="T114" fmla="*/ 585 w 599"/>
                  <a:gd name="T115" fmla="*/ 388 h 760"/>
                  <a:gd name="T116" fmla="*/ 589 w 599"/>
                  <a:gd name="T117" fmla="*/ 389 h 760"/>
                  <a:gd name="T118" fmla="*/ 593 w 599"/>
                  <a:gd name="T119" fmla="*/ 386 h 760"/>
                  <a:gd name="T120" fmla="*/ 595 w 599"/>
                  <a:gd name="T121" fmla="*/ 386 h 760"/>
                  <a:gd name="T122" fmla="*/ 598 w 599"/>
                  <a:gd name="T123" fmla="*/ 383 h 760"/>
                  <a:gd name="T124" fmla="*/ 598 w 599"/>
                  <a:gd name="T125" fmla="*/ 378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9" h="760">
                    <a:moveTo>
                      <a:pt x="598" y="378"/>
                    </a:moveTo>
                    <a:cubicBezTo>
                      <a:pt x="598" y="376"/>
                      <a:pt x="597" y="375"/>
                      <a:pt x="595" y="375"/>
                    </a:cubicBezTo>
                    <a:cubicBezTo>
                      <a:pt x="594" y="375"/>
                      <a:pt x="594" y="375"/>
                      <a:pt x="593" y="375"/>
                    </a:cubicBezTo>
                    <a:cubicBezTo>
                      <a:pt x="593" y="373"/>
                      <a:pt x="591" y="372"/>
                      <a:pt x="589" y="372"/>
                    </a:cubicBezTo>
                    <a:cubicBezTo>
                      <a:pt x="587" y="372"/>
                      <a:pt x="586" y="372"/>
                      <a:pt x="585" y="373"/>
                    </a:cubicBezTo>
                    <a:cubicBezTo>
                      <a:pt x="585" y="372"/>
                      <a:pt x="584" y="370"/>
                      <a:pt x="583" y="370"/>
                    </a:cubicBezTo>
                    <a:cubicBezTo>
                      <a:pt x="588" y="356"/>
                      <a:pt x="599" y="330"/>
                      <a:pt x="593" y="321"/>
                    </a:cubicBezTo>
                    <a:cubicBezTo>
                      <a:pt x="584" y="308"/>
                      <a:pt x="580" y="302"/>
                      <a:pt x="570" y="308"/>
                    </a:cubicBezTo>
                    <a:cubicBezTo>
                      <a:pt x="563" y="313"/>
                      <a:pt x="565" y="342"/>
                      <a:pt x="567" y="360"/>
                    </a:cubicBezTo>
                    <a:cubicBezTo>
                      <a:pt x="565" y="361"/>
                      <a:pt x="563" y="361"/>
                      <a:pt x="562" y="362"/>
                    </a:cubicBezTo>
                    <a:cubicBezTo>
                      <a:pt x="562" y="348"/>
                      <a:pt x="560" y="331"/>
                      <a:pt x="547" y="331"/>
                    </a:cubicBezTo>
                    <a:cubicBezTo>
                      <a:pt x="526" y="332"/>
                      <a:pt x="446" y="333"/>
                      <a:pt x="446" y="333"/>
                    </a:cubicBezTo>
                    <a:cubicBezTo>
                      <a:pt x="446" y="333"/>
                      <a:pt x="446" y="330"/>
                      <a:pt x="446" y="326"/>
                    </a:cubicBezTo>
                    <a:cubicBezTo>
                      <a:pt x="455" y="317"/>
                      <a:pt x="455" y="317"/>
                      <a:pt x="455" y="317"/>
                    </a:cubicBezTo>
                    <a:cubicBezTo>
                      <a:pt x="471" y="317"/>
                      <a:pt x="471" y="317"/>
                      <a:pt x="471" y="317"/>
                    </a:cubicBezTo>
                    <a:cubicBezTo>
                      <a:pt x="479" y="317"/>
                      <a:pt x="493" y="312"/>
                      <a:pt x="493" y="305"/>
                    </a:cubicBezTo>
                    <a:cubicBezTo>
                      <a:pt x="493" y="297"/>
                      <a:pt x="481" y="297"/>
                      <a:pt x="468" y="297"/>
                    </a:cubicBezTo>
                    <a:cubicBezTo>
                      <a:pt x="461" y="297"/>
                      <a:pt x="452" y="298"/>
                      <a:pt x="445" y="299"/>
                    </a:cubicBezTo>
                    <a:cubicBezTo>
                      <a:pt x="441" y="217"/>
                      <a:pt x="432" y="14"/>
                      <a:pt x="428" y="8"/>
                    </a:cubicBezTo>
                    <a:cubicBezTo>
                      <a:pt x="424" y="1"/>
                      <a:pt x="356" y="0"/>
                      <a:pt x="348" y="5"/>
                    </a:cubicBezTo>
                    <a:cubicBezTo>
                      <a:pt x="340" y="9"/>
                      <a:pt x="333" y="48"/>
                      <a:pt x="333" y="48"/>
                    </a:cubicBezTo>
                    <a:cubicBezTo>
                      <a:pt x="343" y="48"/>
                      <a:pt x="343" y="48"/>
                      <a:pt x="343" y="48"/>
                    </a:cubicBezTo>
                    <a:cubicBezTo>
                      <a:pt x="337" y="97"/>
                      <a:pt x="337" y="97"/>
                      <a:pt x="337" y="97"/>
                    </a:cubicBezTo>
                    <a:cubicBezTo>
                      <a:pt x="324" y="106"/>
                      <a:pt x="324" y="106"/>
                      <a:pt x="324" y="106"/>
                    </a:cubicBezTo>
                    <a:cubicBezTo>
                      <a:pt x="287" y="342"/>
                      <a:pt x="287" y="342"/>
                      <a:pt x="287" y="342"/>
                    </a:cubicBezTo>
                    <a:cubicBezTo>
                      <a:pt x="287" y="342"/>
                      <a:pt x="259" y="344"/>
                      <a:pt x="214" y="352"/>
                    </a:cubicBezTo>
                    <a:cubicBezTo>
                      <a:pt x="192" y="356"/>
                      <a:pt x="136" y="363"/>
                      <a:pt x="85" y="369"/>
                    </a:cubicBezTo>
                    <a:cubicBezTo>
                      <a:pt x="65" y="242"/>
                      <a:pt x="65" y="242"/>
                      <a:pt x="65" y="242"/>
                    </a:cubicBezTo>
                    <a:cubicBezTo>
                      <a:pt x="9" y="242"/>
                      <a:pt x="9" y="242"/>
                      <a:pt x="9" y="242"/>
                    </a:cubicBezTo>
                    <a:cubicBezTo>
                      <a:pt x="0" y="376"/>
                      <a:pt x="0" y="376"/>
                      <a:pt x="0" y="376"/>
                    </a:cubicBezTo>
                    <a:cubicBezTo>
                      <a:pt x="5" y="378"/>
                      <a:pt x="5" y="378"/>
                      <a:pt x="5" y="378"/>
                    </a:cubicBezTo>
                    <a:cubicBezTo>
                      <a:pt x="5" y="383"/>
                      <a:pt x="5" y="383"/>
                      <a:pt x="5" y="383"/>
                    </a:cubicBezTo>
                    <a:cubicBezTo>
                      <a:pt x="0" y="384"/>
                      <a:pt x="0" y="384"/>
                      <a:pt x="0" y="384"/>
                    </a:cubicBezTo>
                    <a:cubicBezTo>
                      <a:pt x="9" y="519"/>
                      <a:pt x="9" y="519"/>
                      <a:pt x="9" y="519"/>
                    </a:cubicBezTo>
                    <a:cubicBezTo>
                      <a:pt x="65" y="519"/>
                      <a:pt x="65" y="519"/>
                      <a:pt x="65" y="519"/>
                    </a:cubicBezTo>
                    <a:cubicBezTo>
                      <a:pt x="85" y="392"/>
                      <a:pt x="85" y="392"/>
                      <a:pt x="85" y="392"/>
                    </a:cubicBezTo>
                    <a:cubicBezTo>
                      <a:pt x="136" y="398"/>
                      <a:pt x="192" y="405"/>
                      <a:pt x="214" y="409"/>
                    </a:cubicBezTo>
                    <a:cubicBezTo>
                      <a:pt x="259" y="416"/>
                      <a:pt x="287" y="419"/>
                      <a:pt x="287" y="419"/>
                    </a:cubicBezTo>
                    <a:cubicBezTo>
                      <a:pt x="324" y="655"/>
                      <a:pt x="324" y="655"/>
                      <a:pt x="324" y="655"/>
                    </a:cubicBezTo>
                    <a:cubicBezTo>
                      <a:pt x="337" y="664"/>
                      <a:pt x="337" y="664"/>
                      <a:pt x="337" y="664"/>
                    </a:cubicBezTo>
                    <a:cubicBezTo>
                      <a:pt x="343" y="713"/>
                      <a:pt x="343" y="713"/>
                      <a:pt x="343" y="713"/>
                    </a:cubicBezTo>
                    <a:cubicBezTo>
                      <a:pt x="333" y="713"/>
                      <a:pt x="333" y="713"/>
                      <a:pt x="333" y="713"/>
                    </a:cubicBezTo>
                    <a:cubicBezTo>
                      <a:pt x="333" y="713"/>
                      <a:pt x="340" y="752"/>
                      <a:pt x="348" y="756"/>
                    </a:cubicBezTo>
                    <a:cubicBezTo>
                      <a:pt x="356" y="760"/>
                      <a:pt x="424" y="760"/>
                      <a:pt x="428" y="752"/>
                    </a:cubicBezTo>
                    <a:cubicBezTo>
                      <a:pt x="432" y="747"/>
                      <a:pt x="441" y="544"/>
                      <a:pt x="445" y="462"/>
                    </a:cubicBezTo>
                    <a:cubicBezTo>
                      <a:pt x="452" y="463"/>
                      <a:pt x="461" y="464"/>
                      <a:pt x="468" y="464"/>
                    </a:cubicBezTo>
                    <a:cubicBezTo>
                      <a:pt x="481" y="464"/>
                      <a:pt x="493" y="463"/>
                      <a:pt x="493" y="456"/>
                    </a:cubicBezTo>
                    <a:cubicBezTo>
                      <a:pt x="493" y="449"/>
                      <a:pt x="479" y="444"/>
                      <a:pt x="471" y="444"/>
                    </a:cubicBezTo>
                    <a:cubicBezTo>
                      <a:pt x="463" y="444"/>
                      <a:pt x="455" y="444"/>
                      <a:pt x="455" y="444"/>
                    </a:cubicBezTo>
                    <a:cubicBezTo>
                      <a:pt x="446" y="435"/>
                      <a:pt x="446" y="435"/>
                      <a:pt x="446" y="435"/>
                    </a:cubicBezTo>
                    <a:cubicBezTo>
                      <a:pt x="446" y="430"/>
                      <a:pt x="446" y="428"/>
                      <a:pt x="446" y="428"/>
                    </a:cubicBezTo>
                    <a:cubicBezTo>
                      <a:pt x="446" y="428"/>
                      <a:pt x="526" y="429"/>
                      <a:pt x="547" y="429"/>
                    </a:cubicBezTo>
                    <a:cubicBezTo>
                      <a:pt x="560" y="430"/>
                      <a:pt x="562" y="413"/>
                      <a:pt x="562" y="399"/>
                    </a:cubicBezTo>
                    <a:cubicBezTo>
                      <a:pt x="563" y="400"/>
                      <a:pt x="565" y="400"/>
                      <a:pt x="567" y="400"/>
                    </a:cubicBezTo>
                    <a:cubicBezTo>
                      <a:pt x="565" y="419"/>
                      <a:pt x="563" y="448"/>
                      <a:pt x="570" y="452"/>
                    </a:cubicBezTo>
                    <a:cubicBezTo>
                      <a:pt x="580" y="459"/>
                      <a:pt x="584" y="453"/>
                      <a:pt x="593" y="440"/>
                    </a:cubicBezTo>
                    <a:cubicBezTo>
                      <a:pt x="599" y="431"/>
                      <a:pt x="589" y="404"/>
                      <a:pt x="583" y="391"/>
                    </a:cubicBezTo>
                    <a:cubicBezTo>
                      <a:pt x="584" y="390"/>
                      <a:pt x="585" y="389"/>
                      <a:pt x="585" y="388"/>
                    </a:cubicBezTo>
                    <a:cubicBezTo>
                      <a:pt x="586" y="388"/>
                      <a:pt x="587" y="389"/>
                      <a:pt x="589" y="389"/>
                    </a:cubicBezTo>
                    <a:cubicBezTo>
                      <a:pt x="591" y="389"/>
                      <a:pt x="593" y="388"/>
                      <a:pt x="593" y="386"/>
                    </a:cubicBezTo>
                    <a:cubicBezTo>
                      <a:pt x="594" y="386"/>
                      <a:pt x="594" y="386"/>
                      <a:pt x="595" y="386"/>
                    </a:cubicBezTo>
                    <a:cubicBezTo>
                      <a:pt x="597" y="386"/>
                      <a:pt x="598" y="385"/>
                      <a:pt x="598" y="383"/>
                    </a:cubicBezTo>
                    <a:lnTo>
                      <a:pt x="598" y="378"/>
                    </a:lnTo>
                    <a:close/>
                  </a:path>
                </a:pathLst>
              </a:custGeom>
              <a:solidFill>
                <a:srgbClr val="6AE7FF">
                  <a:alpha val="30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Oval 17"/>
              <p:cNvSpPr/>
              <p:nvPr/>
            </p:nvSpPr>
            <p:spPr bwMode="auto">
              <a:xfrm>
                <a:off x="6878638" y="5289551"/>
                <a:ext cx="290512" cy="290513"/>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sp>
        <p:nvSpPr>
          <p:cNvPr id="48" name="statistics-on-laptop_82095"/>
          <p:cNvSpPr>
            <a:spLocks noChangeAspect="1"/>
          </p:cNvSpPr>
          <p:nvPr/>
        </p:nvSpPr>
        <p:spPr bwMode="auto">
          <a:xfrm>
            <a:off x="987388" y="1992703"/>
            <a:ext cx="798009" cy="798006"/>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txBody>
          <a:bodyPr/>
          <a:lstStyle/>
          <a:p>
            <a:endParaRPr lang="zh-CN" altLang="en-US"/>
          </a:p>
        </p:txBody>
      </p:sp>
      <p:sp>
        <p:nvSpPr>
          <p:cNvPr id="49" name="statistics-on-laptop_82095"/>
          <p:cNvSpPr>
            <a:spLocks noChangeAspect="1"/>
          </p:cNvSpPr>
          <p:nvPr/>
        </p:nvSpPr>
        <p:spPr bwMode="auto">
          <a:xfrm>
            <a:off x="1000770" y="3457334"/>
            <a:ext cx="771246" cy="798009"/>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txBody>
          <a:bodyPr/>
          <a:lstStyle/>
          <a:p>
            <a:endParaRPr lang="zh-CN" altLang="en-US"/>
          </a:p>
        </p:txBody>
      </p:sp>
      <p:sp>
        <p:nvSpPr>
          <p:cNvPr id="50" name="statistics-on-laptop_82095"/>
          <p:cNvSpPr>
            <a:spLocks noChangeAspect="1"/>
          </p:cNvSpPr>
          <p:nvPr/>
        </p:nvSpPr>
        <p:spPr bwMode="auto">
          <a:xfrm>
            <a:off x="987388" y="4900842"/>
            <a:ext cx="798009" cy="798009"/>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txBody>
          <a:bodyPr/>
          <a:lstStyle/>
          <a:p>
            <a:endParaRPr lang="zh-CN" altLang="en-US"/>
          </a:p>
        </p:txBody>
      </p:sp>
      <p:grpSp>
        <p:nvGrpSpPr>
          <p:cNvPr id="51" name="组合 50"/>
          <p:cNvGrpSpPr/>
          <p:nvPr/>
        </p:nvGrpSpPr>
        <p:grpSpPr>
          <a:xfrm>
            <a:off x="1818113" y="1816493"/>
            <a:ext cx="5807849" cy="1100554"/>
            <a:chOff x="1818113" y="1879993"/>
            <a:chExt cx="5807849" cy="1100554"/>
          </a:xfrm>
        </p:grpSpPr>
        <p:sp>
          <p:nvSpPr>
            <p:cNvPr id="52" name="矩形 51"/>
            <p:cNvSpPr/>
            <p:nvPr/>
          </p:nvSpPr>
          <p:spPr>
            <a:xfrm>
              <a:off x="1818114" y="2334216"/>
              <a:ext cx="5807848" cy="646331"/>
            </a:xfrm>
            <a:prstGeom prst="rect">
              <a:avLst/>
            </a:prstGeom>
          </p:spPr>
          <p:txBody>
            <a:bodyPr wrap="square">
              <a:spAutoFit/>
            </a:bodyPr>
            <a:lstStyle/>
            <a:p>
              <a:pPr defTabSz="913765">
                <a:lnSpc>
                  <a:spcPct val="150000"/>
                </a:lnSpc>
                <a:spcBef>
                  <a:spcPct val="0"/>
                </a:spcBef>
                <a:buNone/>
              </a:pPr>
              <a:r>
                <a:rPr lang="zh-CN" altLang="zh-CN" sz="1200" dirty="0">
                  <a:solidFill>
                    <a:schemeClr val="bg1"/>
                  </a:solidFill>
                  <a:latin typeface="微软雅黑" panose="020B0503020204020204" pitchFamily="34" charset="-122"/>
                  <a:ea typeface="微软雅黑" panose="020B0503020204020204" pitchFamily="34" charset="-122"/>
                </a:rPr>
                <a:t>区块链是一个分布式账本，一种通过去中心化、去信任的方式集体维护一个可靠数据库的技术方案。</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矩形 52"/>
            <p:cNvSpPr/>
            <p:nvPr/>
          </p:nvSpPr>
          <p:spPr>
            <a:xfrm>
              <a:off x="1818113" y="1879993"/>
              <a:ext cx="2241974" cy="523220"/>
            </a:xfrm>
            <a:prstGeom prst="rect">
              <a:avLst/>
            </a:prstGeom>
          </p:spPr>
          <p:txBody>
            <a:bodyPr wrap="square">
              <a:spAutoFit/>
            </a:bodyPr>
            <a:lstStyle/>
            <a:p>
              <a:r>
                <a:rPr lang="zh-CN" altLang="en-US" sz="2800" b="1" dirty="0">
                  <a:solidFill>
                    <a:srgbClr val="FFFFFF"/>
                  </a:solidFill>
                  <a:latin typeface="微软雅黑" panose="020B0503020204020204" pitchFamily="34" charset="-122"/>
                  <a:ea typeface="微软雅黑" panose="020B0503020204020204" pitchFamily="34" charset="-122"/>
                </a:rPr>
                <a:t>定义</a:t>
              </a:r>
            </a:p>
          </p:txBody>
        </p:sp>
      </p:grpSp>
      <p:grpSp>
        <p:nvGrpSpPr>
          <p:cNvPr id="54" name="组合 53"/>
          <p:cNvGrpSpPr/>
          <p:nvPr/>
        </p:nvGrpSpPr>
        <p:grpSpPr>
          <a:xfrm>
            <a:off x="1818112" y="3263321"/>
            <a:ext cx="5617404" cy="1100553"/>
            <a:chOff x="1818112" y="1879994"/>
            <a:chExt cx="5617404" cy="1100553"/>
          </a:xfrm>
        </p:grpSpPr>
        <p:sp>
          <p:nvSpPr>
            <p:cNvPr id="55" name="矩形 54"/>
            <p:cNvSpPr/>
            <p:nvPr/>
          </p:nvSpPr>
          <p:spPr>
            <a:xfrm>
              <a:off x="1818113" y="2334216"/>
              <a:ext cx="5617403" cy="646331"/>
            </a:xfrm>
            <a:prstGeom prst="rect">
              <a:avLst/>
            </a:prstGeom>
          </p:spPr>
          <p:txBody>
            <a:bodyPr wrap="square">
              <a:spAutoFit/>
            </a:bodyPr>
            <a:lstStyle/>
            <a:p>
              <a:pPr>
                <a:lnSpc>
                  <a:spcPct val="150000"/>
                </a:lnSpc>
                <a:buNone/>
              </a:pPr>
              <a:r>
                <a:rPr lang="zh-CN" altLang="en-US" sz="1200" dirty="0">
                  <a:solidFill>
                    <a:schemeClr val="bg1"/>
                  </a:solidFill>
                  <a:latin typeface="微软雅黑" panose="020B0503020204020204" pitchFamily="34" charset="-122"/>
                  <a:ea typeface="微软雅黑" panose="020B0503020204020204" pitchFamily="34" charset="-122"/>
                </a:rPr>
                <a:t>区块链是一种几乎不可能被更改的分布式数据库。这里的“分布式”不仅体现为数据的分布式存储，也体现为数据的分布式记录（即由系统参与者共同维护）。</a:t>
              </a:r>
            </a:p>
          </p:txBody>
        </p:sp>
        <p:sp>
          <p:nvSpPr>
            <p:cNvPr id="56" name="矩形 55"/>
            <p:cNvSpPr/>
            <p:nvPr/>
          </p:nvSpPr>
          <p:spPr>
            <a:xfrm>
              <a:off x="1818112" y="1879994"/>
              <a:ext cx="3378001" cy="523220"/>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从数据的角度来看</a:t>
              </a:r>
              <a:endParaRPr lang="zh-CN" altLang="en-US" sz="2800" b="1" dirty="0">
                <a:solidFill>
                  <a:schemeClr val="bg1"/>
                </a:solidFill>
                <a:latin typeface="幼圆" panose="02010509060101010101" pitchFamily="49" charset="-122"/>
                <a:ea typeface="幼圆" panose="02010509060101010101" pitchFamily="49" charset="-122"/>
              </a:endParaRPr>
            </a:p>
          </p:txBody>
        </p:sp>
      </p:grpSp>
      <p:grpSp>
        <p:nvGrpSpPr>
          <p:cNvPr id="57" name="组合 56"/>
          <p:cNvGrpSpPr/>
          <p:nvPr/>
        </p:nvGrpSpPr>
        <p:grpSpPr>
          <a:xfrm>
            <a:off x="1818112" y="4605778"/>
            <a:ext cx="6357718" cy="1202156"/>
            <a:chOff x="1818112" y="1778391"/>
            <a:chExt cx="6357718" cy="1202156"/>
          </a:xfrm>
        </p:grpSpPr>
        <p:sp>
          <p:nvSpPr>
            <p:cNvPr id="58" name="矩形 57"/>
            <p:cNvSpPr/>
            <p:nvPr/>
          </p:nvSpPr>
          <p:spPr>
            <a:xfrm>
              <a:off x="1818114" y="2334216"/>
              <a:ext cx="6357716" cy="646331"/>
            </a:xfrm>
            <a:prstGeom prst="rect">
              <a:avLst/>
            </a:prstGeom>
          </p:spPr>
          <p:txBody>
            <a:bodyPr wrap="square">
              <a:spAutoFit/>
            </a:bodyPr>
            <a:lstStyle/>
            <a:p>
              <a:pPr>
                <a:lnSpc>
                  <a:spcPct val="150000"/>
                </a:lnSpc>
                <a:buNone/>
              </a:pPr>
              <a:r>
                <a:rPr lang="zh-CN" altLang="zh-CN" sz="1200" dirty="0">
                  <a:solidFill>
                    <a:schemeClr val="bg1"/>
                  </a:solidFill>
                  <a:latin typeface="微软雅黑" panose="020B0503020204020204" pitchFamily="34" charset="-122"/>
                  <a:ea typeface="微软雅黑" panose="020B0503020204020204" pitchFamily="34" charset="-122"/>
                </a:rPr>
                <a:t>区块链并不是一种单一的技术，而是多种技术整合的结果</a:t>
              </a:r>
              <a:r>
                <a:rPr lang="zh-CN" altLang="en-US" sz="1200" dirty="0">
                  <a:solidFill>
                    <a:schemeClr val="bg1"/>
                  </a:solidFill>
                  <a:latin typeface="微软雅黑" panose="020B0503020204020204" pitchFamily="34" charset="-122"/>
                  <a:ea typeface="微软雅黑" panose="020B0503020204020204" pitchFamily="34" charset="-122"/>
                </a:rPr>
                <a:t>。</a:t>
              </a:r>
              <a:r>
                <a:rPr lang="zh-CN" altLang="zh-CN" sz="1200" dirty="0">
                  <a:solidFill>
                    <a:schemeClr val="bg1"/>
                  </a:solidFill>
                  <a:latin typeface="微软雅黑" panose="020B0503020204020204" pitchFamily="34" charset="-122"/>
                  <a:ea typeface="微软雅黑" panose="020B0503020204020204" pitchFamily="34" charset="-122"/>
                </a:rPr>
                <a:t>这些技术以新的结构组合在一起，形成了一种新的数据记录、存储和表达的方式。</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1818112" y="1778391"/>
              <a:ext cx="3668287" cy="738664"/>
            </a:xfrm>
            <a:prstGeom prst="rect">
              <a:avLst/>
            </a:prstGeom>
          </p:spPr>
          <p:txBody>
            <a:bodyPr wrap="square">
              <a:spAutoFit/>
            </a:bodyPr>
            <a:lstStyle/>
            <a:p>
              <a:pPr>
                <a:lnSpc>
                  <a:spcPct val="150000"/>
                </a:lnSpc>
              </a:pPr>
              <a:r>
                <a:rPr lang="zh-CN" altLang="en-US" sz="2800" b="1" dirty="0">
                  <a:solidFill>
                    <a:schemeClr val="bg1"/>
                  </a:solidFill>
                  <a:latin typeface="微软雅黑" panose="020B0503020204020204" pitchFamily="34" charset="-122"/>
                  <a:ea typeface="微软雅黑" panose="020B0503020204020204" pitchFamily="34" charset="-122"/>
                </a:rPr>
                <a:t>从技术的角度来看</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0" y="319096"/>
            <a:ext cx="10877850" cy="610295"/>
            <a:chOff x="134487" y="670145"/>
            <a:chExt cx="8214372" cy="460862"/>
          </a:xfrm>
        </p:grpSpPr>
        <p:sp>
          <p:nvSpPr>
            <p:cNvPr id="61" name="TextBox 39"/>
            <p:cNvSpPr txBox="1"/>
            <p:nvPr/>
          </p:nvSpPr>
          <p:spPr>
            <a:xfrm>
              <a:off x="375664" y="689416"/>
              <a:ext cx="1688893" cy="441591"/>
            </a:xfrm>
            <a:prstGeom prst="rect">
              <a:avLst/>
            </a:prstGeom>
            <a:noFill/>
          </p:spPr>
          <p:txBody>
            <a:bodyPr wrap="none" rtlCol="0">
              <a:spAutoFit/>
            </a:bodyPr>
            <a:lstStyle/>
            <a:p>
              <a:r>
                <a:rPr lang="zh-CN" altLang="en-US" sz="3200" b="1" dirty="0">
                  <a:solidFill>
                    <a:srgbClr val="10FBFE"/>
                  </a:solidFill>
                  <a:latin typeface="微软雅黑" panose="020B0503020204020204" charset="-122"/>
                  <a:ea typeface="微软雅黑" panose="020B0503020204020204" charset="-122"/>
                  <a:sym typeface="+mn-ea"/>
                </a:rPr>
                <a:t>区块链简介</a:t>
              </a:r>
            </a:p>
          </p:txBody>
        </p:sp>
        <p:sp>
          <p:nvSpPr>
            <p:cNvPr id="62"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4" name="直接连接符 63"/>
            <p:cNvCxnSpPr/>
            <p:nvPr/>
          </p:nvCxnSpPr>
          <p:spPr>
            <a:xfrm>
              <a:off x="2064557"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1695207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500" fill="hold"/>
                                        <p:tgtEl>
                                          <p:spTgt spid="48"/>
                                        </p:tgtEl>
                                        <p:attrNameLst>
                                          <p:attrName>ppt_w</p:attrName>
                                        </p:attrNameLst>
                                      </p:cBhvr>
                                      <p:tavLst>
                                        <p:tav tm="0">
                                          <p:val>
                                            <p:fltVal val="0"/>
                                          </p:val>
                                        </p:tav>
                                        <p:tav tm="100000">
                                          <p:val>
                                            <p:strVal val="#ppt_w"/>
                                          </p:val>
                                        </p:tav>
                                      </p:tavLst>
                                    </p:anim>
                                    <p:anim calcmode="lin" valueType="num">
                                      <p:cBhvr>
                                        <p:cTn id="13" dur="500" fill="hold"/>
                                        <p:tgtEl>
                                          <p:spTgt spid="48"/>
                                        </p:tgtEl>
                                        <p:attrNameLst>
                                          <p:attrName>ppt_h</p:attrName>
                                        </p:attrNameLst>
                                      </p:cBhvr>
                                      <p:tavLst>
                                        <p:tav tm="0">
                                          <p:val>
                                            <p:fltVal val="0"/>
                                          </p:val>
                                        </p:tav>
                                        <p:tav tm="100000">
                                          <p:val>
                                            <p:strVal val="#ppt_h"/>
                                          </p:val>
                                        </p:tav>
                                      </p:tavLst>
                                    </p:anim>
                                    <p:animEffect transition="in" filter="fade">
                                      <p:cBhvr>
                                        <p:cTn id="14" dur="500"/>
                                        <p:tgtEl>
                                          <p:spTgt spid="48"/>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wipe(left)">
                                      <p:cBhvr>
                                        <p:cTn id="18" dur="500"/>
                                        <p:tgtEl>
                                          <p:spTgt spid="51"/>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1+#ppt_w/2"/>
                                          </p:val>
                                        </p:tav>
                                        <p:tav tm="100000">
                                          <p:val>
                                            <p:strVal val="#ppt_x"/>
                                          </p:val>
                                        </p:tav>
                                      </p:tavLst>
                                    </p:anim>
                                    <p:anim calcmode="lin" valueType="num">
                                      <p:cBhvr additive="base">
                                        <p:cTn id="23" dur="500" fill="hold"/>
                                        <p:tgtEl>
                                          <p:spTgt spid="3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animEffect transition="in" filter="fade">
                                      <p:cBhvr>
                                        <p:cTn id="29" dur="500"/>
                                        <p:tgtEl>
                                          <p:spTgt spid="49"/>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ipe(left)">
                                      <p:cBhvr>
                                        <p:cTn id="33" dur="500"/>
                                        <p:tgtEl>
                                          <p:spTgt spid="54"/>
                                        </p:tgtEl>
                                      </p:cBhvr>
                                    </p:animEffect>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fill="hold"/>
                                        <p:tgtEl>
                                          <p:spTgt spid="43"/>
                                        </p:tgtEl>
                                        <p:attrNameLst>
                                          <p:attrName>ppt_x</p:attrName>
                                        </p:attrNameLst>
                                      </p:cBhvr>
                                      <p:tavLst>
                                        <p:tav tm="0">
                                          <p:val>
                                            <p:strVal val="1+#ppt_w/2"/>
                                          </p:val>
                                        </p:tav>
                                        <p:tav tm="100000">
                                          <p:val>
                                            <p:strVal val="#ppt_x"/>
                                          </p:val>
                                        </p:tav>
                                      </p:tavLst>
                                    </p:anim>
                                    <p:anim calcmode="lin" valueType="num">
                                      <p:cBhvr additive="base">
                                        <p:cTn id="38" dur="500" fill="hold"/>
                                        <p:tgtEl>
                                          <p:spTgt spid="4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p:cTn id="42" dur="500" fill="hold"/>
                                        <p:tgtEl>
                                          <p:spTgt spid="50"/>
                                        </p:tgtEl>
                                        <p:attrNameLst>
                                          <p:attrName>ppt_w</p:attrName>
                                        </p:attrNameLst>
                                      </p:cBhvr>
                                      <p:tavLst>
                                        <p:tav tm="0">
                                          <p:val>
                                            <p:fltVal val="0"/>
                                          </p:val>
                                        </p:tav>
                                        <p:tav tm="100000">
                                          <p:val>
                                            <p:strVal val="#ppt_w"/>
                                          </p:val>
                                        </p:tav>
                                      </p:tavLst>
                                    </p:anim>
                                    <p:anim calcmode="lin" valueType="num">
                                      <p:cBhvr>
                                        <p:cTn id="43" dur="500" fill="hold"/>
                                        <p:tgtEl>
                                          <p:spTgt spid="50"/>
                                        </p:tgtEl>
                                        <p:attrNameLst>
                                          <p:attrName>ppt_h</p:attrName>
                                        </p:attrNameLst>
                                      </p:cBhvr>
                                      <p:tavLst>
                                        <p:tav tm="0">
                                          <p:val>
                                            <p:fltVal val="0"/>
                                          </p:val>
                                        </p:tav>
                                        <p:tav tm="100000">
                                          <p:val>
                                            <p:strVal val="#ppt_h"/>
                                          </p:val>
                                        </p:tav>
                                      </p:tavLst>
                                    </p:anim>
                                    <p:animEffect transition="in" filter="fade">
                                      <p:cBhvr>
                                        <p:cTn id="44" dur="500"/>
                                        <p:tgtEl>
                                          <p:spTgt spid="50"/>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57"/>
                                        </p:tgtEl>
                                        <p:attrNameLst>
                                          <p:attrName>style.visibility</p:attrName>
                                        </p:attrNameLst>
                                      </p:cBhvr>
                                      <p:to>
                                        <p:strVal val="visible"/>
                                      </p:to>
                                    </p:set>
                                    <p:animEffect transition="in" filter="wipe(left)">
                                      <p:cBhvr>
                                        <p:cTn id="48" dur="500"/>
                                        <p:tgtEl>
                                          <p:spTgt spid="57"/>
                                        </p:tgtEl>
                                      </p:cBhvr>
                                    </p:animEffect>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60"/>
                                        </p:tgtEl>
                                        <p:attrNameLst>
                                          <p:attrName>style.visibility</p:attrName>
                                        </p:attrNameLst>
                                      </p:cBhvr>
                                      <p:to>
                                        <p:strVal val="visible"/>
                                      </p:to>
                                    </p:set>
                                    <p:animEffect transition="in" filter="wipe(left)">
                                      <p:cBhvr>
                                        <p:cTn id="5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906903" y="3654763"/>
            <a:ext cx="2178366" cy="2034837"/>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9085269" y="1742725"/>
            <a:ext cx="2061701" cy="1912039"/>
          </a:xfrm>
          <a:prstGeom prst="rect">
            <a:avLst/>
          </a:prstGeom>
        </p:spPr>
      </p:pic>
      <p:sp>
        <p:nvSpPr>
          <p:cNvPr id="61" name="TextBox 40"/>
          <p:cNvSpPr txBox="1"/>
          <p:nvPr/>
        </p:nvSpPr>
        <p:spPr>
          <a:xfrm>
            <a:off x="1147125" y="2727772"/>
            <a:ext cx="5384695" cy="830997"/>
          </a:xfrm>
          <a:prstGeom prst="rect">
            <a:avLst/>
          </a:prstGeom>
          <a:noFill/>
        </p:spPr>
        <p:txBody>
          <a:bodyPr wrap="square" rtlCol="0">
            <a:spAutoFit/>
          </a:bodyPr>
          <a:lstStyle/>
          <a:p>
            <a:pPr>
              <a:lnSpc>
                <a:spcPct val="150000"/>
              </a:lnSpc>
            </a:pPr>
            <a:r>
              <a:rPr lang="zh-CN" altLang="zh-CN" sz="1600" dirty="0">
                <a:solidFill>
                  <a:schemeClr val="bg1"/>
                </a:solidFill>
                <a:latin typeface="微软雅黑" panose="020B0503020204020204" pitchFamily="34" charset="-122"/>
                <a:ea typeface="微软雅黑" panose="020B0503020204020204" pitchFamily="34" charset="-122"/>
              </a:rPr>
              <a:t>国际权威杂志《经济学人》、《哈佛商业周刊》、《福布斯杂志》等相继报道区块链技术将影响世界</a:t>
            </a:r>
            <a:r>
              <a:rPr lang="zh-CN" altLang="en-US" sz="1600" dirty="0">
                <a:solidFill>
                  <a:schemeClr val="bg1"/>
                </a:solidFill>
                <a:latin typeface="微软雅黑" panose="020B0503020204020204" pitchFamily="34" charset="-122"/>
                <a:ea typeface="微软雅黑" panose="020B0503020204020204" pitchFamily="34" charset="-122"/>
              </a:rPr>
              <a:t>。</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63" name="TextBox 42"/>
          <p:cNvSpPr txBox="1"/>
          <p:nvPr/>
        </p:nvSpPr>
        <p:spPr>
          <a:xfrm>
            <a:off x="1190667" y="2222475"/>
            <a:ext cx="1443157" cy="374571"/>
          </a:xfrm>
          <a:prstGeom prst="roundRect">
            <a:avLst/>
          </a:prstGeom>
          <a:solidFill>
            <a:srgbClr val="6AE7FF"/>
          </a:solidFill>
        </p:spPr>
        <p:txBody>
          <a:bodyPr wrap="none" rtlCol="0">
            <a:spAutoFit/>
          </a:bodyPr>
          <a:lstStyle/>
          <a:p>
            <a:pPr algn="ctr"/>
            <a:r>
              <a:rPr lang="zh-CN" altLang="en-US" sz="1600" b="1" dirty="0" smtClean="0">
                <a:solidFill>
                  <a:schemeClr val="tx1">
                    <a:lumMod val="95000"/>
                    <a:lumOff val="5000"/>
                  </a:schemeClr>
                </a:solidFill>
                <a:latin typeface="微软雅黑" panose="020B0503020204020204" pitchFamily="34" charset="-122"/>
                <a:ea typeface="微软雅黑" panose="020B0503020204020204" pitchFamily="34" charset="-122"/>
              </a:rPr>
              <a:t>此处输入标题</a:t>
            </a:r>
            <a:endParaRPr lang="en-US" sz="16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73" name="组合 72"/>
          <p:cNvGrpSpPr/>
          <p:nvPr/>
        </p:nvGrpSpPr>
        <p:grpSpPr>
          <a:xfrm>
            <a:off x="0" y="319096"/>
            <a:ext cx="9934427" cy="610295"/>
            <a:chOff x="134487" y="670145"/>
            <a:chExt cx="7501959" cy="460862"/>
          </a:xfrm>
        </p:grpSpPr>
        <p:sp>
          <p:nvSpPr>
            <p:cNvPr id="74" name="TextBox 39"/>
            <p:cNvSpPr txBox="1"/>
            <p:nvPr/>
          </p:nvSpPr>
          <p:spPr>
            <a:xfrm>
              <a:off x="375664" y="689416"/>
              <a:ext cx="759227" cy="441591"/>
            </a:xfrm>
            <a:prstGeom prst="rect">
              <a:avLst/>
            </a:prstGeom>
            <a:noFill/>
          </p:spPr>
          <p:txBody>
            <a:bodyPr wrap="none" rtlCol="0">
              <a:spAutoFit/>
            </a:bodyPr>
            <a:lstStyle/>
            <a:p>
              <a:r>
                <a:rPr lang="zh-CN" altLang="en-US" sz="3200" b="1" dirty="0" smtClean="0">
                  <a:solidFill>
                    <a:srgbClr val="10FBFE"/>
                  </a:solidFill>
                  <a:latin typeface="微软雅黑" panose="020B0503020204020204" charset="-122"/>
                  <a:ea typeface="微软雅黑" panose="020B0503020204020204" charset="-122"/>
                  <a:sym typeface="+mn-ea"/>
                </a:rPr>
                <a:t>动态</a:t>
              </a:r>
              <a:endParaRPr lang="zh-CN" altLang="en-US" sz="3200" b="1" dirty="0">
                <a:solidFill>
                  <a:srgbClr val="10FBFE"/>
                </a:solidFill>
                <a:latin typeface="微软雅黑" panose="020B0503020204020204" charset="-122"/>
                <a:ea typeface="微软雅黑" panose="020B0503020204020204" charset="-122"/>
                <a:sym typeface="+mn-ea"/>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352144"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8319291" y="2873829"/>
            <a:ext cx="780933" cy="780933"/>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9085269" y="3654762"/>
            <a:ext cx="1427343" cy="1427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TextBox 40"/>
          <p:cNvSpPr txBox="1"/>
          <p:nvPr/>
        </p:nvSpPr>
        <p:spPr>
          <a:xfrm>
            <a:off x="1139219" y="4395427"/>
            <a:ext cx="5384695" cy="1156855"/>
          </a:xfrm>
          <a:prstGeom prst="rect">
            <a:avLst/>
          </a:prstGeom>
          <a:noFill/>
        </p:spPr>
        <p:txBody>
          <a:bodyPr wrap="square" rtlCol="0">
            <a:spAutoFit/>
          </a:bodyPr>
          <a:lstStyle/>
          <a:p>
            <a:pPr>
              <a:lnSpc>
                <a:spcPct val="150000"/>
              </a:lnSpc>
            </a:pPr>
            <a:r>
              <a:rPr lang="zh-CN" altLang="zh-CN" sz="1600" dirty="0">
                <a:solidFill>
                  <a:schemeClr val="bg1"/>
                </a:solidFill>
                <a:latin typeface="微软雅黑" panose="020B0503020204020204" pitchFamily="34" charset="-122"/>
                <a:ea typeface="微软雅黑" panose="020B0503020204020204" pitchFamily="34" charset="-122"/>
              </a:rPr>
              <a:t>创业公司</a:t>
            </a:r>
            <a:r>
              <a:rPr lang="en-US" altLang="zh-CN" sz="1600" dirty="0">
                <a:solidFill>
                  <a:schemeClr val="bg1"/>
                </a:solidFill>
                <a:latin typeface="微软雅黑" panose="020B0503020204020204" pitchFamily="34" charset="-122"/>
                <a:ea typeface="微软雅黑" panose="020B0503020204020204" pitchFamily="34" charset="-122"/>
              </a:rPr>
              <a:t>R3</a:t>
            </a:r>
            <a:r>
              <a:rPr lang="zh-CN" altLang="zh-CN" sz="1600" dirty="0">
                <a:solidFill>
                  <a:schemeClr val="bg1"/>
                </a:solidFill>
                <a:latin typeface="微软雅黑" panose="020B0503020204020204" pitchFamily="34" charset="-122"/>
                <a:ea typeface="微软雅黑" panose="020B0503020204020204" pitchFamily="34" charset="-122"/>
              </a:rPr>
              <a:t>联合</a:t>
            </a:r>
            <a:r>
              <a:rPr lang="zh-CN" altLang="en-US" sz="1600" dirty="0">
                <a:solidFill>
                  <a:schemeClr val="bg1"/>
                </a:solidFill>
                <a:latin typeface="微软雅黑" panose="020B0503020204020204" pitchFamily="34" charset="-122"/>
                <a:ea typeface="微软雅黑" panose="020B0503020204020204" pitchFamily="34" charset="-122"/>
              </a:rPr>
              <a:t>全球</a:t>
            </a:r>
            <a:r>
              <a:rPr lang="en-US" altLang="zh-CN" sz="1600" dirty="0">
                <a:solidFill>
                  <a:schemeClr val="bg1"/>
                </a:solidFill>
                <a:latin typeface="微软雅黑" panose="020B0503020204020204" pitchFamily="34" charset="-122"/>
                <a:ea typeface="微软雅黑" panose="020B0503020204020204" pitchFamily="34" charset="-122"/>
              </a:rPr>
              <a:t>42</a:t>
            </a:r>
            <a:r>
              <a:rPr lang="zh-CN" altLang="en-US" sz="1600" dirty="0">
                <a:solidFill>
                  <a:schemeClr val="bg1"/>
                </a:solidFill>
                <a:latin typeface="微软雅黑" panose="020B0503020204020204" pitchFamily="34" charset="-122"/>
                <a:ea typeface="微软雅黑" panose="020B0503020204020204" pitchFamily="34" charset="-122"/>
              </a:rPr>
              <a:t>家顶级</a:t>
            </a:r>
            <a:r>
              <a:rPr lang="zh-CN" altLang="zh-CN" sz="1600" dirty="0">
                <a:solidFill>
                  <a:schemeClr val="bg1"/>
                </a:solidFill>
                <a:latin typeface="微软雅黑" panose="020B0503020204020204" pitchFamily="34" charset="-122"/>
                <a:ea typeface="微软雅黑" panose="020B0503020204020204" pitchFamily="34" charset="-122"/>
              </a:rPr>
              <a:t>银行成立区块链联盟，</a:t>
            </a:r>
            <a:r>
              <a:rPr lang="zh-CN" altLang="en-US" sz="1600" dirty="0">
                <a:solidFill>
                  <a:schemeClr val="bg1"/>
                </a:solidFill>
                <a:latin typeface="微软雅黑" panose="020B0503020204020204" pitchFamily="34" charset="-122"/>
                <a:ea typeface="微软雅黑" panose="020B0503020204020204" pitchFamily="34" charset="-122"/>
              </a:rPr>
              <a:t>包括</a:t>
            </a:r>
            <a:r>
              <a:rPr lang="zh-CN" altLang="zh-CN" sz="1600" dirty="0">
                <a:solidFill>
                  <a:schemeClr val="bg1"/>
                </a:solidFill>
                <a:latin typeface="微软雅黑" panose="020B0503020204020204" pitchFamily="34" charset="-122"/>
                <a:ea typeface="微软雅黑" panose="020B0503020204020204" pitchFamily="34" charset="-122"/>
              </a:rPr>
              <a:t>摩根大通、美国银行、汇丰银行、花旗银行、富国银行、三菱</a:t>
            </a:r>
            <a:r>
              <a:rPr lang="en-US" altLang="zh-CN" sz="1600" dirty="0">
                <a:solidFill>
                  <a:schemeClr val="bg1"/>
                </a:solidFill>
                <a:latin typeface="微软雅黑" panose="020B0503020204020204" pitchFamily="34" charset="-122"/>
                <a:ea typeface="微软雅黑" panose="020B0503020204020204" pitchFamily="34" charset="-122"/>
              </a:rPr>
              <a:t>UFJ</a:t>
            </a:r>
            <a:r>
              <a:rPr lang="zh-CN" altLang="zh-CN" sz="1600" dirty="0">
                <a:solidFill>
                  <a:schemeClr val="bg1"/>
                </a:solidFill>
                <a:latin typeface="微软雅黑" panose="020B0503020204020204" pitchFamily="34" charset="-122"/>
                <a:ea typeface="微软雅黑" panose="020B0503020204020204" pitchFamily="34" charset="-122"/>
              </a:rPr>
              <a:t>金融集团、巴克莱银行、高盛、德意志银行等。</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80" name="TextBox 42"/>
          <p:cNvSpPr txBox="1"/>
          <p:nvPr/>
        </p:nvSpPr>
        <p:spPr>
          <a:xfrm>
            <a:off x="1182761" y="3890130"/>
            <a:ext cx="1443157" cy="374571"/>
          </a:xfrm>
          <a:prstGeom prst="roundRect">
            <a:avLst/>
          </a:prstGeom>
          <a:solidFill>
            <a:srgbClr val="6AE7FF"/>
          </a:solidFill>
        </p:spPr>
        <p:txBody>
          <a:bodyPr wrap="none" rtlCol="0">
            <a:spAutoFit/>
          </a:bodyPr>
          <a:lstStyle/>
          <a:p>
            <a:pPr algn="ctr"/>
            <a:r>
              <a:rPr lang="zh-CN" altLang="en-US" sz="1600" b="1" dirty="0" smtClean="0">
                <a:solidFill>
                  <a:schemeClr val="tx1">
                    <a:lumMod val="95000"/>
                    <a:lumOff val="5000"/>
                  </a:schemeClr>
                </a:solidFill>
                <a:latin typeface="微软雅黑" panose="020B0503020204020204" pitchFamily="34" charset="-122"/>
                <a:ea typeface="微软雅黑" panose="020B0503020204020204" pitchFamily="34" charset="-122"/>
              </a:rPr>
              <a:t>此处输入标题</a:t>
            </a:r>
            <a:endParaRPr lang="en-US" sz="16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1974044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1">
                                            <p:txEl>
                                              <p:pRg st="0" end="0"/>
                                            </p:txEl>
                                          </p:spTgt>
                                        </p:tgtEl>
                                        <p:attrNameLst>
                                          <p:attrName>style.visibility</p:attrName>
                                        </p:attrNameLst>
                                      </p:cBhvr>
                                      <p:to>
                                        <p:strVal val="visible"/>
                                      </p:to>
                                    </p:set>
                                    <p:anim calcmode="lin" valueType="num">
                                      <p:cBhvr additive="base">
                                        <p:cTn id="7" dur="300"/>
                                        <p:tgtEl>
                                          <p:spTgt spid="61">
                                            <p:txEl>
                                              <p:pRg st="0" end="0"/>
                                            </p:txEl>
                                          </p:spTgt>
                                        </p:tgtEl>
                                        <p:attrNameLst>
                                          <p:attrName>ppt_x</p:attrName>
                                        </p:attrNameLst>
                                      </p:cBhvr>
                                      <p:tavLst>
                                        <p:tav tm="0">
                                          <p:val>
                                            <p:strVal val="#ppt_x-#ppt_w*1.125000"/>
                                          </p:val>
                                        </p:tav>
                                        <p:tav tm="100000">
                                          <p:val>
                                            <p:strVal val="#ppt_x"/>
                                          </p:val>
                                        </p:tav>
                                      </p:tavLst>
                                    </p:anim>
                                    <p:animEffect transition="in" filter="wipe(right)">
                                      <p:cBhvr>
                                        <p:cTn id="8" dur="300"/>
                                        <p:tgtEl>
                                          <p:spTgt spid="61">
                                            <p:txEl>
                                              <p:pRg st="0" end="0"/>
                                            </p:txEl>
                                          </p:spTgt>
                                        </p:tgtEl>
                                      </p:cBhvr>
                                    </p:animEffect>
                                  </p:childTnLst>
                                </p:cTn>
                              </p:par>
                            </p:childTnLst>
                          </p:cTn>
                        </p:par>
                        <p:par>
                          <p:cTn id="9" fill="hold">
                            <p:stCondLst>
                              <p:cond delay="300"/>
                            </p:stCondLst>
                            <p:childTnLst>
                              <p:par>
                                <p:cTn id="10" presetID="53" presetClass="entr" presetSubtype="16" fill="hold" grpId="0" nodeType="afterEffect">
                                  <p:stCondLst>
                                    <p:cond delay="0"/>
                                  </p:stCondLst>
                                  <p:childTnLst>
                                    <p:set>
                                      <p:cBhvr>
                                        <p:cTn id="11" dur="1" fill="hold">
                                          <p:stCondLst>
                                            <p:cond delay="0"/>
                                          </p:stCondLst>
                                        </p:cTn>
                                        <p:tgtEl>
                                          <p:spTgt spid="63"/>
                                        </p:tgtEl>
                                        <p:attrNameLst>
                                          <p:attrName>style.visibility</p:attrName>
                                        </p:attrNameLst>
                                      </p:cBhvr>
                                      <p:to>
                                        <p:strVal val="visible"/>
                                      </p:to>
                                    </p:set>
                                    <p:anim calcmode="lin" valueType="num">
                                      <p:cBhvr>
                                        <p:cTn id="12" dur="500" fill="hold"/>
                                        <p:tgtEl>
                                          <p:spTgt spid="63"/>
                                        </p:tgtEl>
                                        <p:attrNameLst>
                                          <p:attrName>ppt_w</p:attrName>
                                        </p:attrNameLst>
                                      </p:cBhvr>
                                      <p:tavLst>
                                        <p:tav tm="0">
                                          <p:val>
                                            <p:fltVal val="0"/>
                                          </p:val>
                                        </p:tav>
                                        <p:tav tm="100000">
                                          <p:val>
                                            <p:strVal val="#ppt_w"/>
                                          </p:val>
                                        </p:tav>
                                      </p:tavLst>
                                    </p:anim>
                                    <p:anim calcmode="lin" valueType="num">
                                      <p:cBhvr>
                                        <p:cTn id="13" dur="500" fill="hold"/>
                                        <p:tgtEl>
                                          <p:spTgt spid="63"/>
                                        </p:tgtEl>
                                        <p:attrNameLst>
                                          <p:attrName>ppt_h</p:attrName>
                                        </p:attrNameLst>
                                      </p:cBhvr>
                                      <p:tavLst>
                                        <p:tav tm="0">
                                          <p:val>
                                            <p:fltVal val="0"/>
                                          </p:val>
                                        </p:tav>
                                        <p:tav tm="100000">
                                          <p:val>
                                            <p:strVal val="#ppt_h"/>
                                          </p:val>
                                        </p:tav>
                                      </p:tavLst>
                                    </p:anim>
                                    <p:animEffect transition="in" filter="fade">
                                      <p:cBhvr>
                                        <p:cTn id="14" dur="500"/>
                                        <p:tgtEl>
                                          <p:spTgt spid="63"/>
                                        </p:tgtEl>
                                      </p:cBhvr>
                                    </p:animEffect>
                                  </p:childTnLst>
                                </p:cTn>
                              </p:par>
                            </p:childTnLst>
                          </p:cTn>
                        </p:par>
                        <p:par>
                          <p:cTn id="15" fill="hold">
                            <p:stCondLst>
                              <p:cond delay="800"/>
                            </p:stCondLst>
                            <p:childTnLst>
                              <p:par>
                                <p:cTn id="16" presetID="22" presetClass="entr" presetSubtype="8" fill="hold" nodeType="afterEffect">
                                  <p:stCondLst>
                                    <p:cond delay="0"/>
                                  </p:stCondLst>
                                  <p:childTnLst>
                                    <p:set>
                                      <p:cBhvr>
                                        <p:cTn id="17" dur="1" fill="hold">
                                          <p:stCondLst>
                                            <p:cond delay="0"/>
                                          </p:stCondLst>
                                        </p:cTn>
                                        <p:tgtEl>
                                          <p:spTgt spid="73"/>
                                        </p:tgtEl>
                                        <p:attrNameLst>
                                          <p:attrName>style.visibility</p:attrName>
                                        </p:attrNameLst>
                                      </p:cBhvr>
                                      <p:to>
                                        <p:strVal val="visible"/>
                                      </p:to>
                                    </p:set>
                                    <p:animEffect transition="in" filter="wipe(left)">
                                      <p:cBhvr>
                                        <p:cTn id="18" dur="500"/>
                                        <p:tgtEl>
                                          <p:spTgt spid="73"/>
                                        </p:tgtEl>
                                      </p:cBhvr>
                                    </p:animEffect>
                                  </p:childTnLst>
                                </p:cTn>
                              </p:par>
                            </p:childTnLst>
                          </p:cTn>
                        </p:par>
                        <p:par>
                          <p:cTn id="19" fill="hold">
                            <p:stCondLst>
                              <p:cond delay="1300"/>
                            </p:stCondLst>
                            <p:childTnLst>
                              <p:par>
                                <p:cTn id="20" presetID="12" presetClass="entr" presetSubtype="8" fill="hold" grpId="0" nodeType="afterEffect">
                                  <p:stCondLst>
                                    <p:cond delay="0"/>
                                  </p:stCondLst>
                                  <p:childTnLst>
                                    <p:set>
                                      <p:cBhvr>
                                        <p:cTn id="21" dur="1" fill="hold">
                                          <p:stCondLst>
                                            <p:cond delay="0"/>
                                          </p:stCondLst>
                                        </p:cTn>
                                        <p:tgtEl>
                                          <p:spTgt spid="79">
                                            <p:txEl>
                                              <p:pRg st="0" end="0"/>
                                            </p:txEl>
                                          </p:spTgt>
                                        </p:tgtEl>
                                        <p:attrNameLst>
                                          <p:attrName>style.visibility</p:attrName>
                                        </p:attrNameLst>
                                      </p:cBhvr>
                                      <p:to>
                                        <p:strVal val="visible"/>
                                      </p:to>
                                    </p:set>
                                    <p:anim calcmode="lin" valueType="num">
                                      <p:cBhvr additive="base">
                                        <p:cTn id="22" dur="300"/>
                                        <p:tgtEl>
                                          <p:spTgt spid="79">
                                            <p:txEl>
                                              <p:pRg st="0" end="0"/>
                                            </p:txEl>
                                          </p:spTgt>
                                        </p:tgtEl>
                                        <p:attrNameLst>
                                          <p:attrName>ppt_x</p:attrName>
                                        </p:attrNameLst>
                                      </p:cBhvr>
                                      <p:tavLst>
                                        <p:tav tm="0">
                                          <p:val>
                                            <p:strVal val="#ppt_x-#ppt_w*1.125000"/>
                                          </p:val>
                                        </p:tav>
                                        <p:tav tm="100000">
                                          <p:val>
                                            <p:strVal val="#ppt_x"/>
                                          </p:val>
                                        </p:tav>
                                      </p:tavLst>
                                    </p:anim>
                                    <p:animEffect transition="in" filter="wipe(right)">
                                      <p:cBhvr>
                                        <p:cTn id="23" dur="300"/>
                                        <p:tgtEl>
                                          <p:spTgt spid="79">
                                            <p:txEl>
                                              <p:pRg st="0" end="0"/>
                                            </p:txEl>
                                          </p:spTgt>
                                        </p:tgtEl>
                                      </p:cBhvr>
                                    </p:animEffect>
                                  </p:childTnLst>
                                </p:cTn>
                              </p:par>
                            </p:childTnLst>
                          </p:cTn>
                        </p:par>
                        <p:par>
                          <p:cTn id="24" fill="hold">
                            <p:stCondLst>
                              <p:cond delay="1600"/>
                            </p:stCondLst>
                            <p:childTnLst>
                              <p:par>
                                <p:cTn id="25" presetID="53" presetClass="entr" presetSubtype="16" fill="hold" grpId="0" nodeType="after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p:cTn id="27" dur="500" fill="hold"/>
                                        <p:tgtEl>
                                          <p:spTgt spid="80"/>
                                        </p:tgtEl>
                                        <p:attrNameLst>
                                          <p:attrName>ppt_w</p:attrName>
                                        </p:attrNameLst>
                                      </p:cBhvr>
                                      <p:tavLst>
                                        <p:tav tm="0">
                                          <p:val>
                                            <p:fltVal val="0"/>
                                          </p:val>
                                        </p:tav>
                                        <p:tav tm="100000">
                                          <p:val>
                                            <p:strVal val="#ppt_w"/>
                                          </p:val>
                                        </p:tav>
                                      </p:tavLst>
                                    </p:anim>
                                    <p:anim calcmode="lin" valueType="num">
                                      <p:cBhvr>
                                        <p:cTn id="28" dur="500" fill="hold"/>
                                        <p:tgtEl>
                                          <p:spTgt spid="80"/>
                                        </p:tgtEl>
                                        <p:attrNameLst>
                                          <p:attrName>ppt_h</p:attrName>
                                        </p:attrNameLst>
                                      </p:cBhvr>
                                      <p:tavLst>
                                        <p:tav tm="0">
                                          <p:val>
                                            <p:fltVal val="0"/>
                                          </p:val>
                                        </p:tav>
                                        <p:tav tm="100000">
                                          <p:val>
                                            <p:strVal val="#ppt_h"/>
                                          </p:val>
                                        </p:tav>
                                      </p:tavLst>
                                    </p:anim>
                                    <p:animEffect transition="in" filter="fade">
                                      <p:cBhvr>
                                        <p:cTn id="29" dur="500"/>
                                        <p:tgtEl>
                                          <p:spTgt spid="80"/>
                                        </p:tgtEl>
                                      </p:cBhvr>
                                    </p:animEffect>
                                  </p:childTnLst>
                                </p:cTn>
                              </p:par>
                            </p:childTnLst>
                          </p:cTn>
                        </p:par>
                        <p:par>
                          <p:cTn id="30" fill="hold">
                            <p:stCondLst>
                              <p:cond delay="2100"/>
                            </p:stCondLst>
                            <p:childTnLst>
                              <p:par>
                                <p:cTn id="31" presetID="53" presetClass="entr" presetSubtype="16"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childTnLst>
                          </p:cTn>
                        </p:par>
                        <p:par>
                          <p:cTn id="36" fill="hold">
                            <p:stCondLst>
                              <p:cond delay="2600"/>
                            </p:stCondLst>
                            <p:childTnLst>
                              <p:par>
                                <p:cTn id="37" presetID="53" presetClass="entr" presetSubtype="16"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childTnLst>
                                </p:cTn>
                              </p:par>
                            </p:childTnLst>
                          </p:cTn>
                        </p:par>
                        <p:par>
                          <p:cTn id="42" fill="hold">
                            <p:stCondLst>
                              <p:cond delay="3100"/>
                            </p:stCondLst>
                            <p:childTnLst>
                              <p:par>
                                <p:cTn id="43" presetID="53" presetClass="entr" presetSubtype="16"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animEffect transition="in" filter="fade">
                                      <p:cBhvr>
                                        <p:cTn id="47" dur="500"/>
                                        <p:tgtEl>
                                          <p:spTgt spid="7"/>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78"/>
                                        </p:tgtEl>
                                        <p:attrNameLst>
                                          <p:attrName>style.visibility</p:attrName>
                                        </p:attrNameLst>
                                      </p:cBhvr>
                                      <p:to>
                                        <p:strVal val="visible"/>
                                      </p:to>
                                    </p:set>
                                    <p:anim calcmode="lin" valueType="num">
                                      <p:cBhvr>
                                        <p:cTn id="51" dur="500" fill="hold"/>
                                        <p:tgtEl>
                                          <p:spTgt spid="78"/>
                                        </p:tgtEl>
                                        <p:attrNameLst>
                                          <p:attrName>ppt_w</p:attrName>
                                        </p:attrNameLst>
                                      </p:cBhvr>
                                      <p:tavLst>
                                        <p:tav tm="0">
                                          <p:val>
                                            <p:fltVal val="0"/>
                                          </p:val>
                                        </p:tav>
                                        <p:tav tm="100000">
                                          <p:val>
                                            <p:strVal val="#ppt_w"/>
                                          </p:val>
                                        </p:tav>
                                      </p:tavLst>
                                    </p:anim>
                                    <p:anim calcmode="lin" valueType="num">
                                      <p:cBhvr>
                                        <p:cTn id="52" dur="500" fill="hold"/>
                                        <p:tgtEl>
                                          <p:spTgt spid="78"/>
                                        </p:tgtEl>
                                        <p:attrNameLst>
                                          <p:attrName>ppt_h</p:attrName>
                                        </p:attrNameLst>
                                      </p:cBhvr>
                                      <p:tavLst>
                                        <p:tav tm="0">
                                          <p:val>
                                            <p:fltVal val="0"/>
                                          </p:val>
                                        </p:tav>
                                        <p:tav tm="100000">
                                          <p:val>
                                            <p:strVal val="#ppt_h"/>
                                          </p:val>
                                        </p:tav>
                                      </p:tavLst>
                                    </p:anim>
                                    <p:animEffect transition="in" filter="fade">
                                      <p:cBhvr>
                                        <p:cTn id="5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build="p"/>
      <p:bldP spid="63" grpId="0" animBg="1"/>
      <p:bldP spid="7" grpId="0" animBg="1"/>
      <p:bldP spid="78" grpId="0" animBg="1"/>
      <p:bldP spid="79" grpId="0" build="p"/>
      <p:bldP spid="8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569" y="1034271"/>
            <a:ext cx="4049395" cy="4049395"/>
          </a:xfrm>
          <a:prstGeom prst="rect">
            <a:avLst/>
          </a:prstGeom>
        </p:spPr>
      </p:pic>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7663" y="2411730"/>
            <a:ext cx="1513205" cy="1568450"/>
          </a:xfrm>
          <a:prstGeom prst="rect">
            <a:avLst/>
          </a:prstGeom>
          <a:noFill/>
        </p:spPr>
        <p:txBody>
          <a:bodyPr wrap="square" rtlCol="0">
            <a:spAutoFit/>
          </a:bodyPr>
          <a:lstStyle/>
          <a:p>
            <a:pPr algn="r"/>
            <a:r>
              <a:rPr lang="en-US" altLang="zh-CN" sz="9600" dirty="0" smtClean="0">
                <a:solidFill>
                  <a:srgbClr val="6AE7FF"/>
                </a:solidFill>
              </a:rPr>
              <a:t>02</a:t>
            </a:r>
            <a:endParaRPr lang="en-US" altLang="zh-CN" sz="9600" dirty="0">
              <a:solidFill>
                <a:srgbClr val="6AE7FF"/>
              </a:solidFill>
            </a:endParaRPr>
          </a:p>
        </p:txBody>
      </p:sp>
      <p:sp>
        <p:nvSpPr>
          <p:cNvPr id="4" name="文本框 3"/>
          <p:cNvSpPr txBox="1"/>
          <p:nvPr/>
        </p:nvSpPr>
        <p:spPr>
          <a:xfrm>
            <a:off x="5030546" y="2839655"/>
            <a:ext cx="4373804" cy="923330"/>
          </a:xfrm>
          <a:prstGeom prst="rect">
            <a:avLst/>
          </a:prstGeom>
          <a:noFill/>
        </p:spPr>
        <p:txBody>
          <a:bodyPr wrap="square" rtlCol="0">
            <a:spAutoFit/>
          </a:bodyPr>
          <a:lstStyle/>
          <a:p>
            <a:pPr eaLnBrk="0" hangingPunct="0"/>
            <a:r>
              <a:rPr lang="zh-CN" altLang="en-US" sz="5400" dirty="0">
                <a:solidFill>
                  <a:srgbClr val="6AE7FF"/>
                </a:solidFill>
                <a:latin typeface="微软雅黑" panose="020B0503020204020204" pitchFamily="34" charset="-122"/>
                <a:ea typeface="微软雅黑" panose="020B0503020204020204" pitchFamily="34" charset="-122"/>
              </a:rPr>
              <a:t>特征及分类</a:t>
            </a:r>
          </a:p>
        </p:txBody>
      </p:sp>
      <p:sp>
        <p:nvSpPr>
          <p:cNvPr id="359" name="矩形 358"/>
          <p:cNvSpPr/>
          <p:nvPr/>
        </p:nvSpPr>
        <p:spPr>
          <a:xfrm>
            <a:off x="5068962" y="3670652"/>
            <a:ext cx="4783455" cy="504882"/>
          </a:xfrm>
          <a:prstGeom prst="rect">
            <a:avLst/>
          </a:prstGeom>
        </p:spPr>
        <p:txBody>
          <a:bodyPr wrap="square">
            <a:spAutoFit/>
          </a:bodyPr>
          <a:lstStyle/>
          <a:p>
            <a:pPr>
              <a:lnSpc>
                <a:spcPct val="150000"/>
              </a:lnSpc>
            </a:pPr>
            <a:r>
              <a:rPr lang="en-US" altLang="zh-CN" sz="2000" dirty="0">
                <a:solidFill>
                  <a:srgbClr val="6AE7FF"/>
                </a:solidFill>
              </a:rPr>
              <a:t>Features and classification</a:t>
            </a:r>
            <a:endParaRPr lang="zh-CN" altLang="en-US" sz="2000" spc="300" dirty="0">
              <a:solidFill>
                <a:srgbClr val="6AE7FF"/>
              </a:solidFill>
              <a:latin typeface="微软雅黑" panose="020B0503020204020204" charset="-122"/>
              <a:ea typeface="微软雅黑" panose="020B0503020204020204" charset="-122"/>
              <a:cs typeface="+mn-ea"/>
              <a:sym typeface="+mn-lt"/>
            </a:endParaRPr>
          </a:p>
        </p:txBody>
      </p:sp>
    </p:spTree>
    <p:extLst>
      <p:ext uri="{BB962C8B-B14F-4D97-AF65-F5344CB8AC3E}">
        <p14:creationId xmlns:p14="http://schemas.microsoft.com/office/powerpoint/2010/main" val="410079235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70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par>
                          <p:cTn id="31" fill="hold">
                            <p:stCondLst>
                              <p:cond delay="2200"/>
                            </p:stCondLst>
                            <p:childTnLst>
                              <p:par>
                                <p:cTn id="32" presetID="53" presetClass="entr" presetSubtype="16"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par>
                          <p:cTn id="37" fill="hold">
                            <p:stCondLst>
                              <p:cond delay="2700"/>
                            </p:stCondLst>
                            <p:childTnLst>
                              <p:par>
                                <p:cTn id="38" presetID="8" presetClass="emph" presetSubtype="0" fill="hold" nodeType="afterEffect">
                                  <p:stCondLst>
                                    <p:cond delay="0"/>
                                  </p:stCondLst>
                                  <p:childTnLst>
                                    <p:animRot by="21600000">
                                      <p:cBhvr>
                                        <p:cTn id="39" dur="2000" fill="hold"/>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9934427" cy="610295"/>
            <a:chOff x="134487" y="670145"/>
            <a:chExt cx="7501959" cy="460862"/>
          </a:xfrm>
        </p:grpSpPr>
        <p:sp>
          <p:nvSpPr>
            <p:cNvPr id="74" name="TextBox 39"/>
            <p:cNvSpPr txBox="1"/>
            <p:nvPr/>
          </p:nvSpPr>
          <p:spPr>
            <a:xfrm>
              <a:off x="375664" y="689416"/>
              <a:ext cx="759227" cy="441591"/>
            </a:xfrm>
            <a:prstGeom prst="rect">
              <a:avLst/>
            </a:prstGeom>
            <a:noFill/>
          </p:spPr>
          <p:txBody>
            <a:bodyPr wrap="none" rtlCol="0">
              <a:spAutoFit/>
            </a:bodyPr>
            <a:lstStyle/>
            <a:p>
              <a:r>
                <a:rPr lang="zh-CN" altLang="en-US" sz="3200" b="1" dirty="0" smtClean="0">
                  <a:solidFill>
                    <a:srgbClr val="10FBFE"/>
                  </a:solidFill>
                  <a:latin typeface="微软雅黑" panose="020B0503020204020204" charset="-122"/>
                  <a:ea typeface="微软雅黑" panose="020B0503020204020204" charset="-122"/>
                  <a:sym typeface="+mn-ea"/>
                </a:rPr>
                <a:t>特征</a:t>
              </a:r>
              <a:endParaRPr lang="zh-CN" altLang="en-US" sz="3200" b="1" dirty="0">
                <a:solidFill>
                  <a:srgbClr val="10FBFE"/>
                </a:solidFill>
                <a:latin typeface="微软雅黑" panose="020B0503020204020204" charset="-122"/>
                <a:ea typeface="微软雅黑" panose="020B0503020204020204" charset="-122"/>
                <a:sym typeface="+mn-ea"/>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352144"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5" name="Arc 16"/>
          <p:cNvSpPr/>
          <p:nvPr/>
        </p:nvSpPr>
        <p:spPr>
          <a:xfrm flipH="1">
            <a:off x="2907665" y="1979207"/>
            <a:ext cx="4275455" cy="222440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16" name="Arc 17"/>
          <p:cNvSpPr/>
          <p:nvPr/>
        </p:nvSpPr>
        <p:spPr>
          <a:xfrm>
            <a:off x="5045075" y="1979207"/>
            <a:ext cx="4275455" cy="222440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17" name="Arc 18"/>
          <p:cNvSpPr/>
          <p:nvPr/>
        </p:nvSpPr>
        <p:spPr>
          <a:xfrm flipH="1">
            <a:off x="4946015" y="2558962"/>
            <a:ext cx="828675" cy="106489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18" name="Arc 19"/>
          <p:cNvSpPr/>
          <p:nvPr/>
        </p:nvSpPr>
        <p:spPr>
          <a:xfrm>
            <a:off x="6469380" y="2558962"/>
            <a:ext cx="828675" cy="106489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grpSp>
        <p:nvGrpSpPr>
          <p:cNvPr id="19" name="组合 18"/>
          <p:cNvGrpSpPr/>
          <p:nvPr/>
        </p:nvGrpSpPr>
        <p:grpSpPr>
          <a:xfrm>
            <a:off x="8789035" y="3139352"/>
            <a:ext cx="1094740" cy="1101090"/>
            <a:chOff x="13841" y="5401"/>
            <a:chExt cx="1724" cy="1734"/>
          </a:xfrm>
        </p:grpSpPr>
        <p:sp>
          <p:nvSpPr>
            <p:cNvPr id="20" name="Oval 4"/>
            <p:cNvSpPr/>
            <p:nvPr/>
          </p:nvSpPr>
          <p:spPr>
            <a:xfrm flipH="1">
              <a:off x="13841" y="5401"/>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21" name="Group 20"/>
            <p:cNvGrpSpPr/>
            <p:nvPr/>
          </p:nvGrpSpPr>
          <p:grpSpPr>
            <a:xfrm flipH="1">
              <a:off x="14379" y="5891"/>
              <a:ext cx="649" cy="662"/>
              <a:chOff x="7160655" y="2178006"/>
              <a:chExt cx="379359" cy="386846"/>
            </a:xfrm>
            <a:solidFill>
              <a:schemeClr val="bg1"/>
            </a:solidFill>
          </p:grpSpPr>
          <p:sp>
            <p:nvSpPr>
              <p:cNvPr id="22"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3"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4"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grpSp>
      <p:grpSp>
        <p:nvGrpSpPr>
          <p:cNvPr id="25" name="组合 24"/>
          <p:cNvGrpSpPr/>
          <p:nvPr/>
        </p:nvGrpSpPr>
        <p:grpSpPr>
          <a:xfrm>
            <a:off x="2244725" y="3197137"/>
            <a:ext cx="1094740" cy="1101090"/>
            <a:chOff x="3535" y="5492"/>
            <a:chExt cx="1724" cy="1734"/>
          </a:xfrm>
        </p:grpSpPr>
        <p:sp>
          <p:nvSpPr>
            <p:cNvPr id="26" name="Oval 7"/>
            <p:cNvSpPr/>
            <p:nvPr/>
          </p:nvSpPr>
          <p:spPr>
            <a:xfrm flipH="1">
              <a:off x="3535" y="5492"/>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85000"/>
                  </a:schemeClr>
                </a:solidFill>
              </a:endParaRPr>
            </a:p>
          </p:txBody>
        </p:sp>
        <p:sp>
          <p:nvSpPr>
            <p:cNvPr id="27" name="Freeform 62"/>
            <p:cNvSpPr>
              <a:spLocks noEditPoints="1"/>
            </p:cNvSpPr>
            <p:nvPr/>
          </p:nvSpPr>
          <p:spPr bwMode="auto">
            <a:xfrm flipH="1">
              <a:off x="4090" y="5908"/>
              <a:ext cx="615" cy="829"/>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bg1"/>
            </a:solidFill>
            <a:ln>
              <a:noFill/>
            </a:ln>
          </p:spPr>
          <p:txBody>
            <a:bodyPr vert="horz" wrap="square" lIns="91440" tIns="45720" rIns="91440" bIns="45720" numCol="1" anchor="t" anchorCtr="0" compatLnSpc="1"/>
            <a:lstStyle/>
            <a:p>
              <a:endParaRPr lang="en-US">
                <a:solidFill>
                  <a:schemeClr val="bg1">
                    <a:lumMod val="85000"/>
                  </a:schemeClr>
                </a:solidFill>
              </a:endParaRPr>
            </a:p>
          </p:txBody>
        </p:sp>
      </p:grpSp>
      <p:grpSp>
        <p:nvGrpSpPr>
          <p:cNvPr id="28" name="组合 27"/>
          <p:cNvGrpSpPr/>
          <p:nvPr/>
        </p:nvGrpSpPr>
        <p:grpSpPr>
          <a:xfrm>
            <a:off x="6635115" y="3162847"/>
            <a:ext cx="1094740" cy="1101090"/>
            <a:chOff x="10449" y="5438"/>
            <a:chExt cx="1724" cy="1734"/>
          </a:xfrm>
        </p:grpSpPr>
        <p:sp>
          <p:nvSpPr>
            <p:cNvPr id="29" name="Oval 5"/>
            <p:cNvSpPr/>
            <p:nvPr/>
          </p:nvSpPr>
          <p:spPr>
            <a:xfrm flipH="1">
              <a:off x="10449" y="5438"/>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30" name="Group 31"/>
            <p:cNvGrpSpPr/>
            <p:nvPr/>
          </p:nvGrpSpPr>
          <p:grpSpPr>
            <a:xfrm flipH="1">
              <a:off x="10955" y="6139"/>
              <a:ext cx="714" cy="444"/>
              <a:chOff x="2942785" y="3296116"/>
              <a:chExt cx="416796" cy="259561"/>
            </a:xfrm>
            <a:solidFill>
              <a:schemeClr val="bg1"/>
            </a:solidFill>
          </p:grpSpPr>
          <p:sp>
            <p:nvSpPr>
              <p:cNvPr id="31"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2" name="Rectangle 96"/>
              <p:cNvSpPr>
                <a:spLocks noChangeArrowheads="1"/>
              </p:cNvSpPr>
              <p:nvPr/>
            </p:nvSpPr>
            <p:spPr bwMode="auto">
              <a:xfrm>
                <a:off x="3000187" y="3351023"/>
                <a:ext cx="79865" cy="14475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3" name="Rectangle 97"/>
              <p:cNvSpPr>
                <a:spLocks noChangeArrowheads="1"/>
              </p:cNvSpPr>
              <p:nvPr/>
            </p:nvSpPr>
            <p:spPr bwMode="auto">
              <a:xfrm>
                <a:off x="3092532" y="3351023"/>
                <a:ext cx="77370" cy="14475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grpSp>
      <p:grpSp>
        <p:nvGrpSpPr>
          <p:cNvPr id="34" name="组合 33"/>
          <p:cNvGrpSpPr/>
          <p:nvPr/>
        </p:nvGrpSpPr>
        <p:grpSpPr>
          <a:xfrm>
            <a:off x="4398645" y="3173642"/>
            <a:ext cx="1094740" cy="1101090"/>
            <a:chOff x="6927" y="5455"/>
            <a:chExt cx="1724" cy="1734"/>
          </a:xfrm>
        </p:grpSpPr>
        <p:sp>
          <p:nvSpPr>
            <p:cNvPr id="35" name="Oval 6"/>
            <p:cNvSpPr/>
            <p:nvPr/>
          </p:nvSpPr>
          <p:spPr>
            <a:xfrm flipH="1">
              <a:off x="6927" y="5455"/>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36" name="Group 35"/>
            <p:cNvGrpSpPr/>
            <p:nvPr/>
          </p:nvGrpSpPr>
          <p:grpSpPr>
            <a:xfrm flipH="1">
              <a:off x="7358" y="5877"/>
              <a:ext cx="897" cy="891"/>
              <a:chOff x="6853673" y="3715407"/>
              <a:chExt cx="379359" cy="376864"/>
            </a:xfrm>
            <a:solidFill>
              <a:schemeClr val="bg1"/>
            </a:solidFill>
          </p:grpSpPr>
          <p:sp>
            <p:nvSpPr>
              <p:cNvPr id="37"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8"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9"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0" name="Rectangle 153"/>
              <p:cNvSpPr>
                <a:spLocks noChangeArrowheads="1"/>
              </p:cNvSpPr>
              <p:nvPr/>
            </p:nvSpPr>
            <p:spPr bwMode="auto">
              <a:xfrm>
                <a:off x="7068311" y="3987447"/>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1"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2"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3"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4"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5"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6"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7"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8"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9"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50"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51"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52"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53"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54"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grpSp>
      <p:grpSp>
        <p:nvGrpSpPr>
          <p:cNvPr id="55" name="组合 54"/>
          <p:cNvGrpSpPr/>
          <p:nvPr/>
        </p:nvGrpSpPr>
        <p:grpSpPr>
          <a:xfrm>
            <a:off x="5309870" y="1224827"/>
            <a:ext cx="1574165" cy="1583055"/>
            <a:chOff x="8362" y="2386"/>
            <a:chExt cx="2479" cy="2493"/>
          </a:xfrm>
        </p:grpSpPr>
        <p:sp>
          <p:nvSpPr>
            <p:cNvPr id="56" name="Oval 12"/>
            <p:cNvSpPr/>
            <p:nvPr/>
          </p:nvSpPr>
          <p:spPr>
            <a:xfrm flipH="1">
              <a:off x="8362" y="2386"/>
              <a:ext cx="2479" cy="2493"/>
            </a:xfrm>
            <a:prstGeom prst="ellipse">
              <a:avLst/>
            </a:prstGeom>
            <a:solidFill>
              <a:srgbClr val="6AE7FF">
                <a:alpha val="7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sp>
          <p:nvSpPr>
            <p:cNvPr id="58" name="Text Box 10"/>
            <p:cNvSpPr txBox="1">
              <a:spLocks noChangeArrowheads="1"/>
            </p:cNvSpPr>
            <p:nvPr/>
          </p:nvSpPr>
          <p:spPr bwMode="auto">
            <a:xfrm flipH="1">
              <a:off x="8594" y="3183"/>
              <a:ext cx="2014" cy="848"/>
            </a:xfrm>
            <a:prstGeom prst="rect">
              <a:avLst/>
            </a:prstGeom>
            <a:noFill/>
            <a:ln w="9525">
              <a:noFill/>
              <a:miter lim="800000"/>
            </a:ln>
          </p:spPr>
          <p:txBody>
            <a:bodyPr wrap="square" lIns="45720" tIns="22860" rIns="45720" bIns="22860">
              <a:spAutoFit/>
            </a:bodyPr>
            <a:lstStyle/>
            <a:p>
              <a:pPr algn="ctr" defTabSz="1087755"/>
              <a:r>
                <a:rPr lang="zh-CN" altLang="en-US" sz="3200" b="1" dirty="0" smtClean="0">
                  <a:solidFill>
                    <a:schemeClr val="bg1"/>
                  </a:solidFill>
                  <a:latin typeface="微软雅黑" panose="020B0503020204020204" charset="-122"/>
                  <a:ea typeface="微软雅黑" panose="020B0503020204020204" charset="-122"/>
                  <a:cs typeface="Open Sans" pitchFamily="34" charset="0"/>
                </a:rPr>
                <a:t>特征</a:t>
              </a:r>
              <a:endParaRPr lang="zh-CN" altLang="en-US" sz="3200" b="1" dirty="0">
                <a:solidFill>
                  <a:schemeClr val="bg1"/>
                </a:solidFill>
                <a:latin typeface="微软雅黑" panose="020B0503020204020204" charset="-122"/>
                <a:ea typeface="微软雅黑" panose="020B0503020204020204" charset="-122"/>
                <a:cs typeface="Open Sans" pitchFamily="34" charset="0"/>
              </a:endParaRPr>
            </a:p>
          </p:txBody>
        </p:sp>
      </p:grpSp>
      <p:grpSp>
        <p:nvGrpSpPr>
          <p:cNvPr id="70" name="组合 69"/>
          <p:cNvGrpSpPr/>
          <p:nvPr/>
        </p:nvGrpSpPr>
        <p:grpSpPr>
          <a:xfrm>
            <a:off x="1208667" y="4441437"/>
            <a:ext cx="2365478" cy="1887640"/>
            <a:chOff x="8085894" y="1901661"/>
            <a:chExt cx="2365478" cy="1887640"/>
          </a:xfrm>
        </p:grpSpPr>
        <p:sp>
          <p:nvSpPr>
            <p:cNvPr id="71" name="文本框 70"/>
            <p:cNvSpPr txBox="1"/>
            <p:nvPr/>
          </p:nvSpPr>
          <p:spPr>
            <a:xfrm>
              <a:off x="8239897" y="1901661"/>
              <a:ext cx="2164303" cy="369332"/>
            </a:xfrm>
            <a:prstGeom prst="rect">
              <a:avLst/>
            </a:prstGeom>
            <a:noFill/>
          </p:spPr>
          <p:txBody>
            <a:bodyPr wrap="square" rtlCol="0">
              <a:spAutoFit/>
            </a:bodyPr>
            <a:lstStyle/>
            <a:p>
              <a:pPr algn="ctr"/>
              <a:r>
                <a:rPr lang="zh-CN" altLang="zh-CN" b="1" dirty="0">
                  <a:solidFill>
                    <a:schemeClr val="bg1"/>
                  </a:solidFill>
                  <a:latin typeface="微软雅黑" panose="020B0503020204020204" pitchFamily="34" charset="-122"/>
                  <a:ea typeface="微软雅黑" panose="020B0503020204020204" pitchFamily="34" charset="-122"/>
                </a:rPr>
                <a:t>开放，共识</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72" name="文本框 14"/>
            <p:cNvSpPr txBox="1"/>
            <p:nvPr/>
          </p:nvSpPr>
          <p:spPr>
            <a:xfrm>
              <a:off x="8085894" y="2311973"/>
              <a:ext cx="2365478" cy="14773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zh-CN" sz="1000" dirty="0">
                  <a:solidFill>
                    <a:schemeClr val="bg1"/>
                  </a:solidFill>
                  <a:latin typeface="微软雅黑" panose="020B0503020204020204" pitchFamily="34" charset="-122"/>
                  <a:ea typeface="微软雅黑" panose="020B0503020204020204" pitchFamily="34" charset="-122"/>
                </a:rPr>
                <a:t>任何人都可以参与到区块链网络，每一台设备都能作为一个节点，每个节点都允许获得一份完整的数据库拷贝。节点间基于一套共识机制，通过竞争计算共同维护整个区块链。任一节点失效，其余节点仍能正常工作。</a:t>
              </a:r>
            </a:p>
          </p:txBody>
        </p:sp>
      </p:grpSp>
      <p:grpSp>
        <p:nvGrpSpPr>
          <p:cNvPr id="81" name="组合 80"/>
          <p:cNvGrpSpPr/>
          <p:nvPr/>
        </p:nvGrpSpPr>
        <p:grpSpPr>
          <a:xfrm>
            <a:off x="3520217" y="4459890"/>
            <a:ext cx="2674843" cy="1840159"/>
            <a:chOff x="7702870" y="1901661"/>
            <a:chExt cx="2674843" cy="1840159"/>
          </a:xfrm>
        </p:grpSpPr>
        <p:sp>
          <p:nvSpPr>
            <p:cNvPr id="82" name="文本框 81"/>
            <p:cNvSpPr txBox="1"/>
            <p:nvPr/>
          </p:nvSpPr>
          <p:spPr>
            <a:xfrm>
              <a:off x="7702870" y="1901661"/>
              <a:ext cx="2674843" cy="369332"/>
            </a:xfrm>
            <a:prstGeom prst="rect">
              <a:avLst/>
            </a:prstGeom>
            <a:noFill/>
          </p:spPr>
          <p:txBody>
            <a:bodyPr wrap="square" rtlCol="0">
              <a:spAutoFit/>
            </a:bodyPr>
            <a:lstStyle/>
            <a:p>
              <a:pPr algn="ctr"/>
              <a:r>
                <a:rPr lang="zh-CN" altLang="zh-CN" b="1" dirty="0">
                  <a:solidFill>
                    <a:schemeClr val="bg1"/>
                  </a:solidFill>
                  <a:latin typeface="微软雅黑" panose="020B0503020204020204" pitchFamily="34" charset="-122"/>
                  <a:ea typeface="微软雅黑" panose="020B0503020204020204" pitchFamily="34" charset="-122"/>
                </a:rPr>
                <a:t>去中心，去信任</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83" name="文本框 14"/>
            <p:cNvSpPr txBox="1"/>
            <p:nvPr/>
          </p:nvSpPr>
          <p:spPr>
            <a:xfrm>
              <a:off x="7818983" y="2264492"/>
              <a:ext cx="2436496" cy="14773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zh-CN" sz="1000" dirty="0">
                  <a:solidFill>
                    <a:schemeClr val="bg1"/>
                  </a:solidFill>
                  <a:latin typeface="微软雅黑" panose="020B0503020204020204" pitchFamily="34" charset="-122"/>
                  <a:ea typeface="微软雅黑" panose="020B0503020204020204" pitchFamily="34" charset="-122"/>
                </a:rPr>
                <a:t>区块链由众多节点共同组成一个端到端的网络，不存在中心化的设备和管理机构。节点之间数据交换通过数字签名技术进行验证，无需互相信任，只要按照系统既定的规则进行，节点之间不能也无法欺骗其它节点。</a:t>
              </a:r>
            </a:p>
          </p:txBody>
        </p:sp>
      </p:grpSp>
      <p:grpSp>
        <p:nvGrpSpPr>
          <p:cNvPr id="84" name="组合 83"/>
          <p:cNvGrpSpPr/>
          <p:nvPr/>
        </p:nvGrpSpPr>
        <p:grpSpPr>
          <a:xfrm>
            <a:off x="5816143" y="4360598"/>
            <a:ext cx="3142211" cy="1722732"/>
            <a:chOff x="7312993" y="1901661"/>
            <a:chExt cx="3142211" cy="1722732"/>
          </a:xfrm>
        </p:grpSpPr>
        <p:sp>
          <p:nvSpPr>
            <p:cNvPr id="85" name="文本框 84"/>
            <p:cNvSpPr txBox="1"/>
            <p:nvPr/>
          </p:nvSpPr>
          <p:spPr>
            <a:xfrm>
              <a:off x="7312993" y="1901661"/>
              <a:ext cx="3142211" cy="507831"/>
            </a:xfrm>
            <a:prstGeom prst="rect">
              <a:avLst/>
            </a:prstGeom>
            <a:noFill/>
          </p:spPr>
          <p:txBody>
            <a:bodyPr wrap="square" rtlCol="0">
              <a:spAutoFit/>
            </a:bodyPr>
            <a:lstStyle/>
            <a:p>
              <a:pPr algn="ctr">
                <a:lnSpc>
                  <a:spcPct val="150000"/>
                </a:lnSpc>
              </a:pPr>
              <a:r>
                <a:rPr lang="zh-CN" altLang="zh-CN" b="1" dirty="0">
                  <a:solidFill>
                    <a:schemeClr val="bg1"/>
                  </a:solidFill>
                  <a:latin typeface="微软雅黑" panose="020B0503020204020204" pitchFamily="34" charset="-122"/>
                  <a:ea typeface="微软雅黑" panose="020B0503020204020204" pitchFamily="34" charset="-122"/>
                </a:rPr>
                <a:t>交易透明，双方匿名</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86" name="文本框 14"/>
            <p:cNvSpPr txBox="1"/>
            <p:nvPr/>
          </p:nvSpPr>
          <p:spPr>
            <a:xfrm>
              <a:off x="7675403" y="2377898"/>
              <a:ext cx="2515503" cy="124649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zh-CN" sz="1000" dirty="0">
                  <a:solidFill>
                    <a:schemeClr val="bg1"/>
                  </a:solidFill>
                  <a:latin typeface="微软雅黑" panose="020B0503020204020204" pitchFamily="34" charset="-122"/>
                  <a:ea typeface="微软雅黑" panose="020B0503020204020204" pitchFamily="34" charset="-122"/>
                </a:rPr>
                <a:t>区块链的运行规则是公开透明的，所有的数据信息也是公开的，因此每一笔交易都对所有节点可见。由于节点与节点之间是去信任的，因此节点之间无需公开身份，每个参与的节点都是匿名的。</a:t>
              </a:r>
            </a:p>
          </p:txBody>
        </p:sp>
      </p:grpSp>
      <p:grpSp>
        <p:nvGrpSpPr>
          <p:cNvPr id="87" name="组合 86"/>
          <p:cNvGrpSpPr/>
          <p:nvPr/>
        </p:nvGrpSpPr>
        <p:grpSpPr>
          <a:xfrm>
            <a:off x="8648587" y="4335999"/>
            <a:ext cx="2674843" cy="1951602"/>
            <a:chOff x="7804469" y="1901661"/>
            <a:chExt cx="2674843" cy="1951602"/>
          </a:xfrm>
        </p:grpSpPr>
        <p:sp>
          <p:nvSpPr>
            <p:cNvPr id="88" name="文本框 87"/>
            <p:cNvSpPr txBox="1"/>
            <p:nvPr/>
          </p:nvSpPr>
          <p:spPr>
            <a:xfrm>
              <a:off x="7804469" y="1901661"/>
              <a:ext cx="2674843" cy="507831"/>
            </a:xfrm>
            <a:prstGeom prst="rect">
              <a:avLst/>
            </a:prstGeom>
            <a:noFill/>
          </p:spPr>
          <p:txBody>
            <a:bodyPr wrap="square" rtlCol="0">
              <a:spAutoFit/>
            </a:bodyPr>
            <a:lstStyle/>
            <a:p>
              <a:pPr algn="ctr">
                <a:lnSpc>
                  <a:spcPct val="150000"/>
                </a:lnSpc>
              </a:pPr>
              <a:r>
                <a:rPr lang="zh-CN" altLang="zh-CN" b="1" dirty="0">
                  <a:solidFill>
                    <a:schemeClr val="bg1"/>
                  </a:solidFill>
                  <a:latin typeface="微软雅黑" panose="020B0503020204020204" pitchFamily="34" charset="-122"/>
                  <a:ea typeface="微软雅黑" panose="020B0503020204020204" pitchFamily="34" charset="-122"/>
                </a:rPr>
                <a:t>不可篡改，可追溯</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89" name="文本框 14"/>
            <p:cNvSpPr txBox="1"/>
            <p:nvPr/>
          </p:nvSpPr>
          <p:spPr>
            <a:xfrm>
              <a:off x="7906067" y="2375935"/>
              <a:ext cx="2572997" cy="14773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50000"/>
                </a:lnSpc>
                <a:spcBef>
                  <a:spcPts val="0"/>
                </a:spcBef>
                <a:spcAft>
                  <a:spcPts val="0"/>
                </a:spcAft>
                <a:defRPr/>
              </a:pPr>
              <a:r>
                <a:rPr lang="zh-CN" altLang="zh-CN" sz="1000" dirty="0">
                  <a:solidFill>
                    <a:schemeClr val="bg1"/>
                  </a:solidFill>
                  <a:latin typeface="微软雅黑" panose="020B0503020204020204" pitchFamily="34" charset="-122"/>
                  <a:ea typeface="微软雅黑" panose="020B0503020204020204" pitchFamily="34" charset="-122"/>
                </a:rPr>
                <a:t>单个甚至多个节点对数据库的修改无法影响其他节点的数据库，除非能控制整个网络中超过</a:t>
              </a:r>
              <a:r>
                <a:rPr lang="en-US" altLang="zh-CN" sz="1000" dirty="0">
                  <a:solidFill>
                    <a:schemeClr val="bg1"/>
                  </a:solidFill>
                  <a:latin typeface="微软雅黑" panose="020B0503020204020204" pitchFamily="34" charset="-122"/>
                  <a:ea typeface="微软雅黑" panose="020B0503020204020204" pitchFamily="34" charset="-122"/>
                </a:rPr>
                <a:t>51%</a:t>
              </a:r>
              <a:r>
                <a:rPr lang="zh-CN" altLang="zh-CN" sz="1000" dirty="0">
                  <a:solidFill>
                    <a:schemeClr val="bg1"/>
                  </a:solidFill>
                  <a:latin typeface="微软雅黑" panose="020B0503020204020204" pitchFamily="34" charset="-122"/>
                  <a:ea typeface="微软雅黑" panose="020B0503020204020204" pitchFamily="34" charset="-122"/>
                </a:rPr>
                <a:t>的节点同时修改，这几乎不可能发生。区块链中的每一笔交易都通过密码学方法与相邻两个区块串联，因此可以追溯到任何一笔交易的前世今生。</a:t>
              </a:r>
              <a:endParaRPr lang="zh-CN" altLang="en-US" sz="10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spTree>
    <p:extLst>
      <p:ext uri="{BB962C8B-B14F-4D97-AF65-F5344CB8AC3E}">
        <p14:creationId xmlns:p14="http://schemas.microsoft.com/office/powerpoint/2010/main" val="74719563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p:cTn id="11" dur="500" fill="hold"/>
                                        <p:tgtEl>
                                          <p:spTgt spid="55"/>
                                        </p:tgtEl>
                                        <p:attrNameLst>
                                          <p:attrName>ppt_w</p:attrName>
                                        </p:attrNameLst>
                                      </p:cBhvr>
                                      <p:tavLst>
                                        <p:tav tm="0">
                                          <p:val>
                                            <p:fltVal val="0"/>
                                          </p:val>
                                        </p:tav>
                                        <p:tav tm="100000">
                                          <p:val>
                                            <p:strVal val="#ppt_w"/>
                                          </p:val>
                                        </p:tav>
                                      </p:tavLst>
                                    </p:anim>
                                    <p:anim calcmode="lin" valueType="num">
                                      <p:cBhvr>
                                        <p:cTn id="12" dur="500" fill="hold"/>
                                        <p:tgtEl>
                                          <p:spTgt spid="55"/>
                                        </p:tgtEl>
                                        <p:attrNameLst>
                                          <p:attrName>ppt_h</p:attrName>
                                        </p:attrNameLst>
                                      </p:cBhvr>
                                      <p:tavLst>
                                        <p:tav tm="0">
                                          <p:val>
                                            <p:fltVal val="0"/>
                                          </p:val>
                                        </p:tav>
                                        <p:tav tm="100000">
                                          <p:val>
                                            <p:strVal val="#ppt_h"/>
                                          </p:val>
                                        </p:tav>
                                      </p:tavLst>
                                    </p:anim>
                                    <p:animEffect transition="in" filter="fade">
                                      <p:cBhvr>
                                        <p:cTn id="13" dur="500"/>
                                        <p:tgtEl>
                                          <p:spTgt spid="55"/>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up)">
                                      <p:cBhvr>
                                        <p:cTn id="17" dur="500"/>
                                        <p:tgtEl>
                                          <p:spTgt spid="15"/>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up)">
                                      <p:cBhvr>
                                        <p:cTn id="27" dur="500"/>
                                        <p:tgtEl>
                                          <p:spTgt spid="17"/>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ppt_w</p:attrName>
                                        </p:attrNameLst>
                                      </p:cBhvr>
                                      <p:tavLst>
                                        <p:tav tm="0">
                                          <p:val>
                                            <p:fltVal val="0"/>
                                          </p:val>
                                        </p:tav>
                                        <p:tav tm="100000">
                                          <p:val>
                                            <p:strVal val="#ppt_w"/>
                                          </p:val>
                                        </p:tav>
                                      </p:tavLst>
                                    </p:anim>
                                    <p:anim calcmode="lin" valueType="num">
                                      <p:cBhvr>
                                        <p:cTn id="32" dur="500" fill="hold"/>
                                        <p:tgtEl>
                                          <p:spTgt spid="34"/>
                                        </p:tgtEl>
                                        <p:attrNameLst>
                                          <p:attrName>ppt_h</p:attrName>
                                        </p:attrNameLst>
                                      </p:cBhvr>
                                      <p:tavLst>
                                        <p:tav tm="0">
                                          <p:val>
                                            <p:fltVal val="0"/>
                                          </p:val>
                                        </p:tav>
                                        <p:tav tm="100000">
                                          <p:val>
                                            <p:strVal val="#ppt_h"/>
                                          </p:val>
                                        </p:tav>
                                      </p:tavLst>
                                    </p:anim>
                                    <p:animEffect transition="in" filter="fade">
                                      <p:cBhvr>
                                        <p:cTn id="33" dur="500"/>
                                        <p:tgtEl>
                                          <p:spTgt spid="34"/>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up)">
                                      <p:cBhvr>
                                        <p:cTn id="37" dur="500"/>
                                        <p:tgtEl>
                                          <p:spTgt spid="18"/>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p:cTn id="41" dur="500" fill="hold"/>
                                        <p:tgtEl>
                                          <p:spTgt spid="28"/>
                                        </p:tgtEl>
                                        <p:attrNameLst>
                                          <p:attrName>ppt_w</p:attrName>
                                        </p:attrNameLst>
                                      </p:cBhvr>
                                      <p:tavLst>
                                        <p:tav tm="0">
                                          <p:val>
                                            <p:fltVal val="0"/>
                                          </p:val>
                                        </p:tav>
                                        <p:tav tm="100000">
                                          <p:val>
                                            <p:strVal val="#ppt_w"/>
                                          </p:val>
                                        </p:tav>
                                      </p:tavLst>
                                    </p:anim>
                                    <p:anim calcmode="lin" valueType="num">
                                      <p:cBhvr>
                                        <p:cTn id="42" dur="500" fill="hold"/>
                                        <p:tgtEl>
                                          <p:spTgt spid="28"/>
                                        </p:tgtEl>
                                        <p:attrNameLst>
                                          <p:attrName>ppt_h</p:attrName>
                                        </p:attrNameLst>
                                      </p:cBhvr>
                                      <p:tavLst>
                                        <p:tav tm="0">
                                          <p:val>
                                            <p:fltVal val="0"/>
                                          </p:val>
                                        </p:tav>
                                        <p:tav tm="100000">
                                          <p:val>
                                            <p:strVal val="#ppt_h"/>
                                          </p:val>
                                        </p:tav>
                                      </p:tavLst>
                                    </p:anim>
                                    <p:animEffect transition="in" filter="fade">
                                      <p:cBhvr>
                                        <p:cTn id="43" dur="500"/>
                                        <p:tgtEl>
                                          <p:spTgt spid="28"/>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up)">
                                      <p:cBhvr>
                                        <p:cTn id="47" dur="500"/>
                                        <p:tgtEl>
                                          <p:spTgt spid="16"/>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animEffect transition="in" filter="fade">
                                      <p:cBhvr>
                                        <p:cTn id="53" dur="500"/>
                                        <p:tgtEl>
                                          <p:spTgt spid="19"/>
                                        </p:tgtEl>
                                      </p:cBhvr>
                                    </p:animEffect>
                                  </p:childTnLst>
                                </p:cTn>
                              </p:par>
                              <p:par>
                                <p:cTn id="54" presetID="50" presetClass="entr" presetSubtype="0" decel="100000" fill="hold" nodeType="withEffect">
                                  <p:stCondLst>
                                    <p:cond delay="0"/>
                                  </p:stCondLst>
                                  <p:childTnLst>
                                    <p:set>
                                      <p:cBhvr>
                                        <p:cTn id="55" dur="1" fill="hold">
                                          <p:stCondLst>
                                            <p:cond delay="0"/>
                                          </p:stCondLst>
                                        </p:cTn>
                                        <p:tgtEl>
                                          <p:spTgt spid="70"/>
                                        </p:tgtEl>
                                        <p:attrNameLst>
                                          <p:attrName>style.visibility</p:attrName>
                                        </p:attrNameLst>
                                      </p:cBhvr>
                                      <p:to>
                                        <p:strVal val="visible"/>
                                      </p:to>
                                    </p:set>
                                    <p:anim calcmode="lin" valueType="num">
                                      <p:cBhvr>
                                        <p:cTn id="56" dur="1000" fill="hold"/>
                                        <p:tgtEl>
                                          <p:spTgt spid="70"/>
                                        </p:tgtEl>
                                        <p:attrNameLst>
                                          <p:attrName>ppt_w</p:attrName>
                                        </p:attrNameLst>
                                      </p:cBhvr>
                                      <p:tavLst>
                                        <p:tav tm="0">
                                          <p:val>
                                            <p:strVal val="#ppt_w+.3"/>
                                          </p:val>
                                        </p:tav>
                                        <p:tav tm="100000">
                                          <p:val>
                                            <p:strVal val="#ppt_w"/>
                                          </p:val>
                                        </p:tav>
                                      </p:tavLst>
                                    </p:anim>
                                    <p:anim calcmode="lin" valueType="num">
                                      <p:cBhvr>
                                        <p:cTn id="57" dur="1000" fill="hold"/>
                                        <p:tgtEl>
                                          <p:spTgt spid="70"/>
                                        </p:tgtEl>
                                        <p:attrNameLst>
                                          <p:attrName>ppt_h</p:attrName>
                                        </p:attrNameLst>
                                      </p:cBhvr>
                                      <p:tavLst>
                                        <p:tav tm="0">
                                          <p:val>
                                            <p:strVal val="#ppt_h"/>
                                          </p:val>
                                        </p:tav>
                                        <p:tav tm="100000">
                                          <p:val>
                                            <p:strVal val="#ppt_h"/>
                                          </p:val>
                                        </p:tav>
                                      </p:tavLst>
                                    </p:anim>
                                    <p:animEffect transition="in" filter="fade">
                                      <p:cBhvr>
                                        <p:cTn id="58" dur="1000"/>
                                        <p:tgtEl>
                                          <p:spTgt spid="70"/>
                                        </p:tgtEl>
                                      </p:cBhvr>
                                    </p:animEffect>
                                  </p:childTnLst>
                                </p:cTn>
                              </p:par>
                              <p:par>
                                <p:cTn id="59" presetID="50" presetClass="entr" presetSubtype="0" decel="100000" fill="hold" nodeType="withEffect">
                                  <p:stCondLst>
                                    <p:cond delay="0"/>
                                  </p:stCondLst>
                                  <p:childTnLst>
                                    <p:set>
                                      <p:cBhvr>
                                        <p:cTn id="60" dur="1" fill="hold">
                                          <p:stCondLst>
                                            <p:cond delay="0"/>
                                          </p:stCondLst>
                                        </p:cTn>
                                        <p:tgtEl>
                                          <p:spTgt spid="81"/>
                                        </p:tgtEl>
                                        <p:attrNameLst>
                                          <p:attrName>style.visibility</p:attrName>
                                        </p:attrNameLst>
                                      </p:cBhvr>
                                      <p:to>
                                        <p:strVal val="visible"/>
                                      </p:to>
                                    </p:set>
                                    <p:anim calcmode="lin" valueType="num">
                                      <p:cBhvr>
                                        <p:cTn id="61" dur="1000" fill="hold"/>
                                        <p:tgtEl>
                                          <p:spTgt spid="81"/>
                                        </p:tgtEl>
                                        <p:attrNameLst>
                                          <p:attrName>ppt_w</p:attrName>
                                        </p:attrNameLst>
                                      </p:cBhvr>
                                      <p:tavLst>
                                        <p:tav tm="0">
                                          <p:val>
                                            <p:strVal val="#ppt_w+.3"/>
                                          </p:val>
                                        </p:tav>
                                        <p:tav tm="100000">
                                          <p:val>
                                            <p:strVal val="#ppt_w"/>
                                          </p:val>
                                        </p:tav>
                                      </p:tavLst>
                                    </p:anim>
                                    <p:anim calcmode="lin" valueType="num">
                                      <p:cBhvr>
                                        <p:cTn id="62" dur="1000" fill="hold"/>
                                        <p:tgtEl>
                                          <p:spTgt spid="81"/>
                                        </p:tgtEl>
                                        <p:attrNameLst>
                                          <p:attrName>ppt_h</p:attrName>
                                        </p:attrNameLst>
                                      </p:cBhvr>
                                      <p:tavLst>
                                        <p:tav tm="0">
                                          <p:val>
                                            <p:strVal val="#ppt_h"/>
                                          </p:val>
                                        </p:tav>
                                        <p:tav tm="100000">
                                          <p:val>
                                            <p:strVal val="#ppt_h"/>
                                          </p:val>
                                        </p:tav>
                                      </p:tavLst>
                                    </p:anim>
                                    <p:animEffect transition="in" filter="fade">
                                      <p:cBhvr>
                                        <p:cTn id="63" dur="1000"/>
                                        <p:tgtEl>
                                          <p:spTgt spid="81"/>
                                        </p:tgtEl>
                                      </p:cBhvr>
                                    </p:animEffect>
                                  </p:childTnLst>
                                </p:cTn>
                              </p:par>
                              <p:par>
                                <p:cTn id="64" presetID="50" presetClass="entr" presetSubtype="0" decel="100000" fill="hold" nodeType="withEffect">
                                  <p:stCondLst>
                                    <p:cond delay="0"/>
                                  </p:stCondLst>
                                  <p:childTnLst>
                                    <p:set>
                                      <p:cBhvr>
                                        <p:cTn id="65" dur="1" fill="hold">
                                          <p:stCondLst>
                                            <p:cond delay="0"/>
                                          </p:stCondLst>
                                        </p:cTn>
                                        <p:tgtEl>
                                          <p:spTgt spid="84"/>
                                        </p:tgtEl>
                                        <p:attrNameLst>
                                          <p:attrName>style.visibility</p:attrName>
                                        </p:attrNameLst>
                                      </p:cBhvr>
                                      <p:to>
                                        <p:strVal val="visible"/>
                                      </p:to>
                                    </p:set>
                                    <p:anim calcmode="lin" valueType="num">
                                      <p:cBhvr>
                                        <p:cTn id="66" dur="1000" fill="hold"/>
                                        <p:tgtEl>
                                          <p:spTgt spid="84"/>
                                        </p:tgtEl>
                                        <p:attrNameLst>
                                          <p:attrName>ppt_w</p:attrName>
                                        </p:attrNameLst>
                                      </p:cBhvr>
                                      <p:tavLst>
                                        <p:tav tm="0">
                                          <p:val>
                                            <p:strVal val="#ppt_w+.3"/>
                                          </p:val>
                                        </p:tav>
                                        <p:tav tm="100000">
                                          <p:val>
                                            <p:strVal val="#ppt_w"/>
                                          </p:val>
                                        </p:tav>
                                      </p:tavLst>
                                    </p:anim>
                                    <p:anim calcmode="lin" valueType="num">
                                      <p:cBhvr>
                                        <p:cTn id="67" dur="1000" fill="hold"/>
                                        <p:tgtEl>
                                          <p:spTgt spid="84"/>
                                        </p:tgtEl>
                                        <p:attrNameLst>
                                          <p:attrName>ppt_h</p:attrName>
                                        </p:attrNameLst>
                                      </p:cBhvr>
                                      <p:tavLst>
                                        <p:tav tm="0">
                                          <p:val>
                                            <p:strVal val="#ppt_h"/>
                                          </p:val>
                                        </p:tav>
                                        <p:tav tm="100000">
                                          <p:val>
                                            <p:strVal val="#ppt_h"/>
                                          </p:val>
                                        </p:tav>
                                      </p:tavLst>
                                    </p:anim>
                                    <p:animEffect transition="in" filter="fade">
                                      <p:cBhvr>
                                        <p:cTn id="68" dur="1000"/>
                                        <p:tgtEl>
                                          <p:spTgt spid="84"/>
                                        </p:tgtEl>
                                      </p:cBhvr>
                                    </p:animEffect>
                                  </p:childTnLst>
                                </p:cTn>
                              </p:par>
                              <p:par>
                                <p:cTn id="69" presetID="50" presetClass="entr" presetSubtype="0" decel="100000" fill="hold" nodeType="withEffect">
                                  <p:stCondLst>
                                    <p:cond delay="0"/>
                                  </p:stCondLst>
                                  <p:childTnLst>
                                    <p:set>
                                      <p:cBhvr>
                                        <p:cTn id="70" dur="1" fill="hold">
                                          <p:stCondLst>
                                            <p:cond delay="0"/>
                                          </p:stCondLst>
                                        </p:cTn>
                                        <p:tgtEl>
                                          <p:spTgt spid="87"/>
                                        </p:tgtEl>
                                        <p:attrNameLst>
                                          <p:attrName>style.visibility</p:attrName>
                                        </p:attrNameLst>
                                      </p:cBhvr>
                                      <p:to>
                                        <p:strVal val="visible"/>
                                      </p:to>
                                    </p:set>
                                    <p:anim calcmode="lin" valueType="num">
                                      <p:cBhvr>
                                        <p:cTn id="71" dur="1000" fill="hold"/>
                                        <p:tgtEl>
                                          <p:spTgt spid="87"/>
                                        </p:tgtEl>
                                        <p:attrNameLst>
                                          <p:attrName>ppt_w</p:attrName>
                                        </p:attrNameLst>
                                      </p:cBhvr>
                                      <p:tavLst>
                                        <p:tav tm="0">
                                          <p:val>
                                            <p:strVal val="#ppt_w+.3"/>
                                          </p:val>
                                        </p:tav>
                                        <p:tav tm="100000">
                                          <p:val>
                                            <p:strVal val="#ppt_w"/>
                                          </p:val>
                                        </p:tav>
                                      </p:tavLst>
                                    </p:anim>
                                    <p:anim calcmode="lin" valueType="num">
                                      <p:cBhvr>
                                        <p:cTn id="72" dur="1000" fill="hold"/>
                                        <p:tgtEl>
                                          <p:spTgt spid="87"/>
                                        </p:tgtEl>
                                        <p:attrNameLst>
                                          <p:attrName>ppt_h</p:attrName>
                                        </p:attrNameLst>
                                      </p:cBhvr>
                                      <p:tavLst>
                                        <p:tav tm="0">
                                          <p:val>
                                            <p:strVal val="#ppt_h"/>
                                          </p:val>
                                        </p:tav>
                                        <p:tav tm="100000">
                                          <p:val>
                                            <p:strVal val="#ppt_h"/>
                                          </p:val>
                                        </p:tav>
                                      </p:tavLst>
                                    </p:anim>
                                    <p:animEffect transition="in" filter="fade">
                                      <p:cBhvr>
                                        <p:cTn id="73" dur="1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9934427" cy="610295"/>
            <a:chOff x="134487" y="670145"/>
            <a:chExt cx="7501959" cy="460862"/>
          </a:xfrm>
        </p:grpSpPr>
        <p:sp>
          <p:nvSpPr>
            <p:cNvPr id="74" name="TextBox 39"/>
            <p:cNvSpPr txBox="1"/>
            <p:nvPr/>
          </p:nvSpPr>
          <p:spPr>
            <a:xfrm>
              <a:off x="375664" y="689416"/>
              <a:ext cx="759227" cy="441591"/>
            </a:xfrm>
            <a:prstGeom prst="rect">
              <a:avLst/>
            </a:prstGeom>
            <a:noFill/>
          </p:spPr>
          <p:txBody>
            <a:bodyPr wrap="none" rtlCol="0">
              <a:spAutoFit/>
            </a:bodyPr>
            <a:lstStyle/>
            <a:p>
              <a:r>
                <a:rPr lang="zh-CN" altLang="en-US" sz="3200" b="1" dirty="0" smtClean="0">
                  <a:solidFill>
                    <a:srgbClr val="10FBFE"/>
                  </a:solidFill>
                  <a:latin typeface="微软雅黑" panose="020B0503020204020204" charset="-122"/>
                  <a:ea typeface="微软雅黑" panose="020B0503020204020204" charset="-122"/>
                  <a:sym typeface="+mn-ea"/>
                </a:rPr>
                <a:t>分类</a:t>
              </a:r>
              <a:endParaRPr lang="zh-CN" altLang="en-US" sz="3200" b="1" dirty="0">
                <a:solidFill>
                  <a:srgbClr val="10FBFE"/>
                </a:solidFill>
                <a:latin typeface="微软雅黑" panose="020B0503020204020204" charset="-122"/>
                <a:ea typeface="微软雅黑" panose="020B0503020204020204" charset="-122"/>
                <a:sym typeface="+mn-ea"/>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352144"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2" name="圆角矩形 61"/>
          <p:cNvSpPr/>
          <p:nvPr/>
        </p:nvSpPr>
        <p:spPr>
          <a:xfrm>
            <a:off x="909896" y="2657364"/>
            <a:ext cx="3294698" cy="3197027"/>
          </a:xfrm>
          <a:prstGeom prst="roundRect">
            <a:avLst>
              <a:gd name="adj" fmla="val 9450"/>
            </a:avLst>
          </a:prstGeom>
          <a:no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p>
        </p:txBody>
      </p:sp>
      <p:sp>
        <p:nvSpPr>
          <p:cNvPr id="63" name="椭圆 62"/>
          <p:cNvSpPr/>
          <p:nvPr/>
        </p:nvSpPr>
        <p:spPr>
          <a:xfrm>
            <a:off x="1637405" y="1868082"/>
            <a:ext cx="1862831" cy="1862831"/>
          </a:xfrm>
          <a:prstGeom prst="ellipse">
            <a:avLst/>
          </a:prstGeom>
          <a:solidFill>
            <a:srgbClr val="6AE7FF"/>
          </a:solid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a:p>
        </p:txBody>
      </p:sp>
      <p:sp>
        <p:nvSpPr>
          <p:cNvPr id="64" name="椭圆 63"/>
          <p:cNvSpPr/>
          <p:nvPr/>
        </p:nvSpPr>
        <p:spPr>
          <a:xfrm>
            <a:off x="2991080" y="3142148"/>
            <a:ext cx="502372" cy="502372"/>
          </a:xfrm>
          <a:prstGeom prst="ellipse">
            <a:avLst/>
          </a:prstGeom>
          <a:solidFill>
            <a:srgbClr val="6AE7F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r>
              <a:rPr lang="en-US" altLang="zh-CN" sz="3200" b="1" dirty="0">
                <a:solidFill>
                  <a:schemeClr val="bg1"/>
                </a:solidFill>
              </a:rPr>
              <a:t>1</a:t>
            </a:r>
            <a:endParaRPr lang="zh-CN" altLang="en-US" sz="3200" b="1" dirty="0">
              <a:solidFill>
                <a:schemeClr val="bg1"/>
              </a:solidFill>
            </a:endParaRPr>
          </a:p>
        </p:txBody>
      </p:sp>
      <p:sp>
        <p:nvSpPr>
          <p:cNvPr id="65" name="矩形 64"/>
          <p:cNvSpPr/>
          <p:nvPr/>
        </p:nvSpPr>
        <p:spPr>
          <a:xfrm>
            <a:off x="1643884" y="2378194"/>
            <a:ext cx="1722598" cy="738627"/>
          </a:xfrm>
          <a:prstGeom prst="rect">
            <a:avLst/>
          </a:prstGeom>
        </p:spPr>
        <p:txBody>
          <a:bodyPr wrap="square" lIns="91404" tIns="45702" rIns="91404" bIns="45702">
            <a:spAutoFit/>
          </a:bodyPr>
          <a:lstStyle/>
          <a:p>
            <a:pPr algn="ctr">
              <a:lnSpc>
                <a:spcPct val="150000"/>
              </a:lnSpc>
            </a:pPr>
            <a:r>
              <a:rPr lang="zh-CN" altLang="zh-CN" sz="2800" b="1" dirty="0">
                <a:solidFill>
                  <a:schemeClr val="bg1"/>
                </a:solidFill>
                <a:latin typeface="微软雅黑" panose="020B0503020204020204" pitchFamily="34" charset="-122"/>
                <a:ea typeface="微软雅黑" panose="020B0503020204020204" pitchFamily="34" charset="-122"/>
              </a:rPr>
              <a:t>公有链</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66" name="圆角矩形 65"/>
          <p:cNvSpPr/>
          <p:nvPr/>
        </p:nvSpPr>
        <p:spPr>
          <a:xfrm>
            <a:off x="4366672" y="2636531"/>
            <a:ext cx="3294698" cy="3197027"/>
          </a:xfrm>
          <a:prstGeom prst="roundRect">
            <a:avLst>
              <a:gd name="adj" fmla="val 7846"/>
            </a:avLst>
          </a:prstGeom>
          <a:no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p>
        </p:txBody>
      </p:sp>
      <p:sp>
        <p:nvSpPr>
          <p:cNvPr id="67" name="圆角矩形 66"/>
          <p:cNvSpPr/>
          <p:nvPr/>
        </p:nvSpPr>
        <p:spPr>
          <a:xfrm>
            <a:off x="7816361" y="2636530"/>
            <a:ext cx="3294698" cy="3197027"/>
          </a:xfrm>
          <a:prstGeom prst="roundRect">
            <a:avLst>
              <a:gd name="adj" fmla="val 7445"/>
            </a:avLst>
          </a:prstGeom>
          <a:no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p>
        </p:txBody>
      </p:sp>
      <p:sp>
        <p:nvSpPr>
          <p:cNvPr id="68" name="椭圆 67"/>
          <p:cNvSpPr/>
          <p:nvPr/>
        </p:nvSpPr>
        <p:spPr>
          <a:xfrm>
            <a:off x="5071649" y="1911993"/>
            <a:ext cx="1862831" cy="1862831"/>
          </a:xfrm>
          <a:prstGeom prst="ellipse">
            <a:avLst/>
          </a:prstGeom>
          <a:solidFill>
            <a:srgbClr val="6AE7FF"/>
          </a:solid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a:p>
        </p:txBody>
      </p:sp>
      <p:sp>
        <p:nvSpPr>
          <p:cNvPr id="69" name="椭圆 68"/>
          <p:cNvSpPr/>
          <p:nvPr/>
        </p:nvSpPr>
        <p:spPr>
          <a:xfrm>
            <a:off x="8648663" y="1868082"/>
            <a:ext cx="1862831" cy="1862831"/>
          </a:xfrm>
          <a:prstGeom prst="ellipse">
            <a:avLst/>
          </a:prstGeom>
          <a:solidFill>
            <a:srgbClr val="6AE7FF"/>
          </a:solid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a:p>
        </p:txBody>
      </p:sp>
      <p:sp>
        <p:nvSpPr>
          <p:cNvPr id="78" name="椭圆 77"/>
          <p:cNvSpPr/>
          <p:nvPr/>
        </p:nvSpPr>
        <p:spPr>
          <a:xfrm>
            <a:off x="6478482" y="3142148"/>
            <a:ext cx="502372" cy="502372"/>
          </a:xfrm>
          <a:prstGeom prst="ellipse">
            <a:avLst/>
          </a:prstGeom>
          <a:solidFill>
            <a:srgbClr val="6AE7F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r>
              <a:rPr lang="en-US" altLang="zh-CN" sz="3200" b="1" dirty="0">
                <a:solidFill>
                  <a:schemeClr val="bg1"/>
                </a:solidFill>
              </a:rPr>
              <a:t>2</a:t>
            </a:r>
            <a:endParaRPr lang="zh-CN" altLang="en-US" sz="3200" b="1" dirty="0">
              <a:solidFill>
                <a:schemeClr val="bg1"/>
              </a:solidFill>
            </a:endParaRPr>
          </a:p>
        </p:txBody>
      </p:sp>
      <p:sp>
        <p:nvSpPr>
          <p:cNvPr id="79" name="椭圆 78"/>
          <p:cNvSpPr/>
          <p:nvPr/>
        </p:nvSpPr>
        <p:spPr>
          <a:xfrm>
            <a:off x="10057661" y="3142148"/>
            <a:ext cx="502372" cy="502372"/>
          </a:xfrm>
          <a:prstGeom prst="ellipse">
            <a:avLst/>
          </a:prstGeom>
          <a:solidFill>
            <a:srgbClr val="6AE7F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r>
              <a:rPr lang="en-US" altLang="zh-CN" sz="3200" b="1" dirty="0">
                <a:solidFill>
                  <a:schemeClr val="bg1"/>
                </a:solidFill>
              </a:rPr>
              <a:t>3</a:t>
            </a:r>
            <a:endParaRPr lang="zh-CN" altLang="en-US" sz="3200" b="1" dirty="0">
              <a:solidFill>
                <a:schemeClr val="bg1"/>
              </a:solidFill>
            </a:endParaRPr>
          </a:p>
        </p:txBody>
      </p:sp>
      <p:sp>
        <p:nvSpPr>
          <p:cNvPr id="80" name="矩形 79"/>
          <p:cNvSpPr/>
          <p:nvPr/>
        </p:nvSpPr>
        <p:spPr>
          <a:xfrm>
            <a:off x="5100660" y="2518287"/>
            <a:ext cx="1722598" cy="523184"/>
          </a:xfrm>
          <a:prstGeom prst="rect">
            <a:avLst/>
          </a:prstGeom>
        </p:spPr>
        <p:txBody>
          <a:bodyPr wrap="square" lIns="91404" tIns="45702" rIns="91404" bIns="45702">
            <a:spAutoFit/>
          </a:bodyPr>
          <a:lstStyle/>
          <a:p>
            <a:pPr algn="ctr"/>
            <a:r>
              <a:rPr lang="zh-CN" altLang="zh-CN" sz="2800" b="1" dirty="0">
                <a:solidFill>
                  <a:schemeClr val="bg1"/>
                </a:solidFill>
                <a:latin typeface="微软雅黑" panose="020B0503020204020204" pitchFamily="34" charset="-122"/>
                <a:ea typeface="微软雅黑" panose="020B0503020204020204" pitchFamily="34" charset="-122"/>
              </a:rPr>
              <a:t>私有链</a:t>
            </a:r>
            <a:endParaRPr lang="en-US" altLang="zh-CN" sz="28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sp>
        <p:nvSpPr>
          <p:cNvPr id="90" name="矩形 89"/>
          <p:cNvSpPr/>
          <p:nvPr/>
        </p:nvSpPr>
        <p:spPr>
          <a:xfrm>
            <a:off x="8745354" y="2521941"/>
            <a:ext cx="1722598" cy="523184"/>
          </a:xfrm>
          <a:prstGeom prst="rect">
            <a:avLst/>
          </a:prstGeom>
        </p:spPr>
        <p:txBody>
          <a:bodyPr wrap="square" lIns="91404" tIns="45702" rIns="91404" bIns="45702">
            <a:spAutoFit/>
          </a:bodyPr>
          <a:lstStyle/>
          <a:p>
            <a:pPr algn="ctr"/>
            <a:r>
              <a:rPr lang="zh-CN" altLang="zh-CN" sz="2800" b="1" dirty="0">
                <a:solidFill>
                  <a:schemeClr val="bg1"/>
                </a:solidFill>
                <a:latin typeface="微软雅黑" panose="020B0503020204020204" pitchFamily="34" charset="-122"/>
                <a:ea typeface="微软雅黑" panose="020B0503020204020204" pitchFamily="34" charset="-122"/>
              </a:rPr>
              <a:t>联盟链</a:t>
            </a:r>
            <a:endParaRPr lang="en-US" altLang="zh-CN" sz="28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sp>
        <p:nvSpPr>
          <p:cNvPr id="91" name="TextBox 78"/>
          <p:cNvSpPr txBox="1"/>
          <p:nvPr/>
        </p:nvSpPr>
        <p:spPr>
          <a:xfrm>
            <a:off x="1219200" y="4104042"/>
            <a:ext cx="2827254" cy="1292662"/>
          </a:xfrm>
          <a:prstGeom prst="rect">
            <a:avLst/>
          </a:prstGeom>
          <a:noFill/>
        </p:spPr>
        <p:txBody>
          <a:bodyPr wrap="square" lIns="0" tIns="0" rIns="0" bIns="0" rtlCol="0">
            <a:spAutoFit/>
          </a:bodyPr>
          <a:lstStyle/>
          <a:p>
            <a:pPr algn="ctr">
              <a:lnSpc>
                <a:spcPct val="150000"/>
              </a:lnSpc>
              <a:buNone/>
            </a:pPr>
            <a:r>
              <a:rPr lang="zh-CN" altLang="zh-CN" sz="1400" dirty="0">
                <a:solidFill>
                  <a:schemeClr val="bg1"/>
                </a:solidFill>
                <a:latin typeface="微软雅黑" panose="020B0503020204020204" pitchFamily="34" charset="-122"/>
                <a:ea typeface="微软雅黑" panose="020B0503020204020204" pitchFamily="34" charset="-122"/>
              </a:rPr>
              <a:t>无官方组织及管理机构，无中心服务器，参与的节点按照系统规则自由接入网络、不受控制，节点间基于共识机制开展工作。</a:t>
            </a:r>
          </a:p>
        </p:txBody>
      </p:sp>
      <p:sp>
        <p:nvSpPr>
          <p:cNvPr id="92" name="TextBox 79"/>
          <p:cNvSpPr txBox="1"/>
          <p:nvPr/>
        </p:nvSpPr>
        <p:spPr>
          <a:xfrm>
            <a:off x="4587857" y="4104042"/>
            <a:ext cx="2809271" cy="1615827"/>
          </a:xfrm>
          <a:prstGeom prst="rect">
            <a:avLst/>
          </a:prstGeom>
          <a:noFill/>
        </p:spPr>
        <p:txBody>
          <a:bodyPr wrap="square" lIns="0" tIns="0" rIns="0" bIns="0" rtlCol="0">
            <a:spAutoFit/>
          </a:bodyPr>
          <a:lstStyle/>
          <a:p>
            <a:pPr algn="ctr">
              <a:lnSpc>
                <a:spcPct val="150000"/>
              </a:lnSpc>
              <a:buNone/>
            </a:pPr>
            <a:r>
              <a:rPr lang="zh-CN" altLang="zh-CN" sz="1400" dirty="0">
                <a:solidFill>
                  <a:schemeClr val="bg1"/>
                </a:solidFill>
                <a:latin typeface="微软雅黑" panose="020B0503020204020204" pitchFamily="34" charset="-122"/>
                <a:ea typeface="微软雅黑" panose="020B0503020204020204" pitchFamily="34" charset="-122"/>
              </a:rPr>
              <a:t>建立在某个企业内部，系统的运作规则根据企业要求进行设定，修改甚至是读取权限仅限于少数节点，同时仍保留着区块链的真实性和部分去中心化的特性。</a:t>
            </a:r>
          </a:p>
        </p:txBody>
      </p:sp>
      <p:sp>
        <p:nvSpPr>
          <p:cNvPr id="93" name="TextBox 80"/>
          <p:cNvSpPr txBox="1"/>
          <p:nvPr/>
        </p:nvSpPr>
        <p:spPr>
          <a:xfrm>
            <a:off x="8271889" y="4106596"/>
            <a:ext cx="2616378" cy="969496"/>
          </a:xfrm>
          <a:prstGeom prst="rect">
            <a:avLst/>
          </a:prstGeom>
          <a:noFill/>
        </p:spPr>
        <p:txBody>
          <a:bodyPr wrap="square" lIns="0" tIns="0" rIns="0" bIns="0" rtlCol="0">
            <a:spAutoFit/>
          </a:bodyPr>
          <a:lstStyle/>
          <a:p>
            <a:pPr algn="ctr">
              <a:lnSpc>
                <a:spcPct val="150000"/>
              </a:lnSpc>
              <a:buNone/>
            </a:pPr>
            <a:r>
              <a:rPr lang="zh-CN" altLang="zh-CN" sz="1400" dirty="0">
                <a:solidFill>
                  <a:schemeClr val="bg1"/>
                </a:solidFill>
                <a:latin typeface="微软雅黑" panose="020B0503020204020204" pitchFamily="34" charset="-122"/>
                <a:ea typeface="微软雅黑" panose="020B0503020204020204" pitchFamily="34" charset="-122"/>
              </a:rPr>
              <a:t>由若干机构联合发起，介于公有链和私有链之间，兼具部分去中心化的特性。</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87222665"/>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p:cTn id="11" dur="500" fill="hold"/>
                                        <p:tgtEl>
                                          <p:spTgt spid="64"/>
                                        </p:tgtEl>
                                        <p:attrNameLst>
                                          <p:attrName>ppt_w</p:attrName>
                                        </p:attrNameLst>
                                      </p:cBhvr>
                                      <p:tavLst>
                                        <p:tav tm="0">
                                          <p:val>
                                            <p:fltVal val="0"/>
                                          </p:val>
                                        </p:tav>
                                        <p:tav tm="100000">
                                          <p:val>
                                            <p:strVal val="#ppt_w"/>
                                          </p:val>
                                        </p:tav>
                                      </p:tavLst>
                                    </p:anim>
                                    <p:anim calcmode="lin" valueType="num">
                                      <p:cBhvr>
                                        <p:cTn id="12" dur="500" fill="hold"/>
                                        <p:tgtEl>
                                          <p:spTgt spid="64"/>
                                        </p:tgtEl>
                                        <p:attrNameLst>
                                          <p:attrName>ppt_h</p:attrName>
                                        </p:attrNameLst>
                                      </p:cBhvr>
                                      <p:tavLst>
                                        <p:tav tm="0">
                                          <p:val>
                                            <p:fltVal val="0"/>
                                          </p:val>
                                        </p:tav>
                                        <p:tav tm="100000">
                                          <p:val>
                                            <p:strVal val="#ppt_h"/>
                                          </p:val>
                                        </p:tav>
                                      </p:tavLst>
                                    </p:anim>
                                    <p:animEffect transition="in" filter="fade">
                                      <p:cBhvr>
                                        <p:cTn id="13" dur="500"/>
                                        <p:tgtEl>
                                          <p:spTgt spid="64"/>
                                        </p:tgtEl>
                                      </p:cBhvr>
                                    </p:animEffect>
                                  </p:childTnLst>
                                </p:cTn>
                              </p:par>
                              <p:par>
                                <p:cTn id="14" presetID="53" presetClass="entr" presetSubtype="16" fill="hold" grpId="0" nodeType="withEffect">
                                  <p:stCondLst>
                                    <p:cond delay="200"/>
                                  </p:stCondLst>
                                  <p:childTnLst>
                                    <p:set>
                                      <p:cBhvr>
                                        <p:cTn id="15" dur="1" fill="hold">
                                          <p:stCondLst>
                                            <p:cond delay="0"/>
                                          </p:stCondLst>
                                        </p:cTn>
                                        <p:tgtEl>
                                          <p:spTgt spid="78"/>
                                        </p:tgtEl>
                                        <p:attrNameLst>
                                          <p:attrName>style.visibility</p:attrName>
                                        </p:attrNameLst>
                                      </p:cBhvr>
                                      <p:to>
                                        <p:strVal val="visible"/>
                                      </p:to>
                                    </p:set>
                                    <p:anim calcmode="lin" valueType="num">
                                      <p:cBhvr>
                                        <p:cTn id="16" dur="500" fill="hold"/>
                                        <p:tgtEl>
                                          <p:spTgt spid="78"/>
                                        </p:tgtEl>
                                        <p:attrNameLst>
                                          <p:attrName>ppt_w</p:attrName>
                                        </p:attrNameLst>
                                      </p:cBhvr>
                                      <p:tavLst>
                                        <p:tav tm="0">
                                          <p:val>
                                            <p:fltVal val="0"/>
                                          </p:val>
                                        </p:tav>
                                        <p:tav tm="100000">
                                          <p:val>
                                            <p:strVal val="#ppt_w"/>
                                          </p:val>
                                        </p:tav>
                                      </p:tavLst>
                                    </p:anim>
                                    <p:anim calcmode="lin" valueType="num">
                                      <p:cBhvr>
                                        <p:cTn id="17" dur="500" fill="hold"/>
                                        <p:tgtEl>
                                          <p:spTgt spid="78"/>
                                        </p:tgtEl>
                                        <p:attrNameLst>
                                          <p:attrName>ppt_h</p:attrName>
                                        </p:attrNameLst>
                                      </p:cBhvr>
                                      <p:tavLst>
                                        <p:tav tm="0">
                                          <p:val>
                                            <p:fltVal val="0"/>
                                          </p:val>
                                        </p:tav>
                                        <p:tav tm="100000">
                                          <p:val>
                                            <p:strVal val="#ppt_h"/>
                                          </p:val>
                                        </p:tav>
                                      </p:tavLst>
                                    </p:anim>
                                    <p:animEffect transition="in" filter="fade">
                                      <p:cBhvr>
                                        <p:cTn id="18" dur="500"/>
                                        <p:tgtEl>
                                          <p:spTgt spid="78"/>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79"/>
                                        </p:tgtEl>
                                        <p:attrNameLst>
                                          <p:attrName>style.visibility</p:attrName>
                                        </p:attrNameLst>
                                      </p:cBhvr>
                                      <p:to>
                                        <p:strVal val="visible"/>
                                      </p:to>
                                    </p:set>
                                    <p:anim calcmode="lin" valueType="num">
                                      <p:cBhvr>
                                        <p:cTn id="21" dur="500" fill="hold"/>
                                        <p:tgtEl>
                                          <p:spTgt spid="79"/>
                                        </p:tgtEl>
                                        <p:attrNameLst>
                                          <p:attrName>ppt_w</p:attrName>
                                        </p:attrNameLst>
                                      </p:cBhvr>
                                      <p:tavLst>
                                        <p:tav tm="0">
                                          <p:val>
                                            <p:fltVal val="0"/>
                                          </p:val>
                                        </p:tav>
                                        <p:tav tm="100000">
                                          <p:val>
                                            <p:strVal val="#ppt_w"/>
                                          </p:val>
                                        </p:tav>
                                      </p:tavLst>
                                    </p:anim>
                                    <p:anim calcmode="lin" valueType="num">
                                      <p:cBhvr>
                                        <p:cTn id="22" dur="500" fill="hold"/>
                                        <p:tgtEl>
                                          <p:spTgt spid="79"/>
                                        </p:tgtEl>
                                        <p:attrNameLst>
                                          <p:attrName>ppt_h</p:attrName>
                                        </p:attrNameLst>
                                      </p:cBhvr>
                                      <p:tavLst>
                                        <p:tav tm="0">
                                          <p:val>
                                            <p:fltVal val="0"/>
                                          </p:val>
                                        </p:tav>
                                        <p:tav tm="100000">
                                          <p:val>
                                            <p:strVal val="#ppt_h"/>
                                          </p:val>
                                        </p:tav>
                                      </p:tavLst>
                                    </p:anim>
                                    <p:animEffect transition="in" filter="fade">
                                      <p:cBhvr>
                                        <p:cTn id="23" dur="500"/>
                                        <p:tgtEl>
                                          <p:spTgt spid="79"/>
                                        </p:tgtEl>
                                      </p:cBhvr>
                                    </p:animEffect>
                                  </p:childTnLst>
                                </p:cTn>
                              </p:par>
                            </p:childTnLst>
                          </p:cTn>
                        </p:par>
                        <p:par>
                          <p:cTn id="24" fill="hold">
                            <p:stCondLst>
                              <p:cond delay="1200"/>
                            </p:stCondLst>
                            <p:childTnLst>
                              <p:par>
                                <p:cTn id="25" presetID="16" presetClass="entr" presetSubtype="37" fill="hold" grpId="0" nodeType="after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barn(outVertical)">
                                      <p:cBhvr>
                                        <p:cTn id="27" dur="500"/>
                                        <p:tgtEl>
                                          <p:spTgt spid="80"/>
                                        </p:tgtEl>
                                      </p:cBhvr>
                                    </p:animEffect>
                                  </p:childTnLst>
                                </p:cTn>
                              </p:par>
                              <p:par>
                                <p:cTn id="28" presetID="16" presetClass="entr" presetSubtype="37" fill="hold" grpId="0" nodeType="with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barn(outVertical)">
                                      <p:cBhvr>
                                        <p:cTn id="30" dur="500"/>
                                        <p:tgtEl>
                                          <p:spTgt spid="65"/>
                                        </p:tgtEl>
                                      </p:cBhvr>
                                    </p:animEffect>
                                  </p:childTnLst>
                                </p:cTn>
                              </p:par>
                              <p:par>
                                <p:cTn id="31" presetID="16" presetClass="entr" presetSubtype="37" fill="hold" grpId="0" nodeType="withEffect">
                                  <p:stCondLst>
                                    <p:cond delay="0"/>
                                  </p:stCondLst>
                                  <p:childTnLst>
                                    <p:set>
                                      <p:cBhvr>
                                        <p:cTn id="32" dur="1" fill="hold">
                                          <p:stCondLst>
                                            <p:cond delay="0"/>
                                          </p:stCondLst>
                                        </p:cTn>
                                        <p:tgtEl>
                                          <p:spTgt spid="90"/>
                                        </p:tgtEl>
                                        <p:attrNameLst>
                                          <p:attrName>style.visibility</p:attrName>
                                        </p:attrNameLst>
                                      </p:cBhvr>
                                      <p:to>
                                        <p:strVal val="visible"/>
                                      </p:to>
                                    </p:set>
                                    <p:animEffect transition="in" filter="barn(outVertical)">
                                      <p:cBhvr>
                                        <p:cTn id="33" dur="500"/>
                                        <p:tgtEl>
                                          <p:spTgt spid="90"/>
                                        </p:tgtEl>
                                      </p:cBhvr>
                                    </p:animEffect>
                                  </p:childTnLst>
                                </p:cTn>
                              </p:par>
                            </p:childTnLst>
                          </p:cTn>
                        </p:par>
                        <p:par>
                          <p:cTn id="34" fill="hold">
                            <p:stCondLst>
                              <p:cond delay="1700"/>
                            </p:stCondLst>
                            <p:childTnLst>
                              <p:par>
                                <p:cTn id="35" presetID="21" presetClass="entr" presetSubtype="1" fill="hold" grpId="0" nodeType="afterEffect">
                                  <p:stCondLst>
                                    <p:cond delay="0"/>
                                  </p:stCondLst>
                                  <p:childTnLst>
                                    <p:set>
                                      <p:cBhvr>
                                        <p:cTn id="36" dur="1" fill="hold">
                                          <p:stCondLst>
                                            <p:cond delay="0"/>
                                          </p:stCondLst>
                                        </p:cTn>
                                        <p:tgtEl>
                                          <p:spTgt spid="62"/>
                                        </p:tgtEl>
                                        <p:attrNameLst>
                                          <p:attrName>style.visibility</p:attrName>
                                        </p:attrNameLst>
                                      </p:cBhvr>
                                      <p:to>
                                        <p:strVal val="visible"/>
                                      </p:to>
                                    </p:set>
                                    <p:animEffect transition="in" filter="wheel(1)">
                                      <p:cBhvr>
                                        <p:cTn id="37" dur="800"/>
                                        <p:tgtEl>
                                          <p:spTgt spid="62"/>
                                        </p:tgtEl>
                                      </p:cBhvr>
                                    </p:animEffect>
                                  </p:childTnLst>
                                </p:cTn>
                              </p:par>
                              <p:par>
                                <p:cTn id="38" presetID="21" presetClass="entr" presetSubtype="1" fill="hold" grpId="0" nodeType="withEffect">
                                  <p:stCondLst>
                                    <p:cond delay="200"/>
                                  </p:stCondLst>
                                  <p:childTnLst>
                                    <p:set>
                                      <p:cBhvr>
                                        <p:cTn id="39" dur="1" fill="hold">
                                          <p:stCondLst>
                                            <p:cond delay="0"/>
                                          </p:stCondLst>
                                        </p:cTn>
                                        <p:tgtEl>
                                          <p:spTgt spid="66"/>
                                        </p:tgtEl>
                                        <p:attrNameLst>
                                          <p:attrName>style.visibility</p:attrName>
                                        </p:attrNameLst>
                                      </p:cBhvr>
                                      <p:to>
                                        <p:strVal val="visible"/>
                                      </p:to>
                                    </p:set>
                                    <p:animEffect transition="in" filter="wheel(1)">
                                      <p:cBhvr>
                                        <p:cTn id="40" dur="800"/>
                                        <p:tgtEl>
                                          <p:spTgt spid="66"/>
                                        </p:tgtEl>
                                      </p:cBhvr>
                                    </p:animEffect>
                                  </p:childTnLst>
                                </p:cTn>
                              </p:par>
                              <p:par>
                                <p:cTn id="41" presetID="21" presetClass="entr" presetSubtype="1" fill="hold" grpId="0" nodeType="withEffect">
                                  <p:stCondLst>
                                    <p:cond delay="400"/>
                                  </p:stCondLst>
                                  <p:childTnLst>
                                    <p:set>
                                      <p:cBhvr>
                                        <p:cTn id="42" dur="1" fill="hold">
                                          <p:stCondLst>
                                            <p:cond delay="0"/>
                                          </p:stCondLst>
                                        </p:cTn>
                                        <p:tgtEl>
                                          <p:spTgt spid="67"/>
                                        </p:tgtEl>
                                        <p:attrNameLst>
                                          <p:attrName>style.visibility</p:attrName>
                                        </p:attrNameLst>
                                      </p:cBhvr>
                                      <p:to>
                                        <p:strVal val="visible"/>
                                      </p:to>
                                    </p:set>
                                    <p:animEffect transition="in" filter="wheel(1)">
                                      <p:cBhvr>
                                        <p:cTn id="43" dur="800"/>
                                        <p:tgtEl>
                                          <p:spTgt spid="67"/>
                                        </p:tgtEl>
                                      </p:cBhvr>
                                    </p:animEffect>
                                  </p:childTnLst>
                                </p:cTn>
                              </p:par>
                            </p:childTnLst>
                          </p:cTn>
                        </p:par>
                        <p:par>
                          <p:cTn id="44" fill="hold">
                            <p:stCondLst>
                              <p:cond delay="2900"/>
                            </p:stCondLst>
                            <p:childTnLst>
                              <p:par>
                                <p:cTn id="45" presetID="22" presetClass="entr" presetSubtype="8" fill="hold" grpId="0" nodeType="afterEffect">
                                  <p:stCondLst>
                                    <p:cond delay="0"/>
                                  </p:stCondLst>
                                  <p:iterate type="lt">
                                    <p:tmPct val="30000"/>
                                  </p:iterate>
                                  <p:childTnLst>
                                    <p:set>
                                      <p:cBhvr>
                                        <p:cTn id="46" dur="1" fill="hold">
                                          <p:stCondLst>
                                            <p:cond delay="0"/>
                                          </p:stCondLst>
                                        </p:cTn>
                                        <p:tgtEl>
                                          <p:spTgt spid="91"/>
                                        </p:tgtEl>
                                        <p:attrNameLst>
                                          <p:attrName>style.visibility</p:attrName>
                                        </p:attrNameLst>
                                      </p:cBhvr>
                                      <p:to>
                                        <p:strVal val="visible"/>
                                      </p:to>
                                    </p:set>
                                    <p:animEffect transition="in" filter="wipe(left)">
                                      <p:cBhvr>
                                        <p:cTn id="47" dur="50"/>
                                        <p:tgtEl>
                                          <p:spTgt spid="91"/>
                                        </p:tgtEl>
                                      </p:cBhvr>
                                    </p:animEffect>
                                  </p:childTnLst>
                                </p:cTn>
                              </p:par>
                              <p:par>
                                <p:cTn id="48" presetID="36" presetClass="emph" presetSubtype="0" fill="hold" grpId="1" nodeType="withEffect">
                                  <p:stCondLst>
                                    <p:cond delay="0"/>
                                  </p:stCondLst>
                                  <p:iterate type="lt">
                                    <p:tmPct val="30000"/>
                                  </p:iterate>
                                  <p:childTnLst>
                                    <p:animScale>
                                      <p:cBhvr>
                                        <p:cTn id="49" dur="25" autoRev="1" fill="hold">
                                          <p:stCondLst>
                                            <p:cond delay="0"/>
                                          </p:stCondLst>
                                        </p:cTn>
                                        <p:tgtEl>
                                          <p:spTgt spid="91"/>
                                        </p:tgtEl>
                                      </p:cBhvr>
                                      <p:to x="80000" y="100000"/>
                                    </p:animScale>
                                    <p:anim by="(#ppt_w*0.10)" calcmode="lin" valueType="num">
                                      <p:cBhvr>
                                        <p:cTn id="50" dur="25" autoRev="1" fill="hold">
                                          <p:stCondLst>
                                            <p:cond delay="0"/>
                                          </p:stCondLst>
                                        </p:cTn>
                                        <p:tgtEl>
                                          <p:spTgt spid="91"/>
                                        </p:tgtEl>
                                        <p:attrNameLst>
                                          <p:attrName>ppt_x</p:attrName>
                                        </p:attrNameLst>
                                      </p:cBhvr>
                                    </p:anim>
                                    <p:anim by="(-#ppt_w*0.10)" calcmode="lin" valueType="num">
                                      <p:cBhvr>
                                        <p:cTn id="51" dur="25" autoRev="1" fill="hold">
                                          <p:stCondLst>
                                            <p:cond delay="0"/>
                                          </p:stCondLst>
                                        </p:cTn>
                                        <p:tgtEl>
                                          <p:spTgt spid="91"/>
                                        </p:tgtEl>
                                        <p:attrNameLst>
                                          <p:attrName>ppt_y</p:attrName>
                                        </p:attrNameLst>
                                      </p:cBhvr>
                                    </p:anim>
                                    <p:animRot by="-480000">
                                      <p:cBhvr>
                                        <p:cTn id="52" dur="25" autoRev="1" fill="hold">
                                          <p:stCondLst>
                                            <p:cond delay="0"/>
                                          </p:stCondLst>
                                        </p:cTn>
                                        <p:tgtEl>
                                          <p:spTgt spid="91"/>
                                        </p:tgtEl>
                                        <p:attrNameLst>
                                          <p:attrName>r</p:attrName>
                                        </p:attrNameLst>
                                      </p:cBhvr>
                                    </p:animRot>
                                  </p:childTnLst>
                                </p:cTn>
                              </p:par>
                              <p:par>
                                <p:cTn id="53" presetID="22" presetClass="entr" presetSubtype="8" fill="hold" grpId="0" nodeType="withEffect">
                                  <p:stCondLst>
                                    <p:cond delay="500"/>
                                  </p:stCondLst>
                                  <p:iterate type="lt">
                                    <p:tmPct val="30000"/>
                                  </p:iterate>
                                  <p:childTnLst>
                                    <p:set>
                                      <p:cBhvr>
                                        <p:cTn id="54" dur="1" fill="hold">
                                          <p:stCondLst>
                                            <p:cond delay="0"/>
                                          </p:stCondLst>
                                        </p:cTn>
                                        <p:tgtEl>
                                          <p:spTgt spid="92"/>
                                        </p:tgtEl>
                                        <p:attrNameLst>
                                          <p:attrName>style.visibility</p:attrName>
                                        </p:attrNameLst>
                                      </p:cBhvr>
                                      <p:to>
                                        <p:strVal val="visible"/>
                                      </p:to>
                                    </p:set>
                                    <p:animEffect transition="in" filter="wipe(left)">
                                      <p:cBhvr>
                                        <p:cTn id="55" dur="50"/>
                                        <p:tgtEl>
                                          <p:spTgt spid="92"/>
                                        </p:tgtEl>
                                      </p:cBhvr>
                                    </p:animEffect>
                                  </p:childTnLst>
                                </p:cTn>
                              </p:par>
                              <p:par>
                                <p:cTn id="56" presetID="36" presetClass="emph" presetSubtype="0" fill="hold" grpId="1" nodeType="withEffect">
                                  <p:stCondLst>
                                    <p:cond delay="500"/>
                                  </p:stCondLst>
                                  <p:iterate type="lt">
                                    <p:tmPct val="30000"/>
                                  </p:iterate>
                                  <p:childTnLst>
                                    <p:animScale>
                                      <p:cBhvr>
                                        <p:cTn id="57" dur="25" autoRev="1" fill="hold">
                                          <p:stCondLst>
                                            <p:cond delay="0"/>
                                          </p:stCondLst>
                                        </p:cTn>
                                        <p:tgtEl>
                                          <p:spTgt spid="92"/>
                                        </p:tgtEl>
                                      </p:cBhvr>
                                      <p:to x="80000" y="100000"/>
                                    </p:animScale>
                                    <p:anim by="(#ppt_w*0.10)" calcmode="lin" valueType="num">
                                      <p:cBhvr>
                                        <p:cTn id="58" dur="25" autoRev="1" fill="hold">
                                          <p:stCondLst>
                                            <p:cond delay="0"/>
                                          </p:stCondLst>
                                        </p:cTn>
                                        <p:tgtEl>
                                          <p:spTgt spid="92"/>
                                        </p:tgtEl>
                                        <p:attrNameLst>
                                          <p:attrName>ppt_x</p:attrName>
                                        </p:attrNameLst>
                                      </p:cBhvr>
                                    </p:anim>
                                    <p:anim by="(-#ppt_w*0.10)" calcmode="lin" valueType="num">
                                      <p:cBhvr>
                                        <p:cTn id="59" dur="25" autoRev="1" fill="hold">
                                          <p:stCondLst>
                                            <p:cond delay="0"/>
                                          </p:stCondLst>
                                        </p:cTn>
                                        <p:tgtEl>
                                          <p:spTgt spid="92"/>
                                        </p:tgtEl>
                                        <p:attrNameLst>
                                          <p:attrName>ppt_y</p:attrName>
                                        </p:attrNameLst>
                                      </p:cBhvr>
                                    </p:anim>
                                    <p:animRot by="-480000">
                                      <p:cBhvr>
                                        <p:cTn id="60" dur="25" autoRev="1" fill="hold">
                                          <p:stCondLst>
                                            <p:cond delay="0"/>
                                          </p:stCondLst>
                                        </p:cTn>
                                        <p:tgtEl>
                                          <p:spTgt spid="92"/>
                                        </p:tgtEl>
                                        <p:attrNameLst>
                                          <p:attrName>r</p:attrName>
                                        </p:attrNameLst>
                                      </p:cBhvr>
                                    </p:animRot>
                                  </p:childTnLst>
                                </p:cTn>
                              </p:par>
                              <p:par>
                                <p:cTn id="61" presetID="22" presetClass="entr" presetSubtype="8" fill="hold" grpId="0" nodeType="withEffect">
                                  <p:stCondLst>
                                    <p:cond delay="1000"/>
                                  </p:stCondLst>
                                  <p:iterate type="lt">
                                    <p:tmPct val="30000"/>
                                  </p:iterate>
                                  <p:childTnLst>
                                    <p:set>
                                      <p:cBhvr>
                                        <p:cTn id="62" dur="1" fill="hold">
                                          <p:stCondLst>
                                            <p:cond delay="0"/>
                                          </p:stCondLst>
                                        </p:cTn>
                                        <p:tgtEl>
                                          <p:spTgt spid="93"/>
                                        </p:tgtEl>
                                        <p:attrNameLst>
                                          <p:attrName>style.visibility</p:attrName>
                                        </p:attrNameLst>
                                      </p:cBhvr>
                                      <p:to>
                                        <p:strVal val="visible"/>
                                      </p:to>
                                    </p:set>
                                    <p:animEffect transition="in" filter="wipe(left)">
                                      <p:cBhvr>
                                        <p:cTn id="63" dur="50"/>
                                        <p:tgtEl>
                                          <p:spTgt spid="93"/>
                                        </p:tgtEl>
                                      </p:cBhvr>
                                    </p:animEffect>
                                  </p:childTnLst>
                                </p:cTn>
                              </p:par>
                              <p:par>
                                <p:cTn id="64" presetID="36" presetClass="emph" presetSubtype="0" fill="hold" grpId="1" nodeType="withEffect">
                                  <p:stCondLst>
                                    <p:cond delay="1000"/>
                                  </p:stCondLst>
                                  <p:iterate type="lt">
                                    <p:tmPct val="30000"/>
                                  </p:iterate>
                                  <p:childTnLst>
                                    <p:animScale>
                                      <p:cBhvr>
                                        <p:cTn id="65" dur="25" autoRev="1" fill="hold">
                                          <p:stCondLst>
                                            <p:cond delay="0"/>
                                          </p:stCondLst>
                                        </p:cTn>
                                        <p:tgtEl>
                                          <p:spTgt spid="93"/>
                                        </p:tgtEl>
                                      </p:cBhvr>
                                      <p:to x="80000" y="100000"/>
                                    </p:animScale>
                                    <p:anim by="(#ppt_w*0.10)" calcmode="lin" valueType="num">
                                      <p:cBhvr>
                                        <p:cTn id="66" dur="25" autoRev="1" fill="hold">
                                          <p:stCondLst>
                                            <p:cond delay="0"/>
                                          </p:stCondLst>
                                        </p:cTn>
                                        <p:tgtEl>
                                          <p:spTgt spid="93"/>
                                        </p:tgtEl>
                                        <p:attrNameLst>
                                          <p:attrName>ppt_x</p:attrName>
                                        </p:attrNameLst>
                                      </p:cBhvr>
                                    </p:anim>
                                    <p:anim by="(-#ppt_w*0.10)" calcmode="lin" valueType="num">
                                      <p:cBhvr>
                                        <p:cTn id="67" dur="25" autoRev="1" fill="hold">
                                          <p:stCondLst>
                                            <p:cond delay="0"/>
                                          </p:stCondLst>
                                        </p:cTn>
                                        <p:tgtEl>
                                          <p:spTgt spid="93"/>
                                        </p:tgtEl>
                                        <p:attrNameLst>
                                          <p:attrName>ppt_y</p:attrName>
                                        </p:attrNameLst>
                                      </p:cBhvr>
                                    </p:anim>
                                    <p:animRot by="-480000">
                                      <p:cBhvr>
                                        <p:cTn id="68" dur="25" autoRev="1" fill="hold">
                                          <p:stCondLst>
                                            <p:cond delay="0"/>
                                          </p:stCondLst>
                                        </p:cTn>
                                        <p:tgtEl>
                                          <p:spTgt spid="93"/>
                                        </p:tgtEl>
                                        <p:attrNameLst>
                                          <p:attrName>r</p:attrName>
                                        </p:attrNameLst>
                                      </p:cBhvr>
                                    </p:animRot>
                                  </p:childTnLst>
                                </p:cTn>
                              </p:par>
                            </p:childTnLst>
                          </p:cTn>
                        </p:par>
                        <p:par>
                          <p:cTn id="69" fill="hold">
                            <p:stCondLst>
                              <p:cond delay="4470"/>
                            </p:stCondLst>
                            <p:childTnLst>
                              <p:par>
                                <p:cTn id="70" presetID="21" presetClass="entr" presetSubtype="1" fill="hold" grpId="0" nodeType="afterEffect">
                                  <p:stCondLst>
                                    <p:cond delay="0"/>
                                  </p:stCondLst>
                                  <p:childTnLst>
                                    <p:set>
                                      <p:cBhvr>
                                        <p:cTn id="71" dur="1" fill="hold">
                                          <p:stCondLst>
                                            <p:cond delay="0"/>
                                          </p:stCondLst>
                                        </p:cTn>
                                        <p:tgtEl>
                                          <p:spTgt spid="63"/>
                                        </p:tgtEl>
                                        <p:attrNameLst>
                                          <p:attrName>style.visibility</p:attrName>
                                        </p:attrNameLst>
                                      </p:cBhvr>
                                      <p:to>
                                        <p:strVal val="visible"/>
                                      </p:to>
                                    </p:set>
                                    <p:animEffect transition="in" filter="wheel(1)">
                                      <p:cBhvr>
                                        <p:cTn id="72" dur="2000"/>
                                        <p:tgtEl>
                                          <p:spTgt spid="63"/>
                                        </p:tgtEl>
                                      </p:cBhvr>
                                    </p:animEffect>
                                  </p:childTnLst>
                                </p:cTn>
                              </p:par>
                            </p:childTnLst>
                          </p:cTn>
                        </p:par>
                        <p:par>
                          <p:cTn id="73" fill="hold">
                            <p:stCondLst>
                              <p:cond delay="6470"/>
                            </p:stCondLst>
                            <p:childTnLst>
                              <p:par>
                                <p:cTn id="74" presetID="21" presetClass="entr" presetSubtype="1" fill="hold" grpId="0" nodeType="afterEffect">
                                  <p:stCondLst>
                                    <p:cond delay="0"/>
                                  </p:stCondLst>
                                  <p:childTnLst>
                                    <p:set>
                                      <p:cBhvr>
                                        <p:cTn id="75" dur="1" fill="hold">
                                          <p:stCondLst>
                                            <p:cond delay="0"/>
                                          </p:stCondLst>
                                        </p:cTn>
                                        <p:tgtEl>
                                          <p:spTgt spid="68"/>
                                        </p:tgtEl>
                                        <p:attrNameLst>
                                          <p:attrName>style.visibility</p:attrName>
                                        </p:attrNameLst>
                                      </p:cBhvr>
                                      <p:to>
                                        <p:strVal val="visible"/>
                                      </p:to>
                                    </p:set>
                                    <p:animEffect transition="in" filter="wheel(1)">
                                      <p:cBhvr>
                                        <p:cTn id="76" dur="2000"/>
                                        <p:tgtEl>
                                          <p:spTgt spid="68"/>
                                        </p:tgtEl>
                                      </p:cBhvr>
                                    </p:animEffect>
                                  </p:childTnLst>
                                </p:cTn>
                              </p:par>
                            </p:childTnLst>
                          </p:cTn>
                        </p:par>
                        <p:par>
                          <p:cTn id="77" fill="hold">
                            <p:stCondLst>
                              <p:cond delay="8470"/>
                            </p:stCondLst>
                            <p:childTnLst>
                              <p:par>
                                <p:cTn id="78" presetID="21" presetClass="entr" presetSubtype="1" fill="hold" grpId="0" nodeType="afterEffect">
                                  <p:stCondLst>
                                    <p:cond delay="0"/>
                                  </p:stCondLst>
                                  <p:childTnLst>
                                    <p:set>
                                      <p:cBhvr>
                                        <p:cTn id="79" dur="1" fill="hold">
                                          <p:stCondLst>
                                            <p:cond delay="0"/>
                                          </p:stCondLst>
                                        </p:cTn>
                                        <p:tgtEl>
                                          <p:spTgt spid="69"/>
                                        </p:tgtEl>
                                        <p:attrNameLst>
                                          <p:attrName>style.visibility</p:attrName>
                                        </p:attrNameLst>
                                      </p:cBhvr>
                                      <p:to>
                                        <p:strVal val="visible"/>
                                      </p:to>
                                    </p:set>
                                    <p:animEffect transition="in" filter="wheel(1)">
                                      <p:cBhvr>
                                        <p:cTn id="80" dur="2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5" grpId="0"/>
      <p:bldP spid="66" grpId="0" animBg="1"/>
      <p:bldP spid="67" grpId="0" animBg="1"/>
      <p:bldP spid="68" grpId="0" animBg="1"/>
      <p:bldP spid="69" grpId="0" animBg="1"/>
      <p:bldP spid="78" grpId="0" animBg="1"/>
      <p:bldP spid="79" grpId="0" animBg="1"/>
      <p:bldP spid="80" grpId="0"/>
      <p:bldP spid="90" grpId="0"/>
      <p:bldP spid="91" grpId="0"/>
      <p:bldP spid="91" grpId="1"/>
      <p:bldP spid="92" grpId="0"/>
      <p:bldP spid="92" grpId="1"/>
      <p:bldP spid="93" grpId="0"/>
      <p:bldP spid="93"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569" y="1034271"/>
            <a:ext cx="4049395" cy="4049395"/>
          </a:xfrm>
          <a:prstGeom prst="rect">
            <a:avLst/>
          </a:prstGeom>
        </p:spPr>
      </p:pic>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7663" y="2411730"/>
            <a:ext cx="1513205" cy="1568450"/>
          </a:xfrm>
          <a:prstGeom prst="rect">
            <a:avLst/>
          </a:prstGeom>
          <a:noFill/>
        </p:spPr>
        <p:txBody>
          <a:bodyPr wrap="square" rtlCol="0">
            <a:spAutoFit/>
          </a:bodyPr>
          <a:lstStyle/>
          <a:p>
            <a:pPr algn="r"/>
            <a:r>
              <a:rPr lang="en-US" altLang="zh-CN" sz="9600" dirty="0" smtClean="0">
                <a:solidFill>
                  <a:srgbClr val="6AE7FF"/>
                </a:solidFill>
              </a:rPr>
              <a:t>03</a:t>
            </a:r>
            <a:endParaRPr lang="en-US" altLang="zh-CN" sz="9600" dirty="0">
              <a:solidFill>
                <a:srgbClr val="6AE7FF"/>
              </a:solidFill>
            </a:endParaRPr>
          </a:p>
        </p:txBody>
      </p:sp>
      <p:sp>
        <p:nvSpPr>
          <p:cNvPr id="4" name="文本框 3"/>
          <p:cNvSpPr txBox="1"/>
          <p:nvPr/>
        </p:nvSpPr>
        <p:spPr>
          <a:xfrm>
            <a:off x="5030545" y="2839655"/>
            <a:ext cx="4040429" cy="923330"/>
          </a:xfrm>
          <a:prstGeom prst="rect">
            <a:avLst/>
          </a:prstGeom>
          <a:noFill/>
        </p:spPr>
        <p:txBody>
          <a:bodyPr wrap="square" rtlCol="0">
            <a:spAutoFit/>
          </a:bodyPr>
          <a:lstStyle/>
          <a:p>
            <a:r>
              <a:rPr lang="zh-CN" altLang="en-US" sz="5400" dirty="0">
                <a:solidFill>
                  <a:srgbClr val="6AE7FF"/>
                </a:solidFill>
                <a:latin typeface="微软雅黑" panose="020B0503020204020204" pitchFamily="34" charset="-122"/>
                <a:ea typeface="微软雅黑" panose="020B0503020204020204" pitchFamily="34" charset="-122"/>
              </a:rPr>
              <a:t>区块链网络</a:t>
            </a:r>
            <a:endParaRPr lang="en-US" altLang="zh-CN" sz="5400" dirty="0">
              <a:solidFill>
                <a:srgbClr val="6AE7FF"/>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359" name="矩形 358"/>
          <p:cNvSpPr/>
          <p:nvPr/>
        </p:nvSpPr>
        <p:spPr>
          <a:xfrm>
            <a:off x="5068962" y="3670652"/>
            <a:ext cx="4783455" cy="504882"/>
          </a:xfrm>
          <a:prstGeom prst="rect">
            <a:avLst/>
          </a:prstGeom>
        </p:spPr>
        <p:txBody>
          <a:bodyPr wrap="square">
            <a:spAutoFit/>
          </a:bodyPr>
          <a:lstStyle/>
          <a:p>
            <a:pPr>
              <a:lnSpc>
                <a:spcPct val="150000"/>
              </a:lnSpc>
            </a:pPr>
            <a:r>
              <a:rPr lang="en-US" altLang="zh-CN" sz="2000" dirty="0">
                <a:solidFill>
                  <a:srgbClr val="6AE7FF"/>
                </a:solidFill>
              </a:rPr>
              <a:t>Block chain network</a:t>
            </a:r>
            <a:endParaRPr lang="zh-CN" altLang="en-US" sz="2000" spc="300" dirty="0">
              <a:solidFill>
                <a:srgbClr val="6AE7FF"/>
              </a:solidFill>
              <a:latin typeface="微软雅黑" panose="020B0503020204020204" charset="-122"/>
              <a:ea typeface="微软雅黑" panose="020B0503020204020204" charset="-122"/>
              <a:cs typeface="+mn-ea"/>
              <a:sym typeface="+mn-lt"/>
            </a:endParaRPr>
          </a:p>
        </p:txBody>
      </p:sp>
    </p:spTree>
    <p:extLst>
      <p:ext uri="{BB962C8B-B14F-4D97-AF65-F5344CB8AC3E}">
        <p14:creationId xmlns:p14="http://schemas.microsoft.com/office/powerpoint/2010/main" val="106238662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70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par>
                          <p:cTn id="31" fill="hold">
                            <p:stCondLst>
                              <p:cond delay="2200"/>
                            </p:stCondLst>
                            <p:childTnLst>
                              <p:par>
                                <p:cTn id="32" presetID="53" presetClass="entr" presetSubtype="16"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par>
                          <p:cTn id="37" fill="hold">
                            <p:stCondLst>
                              <p:cond delay="2700"/>
                            </p:stCondLst>
                            <p:childTnLst>
                              <p:par>
                                <p:cTn id="38" presetID="8" presetClass="emph" presetSubtype="0" fill="hold" nodeType="afterEffect">
                                  <p:stCondLst>
                                    <p:cond delay="0"/>
                                  </p:stCondLst>
                                  <p:childTnLst>
                                    <p:animRot by="21600000">
                                      <p:cBhvr>
                                        <p:cTn id="39" dur="2000" fill="hold"/>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559" y="2032000"/>
            <a:ext cx="5372037" cy="3465830"/>
          </a:xfrm>
          <a:prstGeom prst="rect">
            <a:avLst/>
          </a:prstGeom>
        </p:spPr>
      </p:pic>
      <p:grpSp>
        <p:nvGrpSpPr>
          <p:cNvPr id="73" name="组合 72"/>
          <p:cNvGrpSpPr/>
          <p:nvPr/>
        </p:nvGrpSpPr>
        <p:grpSpPr>
          <a:xfrm>
            <a:off x="0" y="319096"/>
            <a:ext cx="9934427" cy="610295"/>
            <a:chOff x="134487" y="670145"/>
            <a:chExt cx="7501959" cy="460862"/>
          </a:xfrm>
        </p:grpSpPr>
        <p:sp>
          <p:nvSpPr>
            <p:cNvPr id="74" name="TextBox 39"/>
            <p:cNvSpPr txBox="1"/>
            <p:nvPr/>
          </p:nvSpPr>
          <p:spPr>
            <a:xfrm>
              <a:off x="375664" y="689416"/>
              <a:ext cx="759228" cy="441591"/>
            </a:xfrm>
            <a:prstGeom prst="rect">
              <a:avLst/>
            </a:prstGeom>
            <a:noFill/>
          </p:spPr>
          <p:txBody>
            <a:bodyPr wrap="none" rtlCol="0">
              <a:spAutoFit/>
            </a:bodyPr>
            <a:lstStyle/>
            <a:p>
              <a:r>
                <a:rPr lang="zh-CN" altLang="en-US" sz="3200" b="1" dirty="0">
                  <a:solidFill>
                    <a:srgbClr val="10FBFE"/>
                  </a:solidFill>
                  <a:latin typeface="微软雅黑" panose="020B0503020204020204" charset="-122"/>
                  <a:ea typeface="微软雅黑" panose="020B0503020204020204" charset="-122"/>
                  <a:sym typeface="+mn-ea"/>
                </a:rPr>
                <a:t>科普</a:t>
              </a: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352144"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22" name="直接连接符 21"/>
          <p:cNvCxnSpPr/>
          <p:nvPr/>
        </p:nvCxnSpPr>
        <p:spPr>
          <a:xfrm>
            <a:off x="6259058" y="1992948"/>
            <a:ext cx="0" cy="3613150"/>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sp>
        <p:nvSpPr>
          <p:cNvPr id="23" name="矩形 34"/>
          <p:cNvSpPr>
            <a:spLocks noChangeArrowheads="1"/>
          </p:cNvSpPr>
          <p:nvPr/>
        </p:nvSpPr>
        <p:spPr bwMode="auto">
          <a:xfrm>
            <a:off x="6519408" y="1909582"/>
            <a:ext cx="23891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b="1" dirty="0">
                <a:solidFill>
                  <a:srgbClr val="6AE7FF"/>
                </a:solidFill>
                <a:latin typeface="微软雅黑" panose="020B0503020204020204" pitchFamily="34" charset="-122"/>
                <a:ea typeface="微软雅黑" panose="020B0503020204020204" pitchFamily="34" charset="-122"/>
              </a:rPr>
              <a:t>数字签名</a:t>
            </a:r>
            <a:endParaRPr lang="zh-CN" altLang="en-US" dirty="0">
              <a:solidFill>
                <a:srgbClr val="6AE7FF"/>
              </a:solidFill>
            </a:endParaRPr>
          </a:p>
        </p:txBody>
      </p:sp>
      <p:sp>
        <p:nvSpPr>
          <p:cNvPr id="24" name="矩形 36"/>
          <p:cNvSpPr>
            <a:spLocks noChangeArrowheads="1"/>
          </p:cNvSpPr>
          <p:nvPr/>
        </p:nvSpPr>
        <p:spPr bwMode="auto">
          <a:xfrm>
            <a:off x="6519725" y="3859623"/>
            <a:ext cx="4984750" cy="172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pPr>
            <a:r>
              <a:rPr lang="zh-CN" altLang="en-US" sz="1200" dirty="0">
                <a:solidFill>
                  <a:srgbClr val="6AE7FF"/>
                </a:solidFill>
                <a:latin typeface="微软雅黑" panose="020B0503020204020204" pitchFamily="34" charset="-122"/>
                <a:ea typeface="微软雅黑" panose="020B0503020204020204" pitchFamily="34" charset="-122"/>
              </a:rPr>
              <a:t>发送报文时，发送方用一个哈希函数从报文文本中生成报文摘要，然后用自己的私钥对摘要进行加密，加密后的摘要将作为报文的数字签名和报文一起发送给接收方，接收方首先用与发送方一样的哈希函数从接收到的原始报文中计算出报文摘要，接着再用发送方的公钥来对报文附加的数字签名进行解密，如果这两个摘要相同、那么接收方就能确认该数字签名是发送方的。</a:t>
            </a:r>
            <a:endParaRPr lang="en-US" altLang="zh-CN" sz="1200" dirty="0">
              <a:solidFill>
                <a:srgbClr val="6AE7FF"/>
              </a:solidFill>
              <a:latin typeface="微软雅黑" panose="020B0503020204020204" pitchFamily="34" charset="-122"/>
              <a:ea typeface="微软雅黑" panose="020B0503020204020204" pitchFamily="34" charset="-122"/>
            </a:endParaRPr>
          </a:p>
        </p:txBody>
      </p:sp>
      <p:sp>
        <p:nvSpPr>
          <p:cNvPr id="25" name="矩形 37"/>
          <p:cNvSpPr>
            <a:spLocks noChangeArrowheads="1"/>
          </p:cNvSpPr>
          <p:nvPr/>
        </p:nvSpPr>
        <p:spPr bwMode="auto">
          <a:xfrm>
            <a:off x="6519725" y="2278199"/>
            <a:ext cx="5050155" cy="89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pPr>
            <a:r>
              <a:rPr lang="zh-CN" altLang="en-US" sz="1200" dirty="0">
                <a:solidFill>
                  <a:srgbClr val="6AE7FF"/>
                </a:solidFill>
                <a:latin typeface="微软雅黑" panose="020B0503020204020204" pitchFamily="34" charset="-122"/>
                <a:ea typeface="微软雅黑" panose="020B0503020204020204" pitchFamily="34" charset="-122"/>
              </a:rPr>
              <a:t>数字签名涉及到一个哈希函数、发送者的公钥、发送者的私钥。数字签名有两个作用，一是能确定消息确实是由发送方签名并发出来的。二是数字签名能确定消息的完整性。</a:t>
            </a:r>
            <a:endParaRPr lang="en-US" altLang="zh-CN" sz="1200" dirty="0">
              <a:solidFill>
                <a:srgbClr val="6AE7FF"/>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6519408" y="3253423"/>
            <a:ext cx="4984750" cy="0"/>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070780" y="3064193"/>
            <a:ext cx="377825" cy="37782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矩形 34"/>
          <p:cNvSpPr>
            <a:spLocks noChangeArrowheads="1"/>
          </p:cNvSpPr>
          <p:nvPr/>
        </p:nvSpPr>
        <p:spPr bwMode="auto">
          <a:xfrm>
            <a:off x="6519408" y="3490291"/>
            <a:ext cx="23891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b="1" dirty="0">
                <a:solidFill>
                  <a:srgbClr val="6AE7FF"/>
                </a:solidFill>
                <a:latin typeface="微软雅黑" panose="020B0503020204020204" pitchFamily="34" charset="-122"/>
                <a:ea typeface="微软雅黑" panose="020B0503020204020204" pitchFamily="34" charset="-122"/>
              </a:rPr>
              <a:t>工作原理</a:t>
            </a:r>
            <a:endParaRPr lang="zh-CN" altLang="en-US" dirty="0">
              <a:solidFill>
                <a:srgbClr val="6AE7FF"/>
              </a:solidFill>
            </a:endParaRPr>
          </a:p>
        </p:txBody>
      </p:sp>
    </p:spTree>
    <p:extLst>
      <p:ext uri="{BB962C8B-B14F-4D97-AF65-F5344CB8AC3E}">
        <p14:creationId xmlns:p14="http://schemas.microsoft.com/office/powerpoint/2010/main" val="383670058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up)">
                                      <p:cBhvr>
                                        <p:cTn id="11" dur="500"/>
                                        <p:tgtEl>
                                          <p:spTgt spid="22"/>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500"/>
                                        <p:tgtEl>
                                          <p:spTgt spid="25"/>
                                        </p:tgtEl>
                                      </p:cBhvr>
                                    </p:animEffect>
                                  </p:childTnLst>
                                </p:cTn>
                              </p:par>
                            </p:childTnLst>
                          </p:cTn>
                        </p:par>
                        <p:par>
                          <p:cTn id="27" fill="hold">
                            <p:stCondLst>
                              <p:cond delay="1500"/>
                            </p:stCondLst>
                            <p:childTnLst>
                              <p:par>
                                <p:cTn id="28" presetID="12" presetClass="entr" presetSubtype="4"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p:tgtEl>
                                          <p:spTgt spid="24"/>
                                        </p:tgtEl>
                                        <p:attrNameLst>
                                          <p:attrName>ppt_y</p:attrName>
                                        </p:attrNameLst>
                                      </p:cBhvr>
                                      <p:tavLst>
                                        <p:tav tm="0">
                                          <p:val>
                                            <p:strVal val="#ppt_y+#ppt_h*1.125000"/>
                                          </p:val>
                                        </p:tav>
                                        <p:tav tm="100000">
                                          <p:val>
                                            <p:strVal val="#ppt_y"/>
                                          </p:val>
                                        </p:tav>
                                      </p:tavLst>
                                    </p:anim>
                                    <p:animEffect transition="in" filter="wipe(up)">
                                      <p:cBhvr>
                                        <p:cTn id="31" dur="500"/>
                                        <p:tgtEl>
                                          <p:spTgt spid="24"/>
                                        </p:tgtEl>
                                      </p:cBhvr>
                                    </p:animEffect>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500"/>
                                        <p:tgtEl>
                                          <p:spTgt spid="30"/>
                                        </p:tgtEl>
                                      </p:cBhvr>
                                    </p:animEffect>
                                  </p:childTnLst>
                                </p:cTn>
                              </p:par>
                            </p:childTnLst>
                          </p:cTn>
                        </p:par>
                        <p:par>
                          <p:cTn id="36" fill="hold">
                            <p:stCondLst>
                              <p:cond delay="2500"/>
                            </p:stCondLst>
                            <p:childTnLst>
                              <p:par>
                                <p:cTn id="37" presetID="23" presetClass="entr" presetSubtype="16"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7" grpId="0" animBg="1"/>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011363"/>
            <a:ext cx="12192000" cy="3634694"/>
          </a:xfrm>
          <a:prstGeom prst="rect">
            <a:avLst/>
          </a:prstGeom>
          <a:solidFill>
            <a:srgbClr val="6AE7FF">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组合 72"/>
          <p:cNvGrpSpPr/>
          <p:nvPr/>
        </p:nvGrpSpPr>
        <p:grpSpPr>
          <a:xfrm>
            <a:off x="0" y="319096"/>
            <a:ext cx="9934427" cy="610295"/>
            <a:chOff x="134487" y="670145"/>
            <a:chExt cx="7501959" cy="460862"/>
          </a:xfrm>
        </p:grpSpPr>
        <p:sp>
          <p:nvSpPr>
            <p:cNvPr id="74" name="TextBox 39"/>
            <p:cNvSpPr txBox="1"/>
            <p:nvPr/>
          </p:nvSpPr>
          <p:spPr>
            <a:xfrm>
              <a:off x="375664" y="689416"/>
              <a:ext cx="759228" cy="441591"/>
            </a:xfrm>
            <a:prstGeom prst="rect">
              <a:avLst/>
            </a:prstGeom>
            <a:noFill/>
          </p:spPr>
          <p:txBody>
            <a:bodyPr wrap="none" rtlCol="0">
              <a:spAutoFit/>
            </a:bodyPr>
            <a:lstStyle/>
            <a:p>
              <a:r>
                <a:rPr lang="zh-CN" altLang="en-US" sz="3200" b="1" dirty="0">
                  <a:solidFill>
                    <a:srgbClr val="10FBFE"/>
                  </a:solidFill>
                  <a:latin typeface="微软雅黑" panose="020B0503020204020204" charset="-122"/>
                  <a:ea typeface="微软雅黑" panose="020B0503020204020204" charset="-122"/>
                  <a:sym typeface="+mn-ea"/>
                </a:rPr>
                <a:t>科普</a:t>
              </a: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352144"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8" name="矩形 34"/>
          <p:cNvSpPr>
            <a:spLocks noChangeArrowheads="1"/>
          </p:cNvSpPr>
          <p:nvPr/>
        </p:nvSpPr>
        <p:spPr bwMode="auto">
          <a:xfrm>
            <a:off x="7010354" y="2083933"/>
            <a:ext cx="23891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rPr>
              <a:t>数字签名</a:t>
            </a:r>
            <a:endParaRPr lang="zh-CN" altLang="en-US" dirty="0">
              <a:solidFill>
                <a:schemeClr val="bg1"/>
              </a:solidFill>
            </a:endParaRPr>
          </a:p>
        </p:txBody>
      </p:sp>
      <p:sp>
        <p:nvSpPr>
          <p:cNvPr id="19" name="矩形 37"/>
          <p:cNvSpPr>
            <a:spLocks noChangeArrowheads="1"/>
          </p:cNvSpPr>
          <p:nvPr/>
        </p:nvSpPr>
        <p:spPr bwMode="auto">
          <a:xfrm>
            <a:off x="7010671" y="2452550"/>
            <a:ext cx="43192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r>
              <a:rPr lang="zh-CN" altLang="en-US" sz="1400" dirty="0">
                <a:solidFill>
                  <a:schemeClr val="bg1"/>
                </a:solidFill>
                <a:latin typeface="微软雅黑" panose="020B0503020204020204" pitchFamily="34" charset="-122"/>
                <a:ea typeface="微软雅黑" panose="020B0503020204020204" pitchFamily="34" charset="-122"/>
              </a:rPr>
              <a:t>一种求</a:t>
            </a:r>
            <a:r>
              <a:rPr lang="en-US" altLang="zh-CN" sz="1400" dirty="0">
                <a:solidFill>
                  <a:schemeClr val="bg1"/>
                </a:solidFill>
                <a:latin typeface="微软雅黑" panose="020B0503020204020204" pitchFamily="34" charset="-122"/>
                <a:ea typeface="微软雅黑" panose="020B0503020204020204" pitchFamily="34" charset="-122"/>
              </a:rPr>
              <a:t>Hash</a:t>
            </a:r>
            <a:r>
              <a:rPr lang="zh-CN" altLang="en-US" sz="1400" dirty="0">
                <a:solidFill>
                  <a:schemeClr val="bg1"/>
                </a:solidFill>
                <a:latin typeface="微软雅黑" panose="020B0503020204020204" pitchFamily="34" charset="-122"/>
                <a:ea typeface="微软雅黑" panose="020B0503020204020204" pitchFamily="34" charset="-122"/>
              </a:rPr>
              <a:t>值的加密算法。</a:t>
            </a:r>
            <a:endParaRPr lang="en-US" altLang="zh-CN" sz="14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p:txBody>
      </p:sp>
      <p:sp>
        <p:nvSpPr>
          <p:cNvPr id="20" name="矩形 34"/>
          <p:cNvSpPr>
            <a:spLocks noChangeArrowheads="1"/>
          </p:cNvSpPr>
          <p:nvPr/>
        </p:nvSpPr>
        <p:spPr bwMode="auto">
          <a:xfrm>
            <a:off x="7010354" y="3077615"/>
            <a:ext cx="23891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rPr>
              <a:t>工作原理</a:t>
            </a:r>
            <a:endParaRPr lang="zh-CN" altLang="en-US" dirty="0">
              <a:solidFill>
                <a:schemeClr val="bg1"/>
              </a:solidFill>
            </a:endParaRPr>
          </a:p>
        </p:txBody>
      </p:sp>
      <p:sp>
        <p:nvSpPr>
          <p:cNvPr id="21" name="矩形 37"/>
          <p:cNvSpPr>
            <a:spLocks noChangeArrowheads="1"/>
          </p:cNvSpPr>
          <p:nvPr/>
        </p:nvSpPr>
        <p:spPr bwMode="auto">
          <a:xfrm>
            <a:off x="7010671" y="3446232"/>
            <a:ext cx="431927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将任何一串数据输入到</a:t>
            </a:r>
            <a:r>
              <a:rPr lang="en-US" altLang="zh-CN" sz="1200" dirty="0">
                <a:solidFill>
                  <a:schemeClr val="bg1"/>
                </a:solidFill>
                <a:latin typeface="微软雅黑" panose="020B0503020204020204" pitchFamily="34" charset="-122"/>
                <a:ea typeface="微软雅黑" panose="020B0503020204020204" pitchFamily="34" charset="-122"/>
              </a:rPr>
              <a:t>SHA256</a:t>
            </a:r>
            <a:r>
              <a:rPr lang="zh-CN" altLang="en-US" sz="1200" dirty="0">
                <a:solidFill>
                  <a:schemeClr val="bg1"/>
                </a:solidFill>
                <a:latin typeface="微软雅黑" panose="020B0503020204020204" pitchFamily="34" charset="-122"/>
                <a:ea typeface="微软雅黑" panose="020B0503020204020204" pitchFamily="34" charset="-122"/>
              </a:rPr>
              <a:t>将得到一个</a:t>
            </a:r>
            <a:r>
              <a:rPr lang="en-US" altLang="zh-CN" sz="1200" dirty="0">
                <a:solidFill>
                  <a:schemeClr val="bg1"/>
                </a:solidFill>
                <a:latin typeface="微软雅黑" panose="020B0503020204020204" pitchFamily="34" charset="-122"/>
                <a:ea typeface="微软雅黑" panose="020B0503020204020204" pitchFamily="34" charset="-122"/>
              </a:rPr>
              <a:t>256</a:t>
            </a:r>
            <a:r>
              <a:rPr lang="zh-CN" altLang="en-US" sz="1200" dirty="0">
                <a:solidFill>
                  <a:schemeClr val="bg1"/>
                </a:solidFill>
                <a:latin typeface="微软雅黑" panose="020B0503020204020204" pitchFamily="34" charset="-122"/>
                <a:ea typeface="微软雅黑" panose="020B0503020204020204" pitchFamily="34" charset="-122"/>
              </a:rPr>
              <a:t>位的</a:t>
            </a:r>
            <a:r>
              <a:rPr lang="en-US" altLang="zh-CN" sz="1200" dirty="0">
                <a:solidFill>
                  <a:schemeClr val="bg1"/>
                </a:solidFill>
                <a:latin typeface="微软雅黑" panose="020B0503020204020204" pitchFamily="34" charset="-122"/>
                <a:ea typeface="微软雅黑" panose="020B0503020204020204" pitchFamily="34" charset="-122"/>
              </a:rPr>
              <a:t>Hash</a:t>
            </a:r>
            <a:r>
              <a:rPr lang="zh-CN" altLang="en-US" sz="1200" dirty="0">
                <a:solidFill>
                  <a:schemeClr val="bg1"/>
                </a:solidFill>
                <a:latin typeface="微软雅黑" panose="020B0503020204020204" pitchFamily="34" charset="-122"/>
                <a:ea typeface="微软雅黑" panose="020B0503020204020204" pitchFamily="34" charset="-122"/>
              </a:rPr>
              <a:t>值（散列值）。其特点：相同的数据输入将得到相同的结果。输入数据只要稍有变化（比如一个</a:t>
            </a:r>
            <a:r>
              <a:rPr lang="en-US" altLang="zh-CN" sz="1200" dirty="0">
                <a:solidFill>
                  <a:schemeClr val="bg1"/>
                </a:solidFill>
                <a:latin typeface="微软雅黑" panose="020B0503020204020204" pitchFamily="34" charset="-122"/>
                <a:ea typeface="微软雅黑" panose="020B0503020204020204" pitchFamily="34" charset="-122"/>
              </a:rPr>
              <a:t>1</a:t>
            </a:r>
            <a:r>
              <a:rPr lang="zh-CN" altLang="en-US" sz="1200" dirty="0">
                <a:solidFill>
                  <a:schemeClr val="bg1"/>
                </a:solidFill>
                <a:latin typeface="微软雅黑" panose="020B0503020204020204" pitchFamily="34" charset="-122"/>
                <a:ea typeface="微软雅黑" panose="020B0503020204020204" pitchFamily="34" charset="-122"/>
              </a:rPr>
              <a:t>变成了</a:t>
            </a:r>
            <a:r>
              <a:rPr lang="en-US" altLang="zh-CN" sz="1200" dirty="0">
                <a:solidFill>
                  <a:schemeClr val="bg1"/>
                </a:solidFill>
                <a:latin typeface="微软雅黑" panose="020B0503020204020204" pitchFamily="34" charset="-122"/>
                <a:ea typeface="微软雅黑" panose="020B0503020204020204" pitchFamily="34" charset="-122"/>
              </a:rPr>
              <a:t>0</a:t>
            </a:r>
            <a:r>
              <a:rPr lang="zh-CN" altLang="en-US" sz="1200" dirty="0">
                <a:solidFill>
                  <a:schemeClr val="bg1"/>
                </a:solidFill>
                <a:latin typeface="微软雅黑" panose="020B0503020204020204" pitchFamily="34" charset="-122"/>
                <a:ea typeface="微软雅黑" panose="020B0503020204020204" pitchFamily="34" charset="-122"/>
              </a:rPr>
              <a:t>）则将得到一个千差万别的结果，且结果无法事先预知。正向计算（由数据计算其对应的</a:t>
            </a:r>
            <a:r>
              <a:rPr lang="en-US" altLang="zh-CN" sz="1200" dirty="0">
                <a:solidFill>
                  <a:schemeClr val="bg1"/>
                </a:solidFill>
                <a:latin typeface="微软雅黑" panose="020B0503020204020204" pitchFamily="34" charset="-122"/>
                <a:ea typeface="微软雅黑" panose="020B0503020204020204" pitchFamily="34" charset="-122"/>
              </a:rPr>
              <a:t>Hash</a:t>
            </a:r>
            <a:r>
              <a:rPr lang="zh-CN" altLang="en-US" sz="1200" dirty="0">
                <a:solidFill>
                  <a:schemeClr val="bg1"/>
                </a:solidFill>
                <a:latin typeface="微软雅黑" panose="020B0503020204020204" pitchFamily="34" charset="-122"/>
                <a:ea typeface="微软雅黑" panose="020B0503020204020204" pitchFamily="34" charset="-122"/>
              </a:rPr>
              <a:t>值）十分容易。逆向计算（俗称“破解”，即由</a:t>
            </a:r>
            <a:r>
              <a:rPr lang="en-US" altLang="zh-CN" sz="1200" dirty="0">
                <a:solidFill>
                  <a:schemeClr val="bg1"/>
                </a:solidFill>
                <a:latin typeface="微软雅黑" panose="020B0503020204020204" pitchFamily="34" charset="-122"/>
                <a:ea typeface="微软雅黑" panose="020B0503020204020204" pitchFamily="34" charset="-122"/>
              </a:rPr>
              <a:t>Hash</a:t>
            </a:r>
            <a:r>
              <a:rPr lang="zh-CN" altLang="en-US" sz="1200" dirty="0">
                <a:solidFill>
                  <a:schemeClr val="bg1"/>
                </a:solidFill>
                <a:latin typeface="微软雅黑" panose="020B0503020204020204" pitchFamily="34" charset="-122"/>
                <a:ea typeface="微软雅黑" panose="020B0503020204020204" pitchFamily="34" charset="-122"/>
              </a:rPr>
              <a:t>值计算出其对应的数据）极其困难，在当前科技条件下被视作不可能。</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71406" y="1909933"/>
            <a:ext cx="6938789" cy="4142377"/>
            <a:chOff x="71406" y="1909933"/>
            <a:chExt cx="6938789" cy="4142377"/>
          </a:xfrm>
        </p:grpSpPr>
        <p:grpSp>
          <p:nvGrpSpPr>
            <p:cNvPr id="15" name="组合 14"/>
            <p:cNvGrpSpPr/>
            <p:nvPr/>
          </p:nvGrpSpPr>
          <p:grpSpPr>
            <a:xfrm>
              <a:off x="71406" y="1909933"/>
              <a:ext cx="6938789" cy="4142377"/>
              <a:chOff x="1395" y="3168"/>
              <a:chExt cx="9032" cy="5392"/>
            </a:xfrm>
          </p:grpSpPr>
          <p:pic>
            <p:nvPicPr>
              <p:cNvPr id="16"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5" y="3168"/>
                <a:ext cx="9032" cy="5392"/>
              </a:xfrm>
              <a:prstGeom prst="rect">
                <a:avLst/>
              </a:prstGeom>
            </p:spPr>
          </p:pic>
          <p:sp>
            <p:nvSpPr>
              <p:cNvPr id="17" name="矩形 16"/>
              <p:cNvSpPr/>
              <p:nvPr/>
            </p:nvSpPr>
            <p:spPr>
              <a:xfrm>
                <a:off x="2636" y="3587"/>
                <a:ext cx="6550" cy="4228"/>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4798" y="2202319"/>
              <a:ext cx="5032005" cy="3275237"/>
            </a:xfrm>
            <a:prstGeom prst="rect">
              <a:avLst/>
            </a:prstGeom>
          </p:spPr>
        </p:pic>
      </p:grpSp>
    </p:spTree>
    <p:extLst>
      <p:ext uri="{BB962C8B-B14F-4D97-AF65-F5344CB8AC3E}">
        <p14:creationId xmlns:p14="http://schemas.microsoft.com/office/powerpoint/2010/main" val="130358660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left)">
                                      <p:cBhvr>
                                        <p:cTn id="21" dur="500"/>
                                        <p:tgtEl>
                                          <p:spTgt spid="21"/>
                                        </p:tgtEl>
                                      </p:cBhvr>
                                    </p:animEffect>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p:tgtEl>
                                          <p:spTgt spid="5"/>
                                        </p:tgtEl>
                                        <p:attrNameLst>
                                          <p:attrName>ppt_y</p:attrName>
                                        </p:attrNameLst>
                                      </p:cBhvr>
                                      <p:tavLst>
                                        <p:tav tm="0">
                                          <p:val>
                                            <p:strVal val="#ppt_y+#ppt_h*1.125000"/>
                                          </p:val>
                                        </p:tav>
                                        <p:tav tm="100000">
                                          <p:val>
                                            <p:strVal val="#ppt_y"/>
                                          </p:val>
                                        </p:tav>
                                      </p:tavLst>
                                    </p:anim>
                                    <p:animEffect transition="in" filter="wipe(up)">
                                      <p:cBhvr>
                                        <p:cTn id="26" dur="500"/>
                                        <p:tgtEl>
                                          <p:spTgt spid="5"/>
                                        </p:tgtEl>
                                      </p:cBhvr>
                                    </p:animEffect>
                                  </p:childTnLst>
                                </p:cTn>
                              </p:par>
                            </p:childTnLst>
                          </p:cTn>
                        </p:par>
                        <p:par>
                          <p:cTn id="27" fill="hold">
                            <p:stCondLst>
                              <p:cond delay="2000"/>
                            </p:stCondLst>
                            <p:childTnLst>
                              <p:par>
                                <p:cTn id="28" presetID="16" presetClass="entr" presetSubtype="21"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barn(inVertical)">
                                      <p:cBhvr>
                                        <p:cTn id="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8" grpId="0"/>
      <p:bldP spid="19"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9934427" cy="610295"/>
            <a:chOff x="134487" y="670145"/>
            <a:chExt cx="7501959" cy="460862"/>
          </a:xfrm>
        </p:grpSpPr>
        <p:sp>
          <p:nvSpPr>
            <p:cNvPr id="74" name="TextBox 39"/>
            <p:cNvSpPr txBox="1"/>
            <p:nvPr/>
          </p:nvSpPr>
          <p:spPr>
            <a:xfrm>
              <a:off x="375664" y="689416"/>
              <a:ext cx="759228" cy="441591"/>
            </a:xfrm>
            <a:prstGeom prst="rect">
              <a:avLst/>
            </a:prstGeom>
            <a:noFill/>
          </p:spPr>
          <p:txBody>
            <a:bodyPr wrap="none" rtlCol="0">
              <a:spAutoFit/>
            </a:bodyPr>
            <a:lstStyle/>
            <a:p>
              <a:r>
                <a:rPr lang="zh-CN" altLang="en-US" sz="3200" b="1" dirty="0">
                  <a:solidFill>
                    <a:srgbClr val="10FBFE"/>
                  </a:solidFill>
                  <a:latin typeface="微软雅黑" panose="020B0503020204020204" charset="-122"/>
                  <a:ea typeface="微软雅黑" panose="020B0503020204020204" charset="-122"/>
                  <a:sym typeface="+mn-ea"/>
                </a:rPr>
                <a:t>科普</a:t>
              </a: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352144"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5138554" y="1728029"/>
            <a:ext cx="6182589" cy="4579462"/>
            <a:chOff x="5138554" y="2008064"/>
            <a:chExt cx="4051099" cy="3000661"/>
          </a:xfrm>
        </p:grpSpPr>
        <p:sp>
          <p:nvSpPr>
            <p:cNvPr id="23" name="Rounded Rectangle 18"/>
            <p:cNvSpPr/>
            <p:nvPr/>
          </p:nvSpPr>
          <p:spPr>
            <a:xfrm>
              <a:off x="5138554" y="2008064"/>
              <a:ext cx="1929095" cy="3000661"/>
            </a:xfrm>
            <a:prstGeom prst="roundRect">
              <a:avLst>
                <a:gd name="adj" fmla="val 5186"/>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2"/>
            <p:cNvSpPr/>
            <p:nvPr/>
          </p:nvSpPr>
          <p:spPr>
            <a:xfrm>
              <a:off x="5471092" y="2273853"/>
              <a:ext cx="1331455" cy="488104"/>
            </a:xfrm>
            <a:prstGeom prst="rect">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err="1">
                  <a:solidFill>
                    <a:schemeClr val="bg1"/>
                  </a:solidFill>
                  <a:latin typeface="微软雅黑" panose="020B0503020204020204" pitchFamily="34" charset="-122"/>
                  <a:ea typeface="微软雅黑" panose="020B0503020204020204" pitchFamily="34" charset="-122"/>
                </a:rPr>
                <a:t>Merkle</a:t>
              </a:r>
              <a:r>
                <a:rPr lang="en-US" altLang="zh-CN" sz="2000" b="1" dirty="0">
                  <a:solidFill>
                    <a:schemeClr val="bg1"/>
                  </a:solidFill>
                  <a:latin typeface="微软雅黑" panose="020B0503020204020204" pitchFamily="34" charset="-122"/>
                  <a:ea typeface="微软雅黑" panose="020B0503020204020204" pitchFamily="34" charset="-122"/>
                </a:rPr>
                <a:t> Tree</a:t>
              </a:r>
              <a:endParaRPr lang="zh-CN" altLang="en-US" sz="2000" dirty="0">
                <a:solidFill>
                  <a:schemeClr val="bg1"/>
                </a:solidFill>
              </a:endParaRPr>
            </a:p>
          </p:txBody>
        </p:sp>
        <p:sp>
          <p:nvSpPr>
            <p:cNvPr id="25" name="Rounded Rectangle 23"/>
            <p:cNvSpPr/>
            <p:nvPr/>
          </p:nvSpPr>
          <p:spPr>
            <a:xfrm>
              <a:off x="7260558" y="2008064"/>
              <a:ext cx="1929095" cy="3000661"/>
            </a:xfrm>
            <a:prstGeom prst="roundRect">
              <a:avLst>
                <a:gd name="adj" fmla="val 5186"/>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7573230" y="2264328"/>
              <a:ext cx="1378662" cy="497629"/>
            </a:xfrm>
            <a:prstGeom prst="rect">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工作原理</a:t>
              </a:r>
              <a:endParaRPr lang="zh-CN" altLang="en-US" sz="2000" dirty="0">
                <a:solidFill>
                  <a:schemeClr val="bg1"/>
                </a:solidFill>
              </a:endParaRPr>
            </a:p>
          </p:txBody>
        </p:sp>
        <p:sp>
          <p:nvSpPr>
            <p:cNvPr id="29" name="矩形 28"/>
            <p:cNvSpPr/>
            <p:nvPr/>
          </p:nvSpPr>
          <p:spPr>
            <a:xfrm>
              <a:off x="5329325" y="2893529"/>
              <a:ext cx="1674805" cy="1966267"/>
            </a:xfrm>
            <a:prstGeom prst="rect">
              <a:avLst/>
            </a:prstGeom>
          </p:spPr>
          <p:txBody>
            <a:bodyPr wrap="square">
              <a:spAutoFit/>
            </a:bodyPr>
            <a:lstStyle/>
            <a:p>
              <a:pPr algn="ct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一种哈希二叉树，使用它可以快速校验大规模数据的完整性。在比特币网络中，</a:t>
              </a:r>
              <a:r>
                <a:rPr lang="en-US" altLang="zh-CN" sz="1400" dirty="0" err="1">
                  <a:solidFill>
                    <a:srgbClr val="6AE7FF"/>
                  </a:solidFill>
                  <a:latin typeface="微软雅黑" panose="020B0503020204020204" pitchFamily="34" charset="-122"/>
                  <a:ea typeface="微软雅黑" panose="020B0503020204020204" pitchFamily="34" charset="-122"/>
                </a:rPr>
                <a:t>Merkle</a:t>
              </a:r>
              <a:r>
                <a:rPr lang="en-US" altLang="zh-CN" sz="1400" dirty="0">
                  <a:solidFill>
                    <a:srgbClr val="6AE7FF"/>
                  </a:solidFill>
                  <a:latin typeface="微软雅黑" panose="020B0503020204020204" pitchFamily="34" charset="-122"/>
                  <a:ea typeface="微软雅黑" panose="020B0503020204020204" pitchFamily="34" charset="-122"/>
                </a:rPr>
                <a:t> </a:t>
              </a:r>
              <a:r>
                <a:rPr lang="zh-CN" altLang="en-US" sz="1400" dirty="0">
                  <a:solidFill>
                    <a:srgbClr val="6AE7FF"/>
                  </a:solidFill>
                  <a:latin typeface="微软雅黑" panose="020B0503020204020204" pitchFamily="34" charset="-122"/>
                  <a:ea typeface="微软雅黑" panose="020B0503020204020204" pitchFamily="34" charset="-122"/>
                </a:rPr>
                <a:t>树被用来归纳一个区块中的所有交易信息，最终生成这个区块所有交易信息的一个统一的哈希值，区块中任何一笔交易信息的改变都会使得使得 </a:t>
              </a:r>
              <a:r>
                <a:rPr lang="en-US" altLang="zh-CN" sz="1400" dirty="0" err="1">
                  <a:solidFill>
                    <a:srgbClr val="6AE7FF"/>
                  </a:solidFill>
                  <a:latin typeface="微软雅黑" panose="020B0503020204020204" pitchFamily="34" charset="-122"/>
                  <a:ea typeface="微软雅黑" panose="020B0503020204020204" pitchFamily="34" charset="-122"/>
                </a:rPr>
                <a:t>Merkle</a:t>
              </a:r>
              <a:r>
                <a:rPr lang="en-US" altLang="zh-CN" sz="1400" dirty="0">
                  <a:solidFill>
                    <a:srgbClr val="6AE7FF"/>
                  </a:solidFill>
                  <a:latin typeface="微软雅黑" panose="020B0503020204020204" pitchFamily="34" charset="-122"/>
                  <a:ea typeface="微软雅黑" panose="020B0503020204020204" pitchFamily="34" charset="-122"/>
                </a:rPr>
                <a:t> </a:t>
              </a:r>
              <a:r>
                <a:rPr lang="zh-CN" altLang="en-US" sz="1400" dirty="0">
                  <a:solidFill>
                    <a:srgbClr val="6AE7FF"/>
                  </a:solidFill>
                  <a:latin typeface="微软雅黑" panose="020B0503020204020204" pitchFamily="34" charset="-122"/>
                  <a:ea typeface="微软雅黑" panose="020B0503020204020204" pitchFamily="34" charset="-122"/>
                </a:rPr>
                <a:t>树改变。</a:t>
              </a:r>
              <a:endParaRPr lang="en-US" altLang="zh-CN" sz="1400" dirty="0">
                <a:solidFill>
                  <a:srgbClr val="6AE7FF"/>
                </a:solidFill>
                <a:latin typeface="微软雅黑" panose="020B0503020204020204" pitchFamily="34" charset="-122"/>
                <a:ea typeface="微软雅黑" panose="020B0503020204020204" pitchFamily="34" charset="-122"/>
              </a:endParaRPr>
            </a:p>
          </p:txBody>
        </p:sp>
        <p:sp>
          <p:nvSpPr>
            <p:cNvPr id="30" name="矩形 29"/>
            <p:cNvSpPr/>
            <p:nvPr/>
          </p:nvSpPr>
          <p:spPr>
            <a:xfrm>
              <a:off x="7441168" y="3088405"/>
              <a:ext cx="1605915" cy="1119260"/>
            </a:xfrm>
            <a:prstGeom prst="rect">
              <a:avLst/>
            </a:prstGeom>
          </p:spPr>
          <p:txBody>
            <a:bodyPr wrap="square">
              <a:spAutoFit/>
            </a:bodyPr>
            <a:lstStyle/>
            <a:p>
              <a:pPr algn="ct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非叶子节点</a:t>
              </a:r>
              <a:r>
                <a:rPr lang="en-US" altLang="zh-CN" sz="1400" dirty="0">
                  <a:solidFill>
                    <a:srgbClr val="6AE7FF"/>
                  </a:solidFill>
                  <a:latin typeface="微软雅黑" panose="020B0503020204020204" pitchFamily="34" charset="-122"/>
                  <a:ea typeface="微软雅黑" panose="020B0503020204020204" pitchFamily="34" charset="-122"/>
                </a:rPr>
                <a:t>value</a:t>
              </a:r>
              <a:r>
                <a:rPr lang="zh-CN" altLang="en-US" sz="1400" dirty="0">
                  <a:solidFill>
                    <a:srgbClr val="6AE7FF"/>
                  </a:solidFill>
                  <a:latin typeface="微软雅黑" panose="020B0503020204020204" pitchFamily="34" charset="-122"/>
                  <a:ea typeface="微软雅黑" panose="020B0503020204020204" pitchFamily="34" charset="-122"/>
                </a:rPr>
                <a:t>的计算方法是将该节点的所有子节点进行组合，然后对组合结果进行</a:t>
              </a:r>
              <a:r>
                <a:rPr lang="en-US" altLang="zh-CN" sz="1400" dirty="0">
                  <a:solidFill>
                    <a:srgbClr val="6AE7FF"/>
                  </a:solidFill>
                  <a:latin typeface="微软雅黑" panose="020B0503020204020204" pitchFamily="34" charset="-122"/>
                  <a:ea typeface="微软雅黑" panose="020B0503020204020204" pitchFamily="34" charset="-122"/>
                </a:rPr>
                <a:t>hash</a:t>
              </a:r>
              <a:r>
                <a:rPr lang="zh-CN" altLang="en-US" sz="1400" dirty="0">
                  <a:solidFill>
                    <a:srgbClr val="6AE7FF"/>
                  </a:solidFill>
                  <a:latin typeface="微软雅黑" panose="020B0503020204020204" pitchFamily="34" charset="-122"/>
                  <a:ea typeface="微软雅黑" panose="020B0503020204020204" pitchFamily="34" charset="-122"/>
                </a:rPr>
                <a:t>计算所得出的</a:t>
              </a:r>
              <a:r>
                <a:rPr lang="en-US" altLang="zh-CN" sz="1400" dirty="0">
                  <a:solidFill>
                    <a:srgbClr val="6AE7FF"/>
                  </a:solidFill>
                  <a:latin typeface="微软雅黑" panose="020B0503020204020204" pitchFamily="34" charset="-122"/>
                  <a:ea typeface="微软雅黑" panose="020B0503020204020204" pitchFamily="34" charset="-122"/>
                </a:rPr>
                <a:t>hash value</a:t>
              </a:r>
              <a:r>
                <a:rPr lang="zh-CN" altLang="en-US" sz="1400" dirty="0">
                  <a:solidFill>
                    <a:srgbClr val="6AE7FF"/>
                  </a:solidFill>
                  <a:latin typeface="微软雅黑" panose="020B0503020204020204" pitchFamily="34" charset="-122"/>
                  <a:ea typeface="微软雅黑" panose="020B0503020204020204" pitchFamily="34" charset="-122"/>
                </a:rPr>
                <a:t>。</a:t>
              </a:r>
              <a:endParaRPr lang="zh-CN" altLang="en-US" sz="1400" dirty="0">
                <a:solidFill>
                  <a:srgbClr val="6AE7FF"/>
                </a:solidFill>
              </a:endParaRPr>
            </a:p>
          </p:txBody>
        </p:sp>
      </p:grpSp>
      <p:grpSp>
        <p:nvGrpSpPr>
          <p:cNvPr id="2" name="组合 1"/>
          <p:cNvGrpSpPr/>
          <p:nvPr/>
        </p:nvGrpSpPr>
        <p:grpSpPr>
          <a:xfrm>
            <a:off x="1002213" y="1912786"/>
            <a:ext cx="3681816" cy="3785167"/>
            <a:chOff x="1002213" y="1912786"/>
            <a:chExt cx="3681816" cy="3785167"/>
          </a:xfrm>
        </p:grpSpPr>
        <p:sp>
          <p:nvSpPr>
            <p:cNvPr id="34" name="Oval 2"/>
            <p:cNvSpPr/>
            <p:nvPr/>
          </p:nvSpPr>
          <p:spPr>
            <a:xfrm rot="18199285">
              <a:off x="1011030" y="2294323"/>
              <a:ext cx="3072664" cy="3090298"/>
            </a:xfrm>
            <a:prstGeom prst="ellipse">
              <a:avLst/>
            </a:prstGeom>
            <a:solidFill>
              <a:srgbClr val="6AE7FF">
                <a:alpha val="20000"/>
              </a:srgbClr>
            </a:solidFill>
            <a:ln w="53975" cmpd="dbl">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35" name="Oval 3"/>
            <p:cNvSpPr/>
            <p:nvPr/>
          </p:nvSpPr>
          <p:spPr>
            <a:xfrm rot="18199285">
              <a:off x="3098928" y="1909741"/>
              <a:ext cx="1061002" cy="1067091"/>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Open Sans" pitchFamily="34" charset="0"/>
              </a:endParaRPr>
            </a:p>
          </p:txBody>
        </p:sp>
        <p:sp>
          <p:nvSpPr>
            <p:cNvPr id="36" name="Oval 4"/>
            <p:cNvSpPr/>
            <p:nvPr/>
          </p:nvSpPr>
          <p:spPr>
            <a:xfrm rot="18199285">
              <a:off x="3716714" y="3062983"/>
              <a:ext cx="964548" cy="970083"/>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Open Sans" pitchFamily="34" charset="0"/>
              </a:endParaRPr>
            </a:p>
          </p:txBody>
        </p:sp>
        <p:sp>
          <p:nvSpPr>
            <p:cNvPr id="37" name="Oval 5"/>
            <p:cNvSpPr/>
            <p:nvPr/>
          </p:nvSpPr>
          <p:spPr>
            <a:xfrm rot="18199285">
              <a:off x="3530650" y="4298221"/>
              <a:ext cx="866865" cy="871840"/>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Open Sans" pitchFamily="34" charset="0"/>
              </a:endParaRPr>
            </a:p>
          </p:txBody>
        </p:sp>
        <p:sp>
          <p:nvSpPr>
            <p:cNvPr id="38" name="Oval 6"/>
            <p:cNvSpPr/>
            <p:nvPr/>
          </p:nvSpPr>
          <p:spPr>
            <a:xfrm rot="18199285">
              <a:off x="2763942" y="4971536"/>
              <a:ext cx="724339" cy="728495"/>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Open Sans" pitchFamily="34" charset="0"/>
              </a:endParaRPr>
            </a:p>
          </p:txBody>
        </p:sp>
        <p:sp>
          <p:nvSpPr>
            <p:cNvPr id="39" name="Freeform 63"/>
            <p:cNvSpPr>
              <a:spLocks noEditPoints="1"/>
            </p:cNvSpPr>
            <p:nvPr/>
          </p:nvSpPr>
          <p:spPr bwMode="auto">
            <a:xfrm>
              <a:off x="3984163" y="3285164"/>
              <a:ext cx="429649" cy="581291"/>
            </a:xfrm>
            <a:custGeom>
              <a:avLst/>
              <a:gdLst>
                <a:gd name="T0" fmla="*/ 92 w 102"/>
                <a:gd name="T1" fmla="*/ 0 h 138"/>
                <a:gd name="T2" fmla="*/ 10 w 102"/>
                <a:gd name="T3" fmla="*/ 0 h 138"/>
                <a:gd name="T4" fmla="*/ 0 w 102"/>
                <a:gd name="T5" fmla="*/ 10 h 138"/>
                <a:gd name="T6" fmla="*/ 0 w 102"/>
                <a:gd name="T7" fmla="*/ 129 h 138"/>
                <a:gd name="T8" fmla="*/ 10 w 102"/>
                <a:gd name="T9" fmla="*/ 138 h 138"/>
                <a:gd name="T10" fmla="*/ 92 w 102"/>
                <a:gd name="T11" fmla="*/ 138 h 138"/>
                <a:gd name="T12" fmla="*/ 102 w 102"/>
                <a:gd name="T13" fmla="*/ 129 h 138"/>
                <a:gd name="T14" fmla="*/ 102 w 102"/>
                <a:gd name="T15" fmla="*/ 10 h 138"/>
                <a:gd name="T16" fmla="*/ 92 w 102"/>
                <a:gd name="T17" fmla="*/ 0 h 138"/>
                <a:gd name="T18" fmla="*/ 51 w 102"/>
                <a:gd name="T19" fmla="*/ 135 h 138"/>
                <a:gd name="T20" fmla="*/ 45 w 102"/>
                <a:gd name="T21" fmla="*/ 129 h 138"/>
                <a:gd name="T22" fmla="*/ 51 w 102"/>
                <a:gd name="T23" fmla="*/ 124 h 138"/>
                <a:gd name="T24" fmla="*/ 57 w 102"/>
                <a:gd name="T25" fmla="*/ 129 h 138"/>
                <a:gd name="T26" fmla="*/ 51 w 102"/>
                <a:gd name="T27" fmla="*/ 135 h 138"/>
                <a:gd name="T28" fmla="*/ 92 w 102"/>
                <a:gd name="T29" fmla="*/ 119 h 138"/>
                <a:gd name="T30" fmla="*/ 10 w 102"/>
                <a:gd name="T31" fmla="*/ 119 h 138"/>
                <a:gd name="T32" fmla="*/ 10 w 102"/>
                <a:gd name="T33" fmla="*/ 11 h 138"/>
                <a:gd name="T34" fmla="*/ 92 w 102"/>
                <a:gd name="T35" fmla="*/ 11 h 138"/>
                <a:gd name="T36" fmla="*/ 92 w 102"/>
                <a:gd name="T37" fmla="*/ 11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 h="138">
                  <a:moveTo>
                    <a:pt x="92" y="0"/>
                  </a:moveTo>
                  <a:cubicBezTo>
                    <a:pt x="10" y="0"/>
                    <a:pt x="10" y="0"/>
                    <a:pt x="10" y="0"/>
                  </a:cubicBezTo>
                  <a:cubicBezTo>
                    <a:pt x="5" y="0"/>
                    <a:pt x="0" y="4"/>
                    <a:pt x="0" y="10"/>
                  </a:cubicBezTo>
                  <a:cubicBezTo>
                    <a:pt x="0" y="129"/>
                    <a:pt x="0" y="129"/>
                    <a:pt x="0" y="129"/>
                  </a:cubicBezTo>
                  <a:cubicBezTo>
                    <a:pt x="0" y="134"/>
                    <a:pt x="5" y="138"/>
                    <a:pt x="10" y="138"/>
                  </a:cubicBezTo>
                  <a:cubicBezTo>
                    <a:pt x="92" y="138"/>
                    <a:pt x="92" y="138"/>
                    <a:pt x="92" y="138"/>
                  </a:cubicBezTo>
                  <a:cubicBezTo>
                    <a:pt x="97" y="138"/>
                    <a:pt x="102" y="134"/>
                    <a:pt x="102" y="129"/>
                  </a:cubicBezTo>
                  <a:cubicBezTo>
                    <a:pt x="102" y="10"/>
                    <a:pt x="102" y="10"/>
                    <a:pt x="102" y="10"/>
                  </a:cubicBezTo>
                  <a:cubicBezTo>
                    <a:pt x="102" y="4"/>
                    <a:pt x="97" y="0"/>
                    <a:pt x="92" y="0"/>
                  </a:cubicBezTo>
                  <a:close/>
                  <a:moveTo>
                    <a:pt x="51" y="135"/>
                  </a:moveTo>
                  <a:cubicBezTo>
                    <a:pt x="48" y="135"/>
                    <a:pt x="45" y="132"/>
                    <a:pt x="45" y="129"/>
                  </a:cubicBezTo>
                  <a:cubicBezTo>
                    <a:pt x="45" y="126"/>
                    <a:pt x="48" y="124"/>
                    <a:pt x="51" y="124"/>
                  </a:cubicBezTo>
                  <a:cubicBezTo>
                    <a:pt x="54" y="124"/>
                    <a:pt x="57" y="126"/>
                    <a:pt x="57" y="129"/>
                  </a:cubicBezTo>
                  <a:cubicBezTo>
                    <a:pt x="57" y="132"/>
                    <a:pt x="54" y="135"/>
                    <a:pt x="51" y="135"/>
                  </a:cubicBezTo>
                  <a:close/>
                  <a:moveTo>
                    <a:pt x="92" y="119"/>
                  </a:moveTo>
                  <a:cubicBezTo>
                    <a:pt x="10" y="119"/>
                    <a:pt x="10" y="119"/>
                    <a:pt x="10" y="119"/>
                  </a:cubicBezTo>
                  <a:cubicBezTo>
                    <a:pt x="10" y="11"/>
                    <a:pt x="10" y="11"/>
                    <a:pt x="10" y="11"/>
                  </a:cubicBezTo>
                  <a:cubicBezTo>
                    <a:pt x="92" y="11"/>
                    <a:pt x="92" y="11"/>
                    <a:pt x="92" y="11"/>
                  </a:cubicBezTo>
                  <a:lnTo>
                    <a:pt x="92" y="119"/>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40" name="Freeform 64"/>
            <p:cNvSpPr>
              <a:spLocks noEditPoints="1"/>
            </p:cNvSpPr>
            <p:nvPr/>
          </p:nvSpPr>
          <p:spPr bwMode="auto">
            <a:xfrm>
              <a:off x="3349842" y="2185421"/>
              <a:ext cx="559177" cy="533904"/>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p:spPr>
          <p:txBody>
            <a:bodyPr vert="horz" wrap="square" lIns="91440" tIns="45720" rIns="91440" bIns="45720" numCol="1" anchor="t" anchorCtr="0" compatLnSpc="1"/>
            <a:lstStyle/>
            <a:p>
              <a:endParaRPr lang="en-US"/>
            </a:p>
          </p:txBody>
        </p:sp>
        <p:grpSp>
          <p:nvGrpSpPr>
            <p:cNvPr id="41" name="Group 11"/>
            <p:cNvGrpSpPr/>
            <p:nvPr/>
          </p:nvGrpSpPr>
          <p:grpSpPr>
            <a:xfrm>
              <a:off x="2928510" y="5193502"/>
              <a:ext cx="389923" cy="289364"/>
              <a:chOff x="5129089" y="3156352"/>
              <a:chExt cx="474198" cy="351905"/>
            </a:xfrm>
            <a:solidFill>
              <a:schemeClr val="bg1"/>
            </a:solidFill>
          </p:grpSpPr>
          <p:sp>
            <p:nvSpPr>
              <p:cNvPr id="51"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91440" tIns="45720" rIns="91440" bIns="45720" numCol="1" anchor="t" anchorCtr="0" compatLnSpc="1"/>
              <a:lstStyle/>
              <a:p>
                <a:endParaRPr lang="en-US"/>
              </a:p>
            </p:txBody>
          </p:sp>
          <p:sp>
            <p:nvSpPr>
              <p:cNvPr id="52" name="Freeform 67"/>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91440" tIns="45720" rIns="91440" bIns="45720" numCol="1" anchor="t" anchorCtr="0" compatLnSpc="1"/>
              <a:lstStyle/>
              <a:p>
                <a:endParaRPr lang="en-US"/>
              </a:p>
            </p:txBody>
          </p:sp>
        </p:grpSp>
        <p:grpSp>
          <p:nvGrpSpPr>
            <p:cNvPr id="42" name="Group 14"/>
            <p:cNvGrpSpPr/>
            <p:nvPr/>
          </p:nvGrpSpPr>
          <p:grpSpPr>
            <a:xfrm>
              <a:off x="3723571" y="4462865"/>
              <a:ext cx="481023" cy="542552"/>
              <a:chOff x="5513440" y="1766202"/>
              <a:chExt cx="429274" cy="484183"/>
            </a:xfrm>
            <a:solidFill>
              <a:schemeClr val="bg1"/>
            </a:solidFill>
          </p:grpSpPr>
          <p:sp>
            <p:nvSpPr>
              <p:cNvPr id="48" name="Freeform 147"/>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9"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0" name="Freeform 149"/>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43" name="Group 32"/>
            <p:cNvGrpSpPr/>
            <p:nvPr/>
          </p:nvGrpSpPr>
          <p:grpSpPr>
            <a:xfrm>
              <a:off x="1789513" y="3219822"/>
              <a:ext cx="1335540" cy="1291985"/>
              <a:chOff x="1119268" y="4013950"/>
              <a:chExt cx="456607" cy="441716"/>
            </a:xfrm>
            <a:solidFill>
              <a:schemeClr val="bg1"/>
            </a:solidFill>
          </p:grpSpPr>
          <p:sp>
            <p:nvSpPr>
              <p:cNvPr id="45" name="Freeform 129"/>
              <p:cNvSpPr/>
              <p:nvPr/>
            </p:nvSpPr>
            <p:spPr bwMode="auto">
              <a:xfrm>
                <a:off x="1149096" y="4196105"/>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6" name="Freeform 130"/>
              <p:cNvSpPr/>
              <p:nvPr/>
            </p:nvSpPr>
            <p:spPr bwMode="auto">
              <a:xfrm>
                <a:off x="1134426" y="4300928"/>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7" name="Freeform 131"/>
              <p:cNvSpPr/>
              <p:nvPr/>
            </p:nvSpPr>
            <p:spPr bwMode="auto">
              <a:xfrm>
                <a:off x="1119268" y="4013950"/>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spTree>
    <p:extLst>
      <p:ext uri="{BB962C8B-B14F-4D97-AF65-F5344CB8AC3E}">
        <p14:creationId xmlns:p14="http://schemas.microsoft.com/office/powerpoint/2010/main" val="269109403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par>
                                <p:cTn id="8" presetID="10" presetClass="entr" presetSubtype="0" fill="hold" nodeType="withEffect">
                                  <p:stCondLst>
                                    <p:cond delay="75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63" presetClass="path" presetSubtype="0" decel="50000" fill="hold" nodeType="withEffect">
                                  <p:stCondLst>
                                    <p:cond delay="750"/>
                                  </p:stCondLst>
                                  <p:childTnLst>
                                    <p:animMotion origin="layout" path="M -0.01758 0.00046 L 0.04453 3.7037E-7 " pathEditMode="relative" rAng="0" ptsTypes="AA">
                                      <p:cBhvr>
                                        <p:cTn id="12" dur="750" spd="-100000" fill="hold"/>
                                        <p:tgtEl>
                                          <p:spTgt spid="22"/>
                                        </p:tgtEl>
                                        <p:attrNameLst>
                                          <p:attrName>ppt_x</p:attrName>
                                          <p:attrName>ppt_y</p:attrName>
                                        </p:attrNameLst>
                                      </p:cBhvr>
                                      <p:rCtr x="3099" y="-23"/>
                                    </p:animMotion>
                                  </p:childTnLst>
                                </p:cTn>
                              </p:par>
                              <p:par>
                                <p:cTn id="13" presetID="35" presetClass="path" presetSubtype="0" accel="50000" decel="50000" fill="hold" nodeType="withEffect">
                                  <p:stCondLst>
                                    <p:cond delay="1500"/>
                                  </p:stCondLst>
                                  <p:childTnLst>
                                    <p:animMotion origin="layout" path="M -0.01784 0.00093 L 1.11022E-16 3.7037E-7 " pathEditMode="relative" rAng="0" ptsTypes="AA">
                                      <p:cBhvr>
                                        <p:cTn id="14" dur="750" fill="hold"/>
                                        <p:tgtEl>
                                          <p:spTgt spid="22"/>
                                        </p:tgtEl>
                                        <p:attrNameLst>
                                          <p:attrName>ppt_x</p:attrName>
                                          <p:attrName>ppt_y</p:attrName>
                                        </p:attrNameLst>
                                      </p:cBhvr>
                                      <p:rCtr x="885" y="-46"/>
                                    </p:animMotion>
                                  </p:childTnLst>
                                </p:cTn>
                              </p:par>
                            </p:childTnLst>
                          </p:cTn>
                        </p:par>
                        <p:par>
                          <p:cTn id="15" fill="hold">
                            <p:stCondLst>
                              <p:cond delay="2250"/>
                            </p:stCondLst>
                            <p:childTnLst>
                              <p:par>
                                <p:cTn id="16" presetID="49" presetClass="entr" presetSubtype="0" decel="10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9934427" cy="610295"/>
            <a:chOff x="134487" y="670145"/>
            <a:chExt cx="7501959" cy="460862"/>
          </a:xfrm>
        </p:grpSpPr>
        <p:sp>
          <p:nvSpPr>
            <p:cNvPr id="74" name="TextBox 39"/>
            <p:cNvSpPr txBox="1"/>
            <p:nvPr/>
          </p:nvSpPr>
          <p:spPr>
            <a:xfrm>
              <a:off x="375664" y="689416"/>
              <a:ext cx="759228" cy="441591"/>
            </a:xfrm>
            <a:prstGeom prst="rect">
              <a:avLst/>
            </a:prstGeom>
            <a:noFill/>
          </p:spPr>
          <p:txBody>
            <a:bodyPr wrap="none" rtlCol="0">
              <a:spAutoFit/>
            </a:bodyPr>
            <a:lstStyle/>
            <a:p>
              <a:r>
                <a:rPr lang="zh-CN" altLang="en-US" sz="3200" b="1" dirty="0">
                  <a:solidFill>
                    <a:srgbClr val="10FBFE"/>
                  </a:solidFill>
                  <a:latin typeface="微软雅黑" panose="020B0503020204020204" charset="-122"/>
                  <a:ea typeface="微软雅黑" panose="020B0503020204020204" charset="-122"/>
                  <a:sym typeface="+mn-ea"/>
                </a:rPr>
                <a:t>科普</a:t>
              </a: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352144"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205" y="1741714"/>
            <a:ext cx="5236662" cy="3664857"/>
          </a:xfrm>
          <a:prstGeom prst="rect">
            <a:avLst/>
          </a:prstGeom>
        </p:spPr>
      </p:pic>
      <p:sp>
        <p:nvSpPr>
          <p:cNvPr id="4" name="矩形 3"/>
          <p:cNvSpPr/>
          <p:nvPr/>
        </p:nvSpPr>
        <p:spPr>
          <a:xfrm>
            <a:off x="0" y="1746562"/>
            <a:ext cx="12192000" cy="366726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5773451" y="2928488"/>
            <a:ext cx="6066971" cy="1938992"/>
          </a:xfrm>
          <a:prstGeom prst="rect">
            <a:avLst/>
          </a:prstGeom>
        </p:spPr>
        <p:txBody>
          <a:bodyPr wrap="square">
            <a:spAutoFit/>
          </a:bodyPr>
          <a:lstStyle/>
          <a:p>
            <a:pPr algn="ct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大多用来进行比对以及验证处理，时间戳服务器是一款基于</a:t>
            </a:r>
            <a:r>
              <a:rPr lang="en-US" altLang="zh-CN" sz="1600" dirty="0">
                <a:solidFill>
                  <a:schemeClr val="bg1"/>
                </a:solidFill>
                <a:latin typeface="微软雅黑" panose="020B0503020204020204" pitchFamily="34" charset="-122"/>
                <a:ea typeface="微软雅黑" panose="020B0503020204020204" pitchFamily="34" charset="-122"/>
              </a:rPr>
              <a:t>PKI</a:t>
            </a:r>
            <a:r>
              <a:rPr lang="zh-CN" altLang="en-US" sz="1600" dirty="0">
                <a:solidFill>
                  <a:schemeClr val="bg1"/>
                </a:solidFill>
                <a:latin typeface="微软雅黑" panose="020B0503020204020204" pitchFamily="34" charset="-122"/>
                <a:ea typeface="微软雅黑" panose="020B0503020204020204" pitchFamily="34" charset="-122"/>
              </a:rPr>
              <a:t>（公钥密码基础设施）技术的时间戳权威系统，对外提供精确可信的时间戳服务。它采用精确的时间源、高强度高标准的安全机制，以确认系统处理数据在某一时间的存在性和相关操作的相对时间顺序，为信息系统中的时间防抵赖提供基础服务。</a:t>
            </a:r>
          </a:p>
        </p:txBody>
      </p:sp>
      <p:grpSp>
        <p:nvGrpSpPr>
          <p:cNvPr id="6" name="组合 5"/>
          <p:cNvGrpSpPr/>
          <p:nvPr/>
        </p:nvGrpSpPr>
        <p:grpSpPr>
          <a:xfrm>
            <a:off x="10101939" y="5820229"/>
            <a:ext cx="2082821" cy="415619"/>
            <a:chOff x="10101939" y="5820229"/>
            <a:chExt cx="2082821" cy="415619"/>
          </a:xfrm>
        </p:grpSpPr>
        <p:sp>
          <p:nvSpPr>
            <p:cNvPr id="5" name="平行四边形 4"/>
            <p:cNvSpPr/>
            <p:nvPr/>
          </p:nvSpPr>
          <p:spPr>
            <a:xfrm>
              <a:off x="10101939"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平行四边形 52"/>
            <p:cNvSpPr/>
            <p:nvPr/>
          </p:nvSpPr>
          <p:spPr>
            <a:xfrm>
              <a:off x="10341426"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平行四边形 53"/>
            <p:cNvSpPr/>
            <p:nvPr/>
          </p:nvSpPr>
          <p:spPr>
            <a:xfrm>
              <a:off x="10580913"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平行四边形 54"/>
            <p:cNvSpPr/>
            <p:nvPr/>
          </p:nvSpPr>
          <p:spPr>
            <a:xfrm>
              <a:off x="10820402"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平行四边形 55"/>
            <p:cNvSpPr/>
            <p:nvPr/>
          </p:nvSpPr>
          <p:spPr>
            <a:xfrm>
              <a:off x="11059889"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平行四边形 56"/>
            <p:cNvSpPr/>
            <p:nvPr/>
          </p:nvSpPr>
          <p:spPr>
            <a:xfrm>
              <a:off x="11299376"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平行四边形 57"/>
            <p:cNvSpPr/>
            <p:nvPr/>
          </p:nvSpPr>
          <p:spPr>
            <a:xfrm>
              <a:off x="11531614"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平行四边形 58"/>
            <p:cNvSpPr/>
            <p:nvPr/>
          </p:nvSpPr>
          <p:spPr>
            <a:xfrm>
              <a:off x="11771101"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平行四边形 59"/>
            <p:cNvSpPr/>
            <p:nvPr/>
          </p:nvSpPr>
          <p:spPr>
            <a:xfrm>
              <a:off x="12010588"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文本框 60"/>
          <p:cNvSpPr txBox="1"/>
          <p:nvPr/>
        </p:nvSpPr>
        <p:spPr>
          <a:xfrm>
            <a:off x="7595325" y="2141234"/>
            <a:ext cx="2339102" cy="523220"/>
          </a:xfrm>
          <a:prstGeom prst="rect">
            <a:avLst/>
          </a:prstGeom>
          <a:solidFill>
            <a:srgbClr val="6AE7FF"/>
          </a:solidFill>
        </p:spPr>
        <p:txBody>
          <a:bodyPr wrap="none" rtlCol="0">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时间戳服务器</a:t>
            </a:r>
            <a:endParaRPr lang="zh-CN" altLang="en-US" sz="2800" dirty="0">
              <a:solidFill>
                <a:schemeClr val="tx1">
                  <a:lumMod val="85000"/>
                  <a:lumOff val="15000"/>
                </a:schemeClr>
              </a:solidFill>
            </a:endParaRPr>
          </a:p>
        </p:txBody>
      </p:sp>
    </p:spTree>
    <p:extLst>
      <p:ext uri="{BB962C8B-B14F-4D97-AF65-F5344CB8AC3E}">
        <p14:creationId xmlns:p14="http://schemas.microsoft.com/office/powerpoint/2010/main" val="279584778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wipe(up)">
                                      <p:cBhvr>
                                        <p:cTn id="10" dur="1000"/>
                                        <p:tgtEl>
                                          <p:spTgt spid="44"/>
                                        </p:tgtEl>
                                      </p:cBhvr>
                                    </p:animEffect>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61"/>
                                        </p:tgtEl>
                                        <p:attrNameLst>
                                          <p:attrName>style.visibility</p:attrName>
                                        </p:attrNameLst>
                                      </p:cBhvr>
                                      <p:to>
                                        <p:strVal val="visible"/>
                                      </p:to>
                                    </p:set>
                                    <p:animEffect transition="in" filter="wipe(down)">
                                      <p:cBhvr>
                                        <p:cTn id="14" dur="500"/>
                                        <p:tgtEl>
                                          <p:spTgt spid="61"/>
                                        </p:tgtEl>
                                      </p:cBhvr>
                                    </p:animEffect>
                                  </p:childTnLst>
                                </p:cTn>
                              </p:par>
                            </p:childTnLst>
                          </p:cTn>
                        </p:par>
                        <p:par>
                          <p:cTn id="15" fill="hold">
                            <p:stCondLst>
                              <p:cond delay="1500"/>
                            </p:stCondLst>
                            <p:childTnLst>
                              <p:par>
                                <p:cTn id="16" presetID="2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par>
                          <p:cTn id="23" fill="hold">
                            <p:stCondLst>
                              <p:cond delay="2500"/>
                            </p:stCondLst>
                            <p:childTnLst>
                              <p:par>
                                <p:cTn id="24" presetID="22" presetClass="entr" presetSubtype="4"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4" grpId="0"/>
      <p:bldP spid="6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10732713" cy="610295"/>
            <a:chOff x="134487" y="670145"/>
            <a:chExt cx="8104779" cy="460862"/>
          </a:xfrm>
        </p:grpSpPr>
        <p:sp>
          <p:nvSpPr>
            <p:cNvPr id="74" name="TextBox 39"/>
            <p:cNvSpPr txBox="1"/>
            <p:nvPr/>
          </p:nvSpPr>
          <p:spPr>
            <a:xfrm>
              <a:off x="375664" y="689416"/>
              <a:ext cx="1379006" cy="441591"/>
            </a:xfrm>
            <a:prstGeom prst="rect">
              <a:avLst/>
            </a:prstGeom>
            <a:noFill/>
          </p:spPr>
          <p:txBody>
            <a:bodyPr wrap="none" rtlCol="0">
              <a:spAutoFit/>
            </a:bodyPr>
            <a:lstStyle/>
            <a:p>
              <a:r>
                <a:rPr lang="zh-CN" altLang="en-US" sz="3200" b="1" dirty="0" smtClean="0">
                  <a:solidFill>
                    <a:srgbClr val="10FBFE"/>
                  </a:solidFill>
                  <a:latin typeface="微软雅黑" panose="020B0503020204020204" charset="-122"/>
                  <a:ea typeface="微软雅黑" panose="020B0503020204020204" charset="-122"/>
                  <a:sym typeface="+mn-ea"/>
                </a:rPr>
                <a:t>节点网络</a:t>
              </a:r>
              <a:endParaRPr lang="zh-CN" altLang="en-US" sz="3200" b="1" dirty="0">
                <a:solidFill>
                  <a:srgbClr val="10FBFE"/>
                </a:solidFill>
                <a:latin typeface="微软雅黑" panose="020B0503020204020204" charset="-122"/>
                <a:ea typeface="微软雅黑" panose="020B0503020204020204" charset="-122"/>
                <a:sym typeface="+mn-ea"/>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954964"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672387" y="1277258"/>
            <a:ext cx="5337141" cy="5167085"/>
            <a:chOff x="672387" y="1277258"/>
            <a:chExt cx="5337141" cy="5167085"/>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8750"/>
            <a:stretch/>
          </p:blipFill>
          <p:spPr>
            <a:xfrm>
              <a:off x="672387" y="1277258"/>
              <a:ext cx="5337141" cy="5167085"/>
            </a:xfrm>
            <a:prstGeom prst="rect">
              <a:avLst/>
            </a:prstGeom>
          </p:spPr>
        </p:pic>
        <p:sp>
          <p:nvSpPr>
            <p:cNvPr id="7" name="椭圆 6"/>
            <p:cNvSpPr/>
            <p:nvPr/>
          </p:nvSpPr>
          <p:spPr>
            <a:xfrm>
              <a:off x="1650043" y="2169886"/>
              <a:ext cx="3381828" cy="33818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a:blip r:embed="rId4"/>
            <a:stretch>
              <a:fillRect/>
            </a:stretch>
          </p:blipFill>
          <p:spPr>
            <a:xfrm>
              <a:off x="2083107" y="2917370"/>
              <a:ext cx="2553734" cy="1867500"/>
            </a:xfrm>
            <a:prstGeom prst="rect">
              <a:avLst/>
            </a:prstGeom>
            <a:noFill/>
            <a:ln w="9525">
              <a:noFill/>
            </a:ln>
          </p:spPr>
        </p:pic>
      </p:grpSp>
      <p:sp>
        <p:nvSpPr>
          <p:cNvPr id="25" name="矩形 24"/>
          <p:cNvSpPr/>
          <p:nvPr/>
        </p:nvSpPr>
        <p:spPr>
          <a:xfrm>
            <a:off x="5938702" y="1854539"/>
            <a:ext cx="5881791" cy="3416320"/>
          </a:xfrm>
          <a:prstGeom prst="rect">
            <a:avLst/>
          </a:prstGeom>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fontAlgn="auto">
              <a:lnSpc>
                <a:spcPct val="150000"/>
              </a:lnSpc>
            </a:pPr>
            <a:r>
              <a:rPr lang="zh-CN" altLang="en-US" sz="2000" b="1" strike="noStrike" noProof="1">
                <a:solidFill>
                  <a:srgbClr val="6AE7FF"/>
                </a:solidFill>
                <a:latin typeface="微软雅黑" panose="020B0503020204020204" pitchFamily="34" charset="-122"/>
                <a:ea typeface="微软雅黑" panose="020B0503020204020204" pitchFamily="34" charset="-122"/>
              </a:rPr>
              <a:t>任何机器都可以运行一个完整的比特币节点，一个完整的比特币节点包括如下功</a:t>
            </a:r>
            <a:r>
              <a:rPr lang="zh-CN" altLang="en-US" sz="2000" b="1" strike="noStrike" noProof="1" smtClean="0">
                <a:solidFill>
                  <a:srgbClr val="6AE7FF"/>
                </a:solidFill>
                <a:latin typeface="微软雅黑" panose="020B0503020204020204" pitchFamily="34" charset="-122"/>
                <a:ea typeface="微软雅黑" panose="020B0503020204020204" pitchFamily="34" charset="-122"/>
              </a:rPr>
              <a:t>能：</a:t>
            </a:r>
            <a:endParaRPr lang="en-US" altLang="zh-CN" sz="2000" b="1" noProof="1">
              <a:solidFill>
                <a:srgbClr val="6AE7FF"/>
              </a:solidFill>
              <a:latin typeface="微软雅黑" panose="020B0503020204020204" pitchFamily="34" charset="-122"/>
              <a:ea typeface="微软雅黑" panose="020B0503020204020204" pitchFamily="34" charset="-122"/>
            </a:endParaRPr>
          </a:p>
          <a:p>
            <a:pPr fontAlgn="auto">
              <a:lnSpc>
                <a:spcPct val="150000"/>
              </a:lnSpc>
            </a:pPr>
            <a:r>
              <a:rPr lang="en-US" altLang="zh-CN" sz="2000" strike="noStrike" noProof="1">
                <a:solidFill>
                  <a:srgbClr val="6AE7FF"/>
                </a:solidFill>
                <a:latin typeface="微软雅黑" panose="020B0503020204020204" pitchFamily="34" charset="-122"/>
                <a:ea typeface="微软雅黑" panose="020B0503020204020204" pitchFamily="34" charset="-122"/>
              </a:rPr>
              <a:t> </a:t>
            </a:r>
            <a:r>
              <a:rPr lang="en-US" altLang="zh-CN" sz="2000" strike="noStrike" noProof="1" smtClean="0">
                <a:solidFill>
                  <a:srgbClr val="6AE7FF"/>
                </a:solidFill>
                <a:latin typeface="微软雅黑" panose="020B0503020204020204" pitchFamily="34" charset="-122"/>
                <a:ea typeface="微软雅黑" panose="020B0503020204020204" pitchFamily="34" charset="-122"/>
              </a:rPr>
              <a:t>     </a:t>
            </a:r>
            <a:r>
              <a:rPr lang="zh-CN" altLang="en-US" sz="1400" strike="noStrike" noProof="1" smtClean="0">
                <a:solidFill>
                  <a:srgbClr val="6AE7FF"/>
                </a:solidFill>
                <a:latin typeface="微软雅黑" panose="020B0503020204020204" pitchFamily="34" charset="-122"/>
                <a:ea typeface="微软雅黑" panose="020B0503020204020204" pitchFamily="34" charset="-122"/>
              </a:rPr>
              <a:t>钱包</a:t>
            </a:r>
            <a:r>
              <a:rPr lang="zh-CN" altLang="en-US" sz="1400" strike="noStrike" noProof="1">
                <a:solidFill>
                  <a:srgbClr val="6AE7FF"/>
                </a:solidFill>
                <a:latin typeface="微软雅黑" panose="020B0503020204020204" pitchFamily="34" charset="-122"/>
                <a:ea typeface="微软雅黑" panose="020B0503020204020204" pitchFamily="34" charset="-122"/>
              </a:rPr>
              <a:t>，允许用户</a:t>
            </a:r>
            <a:r>
              <a:rPr lang="zh-CN" altLang="en-US" sz="1400" strike="noStrike" noProof="1" smtClean="0">
                <a:solidFill>
                  <a:srgbClr val="6AE7FF"/>
                </a:solidFill>
                <a:latin typeface="微软雅黑" panose="020B0503020204020204" pitchFamily="34" charset="-122"/>
                <a:ea typeface="微软雅黑" panose="020B0503020204020204" pitchFamily="34" charset="-122"/>
              </a:rPr>
              <a:t>在</a:t>
            </a:r>
            <a:r>
              <a:rPr lang="zh-CN" altLang="en-US" sz="1400" strike="noStrike" noProof="1">
                <a:solidFill>
                  <a:srgbClr val="6AE7FF"/>
                </a:solidFill>
                <a:latin typeface="微软雅黑" panose="020B0503020204020204" pitchFamily="34" charset="-122"/>
                <a:ea typeface="微软雅黑" panose="020B0503020204020204" pitchFamily="34" charset="-122"/>
              </a:rPr>
              <a:t>区</a:t>
            </a:r>
            <a:r>
              <a:rPr lang="zh-CN" altLang="en-US" sz="1400" strike="noStrike" noProof="1" smtClean="0">
                <a:solidFill>
                  <a:srgbClr val="6AE7FF"/>
                </a:solidFill>
                <a:latin typeface="微软雅黑" panose="020B0503020204020204" pitchFamily="34" charset="-122"/>
                <a:ea typeface="微软雅黑" panose="020B0503020204020204" pitchFamily="34" charset="-122"/>
              </a:rPr>
              <a:t>块链网</a:t>
            </a:r>
            <a:r>
              <a:rPr lang="zh-CN" altLang="en-US" sz="1400" strike="noStrike" noProof="1">
                <a:solidFill>
                  <a:srgbClr val="6AE7FF"/>
                </a:solidFill>
                <a:latin typeface="微软雅黑" panose="020B0503020204020204" pitchFamily="34" charset="-122"/>
                <a:ea typeface="微软雅黑" panose="020B0503020204020204" pitchFamily="34" charset="-122"/>
              </a:rPr>
              <a:t>络上进行</a:t>
            </a:r>
            <a:r>
              <a:rPr lang="zh-CN" altLang="en-US" sz="1400" strike="noStrike" noProof="1" smtClean="0">
                <a:solidFill>
                  <a:srgbClr val="6AE7FF"/>
                </a:solidFill>
                <a:latin typeface="微软雅黑" panose="020B0503020204020204" pitchFamily="34" charset="-122"/>
                <a:ea typeface="微软雅黑" panose="020B0503020204020204" pitchFamily="34" charset="-122"/>
              </a:rPr>
              <a:t>交易；</a:t>
            </a:r>
            <a:endParaRPr lang="en-US" altLang="zh-CN" sz="1400" noProof="1">
              <a:solidFill>
                <a:srgbClr val="6AE7FF"/>
              </a:solidFill>
              <a:latin typeface="微软雅黑" panose="020B0503020204020204" pitchFamily="34" charset="-122"/>
              <a:ea typeface="微软雅黑" panose="020B0503020204020204" pitchFamily="34" charset="-122"/>
            </a:endParaRPr>
          </a:p>
          <a:p>
            <a:pPr fontAlgn="auto">
              <a:lnSpc>
                <a:spcPct val="150000"/>
              </a:lnSpc>
            </a:pPr>
            <a:r>
              <a:rPr lang="en-US" altLang="zh-CN" sz="1400" strike="noStrike" noProof="1" smtClean="0">
                <a:solidFill>
                  <a:srgbClr val="6AE7FF"/>
                </a:solidFill>
                <a:latin typeface="微软雅黑" panose="020B0503020204020204" pitchFamily="34" charset="-122"/>
                <a:ea typeface="微软雅黑" panose="020B0503020204020204" pitchFamily="34" charset="-122"/>
              </a:rPr>
              <a:t>         </a:t>
            </a:r>
            <a:r>
              <a:rPr lang="zh-CN" altLang="en-US" sz="1400" strike="noStrike" noProof="1" smtClean="0">
                <a:solidFill>
                  <a:srgbClr val="6AE7FF"/>
                </a:solidFill>
                <a:latin typeface="微软雅黑" panose="020B0503020204020204" pitchFamily="34" charset="-122"/>
                <a:ea typeface="微软雅黑" panose="020B0503020204020204" pitchFamily="34" charset="-122"/>
              </a:rPr>
              <a:t>完整</a:t>
            </a:r>
            <a:r>
              <a:rPr lang="zh-CN" altLang="en-US" sz="1400" strike="noStrike" noProof="1">
                <a:solidFill>
                  <a:srgbClr val="6AE7FF"/>
                </a:solidFill>
                <a:latin typeface="微软雅黑" panose="020B0503020204020204" pitchFamily="34" charset="-122"/>
                <a:ea typeface="微软雅黑" panose="020B0503020204020204" pitchFamily="34" charset="-122"/>
              </a:rPr>
              <a:t>区块链，记录</a:t>
            </a:r>
            <a:r>
              <a:rPr lang="zh-CN" altLang="en-US" sz="1400" strike="noStrike" noProof="1" smtClean="0">
                <a:solidFill>
                  <a:srgbClr val="6AE7FF"/>
                </a:solidFill>
                <a:latin typeface="微软雅黑" panose="020B0503020204020204" pitchFamily="34" charset="-122"/>
                <a:ea typeface="微软雅黑" panose="020B0503020204020204" pitchFamily="34" charset="-122"/>
              </a:rPr>
              <a:t>了所</a:t>
            </a:r>
            <a:r>
              <a:rPr lang="zh-CN" altLang="en-US" sz="1400" strike="noStrike" noProof="1">
                <a:solidFill>
                  <a:srgbClr val="6AE7FF"/>
                </a:solidFill>
                <a:latin typeface="微软雅黑" panose="020B0503020204020204" pitchFamily="34" charset="-122"/>
                <a:ea typeface="微软雅黑" panose="020B0503020204020204" pitchFamily="34" charset="-122"/>
              </a:rPr>
              <a:t>有交</a:t>
            </a:r>
            <a:r>
              <a:rPr lang="zh-CN" altLang="en-US" sz="1400" strike="noStrike" noProof="1" smtClean="0">
                <a:solidFill>
                  <a:srgbClr val="6AE7FF"/>
                </a:solidFill>
                <a:latin typeface="微软雅黑" panose="020B0503020204020204" pitchFamily="34" charset="-122"/>
                <a:ea typeface="微软雅黑" panose="020B0503020204020204" pitchFamily="34" charset="-122"/>
              </a:rPr>
              <a:t>易历史，</a:t>
            </a:r>
            <a:r>
              <a:rPr lang="zh-CN" altLang="en-US" sz="1400" strike="noStrike" noProof="1">
                <a:solidFill>
                  <a:srgbClr val="6AE7FF"/>
                </a:solidFill>
                <a:latin typeface="微软雅黑" panose="020B0503020204020204" pitchFamily="34" charset="-122"/>
                <a:ea typeface="微软雅黑" panose="020B0503020204020204" pitchFamily="34" charset="-122"/>
              </a:rPr>
              <a:t>通过特殊的结构保证历史交易的安全性，并且用来验证新交易的</a:t>
            </a:r>
            <a:r>
              <a:rPr lang="zh-CN" altLang="en-US" sz="1400" strike="noStrike" noProof="1" smtClean="0">
                <a:solidFill>
                  <a:srgbClr val="6AE7FF"/>
                </a:solidFill>
                <a:latin typeface="微软雅黑" panose="020B0503020204020204" pitchFamily="34" charset="-122"/>
                <a:ea typeface="微软雅黑" panose="020B0503020204020204" pitchFamily="34" charset="-122"/>
              </a:rPr>
              <a:t>合法性；</a:t>
            </a:r>
            <a:endParaRPr lang="en-US" altLang="zh-CN" sz="1400" noProof="1">
              <a:solidFill>
                <a:srgbClr val="6AE7FF"/>
              </a:solidFill>
              <a:latin typeface="微软雅黑" panose="020B0503020204020204" pitchFamily="34" charset="-122"/>
              <a:ea typeface="微软雅黑" panose="020B0503020204020204" pitchFamily="34" charset="-122"/>
            </a:endParaRPr>
          </a:p>
          <a:p>
            <a:pPr fontAlgn="auto">
              <a:lnSpc>
                <a:spcPct val="150000"/>
              </a:lnSpc>
            </a:pPr>
            <a:r>
              <a:rPr lang="en-US" altLang="zh-CN" sz="1400" strike="noStrike" noProof="1" smtClean="0">
                <a:solidFill>
                  <a:srgbClr val="6AE7FF"/>
                </a:solidFill>
                <a:latin typeface="微软雅黑" panose="020B0503020204020204" pitchFamily="34" charset="-122"/>
                <a:ea typeface="微软雅黑" panose="020B0503020204020204" pitchFamily="34" charset="-122"/>
              </a:rPr>
              <a:t>         </a:t>
            </a:r>
            <a:r>
              <a:rPr lang="zh-CN" altLang="en-US" sz="1400" strike="noStrike" noProof="1" smtClean="0">
                <a:solidFill>
                  <a:srgbClr val="6AE7FF"/>
                </a:solidFill>
                <a:latin typeface="微软雅黑" panose="020B0503020204020204" pitchFamily="34" charset="-122"/>
                <a:ea typeface="微软雅黑" panose="020B0503020204020204" pitchFamily="34" charset="-122"/>
              </a:rPr>
              <a:t>矿工</a:t>
            </a:r>
            <a:r>
              <a:rPr lang="zh-CN" altLang="en-US" sz="1400" strike="noStrike" noProof="1">
                <a:solidFill>
                  <a:srgbClr val="6AE7FF"/>
                </a:solidFill>
                <a:latin typeface="微软雅黑" panose="020B0503020204020204" pitchFamily="34" charset="-122"/>
                <a:ea typeface="微软雅黑" panose="020B0503020204020204" pitchFamily="34" charset="-122"/>
              </a:rPr>
              <a:t>，通过记录交易及解密数学题来生成新区块，如果成功可以赚取</a:t>
            </a:r>
            <a:r>
              <a:rPr lang="zh-CN" altLang="en-US" sz="1400" strike="noStrike" noProof="1" smtClean="0">
                <a:solidFill>
                  <a:srgbClr val="6AE7FF"/>
                </a:solidFill>
                <a:latin typeface="微软雅黑" panose="020B0503020204020204" pitchFamily="34" charset="-122"/>
                <a:ea typeface="微软雅黑" panose="020B0503020204020204" pitchFamily="34" charset="-122"/>
              </a:rPr>
              <a:t>奖励；</a:t>
            </a:r>
            <a:endParaRPr lang="en-US" altLang="zh-CN" sz="1400" noProof="1">
              <a:solidFill>
                <a:srgbClr val="6AE7FF"/>
              </a:solidFill>
              <a:latin typeface="微软雅黑" panose="020B0503020204020204" pitchFamily="34" charset="-122"/>
              <a:ea typeface="微软雅黑" panose="020B0503020204020204" pitchFamily="34" charset="-122"/>
            </a:endParaRPr>
          </a:p>
          <a:p>
            <a:pPr fontAlgn="auto">
              <a:lnSpc>
                <a:spcPct val="150000"/>
              </a:lnSpc>
            </a:pPr>
            <a:r>
              <a:rPr lang="zh-CN" altLang="en-US" sz="1400" noProof="1">
                <a:solidFill>
                  <a:srgbClr val="6AE7FF"/>
                </a:solidFill>
                <a:latin typeface="微软雅黑" panose="020B0503020204020204" pitchFamily="34" charset="-122"/>
                <a:ea typeface="微软雅黑" panose="020B0503020204020204" pitchFamily="34" charset="-122"/>
              </a:rPr>
              <a:t> </a:t>
            </a:r>
            <a:r>
              <a:rPr lang="zh-CN" altLang="en-US" sz="1400" noProof="1" smtClean="0">
                <a:solidFill>
                  <a:srgbClr val="6AE7FF"/>
                </a:solidFill>
                <a:latin typeface="微软雅黑" panose="020B0503020204020204" pitchFamily="34" charset="-122"/>
                <a:ea typeface="微软雅黑" panose="020B0503020204020204" pitchFamily="34" charset="-122"/>
              </a:rPr>
              <a:t>        </a:t>
            </a:r>
            <a:r>
              <a:rPr lang="zh-CN" altLang="en-US" sz="1400" strike="noStrike" noProof="1" smtClean="0">
                <a:solidFill>
                  <a:srgbClr val="6AE7FF"/>
                </a:solidFill>
                <a:latin typeface="微软雅黑" panose="020B0503020204020204" pitchFamily="34" charset="-122"/>
                <a:ea typeface="微软雅黑" panose="020B0503020204020204" pitchFamily="34" charset="-122"/>
              </a:rPr>
              <a:t>路由</a:t>
            </a:r>
            <a:r>
              <a:rPr lang="zh-CN" altLang="en-US" sz="1400" strike="noStrike" noProof="1">
                <a:solidFill>
                  <a:srgbClr val="6AE7FF"/>
                </a:solidFill>
                <a:latin typeface="微软雅黑" panose="020B0503020204020204" pitchFamily="34" charset="-122"/>
                <a:ea typeface="微软雅黑" panose="020B0503020204020204" pitchFamily="34" charset="-122"/>
              </a:rPr>
              <a:t>功能，把其它节点传送过来的交易数据等信息再传送给更多的</a:t>
            </a:r>
            <a:r>
              <a:rPr lang="zh-CN" altLang="en-US" sz="1400" strike="noStrike" noProof="1" smtClean="0">
                <a:solidFill>
                  <a:srgbClr val="6AE7FF"/>
                </a:solidFill>
                <a:latin typeface="微软雅黑" panose="020B0503020204020204" pitchFamily="34" charset="-122"/>
                <a:ea typeface="微软雅黑" panose="020B0503020204020204" pitchFamily="34" charset="-122"/>
              </a:rPr>
              <a:t>节点。</a:t>
            </a:r>
            <a:endParaRPr lang="en-US" altLang="zh-CN" sz="1400" strike="noStrike" noProof="1" smtClean="0">
              <a:solidFill>
                <a:srgbClr val="6AE7FF"/>
              </a:solidFill>
              <a:latin typeface="微软雅黑" panose="020B0503020204020204" pitchFamily="34" charset="-122"/>
              <a:ea typeface="微软雅黑" panose="020B0503020204020204" pitchFamily="34" charset="-122"/>
            </a:endParaRPr>
          </a:p>
        </p:txBody>
      </p:sp>
      <p:sp>
        <p:nvSpPr>
          <p:cNvPr id="26" name="矩形 25"/>
          <p:cNvSpPr/>
          <p:nvPr/>
        </p:nvSpPr>
        <p:spPr>
          <a:xfrm>
            <a:off x="5938703" y="5385877"/>
            <a:ext cx="6253297" cy="377026"/>
          </a:xfrm>
          <a:prstGeom prst="rect">
            <a:avLst/>
          </a:prstGeom>
          <a:noFill/>
          <a:ln w="9525">
            <a:noFill/>
          </a:ln>
        </p:spPr>
        <p:txBody>
          <a:bodyPr wrap="square" anchor="t">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nSpc>
                <a:spcPct val="150000"/>
              </a:lnSpc>
            </a:pPr>
            <a:r>
              <a:rPr lang="zh-CN" altLang="en-US" sz="1400" b="1" dirty="0">
                <a:solidFill>
                  <a:srgbClr val="6AE7FF"/>
                </a:solidFill>
                <a:latin typeface="微软雅黑" panose="020B0503020204020204" pitchFamily="34" charset="-122"/>
                <a:ea typeface="微软雅黑" panose="020B0503020204020204" pitchFamily="34" charset="-122"/>
              </a:rPr>
              <a:t>除了路由功能以外，其它的功能都不是必须的。</a:t>
            </a:r>
            <a:endParaRPr lang="zh-CN" altLang="en-US" sz="1400" b="1" dirty="0">
              <a:solidFill>
                <a:srgbClr val="6AE7FF"/>
              </a:solidFill>
              <a:latin typeface="Arial" panose="020B0604020202020204" pitchFamily="34" charset="0"/>
              <a:ea typeface="黑体" panose="02010609060101010101" charset="-122"/>
            </a:endParaRPr>
          </a:p>
        </p:txBody>
      </p:sp>
    </p:spTree>
    <p:extLst>
      <p:ext uri="{BB962C8B-B14F-4D97-AF65-F5344CB8AC3E}">
        <p14:creationId xmlns:p14="http://schemas.microsoft.com/office/powerpoint/2010/main" val="125841986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2000"/>
                                        <p:tgtEl>
                                          <p:spTgt spid="8"/>
                                        </p:tgtEl>
                                      </p:cBhvr>
                                    </p:animEffect>
                                  </p:childTnLst>
                                </p:cTn>
                              </p:par>
                            </p:childTnLst>
                          </p:cTn>
                        </p:par>
                        <p:par>
                          <p:cTn id="12" fill="hold">
                            <p:stCondLst>
                              <p:cond delay="2500"/>
                            </p:stCondLst>
                            <p:childTnLst>
                              <p:par>
                                <p:cTn id="13" presetID="16" presetClass="entr" presetSubtype="21"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arn(inVertical)">
                                      <p:cBhvr>
                                        <p:cTn id="15" dur="500"/>
                                        <p:tgtEl>
                                          <p:spTgt spid="25"/>
                                        </p:tgtEl>
                                      </p:cBhvr>
                                    </p:animEffect>
                                  </p:childTnLst>
                                </p:cTn>
                              </p:par>
                            </p:childTnLst>
                          </p:cTn>
                        </p:par>
                        <p:par>
                          <p:cTn id="16" fill="hold">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down)">
                                      <p:cBhvr>
                                        <p:cTn id="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10689168" cy="610295"/>
            <a:chOff x="134487" y="670145"/>
            <a:chExt cx="8071896" cy="460862"/>
          </a:xfrm>
        </p:grpSpPr>
        <p:sp>
          <p:nvSpPr>
            <p:cNvPr id="74" name="TextBox 39"/>
            <p:cNvSpPr txBox="1"/>
            <p:nvPr/>
          </p:nvSpPr>
          <p:spPr>
            <a:xfrm>
              <a:off x="375664" y="689416"/>
              <a:ext cx="1379006" cy="441591"/>
            </a:xfrm>
            <a:prstGeom prst="rect">
              <a:avLst/>
            </a:prstGeom>
            <a:noFill/>
          </p:spPr>
          <p:txBody>
            <a:bodyPr wrap="none" rtlCol="0">
              <a:spAutoFit/>
            </a:bodyPr>
            <a:lstStyle/>
            <a:p>
              <a:r>
                <a:rPr lang="zh-CN" altLang="en-US" sz="3200" b="1" dirty="0">
                  <a:solidFill>
                    <a:srgbClr val="10FBFE"/>
                  </a:solidFill>
                  <a:latin typeface="微软雅黑" panose="020B0503020204020204" charset="-122"/>
                  <a:ea typeface="微软雅黑" panose="020B0503020204020204" charset="-122"/>
                  <a:sym typeface="+mn-ea"/>
                </a:rPr>
                <a:t>交易</a:t>
              </a:r>
              <a:r>
                <a:rPr lang="zh-CN" altLang="en-US" sz="3200" b="1" dirty="0" smtClean="0">
                  <a:solidFill>
                    <a:srgbClr val="10FBFE"/>
                  </a:solidFill>
                  <a:latin typeface="微软雅黑" panose="020B0503020204020204" charset="-122"/>
                  <a:ea typeface="微软雅黑" panose="020B0503020204020204" charset="-122"/>
                  <a:sym typeface="+mn-ea"/>
                </a:rPr>
                <a:t>过程</a:t>
              </a:r>
              <a:endParaRPr lang="zh-CN" altLang="en-US" sz="3200" b="1" dirty="0">
                <a:solidFill>
                  <a:srgbClr val="10FBFE"/>
                </a:solidFill>
                <a:latin typeface="微软雅黑" panose="020B0503020204020204" charset="-122"/>
                <a:ea typeface="微软雅黑" panose="020B0503020204020204" charset="-122"/>
                <a:sym typeface="+mn-ea"/>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922081"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883502" y="1407886"/>
            <a:ext cx="10605643" cy="4833257"/>
            <a:chOff x="883502" y="1407886"/>
            <a:chExt cx="10605643" cy="4833257"/>
          </a:xfrm>
        </p:grpSpPr>
        <p:sp>
          <p:nvSpPr>
            <p:cNvPr id="13" name="矩形 12"/>
            <p:cNvSpPr/>
            <p:nvPr/>
          </p:nvSpPr>
          <p:spPr>
            <a:xfrm>
              <a:off x="891841" y="3826919"/>
              <a:ext cx="2093099" cy="57812"/>
            </a:xfrm>
            <a:prstGeom prst="rect">
              <a:avLst/>
            </a:prstGeom>
            <a:solidFill>
              <a:srgbClr val="6AE7FF"/>
            </a:solidFill>
            <a:ln>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rgbClr val="F3E159"/>
                </a:solidFill>
              </a:endParaRPr>
            </a:p>
          </p:txBody>
        </p:sp>
        <p:sp>
          <p:nvSpPr>
            <p:cNvPr id="14" name="矩形 13"/>
            <p:cNvSpPr/>
            <p:nvPr/>
          </p:nvSpPr>
          <p:spPr>
            <a:xfrm>
              <a:off x="2986477" y="3826919"/>
              <a:ext cx="2093099" cy="57812"/>
            </a:xfrm>
            <a:prstGeom prst="rect">
              <a:avLst/>
            </a:prstGeom>
            <a:solidFill>
              <a:srgbClr val="6AE7FF"/>
            </a:solidFill>
            <a:ln>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rgbClr val="F3E159"/>
                </a:solidFill>
              </a:endParaRPr>
            </a:p>
          </p:txBody>
        </p:sp>
        <p:sp>
          <p:nvSpPr>
            <p:cNvPr id="15" name="矩形 14"/>
            <p:cNvSpPr/>
            <p:nvPr/>
          </p:nvSpPr>
          <p:spPr>
            <a:xfrm>
              <a:off x="5081113" y="3826919"/>
              <a:ext cx="2093099" cy="57812"/>
            </a:xfrm>
            <a:prstGeom prst="rect">
              <a:avLst/>
            </a:prstGeom>
            <a:solidFill>
              <a:srgbClr val="6AE7FF"/>
            </a:solidFill>
            <a:ln>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rgbClr val="F3E159"/>
                </a:solidFill>
              </a:endParaRPr>
            </a:p>
          </p:txBody>
        </p:sp>
        <p:sp>
          <p:nvSpPr>
            <p:cNvPr id="16" name="矩形 15"/>
            <p:cNvSpPr/>
            <p:nvPr/>
          </p:nvSpPr>
          <p:spPr>
            <a:xfrm>
              <a:off x="7175748" y="3826919"/>
              <a:ext cx="2093099" cy="57812"/>
            </a:xfrm>
            <a:prstGeom prst="rect">
              <a:avLst/>
            </a:prstGeom>
            <a:solidFill>
              <a:srgbClr val="6AE7FF"/>
            </a:solidFill>
            <a:ln>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rgbClr val="F3E159"/>
                </a:solidFill>
              </a:endParaRPr>
            </a:p>
          </p:txBody>
        </p:sp>
        <p:sp>
          <p:nvSpPr>
            <p:cNvPr id="17" name="矩形 16"/>
            <p:cNvSpPr/>
            <p:nvPr/>
          </p:nvSpPr>
          <p:spPr>
            <a:xfrm>
              <a:off x="9270384" y="3826919"/>
              <a:ext cx="2093099" cy="57812"/>
            </a:xfrm>
            <a:prstGeom prst="rect">
              <a:avLst/>
            </a:prstGeom>
            <a:solidFill>
              <a:srgbClr val="6AE7FF"/>
            </a:solidFill>
            <a:ln>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rgbClr val="F3E159"/>
                </a:solidFill>
              </a:endParaRPr>
            </a:p>
          </p:txBody>
        </p:sp>
        <p:cxnSp>
          <p:nvCxnSpPr>
            <p:cNvPr id="18" name="直接连接符 17"/>
            <p:cNvCxnSpPr/>
            <p:nvPr/>
          </p:nvCxnSpPr>
          <p:spPr>
            <a:xfrm flipV="1">
              <a:off x="2986474" y="1608354"/>
              <a:ext cx="0" cy="2247469"/>
            </a:xfrm>
            <a:prstGeom prst="line">
              <a:avLst/>
            </a:prstGeom>
            <a:ln w="19050">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5079573" y="3855822"/>
              <a:ext cx="0" cy="2247469"/>
            </a:xfrm>
            <a:prstGeom prst="line">
              <a:avLst/>
            </a:prstGeom>
            <a:ln w="19050">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7172671" y="1608354"/>
              <a:ext cx="0" cy="2247469"/>
            </a:xfrm>
            <a:prstGeom prst="line">
              <a:avLst/>
            </a:prstGeom>
            <a:ln w="19050">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9265770" y="3855822"/>
              <a:ext cx="0" cy="2247469"/>
            </a:xfrm>
            <a:prstGeom prst="line">
              <a:avLst/>
            </a:prstGeom>
            <a:ln w="19050">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11368504" y="1646897"/>
              <a:ext cx="0" cy="2247469"/>
            </a:xfrm>
            <a:prstGeom prst="line">
              <a:avLst/>
            </a:prstGeom>
            <a:ln w="19050">
              <a:solidFill>
                <a:srgbClr val="6AE7FF"/>
              </a:solidFill>
            </a:ln>
          </p:spPr>
          <p:style>
            <a:lnRef idx="1">
              <a:schemeClr val="accent1"/>
            </a:lnRef>
            <a:fillRef idx="0">
              <a:schemeClr val="accent1"/>
            </a:fillRef>
            <a:effectRef idx="0">
              <a:schemeClr val="accent1"/>
            </a:effectRef>
            <a:fontRef idx="minor">
              <a:schemeClr val="tx1"/>
            </a:fontRef>
          </p:style>
        </p:cxnSp>
        <p:sp>
          <p:nvSpPr>
            <p:cNvPr id="24" name="TextBox 82"/>
            <p:cNvSpPr txBox="1"/>
            <p:nvPr/>
          </p:nvSpPr>
          <p:spPr>
            <a:xfrm>
              <a:off x="883502" y="3231628"/>
              <a:ext cx="2093099" cy="646294"/>
            </a:xfrm>
            <a:prstGeom prst="rect">
              <a:avLst/>
            </a:prstGeom>
            <a:noFill/>
            <a:ln>
              <a:solidFill>
                <a:srgbClr val="6AE7FF"/>
              </a:solidFill>
            </a:ln>
          </p:spPr>
          <p:txBody>
            <a:bodyPr wrap="square" lIns="91404" tIns="45702" rIns="91404" bIns="45702" rtlCol="0">
              <a:spAutoFit/>
            </a:bodyPr>
            <a:lstStyle/>
            <a:p>
              <a:pPr algn="ctr"/>
              <a:r>
                <a:rPr lang="en-US" altLang="zh-CN"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B</a:t>
              </a:r>
              <a:r>
                <a:rPr lang="zh-CN" altLang="en-US"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以</a:t>
              </a:r>
              <a:r>
                <a:rPr lang="zh-CN" altLang="zh-CN"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公钥</a:t>
              </a:r>
              <a:r>
                <a:rPr lang="zh-CN" altLang="en-US"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作为接收方地址</a:t>
              </a:r>
              <a:endParaRPr lang="en-US" altLang="zh-CN" b="1"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27" name="TextBox 83"/>
            <p:cNvSpPr txBox="1"/>
            <p:nvPr/>
          </p:nvSpPr>
          <p:spPr>
            <a:xfrm>
              <a:off x="2988014" y="3880038"/>
              <a:ext cx="2093099" cy="369296"/>
            </a:xfrm>
            <a:prstGeom prst="rect">
              <a:avLst/>
            </a:prstGeom>
            <a:noFill/>
            <a:ln>
              <a:solidFill>
                <a:srgbClr val="6AE7FF"/>
              </a:solidFill>
            </a:ln>
          </p:spPr>
          <p:txBody>
            <a:bodyPr wrap="square" lIns="91404" tIns="45702" rIns="91404" bIns="45702" rtlCol="0">
              <a:spAutoFit/>
            </a:bodyPr>
            <a:lstStyle/>
            <a:p>
              <a:pPr algn="ctr"/>
              <a:r>
                <a:rPr lang="zh-CN" altLang="en-US"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比特币区块确认</a:t>
              </a:r>
              <a:endParaRPr lang="en-US" altLang="zh-CN" b="1"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28" name="TextBox 84"/>
            <p:cNvSpPr txBox="1"/>
            <p:nvPr/>
          </p:nvSpPr>
          <p:spPr>
            <a:xfrm>
              <a:off x="5079575" y="3325358"/>
              <a:ext cx="2093099" cy="507795"/>
            </a:xfrm>
            <a:prstGeom prst="rect">
              <a:avLst/>
            </a:prstGeom>
            <a:noFill/>
            <a:ln>
              <a:solidFill>
                <a:srgbClr val="6AE7FF"/>
              </a:solidFill>
            </a:ln>
          </p:spPr>
          <p:txBody>
            <a:bodyPr wrap="square" lIns="91404" tIns="45702" rIns="91404" bIns="45702" rtlCol="0">
              <a:spAutoFit/>
            </a:bodyPr>
            <a:lstStyle/>
            <a:p>
              <a:pPr algn="ctr" fontAlgn="auto">
                <a:lnSpc>
                  <a:spcPct val="150000"/>
                </a:lnSpc>
              </a:pPr>
              <a:r>
                <a:rPr lang="zh-CN" altLang="en-US" b="1" noProof="1">
                  <a:solidFill>
                    <a:schemeClr val="bg1"/>
                  </a:solidFill>
                  <a:latin typeface="微软雅黑" panose="020B0503020204020204" pitchFamily="34" charset="-122"/>
                  <a:ea typeface="微软雅黑" panose="020B0503020204020204" pitchFamily="34" charset="-122"/>
                </a:rPr>
                <a:t>答案并不唯一</a:t>
              </a:r>
            </a:p>
          </p:txBody>
        </p:sp>
        <p:sp>
          <p:nvSpPr>
            <p:cNvPr id="29" name="TextBox 85"/>
            <p:cNvSpPr txBox="1"/>
            <p:nvPr/>
          </p:nvSpPr>
          <p:spPr>
            <a:xfrm>
              <a:off x="7163547" y="3891537"/>
              <a:ext cx="2093099" cy="369296"/>
            </a:xfrm>
            <a:prstGeom prst="rect">
              <a:avLst/>
            </a:prstGeom>
            <a:noFill/>
            <a:ln>
              <a:solidFill>
                <a:srgbClr val="6AE7FF"/>
              </a:solidFill>
            </a:ln>
          </p:spPr>
          <p:txBody>
            <a:bodyPr wrap="square" lIns="91404" tIns="45702" rIns="91404" bIns="45702" rtlCol="0">
              <a:spAutoFit/>
            </a:bodyPr>
            <a:lstStyle/>
            <a:p>
              <a:pPr algn="ctr"/>
              <a:r>
                <a:rPr lang="zh-CN" altLang="en-US"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取中间值为时间戳</a:t>
              </a:r>
              <a:endParaRPr lang="en-US" altLang="zh-CN" b="1"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30" name="TextBox 86"/>
            <p:cNvSpPr txBox="1"/>
            <p:nvPr/>
          </p:nvSpPr>
          <p:spPr>
            <a:xfrm>
              <a:off x="9256645" y="3231110"/>
              <a:ext cx="2093099" cy="646294"/>
            </a:xfrm>
            <a:prstGeom prst="rect">
              <a:avLst/>
            </a:prstGeom>
            <a:noFill/>
            <a:ln>
              <a:solidFill>
                <a:srgbClr val="6AE7FF"/>
              </a:solidFill>
            </a:ln>
          </p:spPr>
          <p:txBody>
            <a:bodyPr wrap="square" lIns="91404" tIns="45702" rIns="91404" bIns="45702" rtlCol="0">
              <a:spAutoFit/>
            </a:bodyPr>
            <a:lstStyle/>
            <a:p>
              <a:pPr algn="ctr"/>
              <a:r>
                <a:rPr lang="zh-CN" altLang="en-US" b="1" dirty="0">
                  <a:solidFill>
                    <a:srgbClr val="FEFEFE"/>
                  </a:solidFill>
                  <a:latin typeface="微软雅黑" panose="020B0503020204020204" pitchFamily="34" charset="-122"/>
                  <a:ea typeface="微软雅黑" panose="020B0503020204020204" pitchFamily="34" charset="-122"/>
                  <a:cs typeface="Kartika" panose="02020503030404060203" pitchFamily="18" charset="0"/>
                </a:rPr>
                <a:t>每个区块生成需</a:t>
              </a:r>
              <a:r>
                <a:rPr lang="en-US" altLang="zh-CN" b="1" dirty="0">
                  <a:solidFill>
                    <a:srgbClr val="FEFEFE"/>
                  </a:solidFill>
                  <a:latin typeface="微软雅黑" panose="020B0503020204020204" pitchFamily="34" charset="-122"/>
                  <a:ea typeface="微软雅黑" panose="020B0503020204020204" pitchFamily="34" charset="-122"/>
                  <a:cs typeface="Kartika" panose="02020503030404060203" pitchFamily="18" charset="0"/>
                </a:rPr>
                <a:t>10</a:t>
              </a:r>
              <a:r>
                <a:rPr lang="zh-CN" altLang="en-US" b="1" dirty="0">
                  <a:solidFill>
                    <a:srgbClr val="FEFEFE"/>
                  </a:solidFill>
                  <a:latin typeface="微软雅黑" panose="020B0503020204020204" pitchFamily="34" charset="-122"/>
                  <a:ea typeface="微软雅黑" panose="020B0503020204020204" pitchFamily="34" charset="-122"/>
                  <a:cs typeface="Kartika" panose="02020503030404060203" pitchFamily="18" charset="0"/>
                </a:rPr>
                <a:t>分钟</a:t>
              </a:r>
              <a:endParaRPr lang="en-US" altLang="zh-CN" b="1" dirty="0">
                <a:solidFill>
                  <a:srgbClr val="FEFEFE"/>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31" name="椭圆 30"/>
            <p:cNvSpPr/>
            <p:nvPr/>
          </p:nvSpPr>
          <p:spPr>
            <a:xfrm>
              <a:off x="4953908" y="5989814"/>
              <a:ext cx="251329" cy="251329"/>
            </a:xfrm>
            <a:prstGeom prst="ellipse">
              <a:avLst/>
            </a:prstGeom>
            <a:solidFill>
              <a:srgbClr val="6AE7FF"/>
            </a:solidFill>
            <a:ln w="9525">
              <a:noFill/>
            </a:ln>
            <a:effectLst>
              <a:outerShdw blurRad="127000" dist="635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rgbClr val="F3E159"/>
                </a:solidFill>
              </a:endParaRPr>
            </a:p>
          </p:txBody>
        </p:sp>
        <p:sp>
          <p:nvSpPr>
            <p:cNvPr id="32" name="椭圆 31"/>
            <p:cNvSpPr/>
            <p:nvPr/>
          </p:nvSpPr>
          <p:spPr>
            <a:xfrm>
              <a:off x="2888300" y="1407886"/>
              <a:ext cx="251329" cy="251329"/>
            </a:xfrm>
            <a:prstGeom prst="ellipse">
              <a:avLst/>
            </a:prstGeom>
            <a:solidFill>
              <a:srgbClr val="6AE7FF"/>
            </a:solidFill>
            <a:ln w="9525">
              <a:noFill/>
            </a:ln>
            <a:effectLst>
              <a:outerShdw blurRad="127000" dist="635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rgbClr val="F3E159"/>
                </a:solidFill>
              </a:endParaRPr>
            </a:p>
          </p:txBody>
        </p:sp>
        <p:sp>
          <p:nvSpPr>
            <p:cNvPr id="33" name="椭圆 32"/>
            <p:cNvSpPr/>
            <p:nvPr/>
          </p:nvSpPr>
          <p:spPr>
            <a:xfrm>
              <a:off x="7055899" y="1407886"/>
              <a:ext cx="251329" cy="251329"/>
            </a:xfrm>
            <a:prstGeom prst="ellipse">
              <a:avLst/>
            </a:prstGeom>
            <a:solidFill>
              <a:srgbClr val="6AE7FF"/>
            </a:solidFill>
            <a:ln w="9525">
              <a:noFill/>
            </a:ln>
            <a:effectLst>
              <a:outerShdw blurRad="127000" dist="635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rgbClr val="F3E159"/>
                </a:solidFill>
              </a:endParaRPr>
            </a:p>
          </p:txBody>
        </p:sp>
        <p:sp>
          <p:nvSpPr>
            <p:cNvPr id="34" name="椭圆 33"/>
            <p:cNvSpPr/>
            <p:nvPr/>
          </p:nvSpPr>
          <p:spPr>
            <a:xfrm>
              <a:off x="11237816" y="1407886"/>
              <a:ext cx="251329" cy="251329"/>
            </a:xfrm>
            <a:prstGeom prst="ellipse">
              <a:avLst/>
            </a:prstGeom>
            <a:solidFill>
              <a:srgbClr val="6AE7FF"/>
            </a:solidFill>
            <a:ln w="9525">
              <a:noFill/>
            </a:ln>
            <a:effectLst>
              <a:outerShdw blurRad="127000" dist="635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rgbClr val="F3E159"/>
                </a:solidFill>
              </a:endParaRPr>
            </a:p>
          </p:txBody>
        </p:sp>
        <p:sp>
          <p:nvSpPr>
            <p:cNvPr id="35" name="椭圆 34"/>
            <p:cNvSpPr/>
            <p:nvPr/>
          </p:nvSpPr>
          <p:spPr>
            <a:xfrm>
              <a:off x="9130978" y="5989814"/>
              <a:ext cx="251329" cy="251329"/>
            </a:xfrm>
            <a:prstGeom prst="ellipse">
              <a:avLst/>
            </a:prstGeom>
            <a:solidFill>
              <a:srgbClr val="6AE7FF"/>
            </a:solidFill>
            <a:ln w="9525">
              <a:noFill/>
            </a:ln>
            <a:effectLst>
              <a:outerShdw blurRad="127000" dist="635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rgbClr val="F3E159"/>
                </a:solidFill>
              </a:endParaRPr>
            </a:p>
          </p:txBody>
        </p:sp>
        <p:sp>
          <p:nvSpPr>
            <p:cNvPr id="36" name="Rectangle 42"/>
            <p:cNvSpPr/>
            <p:nvPr/>
          </p:nvSpPr>
          <p:spPr>
            <a:xfrm flipH="1">
              <a:off x="970028" y="1434183"/>
              <a:ext cx="1889258" cy="1612306"/>
            </a:xfrm>
            <a:prstGeom prst="rect">
              <a:avLst/>
            </a:prstGeom>
            <a:noFill/>
            <a:ln w="12700" cap="flat" cmpd="sng" algn="ctr">
              <a:noFill/>
              <a:prstDash val="solid"/>
            </a:ln>
            <a:effectLst/>
          </p:spPr>
          <p:txBody>
            <a:bodyPr lIns="91404" tIns="0" rIns="91404" bIns="0" rtlCol="0" anchor="t"/>
            <a:lstStyle/>
            <a:p>
              <a:pPr algn="ctr">
                <a:lnSpc>
                  <a:spcPct val="150000"/>
                </a:lnSpc>
              </a:pPr>
              <a:r>
                <a:rPr lang="zh-CN" altLang="zh-CN" sz="1200" dirty="0">
                  <a:solidFill>
                    <a:schemeClr val="bg1"/>
                  </a:solidFill>
                  <a:latin typeface="微软雅黑" panose="020B0503020204020204" pitchFamily="34" charset="-122"/>
                  <a:ea typeface="微软雅黑" panose="020B0503020204020204" pitchFamily="34" charset="-122"/>
                </a:rPr>
                <a:t>所有者</a:t>
              </a:r>
              <a:r>
                <a:rPr lang="en-US" altLang="zh-CN" sz="1200" dirty="0">
                  <a:solidFill>
                    <a:schemeClr val="bg1"/>
                  </a:solidFill>
                  <a:latin typeface="微软雅黑" panose="020B0503020204020204" pitchFamily="34" charset="-122"/>
                  <a:ea typeface="微软雅黑" panose="020B0503020204020204" pitchFamily="34" charset="-122"/>
                </a:rPr>
                <a:t>A</a:t>
              </a:r>
              <a:r>
                <a:rPr lang="zh-CN" altLang="zh-CN" sz="1200" dirty="0">
                  <a:solidFill>
                    <a:schemeClr val="bg1"/>
                  </a:solidFill>
                  <a:latin typeface="微软雅黑" panose="020B0503020204020204" pitchFamily="34" charset="-122"/>
                  <a:ea typeface="微软雅黑" panose="020B0503020204020204" pitchFamily="34" charset="-122"/>
                </a:rPr>
                <a:t>利用他的私钥对前一次交易</a:t>
              </a:r>
              <a:r>
                <a:rPr lang="zh-CN" altLang="en-US" sz="1200" dirty="0">
                  <a:solidFill>
                    <a:schemeClr val="bg1"/>
                  </a:solidFill>
                  <a:latin typeface="微软雅黑" panose="020B0503020204020204" pitchFamily="34" charset="-122"/>
                  <a:ea typeface="微软雅黑" panose="020B0503020204020204" pitchFamily="34" charset="-122"/>
                </a:rPr>
                <a:t>（比特货来源）</a:t>
              </a:r>
              <a:r>
                <a:rPr lang="zh-CN" altLang="zh-CN" sz="1200" dirty="0">
                  <a:solidFill>
                    <a:schemeClr val="bg1"/>
                  </a:solidFill>
                  <a:latin typeface="微软雅黑" panose="020B0503020204020204" pitchFamily="34" charset="-122"/>
                  <a:ea typeface="微软雅黑" panose="020B0503020204020204" pitchFamily="34" charset="-122"/>
                </a:rPr>
                <a:t>和下一位所有者</a:t>
              </a:r>
              <a:r>
                <a:rPr lang="en-US" altLang="zh-CN" sz="1200" dirty="0">
                  <a:solidFill>
                    <a:schemeClr val="bg1"/>
                  </a:solidFill>
                  <a:latin typeface="微软雅黑" panose="020B0503020204020204" pitchFamily="34" charset="-122"/>
                  <a:ea typeface="微软雅黑" panose="020B0503020204020204" pitchFamily="34" charset="-122"/>
                </a:rPr>
                <a:t>B</a:t>
              </a:r>
              <a:r>
                <a:rPr lang="zh-CN" altLang="zh-CN" sz="1200" dirty="0">
                  <a:solidFill>
                    <a:schemeClr val="bg1"/>
                  </a:solidFill>
                  <a:latin typeface="微软雅黑" panose="020B0503020204020204" pitchFamily="34" charset="-122"/>
                  <a:ea typeface="微软雅黑" panose="020B0503020204020204" pitchFamily="34" charset="-122"/>
                </a:rPr>
                <a:t>签署一个数字签名，并将这个签名附加在这枚</a:t>
              </a:r>
              <a:r>
                <a:rPr lang="zh-CN" altLang="en-US" sz="1200" dirty="0">
                  <a:solidFill>
                    <a:schemeClr val="bg1"/>
                  </a:solidFill>
                  <a:latin typeface="微软雅黑" panose="020B0503020204020204" pitchFamily="34" charset="-122"/>
                  <a:ea typeface="微软雅黑" panose="020B0503020204020204" pitchFamily="34" charset="-122"/>
                </a:rPr>
                <a:t>货</a:t>
              </a:r>
              <a:r>
                <a:rPr lang="zh-CN" altLang="zh-CN" sz="1200" dirty="0">
                  <a:solidFill>
                    <a:schemeClr val="bg1"/>
                  </a:solidFill>
                  <a:latin typeface="微软雅黑" panose="020B0503020204020204" pitchFamily="34" charset="-122"/>
                  <a:ea typeface="微软雅黑" panose="020B0503020204020204" pitchFamily="34" charset="-122"/>
                </a:rPr>
                <a:t>币的末尾，制作成交易单</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38" name="Rectangle 42"/>
            <p:cNvSpPr/>
            <p:nvPr/>
          </p:nvSpPr>
          <p:spPr>
            <a:xfrm flipH="1">
              <a:off x="3068495" y="4492048"/>
              <a:ext cx="1889258" cy="1030678"/>
            </a:xfrm>
            <a:prstGeom prst="rect">
              <a:avLst/>
            </a:prstGeom>
            <a:noFill/>
            <a:ln w="12700" cap="flat" cmpd="sng" algn="ctr">
              <a:noFill/>
              <a:prstDash val="solid"/>
            </a:ln>
            <a:effectLst/>
          </p:spPr>
          <p:txBody>
            <a:bodyPr lIns="91404" tIns="0" rIns="91404" bIns="0" rtlCol="0" anchor="t"/>
            <a:lstStyle/>
            <a:p>
              <a:pPr algn="ctr">
                <a:lnSpc>
                  <a:spcPct val="150000"/>
                </a:lnSpc>
              </a:pPr>
              <a:r>
                <a:rPr lang="en-US" altLang="zh-CN" sz="1200" dirty="0">
                  <a:solidFill>
                    <a:schemeClr val="bg1"/>
                  </a:solidFill>
                  <a:latin typeface="微软雅黑" panose="020B0503020204020204" pitchFamily="34" charset="-122"/>
                  <a:ea typeface="微软雅黑" panose="020B0503020204020204" pitchFamily="34" charset="-122"/>
                </a:rPr>
                <a:t>A</a:t>
              </a:r>
              <a:r>
                <a:rPr lang="zh-CN" altLang="zh-CN" sz="1200" dirty="0">
                  <a:solidFill>
                    <a:schemeClr val="bg1"/>
                  </a:solidFill>
                  <a:latin typeface="微软雅黑" panose="020B0503020204020204" pitchFamily="34" charset="-122"/>
                  <a:ea typeface="微软雅黑" panose="020B0503020204020204" pitchFamily="34" charset="-122"/>
                </a:rPr>
                <a:t>将交易单广播至全网，</a:t>
              </a:r>
              <a:r>
                <a:rPr lang="zh-CN" altLang="en-US" sz="1200" dirty="0">
                  <a:solidFill>
                    <a:schemeClr val="bg1"/>
                  </a:solidFill>
                  <a:latin typeface="微软雅黑" panose="020B0503020204020204" pitchFamily="34" charset="-122"/>
                  <a:ea typeface="微软雅黑" panose="020B0503020204020204" pitchFamily="34" charset="-122"/>
                </a:rPr>
                <a:t>比特</a:t>
              </a:r>
              <a:r>
                <a:rPr lang="zh-CN" altLang="zh-CN" sz="1200" dirty="0">
                  <a:solidFill>
                    <a:schemeClr val="bg1"/>
                  </a:solidFill>
                  <a:latin typeface="微软雅黑" panose="020B0503020204020204" pitchFamily="34" charset="-122"/>
                  <a:ea typeface="微软雅黑" panose="020B0503020204020204" pitchFamily="34" charset="-122"/>
                </a:rPr>
                <a:t>币就发送给了</a:t>
              </a:r>
              <a:r>
                <a:rPr lang="en-US" altLang="zh-CN" sz="1200" dirty="0">
                  <a:solidFill>
                    <a:schemeClr val="bg1"/>
                  </a:solidFill>
                  <a:latin typeface="微软雅黑" panose="020B0503020204020204" pitchFamily="34" charset="-122"/>
                  <a:ea typeface="微软雅黑" panose="020B0503020204020204" pitchFamily="34" charset="-122"/>
                </a:rPr>
                <a:t>B</a:t>
              </a:r>
              <a:r>
                <a:rPr lang="zh-CN" altLang="zh-CN" sz="1200" dirty="0">
                  <a:solidFill>
                    <a:schemeClr val="bg1"/>
                  </a:solidFill>
                  <a:latin typeface="微软雅黑" panose="020B0503020204020204" pitchFamily="34" charset="-122"/>
                  <a:ea typeface="微软雅黑" panose="020B0503020204020204" pitchFamily="34" charset="-122"/>
                </a:rPr>
                <a:t>，每个节点都将收到的交易信息纳入一个区块中</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40" name="Rectangle 42"/>
            <p:cNvSpPr/>
            <p:nvPr/>
          </p:nvSpPr>
          <p:spPr>
            <a:xfrm flipH="1">
              <a:off x="5148857" y="1412310"/>
              <a:ext cx="1889258" cy="1603279"/>
            </a:xfrm>
            <a:prstGeom prst="rect">
              <a:avLst/>
            </a:prstGeom>
            <a:noFill/>
            <a:ln w="12700" cap="flat" cmpd="sng" algn="ctr">
              <a:noFill/>
              <a:prstDash val="solid"/>
            </a:ln>
            <a:effectLst/>
          </p:spPr>
          <p:txBody>
            <a:bodyPr lIns="91404" tIns="0" rIns="91404" bIns="0" rtlCol="0" anchor="t"/>
            <a:lstStyle/>
            <a:p>
              <a:pPr algn="ctr" fontAlgn="auto">
                <a:lnSpc>
                  <a:spcPct val="150000"/>
                </a:lnSpc>
              </a:pPr>
              <a:r>
                <a:rPr lang="zh-CN" altLang="zh-CN"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每个节点通过解</a:t>
              </a:r>
              <a:r>
                <a:rPr lang="zh-CN" altLang="en-US"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一道数学难题</a:t>
              </a:r>
              <a:r>
                <a:rPr lang="zh-CN" altLang="zh-CN"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，从而去获得</a:t>
              </a:r>
              <a:r>
                <a:rPr lang="zh-CN" altLang="en-US"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创建新</a:t>
              </a:r>
              <a:r>
                <a:rPr lang="zh-CN" altLang="zh-CN"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区块</a:t>
              </a:r>
              <a:r>
                <a:rPr lang="zh-CN" altLang="en-US"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权利</a:t>
              </a:r>
              <a:r>
                <a:rPr lang="zh-CN" altLang="zh-CN"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，并争取得到比特币的奖励（新比特币会在此过程中产生）</a:t>
              </a:r>
              <a:endParaRPr lang="zh-CN" altLang="en-US" sz="1200" noProof="1">
                <a:solidFill>
                  <a:schemeClr val="bg1"/>
                </a:solidFill>
                <a:latin typeface="+mn-ea"/>
              </a:endParaRPr>
            </a:p>
          </p:txBody>
        </p:sp>
        <p:sp>
          <p:nvSpPr>
            <p:cNvPr id="42" name="Rectangle 42"/>
            <p:cNvSpPr/>
            <p:nvPr/>
          </p:nvSpPr>
          <p:spPr>
            <a:xfrm flipH="1">
              <a:off x="7281007" y="4533775"/>
              <a:ext cx="1889258" cy="1030678"/>
            </a:xfrm>
            <a:prstGeom prst="rect">
              <a:avLst/>
            </a:prstGeom>
            <a:noFill/>
            <a:ln w="12700" cap="flat" cmpd="sng" algn="ctr">
              <a:noFill/>
              <a:prstDash val="solid"/>
            </a:ln>
            <a:effectLst/>
          </p:spPr>
          <p:txBody>
            <a:bodyPr lIns="91404" tIns="0" rIns="91404" bIns="0" rtlCol="0" anchor="t"/>
            <a:lstStyle/>
            <a:p>
              <a:pPr algn="ctr">
                <a:lnSpc>
                  <a:spcPct val="150000"/>
                </a:lnSpc>
              </a:pPr>
              <a:r>
                <a:rPr lang="zh-CN" altLang="zh-CN" sz="1200" dirty="0">
                  <a:solidFill>
                    <a:schemeClr val="bg1"/>
                  </a:solidFill>
                  <a:latin typeface="微软雅黑" panose="020B0503020204020204" pitchFamily="34" charset="-122"/>
                  <a:ea typeface="微软雅黑" panose="020B0503020204020204" pitchFamily="34" charset="-122"/>
                </a:rPr>
                <a:t>当一个节点找到解时，它就向全网广播该区块记录的所有盖时间戳交易，并由全网其他节点核对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44" name="Rectangle 42"/>
            <p:cNvSpPr/>
            <p:nvPr/>
          </p:nvSpPr>
          <p:spPr>
            <a:xfrm flipH="1">
              <a:off x="9283214" y="1434183"/>
              <a:ext cx="1889258" cy="1787292"/>
            </a:xfrm>
            <a:prstGeom prst="rect">
              <a:avLst/>
            </a:prstGeom>
            <a:noFill/>
            <a:ln w="12700" cap="flat" cmpd="sng" algn="ctr">
              <a:noFill/>
              <a:prstDash val="solid"/>
            </a:ln>
            <a:effectLst/>
          </p:spPr>
          <p:txBody>
            <a:bodyPr lIns="91404" tIns="0" rIns="91404" bIns="0" rtlCol="0" anchor="t"/>
            <a:lstStyle/>
            <a:p>
              <a:pPr algn="ctr" fontAlgn="auto">
                <a:lnSpc>
                  <a:spcPct val="150000"/>
                </a:lnSpc>
                <a:spcBef>
                  <a:spcPts val="0"/>
                </a:spcBef>
                <a:spcAft>
                  <a:spcPts val="0"/>
                </a:spcAft>
                <a:defRPr/>
              </a:pPr>
              <a:r>
                <a:rPr lang="zh-CN" altLang="zh-CN" sz="1200" dirty="0">
                  <a:solidFill>
                    <a:schemeClr val="bg1"/>
                  </a:solidFill>
                  <a:latin typeface="微软雅黑" panose="020B0503020204020204" pitchFamily="34" charset="-122"/>
                  <a:ea typeface="微软雅黑" panose="020B0503020204020204" pitchFamily="34" charset="-122"/>
                </a:rPr>
                <a:t>全网其他节点核对该区块记账的正确性，没有错误后他们将在该合法区块之后竞争下一个区块，这样就形成了一个合法记账的区块链</a:t>
              </a:r>
              <a:r>
                <a:rPr lang="zh-CN" altLang="en-US" sz="1200" dirty="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spTree>
    <p:extLst>
      <p:ext uri="{BB962C8B-B14F-4D97-AF65-F5344CB8AC3E}">
        <p14:creationId xmlns:p14="http://schemas.microsoft.com/office/powerpoint/2010/main" val="353874117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569" y="1034271"/>
            <a:ext cx="4049395" cy="4049395"/>
          </a:xfrm>
          <a:prstGeom prst="rect">
            <a:avLst/>
          </a:prstGeom>
        </p:spPr>
      </p:pic>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7663" y="2411730"/>
            <a:ext cx="1513205" cy="1568450"/>
          </a:xfrm>
          <a:prstGeom prst="rect">
            <a:avLst/>
          </a:prstGeom>
          <a:noFill/>
        </p:spPr>
        <p:txBody>
          <a:bodyPr wrap="square" rtlCol="0">
            <a:spAutoFit/>
          </a:bodyPr>
          <a:lstStyle/>
          <a:p>
            <a:pPr algn="r"/>
            <a:r>
              <a:rPr lang="en-US" altLang="zh-CN" sz="9600" dirty="0" smtClean="0">
                <a:solidFill>
                  <a:srgbClr val="6AE7FF"/>
                </a:solidFill>
              </a:rPr>
              <a:t>04</a:t>
            </a:r>
            <a:endParaRPr lang="en-US" altLang="zh-CN" sz="9600" dirty="0">
              <a:solidFill>
                <a:srgbClr val="6AE7FF"/>
              </a:solidFill>
            </a:endParaRPr>
          </a:p>
        </p:txBody>
      </p:sp>
      <p:sp>
        <p:nvSpPr>
          <p:cNvPr id="4" name="文本框 3"/>
          <p:cNvSpPr txBox="1"/>
          <p:nvPr/>
        </p:nvSpPr>
        <p:spPr>
          <a:xfrm>
            <a:off x="4812831" y="2835282"/>
            <a:ext cx="3287638" cy="923330"/>
          </a:xfrm>
          <a:prstGeom prst="rect">
            <a:avLst/>
          </a:prstGeom>
          <a:noFill/>
        </p:spPr>
        <p:txBody>
          <a:bodyPr wrap="square" rtlCol="0">
            <a:spAutoFit/>
          </a:bodyPr>
          <a:lstStyle/>
          <a:p>
            <a:r>
              <a:rPr lang="zh-CN" altLang="en-US" sz="5400" dirty="0">
                <a:solidFill>
                  <a:srgbClr val="6AE7FF"/>
                </a:solidFill>
                <a:latin typeface="微软雅黑" panose="020B0503020204020204" pitchFamily="34" charset="-122"/>
                <a:ea typeface="微软雅黑" panose="020B0503020204020204" pitchFamily="34" charset="-122"/>
              </a:rPr>
              <a:t> 数据结构</a:t>
            </a:r>
            <a:endParaRPr lang="en-US" altLang="zh-CN" sz="5400" dirty="0">
              <a:solidFill>
                <a:srgbClr val="6AE7FF"/>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359" name="矩形 358"/>
          <p:cNvSpPr/>
          <p:nvPr/>
        </p:nvSpPr>
        <p:spPr>
          <a:xfrm>
            <a:off x="5068962" y="3758612"/>
            <a:ext cx="4783455" cy="400110"/>
          </a:xfrm>
          <a:prstGeom prst="rect">
            <a:avLst/>
          </a:prstGeom>
        </p:spPr>
        <p:txBody>
          <a:bodyPr wrap="square">
            <a:spAutoFit/>
          </a:bodyPr>
          <a:lstStyle/>
          <a:p>
            <a:pPr latinLnBrk="1"/>
            <a:r>
              <a:rPr lang="en-US" altLang="zh-CN" sz="2000" dirty="0">
                <a:solidFill>
                  <a:srgbClr val="6AE7FF"/>
                </a:solidFill>
              </a:rPr>
              <a:t>D</a:t>
            </a:r>
            <a:r>
              <a:rPr lang="en-US" altLang="zh-CN" sz="2000" dirty="0" smtClean="0">
                <a:solidFill>
                  <a:srgbClr val="6AE7FF"/>
                </a:solidFill>
              </a:rPr>
              <a:t>ata </a:t>
            </a:r>
            <a:r>
              <a:rPr lang="en-US" altLang="zh-CN" sz="2000" dirty="0">
                <a:solidFill>
                  <a:srgbClr val="6AE7FF"/>
                </a:solidFill>
              </a:rPr>
              <a:t>structure</a:t>
            </a:r>
          </a:p>
        </p:txBody>
      </p:sp>
    </p:spTree>
    <p:extLst>
      <p:ext uri="{BB962C8B-B14F-4D97-AF65-F5344CB8AC3E}">
        <p14:creationId xmlns:p14="http://schemas.microsoft.com/office/powerpoint/2010/main" val="391818096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65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par>
                          <p:cTn id="31" fill="hold">
                            <p:stCondLst>
                              <p:cond delay="2150"/>
                            </p:stCondLst>
                            <p:childTnLst>
                              <p:par>
                                <p:cTn id="32" presetID="53" presetClass="entr" presetSubtype="16"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par>
                          <p:cTn id="37" fill="hold">
                            <p:stCondLst>
                              <p:cond delay="2650"/>
                            </p:stCondLst>
                            <p:childTnLst>
                              <p:par>
                                <p:cTn id="38" presetID="8" presetClass="emph" presetSubtype="0" fill="hold" nodeType="afterEffect">
                                  <p:stCondLst>
                                    <p:cond delay="0"/>
                                  </p:stCondLst>
                                  <p:childTnLst>
                                    <p:animRot by="21600000">
                                      <p:cBhvr>
                                        <p:cTn id="39" dur="2000" fill="hold"/>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11342307" cy="610295"/>
            <a:chOff x="134487" y="670145"/>
            <a:chExt cx="8565115" cy="460862"/>
          </a:xfrm>
        </p:grpSpPr>
        <p:sp>
          <p:nvSpPr>
            <p:cNvPr id="74" name="TextBox 39"/>
            <p:cNvSpPr txBox="1"/>
            <p:nvPr/>
          </p:nvSpPr>
          <p:spPr>
            <a:xfrm>
              <a:off x="375664" y="689416"/>
              <a:ext cx="1958838" cy="441591"/>
            </a:xfrm>
            <a:prstGeom prst="rect">
              <a:avLst/>
            </a:prstGeom>
            <a:noFill/>
          </p:spPr>
          <p:txBody>
            <a:bodyPr wrap="none" rtlCol="0">
              <a:spAutoFit/>
            </a:bodyPr>
            <a:lstStyle/>
            <a:p>
              <a:r>
                <a:rPr lang="zh-CN" altLang="en-US"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区块链</a:t>
              </a:r>
              <a:r>
                <a:rPr lang="en-US" altLang="zh-CN"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&amp;</a:t>
              </a:r>
              <a:r>
                <a:rPr lang="zh-CN" altLang="en-US"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区块</a:t>
              </a:r>
              <a:endParaRPr lang="en-US" altLang="zh-CN"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2415300"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7" name="Group 71"/>
          <p:cNvGrpSpPr/>
          <p:nvPr/>
        </p:nvGrpSpPr>
        <p:grpSpPr>
          <a:xfrm>
            <a:off x="572833" y="1444392"/>
            <a:ext cx="2002667" cy="2971689"/>
            <a:chOff x="1092369" y="1279034"/>
            <a:chExt cx="2459962" cy="3650254"/>
          </a:xfrm>
          <a:effectLst>
            <a:outerShdw blurRad="76200" dir="18900000" sy="23000" kx="-1200000" algn="bl" rotWithShape="0">
              <a:prstClr val="black">
                <a:alpha val="20000"/>
              </a:prstClr>
            </a:outerShdw>
          </a:effectLst>
        </p:grpSpPr>
        <p:sp>
          <p:nvSpPr>
            <p:cNvPr id="39" name="Rounded Rectangle 3"/>
            <p:cNvSpPr/>
            <p:nvPr/>
          </p:nvSpPr>
          <p:spPr>
            <a:xfrm rot="1465105">
              <a:off x="1092369" y="1568514"/>
              <a:ext cx="2439286" cy="3360774"/>
            </a:xfrm>
            <a:prstGeom prst="roundRect">
              <a:avLst>
                <a:gd name="adj" fmla="val 4462"/>
              </a:avLst>
            </a:prstGeom>
            <a:solidFill>
              <a:srgbClr val="6AE7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29"/>
            <p:cNvSpPr/>
            <p:nvPr/>
          </p:nvSpPr>
          <p:spPr>
            <a:xfrm rot="1465105">
              <a:off x="1742683" y="1279034"/>
              <a:ext cx="489622" cy="606265"/>
            </a:xfrm>
            <a:custGeom>
              <a:avLst/>
              <a:gdLst>
                <a:gd name="connsiteX0" fmla="*/ 108841 w 489622"/>
                <a:gd name="connsiteY0" fmla="*/ 0 h 606265"/>
                <a:gd name="connsiteX1" fmla="*/ 474098 w 489622"/>
                <a:gd name="connsiteY1" fmla="*/ 0 h 606265"/>
                <a:gd name="connsiteX2" fmla="*/ 479675 w 489622"/>
                <a:gd name="connsiteY2" fmla="*/ 17967 h 606265"/>
                <a:gd name="connsiteX3" fmla="*/ 489622 w 489622"/>
                <a:gd name="connsiteY3" fmla="*/ 116643 h 606265"/>
                <a:gd name="connsiteX4" fmla="*/ 0 w 489622"/>
                <a:gd name="connsiteY4" fmla="*/ 606265 h 606265"/>
                <a:gd name="connsiteX5" fmla="*/ 0 w 489622"/>
                <a:gd name="connsiteY5" fmla="*/ 108841 h 606265"/>
                <a:gd name="connsiteX6" fmla="*/ 108841 w 489622"/>
                <a:gd name="connsiteY6" fmla="*/ 0 h 60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9622" h="606265">
                  <a:moveTo>
                    <a:pt x="108841" y="0"/>
                  </a:moveTo>
                  <a:lnTo>
                    <a:pt x="474098" y="0"/>
                  </a:lnTo>
                  <a:lnTo>
                    <a:pt x="479675" y="17967"/>
                  </a:lnTo>
                  <a:cubicBezTo>
                    <a:pt x="486197" y="49840"/>
                    <a:pt x="489622" y="82842"/>
                    <a:pt x="489622" y="116643"/>
                  </a:cubicBezTo>
                  <a:cubicBezTo>
                    <a:pt x="489622" y="387054"/>
                    <a:pt x="270411" y="606265"/>
                    <a:pt x="0" y="606265"/>
                  </a:cubicBezTo>
                  <a:lnTo>
                    <a:pt x="0" y="108841"/>
                  </a:lnTo>
                  <a:cubicBezTo>
                    <a:pt x="0" y="48730"/>
                    <a:pt x="48730" y="0"/>
                    <a:pt x="1088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28"/>
            <p:cNvSpPr/>
            <p:nvPr/>
          </p:nvSpPr>
          <p:spPr>
            <a:xfrm rot="1465105">
              <a:off x="2778844" y="2526758"/>
              <a:ext cx="773487" cy="1760483"/>
            </a:xfrm>
            <a:custGeom>
              <a:avLst/>
              <a:gdLst>
                <a:gd name="connsiteX0" fmla="*/ 773487 w 773487"/>
                <a:gd name="connsiteY0" fmla="*/ 0 h 1760483"/>
                <a:gd name="connsiteX1" fmla="*/ 773487 w 773487"/>
                <a:gd name="connsiteY1" fmla="*/ 1760483 h 1760483"/>
                <a:gd name="connsiteX2" fmla="*/ 709452 w 773487"/>
                <a:gd name="connsiteY2" fmla="*/ 1750709 h 1760483"/>
                <a:gd name="connsiteX3" fmla="*/ 0 w 773487"/>
                <a:gd name="connsiteY3" fmla="*/ 880241 h 1760483"/>
                <a:gd name="connsiteX4" fmla="*/ 709452 w 773487"/>
                <a:gd name="connsiteY4" fmla="*/ 9773 h 1760483"/>
                <a:gd name="connsiteX5" fmla="*/ 773487 w 773487"/>
                <a:gd name="connsiteY5" fmla="*/ 0 h 176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3487" h="1760483">
                  <a:moveTo>
                    <a:pt x="773487" y="0"/>
                  </a:moveTo>
                  <a:lnTo>
                    <a:pt x="773487" y="1760483"/>
                  </a:lnTo>
                  <a:lnTo>
                    <a:pt x="709452" y="1750709"/>
                  </a:lnTo>
                  <a:cubicBezTo>
                    <a:pt x="304569" y="1667858"/>
                    <a:pt x="0" y="1309618"/>
                    <a:pt x="0" y="880241"/>
                  </a:cubicBezTo>
                  <a:cubicBezTo>
                    <a:pt x="0" y="450865"/>
                    <a:pt x="304569" y="92624"/>
                    <a:pt x="709452" y="9773"/>
                  </a:cubicBezTo>
                  <a:lnTo>
                    <a:pt x="773487"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0"/>
            <p:cNvSpPr/>
            <p:nvPr/>
          </p:nvSpPr>
          <p:spPr>
            <a:xfrm rot="1465105">
              <a:off x="1540389" y="2595626"/>
              <a:ext cx="1570086" cy="869527"/>
            </a:xfrm>
            <a:prstGeom prst="rect">
              <a:avLst/>
            </a:prstGeom>
          </p:spPr>
          <p:txBody>
            <a:bodyPr wrap="square">
              <a:spAutoFit/>
            </a:bodyPr>
            <a:lstStyle/>
            <a:p>
              <a:r>
                <a:rPr lang="en-US" sz="4000" dirty="0">
                  <a:latin typeface="Abel" panose="02000506030000020004" pitchFamily="2" charset="0"/>
                  <a:ea typeface="微软雅黑 Light" panose="020B0502040204020203" pitchFamily="34" charset="-122"/>
                </a:rPr>
                <a:t>58</a:t>
              </a:r>
              <a:r>
                <a:rPr lang="en-US" sz="4000" dirty="0" smtClean="0">
                  <a:latin typeface="Abel" panose="02000506030000020004" pitchFamily="2" charset="0"/>
                  <a:ea typeface="微软雅黑 Light" panose="020B0502040204020203" pitchFamily="34" charset="-122"/>
                </a:rPr>
                <a:t>%</a:t>
              </a:r>
              <a:endParaRPr lang="en-US" sz="4000" dirty="0">
                <a:latin typeface="Abel" panose="02000506030000020004" pitchFamily="2" charset="0"/>
                <a:ea typeface="微软雅黑 Light" panose="020B0502040204020203" pitchFamily="34" charset="-122"/>
              </a:endParaRPr>
            </a:p>
          </p:txBody>
        </p:sp>
      </p:grpSp>
      <p:grpSp>
        <p:nvGrpSpPr>
          <p:cNvPr id="47" name="Group 72"/>
          <p:cNvGrpSpPr/>
          <p:nvPr/>
        </p:nvGrpSpPr>
        <p:grpSpPr>
          <a:xfrm>
            <a:off x="3202382" y="3616994"/>
            <a:ext cx="2082128" cy="2870339"/>
            <a:chOff x="4419065" y="2794907"/>
            <a:chExt cx="2477486" cy="3415364"/>
          </a:xfrm>
          <a:effectLst>
            <a:outerShdw blurRad="76200" dir="18900000" sy="23000" kx="-1200000" algn="bl" rotWithShape="0">
              <a:prstClr val="black">
                <a:alpha val="20000"/>
              </a:prstClr>
            </a:outerShdw>
          </a:effectLst>
        </p:grpSpPr>
        <p:sp>
          <p:nvSpPr>
            <p:cNvPr id="48" name="Rounded Rectangle 42"/>
            <p:cNvSpPr/>
            <p:nvPr/>
          </p:nvSpPr>
          <p:spPr>
            <a:xfrm rot="21403779">
              <a:off x="4419065" y="2803150"/>
              <a:ext cx="2439286" cy="3360774"/>
            </a:xfrm>
            <a:prstGeom prst="roundRect">
              <a:avLst>
                <a:gd name="adj" fmla="val 4462"/>
              </a:avLst>
            </a:prstGeom>
            <a:solidFill>
              <a:srgbClr val="6AE7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38"/>
            <p:cNvSpPr/>
            <p:nvPr/>
          </p:nvSpPr>
          <p:spPr>
            <a:xfrm rot="21403779">
              <a:off x="4483329" y="5046028"/>
              <a:ext cx="1041500" cy="1164243"/>
            </a:xfrm>
            <a:custGeom>
              <a:avLst/>
              <a:gdLst>
                <a:gd name="connsiteX0" fmla="*/ 308344 w 1041500"/>
                <a:gd name="connsiteY0" fmla="*/ 0 h 1164243"/>
                <a:gd name="connsiteX1" fmla="*/ 1041500 w 1041500"/>
                <a:gd name="connsiteY1" fmla="*/ 733156 h 1164243"/>
                <a:gd name="connsiteX2" fmla="*/ 916289 w 1041500"/>
                <a:gd name="connsiteY2" fmla="*/ 1143071 h 1164243"/>
                <a:gd name="connsiteX3" fmla="*/ 898820 w 1041500"/>
                <a:gd name="connsiteY3" fmla="*/ 1164243 h 1164243"/>
                <a:gd name="connsiteX4" fmla="*/ 108841 w 1041500"/>
                <a:gd name="connsiteY4" fmla="*/ 1164243 h 1164243"/>
                <a:gd name="connsiteX5" fmla="*/ 0 w 1041500"/>
                <a:gd name="connsiteY5" fmla="*/ 1055402 h 1164243"/>
                <a:gd name="connsiteX6" fmla="*/ 0 w 1041500"/>
                <a:gd name="connsiteY6" fmla="*/ 70081 h 1164243"/>
                <a:gd name="connsiteX7" fmla="*/ 22967 w 1041500"/>
                <a:gd name="connsiteY7" fmla="*/ 57615 h 1164243"/>
                <a:gd name="connsiteX8" fmla="*/ 308344 w 1041500"/>
                <a:gd name="connsiteY8" fmla="*/ 0 h 1164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500" h="1164243">
                  <a:moveTo>
                    <a:pt x="308344" y="0"/>
                  </a:moveTo>
                  <a:cubicBezTo>
                    <a:pt x="713255" y="0"/>
                    <a:pt x="1041500" y="328245"/>
                    <a:pt x="1041500" y="733156"/>
                  </a:cubicBezTo>
                  <a:cubicBezTo>
                    <a:pt x="1041500" y="884998"/>
                    <a:pt x="995341" y="1026058"/>
                    <a:pt x="916289" y="1143071"/>
                  </a:cubicBezTo>
                  <a:lnTo>
                    <a:pt x="898820" y="1164243"/>
                  </a:lnTo>
                  <a:lnTo>
                    <a:pt x="108841" y="1164243"/>
                  </a:lnTo>
                  <a:cubicBezTo>
                    <a:pt x="48730" y="1164243"/>
                    <a:pt x="0" y="1115513"/>
                    <a:pt x="0" y="1055402"/>
                  </a:cubicBezTo>
                  <a:lnTo>
                    <a:pt x="0" y="70081"/>
                  </a:lnTo>
                  <a:lnTo>
                    <a:pt x="22967" y="57615"/>
                  </a:lnTo>
                  <a:cubicBezTo>
                    <a:pt x="110680" y="20516"/>
                    <a:pt x="207116" y="0"/>
                    <a:pt x="3083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37"/>
            <p:cNvSpPr/>
            <p:nvPr/>
          </p:nvSpPr>
          <p:spPr>
            <a:xfrm rot="21403779" flipV="1">
              <a:off x="5266153" y="2794907"/>
              <a:ext cx="771256" cy="385628"/>
            </a:xfrm>
            <a:custGeom>
              <a:avLst/>
              <a:gdLst>
                <a:gd name="connsiteX0" fmla="*/ 385628 w 771256"/>
                <a:gd name="connsiteY0" fmla="*/ 0 h 385628"/>
                <a:gd name="connsiteX1" fmla="*/ 771256 w 771256"/>
                <a:gd name="connsiteY1" fmla="*/ 385628 h 385628"/>
                <a:gd name="connsiteX2" fmla="*/ 0 w 771256"/>
                <a:gd name="connsiteY2" fmla="*/ 385628 h 385628"/>
                <a:gd name="connsiteX3" fmla="*/ 385628 w 771256"/>
                <a:gd name="connsiteY3" fmla="*/ 0 h 385628"/>
              </a:gdLst>
              <a:ahLst/>
              <a:cxnLst>
                <a:cxn ang="0">
                  <a:pos x="connsiteX0" y="connsiteY0"/>
                </a:cxn>
                <a:cxn ang="0">
                  <a:pos x="connsiteX1" y="connsiteY1"/>
                </a:cxn>
                <a:cxn ang="0">
                  <a:pos x="connsiteX2" y="connsiteY2"/>
                </a:cxn>
                <a:cxn ang="0">
                  <a:pos x="connsiteX3" y="connsiteY3"/>
                </a:cxn>
              </a:cxnLst>
              <a:rect l="l" t="t" r="r" b="b"/>
              <a:pathLst>
                <a:path w="771256" h="385628">
                  <a:moveTo>
                    <a:pt x="385628" y="0"/>
                  </a:moveTo>
                  <a:cubicBezTo>
                    <a:pt x="598604" y="0"/>
                    <a:pt x="771256" y="172652"/>
                    <a:pt x="771256" y="385628"/>
                  </a:cubicBezTo>
                  <a:lnTo>
                    <a:pt x="0" y="385628"/>
                  </a:lnTo>
                  <a:cubicBezTo>
                    <a:pt x="0" y="172652"/>
                    <a:pt x="172652" y="0"/>
                    <a:pt x="3856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39"/>
            <p:cNvSpPr/>
            <p:nvPr/>
          </p:nvSpPr>
          <p:spPr>
            <a:xfrm rot="21403779">
              <a:off x="6598650" y="4637509"/>
              <a:ext cx="297901" cy="595802"/>
            </a:xfrm>
            <a:custGeom>
              <a:avLst/>
              <a:gdLst>
                <a:gd name="connsiteX0" fmla="*/ 297901 w 297901"/>
                <a:gd name="connsiteY0" fmla="*/ 0 h 595802"/>
                <a:gd name="connsiteX1" fmla="*/ 297901 w 297901"/>
                <a:gd name="connsiteY1" fmla="*/ 595802 h 595802"/>
                <a:gd name="connsiteX2" fmla="*/ 0 w 297901"/>
                <a:gd name="connsiteY2" fmla="*/ 297901 h 595802"/>
                <a:gd name="connsiteX3" fmla="*/ 297901 w 297901"/>
                <a:gd name="connsiteY3" fmla="*/ 0 h 595802"/>
              </a:gdLst>
              <a:ahLst/>
              <a:cxnLst>
                <a:cxn ang="0">
                  <a:pos x="connsiteX0" y="connsiteY0"/>
                </a:cxn>
                <a:cxn ang="0">
                  <a:pos x="connsiteX1" y="connsiteY1"/>
                </a:cxn>
                <a:cxn ang="0">
                  <a:pos x="connsiteX2" y="connsiteY2"/>
                </a:cxn>
                <a:cxn ang="0">
                  <a:pos x="connsiteX3" y="connsiteY3"/>
                </a:cxn>
              </a:cxnLst>
              <a:rect l="l" t="t" r="r" b="b"/>
              <a:pathLst>
                <a:path w="297901" h="595802">
                  <a:moveTo>
                    <a:pt x="297901" y="0"/>
                  </a:moveTo>
                  <a:lnTo>
                    <a:pt x="297901" y="595802"/>
                  </a:lnTo>
                  <a:cubicBezTo>
                    <a:pt x="133375" y="595802"/>
                    <a:pt x="0" y="462427"/>
                    <a:pt x="0" y="297901"/>
                  </a:cubicBezTo>
                  <a:cubicBezTo>
                    <a:pt x="0" y="133375"/>
                    <a:pt x="133375" y="0"/>
                    <a:pt x="29790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4"/>
            <p:cNvSpPr/>
            <p:nvPr/>
          </p:nvSpPr>
          <p:spPr>
            <a:xfrm rot="21403779">
              <a:off x="5065643" y="3901885"/>
              <a:ext cx="1825123" cy="842301"/>
            </a:xfrm>
            <a:prstGeom prst="rect">
              <a:avLst/>
            </a:prstGeom>
          </p:spPr>
          <p:txBody>
            <a:bodyPr wrap="square">
              <a:spAutoFit/>
            </a:bodyPr>
            <a:lstStyle/>
            <a:p>
              <a:r>
                <a:rPr lang="en-US" sz="4000" dirty="0">
                  <a:latin typeface="Abel" panose="02000506030000020004" pitchFamily="2" charset="0"/>
                  <a:ea typeface="微软雅黑 Light" panose="020B0502040204020203" pitchFamily="34" charset="-122"/>
                </a:rPr>
                <a:t>80</a:t>
              </a:r>
              <a:r>
                <a:rPr lang="en-US" sz="4000" dirty="0" smtClean="0">
                  <a:latin typeface="Abel" panose="02000506030000020004" pitchFamily="2" charset="0"/>
                  <a:ea typeface="微软雅黑 Light" panose="020B0502040204020203" pitchFamily="34" charset="-122"/>
                </a:rPr>
                <a:t>%</a:t>
              </a:r>
              <a:endParaRPr lang="en-US" sz="4000" dirty="0">
                <a:latin typeface="Abel" panose="02000506030000020004" pitchFamily="2" charset="0"/>
                <a:ea typeface="微软雅黑 Light" panose="020B0502040204020203" pitchFamily="34" charset="-122"/>
              </a:endParaRPr>
            </a:p>
          </p:txBody>
        </p:sp>
      </p:grpSp>
      <p:grpSp>
        <p:nvGrpSpPr>
          <p:cNvPr id="53" name="Group 73"/>
          <p:cNvGrpSpPr/>
          <p:nvPr/>
        </p:nvGrpSpPr>
        <p:grpSpPr>
          <a:xfrm>
            <a:off x="3694039" y="924542"/>
            <a:ext cx="1744959" cy="2127778"/>
            <a:chOff x="7541052" y="2157745"/>
            <a:chExt cx="2874914" cy="3505629"/>
          </a:xfrm>
          <a:effectLst>
            <a:outerShdw blurRad="76200" dir="18900000" sy="23000" kx="-1200000" algn="bl" rotWithShape="0">
              <a:prstClr val="black">
                <a:alpha val="20000"/>
              </a:prstClr>
            </a:outerShdw>
          </a:effectLst>
        </p:grpSpPr>
        <p:sp>
          <p:nvSpPr>
            <p:cNvPr id="54" name="Rounded Rectangle 66"/>
            <p:cNvSpPr/>
            <p:nvPr/>
          </p:nvSpPr>
          <p:spPr>
            <a:xfrm rot="1311920">
              <a:off x="7976680" y="2302600"/>
              <a:ext cx="2439286" cy="3360774"/>
            </a:xfrm>
            <a:prstGeom prst="roundRect">
              <a:avLst>
                <a:gd name="adj" fmla="val 4462"/>
              </a:avLst>
            </a:prstGeom>
            <a:solidFill>
              <a:srgbClr val="6AE7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65"/>
            <p:cNvSpPr/>
            <p:nvPr/>
          </p:nvSpPr>
          <p:spPr>
            <a:xfrm rot="1311920">
              <a:off x="8382289" y="2157745"/>
              <a:ext cx="1338802" cy="1416411"/>
            </a:xfrm>
            <a:custGeom>
              <a:avLst/>
              <a:gdLst>
                <a:gd name="connsiteX0" fmla="*/ 108841 w 1338802"/>
                <a:gd name="connsiteY0" fmla="*/ 0 h 1416411"/>
                <a:gd name="connsiteX1" fmla="*/ 1119090 w 1338802"/>
                <a:gd name="connsiteY1" fmla="*/ 0 h 1416411"/>
                <a:gd name="connsiteX2" fmla="*/ 1193532 w 1338802"/>
                <a:gd name="connsiteY2" fmla="*/ 90225 h 1416411"/>
                <a:gd name="connsiteX3" fmla="*/ 1338802 w 1338802"/>
                <a:gd name="connsiteY3" fmla="*/ 565806 h 1416411"/>
                <a:gd name="connsiteX4" fmla="*/ 488197 w 1338802"/>
                <a:gd name="connsiteY4" fmla="*/ 1416411 h 1416411"/>
                <a:gd name="connsiteX5" fmla="*/ 12616 w 1338802"/>
                <a:gd name="connsiteY5" fmla="*/ 1271141 h 1416411"/>
                <a:gd name="connsiteX6" fmla="*/ 0 w 1338802"/>
                <a:gd name="connsiteY6" fmla="*/ 1260732 h 1416411"/>
                <a:gd name="connsiteX7" fmla="*/ 0 w 1338802"/>
                <a:gd name="connsiteY7" fmla="*/ 108841 h 1416411"/>
                <a:gd name="connsiteX8" fmla="*/ 108841 w 1338802"/>
                <a:gd name="connsiteY8" fmla="*/ 0 h 141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8802" h="1416411">
                  <a:moveTo>
                    <a:pt x="108841" y="0"/>
                  </a:moveTo>
                  <a:lnTo>
                    <a:pt x="1119090" y="0"/>
                  </a:lnTo>
                  <a:lnTo>
                    <a:pt x="1193532" y="90225"/>
                  </a:lnTo>
                  <a:cubicBezTo>
                    <a:pt x="1285248" y="225982"/>
                    <a:pt x="1338802" y="389640"/>
                    <a:pt x="1338802" y="565806"/>
                  </a:cubicBezTo>
                  <a:cubicBezTo>
                    <a:pt x="1338802" y="1035582"/>
                    <a:pt x="957973" y="1416411"/>
                    <a:pt x="488197" y="1416411"/>
                  </a:cubicBezTo>
                  <a:cubicBezTo>
                    <a:pt x="312031" y="1416411"/>
                    <a:pt x="148373" y="1362857"/>
                    <a:pt x="12616" y="1271141"/>
                  </a:cubicBezTo>
                  <a:lnTo>
                    <a:pt x="0" y="1260732"/>
                  </a:lnTo>
                  <a:lnTo>
                    <a:pt x="0" y="108841"/>
                  </a:lnTo>
                  <a:cubicBezTo>
                    <a:pt x="0" y="48730"/>
                    <a:pt x="48730" y="0"/>
                    <a:pt x="1088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64"/>
            <p:cNvSpPr/>
            <p:nvPr/>
          </p:nvSpPr>
          <p:spPr>
            <a:xfrm rot="1311920">
              <a:off x="7541052" y="4502815"/>
              <a:ext cx="732673" cy="748816"/>
            </a:xfrm>
            <a:custGeom>
              <a:avLst/>
              <a:gdLst>
                <a:gd name="connsiteX0" fmla="*/ 215865 w 732673"/>
                <a:gd name="connsiteY0" fmla="*/ 0 h 748816"/>
                <a:gd name="connsiteX1" fmla="*/ 732673 w 732673"/>
                <a:gd name="connsiteY1" fmla="*/ 516808 h 748816"/>
                <a:gd name="connsiteX2" fmla="*/ 692060 w 732673"/>
                <a:gd name="connsiteY2" fmla="*/ 717973 h 748816"/>
                <a:gd name="connsiteX3" fmla="*/ 675319 w 732673"/>
                <a:gd name="connsiteY3" fmla="*/ 748816 h 748816"/>
                <a:gd name="connsiteX4" fmla="*/ 108841 w 732673"/>
                <a:gd name="connsiteY4" fmla="*/ 748816 h 748816"/>
                <a:gd name="connsiteX5" fmla="*/ 0 w 732673"/>
                <a:gd name="connsiteY5" fmla="*/ 639975 h 748816"/>
                <a:gd name="connsiteX6" fmla="*/ 0 w 732673"/>
                <a:gd name="connsiteY6" fmla="*/ 48592 h 748816"/>
                <a:gd name="connsiteX7" fmla="*/ 14700 w 732673"/>
                <a:gd name="connsiteY7" fmla="*/ 40613 h 748816"/>
                <a:gd name="connsiteX8" fmla="*/ 215865 w 732673"/>
                <a:gd name="connsiteY8" fmla="*/ 0 h 748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673" h="748816">
                  <a:moveTo>
                    <a:pt x="215865" y="0"/>
                  </a:moveTo>
                  <a:cubicBezTo>
                    <a:pt x="501290" y="0"/>
                    <a:pt x="732673" y="231383"/>
                    <a:pt x="732673" y="516808"/>
                  </a:cubicBezTo>
                  <a:cubicBezTo>
                    <a:pt x="732673" y="588164"/>
                    <a:pt x="718212" y="656143"/>
                    <a:pt x="692060" y="717973"/>
                  </a:cubicBezTo>
                  <a:lnTo>
                    <a:pt x="675319" y="748816"/>
                  </a:lnTo>
                  <a:lnTo>
                    <a:pt x="108841" y="748816"/>
                  </a:lnTo>
                  <a:cubicBezTo>
                    <a:pt x="48730" y="748816"/>
                    <a:pt x="0" y="700086"/>
                    <a:pt x="0" y="639975"/>
                  </a:cubicBezTo>
                  <a:lnTo>
                    <a:pt x="0" y="48592"/>
                  </a:lnTo>
                  <a:lnTo>
                    <a:pt x="14700" y="40613"/>
                  </a:lnTo>
                  <a:cubicBezTo>
                    <a:pt x="76530" y="14462"/>
                    <a:pt x="144509" y="0"/>
                    <a:pt x="21586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63"/>
            <p:cNvSpPr/>
            <p:nvPr/>
          </p:nvSpPr>
          <p:spPr>
            <a:xfrm rot="1311920">
              <a:off x="9650759" y="5255538"/>
              <a:ext cx="257786" cy="405204"/>
            </a:xfrm>
            <a:custGeom>
              <a:avLst/>
              <a:gdLst>
                <a:gd name="connsiteX0" fmla="*/ 202602 w 257786"/>
                <a:gd name="connsiteY0" fmla="*/ 0 h 405204"/>
                <a:gd name="connsiteX1" fmla="*/ 243433 w 257786"/>
                <a:gd name="connsiteY1" fmla="*/ 4116 h 405204"/>
                <a:gd name="connsiteX2" fmla="*/ 257786 w 257786"/>
                <a:gd name="connsiteY2" fmla="*/ 8571 h 405204"/>
                <a:gd name="connsiteX3" fmla="*/ 257786 w 257786"/>
                <a:gd name="connsiteY3" fmla="*/ 396633 h 405204"/>
                <a:gd name="connsiteX4" fmla="*/ 243433 w 257786"/>
                <a:gd name="connsiteY4" fmla="*/ 401088 h 405204"/>
                <a:gd name="connsiteX5" fmla="*/ 202602 w 257786"/>
                <a:gd name="connsiteY5" fmla="*/ 405204 h 405204"/>
                <a:gd name="connsiteX6" fmla="*/ 0 w 257786"/>
                <a:gd name="connsiteY6" fmla="*/ 202602 h 405204"/>
                <a:gd name="connsiteX7" fmla="*/ 202602 w 257786"/>
                <a:gd name="connsiteY7" fmla="*/ 0 h 405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786" h="405204">
                  <a:moveTo>
                    <a:pt x="202602" y="0"/>
                  </a:moveTo>
                  <a:cubicBezTo>
                    <a:pt x="216589" y="0"/>
                    <a:pt x="230244" y="1418"/>
                    <a:pt x="243433" y="4116"/>
                  </a:cubicBezTo>
                  <a:lnTo>
                    <a:pt x="257786" y="8571"/>
                  </a:lnTo>
                  <a:lnTo>
                    <a:pt x="257786" y="396633"/>
                  </a:lnTo>
                  <a:lnTo>
                    <a:pt x="243433" y="401088"/>
                  </a:lnTo>
                  <a:cubicBezTo>
                    <a:pt x="230244" y="403787"/>
                    <a:pt x="216589" y="405204"/>
                    <a:pt x="202602" y="405204"/>
                  </a:cubicBezTo>
                  <a:cubicBezTo>
                    <a:pt x="90708" y="405204"/>
                    <a:pt x="0" y="314496"/>
                    <a:pt x="0" y="202602"/>
                  </a:cubicBezTo>
                  <a:cubicBezTo>
                    <a:pt x="0" y="90708"/>
                    <a:pt x="90708" y="0"/>
                    <a:pt x="20260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67"/>
            <p:cNvSpPr/>
            <p:nvPr/>
          </p:nvSpPr>
          <p:spPr>
            <a:xfrm rot="1311920">
              <a:off x="8403392" y="3577861"/>
              <a:ext cx="1978167" cy="900214"/>
            </a:xfrm>
            <a:prstGeom prst="rect">
              <a:avLst/>
            </a:prstGeom>
          </p:spPr>
          <p:txBody>
            <a:bodyPr wrap="square">
              <a:spAutoFit/>
            </a:bodyPr>
            <a:lstStyle/>
            <a:p>
              <a:r>
                <a:rPr lang="en-US" sz="4000" dirty="0">
                  <a:latin typeface="Abel" panose="02000506030000020004" pitchFamily="2" charset="0"/>
                  <a:ea typeface="微软雅黑 Light" panose="020B0502040204020203" pitchFamily="34" charset="-122"/>
                </a:rPr>
                <a:t>30</a:t>
              </a:r>
              <a:r>
                <a:rPr lang="en-US" sz="4000" dirty="0" smtClean="0">
                  <a:latin typeface="Abel" panose="02000506030000020004" pitchFamily="2" charset="0"/>
                  <a:ea typeface="微软雅黑 Light" panose="020B0502040204020203" pitchFamily="34" charset="-122"/>
                </a:rPr>
                <a:t>%</a:t>
              </a:r>
              <a:endParaRPr lang="en-US" sz="4000" dirty="0">
                <a:latin typeface="Abel" panose="02000506030000020004" pitchFamily="2" charset="0"/>
                <a:ea typeface="微软雅黑 Light" panose="020B0502040204020203" pitchFamily="34" charset="-122"/>
              </a:endParaRPr>
            </a:p>
          </p:txBody>
        </p:sp>
      </p:grpSp>
      <p:sp>
        <p:nvSpPr>
          <p:cNvPr id="60" name="Rectangle 75"/>
          <p:cNvSpPr/>
          <p:nvPr/>
        </p:nvSpPr>
        <p:spPr>
          <a:xfrm>
            <a:off x="6720603" y="2708038"/>
            <a:ext cx="45719" cy="365760"/>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1" name="TextBox 12"/>
          <p:cNvSpPr txBox="1"/>
          <p:nvPr/>
        </p:nvSpPr>
        <p:spPr>
          <a:xfrm>
            <a:off x="7051585" y="3120676"/>
            <a:ext cx="4179855" cy="738664"/>
          </a:xfrm>
          <a:prstGeom prst="rect">
            <a:avLst/>
          </a:prstGeom>
          <a:noFill/>
        </p:spPr>
        <p:txBody>
          <a:bodyPr wrap="square" rtlCol="0">
            <a:spAutoFit/>
          </a:bodyPr>
          <a:lstStyle/>
          <a:p>
            <a:pP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区块链以区块为单位组织数据。全网所有的交易记录都以交易单的形式存储在全网唯一的区块链中。</a:t>
            </a:r>
          </a:p>
        </p:txBody>
      </p:sp>
      <p:sp>
        <p:nvSpPr>
          <p:cNvPr id="62" name="TextBox 12"/>
          <p:cNvSpPr txBox="1"/>
          <p:nvPr/>
        </p:nvSpPr>
        <p:spPr>
          <a:xfrm>
            <a:off x="7125374" y="4704183"/>
            <a:ext cx="4179855" cy="1384995"/>
          </a:xfrm>
          <a:prstGeom prst="rect">
            <a:avLst/>
          </a:prstGeom>
          <a:noFill/>
        </p:spPr>
        <p:txBody>
          <a:bodyPr wrap="square" rtlCol="0">
            <a:spAutoFit/>
          </a:bodyPr>
          <a:lstStyle/>
          <a:p>
            <a:pP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区块是一种记录交易的数据结构。每个区块由区块头和区块主体组成，区块主体只负责记录前一段时间内的所有交易信息，区块链的大部分功能都由区块头实现。</a:t>
            </a:r>
          </a:p>
        </p:txBody>
      </p:sp>
      <p:sp>
        <p:nvSpPr>
          <p:cNvPr id="63" name="矩形 62"/>
          <p:cNvSpPr/>
          <p:nvPr/>
        </p:nvSpPr>
        <p:spPr>
          <a:xfrm>
            <a:off x="7066875" y="2651653"/>
            <a:ext cx="1107996" cy="461665"/>
          </a:xfrm>
          <a:prstGeom prst="rect">
            <a:avLst/>
          </a:prstGeom>
        </p:spPr>
        <p:txBody>
          <a:bodyPr wrap="none">
            <a:spAutoFit/>
          </a:bodyPr>
          <a:lstStyle/>
          <a:p>
            <a:r>
              <a:rPr lang="zh-CN" altLang="en-US" sz="2400" b="1" dirty="0" smtClean="0">
                <a:solidFill>
                  <a:srgbClr val="6AE7FF"/>
                </a:solidFill>
                <a:latin typeface="微软雅黑" panose="020B0503020204020204" pitchFamily="34" charset="-122"/>
                <a:ea typeface="微软雅黑" panose="020B0503020204020204" pitchFamily="34" charset="-122"/>
              </a:rPr>
              <a:t>区块链</a:t>
            </a:r>
            <a:endParaRPr lang="zh-CN" altLang="en-US" sz="2400" dirty="0">
              <a:solidFill>
                <a:srgbClr val="6AE7FF"/>
              </a:solidFill>
            </a:endParaRPr>
          </a:p>
        </p:txBody>
      </p:sp>
      <p:sp>
        <p:nvSpPr>
          <p:cNvPr id="64" name="矩形 63"/>
          <p:cNvSpPr/>
          <p:nvPr/>
        </p:nvSpPr>
        <p:spPr>
          <a:xfrm>
            <a:off x="7125374" y="4232379"/>
            <a:ext cx="800219" cy="461665"/>
          </a:xfrm>
          <a:prstGeom prst="rect">
            <a:avLst/>
          </a:prstGeom>
        </p:spPr>
        <p:txBody>
          <a:bodyPr wrap="none">
            <a:spAutoFit/>
          </a:bodyPr>
          <a:lstStyle/>
          <a:p>
            <a:r>
              <a:rPr lang="zh-CN" altLang="en-US" sz="2400" b="1" dirty="0" smtClean="0">
                <a:solidFill>
                  <a:srgbClr val="6AE7FF"/>
                </a:solidFill>
                <a:latin typeface="微软雅黑" panose="020B0503020204020204" pitchFamily="34" charset="-122"/>
                <a:ea typeface="微软雅黑" panose="020B0503020204020204" pitchFamily="34" charset="-122"/>
              </a:rPr>
              <a:t>区块</a:t>
            </a:r>
            <a:endParaRPr lang="zh-CN" altLang="en-US" sz="2400" dirty="0">
              <a:solidFill>
                <a:srgbClr val="6AE7FF"/>
              </a:solidFill>
            </a:endParaRPr>
          </a:p>
        </p:txBody>
      </p:sp>
    </p:spTree>
    <p:extLst>
      <p:ext uri="{BB962C8B-B14F-4D97-AF65-F5344CB8AC3E}">
        <p14:creationId xmlns:p14="http://schemas.microsoft.com/office/powerpoint/2010/main" val="61214748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17" presetClass="entr" presetSubtype="10"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p:cTn id="11" dur="500" fill="hold"/>
                                        <p:tgtEl>
                                          <p:spTgt spid="37"/>
                                        </p:tgtEl>
                                        <p:attrNameLst>
                                          <p:attrName>ppt_w</p:attrName>
                                        </p:attrNameLst>
                                      </p:cBhvr>
                                      <p:tavLst>
                                        <p:tav tm="0">
                                          <p:val>
                                            <p:fltVal val="0"/>
                                          </p:val>
                                        </p:tav>
                                        <p:tav tm="100000">
                                          <p:val>
                                            <p:strVal val="#ppt_w"/>
                                          </p:val>
                                        </p:tav>
                                      </p:tavLst>
                                    </p:anim>
                                    <p:anim calcmode="lin" valueType="num">
                                      <p:cBhvr>
                                        <p:cTn id="12" dur="500" fill="hold"/>
                                        <p:tgtEl>
                                          <p:spTgt spid="37"/>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ID="17" presetClass="entr" presetSubtype="10" fill="hold" nodeType="afterEffect">
                                  <p:stCondLst>
                                    <p:cond delay="0"/>
                                  </p:stCondLst>
                                  <p:childTnLst>
                                    <p:set>
                                      <p:cBhvr>
                                        <p:cTn id="15" dur="1" fill="hold">
                                          <p:stCondLst>
                                            <p:cond delay="0"/>
                                          </p:stCondLst>
                                        </p:cTn>
                                        <p:tgtEl>
                                          <p:spTgt spid="53"/>
                                        </p:tgtEl>
                                        <p:attrNameLst>
                                          <p:attrName>style.visibility</p:attrName>
                                        </p:attrNameLst>
                                      </p:cBhvr>
                                      <p:to>
                                        <p:strVal val="visible"/>
                                      </p:to>
                                    </p:set>
                                    <p:anim calcmode="lin" valueType="num">
                                      <p:cBhvr>
                                        <p:cTn id="16" dur="500" fill="hold"/>
                                        <p:tgtEl>
                                          <p:spTgt spid="53"/>
                                        </p:tgtEl>
                                        <p:attrNameLst>
                                          <p:attrName>ppt_w</p:attrName>
                                        </p:attrNameLst>
                                      </p:cBhvr>
                                      <p:tavLst>
                                        <p:tav tm="0">
                                          <p:val>
                                            <p:fltVal val="0"/>
                                          </p:val>
                                        </p:tav>
                                        <p:tav tm="100000">
                                          <p:val>
                                            <p:strVal val="#ppt_w"/>
                                          </p:val>
                                        </p:tav>
                                      </p:tavLst>
                                    </p:anim>
                                    <p:anim calcmode="lin" valueType="num">
                                      <p:cBhvr>
                                        <p:cTn id="17" dur="500" fill="hold"/>
                                        <p:tgtEl>
                                          <p:spTgt spid="53"/>
                                        </p:tgtEl>
                                        <p:attrNameLst>
                                          <p:attrName>ppt_h</p:attrName>
                                        </p:attrNameLst>
                                      </p:cBhvr>
                                      <p:tavLst>
                                        <p:tav tm="0">
                                          <p:val>
                                            <p:strVal val="#ppt_h"/>
                                          </p:val>
                                        </p:tav>
                                        <p:tav tm="100000">
                                          <p:val>
                                            <p:strVal val="#ppt_h"/>
                                          </p:val>
                                        </p:tav>
                                      </p:tavLst>
                                    </p:anim>
                                  </p:childTnLst>
                                </p:cTn>
                              </p:par>
                            </p:childTnLst>
                          </p:cTn>
                        </p:par>
                        <p:par>
                          <p:cTn id="18" fill="hold">
                            <p:stCondLst>
                              <p:cond delay="1500"/>
                            </p:stCondLst>
                            <p:childTnLst>
                              <p:par>
                                <p:cTn id="19" presetID="17" presetClass="entr" presetSubtype="10" fill="hold"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p:cTn id="21" dur="500" fill="hold"/>
                                        <p:tgtEl>
                                          <p:spTgt spid="47"/>
                                        </p:tgtEl>
                                        <p:attrNameLst>
                                          <p:attrName>ppt_w</p:attrName>
                                        </p:attrNameLst>
                                      </p:cBhvr>
                                      <p:tavLst>
                                        <p:tav tm="0">
                                          <p:val>
                                            <p:fltVal val="0"/>
                                          </p:val>
                                        </p:tav>
                                        <p:tav tm="100000">
                                          <p:val>
                                            <p:strVal val="#ppt_w"/>
                                          </p:val>
                                        </p:tav>
                                      </p:tavLst>
                                    </p:anim>
                                    <p:anim calcmode="lin" valueType="num">
                                      <p:cBhvr>
                                        <p:cTn id="22" dur="500" fill="hold"/>
                                        <p:tgtEl>
                                          <p:spTgt spid="47"/>
                                        </p:tgtEl>
                                        <p:attrNameLst>
                                          <p:attrName>ppt_h</p:attrName>
                                        </p:attrNameLst>
                                      </p:cBhvr>
                                      <p:tavLst>
                                        <p:tav tm="0">
                                          <p:val>
                                            <p:strVal val="#ppt_h"/>
                                          </p:val>
                                        </p:tav>
                                        <p:tav tm="100000">
                                          <p:val>
                                            <p:strVal val="#ppt_h"/>
                                          </p:val>
                                        </p:tav>
                                      </p:tavLst>
                                    </p:anim>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wipe(down)">
                                      <p:cBhvr>
                                        <p:cTn id="26" dur="500"/>
                                        <p:tgtEl>
                                          <p:spTgt spid="60"/>
                                        </p:tgtEl>
                                      </p:cBhvr>
                                    </p:animEffect>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barn(outVertical)">
                                      <p:cBhvr>
                                        <p:cTn id="30" dur="500"/>
                                        <p:tgtEl>
                                          <p:spTgt spid="61"/>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62"/>
                                        </p:tgtEl>
                                        <p:attrNameLst>
                                          <p:attrName>style.visibility</p:attrName>
                                        </p:attrNameLst>
                                      </p:cBhvr>
                                      <p:to>
                                        <p:strVal val="visible"/>
                                      </p:to>
                                    </p:set>
                                    <p:animEffect transition="in" filter="barn(outVertical)">
                                      <p:cBhvr>
                                        <p:cTn id="34" dur="500"/>
                                        <p:tgtEl>
                                          <p:spTgt spid="62"/>
                                        </p:tgtEl>
                                      </p:cBhvr>
                                    </p:animEffect>
                                  </p:childTnLst>
                                </p:cTn>
                              </p:par>
                            </p:childTnLst>
                          </p:cTn>
                        </p:par>
                        <p:par>
                          <p:cTn id="35" fill="hold">
                            <p:stCondLst>
                              <p:cond delay="3500"/>
                            </p:stCondLst>
                            <p:childTnLst>
                              <p:par>
                                <p:cTn id="36" presetID="53" presetClass="entr" presetSubtype="16"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 calcmode="lin" valueType="num">
                                      <p:cBhvr>
                                        <p:cTn id="38" dur="500" fill="hold"/>
                                        <p:tgtEl>
                                          <p:spTgt spid="63"/>
                                        </p:tgtEl>
                                        <p:attrNameLst>
                                          <p:attrName>ppt_w</p:attrName>
                                        </p:attrNameLst>
                                      </p:cBhvr>
                                      <p:tavLst>
                                        <p:tav tm="0">
                                          <p:val>
                                            <p:fltVal val="0"/>
                                          </p:val>
                                        </p:tav>
                                        <p:tav tm="100000">
                                          <p:val>
                                            <p:strVal val="#ppt_w"/>
                                          </p:val>
                                        </p:tav>
                                      </p:tavLst>
                                    </p:anim>
                                    <p:anim calcmode="lin" valueType="num">
                                      <p:cBhvr>
                                        <p:cTn id="39" dur="500" fill="hold"/>
                                        <p:tgtEl>
                                          <p:spTgt spid="63"/>
                                        </p:tgtEl>
                                        <p:attrNameLst>
                                          <p:attrName>ppt_h</p:attrName>
                                        </p:attrNameLst>
                                      </p:cBhvr>
                                      <p:tavLst>
                                        <p:tav tm="0">
                                          <p:val>
                                            <p:fltVal val="0"/>
                                          </p:val>
                                        </p:tav>
                                        <p:tav tm="100000">
                                          <p:val>
                                            <p:strVal val="#ppt_h"/>
                                          </p:val>
                                        </p:tav>
                                      </p:tavLst>
                                    </p:anim>
                                    <p:animEffect transition="in" filter="fade">
                                      <p:cBhvr>
                                        <p:cTn id="40" dur="500"/>
                                        <p:tgtEl>
                                          <p:spTgt spid="63"/>
                                        </p:tgtEl>
                                      </p:cBhvr>
                                    </p:animEffect>
                                  </p:childTnLst>
                                </p:cTn>
                              </p:par>
                            </p:childTnLst>
                          </p:cTn>
                        </p:par>
                        <p:par>
                          <p:cTn id="41" fill="hold">
                            <p:stCondLst>
                              <p:cond delay="4000"/>
                            </p:stCondLst>
                            <p:childTnLst>
                              <p:par>
                                <p:cTn id="42" presetID="53" presetClass="entr" presetSubtype="16" fill="hold" grpId="0" nodeType="afterEffect">
                                  <p:stCondLst>
                                    <p:cond delay="0"/>
                                  </p:stCondLst>
                                  <p:childTnLst>
                                    <p:set>
                                      <p:cBhvr>
                                        <p:cTn id="43" dur="1" fill="hold">
                                          <p:stCondLst>
                                            <p:cond delay="0"/>
                                          </p:stCondLst>
                                        </p:cTn>
                                        <p:tgtEl>
                                          <p:spTgt spid="64"/>
                                        </p:tgtEl>
                                        <p:attrNameLst>
                                          <p:attrName>style.visibility</p:attrName>
                                        </p:attrNameLst>
                                      </p:cBhvr>
                                      <p:to>
                                        <p:strVal val="visible"/>
                                      </p:to>
                                    </p:set>
                                    <p:anim calcmode="lin" valueType="num">
                                      <p:cBhvr>
                                        <p:cTn id="44" dur="500" fill="hold"/>
                                        <p:tgtEl>
                                          <p:spTgt spid="64"/>
                                        </p:tgtEl>
                                        <p:attrNameLst>
                                          <p:attrName>ppt_w</p:attrName>
                                        </p:attrNameLst>
                                      </p:cBhvr>
                                      <p:tavLst>
                                        <p:tav tm="0">
                                          <p:val>
                                            <p:fltVal val="0"/>
                                          </p:val>
                                        </p:tav>
                                        <p:tav tm="100000">
                                          <p:val>
                                            <p:strVal val="#ppt_w"/>
                                          </p:val>
                                        </p:tav>
                                      </p:tavLst>
                                    </p:anim>
                                    <p:anim calcmode="lin" valueType="num">
                                      <p:cBhvr>
                                        <p:cTn id="45" dur="500" fill="hold"/>
                                        <p:tgtEl>
                                          <p:spTgt spid="64"/>
                                        </p:tgtEl>
                                        <p:attrNameLst>
                                          <p:attrName>ppt_h</p:attrName>
                                        </p:attrNameLst>
                                      </p:cBhvr>
                                      <p:tavLst>
                                        <p:tav tm="0">
                                          <p:val>
                                            <p:fltVal val="0"/>
                                          </p:val>
                                        </p:tav>
                                        <p:tav tm="100000">
                                          <p:val>
                                            <p:strVal val="#ppt_h"/>
                                          </p:val>
                                        </p:tav>
                                      </p:tavLst>
                                    </p:anim>
                                    <p:animEffect transition="in" filter="fade">
                                      <p:cBhvr>
                                        <p:cTn id="4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p:bldP spid="62" grpId="0"/>
      <p:bldP spid="63" grpId="0"/>
      <p:bldP spid="6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10195675" cy="610295"/>
            <a:chOff x="134487" y="670145"/>
            <a:chExt cx="7699242" cy="460862"/>
          </a:xfrm>
        </p:grpSpPr>
        <p:sp>
          <p:nvSpPr>
            <p:cNvPr id="74" name="TextBox 39"/>
            <p:cNvSpPr txBox="1"/>
            <p:nvPr/>
          </p:nvSpPr>
          <p:spPr>
            <a:xfrm>
              <a:off x="375664" y="689416"/>
              <a:ext cx="1069117" cy="441591"/>
            </a:xfrm>
            <a:prstGeom prst="rect">
              <a:avLst/>
            </a:prstGeom>
            <a:noFill/>
          </p:spPr>
          <p:txBody>
            <a:bodyPr wrap="none" rtlCol="0">
              <a:spAutoFit/>
            </a:bodyPr>
            <a:lstStyle/>
            <a:p>
              <a:r>
                <a:rPr lang="zh-CN" altLang="en-US" sz="3200" b="1" dirty="0" smtClean="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区块头</a:t>
              </a:r>
              <a:endParaRPr lang="en-US" altLang="zh-CN"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549427"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9" name="Oval 1"/>
          <p:cNvSpPr/>
          <p:nvPr/>
        </p:nvSpPr>
        <p:spPr>
          <a:xfrm>
            <a:off x="1320800" y="2032000"/>
            <a:ext cx="684914" cy="684914"/>
          </a:xfrm>
          <a:prstGeom prst="ellipse">
            <a:avLst/>
          </a:prstGeom>
          <a:solidFill>
            <a:srgbClr val="6AE7FF"/>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01</a:t>
            </a:r>
          </a:p>
        </p:txBody>
      </p:sp>
      <p:sp>
        <p:nvSpPr>
          <p:cNvPr id="30" name="Rectangle 6"/>
          <p:cNvSpPr/>
          <p:nvPr/>
        </p:nvSpPr>
        <p:spPr>
          <a:xfrm>
            <a:off x="2104444" y="2166708"/>
            <a:ext cx="3826456" cy="415498"/>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版本号，标示软件及协议的相关版本信息</a:t>
            </a:r>
          </a:p>
        </p:txBody>
      </p:sp>
      <p:sp>
        <p:nvSpPr>
          <p:cNvPr id="31" name="Oval 7"/>
          <p:cNvSpPr/>
          <p:nvPr/>
        </p:nvSpPr>
        <p:spPr>
          <a:xfrm>
            <a:off x="1333410" y="3379526"/>
            <a:ext cx="684914" cy="684914"/>
          </a:xfrm>
          <a:prstGeom prst="ellipse">
            <a:avLst/>
          </a:prstGeom>
          <a:solidFill>
            <a:srgbClr val="6AE7FF"/>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02</a:t>
            </a:r>
          </a:p>
        </p:txBody>
      </p:sp>
      <p:sp>
        <p:nvSpPr>
          <p:cNvPr id="32" name="Rectangle 8"/>
          <p:cNvSpPr/>
          <p:nvPr/>
        </p:nvSpPr>
        <p:spPr>
          <a:xfrm>
            <a:off x="2117054" y="3180800"/>
            <a:ext cx="4398046" cy="1061829"/>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父区块哈希值，引用的区块链中父区块头的哈希值，通过这个值每个区块才首尾相连组成了区块链，并且这个值对区块链的安全性起到了至关重要的作用</a:t>
            </a:r>
          </a:p>
        </p:txBody>
      </p:sp>
      <p:sp>
        <p:nvSpPr>
          <p:cNvPr id="33" name="Oval 9"/>
          <p:cNvSpPr/>
          <p:nvPr/>
        </p:nvSpPr>
        <p:spPr>
          <a:xfrm>
            <a:off x="1320800" y="4677094"/>
            <a:ext cx="684914" cy="684914"/>
          </a:xfrm>
          <a:prstGeom prst="ellipse">
            <a:avLst/>
          </a:prstGeom>
          <a:solidFill>
            <a:srgbClr val="6AE7FF"/>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03</a:t>
            </a:r>
          </a:p>
        </p:txBody>
      </p:sp>
      <p:sp>
        <p:nvSpPr>
          <p:cNvPr id="34" name="Rectangle 10"/>
          <p:cNvSpPr/>
          <p:nvPr/>
        </p:nvSpPr>
        <p:spPr>
          <a:xfrm>
            <a:off x="2104444" y="4507395"/>
            <a:ext cx="4311926" cy="1061829"/>
          </a:xfrm>
          <a:prstGeom prst="rect">
            <a:avLst/>
          </a:prstGeom>
        </p:spPr>
        <p:txBody>
          <a:bodyPr wrap="square">
            <a:spAutoFit/>
          </a:bodyPr>
          <a:lstStyle/>
          <a:p>
            <a:pPr>
              <a:lnSpc>
                <a:spcPct val="150000"/>
              </a:lnSpc>
            </a:pPr>
            <a:r>
              <a:rPr lang="en-US" altLang="zh-CN" sz="1400" dirty="0" err="1">
                <a:solidFill>
                  <a:schemeClr val="bg1"/>
                </a:solidFill>
                <a:latin typeface="微软雅黑" panose="020B0503020204020204" pitchFamily="34" charset="-122"/>
                <a:ea typeface="微软雅黑" panose="020B0503020204020204" pitchFamily="34" charset="-122"/>
              </a:rPr>
              <a:t>Merkle</a:t>
            </a:r>
            <a:r>
              <a:rPr lang="en-US" altLang="zh-CN" sz="1400" dirty="0">
                <a:solidFill>
                  <a:schemeClr val="bg1"/>
                </a:solidFill>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根，这个值是由区块主体中所有交易的哈希值再逐级两两哈希计算出来的一个数值，主要用于检验一笔交易是否在这个区块中存在</a:t>
            </a:r>
          </a:p>
        </p:txBody>
      </p:sp>
      <p:sp>
        <p:nvSpPr>
          <p:cNvPr id="35" name="Oval 11"/>
          <p:cNvSpPr/>
          <p:nvPr/>
        </p:nvSpPr>
        <p:spPr>
          <a:xfrm>
            <a:off x="6515100" y="2032000"/>
            <a:ext cx="684914" cy="684914"/>
          </a:xfrm>
          <a:prstGeom prst="ellipse">
            <a:avLst/>
          </a:prstGeom>
          <a:solidFill>
            <a:srgbClr val="6AE7FF"/>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04</a:t>
            </a:r>
          </a:p>
        </p:txBody>
      </p:sp>
      <p:sp>
        <p:nvSpPr>
          <p:cNvPr id="36" name="Rectangle 12"/>
          <p:cNvSpPr/>
          <p:nvPr/>
        </p:nvSpPr>
        <p:spPr>
          <a:xfrm>
            <a:off x="7298744" y="2138071"/>
            <a:ext cx="3826456" cy="415498"/>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时间戳，记录该区块产生的时间，精确到秒</a:t>
            </a:r>
          </a:p>
        </p:txBody>
      </p:sp>
      <p:sp>
        <p:nvSpPr>
          <p:cNvPr id="38" name="Oval 13"/>
          <p:cNvSpPr/>
          <p:nvPr/>
        </p:nvSpPr>
        <p:spPr>
          <a:xfrm>
            <a:off x="6527710" y="3379526"/>
            <a:ext cx="684914" cy="684914"/>
          </a:xfrm>
          <a:prstGeom prst="ellipse">
            <a:avLst/>
          </a:prstGeom>
          <a:solidFill>
            <a:srgbClr val="6AE7FF"/>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05</a:t>
            </a:r>
          </a:p>
        </p:txBody>
      </p:sp>
      <p:sp>
        <p:nvSpPr>
          <p:cNvPr id="40" name="Rectangle 14"/>
          <p:cNvSpPr/>
          <p:nvPr/>
        </p:nvSpPr>
        <p:spPr>
          <a:xfrm>
            <a:off x="7311354" y="3514623"/>
            <a:ext cx="3826456" cy="415498"/>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难度值，该区块相关数学题的难度目标</a:t>
            </a:r>
          </a:p>
        </p:txBody>
      </p:sp>
      <p:sp>
        <p:nvSpPr>
          <p:cNvPr id="42" name="Oval 15"/>
          <p:cNvSpPr/>
          <p:nvPr/>
        </p:nvSpPr>
        <p:spPr>
          <a:xfrm>
            <a:off x="6515100" y="4677094"/>
            <a:ext cx="684914" cy="684914"/>
          </a:xfrm>
          <a:prstGeom prst="ellipse">
            <a:avLst/>
          </a:prstGeom>
          <a:solidFill>
            <a:srgbClr val="6AE7FF"/>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06</a:t>
            </a:r>
          </a:p>
        </p:txBody>
      </p:sp>
      <p:sp>
        <p:nvSpPr>
          <p:cNvPr id="44" name="Rectangle 16"/>
          <p:cNvSpPr/>
          <p:nvPr/>
        </p:nvSpPr>
        <p:spPr>
          <a:xfrm>
            <a:off x="7298744" y="4667050"/>
            <a:ext cx="3839066" cy="738664"/>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随机数</a:t>
            </a:r>
            <a:r>
              <a:rPr lang="en-US" altLang="zh-CN" sz="1400" dirty="0">
                <a:solidFill>
                  <a:schemeClr val="bg1"/>
                </a:solidFill>
                <a:latin typeface="微软雅黑" panose="020B0503020204020204" pitchFamily="34" charset="-122"/>
                <a:ea typeface="微软雅黑" panose="020B0503020204020204" pitchFamily="34" charset="-122"/>
              </a:rPr>
              <a:t>(Nonce)</a:t>
            </a:r>
            <a:r>
              <a:rPr lang="zh-CN" altLang="en-US" sz="1400" dirty="0">
                <a:solidFill>
                  <a:schemeClr val="bg1"/>
                </a:solidFill>
                <a:latin typeface="微软雅黑" panose="020B0503020204020204" pitchFamily="34" charset="-122"/>
                <a:ea typeface="微软雅黑" panose="020B0503020204020204" pitchFamily="34" charset="-122"/>
              </a:rPr>
              <a:t>，记录解密该区块相关数学题的答案的值</a:t>
            </a:r>
          </a:p>
        </p:txBody>
      </p:sp>
    </p:spTree>
    <p:extLst>
      <p:ext uri="{BB962C8B-B14F-4D97-AF65-F5344CB8AC3E}">
        <p14:creationId xmlns:p14="http://schemas.microsoft.com/office/powerpoint/2010/main" val="212707136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anim calcmode="lin" valueType="num">
                                      <p:cBhvr>
                                        <p:cTn id="12" dur="500" fill="hold"/>
                                        <p:tgtEl>
                                          <p:spTgt spid="29"/>
                                        </p:tgtEl>
                                        <p:attrNameLst>
                                          <p:attrName>ppt_x</p:attrName>
                                        </p:attrNameLst>
                                      </p:cBhvr>
                                      <p:tavLst>
                                        <p:tav tm="0">
                                          <p:val>
                                            <p:strVal val="#ppt_x"/>
                                          </p:val>
                                        </p:tav>
                                        <p:tav tm="100000">
                                          <p:val>
                                            <p:strVal val="#ppt_x"/>
                                          </p:val>
                                        </p:tav>
                                      </p:tavLst>
                                    </p:anim>
                                    <p:anim calcmode="lin" valueType="num">
                                      <p:cBhvr>
                                        <p:cTn id="13" dur="450" decel="100000" fill="hold"/>
                                        <p:tgtEl>
                                          <p:spTgt spid="29"/>
                                        </p:tgtEl>
                                        <p:attrNameLst>
                                          <p:attrName>ppt_y</p:attrName>
                                        </p:attrNameLst>
                                      </p:cBhvr>
                                      <p:tavLst>
                                        <p:tav tm="0">
                                          <p:val>
                                            <p:strVal val="#ppt_y+1"/>
                                          </p:val>
                                        </p:tav>
                                        <p:tav tm="100000">
                                          <p:val>
                                            <p:strVal val="#ppt_y-.03"/>
                                          </p:val>
                                        </p:tav>
                                      </p:tavLst>
                                    </p:anim>
                                    <p:anim calcmode="lin" valueType="num">
                                      <p:cBhvr>
                                        <p:cTn id="14" dur="50" accel="100000" fill="hold">
                                          <p:stCondLst>
                                            <p:cond delay="450"/>
                                          </p:stCondLst>
                                        </p:cTn>
                                        <p:tgtEl>
                                          <p:spTgt spid="29"/>
                                        </p:tgtEl>
                                        <p:attrNameLst>
                                          <p:attrName>ppt_y</p:attrName>
                                        </p:attrNameLst>
                                      </p:cBhvr>
                                      <p:tavLst>
                                        <p:tav tm="0">
                                          <p:val>
                                            <p:strVal val="#ppt_y-.03"/>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0">
                                            <p:txEl>
                                              <p:pRg st="0" end="0"/>
                                            </p:txEl>
                                          </p:spTgt>
                                        </p:tgtEl>
                                        <p:attrNameLst>
                                          <p:attrName>style.visibility</p:attrName>
                                        </p:attrNameLst>
                                      </p:cBhvr>
                                      <p:to>
                                        <p:strVal val="visible"/>
                                      </p:to>
                                    </p:set>
                                    <p:animEffect transition="in" filter="wipe(left)">
                                      <p:cBhvr>
                                        <p:cTn id="18" dur="300"/>
                                        <p:tgtEl>
                                          <p:spTgt spid="30">
                                            <p:txEl>
                                              <p:pRg st="0" end="0"/>
                                            </p:txEl>
                                          </p:spTgt>
                                        </p:tgtEl>
                                      </p:cBhvr>
                                    </p:animEffect>
                                  </p:childTnLst>
                                </p:cTn>
                              </p:par>
                            </p:childTnLst>
                          </p:cTn>
                        </p:par>
                        <p:par>
                          <p:cTn id="19" fill="hold">
                            <p:stCondLst>
                              <p:cond delay="1300"/>
                            </p:stCondLst>
                            <p:childTnLst>
                              <p:par>
                                <p:cTn id="20" presetID="37" presetClass="entr" presetSubtype="0"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anim calcmode="lin" valueType="num">
                                      <p:cBhvr>
                                        <p:cTn id="23" dur="500" fill="hold"/>
                                        <p:tgtEl>
                                          <p:spTgt spid="31"/>
                                        </p:tgtEl>
                                        <p:attrNameLst>
                                          <p:attrName>ppt_x</p:attrName>
                                        </p:attrNameLst>
                                      </p:cBhvr>
                                      <p:tavLst>
                                        <p:tav tm="0">
                                          <p:val>
                                            <p:strVal val="#ppt_x"/>
                                          </p:val>
                                        </p:tav>
                                        <p:tav tm="100000">
                                          <p:val>
                                            <p:strVal val="#ppt_x"/>
                                          </p:val>
                                        </p:tav>
                                      </p:tavLst>
                                    </p:anim>
                                    <p:anim calcmode="lin" valueType="num">
                                      <p:cBhvr>
                                        <p:cTn id="24" dur="450" decel="100000" fill="hold"/>
                                        <p:tgtEl>
                                          <p:spTgt spid="31"/>
                                        </p:tgtEl>
                                        <p:attrNameLst>
                                          <p:attrName>ppt_y</p:attrName>
                                        </p:attrNameLst>
                                      </p:cBhvr>
                                      <p:tavLst>
                                        <p:tav tm="0">
                                          <p:val>
                                            <p:strVal val="#ppt_y+1"/>
                                          </p:val>
                                        </p:tav>
                                        <p:tav tm="100000">
                                          <p:val>
                                            <p:strVal val="#ppt_y-.03"/>
                                          </p:val>
                                        </p:tav>
                                      </p:tavLst>
                                    </p:anim>
                                    <p:anim calcmode="lin" valueType="num">
                                      <p:cBhvr>
                                        <p:cTn id="25"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26" fill="hold">
                            <p:stCondLst>
                              <p:cond delay="1800"/>
                            </p:stCondLst>
                            <p:childTnLst>
                              <p:par>
                                <p:cTn id="27" presetID="22" presetClass="entr" presetSubtype="8" fill="hold" grpId="0" nodeType="afterEffect">
                                  <p:stCondLst>
                                    <p:cond delay="0"/>
                                  </p:stCondLst>
                                  <p:childTnLst>
                                    <p:set>
                                      <p:cBhvr>
                                        <p:cTn id="28" dur="1" fill="hold">
                                          <p:stCondLst>
                                            <p:cond delay="0"/>
                                          </p:stCondLst>
                                        </p:cTn>
                                        <p:tgtEl>
                                          <p:spTgt spid="32">
                                            <p:txEl>
                                              <p:pRg st="0" end="0"/>
                                            </p:txEl>
                                          </p:spTgt>
                                        </p:tgtEl>
                                        <p:attrNameLst>
                                          <p:attrName>style.visibility</p:attrName>
                                        </p:attrNameLst>
                                      </p:cBhvr>
                                      <p:to>
                                        <p:strVal val="visible"/>
                                      </p:to>
                                    </p:set>
                                    <p:animEffect transition="in" filter="wipe(left)">
                                      <p:cBhvr>
                                        <p:cTn id="29" dur="300"/>
                                        <p:tgtEl>
                                          <p:spTgt spid="32">
                                            <p:txEl>
                                              <p:pRg st="0" end="0"/>
                                            </p:txEl>
                                          </p:spTgt>
                                        </p:tgtEl>
                                      </p:cBhvr>
                                    </p:animEffect>
                                  </p:childTnLst>
                                </p:cTn>
                              </p:par>
                            </p:childTnLst>
                          </p:cTn>
                        </p:par>
                        <p:par>
                          <p:cTn id="30" fill="hold">
                            <p:stCondLst>
                              <p:cond delay="2100"/>
                            </p:stCondLst>
                            <p:childTnLst>
                              <p:par>
                                <p:cTn id="31" presetID="37" presetClass="entr" presetSubtype="0"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anim calcmode="lin" valueType="num">
                                      <p:cBhvr>
                                        <p:cTn id="34" dur="500" fill="hold"/>
                                        <p:tgtEl>
                                          <p:spTgt spid="33"/>
                                        </p:tgtEl>
                                        <p:attrNameLst>
                                          <p:attrName>ppt_x</p:attrName>
                                        </p:attrNameLst>
                                      </p:cBhvr>
                                      <p:tavLst>
                                        <p:tav tm="0">
                                          <p:val>
                                            <p:strVal val="#ppt_x"/>
                                          </p:val>
                                        </p:tav>
                                        <p:tav tm="100000">
                                          <p:val>
                                            <p:strVal val="#ppt_x"/>
                                          </p:val>
                                        </p:tav>
                                      </p:tavLst>
                                    </p:anim>
                                    <p:anim calcmode="lin" valueType="num">
                                      <p:cBhvr>
                                        <p:cTn id="35" dur="450" decel="100000" fill="hold"/>
                                        <p:tgtEl>
                                          <p:spTgt spid="33"/>
                                        </p:tgtEl>
                                        <p:attrNameLst>
                                          <p:attrName>ppt_y</p:attrName>
                                        </p:attrNameLst>
                                      </p:cBhvr>
                                      <p:tavLst>
                                        <p:tav tm="0">
                                          <p:val>
                                            <p:strVal val="#ppt_y+1"/>
                                          </p:val>
                                        </p:tav>
                                        <p:tav tm="100000">
                                          <p:val>
                                            <p:strVal val="#ppt_y-.03"/>
                                          </p:val>
                                        </p:tav>
                                      </p:tavLst>
                                    </p:anim>
                                    <p:anim calcmode="lin" valueType="num">
                                      <p:cBhvr>
                                        <p:cTn id="36" dur="50" accel="100000" fill="hold">
                                          <p:stCondLst>
                                            <p:cond delay="450"/>
                                          </p:stCondLst>
                                        </p:cTn>
                                        <p:tgtEl>
                                          <p:spTgt spid="33"/>
                                        </p:tgtEl>
                                        <p:attrNameLst>
                                          <p:attrName>ppt_y</p:attrName>
                                        </p:attrNameLst>
                                      </p:cBhvr>
                                      <p:tavLst>
                                        <p:tav tm="0">
                                          <p:val>
                                            <p:strVal val="#ppt_y-.03"/>
                                          </p:val>
                                        </p:tav>
                                        <p:tav tm="100000">
                                          <p:val>
                                            <p:strVal val="#ppt_y"/>
                                          </p:val>
                                        </p:tav>
                                      </p:tavLst>
                                    </p:anim>
                                  </p:childTnLst>
                                </p:cTn>
                              </p:par>
                            </p:childTnLst>
                          </p:cTn>
                        </p:par>
                        <p:par>
                          <p:cTn id="37" fill="hold">
                            <p:stCondLst>
                              <p:cond delay="2600"/>
                            </p:stCondLst>
                            <p:childTnLst>
                              <p:par>
                                <p:cTn id="38" presetID="22" presetClass="entr" presetSubtype="8" fill="hold" grpId="0" nodeType="afterEffect">
                                  <p:stCondLst>
                                    <p:cond delay="0"/>
                                  </p:stCondLst>
                                  <p:childTnLst>
                                    <p:set>
                                      <p:cBhvr>
                                        <p:cTn id="39" dur="1" fill="hold">
                                          <p:stCondLst>
                                            <p:cond delay="0"/>
                                          </p:stCondLst>
                                        </p:cTn>
                                        <p:tgtEl>
                                          <p:spTgt spid="34">
                                            <p:txEl>
                                              <p:pRg st="0" end="0"/>
                                            </p:txEl>
                                          </p:spTgt>
                                        </p:tgtEl>
                                        <p:attrNameLst>
                                          <p:attrName>style.visibility</p:attrName>
                                        </p:attrNameLst>
                                      </p:cBhvr>
                                      <p:to>
                                        <p:strVal val="visible"/>
                                      </p:to>
                                    </p:set>
                                    <p:animEffect transition="in" filter="wipe(left)">
                                      <p:cBhvr>
                                        <p:cTn id="40" dur="300"/>
                                        <p:tgtEl>
                                          <p:spTgt spid="34">
                                            <p:txEl>
                                              <p:pRg st="0" end="0"/>
                                            </p:txEl>
                                          </p:spTgt>
                                        </p:tgtEl>
                                      </p:cBhvr>
                                    </p:animEffect>
                                  </p:childTnLst>
                                </p:cTn>
                              </p:par>
                            </p:childTnLst>
                          </p:cTn>
                        </p:par>
                        <p:par>
                          <p:cTn id="41" fill="hold">
                            <p:stCondLst>
                              <p:cond delay="2900"/>
                            </p:stCondLst>
                            <p:childTnLst>
                              <p:par>
                                <p:cTn id="42" presetID="37" presetClass="entr" presetSubtype="0" fill="hold" grpId="0"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450" decel="100000" fill="hold"/>
                                        <p:tgtEl>
                                          <p:spTgt spid="35"/>
                                        </p:tgtEl>
                                        <p:attrNameLst>
                                          <p:attrName>ppt_y</p:attrName>
                                        </p:attrNameLst>
                                      </p:cBhvr>
                                      <p:tavLst>
                                        <p:tav tm="0">
                                          <p:val>
                                            <p:strVal val="#ppt_y+1"/>
                                          </p:val>
                                        </p:tav>
                                        <p:tav tm="100000">
                                          <p:val>
                                            <p:strVal val="#ppt_y-.03"/>
                                          </p:val>
                                        </p:tav>
                                      </p:tavLst>
                                    </p:anim>
                                    <p:anim calcmode="lin" valueType="num">
                                      <p:cBhvr>
                                        <p:cTn id="47" dur="50" accel="100000" fill="hold">
                                          <p:stCondLst>
                                            <p:cond delay="450"/>
                                          </p:stCondLst>
                                        </p:cTn>
                                        <p:tgtEl>
                                          <p:spTgt spid="35"/>
                                        </p:tgtEl>
                                        <p:attrNameLst>
                                          <p:attrName>ppt_y</p:attrName>
                                        </p:attrNameLst>
                                      </p:cBhvr>
                                      <p:tavLst>
                                        <p:tav tm="0">
                                          <p:val>
                                            <p:strVal val="#ppt_y-.03"/>
                                          </p:val>
                                        </p:tav>
                                        <p:tav tm="100000">
                                          <p:val>
                                            <p:strVal val="#ppt_y"/>
                                          </p:val>
                                        </p:tav>
                                      </p:tavLst>
                                    </p:anim>
                                  </p:childTnLst>
                                </p:cTn>
                              </p:par>
                            </p:childTnLst>
                          </p:cTn>
                        </p:par>
                        <p:par>
                          <p:cTn id="48" fill="hold">
                            <p:stCondLst>
                              <p:cond delay="3400"/>
                            </p:stCondLst>
                            <p:childTnLst>
                              <p:par>
                                <p:cTn id="49" presetID="22" presetClass="entr" presetSubtype="8" fill="hold" grpId="0" nodeType="afterEffect">
                                  <p:stCondLst>
                                    <p:cond delay="0"/>
                                  </p:stCondLst>
                                  <p:childTnLst>
                                    <p:set>
                                      <p:cBhvr>
                                        <p:cTn id="50" dur="1" fill="hold">
                                          <p:stCondLst>
                                            <p:cond delay="0"/>
                                          </p:stCondLst>
                                        </p:cTn>
                                        <p:tgtEl>
                                          <p:spTgt spid="36">
                                            <p:txEl>
                                              <p:pRg st="0" end="0"/>
                                            </p:txEl>
                                          </p:spTgt>
                                        </p:tgtEl>
                                        <p:attrNameLst>
                                          <p:attrName>style.visibility</p:attrName>
                                        </p:attrNameLst>
                                      </p:cBhvr>
                                      <p:to>
                                        <p:strVal val="visible"/>
                                      </p:to>
                                    </p:set>
                                    <p:animEffect transition="in" filter="wipe(left)">
                                      <p:cBhvr>
                                        <p:cTn id="51" dur="300"/>
                                        <p:tgtEl>
                                          <p:spTgt spid="36">
                                            <p:txEl>
                                              <p:pRg st="0" end="0"/>
                                            </p:txEl>
                                          </p:spTgt>
                                        </p:tgtEl>
                                      </p:cBhvr>
                                    </p:animEffect>
                                  </p:childTnLst>
                                </p:cTn>
                              </p:par>
                            </p:childTnLst>
                          </p:cTn>
                        </p:par>
                        <p:par>
                          <p:cTn id="52" fill="hold">
                            <p:stCondLst>
                              <p:cond delay="3700"/>
                            </p:stCondLst>
                            <p:childTnLst>
                              <p:par>
                                <p:cTn id="53" presetID="37" presetClass="entr" presetSubtype="0"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anim calcmode="lin" valueType="num">
                                      <p:cBhvr>
                                        <p:cTn id="56" dur="500" fill="hold"/>
                                        <p:tgtEl>
                                          <p:spTgt spid="38"/>
                                        </p:tgtEl>
                                        <p:attrNameLst>
                                          <p:attrName>ppt_x</p:attrName>
                                        </p:attrNameLst>
                                      </p:cBhvr>
                                      <p:tavLst>
                                        <p:tav tm="0">
                                          <p:val>
                                            <p:strVal val="#ppt_x"/>
                                          </p:val>
                                        </p:tav>
                                        <p:tav tm="100000">
                                          <p:val>
                                            <p:strVal val="#ppt_x"/>
                                          </p:val>
                                        </p:tav>
                                      </p:tavLst>
                                    </p:anim>
                                    <p:anim calcmode="lin" valueType="num">
                                      <p:cBhvr>
                                        <p:cTn id="57" dur="450" decel="100000" fill="hold"/>
                                        <p:tgtEl>
                                          <p:spTgt spid="38"/>
                                        </p:tgtEl>
                                        <p:attrNameLst>
                                          <p:attrName>ppt_y</p:attrName>
                                        </p:attrNameLst>
                                      </p:cBhvr>
                                      <p:tavLst>
                                        <p:tav tm="0">
                                          <p:val>
                                            <p:strVal val="#ppt_y+1"/>
                                          </p:val>
                                        </p:tav>
                                        <p:tav tm="100000">
                                          <p:val>
                                            <p:strVal val="#ppt_y-.03"/>
                                          </p:val>
                                        </p:tav>
                                      </p:tavLst>
                                    </p:anim>
                                    <p:anim calcmode="lin" valueType="num">
                                      <p:cBhvr>
                                        <p:cTn id="58" dur="50" accel="100000" fill="hold">
                                          <p:stCondLst>
                                            <p:cond delay="450"/>
                                          </p:stCondLst>
                                        </p:cTn>
                                        <p:tgtEl>
                                          <p:spTgt spid="38"/>
                                        </p:tgtEl>
                                        <p:attrNameLst>
                                          <p:attrName>ppt_y</p:attrName>
                                        </p:attrNameLst>
                                      </p:cBhvr>
                                      <p:tavLst>
                                        <p:tav tm="0">
                                          <p:val>
                                            <p:strVal val="#ppt_y-.03"/>
                                          </p:val>
                                        </p:tav>
                                        <p:tav tm="100000">
                                          <p:val>
                                            <p:strVal val="#ppt_y"/>
                                          </p:val>
                                        </p:tav>
                                      </p:tavLst>
                                    </p:anim>
                                  </p:childTnLst>
                                </p:cTn>
                              </p:par>
                            </p:childTnLst>
                          </p:cTn>
                        </p:par>
                        <p:par>
                          <p:cTn id="59" fill="hold">
                            <p:stCondLst>
                              <p:cond delay="4200"/>
                            </p:stCondLst>
                            <p:childTnLst>
                              <p:par>
                                <p:cTn id="60" presetID="22" presetClass="entr" presetSubtype="8" fill="hold" grpId="0" nodeType="afterEffect">
                                  <p:stCondLst>
                                    <p:cond delay="0"/>
                                  </p:stCondLst>
                                  <p:childTnLst>
                                    <p:set>
                                      <p:cBhvr>
                                        <p:cTn id="61" dur="1" fill="hold">
                                          <p:stCondLst>
                                            <p:cond delay="0"/>
                                          </p:stCondLst>
                                        </p:cTn>
                                        <p:tgtEl>
                                          <p:spTgt spid="40">
                                            <p:txEl>
                                              <p:pRg st="0" end="0"/>
                                            </p:txEl>
                                          </p:spTgt>
                                        </p:tgtEl>
                                        <p:attrNameLst>
                                          <p:attrName>style.visibility</p:attrName>
                                        </p:attrNameLst>
                                      </p:cBhvr>
                                      <p:to>
                                        <p:strVal val="visible"/>
                                      </p:to>
                                    </p:set>
                                    <p:animEffect transition="in" filter="wipe(left)">
                                      <p:cBhvr>
                                        <p:cTn id="62" dur="300"/>
                                        <p:tgtEl>
                                          <p:spTgt spid="40">
                                            <p:txEl>
                                              <p:pRg st="0" end="0"/>
                                            </p:txEl>
                                          </p:spTgt>
                                        </p:tgtEl>
                                      </p:cBhvr>
                                    </p:animEffect>
                                  </p:childTnLst>
                                </p:cTn>
                              </p:par>
                            </p:childTnLst>
                          </p:cTn>
                        </p:par>
                        <p:par>
                          <p:cTn id="63" fill="hold">
                            <p:stCondLst>
                              <p:cond delay="4500"/>
                            </p:stCondLst>
                            <p:childTnLst>
                              <p:par>
                                <p:cTn id="64" presetID="37" presetClass="entr" presetSubtype="0" fill="hold" grpId="0"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anim calcmode="lin" valueType="num">
                                      <p:cBhvr>
                                        <p:cTn id="67" dur="500" fill="hold"/>
                                        <p:tgtEl>
                                          <p:spTgt spid="42"/>
                                        </p:tgtEl>
                                        <p:attrNameLst>
                                          <p:attrName>ppt_x</p:attrName>
                                        </p:attrNameLst>
                                      </p:cBhvr>
                                      <p:tavLst>
                                        <p:tav tm="0">
                                          <p:val>
                                            <p:strVal val="#ppt_x"/>
                                          </p:val>
                                        </p:tav>
                                        <p:tav tm="100000">
                                          <p:val>
                                            <p:strVal val="#ppt_x"/>
                                          </p:val>
                                        </p:tav>
                                      </p:tavLst>
                                    </p:anim>
                                    <p:anim calcmode="lin" valueType="num">
                                      <p:cBhvr>
                                        <p:cTn id="68" dur="450" decel="100000" fill="hold"/>
                                        <p:tgtEl>
                                          <p:spTgt spid="42"/>
                                        </p:tgtEl>
                                        <p:attrNameLst>
                                          <p:attrName>ppt_y</p:attrName>
                                        </p:attrNameLst>
                                      </p:cBhvr>
                                      <p:tavLst>
                                        <p:tav tm="0">
                                          <p:val>
                                            <p:strVal val="#ppt_y+1"/>
                                          </p:val>
                                        </p:tav>
                                        <p:tav tm="100000">
                                          <p:val>
                                            <p:strVal val="#ppt_y-.03"/>
                                          </p:val>
                                        </p:tav>
                                      </p:tavLst>
                                    </p:anim>
                                    <p:anim calcmode="lin" valueType="num">
                                      <p:cBhvr>
                                        <p:cTn id="69" dur="50" accel="100000" fill="hold">
                                          <p:stCondLst>
                                            <p:cond delay="450"/>
                                          </p:stCondLst>
                                        </p:cTn>
                                        <p:tgtEl>
                                          <p:spTgt spid="42"/>
                                        </p:tgtEl>
                                        <p:attrNameLst>
                                          <p:attrName>ppt_y</p:attrName>
                                        </p:attrNameLst>
                                      </p:cBhvr>
                                      <p:tavLst>
                                        <p:tav tm="0">
                                          <p:val>
                                            <p:strVal val="#ppt_y-.03"/>
                                          </p:val>
                                        </p:tav>
                                        <p:tav tm="100000">
                                          <p:val>
                                            <p:strVal val="#ppt_y"/>
                                          </p:val>
                                        </p:tav>
                                      </p:tavLst>
                                    </p:anim>
                                  </p:childTnLst>
                                </p:cTn>
                              </p:par>
                            </p:childTnLst>
                          </p:cTn>
                        </p:par>
                        <p:par>
                          <p:cTn id="70" fill="hold">
                            <p:stCondLst>
                              <p:cond delay="5000"/>
                            </p:stCondLst>
                            <p:childTnLst>
                              <p:par>
                                <p:cTn id="71" presetID="22" presetClass="entr" presetSubtype="8" fill="hold" grpId="0" nodeType="afterEffect">
                                  <p:stCondLst>
                                    <p:cond delay="0"/>
                                  </p:stCondLst>
                                  <p:childTnLst>
                                    <p:set>
                                      <p:cBhvr>
                                        <p:cTn id="72" dur="1" fill="hold">
                                          <p:stCondLst>
                                            <p:cond delay="0"/>
                                          </p:stCondLst>
                                        </p:cTn>
                                        <p:tgtEl>
                                          <p:spTgt spid="44">
                                            <p:txEl>
                                              <p:pRg st="0" end="0"/>
                                            </p:txEl>
                                          </p:spTgt>
                                        </p:tgtEl>
                                        <p:attrNameLst>
                                          <p:attrName>style.visibility</p:attrName>
                                        </p:attrNameLst>
                                      </p:cBhvr>
                                      <p:to>
                                        <p:strVal val="visible"/>
                                      </p:to>
                                    </p:set>
                                    <p:animEffect transition="in" filter="wipe(left)">
                                      <p:cBhvr>
                                        <p:cTn id="73" dur="300"/>
                                        <p:tgtEl>
                                          <p:spTgt spid="4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build="p"/>
      <p:bldP spid="31" grpId="0" animBg="1"/>
      <p:bldP spid="32" grpId="0" build="p"/>
      <p:bldP spid="33" grpId="0" animBg="1"/>
      <p:bldP spid="34" grpId="0" build="p"/>
      <p:bldP spid="35" grpId="0" animBg="1"/>
      <p:bldP spid="36" grpId="0" build="p"/>
      <p:bldP spid="38" grpId="0" animBg="1"/>
      <p:bldP spid="40" grpId="0" build="p"/>
      <p:bldP spid="42" grpId="0" animBg="1"/>
      <p:bldP spid="4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11574536" cy="610295"/>
            <a:chOff x="134487" y="670145"/>
            <a:chExt cx="8740486" cy="460862"/>
          </a:xfrm>
        </p:grpSpPr>
        <p:sp>
          <p:nvSpPr>
            <p:cNvPr id="74" name="TextBox 39"/>
            <p:cNvSpPr txBox="1"/>
            <p:nvPr/>
          </p:nvSpPr>
          <p:spPr>
            <a:xfrm>
              <a:off x="375664" y="689416"/>
              <a:ext cx="1998784" cy="441591"/>
            </a:xfrm>
            <a:prstGeom prst="rect">
              <a:avLst/>
            </a:prstGeom>
            <a:noFill/>
          </p:spPr>
          <p:txBody>
            <a:bodyPr wrap="none" rtlCol="0">
              <a:spAutoFit/>
            </a:bodyPr>
            <a:lstStyle/>
            <a:p>
              <a:r>
                <a:rPr lang="zh-CN" altLang="en-US"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区块形成过程</a:t>
              </a:r>
              <a:endParaRPr lang="en-US" altLang="zh-CN"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2590671"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2555643" y="1643000"/>
            <a:ext cx="4711519" cy="3481035"/>
            <a:chOff x="2555641" y="1643000"/>
            <a:chExt cx="4711519" cy="3481035"/>
          </a:xfrm>
        </p:grpSpPr>
        <p:sp>
          <p:nvSpPr>
            <p:cNvPr id="20" name="任意多边形 19"/>
            <p:cNvSpPr/>
            <p:nvPr/>
          </p:nvSpPr>
          <p:spPr>
            <a:xfrm>
              <a:off x="2555641" y="1755940"/>
              <a:ext cx="4645379" cy="3368095"/>
            </a:xfrm>
            <a:custGeom>
              <a:avLst/>
              <a:gdLst>
                <a:gd name="connsiteX0" fmla="*/ 0 w 4644572"/>
                <a:gd name="connsiteY0" fmla="*/ 3367315 h 3367315"/>
                <a:gd name="connsiteX1" fmla="*/ 0 w 4644572"/>
                <a:gd name="connsiteY1" fmla="*/ 2786743 h 3367315"/>
                <a:gd name="connsiteX2" fmla="*/ 145143 w 4644572"/>
                <a:gd name="connsiteY2" fmla="*/ 2641600 h 3367315"/>
                <a:gd name="connsiteX3" fmla="*/ 1161143 w 4644572"/>
                <a:gd name="connsiteY3" fmla="*/ 2641600 h 3367315"/>
                <a:gd name="connsiteX4" fmla="*/ 1161143 w 4644572"/>
                <a:gd name="connsiteY4" fmla="*/ 2133600 h 3367315"/>
                <a:gd name="connsiteX5" fmla="*/ 1320800 w 4644572"/>
                <a:gd name="connsiteY5" fmla="*/ 1973943 h 3367315"/>
                <a:gd name="connsiteX6" fmla="*/ 2307772 w 4644572"/>
                <a:gd name="connsiteY6" fmla="*/ 1973943 h 3367315"/>
                <a:gd name="connsiteX7" fmla="*/ 2307772 w 4644572"/>
                <a:gd name="connsiteY7" fmla="*/ 1509486 h 3367315"/>
                <a:gd name="connsiteX8" fmla="*/ 2452915 w 4644572"/>
                <a:gd name="connsiteY8" fmla="*/ 1364343 h 3367315"/>
                <a:gd name="connsiteX9" fmla="*/ 3468914 w 4644572"/>
                <a:gd name="connsiteY9" fmla="*/ 1364343 h 3367315"/>
                <a:gd name="connsiteX10" fmla="*/ 3468914 w 4644572"/>
                <a:gd name="connsiteY10" fmla="*/ 841829 h 3367315"/>
                <a:gd name="connsiteX11" fmla="*/ 3628571 w 4644572"/>
                <a:gd name="connsiteY11" fmla="*/ 682172 h 3367315"/>
                <a:gd name="connsiteX12" fmla="*/ 4644572 w 4644572"/>
                <a:gd name="connsiteY12" fmla="*/ 682172 h 3367315"/>
                <a:gd name="connsiteX13" fmla="*/ 4644572 w 4644572"/>
                <a:gd name="connsiteY13" fmla="*/ 0 h 3367315"/>
                <a:gd name="connsiteX14" fmla="*/ 4630057 w 4644572"/>
                <a:gd name="connsiteY14" fmla="*/ 29029 h 3367315"/>
                <a:gd name="connsiteX0-1" fmla="*/ 0 w 4644572"/>
                <a:gd name="connsiteY0-2" fmla="*/ 3367315 h 3367315"/>
                <a:gd name="connsiteX1-3" fmla="*/ 0 w 4644572"/>
                <a:gd name="connsiteY1-4" fmla="*/ 2786743 h 3367315"/>
                <a:gd name="connsiteX2-5" fmla="*/ 145143 w 4644572"/>
                <a:gd name="connsiteY2-6" fmla="*/ 2641600 h 3367315"/>
                <a:gd name="connsiteX3-7" fmla="*/ 1161143 w 4644572"/>
                <a:gd name="connsiteY3-8" fmla="*/ 2641600 h 3367315"/>
                <a:gd name="connsiteX4-9" fmla="*/ 1161143 w 4644572"/>
                <a:gd name="connsiteY4-10" fmla="*/ 2133600 h 3367315"/>
                <a:gd name="connsiteX5-11" fmla="*/ 1320800 w 4644572"/>
                <a:gd name="connsiteY5-12" fmla="*/ 1973943 h 3367315"/>
                <a:gd name="connsiteX6-13" fmla="*/ 2307772 w 4644572"/>
                <a:gd name="connsiteY6-14" fmla="*/ 1973943 h 3367315"/>
                <a:gd name="connsiteX7-15" fmla="*/ 2307772 w 4644572"/>
                <a:gd name="connsiteY7-16" fmla="*/ 1509486 h 3367315"/>
                <a:gd name="connsiteX8-17" fmla="*/ 2452915 w 4644572"/>
                <a:gd name="connsiteY8-18" fmla="*/ 1364343 h 3367315"/>
                <a:gd name="connsiteX9-19" fmla="*/ 3468914 w 4644572"/>
                <a:gd name="connsiteY9-20" fmla="*/ 1364343 h 3367315"/>
                <a:gd name="connsiteX10-21" fmla="*/ 3468914 w 4644572"/>
                <a:gd name="connsiteY10-22" fmla="*/ 841829 h 3367315"/>
                <a:gd name="connsiteX11-23" fmla="*/ 3628571 w 4644572"/>
                <a:gd name="connsiteY11-24" fmla="*/ 682172 h 3367315"/>
                <a:gd name="connsiteX12-25" fmla="*/ 4644572 w 4644572"/>
                <a:gd name="connsiteY12-26" fmla="*/ 682172 h 3367315"/>
                <a:gd name="connsiteX13-27" fmla="*/ 4644572 w 4644572"/>
                <a:gd name="connsiteY13-28" fmla="*/ 0 h 3367315"/>
                <a:gd name="connsiteX14-29" fmla="*/ 4630057 w 4644572"/>
                <a:gd name="connsiteY14-30" fmla="*/ 29029 h 3367315"/>
                <a:gd name="connsiteX0-31" fmla="*/ 0 w 4644572"/>
                <a:gd name="connsiteY0-32" fmla="*/ 3367315 h 3367315"/>
                <a:gd name="connsiteX1-33" fmla="*/ 0 w 4644572"/>
                <a:gd name="connsiteY1-34" fmla="*/ 2786743 h 3367315"/>
                <a:gd name="connsiteX2-35" fmla="*/ 145143 w 4644572"/>
                <a:gd name="connsiteY2-36" fmla="*/ 2641600 h 3367315"/>
                <a:gd name="connsiteX3-37" fmla="*/ 1161143 w 4644572"/>
                <a:gd name="connsiteY3-38" fmla="*/ 2641600 h 3367315"/>
                <a:gd name="connsiteX4-39" fmla="*/ 1161143 w 4644572"/>
                <a:gd name="connsiteY4-40" fmla="*/ 2133600 h 3367315"/>
                <a:gd name="connsiteX5-41" fmla="*/ 1320800 w 4644572"/>
                <a:gd name="connsiteY5-42" fmla="*/ 1973943 h 3367315"/>
                <a:gd name="connsiteX6-43" fmla="*/ 2307772 w 4644572"/>
                <a:gd name="connsiteY6-44" fmla="*/ 1973943 h 3367315"/>
                <a:gd name="connsiteX7-45" fmla="*/ 2307772 w 4644572"/>
                <a:gd name="connsiteY7-46" fmla="*/ 1509486 h 3367315"/>
                <a:gd name="connsiteX8-47" fmla="*/ 2452915 w 4644572"/>
                <a:gd name="connsiteY8-48" fmla="*/ 1364343 h 3367315"/>
                <a:gd name="connsiteX9-49" fmla="*/ 3468914 w 4644572"/>
                <a:gd name="connsiteY9-50" fmla="*/ 1364343 h 3367315"/>
                <a:gd name="connsiteX10-51" fmla="*/ 3468914 w 4644572"/>
                <a:gd name="connsiteY10-52" fmla="*/ 841829 h 3367315"/>
                <a:gd name="connsiteX11-53" fmla="*/ 3628571 w 4644572"/>
                <a:gd name="connsiteY11-54" fmla="*/ 682172 h 3367315"/>
                <a:gd name="connsiteX12-55" fmla="*/ 4644572 w 4644572"/>
                <a:gd name="connsiteY12-56" fmla="*/ 682172 h 3367315"/>
                <a:gd name="connsiteX13-57" fmla="*/ 4644572 w 4644572"/>
                <a:gd name="connsiteY13-58" fmla="*/ 0 h 3367315"/>
                <a:gd name="connsiteX14-59" fmla="*/ 4630057 w 4644572"/>
                <a:gd name="connsiteY14-60" fmla="*/ 29029 h 3367315"/>
                <a:gd name="connsiteX0-61" fmla="*/ 0 w 4644572"/>
                <a:gd name="connsiteY0-62" fmla="*/ 3367315 h 3367315"/>
                <a:gd name="connsiteX1-63" fmla="*/ 0 w 4644572"/>
                <a:gd name="connsiteY1-64" fmla="*/ 2786743 h 3367315"/>
                <a:gd name="connsiteX2-65" fmla="*/ 145143 w 4644572"/>
                <a:gd name="connsiteY2-66" fmla="*/ 2641600 h 3367315"/>
                <a:gd name="connsiteX3-67" fmla="*/ 1161143 w 4644572"/>
                <a:gd name="connsiteY3-68" fmla="*/ 2641600 h 3367315"/>
                <a:gd name="connsiteX4-69" fmla="*/ 1161143 w 4644572"/>
                <a:gd name="connsiteY4-70" fmla="*/ 2133600 h 3367315"/>
                <a:gd name="connsiteX5-71" fmla="*/ 1320800 w 4644572"/>
                <a:gd name="connsiteY5-72" fmla="*/ 1973943 h 3367315"/>
                <a:gd name="connsiteX6-73" fmla="*/ 2307772 w 4644572"/>
                <a:gd name="connsiteY6-74" fmla="*/ 1973943 h 3367315"/>
                <a:gd name="connsiteX7-75" fmla="*/ 2307772 w 4644572"/>
                <a:gd name="connsiteY7-76" fmla="*/ 1509486 h 3367315"/>
                <a:gd name="connsiteX8-77" fmla="*/ 2452915 w 4644572"/>
                <a:gd name="connsiteY8-78" fmla="*/ 1364343 h 3367315"/>
                <a:gd name="connsiteX9-79" fmla="*/ 3468914 w 4644572"/>
                <a:gd name="connsiteY9-80" fmla="*/ 1364343 h 3367315"/>
                <a:gd name="connsiteX10-81" fmla="*/ 3468914 w 4644572"/>
                <a:gd name="connsiteY10-82" fmla="*/ 841829 h 3367315"/>
                <a:gd name="connsiteX11-83" fmla="*/ 3628571 w 4644572"/>
                <a:gd name="connsiteY11-84" fmla="*/ 682172 h 3367315"/>
                <a:gd name="connsiteX12-85" fmla="*/ 4644572 w 4644572"/>
                <a:gd name="connsiteY12-86" fmla="*/ 682172 h 3367315"/>
                <a:gd name="connsiteX13-87" fmla="*/ 4644572 w 4644572"/>
                <a:gd name="connsiteY13-88" fmla="*/ 0 h 3367315"/>
                <a:gd name="connsiteX14-89" fmla="*/ 4630057 w 4644572"/>
                <a:gd name="connsiteY14-90" fmla="*/ 29029 h 3367315"/>
                <a:gd name="connsiteX0-91" fmla="*/ 0 w 4644572"/>
                <a:gd name="connsiteY0-92" fmla="*/ 3367315 h 3367315"/>
                <a:gd name="connsiteX1-93" fmla="*/ 0 w 4644572"/>
                <a:gd name="connsiteY1-94" fmla="*/ 2786743 h 3367315"/>
                <a:gd name="connsiteX2-95" fmla="*/ 145143 w 4644572"/>
                <a:gd name="connsiteY2-96" fmla="*/ 2641600 h 3367315"/>
                <a:gd name="connsiteX3-97" fmla="*/ 1161143 w 4644572"/>
                <a:gd name="connsiteY3-98" fmla="*/ 2641600 h 3367315"/>
                <a:gd name="connsiteX4-99" fmla="*/ 1161143 w 4644572"/>
                <a:gd name="connsiteY4-100" fmla="*/ 2133600 h 3367315"/>
                <a:gd name="connsiteX5-101" fmla="*/ 1320800 w 4644572"/>
                <a:gd name="connsiteY5-102" fmla="*/ 1973943 h 3367315"/>
                <a:gd name="connsiteX6-103" fmla="*/ 2307772 w 4644572"/>
                <a:gd name="connsiteY6-104" fmla="*/ 1973943 h 3367315"/>
                <a:gd name="connsiteX7-105" fmla="*/ 2307772 w 4644572"/>
                <a:gd name="connsiteY7-106" fmla="*/ 1509486 h 3367315"/>
                <a:gd name="connsiteX8-107" fmla="*/ 2452915 w 4644572"/>
                <a:gd name="connsiteY8-108" fmla="*/ 1364343 h 3367315"/>
                <a:gd name="connsiteX9-109" fmla="*/ 3468914 w 4644572"/>
                <a:gd name="connsiteY9-110" fmla="*/ 1364343 h 3367315"/>
                <a:gd name="connsiteX10-111" fmla="*/ 3468914 w 4644572"/>
                <a:gd name="connsiteY10-112" fmla="*/ 841829 h 3367315"/>
                <a:gd name="connsiteX11-113" fmla="*/ 3628571 w 4644572"/>
                <a:gd name="connsiteY11-114" fmla="*/ 682172 h 3367315"/>
                <a:gd name="connsiteX12-115" fmla="*/ 4644572 w 4644572"/>
                <a:gd name="connsiteY12-116" fmla="*/ 682172 h 3367315"/>
                <a:gd name="connsiteX13-117" fmla="*/ 4644572 w 4644572"/>
                <a:gd name="connsiteY13-118" fmla="*/ 0 h 3367315"/>
                <a:gd name="connsiteX14-119" fmla="*/ 4630057 w 4644572"/>
                <a:gd name="connsiteY14-120" fmla="*/ 29029 h 3367315"/>
                <a:gd name="connsiteX0-121" fmla="*/ 0 w 4644572"/>
                <a:gd name="connsiteY0-122" fmla="*/ 3367315 h 3367315"/>
                <a:gd name="connsiteX1-123" fmla="*/ 0 w 4644572"/>
                <a:gd name="connsiteY1-124" fmla="*/ 2786743 h 3367315"/>
                <a:gd name="connsiteX2-125" fmla="*/ 145143 w 4644572"/>
                <a:gd name="connsiteY2-126" fmla="*/ 2641600 h 3367315"/>
                <a:gd name="connsiteX3-127" fmla="*/ 1161143 w 4644572"/>
                <a:gd name="connsiteY3-128" fmla="*/ 2641600 h 3367315"/>
                <a:gd name="connsiteX4-129" fmla="*/ 1161143 w 4644572"/>
                <a:gd name="connsiteY4-130" fmla="*/ 2133600 h 3367315"/>
                <a:gd name="connsiteX5-131" fmla="*/ 1320800 w 4644572"/>
                <a:gd name="connsiteY5-132" fmla="*/ 1973943 h 3367315"/>
                <a:gd name="connsiteX6-133" fmla="*/ 2307772 w 4644572"/>
                <a:gd name="connsiteY6-134" fmla="*/ 1973943 h 3367315"/>
                <a:gd name="connsiteX7-135" fmla="*/ 2307772 w 4644572"/>
                <a:gd name="connsiteY7-136" fmla="*/ 1509486 h 3367315"/>
                <a:gd name="connsiteX8-137" fmla="*/ 2452915 w 4644572"/>
                <a:gd name="connsiteY8-138" fmla="*/ 1364343 h 3367315"/>
                <a:gd name="connsiteX9-139" fmla="*/ 3468914 w 4644572"/>
                <a:gd name="connsiteY9-140" fmla="*/ 1364343 h 3367315"/>
                <a:gd name="connsiteX10-141" fmla="*/ 3468914 w 4644572"/>
                <a:gd name="connsiteY10-142" fmla="*/ 841829 h 3367315"/>
                <a:gd name="connsiteX11-143" fmla="*/ 3628571 w 4644572"/>
                <a:gd name="connsiteY11-144" fmla="*/ 682172 h 3367315"/>
                <a:gd name="connsiteX12-145" fmla="*/ 4644572 w 4644572"/>
                <a:gd name="connsiteY12-146" fmla="*/ 682172 h 3367315"/>
                <a:gd name="connsiteX13-147" fmla="*/ 4644572 w 4644572"/>
                <a:gd name="connsiteY13-148" fmla="*/ 0 h 3367315"/>
                <a:gd name="connsiteX14-149" fmla="*/ 4630057 w 4644572"/>
                <a:gd name="connsiteY14-150" fmla="*/ 29029 h 3367315"/>
                <a:gd name="connsiteX0-151" fmla="*/ 0 w 4644572"/>
                <a:gd name="connsiteY0-152" fmla="*/ 3367315 h 3367315"/>
                <a:gd name="connsiteX1-153" fmla="*/ 0 w 4644572"/>
                <a:gd name="connsiteY1-154" fmla="*/ 2786743 h 3367315"/>
                <a:gd name="connsiteX2-155" fmla="*/ 145143 w 4644572"/>
                <a:gd name="connsiteY2-156" fmla="*/ 2641600 h 3367315"/>
                <a:gd name="connsiteX3-157" fmla="*/ 1161143 w 4644572"/>
                <a:gd name="connsiteY3-158" fmla="*/ 2641600 h 3367315"/>
                <a:gd name="connsiteX4-159" fmla="*/ 1161143 w 4644572"/>
                <a:gd name="connsiteY4-160" fmla="*/ 2133600 h 3367315"/>
                <a:gd name="connsiteX5-161" fmla="*/ 1320800 w 4644572"/>
                <a:gd name="connsiteY5-162" fmla="*/ 1973943 h 3367315"/>
                <a:gd name="connsiteX6-163" fmla="*/ 2307772 w 4644572"/>
                <a:gd name="connsiteY6-164" fmla="*/ 1973943 h 3367315"/>
                <a:gd name="connsiteX7-165" fmla="*/ 2307772 w 4644572"/>
                <a:gd name="connsiteY7-166" fmla="*/ 1509486 h 3367315"/>
                <a:gd name="connsiteX8-167" fmla="*/ 2452915 w 4644572"/>
                <a:gd name="connsiteY8-168" fmla="*/ 1364343 h 3367315"/>
                <a:gd name="connsiteX9-169" fmla="*/ 3468914 w 4644572"/>
                <a:gd name="connsiteY9-170" fmla="*/ 1364343 h 3367315"/>
                <a:gd name="connsiteX10-171" fmla="*/ 3468914 w 4644572"/>
                <a:gd name="connsiteY10-172" fmla="*/ 841829 h 3367315"/>
                <a:gd name="connsiteX11-173" fmla="*/ 3628571 w 4644572"/>
                <a:gd name="connsiteY11-174" fmla="*/ 682172 h 3367315"/>
                <a:gd name="connsiteX12-175" fmla="*/ 4644572 w 4644572"/>
                <a:gd name="connsiteY12-176" fmla="*/ 682172 h 3367315"/>
                <a:gd name="connsiteX13-177" fmla="*/ 4644572 w 4644572"/>
                <a:gd name="connsiteY13-178" fmla="*/ 0 h 3367315"/>
                <a:gd name="connsiteX14-179" fmla="*/ 4630057 w 4644572"/>
                <a:gd name="connsiteY14-180" fmla="*/ 29029 h 3367315"/>
                <a:gd name="connsiteX0-181" fmla="*/ 0 w 4644572"/>
                <a:gd name="connsiteY0-182" fmla="*/ 3367315 h 3367315"/>
                <a:gd name="connsiteX1-183" fmla="*/ 0 w 4644572"/>
                <a:gd name="connsiteY1-184" fmla="*/ 2786743 h 3367315"/>
                <a:gd name="connsiteX2-185" fmla="*/ 145143 w 4644572"/>
                <a:gd name="connsiteY2-186" fmla="*/ 2641600 h 3367315"/>
                <a:gd name="connsiteX3-187" fmla="*/ 1161143 w 4644572"/>
                <a:gd name="connsiteY3-188" fmla="*/ 2641600 h 3367315"/>
                <a:gd name="connsiteX4-189" fmla="*/ 1161143 w 4644572"/>
                <a:gd name="connsiteY4-190" fmla="*/ 2133600 h 3367315"/>
                <a:gd name="connsiteX5-191" fmla="*/ 1320800 w 4644572"/>
                <a:gd name="connsiteY5-192" fmla="*/ 1973943 h 3367315"/>
                <a:gd name="connsiteX6-193" fmla="*/ 2307772 w 4644572"/>
                <a:gd name="connsiteY6-194" fmla="*/ 1973943 h 3367315"/>
                <a:gd name="connsiteX7-195" fmla="*/ 2307772 w 4644572"/>
                <a:gd name="connsiteY7-196" fmla="*/ 1509486 h 3367315"/>
                <a:gd name="connsiteX8-197" fmla="*/ 2452915 w 4644572"/>
                <a:gd name="connsiteY8-198" fmla="*/ 1364343 h 3367315"/>
                <a:gd name="connsiteX9-199" fmla="*/ 3468914 w 4644572"/>
                <a:gd name="connsiteY9-200" fmla="*/ 1364343 h 3367315"/>
                <a:gd name="connsiteX10-201" fmla="*/ 3468914 w 4644572"/>
                <a:gd name="connsiteY10-202" fmla="*/ 841829 h 3367315"/>
                <a:gd name="connsiteX11-203" fmla="*/ 3628571 w 4644572"/>
                <a:gd name="connsiteY11-204" fmla="*/ 682172 h 3367315"/>
                <a:gd name="connsiteX12-205" fmla="*/ 4644572 w 4644572"/>
                <a:gd name="connsiteY12-206" fmla="*/ 682172 h 3367315"/>
                <a:gd name="connsiteX13-207" fmla="*/ 4644572 w 4644572"/>
                <a:gd name="connsiteY13-208" fmla="*/ 0 h 3367315"/>
                <a:gd name="connsiteX14-209" fmla="*/ 4630057 w 4644572"/>
                <a:gd name="connsiteY14-210" fmla="*/ 29029 h 3367315"/>
                <a:gd name="connsiteX0-211" fmla="*/ 0 w 4644572"/>
                <a:gd name="connsiteY0-212" fmla="*/ 3367315 h 3367315"/>
                <a:gd name="connsiteX1-213" fmla="*/ 0 w 4644572"/>
                <a:gd name="connsiteY1-214" fmla="*/ 2786743 h 3367315"/>
                <a:gd name="connsiteX2-215" fmla="*/ 145143 w 4644572"/>
                <a:gd name="connsiteY2-216" fmla="*/ 2641600 h 3367315"/>
                <a:gd name="connsiteX3-217" fmla="*/ 1161143 w 4644572"/>
                <a:gd name="connsiteY3-218" fmla="*/ 2641600 h 3367315"/>
                <a:gd name="connsiteX4-219" fmla="*/ 1161143 w 4644572"/>
                <a:gd name="connsiteY4-220" fmla="*/ 2133600 h 3367315"/>
                <a:gd name="connsiteX5-221" fmla="*/ 1320800 w 4644572"/>
                <a:gd name="connsiteY5-222" fmla="*/ 1973943 h 3367315"/>
                <a:gd name="connsiteX6-223" fmla="*/ 2307772 w 4644572"/>
                <a:gd name="connsiteY6-224" fmla="*/ 1973943 h 3367315"/>
                <a:gd name="connsiteX7-225" fmla="*/ 2307772 w 4644572"/>
                <a:gd name="connsiteY7-226" fmla="*/ 1509486 h 3367315"/>
                <a:gd name="connsiteX8-227" fmla="*/ 2452915 w 4644572"/>
                <a:gd name="connsiteY8-228" fmla="*/ 1364343 h 3367315"/>
                <a:gd name="connsiteX9-229" fmla="*/ 3468914 w 4644572"/>
                <a:gd name="connsiteY9-230" fmla="*/ 1364343 h 3367315"/>
                <a:gd name="connsiteX10-231" fmla="*/ 3468914 w 4644572"/>
                <a:gd name="connsiteY10-232" fmla="*/ 841829 h 3367315"/>
                <a:gd name="connsiteX11-233" fmla="*/ 3628571 w 4644572"/>
                <a:gd name="connsiteY11-234" fmla="*/ 682172 h 3367315"/>
                <a:gd name="connsiteX12-235" fmla="*/ 4644572 w 4644572"/>
                <a:gd name="connsiteY12-236" fmla="*/ 682172 h 3367315"/>
                <a:gd name="connsiteX13-237" fmla="*/ 4644572 w 4644572"/>
                <a:gd name="connsiteY13-238" fmla="*/ 0 h 3367315"/>
                <a:gd name="connsiteX14-239" fmla="*/ 4630057 w 4644572"/>
                <a:gd name="connsiteY14-240" fmla="*/ 29029 h 33673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4644572" h="3367315">
                  <a:moveTo>
                    <a:pt x="0" y="3367315"/>
                  </a:moveTo>
                  <a:lnTo>
                    <a:pt x="0" y="2786743"/>
                  </a:lnTo>
                  <a:cubicBezTo>
                    <a:pt x="10281" y="2669782"/>
                    <a:pt x="35802" y="2644261"/>
                    <a:pt x="145143" y="2641600"/>
                  </a:cubicBezTo>
                  <a:lnTo>
                    <a:pt x="1161143" y="2641600"/>
                  </a:lnTo>
                  <a:lnTo>
                    <a:pt x="1161143" y="2133600"/>
                  </a:lnTo>
                  <a:cubicBezTo>
                    <a:pt x="1168642" y="2057521"/>
                    <a:pt x="1214241" y="1981442"/>
                    <a:pt x="1320800" y="1973943"/>
                  </a:cubicBezTo>
                  <a:lnTo>
                    <a:pt x="2307772" y="1973943"/>
                  </a:lnTo>
                  <a:lnTo>
                    <a:pt x="2307772" y="1509486"/>
                  </a:lnTo>
                  <a:cubicBezTo>
                    <a:pt x="2318053" y="1400145"/>
                    <a:pt x="2343574" y="1367004"/>
                    <a:pt x="2452915" y="1364343"/>
                  </a:cubicBezTo>
                  <a:lnTo>
                    <a:pt x="3468914" y="1364343"/>
                  </a:lnTo>
                  <a:lnTo>
                    <a:pt x="3468914" y="841829"/>
                  </a:lnTo>
                  <a:cubicBezTo>
                    <a:pt x="3468793" y="712410"/>
                    <a:pt x="3537252" y="682051"/>
                    <a:pt x="3628571" y="682172"/>
                  </a:cubicBezTo>
                  <a:lnTo>
                    <a:pt x="4644572" y="682172"/>
                  </a:lnTo>
                  <a:lnTo>
                    <a:pt x="4644572" y="0"/>
                  </a:lnTo>
                  <a:lnTo>
                    <a:pt x="4630057" y="29029"/>
                  </a:lnTo>
                </a:path>
              </a:pathLst>
            </a:custGeom>
            <a:noFill/>
            <a:ln w="381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a:off x="7128436" y="1643000"/>
              <a:ext cx="138724" cy="288099"/>
            </a:xfrm>
            <a:prstGeom prst="triangle">
              <a:avLst/>
            </a:prstGeom>
            <a:solidFill>
              <a:srgbClr val="6AE7FF"/>
            </a:solidFill>
            <a:ln>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矩形 5"/>
          <p:cNvSpPr/>
          <p:nvPr/>
        </p:nvSpPr>
        <p:spPr>
          <a:xfrm>
            <a:off x="7367334" y="1931099"/>
            <a:ext cx="1584451" cy="1008345"/>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noFill/>
          <a:ln>
            <a:solidFill>
              <a:srgbClr val="6AE7FF"/>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p>
        </p:txBody>
      </p:sp>
      <p:sp>
        <p:nvSpPr>
          <p:cNvPr id="23" name="Rectangle 42"/>
          <p:cNvSpPr/>
          <p:nvPr/>
        </p:nvSpPr>
        <p:spPr>
          <a:xfrm flipH="1">
            <a:off x="7339745" y="2082371"/>
            <a:ext cx="1612037" cy="396443"/>
          </a:xfrm>
          <a:prstGeom prst="rect">
            <a:avLst/>
          </a:prstGeom>
          <a:noFill/>
          <a:ln w="12700" cap="flat" cmpd="sng" algn="ctr">
            <a:noFill/>
            <a:prstDash val="solid"/>
          </a:ln>
          <a:effectLst/>
        </p:spPr>
        <p:txBody>
          <a:bodyPr lIns="91404" tIns="0" rIns="91404" bIns="0" rtlCol="0" anchor="t"/>
          <a:lstStyle/>
          <a:p>
            <a:pPr algn="ctr"/>
            <a:r>
              <a:rPr lang="en-US" altLang="zh-CN"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05</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Rectangle 42"/>
          <p:cNvSpPr/>
          <p:nvPr/>
        </p:nvSpPr>
        <p:spPr>
          <a:xfrm flipH="1">
            <a:off x="8276395" y="2489505"/>
            <a:ext cx="3915604" cy="1614425"/>
          </a:xfrm>
          <a:prstGeom prst="rect">
            <a:avLst/>
          </a:prstGeom>
          <a:noFill/>
          <a:ln w="12700" cap="flat" cmpd="sng" algn="ctr">
            <a:noFill/>
            <a:prstDash val="solid"/>
          </a:ln>
          <a:effectLst/>
        </p:spPr>
        <p:txBody>
          <a:bodyPr lIns="91404" tIns="0" rIns="91404" bIns="0" rtlCol="0" anchor="t"/>
          <a:lstStyle/>
          <a:p>
            <a:pPr fontAlgn="auto">
              <a:lnSpc>
                <a:spcPct val="150000"/>
              </a:lnSpc>
            </a:pPr>
            <a:r>
              <a:rPr lang="zh-CN" altLang="en-US" sz="1200" noProof="1">
                <a:solidFill>
                  <a:schemeClr val="bg1"/>
                </a:solidFill>
                <a:latin typeface="微软雅黑" panose="020B0503020204020204" pitchFamily="34" charset="-122"/>
                <a:ea typeface="微软雅黑" panose="020B0503020204020204" pitchFamily="34" charset="-122"/>
              </a:rPr>
              <a:t>难度值字段会根据之前一段时间区块的平均生成时间进行调整以应对整个网络不断变化的整体计算总量，如果计算总量增长了，则系统会调高数学题的难度值，使得预期完成下一个区块的时间依然在一定时间内</a:t>
            </a:r>
            <a:endParaRPr lang="en-US" altLang="zh-CN"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5" name="矩形 5"/>
          <p:cNvSpPr/>
          <p:nvPr/>
        </p:nvSpPr>
        <p:spPr>
          <a:xfrm>
            <a:off x="6196996" y="2587709"/>
            <a:ext cx="1584451" cy="1008345"/>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noFill/>
          <a:ln>
            <a:solidFill>
              <a:srgbClr val="6AE7FF"/>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p>
        </p:txBody>
      </p:sp>
      <p:sp>
        <p:nvSpPr>
          <p:cNvPr id="26" name="Rectangle 42"/>
          <p:cNvSpPr/>
          <p:nvPr/>
        </p:nvSpPr>
        <p:spPr>
          <a:xfrm flipH="1">
            <a:off x="6169407" y="2762869"/>
            <a:ext cx="1612037" cy="329014"/>
          </a:xfrm>
          <a:prstGeom prst="rect">
            <a:avLst/>
          </a:prstGeom>
          <a:noFill/>
          <a:ln w="12700" cap="flat" cmpd="sng" algn="ctr">
            <a:noFill/>
            <a:prstDash val="solid"/>
          </a:ln>
          <a:effectLst/>
        </p:spPr>
        <p:txBody>
          <a:bodyPr lIns="91404" tIns="0" rIns="91404" bIns="0" rtlCol="0" anchor="t"/>
          <a:lstStyle/>
          <a:p>
            <a:pPr algn="ctr"/>
            <a:r>
              <a:rPr lang="en-US" altLang="zh-CN"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04</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Rectangle 42"/>
          <p:cNvSpPr/>
          <p:nvPr/>
        </p:nvSpPr>
        <p:spPr>
          <a:xfrm flipH="1">
            <a:off x="6816682" y="3620267"/>
            <a:ext cx="4069031" cy="504266"/>
          </a:xfrm>
          <a:prstGeom prst="rect">
            <a:avLst/>
          </a:prstGeom>
          <a:noFill/>
          <a:ln w="12700" cap="flat" cmpd="sng" algn="ctr">
            <a:noFill/>
            <a:prstDash val="solid"/>
          </a:ln>
          <a:effectLst/>
        </p:spPr>
        <p:txBody>
          <a:bodyPr lIns="91404" tIns="0" rIns="91404" bIns="0" rtlCol="0" anchor="t"/>
          <a:lstStyle/>
          <a:p>
            <a:pPr fontAlgn="auto">
              <a:lnSpc>
                <a:spcPct val="150000"/>
              </a:lnSpc>
            </a:pPr>
            <a:r>
              <a:rPr lang="zh-CN" altLang="en-US" sz="1400" noProof="1">
                <a:solidFill>
                  <a:schemeClr val="bg1"/>
                </a:solidFill>
                <a:latin typeface="微软雅黑" panose="020B0503020204020204" pitchFamily="34" charset="-122"/>
                <a:ea typeface="微软雅黑" panose="020B0503020204020204" pitchFamily="34" charset="-122"/>
              </a:rPr>
              <a:t>把当前时间保存在时间戳字段中</a:t>
            </a:r>
            <a:endParaRPr lang="en-US" altLang="zh-CN" sz="1400" noProof="1">
              <a:solidFill>
                <a:schemeClr val="bg1"/>
              </a:solidFill>
              <a:latin typeface="微软雅黑" panose="020B0503020204020204" pitchFamily="34" charset="-122"/>
              <a:ea typeface="微软雅黑" panose="020B0503020204020204" pitchFamily="34" charset="-122"/>
            </a:endParaRPr>
          </a:p>
        </p:txBody>
      </p:sp>
      <p:sp>
        <p:nvSpPr>
          <p:cNvPr id="28" name="矩形 5"/>
          <p:cNvSpPr/>
          <p:nvPr/>
        </p:nvSpPr>
        <p:spPr>
          <a:xfrm>
            <a:off x="5026668" y="3244317"/>
            <a:ext cx="1584451" cy="1008345"/>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noFill/>
          <a:ln>
            <a:solidFill>
              <a:srgbClr val="6AE7FF"/>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p>
        </p:txBody>
      </p:sp>
      <p:sp>
        <p:nvSpPr>
          <p:cNvPr id="37" name="Rectangle 42"/>
          <p:cNvSpPr/>
          <p:nvPr/>
        </p:nvSpPr>
        <p:spPr>
          <a:xfrm flipH="1">
            <a:off x="4999077" y="3396751"/>
            <a:ext cx="1612037" cy="351739"/>
          </a:xfrm>
          <a:prstGeom prst="rect">
            <a:avLst/>
          </a:prstGeom>
          <a:noFill/>
          <a:ln w="12700" cap="flat" cmpd="sng" algn="ctr">
            <a:noFill/>
            <a:prstDash val="solid"/>
          </a:ln>
          <a:effectLst/>
        </p:spPr>
        <p:txBody>
          <a:bodyPr lIns="91404" tIns="0" rIns="91404" bIns="0" rtlCol="0" anchor="t"/>
          <a:lstStyle/>
          <a:p>
            <a:pPr algn="ctr"/>
            <a:r>
              <a:rPr lang="en-US" altLang="zh-CN"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Rectangle 42"/>
          <p:cNvSpPr/>
          <p:nvPr/>
        </p:nvSpPr>
        <p:spPr>
          <a:xfrm flipH="1">
            <a:off x="5679058" y="4144934"/>
            <a:ext cx="6106541" cy="504266"/>
          </a:xfrm>
          <a:prstGeom prst="rect">
            <a:avLst/>
          </a:prstGeom>
          <a:noFill/>
          <a:ln w="12700" cap="flat" cmpd="sng" algn="ctr">
            <a:noFill/>
            <a:prstDash val="solid"/>
          </a:ln>
          <a:effectLst/>
        </p:spPr>
        <p:txBody>
          <a:bodyPr lIns="91404" tIns="0" rIns="91404" bIns="0" rtlCol="0" anchor="t"/>
          <a:lstStyle/>
          <a:p>
            <a:pPr fontAlgn="auto">
              <a:lnSpc>
                <a:spcPct val="150000"/>
              </a:lnSpc>
            </a:pPr>
            <a:r>
              <a:rPr lang="zh-CN" altLang="en-US" sz="1400" noProof="1">
                <a:solidFill>
                  <a:schemeClr val="bg1"/>
                </a:solidFill>
                <a:latin typeface="微软雅黑" panose="020B0503020204020204" pitchFamily="34" charset="-122"/>
                <a:ea typeface="微软雅黑" panose="020B0503020204020204" pitchFamily="34" charset="-122"/>
              </a:rPr>
              <a:t>把上一个刚刚生成的区块的区块头的数据通过 </a:t>
            </a:r>
            <a:r>
              <a:rPr lang="en-US" altLang="zh-CN" sz="1400" noProof="1">
                <a:solidFill>
                  <a:schemeClr val="bg1"/>
                </a:solidFill>
                <a:latin typeface="微软雅黑" panose="020B0503020204020204" pitchFamily="34" charset="-122"/>
                <a:ea typeface="微软雅黑" panose="020B0503020204020204" pitchFamily="34" charset="-122"/>
              </a:rPr>
              <a:t>SHA256 </a:t>
            </a:r>
            <a:r>
              <a:rPr lang="zh-CN" altLang="en-US" sz="1400" noProof="1">
                <a:solidFill>
                  <a:schemeClr val="bg1"/>
                </a:solidFill>
                <a:latin typeface="微软雅黑" panose="020B0503020204020204" pitchFamily="34" charset="-122"/>
                <a:ea typeface="微软雅黑" panose="020B0503020204020204" pitchFamily="34" charset="-122"/>
              </a:rPr>
              <a:t>算法生成一个 哈希值填入到当前区块的父哈希值中</a:t>
            </a:r>
            <a:endParaRPr lang="en-US" altLang="zh-CN" sz="1400" noProof="1">
              <a:solidFill>
                <a:schemeClr val="bg1"/>
              </a:solidFill>
              <a:latin typeface="微软雅黑" panose="020B0503020204020204" pitchFamily="34" charset="-122"/>
              <a:ea typeface="微软雅黑" panose="020B0503020204020204" pitchFamily="34" charset="-122"/>
            </a:endParaRPr>
          </a:p>
        </p:txBody>
      </p:sp>
      <p:sp>
        <p:nvSpPr>
          <p:cNvPr id="41" name="矩形 5"/>
          <p:cNvSpPr/>
          <p:nvPr/>
        </p:nvSpPr>
        <p:spPr>
          <a:xfrm>
            <a:off x="3856333" y="3900921"/>
            <a:ext cx="1584451" cy="1008346"/>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noFill/>
          <a:ln>
            <a:solidFill>
              <a:srgbClr val="6AE7FF"/>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p>
        </p:txBody>
      </p:sp>
      <p:sp>
        <p:nvSpPr>
          <p:cNvPr id="43" name="Rectangle 42"/>
          <p:cNvSpPr/>
          <p:nvPr/>
        </p:nvSpPr>
        <p:spPr>
          <a:xfrm flipH="1">
            <a:off x="3828744" y="3999383"/>
            <a:ext cx="1612037" cy="405714"/>
          </a:xfrm>
          <a:prstGeom prst="rect">
            <a:avLst/>
          </a:prstGeom>
          <a:noFill/>
          <a:ln w="12700" cap="flat" cmpd="sng" algn="ctr">
            <a:noFill/>
            <a:prstDash val="solid"/>
          </a:ln>
          <a:effectLst/>
        </p:spPr>
        <p:txBody>
          <a:bodyPr lIns="91404" tIns="0" rIns="91404" bIns="0" rtlCol="0" anchor="t"/>
          <a:lstStyle/>
          <a:p>
            <a:pPr algn="ctr"/>
            <a:r>
              <a:rPr lang="en-US" altLang="zh-CN"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Rectangle 42"/>
          <p:cNvSpPr/>
          <p:nvPr/>
        </p:nvSpPr>
        <p:spPr>
          <a:xfrm flipH="1">
            <a:off x="4522519" y="4843841"/>
            <a:ext cx="6014851" cy="504266"/>
          </a:xfrm>
          <a:prstGeom prst="rect">
            <a:avLst/>
          </a:prstGeom>
          <a:noFill/>
          <a:ln w="12700" cap="flat" cmpd="sng" algn="ctr">
            <a:noFill/>
            <a:prstDash val="solid"/>
          </a:ln>
          <a:effectLst/>
        </p:spPr>
        <p:txBody>
          <a:bodyPr lIns="91404" tIns="0" rIns="91404" bIns="0" rtlCol="0" anchor="t"/>
          <a:lstStyle/>
          <a:p>
            <a:pPr fontAlgn="auto">
              <a:lnSpc>
                <a:spcPct val="150000"/>
              </a:lnSpc>
            </a:pPr>
            <a:r>
              <a:rPr lang="zh-CN" altLang="en-US" sz="1400" noProof="1">
                <a:solidFill>
                  <a:schemeClr val="bg1"/>
                </a:solidFill>
                <a:latin typeface="微软雅黑" panose="020B0503020204020204" pitchFamily="34" charset="-122"/>
                <a:ea typeface="微软雅黑" panose="020B0503020204020204" pitchFamily="34" charset="-122"/>
              </a:rPr>
              <a:t>在区块主体中生成此区块中所有交易信息的 </a:t>
            </a:r>
            <a:r>
              <a:rPr lang="en-US" altLang="zh-CN" sz="1400" noProof="1">
                <a:solidFill>
                  <a:schemeClr val="bg1"/>
                </a:solidFill>
                <a:latin typeface="微软雅黑" panose="020B0503020204020204" pitchFamily="34" charset="-122"/>
                <a:ea typeface="微软雅黑" panose="020B0503020204020204" pitchFamily="34" charset="-122"/>
              </a:rPr>
              <a:t>Merkle </a:t>
            </a:r>
            <a:r>
              <a:rPr lang="zh-CN" altLang="en-US" sz="1400" noProof="1">
                <a:solidFill>
                  <a:schemeClr val="bg1"/>
                </a:solidFill>
                <a:latin typeface="微软雅黑" panose="020B0503020204020204" pitchFamily="34" charset="-122"/>
                <a:ea typeface="微软雅黑" panose="020B0503020204020204" pitchFamily="34" charset="-122"/>
              </a:rPr>
              <a:t>树，把 </a:t>
            </a:r>
            <a:r>
              <a:rPr lang="en-US" altLang="zh-CN" sz="1400" noProof="1">
                <a:solidFill>
                  <a:schemeClr val="bg1"/>
                </a:solidFill>
                <a:latin typeface="微软雅黑" panose="020B0503020204020204" pitchFamily="34" charset="-122"/>
                <a:ea typeface="微软雅黑" panose="020B0503020204020204" pitchFamily="34" charset="-122"/>
              </a:rPr>
              <a:t>Merkle </a:t>
            </a:r>
            <a:r>
              <a:rPr lang="zh-CN" altLang="en-US" sz="1400" noProof="1">
                <a:solidFill>
                  <a:schemeClr val="bg1"/>
                </a:solidFill>
                <a:latin typeface="微软雅黑" panose="020B0503020204020204" pitchFamily="34" charset="-122"/>
                <a:ea typeface="微软雅黑" panose="020B0503020204020204" pitchFamily="34" charset="-122"/>
              </a:rPr>
              <a:t>树根的值保存在区块头中</a:t>
            </a:r>
            <a:endParaRPr lang="en-US" altLang="zh-CN" sz="1400" noProof="1">
              <a:solidFill>
                <a:schemeClr val="bg1"/>
              </a:solidFill>
              <a:latin typeface="微软雅黑" panose="020B0503020204020204" pitchFamily="34" charset="-122"/>
              <a:ea typeface="微软雅黑" panose="020B0503020204020204" pitchFamily="34" charset="-122"/>
            </a:endParaRPr>
          </a:p>
        </p:txBody>
      </p:sp>
      <p:sp>
        <p:nvSpPr>
          <p:cNvPr id="46" name="矩形 5"/>
          <p:cNvSpPr/>
          <p:nvPr/>
        </p:nvSpPr>
        <p:spPr>
          <a:xfrm>
            <a:off x="2685999" y="4557533"/>
            <a:ext cx="1584451" cy="1008345"/>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noFill/>
          <a:ln>
            <a:solidFill>
              <a:srgbClr val="6AE7FF"/>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p>
        </p:txBody>
      </p:sp>
      <p:sp>
        <p:nvSpPr>
          <p:cNvPr id="47" name="Rectangle 42"/>
          <p:cNvSpPr/>
          <p:nvPr/>
        </p:nvSpPr>
        <p:spPr>
          <a:xfrm flipH="1">
            <a:off x="2658410" y="4655991"/>
            <a:ext cx="1612037" cy="405716"/>
          </a:xfrm>
          <a:prstGeom prst="rect">
            <a:avLst/>
          </a:prstGeom>
          <a:noFill/>
          <a:ln w="12700" cap="flat" cmpd="sng" algn="ctr">
            <a:noFill/>
            <a:prstDash val="solid"/>
          </a:ln>
          <a:effectLst/>
        </p:spPr>
        <p:txBody>
          <a:bodyPr lIns="91404" tIns="0" rIns="91404" bIns="0" rtlCol="0" anchor="t"/>
          <a:lstStyle/>
          <a:p>
            <a:pPr algn="ctr"/>
            <a:r>
              <a:rPr lang="en-US" altLang="zh-CN"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Rectangle 42"/>
          <p:cNvSpPr/>
          <p:nvPr/>
        </p:nvSpPr>
        <p:spPr>
          <a:xfrm flipH="1">
            <a:off x="3280167" y="5535905"/>
            <a:ext cx="3536516" cy="504266"/>
          </a:xfrm>
          <a:prstGeom prst="rect">
            <a:avLst/>
          </a:prstGeom>
          <a:noFill/>
          <a:ln w="12700" cap="flat" cmpd="sng" algn="ctr">
            <a:noFill/>
            <a:prstDash val="solid"/>
          </a:ln>
          <a:effectLst/>
        </p:spPr>
        <p:txBody>
          <a:bodyPr lIns="91404" tIns="0" rIns="91404" bIns="0" rtlCol="0" anchor="t"/>
          <a:lstStyle/>
          <a:p>
            <a:pPr fontAlgn="auto">
              <a:lnSpc>
                <a:spcPct val="150000"/>
              </a:lnSpc>
            </a:pPr>
            <a:r>
              <a:rPr lang="zh-CN" altLang="en-US" sz="1400" noProof="1">
                <a:solidFill>
                  <a:schemeClr val="bg1"/>
                </a:solidFill>
                <a:latin typeface="微软雅黑" panose="020B0503020204020204" pitchFamily="34" charset="-122"/>
                <a:ea typeface="微软雅黑" panose="020B0503020204020204" pitchFamily="34" charset="-122"/>
              </a:rPr>
              <a:t>把在本地内存中的交易信息记录到区块主体中</a:t>
            </a:r>
            <a:endParaRPr lang="en-US" altLang="zh-CN" sz="1400" noProof="1">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2064886" y="1963680"/>
            <a:ext cx="3235503" cy="1338828"/>
          </a:xfrm>
          <a:prstGeom prst="rect">
            <a:avLst/>
          </a:prstGeom>
          <a:noFill/>
        </p:spPr>
        <p:txBody>
          <a:bodyPr wrap="square">
            <a:spAutoFit/>
          </a:bodyPr>
          <a:lstStyle/>
          <a:p>
            <a:pPr algn="ctr">
              <a:lnSpc>
                <a:spcPct val="150000"/>
              </a:lnSpc>
            </a:pPr>
            <a:r>
              <a:rPr lang="zh-CN" altLang="en-US" b="1" noProof="1">
                <a:solidFill>
                  <a:schemeClr val="bg1"/>
                </a:solidFill>
                <a:latin typeface="微软雅黑" panose="020B0503020204020204" pitchFamily="34" charset="-122"/>
                <a:ea typeface="微软雅黑" panose="020B0503020204020204" pitchFamily="34" charset="-122"/>
              </a:rPr>
              <a:t>在当前区块加入区块链后，所有矿工就立即开始下一个区块的生成工作。</a:t>
            </a:r>
            <a:endParaRPr lang="zh-CN" altLang="en-US" b="1" dirty="0">
              <a:solidFill>
                <a:schemeClr val="bg1"/>
              </a:solidFill>
            </a:endParaRPr>
          </a:p>
        </p:txBody>
      </p:sp>
    </p:spTree>
    <p:extLst>
      <p:ext uri="{BB962C8B-B14F-4D97-AF65-F5344CB8AC3E}">
        <p14:creationId xmlns:p14="http://schemas.microsoft.com/office/powerpoint/2010/main" val="400902282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500" fill="hold"/>
                                        <p:tgtEl>
                                          <p:spTgt spid="22"/>
                                        </p:tgtEl>
                                        <p:attrNameLst>
                                          <p:attrName>ppt_x</p:attrName>
                                        </p:attrNameLst>
                                      </p:cBhvr>
                                      <p:tavLst>
                                        <p:tav tm="0">
                                          <p:val>
                                            <p:strVal val="#ppt_x"/>
                                          </p:val>
                                        </p:tav>
                                        <p:tav tm="100000">
                                          <p:val>
                                            <p:strVal val="#ppt_x"/>
                                          </p:val>
                                        </p:tav>
                                      </p:tavLst>
                                    </p:anim>
                                    <p:anim calcmode="lin" valueType="num">
                                      <p:cBhvr additive="base">
                                        <p:cTn id="11" dur="50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ppt_x"/>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fill="hold"/>
                                        <p:tgtEl>
                                          <p:spTgt spid="24"/>
                                        </p:tgtEl>
                                        <p:attrNameLst>
                                          <p:attrName>ppt_x</p:attrName>
                                        </p:attrNameLst>
                                      </p:cBhvr>
                                      <p:tavLst>
                                        <p:tav tm="0">
                                          <p:val>
                                            <p:strVal val="#ppt_x"/>
                                          </p:val>
                                        </p:tav>
                                        <p:tav tm="100000">
                                          <p:val>
                                            <p:strVal val="#ppt_x"/>
                                          </p:val>
                                        </p:tav>
                                      </p:tavLst>
                                    </p:anim>
                                    <p:anim calcmode="lin" valueType="num">
                                      <p:cBhvr additive="base">
                                        <p:cTn id="19" dur="500" fill="hold"/>
                                        <p:tgtEl>
                                          <p:spTgt spid="24"/>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2" presetClass="entr" presetSubtype="4"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ppt_x"/>
                                          </p:val>
                                        </p:tav>
                                        <p:tav tm="100000">
                                          <p:val>
                                            <p:strVal val="#ppt_x"/>
                                          </p:val>
                                        </p:tav>
                                      </p:tavLst>
                                    </p:anim>
                                    <p:anim calcmode="lin" valueType="num">
                                      <p:cBhvr additive="base">
                                        <p:cTn id="28" dur="500" fill="hold"/>
                                        <p:tgtEl>
                                          <p:spTgt spid="2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ppt_x"/>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childTnLst>
                          </p:cTn>
                        </p:par>
                        <p:par>
                          <p:cTn id="33" fill="hold">
                            <p:stCondLst>
                              <p:cond delay="1000"/>
                            </p:stCondLst>
                            <p:childTnLst>
                              <p:par>
                                <p:cTn id="34" presetID="2" presetClass="entr" presetSubtype="4"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ppt_x"/>
                                          </p:val>
                                        </p:tav>
                                        <p:tav tm="100000">
                                          <p:val>
                                            <p:strVal val="#ppt_x"/>
                                          </p:val>
                                        </p:tav>
                                      </p:tavLst>
                                    </p:anim>
                                    <p:anim calcmode="lin" valueType="num">
                                      <p:cBhvr additive="base">
                                        <p:cTn id="37" dur="500" fill="hold"/>
                                        <p:tgtEl>
                                          <p:spTgt spid="2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additive="base">
                                        <p:cTn id="40" dur="500" fill="hold"/>
                                        <p:tgtEl>
                                          <p:spTgt spid="37"/>
                                        </p:tgtEl>
                                        <p:attrNameLst>
                                          <p:attrName>ppt_x</p:attrName>
                                        </p:attrNameLst>
                                      </p:cBhvr>
                                      <p:tavLst>
                                        <p:tav tm="0">
                                          <p:val>
                                            <p:strVal val="#ppt_x"/>
                                          </p:val>
                                        </p:tav>
                                        <p:tav tm="100000">
                                          <p:val>
                                            <p:strVal val="#ppt_x"/>
                                          </p:val>
                                        </p:tav>
                                      </p:tavLst>
                                    </p:anim>
                                    <p:anim calcmode="lin" valueType="num">
                                      <p:cBhvr additive="base">
                                        <p:cTn id="41" dur="500" fill="hold"/>
                                        <p:tgtEl>
                                          <p:spTgt spid="3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additive="base">
                                        <p:cTn id="44" dur="500" fill="hold"/>
                                        <p:tgtEl>
                                          <p:spTgt spid="39"/>
                                        </p:tgtEl>
                                        <p:attrNameLst>
                                          <p:attrName>ppt_x</p:attrName>
                                        </p:attrNameLst>
                                      </p:cBhvr>
                                      <p:tavLst>
                                        <p:tav tm="0">
                                          <p:val>
                                            <p:strVal val="#ppt_x"/>
                                          </p:val>
                                        </p:tav>
                                        <p:tav tm="100000">
                                          <p:val>
                                            <p:strVal val="#ppt_x"/>
                                          </p:val>
                                        </p:tav>
                                      </p:tavLst>
                                    </p:anim>
                                    <p:anim calcmode="lin" valueType="num">
                                      <p:cBhvr additive="base">
                                        <p:cTn id="45" dur="500" fill="hold"/>
                                        <p:tgtEl>
                                          <p:spTgt spid="39"/>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500" fill="hold"/>
                                        <p:tgtEl>
                                          <p:spTgt spid="41"/>
                                        </p:tgtEl>
                                        <p:attrNameLst>
                                          <p:attrName>ppt_x</p:attrName>
                                        </p:attrNameLst>
                                      </p:cBhvr>
                                      <p:tavLst>
                                        <p:tav tm="0">
                                          <p:val>
                                            <p:strVal val="#ppt_x"/>
                                          </p:val>
                                        </p:tav>
                                        <p:tav tm="100000">
                                          <p:val>
                                            <p:strVal val="#ppt_x"/>
                                          </p:val>
                                        </p:tav>
                                      </p:tavLst>
                                    </p:anim>
                                    <p:anim calcmode="lin" valueType="num">
                                      <p:cBhvr additive="base">
                                        <p:cTn id="50" dur="500" fill="hold"/>
                                        <p:tgtEl>
                                          <p:spTgt spid="41"/>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3"/>
                                        </p:tgtEl>
                                        <p:attrNameLst>
                                          <p:attrName>style.visibility</p:attrName>
                                        </p:attrNameLst>
                                      </p:cBhvr>
                                      <p:to>
                                        <p:strVal val="visible"/>
                                      </p:to>
                                    </p:set>
                                    <p:anim calcmode="lin" valueType="num">
                                      <p:cBhvr additive="base">
                                        <p:cTn id="53" dur="500" fill="hold"/>
                                        <p:tgtEl>
                                          <p:spTgt spid="43"/>
                                        </p:tgtEl>
                                        <p:attrNameLst>
                                          <p:attrName>ppt_x</p:attrName>
                                        </p:attrNameLst>
                                      </p:cBhvr>
                                      <p:tavLst>
                                        <p:tav tm="0">
                                          <p:val>
                                            <p:strVal val="#ppt_x"/>
                                          </p:val>
                                        </p:tav>
                                        <p:tav tm="100000">
                                          <p:val>
                                            <p:strVal val="#ppt_x"/>
                                          </p:val>
                                        </p:tav>
                                      </p:tavLst>
                                    </p:anim>
                                    <p:anim calcmode="lin" valueType="num">
                                      <p:cBhvr additive="base">
                                        <p:cTn id="54" dur="500" fill="hold"/>
                                        <p:tgtEl>
                                          <p:spTgt spid="43"/>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additive="base">
                                        <p:cTn id="57" dur="500" fill="hold"/>
                                        <p:tgtEl>
                                          <p:spTgt spid="45"/>
                                        </p:tgtEl>
                                        <p:attrNameLst>
                                          <p:attrName>ppt_x</p:attrName>
                                        </p:attrNameLst>
                                      </p:cBhvr>
                                      <p:tavLst>
                                        <p:tav tm="0">
                                          <p:val>
                                            <p:strVal val="#ppt_x"/>
                                          </p:val>
                                        </p:tav>
                                        <p:tav tm="100000">
                                          <p:val>
                                            <p:strVal val="#ppt_x"/>
                                          </p:val>
                                        </p:tav>
                                      </p:tavLst>
                                    </p:anim>
                                    <p:anim calcmode="lin" valueType="num">
                                      <p:cBhvr additive="base">
                                        <p:cTn id="58" dur="500" fill="hold"/>
                                        <p:tgtEl>
                                          <p:spTgt spid="45"/>
                                        </p:tgtEl>
                                        <p:attrNameLst>
                                          <p:attrName>ppt_y</p:attrName>
                                        </p:attrNameLst>
                                      </p:cBhvr>
                                      <p:tavLst>
                                        <p:tav tm="0">
                                          <p:val>
                                            <p:strVal val="1+#ppt_h/2"/>
                                          </p:val>
                                        </p:tav>
                                        <p:tav tm="100000">
                                          <p:val>
                                            <p:strVal val="#ppt_y"/>
                                          </p:val>
                                        </p:tav>
                                      </p:tavLst>
                                    </p:anim>
                                  </p:childTnLst>
                                </p:cTn>
                              </p:par>
                            </p:childTnLst>
                          </p:cTn>
                        </p:par>
                        <p:par>
                          <p:cTn id="59" fill="hold">
                            <p:stCondLst>
                              <p:cond delay="2000"/>
                            </p:stCondLst>
                            <p:childTnLst>
                              <p:par>
                                <p:cTn id="60" presetID="2" presetClass="entr" presetSubtype="4" fill="hold" grpId="0" nodeType="after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additive="base">
                                        <p:cTn id="62" dur="500" fill="hold"/>
                                        <p:tgtEl>
                                          <p:spTgt spid="46"/>
                                        </p:tgtEl>
                                        <p:attrNameLst>
                                          <p:attrName>ppt_x</p:attrName>
                                        </p:attrNameLst>
                                      </p:cBhvr>
                                      <p:tavLst>
                                        <p:tav tm="0">
                                          <p:val>
                                            <p:strVal val="#ppt_x"/>
                                          </p:val>
                                        </p:tav>
                                        <p:tav tm="100000">
                                          <p:val>
                                            <p:strVal val="#ppt_x"/>
                                          </p:val>
                                        </p:tav>
                                      </p:tavLst>
                                    </p:anim>
                                    <p:anim calcmode="lin" valueType="num">
                                      <p:cBhvr additive="base">
                                        <p:cTn id="63" dur="500" fill="hold"/>
                                        <p:tgtEl>
                                          <p:spTgt spid="46"/>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7"/>
                                        </p:tgtEl>
                                        <p:attrNameLst>
                                          <p:attrName>style.visibility</p:attrName>
                                        </p:attrNameLst>
                                      </p:cBhvr>
                                      <p:to>
                                        <p:strVal val="visible"/>
                                      </p:to>
                                    </p:set>
                                    <p:anim calcmode="lin" valueType="num">
                                      <p:cBhvr additive="base">
                                        <p:cTn id="66" dur="500" fill="hold"/>
                                        <p:tgtEl>
                                          <p:spTgt spid="47"/>
                                        </p:tgtEl>
                                        <p:attrNameLst>
                                          <p:attrName>ppt_x</p:attrName>
                                        </p:attrNameLst>
                                      </p:cBhvr>
                                      <p:tavLst>
                                        <p:tav tm="0">
                                          <p:val>
                                            <p:strVal val="#ppt_x"/>
                                          </p:val>
                                        </p:tav>
                                        <p:tav tm="100000">
                                          <p:val>
                                            <p:strVal val="#ppt_x"/>
                                          </p:val>
                                        </p:tav>
                                      </p:tavLst>
                                    </p:anim>
                                    <p:anim calcmode="lin" valueType="num">
                                      <p:cBhvr additive="base">
                                        <p:cTn id="67" dur="500" fill="hold"/>
                                        <p:tgtEl>
                                          <p:spTgt spid="47"/>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48"/>
                                        </p:tgtEl>
                                        <p:attrNameLst>
                                          <p:attrName>style.visibility</p:attrName>
                                        </p:attrNameLst>
                                      </p:cBhvr>
                                      <p:to>
                                        <p:strVal val="visible"/>
                                      </p:to>
                                    </p:set>
                                    <p:anim calcmode="lin" valueType="num">
                                      <p:cBhvr additive="base">
                                        <p:cTn id="70" dur="500" fill="hold"/>
                                        <p:tgtEl>
                                          <p:spTgt spid="48"/>
                                        </p:tgtEl>
                                        <p:attrNameLst>
                                          <p:attrName>ppt_x</p:attrName>
                                        </p:attrNameLst>
                                      </p:cBhvr>
                                      <p:tavLst>
                                        <p:tav tm="0">
                                          <p:val>
                                            <p:strVal val="#ppt_x"/>
                                          </p:val>
                                        </p:tav>
                                        <p:tav tm="100000">
                                          <p:val>
                                            <p:strVal val="#ppt_x"/>
                                          </p:val>
                                        </p:tav>
                                      </p:tavLst>
                                    </p:anim>
                                    <p:anim calcmode="lin" valueType="num">
                                      <p:cBhvr additive="base">
                                        <p:cTn id="71" dur="500" fill="hold"/>
                                        <p:tgtEl>
                                          <p:spTgt spid="48"/>
                                        </p:tgtEl>
                                        <p:attrNameLst>
                                          <p:attrName>ppt_y</p:attrName>
                                        </p:attrNameLst>
                                      </p:cBhvr>
                                      <p:tavLst>
                                        <p:tav tm="0">
                                          <p:val>
                                            <p:strVal val="1+#ppt_h/2"/>
                                          </p:val>
                                        </p:tav>
                                        <p:tav tm="100000">
                                          <p:val>
                                            <p:strVal val="#ppt_y"/>
                                          </p:val>
                                        </p:tav>
                                      </p:tavLst>
                                    </p:anim>
                                  </p:childTnLst>
                                </p:cTn>
                              </p:par>
                            </p:childTnLst>
                          </p:cTn>
                        </p:par>
                        <p:par>
                          <p:cTn id="72" fill="hold">
                            <p:stCondLst>
                              <p:cond delay="2500"/>
                            </p:stCondLst>
                            <p:childTnLst>
                              <p:par>
                                <p:cTn id="73" presetID="22" presetClass="entr" presetSubtype="4" fill="hold"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down)">
                                      <p:cBhvr>
                                        <p:cTn id="75" dur="1000"/>
                                        <p:tgtEl>
                                          <p:spTgt spid="19"/>
                                        </p:tgtEl>
                                      </p:cBhvr>
                                    </p:animEffect>
                                  </p:childTnLst>
                                </p:cTn>
                              </p:par>
                            </p:childTnLst>
                          </p:cTn>
                        </p:par>
                        <p:par>
                          <p:cTn id="76" fill="hold">
                            <p:stCondLst>
                              <p:cond delay="3500"/>
                            </p:stCondLst>
                            <p:childTnLst>
                              <p:par>
                                <p:cTn id="77" presetID="2" presetClass="entr" presetSubtype="8"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 calcmode="lin" valueType="num">
                                      <p:cBhvr additive="base">
                                        <p:cTn id="79" dur="500" fill="hold"/>
                                        <p:tgtEl>
                                          <p:spTgt spid="49"/>
                                        </p:tgtEl>
                                        <p:attrNameLst>
                                          <p:attrName>ppt_x</p:attrName>
                                        </p:attrNameLst>
                                      </p:cBhvr>
                                      <p:tavLst>
                                        <p:tav tm="0">
                                          <p:val>
                                            <p:strVal val="0-#ppt_w/2"/>
                                          </p:val>
                                        </p:tav>
                                        <p:tav tm="100000">
                                          <p:val>
                                            <p:strVal val="#ppt_x"/>
                                          </p:val>
                                        </p:tav>
                                      </p:tavLst>
                                    </p:anim>
                                    <p:anim calcmode="lin" valueType="num">
                                      <p:cBhvr additive="base">
                                        <p:cTn id="80"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p:bldP spid="25" grpId="0" animBg="1"/>
      <p:bldP spid="26" grpId="0"/>
      <p:bldP spid="27" grpId="0"/>
      <p:bldP spid="28" grpId="0" animBg="1"/>
      <p:bldP spid="37" grpId="0"/>
      <p:bldP spid="39" grpId="0"/>
      <p:bldP spid="41" grpId="0" animBg="1"/>
      <p:bldP spid="43" grpId="0"/>
      <p:bldP spid="45" grpId="0"/>
      <p:bldP spid="46" grpId="0" animBg="1"/>
      <p:bldP spid="47" grpId="0"/>
      <p:bldP spid="48" grpId="0"/>
      <p:bldP spid="4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569" y="1034271"/>
            <a:ext cx="4049395" cy="4049395"/>
          </a:xfrm>
          <a:prstGeom prst="rect">
            <a:avLst/>
          </a:prstGeom>
        </p:spPr>
      </p:pic>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7663" y="2411730"/>
            <a:ext cx="1513205" cy="1568450"/>
          </a:xfrm>
          <a:prstGeom prst="rect">
            <a:avLst/>
          </a:prstGeom>
          <a:noFill/>
        </p:spPr>
        <p:txBody>
          <a:bodyPr wrap="square" rtlCol="0">
            <a:spAutoFit/>
          </a:bodyPr>
          <a:lstStyle/>
          <a:p>
            <a:pPr algn="r"/>
            <a:r>
              <a:rPr lang="en-US" altLang="zh-CN" sz="9600" dirty="0" smtClean="0">
                <a:solidFill>
                  <a:srgbClr val="6AE7FF"/>
                </a:solidFill>
              </a:rPr>
              <a:t>05</a:t>
            </a:r>
            <a:endParaRPr lang="en-US" altLang="zh-CN" sz="9600" dirty="0">
              <a:solidFill>
                <a:srgbClr val="6AE7FF"/>
              </a:solidFill>
            </a:endParaRPr>
          </a:p>
        </p:txBody>
      </p:sp>
      <p:sp>
        <p:nvSpPr>
          <p:cNvPr id="4" name="文本框 3"/>
          <p:cNvSpPr txBox="1"/>
          <p:nvPr/>
        </p:nvSpPr>
        <p:spPr>
          <a:xfrm>
            <a:off x="4992127" y="2839655"/>
            <a:ext cx="3287638" cy="923330"/>
          </a:xfrm>
          <a:prstGeom prst="rect">
            <a:avLst/>
          </a:prstGeom>
          <a:noFill/>
        </p:spPr>
        <p:txBody>
          <a:bodyPr wrap="square" rtlCol="0">
            <a:spAutoFit/>
          </a:bodyPr>
          <a:lstStyle/>
          <a:p>
            <a:pPr eaLnBrk="0" hangingPunct="0"/>
            <a:r>
              <a:rPr lang="zh-CN" altLang="en-US" sz="5400" dirty="0">
                <a:solidFill>
                  <a:srgbClr val="6AE7FF"/>
                </a:solidFill>
                <a:latin typeface="微软雅黑" panose="020B0503020204020204" pitchFamily="34" charset="-122"/>
                <a:ea typeface="微软雅黑" panose="020B0503020204020204" pitchFamily="34" charset="-122"/>
              </a:rPr>
              <a:t>核心问题</a:t>
            </a:r>
            <a:endParaRPr lang="zh-CN" altLang="zh-CN" sz="5400" dirty="0">
              <a:solidFill>
                <a:srgbClr val="6AE7FF"/>
              </a:solidFill>
              <a:latin typeface="微软雅黑" panose="020B0503020204020204" pitchFamily="34" charset="-122"/>
              <a:ea typeface="微软雅黑" panose="020B0503020204020204" pitchFamily="34" charset="-122"/>
            </a:endParaRPr>
          </a:p>
        </p:txBody>
      </p:sp>
      <p:sp>
        <p:nvSpPr>
          <p:cNvPr id="359" name="矩形 358"/>
          <p:cNvSpPr/>
          <p:nvPr/>
        </p:nvSpPr>
        <p:spPr>
          <a:xfrm>
            <a:off x="5068962" y="3762985"/>
            <a:ext cx="4783455" cy="400110"/>
          </a:xfrm>
          <a:prstGeom prst="rect">
            <a:avLst/>
          </a:prstGeom>
        </p:spPr>
        <p:txBody>
          <a:bodyPr wrap="square">
            <a:spAutoFit/>
          </a:bodyPr>
          <a:lstStyle/>
          <a:p>
            <a:pPr latinLnBrk="1"/>
            <a:r>
              <a:rPr lang="en-US" altLang="zh-CN" sz="2000" dirty="0" smtClean="0">
                <a:solidFill>
                  <a:srgbClr val="6AE7FF"/>
                </a:solidFill>
              </a:rPr>
              <a:t>Essential </a:t>
            </a:r>
            <a:r>
              <a:rPr lang="en-US" altLang="zh-CN" sz="2000" dirty="0">
                <a:solidFill>
                  <a:srgbClr val="6AE7FF"/>
                </a:solidFill>
              </a:rPr>
              <a:t>question</a:t>
            </a:r>
          </a:p>
        </p:txBody>
      </p:sp>
    </p:spTree>
    <p:extLst>
      <p:ext uri="{BB962C8B-B14F-4D97-AF65-F5344CB8AC3E}">
        <p14:creationId xmlns:p14="http://schemas.microsoft.com/office/powerpoint/2010/main" val="314428916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65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par>
                          <p:cTn id="31" fill="hold">
                            <p:stCondLst>
                              <p:cond delay="2150"/>
                            </p:stCondLst>
                            <p:childTnLst>
                              <p:par>
                                <p:cTn id="32" presetID="53" presetClass="entr" presetSubtype="16"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par>
                          <p:cTn id="37" fill="hold">
                            <p:stCondLst>
                              <p:cond delay="2650"/>
                            </p:stCondLst>
                            <p:childTnLst>
                              <p:par>
                                <p:cTn id="38" presetID="8" presetClass="emph" presetSubtype="0" fill="hold" nodeType="afterEffect">
                                  <p:stCondLst>
                                    <p:cond delay="0"/>
                                  </p:stCondLst>
                                  <p:childTnLst>
                                    <p:animRot by="21600000">
                                      <p:cBhvr>
                                        <p:cTn id="39" dur="2000" fill="hold"/>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11342309" cy="610295"/>
            <a:chOff x="134487" y="670145"/>
            <a:chExt cx="8565123" cy="460862"/>
          </a:xfrm>
        </p:grpSpPr>
        <p:sp>
          <p:nvSpPr>
            <p:cNvPr id="74" name="TextBox 39"/>
            <p:cNvSpPr txBox="1"/>
            <p:nvPr/>
          </p:nvSpPr>
          <p:spPr>
            <a:xfrm>
              <a:off x="375664" y="689416"/>
              <a:ext cx="1688896" cy="441591"/>
            </a:xfrm>
            <a:prstGeom prst="rect">
              <a:avLst/>
            </a:prstGeom>
            <a:noFill/>
          </p:spPr>
          <p:txBody>
            <a:bodyPr wrap="none" rtlCol="0">
              <a:spAutoFit/>
            </a:bodyPr>
            <a:lstStyle/>
            <a:p>
              <a:r>
                <a:rPr lang="zh-CN" altLang="en-US" sz="3200" b="1" dirty="0" smtClean="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工作量证明</a:t>
              </a:r>
              <a:endParaRPr lang="en-US" altLang="zh-CN"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2415308"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9" name="平行四边形 28"/>
          <p:cNvSpPr/>
          <p:nvPr/>
        </p:nvSpPr>
        <p:spPr>
          <a:xfrm>
            <a:off x="3445192" y="3123962"/>
            <a:ext cx="1023938" cy="1360884"/>
          </a:xfrm>
          <a:prstGeom prst="parallelogram">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30" name="平行四边形 29"/>
          <p:cNvSpPr/>
          <p:nvPr/>
        </p:nvSpPr>
        <p:spPr>
          <a:xfrm>
            <a:off x="4826318" y="3123962"/>
            <a:ext cx="1022747" cy="1360884"/>
          </a:xfrm>
          <a:prstGeom prst="parallelogram">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31" name="平行四边形 30"/>
          <p:cNvSpPr/>
          <p:nvPr/>
        </p:nvSpPr>
        <p:spPr>
          <a:xfrm>
            <a:off x="6206252" y="3123962"/>
            <a:ext cx="1023938" cy="1360884"/>
          </a:xfrm>
          <a:prstGeom prst="parallelogram">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32" name="平行四边形 31"/>
          <p:cNvSpPr/>
          <p:nvPr/>
        </p:nvSpPr>
        <p:spPr>
          <a:xfrm>
            <a:off x="7586187" y="2047637"/>
            <a:ext cx="1260872" cy="2437209"/>
          </a:xfrm>
          <a:prstGeom prst="parallelogram">
            <a:avLst>
              <a:gd name="adj" fmla="val 37904"/>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33" name="等腰三角形 32"/>
          <p:cNvSpPr/>
          <p:nvPr/>
        </p:nvSpPr>
        <p:spPr>
          <a:xfrm>
            <a:off x="7726680" y="1383269"/>
            <a:ext cx="1477566" cy="664369"/>
          </a:xfrm>
          <a:prstGeom prst="triangl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grpSp>
        <p:nvGrpSpPr>
          <p:cNvPr id="34" name="组合 33"/>
          <p:cNvGrpSpPr/>
          <p:nvPr/>
        </p:nvGrpSpPr>
        <p:grpSpPr>
          <a:xfrm>
            <a:off x="3709512" y="3121582"/>
            <a:ext cx="1884760" cy="1363265"/>
            <a:chOff x="2771775" y="3049588"/>
            <a:chExt cx="2513013" cy="1817687"/>
          </a:xfrm>
        </p:grpSpPr>
        <p:cxnSp>
          <p:nvCxnSpPr>
            <p:cNvPr id="35" name="直接连接符 34"/>
            <p:cNvCxnSpPr/>
            <p:nvPr/>
          </p:nvCxnSpPr>
          <p:spPr>
            <a:xfrm>
              <a:off x="2771775" y="3052763"/>
              <a:ext cx="1489075" cy="1814512"/>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3795713" y="3049588"/>
              <a:ext cx="1489075" cy="1816100"/>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5081112" y="3116819"/>
            <a:ext cx="1894285" cy="1364456"/>
            <a:chOff x="4600575" y="3043238"/>
            <a:chExt cx="2525713" cy="1819275"/>
          </a:xfrm>
        </p:grpSpPr>
        <p:cxnSp>
          <p:nvCxnSpPr>
            <p:cNvPr id="40" name="直接连接符 39"/>
            <p:cNvCxnSpPr/>
            <p:nvPr/>
          </p:nvCxnSpPr>
          <p:spPr>
            <a:xfrm>
              <a:off x="4600575" y="3048000"/>
              <a:ext cx="1489075" cy="1814513"/>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5637213" y="3043238"/>
              <a:ext cx="1489075" cy="1814512"/>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6459855" y="3119200"/>
            <a:ext cx="1884760" cy="1362075"/>
            <a:chOff x="6438900" y="3046413"/>
            <a:chExt cx="2513013" cy="1816100"/>
          </a:xfrm>
        </p:grpSpPr>
        <p:cxnSp>
          <p:nvCxnSpPr>
            <p:cNvPr id="50" name="直接连接符 49"/>
            <p:cNvCxnSpPr/>
            <p:nvPr/>
          </p:nvCxnSpPr>
          <p:spPr>
            <a:xfrm>
              <a:off x="6438900" y="3048000"/>
              <a:ext cx="1487488" cy="1814513"/>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7462838" y="3046413"/>
              <a:ext cx="1489075" cy="1814512"/>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55" name="矩形 16"/>
          <p:cNvSpPr>
            <a:spLocks noChangeArrowheads="1"/>
          </p:cNvSpPr>
          <p:nvPr/>
        </p:nvSpPr>
        <p:spPr bwMode="auto">
          <a:xfrm>
            <a:off x="1619885" y="4864735"/>
            <a:ext cx="8952230" cy="136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工作量证明机制的本质是一</a:t>
            </a:r>
            <a:r>
              <a:rPr lang="en-US" altLang="zh-CN" sz="1400" dirty="0">
                <a:solidFill>
                  <a:srgbClr val="6AE7FF"/>
                </a:solidFill>
                <a:latin typeface="微软雅黑" panose="020B0503020204020204" pitchFamily="34" charset="-122"/>
                <a:ea typeface="微软雅黑" panose="020B0503020204020204" pitchFamily="34" charset="-122"/>
              </a:rPr>
              <a:t>CPU</a:t>
            </a:r>
            <a:r>
              <a:rPr lang="zh-CN" altLang="en-US" sz="1400" dirty="0">
                <a:solidFill>
                  <a:srgbClr val="6AE7FF"/>
                </a:solidFill>
                <a:latin typeface="微软雅黑" panose="020B0503020204020204" pitchFamily="34" charset="-122"/>
                <a:ea typeface="微软雅黑" panose="020B0503020204020204" pitchFamily="34" charset="-122"/>
              </a:rPr>
              <a:t>一票，“大多数”的决定表达为最长的链，因为最长的链包含了最大的工作 量。如果大多数的</a:t>
            </a:r>
            <a:r>
              <a:rPr lang="en-US" altLang="zh-CN" sz="1400" dirty="0">
                <a:solidFill>
                  <a:srgbClr val="6AE7FF"/>
                </a:solidFill>
                <a:latin typeface="微软雅黑" panose="020B0503020204020204" pitchFamily="34" charset="-122"/>
                <a:ea typeface="微软雅黑" panose="020B0503020204020204" pitchFamily="34" charset="-122"/>
              </a:rPr>
              <a:t>CPU</a:t>
            </a:r>
            <a:r>
              <a:rPr lang="zh-CN" altLang="en-US" sz="1400" dirty="0">
                <a:solidFill>
                  <a:srgbClr val="6AE7FF"/>
                </a:solidFill>
                <a:latin typeface="微软雅黑" panose="020B0503020204020204" pitchFamily="34" charset="-122"/>
                <a:ea typeface="微软雅黑" panose="020B0503020204020204" pitchFamily="34" charset="-122"/>
              </a:rPr>
              <a:t>为诚实的节点控制，那么诚实的链条将以最快的速度延长，并超越其他的竞争链条。如果想要修改已出现的区块，攻击者必须重新完成该区块的工作量外加该区块之后所有区块的工作量，并最终赶上和超越诚实节点的工作量。</a:t>
            </a:r>
          </a:p>
        </p:txBody>
      </p:sp>
      <p:sp>
        <p:nvSpPr>
          <p:cNvPr id="56" name="文本框 17"/>
          <p:cNvSpPr txBox="1">
            <a:spLocks noChangeArrowheads="1"/>
          </p:cNvSpPr>
          <p:nvPr/>
        </p:nvSpPr>
        <p:spPr bwMode="auto">
          <a:xfrm rot="6032635">
            <a:off x="6965315" y="2904490"/>
            <a:ext cx="2560320" cy="345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rgbClr val="10FBFE"/>
              </a:solidFill>
              <a:latin typeface="微软雅黑" panose="020B0503020204020204" charset="-122"/>
              <a:ea typeface="微软雅黑" panose="020B0503020204020204" charset="-122"/>
              <a:sym typeface="+mn-ea"/>
            </a:endParaRPr>
          </a:p>
        </p:txBody>
      </p:sp>
      <p:sp>
        <p:nvSpPr>
          <p:cNvPr id="2" name="矩形 1"/>
          <p:cNvSpPr/>
          <p:nvPr/>
        </p:nvSpPr>
        <p:spPr>
          <a:xfrm>
            <a:off x="1444761" y="2285400"/>
            <a:ext cx="5943901" cy="738664"/>
          </a:xfrm>
          <a:prstGeom prst="rect">
            <a:avLst/>
          </a:prstGeom>
        </p:spPr>
        <p:txBody>
          <a:bodyPr wrap="square">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区块头包含一个随机数，使得区块的随机散列值出现了所需的</a:t>
            </a:r>
            <a:r>
              <a:rPr lang="en-US" altLang="zh-CN" sz="1400" dirty="0">
                <a:solidFill>
                  <a:schemeClr val="bg1"/>
                </a:solidFill>
                <a:latin typeface="微软雅黑" panose="020B0503020204020204" pitchFamily="34" charset="-122"/>
                <a:ea typeface="微软雅黑" panose="020B0503020204020204" pitchFamily="34" charset="-122"/>
              </a:rPr>
              <a:t>0</a:t>
            </a:r>
            <a:r>
              <a:rPr lang="zh-CN" altLang="en-US" sz="1400" dirty="0">
                <a:solidFill>
                  <a:schemeClr val="bg1"/>
                </a:solidFill>
                <a:latin typeface="微软雅黑" panose="020B0503020204020204" pitchFamily="34" charset="-122"/>
                <a:ea typeface="微软雅黑" panose="020B0503020204020204" pitchFamily="34" charset="-122"/>
              </a:rPr>
              <a:t>个数。节点通过反复尝试来找到这个随机数， 这样就构建了一个工作量证明机制。</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4965758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up)">
                                      <p:cBhvr>
                                        <p:cTn id="15" dur="500"/>
                                        <p:tgtEl>
                                          <p:spTgt spid="3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500"/>
                                        <p:tgtEl>
                                          <p:spTgt spid="30"/>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up)">
                                      <p:cBhvr>
                                        <p:cTn id="23" dur="500"/>
                                        <p:tgtEl>
                                          <p:spTgt spid="38"/>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down)">
                                      <p:cBhvr>
                                        <p:cTn id="27" dur="500"/>
                                        <p:tgtEl>
                                          <p:spTgt spid="3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up)">
                                      <p:cBhvr>
                                        <p:cTn id="31" dur="500"/>
                                        <p:tgtEl>
                                          <p:spTgt spid="44"/>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down)">
                                      <p:cBhvr>
                                        <p:cTn id="35" dur="500"/>
                                        <p:tgtEl>
                                          <p:spTgt spid="32"/>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down)">
                                      <p:cBhvr>
                                        <p:cTn id="39" dur="500"/>
                                        <p:tgtEl>
                                          <p:spTgt spid="33"/>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56"/>
                                        </p:tgtEl>
                                        <p:attrNameLst>
                                          <p:attrName>style.visibility</p:attrName>
                                        </p:attrNameLst>
                                      </p:cBhvr>
                                      <p:to>
                                        <p:strVal val="visible"/>
                                      </p:to>
                                    </p:set>
                                    <p:anim calcmode="lin" valueType="num">
                                      <p:cBhvr>
                                        <p:cTn id="43" dur="500" fill="hold"/>
                                        <p:tgtEl>
                                          <p:spTgt spid="56"/>
                                        </p:tgtEl>
                                        <p:attrNameLst>
                                          <p:attrName>ppt_w</p:attrName>
                                        </p:attrNameLst>
                                      </p:cBhvr>
                                      <p:tavLst>
                                        <p:tav tm="0">
                                          <p:val>
                                            <p:fltVal val="0"/>
                                          </p:val>
                                        </p:tav>
                                        <p:tav tm="100000">
                                          <p:val>
                                            <p:strVal val="#ppt_w"/>
                                          </p:val>
                                        </p:tav>
                                      </p:tavLst>
                                    </p:anim>
                                    <p:anim calcmode="lin" valueType="num">
                                      <p:cBhvr>
                                        <p:cTn id="44" dur="500" fill="hold"/>
                                        <p:tgtEl>
                                          <p:spTgt spid="56"/>
                                        </p:tgtEl>
                                        <p:attrNameLst>
                                          <p:attrName>ppt_h</p:attrName>
                                        </p:attrNameLst>
                                      </p:cBhvr>
                                      <p:tavLst>
                                        <p:tav tm="0">
                                          <p:val>
                                            <p:fltVal val="0"/>
                                          </p:val>
                                        </p:tav>
                                        <p:tav tm="100000">
                                          <p:val>
                                            <p:strVal val="#ppt_h"/>
                                          </p:val>
                                        </p:tav>
                                      </p:tavLst>
                                    </p:anim>
                                    <p:animEffect transition="in" filter="fade">
                                      <p:cBhvr>
                                        <p:cTn id="45" dur="500"/>
                                        <p:tgtEl>
                                          <p:spTgt spid="56"/>
                                        </p:tgtEl>
                                      </p:cBhvr>
                                    </p:animEffect>
                                  </p:childTnLst>
                                </p:cTn>
                              </p:par>
                            </p:childTnLst>
                          </p:cTn>
                        </p:par>
                        <p:par>
                          <p:cTn id="46" fill="hold">
                            <p:stCondLst>
                              <p:cond delay="5000"/>
                            </p:stCondLst>
                            <p:childTnLst>
                              <p:par>
                                <p:cTn id="47" presetID="22" presetClass="entr" presetSubtype="4" fill="hold" grpId="0" nodeType="after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wipe(down)">
                                      <p:cBhvr>
                                        <p:cTn id="49" dur="500"/>
                                        <p:tgtEl>
                                          <p:spTgt spid="55"/>
                                        </p:tgtEl>
                                      </p:cBhvr>
                                    </p:animEffect>
                                  </p:childTnLst>
                                </p:cTn>
                              </p:par>
                            </p:childTnLst>
                          </p:cTn>
                        </p:par>
                        <p:par>
                          <p:cTn id="50" fill="hold">
                            <p:stCondLst>
                              <p:cond delay="5500"/>
                            </p:stCondLst>
                            <p:childTnLst>
                              <p:par>
                                <p:cTn id="51" presetID="16" presetClass="entr" presetSubtype="21" fill="hold" grpId="0"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barn(inVertical)">
                                      <p:cBhvr>
                                        <p:cTn id="5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P spid="30" grpId="0" bldLvl="0" animBg="1"/>
      <p:bldP spid="31" grpId="0" bldLvl="0" animBg="1"/>
      <p:bldP spid="32" grpId="0" bldLvl="0" animBg="1"/>
      <p:bldP spid="33" grpId="0" bldLvl="0" animBg="1"/>
      <p:bldP spid="55" grpId="0"/>
      <p:bldP spid="56"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9890871" cy="610295"/>
            <a:chOff x="134487" y="670145"/>
            <a:chExt cx="7469083" cy="460862"/>
          </a:xfrm>
        </p:grpSpPr>
        <p:sp>
          <p:nvSpPr>
            <p:cNvPr id="74" name="TextBox 39"/>
            <p:cNvSpPr txBox="1"/>
            <p:nvPr/>
          </p:nvSpPr>
          <p:spPr>
            <a:xfrm>
              <a:off x="375664" y="689416"/>
              <a:ext cx="759228" cy="441591"/>
            </a:xfrm>
            <a:prstGeom prst="rect">
              <a:avLst/>
            </a:prstGeom>
            <a:noFill/>
          </p:spPr>
          <p:txBody>
            <a:bodyPr wrap="none" rtlCol="0">
              <a:spAutoFit/>
            </a:bodyPr>
            <a:lstStyle/>
            <a:p>
              <a:r>
                <a:rPr lang="zh-CN" altLang="en-US"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分叉</a:t>
              </a:r>
              <a:endParaRPr lang="en-US" altLang="zh-CN"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319268"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4" name="图片 23"/>
          <p:cNvPicPr>
            <a:picLocks noChangeAspect="1"/>
          </p:cNvPicPr>
          <p:nvPr/>
        </p:nvPicPr>
        <p:blipFill>
          <a:blip r:embed="rId3"/>
          <a:stretch>
            <a:fillRect/>
          </a:stretch>
        </p:blipFill>
        <p:spPr>
          <a:xfrm>
            <a:off x="595149" y="2178200"/>
            <a:ext cx="5072295" cy="1581830"/>
          </a:xfrm>
          <a:prstGeom prst="rect">
            <a:avLst/>
          </a:prstGeom>
          <a:noFill/>
          <a:ln w="9525">
            <a:noFill/>
          </a:ln>
        </p:spPr>
      </p:pic>
      <p:pic>
        <p:nvPicPr>
          <p:cNvPr id="25" name="图片 24"/>
          <p:cNvPicPr>
            <a:picLocks noChangeAspect="1"/>
          </p:cNvPicPr>
          <p:nvPr/>
        </p:nvPicPr>
        <p:blipFill>
          <a:blip r:embed="rId3"/>
          <a:stretch>
            <a:fillRect/>
          </a:stretch>
        </p:blipFill>
        <p:spPr>
          <a:xfrm flipH="1">
            <a:off x="595148" y="3963229"/>
            <a:ext cx="5072295" cy="1581830"/>
          </a:xfrm>
          <a:prstGeom prst="rect">
            <a:avLst/>
          </a:prstGeom>
          <a:noFill/>
          <a:ln w="9525">
            <a:noFill/>
          </a:ln>
        </p:spPr>
      </p:pic>
      <p:sp>
        <p:nvSpPr>
          <p:cNvPr id="26" name="TextBox 35"/>
          <p:cNvSpPr txBox="1">
            <a:spLocks noChangeArrowheads="1"/>
          </p:cNvSpPr>
          <p:nvPr/>
        </p:nvSpPr>
        <p:spPr bwMode="auto">
          <a:xfrm>
            <a:off x="5953940" y="2405202"/>
            <a:ext cx="494220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同一时间段内全网不止一个节点能计算出随机数，即会有多个节点在网络中广播它们各自打包好的临时区块（都是合法的）。</a:t>
            </a:r>
            <a:endParaRPr lang="en-US" altLang="zh-CN" sz="1400" dirty="0">
              <a:solidFill>
                <a:srgbClr val="6AE7FF"/>
              </a:solidFill>
              <a:latin typeface="微软雅黑" panose="020B0503020204020204" pitchFamily="34" charset="-122"/>
              <a:ea typeface="微软雅黑" panose="020B0503020204020204" pitchFamily="34" charset="-122"/>
            </a:endParaRPr>
          </a:p>
        </p:txBody>
      </p:sp>
      <p:sp>
        <p:nvSpPr>
          <p:cNvPr id="41" name="文本框 14"/>
          <p:cNvSpPr txBox="1">
            <a:spLocks noChangeArrowheads="1"/>
          </p:cNvSpPr>
          <p:nvPr/>
        </p:nvSpPr>
        <p:spPr bwMode="auto">
          <a:xfrm>
            <a:off x="5953940" y="1764574"/>
            <a:ext cx="38233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b="1" dirty="0">
                <a:solidFill>
                  <a:srgbClr val="10FBFE"/>
                </a:solidFill>
                <a:latin typeface="微软雅黑" panose="020B0503020204020204" charset="-122"/>
                <a:ea typeface="微软雅黑" panose="020B0503020204020204" charset="-122"/>
                <a:sym typeface="+mn-ea"/>
              </a:rPr>
              <a:t>分叉</a:t>
            </a:r>
          </a:p>
        </p:txBody>
      </p:sp>
      <p:cxnSp>
        <p:nvCxnSpPr>
          <p:cNvPr id="43" name="直接连接符 42"/>
          <p:cNvCxnSpPr/>
          <p:nvPr/>
        </p:nvCxnSpPr>
        <p:spPr>
          <a:xfrm>
            <a:off x="6040935" y="2276384"/>
            <a:ext cx="4842510" cy="1270"/>
          </a:xfrm>
          <a:prstGeom prst="line">
            <a:avLst/>
          </a:prstGeom>
          <a:ln w="12700">
            <a:solidFill>
              <a:srgbClr val="6AE7FF"/>
            </a:solidFill>
            <a:headEnd type="oval" w="med" len="med"/>
          </a:ln>
        </p:spPr>
        <p:style>
          <a:lnRef idx="1">
            <a:schemeClr val="accent1"/>
          </a:lnRef>
          <a:fillRef idx="0">
            <a:schemeClr val="accent1"/>
          </a:fillRef>
          <a:effectRef idx="0">
            <a:schemeClr val="accent1"/>
          </a:effectRef>
          <a:fontRef idx="minor">
            <a:schemeClr val="tx1"/>
          </a:fontRef>
        </p:style>
      </p:cxnSp>
      <p:sp>
        <p:nvSpPr>
          <p:cNvPr id="46" name="TextBox 35"/>
          <p:cNvSpPr txBox="1">
            <a:spLocks noChangeArrowheads="1"/>
          </p:cNvSpPr>
          <p:nvPr/>
        </p:nvSpPr>
        <p:spPr bwMode="auto">
          <a:xfrm>
            <a:off x="5928222" y="3594579"/>
            <a:ext cx="4993640" cy="1996893"/>
          </a:xfrm>
          <a:prstGeom prst="rect">
            <a:avLst/>
          </a:prstGeom>
          <a:noFill/>
          <a:ln w="9525">
            <a:noFill/>
            <a:miter lim="800000"/>
          </a:ln>
        </p:spPr>
        <p:txBody>
          <a:bodyPr>
            <a:spAutoFit/>
          </a:bodyPr>
          <a:lstStyle/>
          <a:p>
            <a:pP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某一节点若收到多个针对同一前续区块的后续临时区块，则该节点会在本地区块链上建立分支，多个临时区块对应多个分支。该僵局的打破要等到下一个工作量证明被发现，而其中的一条链条被证实为是较长的一条，那么在另一条分支链条上工作的节点将转换阵营，开始在较长的链条上工作。其他分支将会被网络彻底抛弃。</a:t>
            </a:r>
            <a:endParaRPr lang="zh-CN" altLang="en-US" sz="1400" dirty="0">
              <a:solidFill>
                <a:srgbClr val="6AE7FF"/>
              </a:solidFill>
            </a:endParaRPr>
          </a:p>
        </p:txBody>
      </p:sp>
    </p:spTree>
    <p:extLst>
      <p:ext uri="{BB962C8B-B14F-4D97-AF65-F5344CB8AC3E}">
        <p14:creationId xmlns:p14="http://schemas.microsoft.com/office/powerpoint/2010/main" val="403185516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anim calcmode="lin" valueType="num">
                                      <p:cBhvr>
                                        <p:cTn id="20" dur="500" fill="hold"/>
                                        <p:tgtEl>
                                          <p:spTgt spid="41"/>
                                        </p:tgtEl>
                                        <p:attrNameLst>
                                          <p:attrName>ppt_x</p:attrName>
                                        </p:attrNameLst>
                                      </p:cBhvr>
                                      <p:tavLst>
                                        <p:tav tm="0">
                                          <p:val>
                                            <p:strVal val="#ppt_x"/>
                                          </p:val>
                                        </p:tav>
                                        <p:tav tm="100000">
                                          <p:val>
                                            <p:strVal val="#ppt_x"/>
                                          </p:val>
                                        </p:tav>
                                      </p:tavLst>
                                    </p:anim>
                                    <p:anim calcmode="lin" valueType="num">
                                      <p:cBhvr>
                                        <p:cTn id="21" dur="500" fill="hold"/>
                                        <p:tgtEl>
                                          <p:spTgt spid="41"/>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wipe(left)">
                                      <p:cBhvr>
                                        <p:cTn id="25" dur="500"/>
                                        <p:tgtEl>
                                          <p:spTgt spid="4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500"/>
                                        <p:tgtEl>
                                          <p:spTgt spid="26"/>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wipe(left)">
                                      <p:cBhvr>
                                        <p:cTn id="3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41" grpId="0"/>
      <p:bldP spid="4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9890871" cy="610295"/>
            <a:chOff x="134487" y="670145"/>
            <a:chExt cx="7469083" cy="460862"/>
          </a:xfrm>
        </p:grpSpPr>
        <p:sp>
          <p:nvSpPr>
            <p:cNvPr id="74" name="TextBox 39"/>
            <p:cNvSpPr txBox="1"/>
            <p:nvPr/>
          </p:nvSpPr>
          <p:spPr>
            <a:xfrm>
              <a:off x="375664" y="689416"/>
              <a:ext cx="759229" cy="441591"/>
            </a:xfrm>
            <a:prstGeom prst="rect">
              <a:avLst/>
            </a:prstGeom>
            <a:noFill/>
          </p:spPr>
          <p:txBody>
            <a:bodyPr wrap="none" rtlCol="0">
              <a:spAutoFit/>
            </a:bodyPr>
            <a:lstStyle/>
            <a:p>
              <a:r>
                <a:rPr lang="zh-CN" altLang="en-US"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双花</a:t>
              </a:r>
              <a:endParaRPr lang="en-US" altLang="zh-CN"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319268"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002" y="637002"/>
            <a:ext cx="6220997" cy="6220997"/>
          </a:xfrm>
          <a:prstGeom prst="rect">
            <a:avLst/>
          </a:prstGeom>
        </p:spPr>
      </p:pic>
      <p:grpSp>
        <p:nvGrpSpPr>
          <p:cNvPr id="14" name="Group 10"/>
          <p:cNvGrpSpPr/>
          <p:nvPr/>
        </p:nvGrpSpPr>
        <p:grpSpPr>
          <a:xfrm>
            <a:off x="812240" y="1956435"/>
            <a:ext cx="954007" cy="954007"/>
            <a:chOff x="6253939" y="2516220"/>
            <a:chExt cx="831273" cy="831273"/>
          </a:xfrm>
          <a:noFill/>
        </p:grpSpPr>
        <p:sp>
          <p:nvSpPr>
            <p:cNvPr id="15" name="Oval 11"/>
            <p:cNvSpPr/>
            <p:nvPr/>
          </p:nvSpPr>
          <p:spPr>
            <a:xfrm>
              <a:off x="6253939" y="2516220"/>
              <a:ext cx="831273" cy="831273"/>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6" name="AutoShape 117"/>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17" name="Group 13"/>
          <p:cNvGrpSpPr/>
          <p:nvPr/>
        </p:nvGrpSpPr>
        <p:grpSpPr>
          <a:xfrm>
            <a:off x="812240" y="3384213"/>
            <a:ext cx="954007" cy="954007"/>
            <a:chOff x="5716910" y="3464598"/>
            <a:chExt cx="831273" cy="831273"/>
          </a:xfrm>
          <a:noFill/>
        </p:grpSpPr>
        <p:sp>
          <p:nvSpPr>
            <p:cNvPr id="18" name="Oval 14"/>
            <p:cNvSpPr/>
            <p:nvPr/>
          </p:nvSpPr>
          <p:spPr>
            <a:xfrm>
              <a:off x="5716910" y="3464598"/>
              <a:ext cx="831273" cy="831273"/>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9" name="Group 15"/>
            <p:cNvGrpSpPr/>
            <p:nvPr/>
          </p:nvGrpSpPr>
          <p:grpSpPr>
            <a:xfrm>
              <a:off x="5900374" y="3655628"/>
              <a:ext cx="464344" cy="464344"/>
              <a:chOff x="4439444" y="2582069"/>
              <a:chExt cx="464344" cy="464344"/>
            </a:xfrm>
            <a:grpFill/>
          </p:grpSpPr>
          <p:sp>
            <p:nvSpPr>
              <p:cNvPr id="20"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1"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2"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
        <p:nvSpPr>
          <p:cNvPr id="23" name="Rectangle 24"/>
          <p:cNvSpPr/>
          <p:nvPr/>
        </p:nvSpPr>
        <p:spPr>
          <a:xfrm>
            <a:off x="1956257" y="2092346"/>
            <a:ext cx="4403298" cy="700540"/>
          </a:xfrm>
          <a:prstGeom prst="rect">
            <a:avLst/>
          </a:prstGeom>
        </p:spPr>
        <p:txBody>
          <a:bodyPr wrap="square" lIns="91404" tIns="45702" rIns="91404" bIns="45702">
            <a:spAutoFit/>
          </a:bodyPr>
          <a:lstStyle/>
          <a:p>
            <a:pP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双花，即二重支付，指攻击者几乎同时将同一笔钱用作不同交易。</a:t>
            </a:r>
            <a:endParaRPr lang="en-US" altLang="zh-CN" sz="1400" dirty="0">
              <a:solidFill>
                <a:srgbClr val="6AE7FF"/>
              </a:solidFill>
              <a:latin typeface="微软雅黑" panose="020B0503020204020204" pitchFamily="34" charset="-122"/>
              <a:ea typeface="微软雅黑" panose="020B0503020204020204" pitchFamily="34" charset="-122"/>
            </a:endParaRPr>
          </a:p>
        </p:txBody>
      </p:sp>
      <p:sp>
        <p:nvSpPr>
          <p:cNvPr id="27" name="Rectangle 24"/>
          <p:cNvSpPr/>
          <p:nvPr/>
        </p:nvSpPr>
        <p:spPr>
          <a:xfrm>
            <a:off x="1956257" y="3445722"/>
            <a:ext cx="4527284" cy="2677620"/>
          </a:xfrm>
          <a:prstGeom prst="rect">
            <a:avLst/>
          </a:prstGeom>
        </p:spPr>
        <p:txBody>
          <a:bodyPr wrap="square" lIns="91404" tIns="45702" rIns="91404" bIns="45702">
            <a:spAutoFit/>
          </a:bodyPr>
          <a:lstStyle/>
          <a:p>
            <a:pP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每当节点在把新收到的交易单加入区块之前，会顺着交易的发起方的公钥向前遍历检查，检查当前交易所用的币是否确实属于当前交易发起方，此检查可遍历到该币的最初诞生点（即产生它的那块区块源）。虽然多份交易单可以任意序的广播，但是它们最终被加入区块时必定呈现一定的顺序。区块之间以</a:t>
            </a:r>
            <a:r>
              <a:rPr lang="en-US" altLang="zh-CN" sz="1400" dirty="0">
                <a:solidFill>
                  <a:srgbClr val="6AE7FF"/>
                </a:solidFill>
                <a:latin typeface="微软雅黑" panose="020B0503020204020204" pitchFamily="34" charset="-122"/>
                <a:ea typeface="微软雅黑" panose="020B0503020204020204" pitchFamily="34" charset="-122"/>
              </a:rPr>
              <a:t>Hash</a:t>
            </a:r>
            <a:r>
              <a:rPr lang="zh-CN" altLang="en-US" sz="1400" dirty="0">
                <a:solidFill>
                  <a:srgbClr val="6AE7FF"/>
                </a:solidFill>
                <a:latin typeface="微软雅黑" panose="020B0503020204020204" pitchFamily="34" charset="-122"/>
                <a:ea typeface="微软雅黑" panose="020B0503020204020204" pitchFamily="34" charset="-122"/>
              </a:rPr>
              <a:t>值作为时间戳则区块，这决定了任意一笔交易资金来源都可以被确定的回溯</a:t>
            </a:r>
            <a:endParaRPr lang="en-US" altLang="zh-CN" sz="1400" dirty="0">
              <a:solidFill>
                <a:srgbClr val="6AE7F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1297260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500"/>
                                        <p:tgtEl>
                                          <p:spTgt spid="2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childTnLst>
                          </p:cTn>
                        </p:par>
                        <p:par>
                          <p:cTn id="26" fill="hold">
                            <p:stCondLst>
                              <p:cond delay="1500"/>
                            </p:stCondLst>
                            <p:childTnLst>
                              <p:par>
                                <p:cTn id="27" presetID="22" presetClass="entr" presetSubtype="4"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down)">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10631105" cy="610295"/>
            <a:chOff x="134487" y="670145"/>
            <a:chExt cx="8028067" cy="460862"/>
          </a:xfrm>
        </p:grpSpPr>
        <p:sp>
          <p:nvSpPr>
            <p:cNvPr id="74" name="TextBox 39"/>
            <p:cNvSpPr txBox="1"/>
            <p:nvPr/>
          </p:nvSpPr>
          <p:spPr>
            <a:xfrm>
              <a:off x="375664" y="689416"/>
              <a:ext cx="1379009" cy="441591"/>
            </a:xfrm>
            <a:prstGeom prst="rect">
              <a:avLst/>
            </a:prstGeom>
            <a:noFill/>
          </p:spPr>
          <p:txBody>
            <a:bodyPr wrap="none" rtlCol="0">
              <a:spAutoFit/>
            </a:bodyPr>
            <a:lstStyle/>
            <a:p>
              <a:r>
                <a:rPr lang="zh-CN" altLang="en-US" sz="3200" b="1" dirty="0" smtClean="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核心问题</a:t>
              </a:r>
              <a:endParaRPr lang="en-US" altLang="zh-CN"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878252"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3"/>
          <p:cNvGrpSpPr/>
          <p:nvPr/>
        </p:nvGrpSpPr>
        <p:grpSpPr>
          <a:xfrm>
            <a:off x="3903161" y="1663118"/>
            <a:ext cx="4071125" cy="4071125"/>
            <a:chOff x="3386666" y="719666"/>
            <a:chExt cx="5418667" cy="5418667"/>
          </a:xfrm>
        </p:grpSpPr>
        <p:sp>
          <p:nvSpPr>
            <p:cNvPr id="25" name="Diamond 4"/>
            <p:cNvSpPr/>
            <p:nvPr/>
          </p:nvSpPr>
          <p:spPr>
            <a:xfrm>
              <a:off x="3386666" y="719666"/>
              <a:ext cx="5418667" cy="5418667"/>
            </a:xfrm>
            <a:prstGeom prst="diamond">
              <a:avLst/>
            </a:prstGeom>
            <a:solidFill>
              <a:schemeClr val="bg1">
                <a:alpha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26" name="Freeform 5"/>
            <p:cNvSpPr/>
            <p:nvPr/>
          </p:nvSpPr>
          <p:spPr>
            <a:xfrm>
              <a:off x="3901439" y="1234439"/>
              <a:ext cx="2113280" cy="2113280"/>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6AE7F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ctr" anchorCtr="0">
              <a:noAutofit/>
            </a:bodyPr>
            <a:lstStyle/>
            <a:p>
              <a:pPr lvl="0" algn="ctr" defTabSz="2311400">
                <a:lnSpc>
                  <a:spcPct val="90000"/>
                </a:lnSpc>
                <a:spcBef>
                  <a:spcPct val="0"/>
                </a:spcBef>
                <a:spcAft>
                  <a:spcPct val="35000"/>
                </a:spcAft>
              </a:pPr>
              <a:r>
                <a:rPr lang="en-US" sz="8000" kern="1200" dirty="0" smtClean="0">
                  <a:solidFill>
                    <a:schemeClr val="tx1"/>
                  </a:solidFill>
                  <a:latin typeface="+mj-lt"/>
                </a:rPr>
                <a:t>G</a:t>
              </a:r>
              <a:endParaRPr lang="en-GB" sz="8000" kern="1200" dirty="0">
                <a:solidFill>
                  <a:schemeClr val="tx1"/>
                </a:solidFill>
                <a:latin typeface="+mj-lt"/>
              </a:endParaRPr>
            </a:p>
          </p:txBody>
        </p:sp>
        <p:sp>
          <p:nvSpPr>
            <p:cNvPr id="28" name="Freeform 6"/>
            <p:cNvSpPr/>
            <p:nvPr/>
          </p:nvSpPr>
          <p:spPr>
            <a:xfrm>
              <a:off x="6177280" y="1234439"/>
              <a:ext cx="2113280" cy="2113280"/>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6AE7F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ctr" anchorCtr="0">
              <a:noAutofit/>
            </a:bodyPr>
            <a:lstStyle/>
            <a:p>
              <a:pPr lvl="0" algn="ctr" defTabSz="2311400">
                <a:lnSpc>
                  <a:spcPct val="90000"/>
                </a:lnSpc>
                <a:spcBef>
                  <a:spcPct val="0"/>
                </a:spcBef>
                <a:spcAft>
                  <a:spcPct val="35000"/>
                </a:spcAft>
              </a:pPr>
              <a:r>
                <a:rPr lang="en-US" sz="8000" kern="1200" dirty="0" smtClean="0">
                  <a:solidFill>
                    <a:schemeClr val="tx1"/>
                  </a:solidFill>
                  <a:latin typeface="+mj-lt"/>
                </a:rPr>
                <a:t>C</a:t>
              </a:r>
              <a:endParaRPr lang="en-GB" sz="8000" kern="1200" dirty="0">
                <a:solidFill>
                  <a:schemeClr val="tx1"/>
                </a:solidFill>
                <a:latin typeface="+mj-lt"/>
              </a:endParaRPr>
            </a:p>
          </p:txBody>
        </p:sp>
        <p:sp>
          <p:nvSpPr>
            <p:cNvPr id="29" name="Freeform 7"/>
            <p:cNvSpPr/>
            <p:nvPr/>
          </p:nvSpPr>
          <p:spPr>
            <a:xfrm>
              <a:off x="3901439" y="3510279"/>
              <a:ext cx="2113280" cy="2113280"/>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6AE7F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ctr" anchorCtr="0">
              <a:noAutofit/>
            </a:bodyPr>
            <a:lstStyle/>
            <a:p>
              <a:pPr lvl="0" algn="ctr" defTabSz="2311400">
                <a:lnSpc>
                  <a:spcPct val="90000"/>
                </a:lnSpc>
                <a:spcBef>
                  <a:spcPct val="0"/>
                </a:spcBef>
                <a:spcAft>
                  <a:spcPct val="35000"/>
                </a:spcAft>
              </a:pPr>
              <a:r>
                <a:rPr lang="en-US" sz="8000" kern="1200" dirty="0" smtClean="0">
                  <a:solidFill>
                    <a:schemeClr val="tx1"/>
                  </a:solidFill>
                  <a:latin typeface="+mj-lt"/>
                </a:rPr>
                <a:t>S</a:t>
              </a:r>
              <a:endParaRPr lang="en-GB" sz="8000" kern="1200" dirty="0">
                <a:solidFill>
                  <a:schemeClr val="tx1"/>
                </a:solidFill>
                <a:latin typeface="+mj-lt"/>
              </a:endParaRPr>
            </a:p>
          </p:txBody>
        </p:sp>
        <p:sp>
          <p:nvSpPr>
            <p:cNvPr id="30" name="Freeform 8"/>
            <p:cNvSpPr/>
            <p:nvPr/>
          </p:nvSpPr>
          <p:spPr>
            <a:xfrm>
              <a:off x="6177280" y="3510279"/>
              <a:ext cx="2113280" cy="2113280"/>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6AE7F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ctr" anchorCtr="0">
              <a:noAutofit/>
            </a:bodyPr>
            <a:lstStyle/>
            <a:p>
              <a:pPr lvl="0" algn="ctr" defTabSz="2311400">
                <a:lnSpc>
                  <a:spcPct val="90000"/>
                </a:lnSpc>
                <a:spcBef>
                  <a:spcPct val="0"/>
                </a:spcBef>
                <a:spcAft>
                  <a:spcPct val="35000"/>
                </a:spcAft>
              </a:pPr>
              <a:r>
                <a:rPr lang="en-US" sz="8000" kern="1200" dirty="0" smtClean="0">
                  <a:solidFill>
                    <a:schemeClr val="tx1"/>
                  </a:solidFill>
                </a:rPr>
                <a:t>A</a:t>
              </a:r>
              <a:endParaRPr lang="en-GB" sz="8000" kern="1200" dirty="0">
                <a:solidFill>
                  <a:schemeClr val="tx1"/>
                </a:solidFill>
              </a:endParaRPr>
            </a:p>
          </p:txBody>
        </p:sp>
      </p:grpSp>
      <p:sp>
        <p:nvSpPr>
          <p:cNvPr id="43" name="TextBox 126"/>
          <p:cNvSpPr txBox="1"/>
          <p:nvPr/>
        </p:nvSpPr>
        <p:spPr>
          <a:xfrm>
            <a:off x="2189674" y="2462630"/>
            <a:ext cx="1540657" cy="581020"/>
          </a:xfrm>
          <a:prstGeom prst="rect">
            <a:avLst/>
          </a:prstGeom>
          <a:noFill/>
        </p:spPr>
        <p:txBody>
          <a:bodyPr wrap="square" lIns="91404" tIns="45702" rIns="91404" bIns="45702" rtlCol="0">
            <a:sp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高能耗</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44" name="TextBox 128"/>
          <p:cNvSpPr txBox="1"/>
          <p:nvPr/>
        </p:nvSpPr>
        <p:spPr>
          <a:xfrm>
            <a:off x="1144721" y="4232814"/>
            <a:ext cx="2672025" cy="581020"/>
          </a:xfrm>
          <a:prstGeom prst="rect">
            <a:avLst/>
          </a:prstGeom>
          <a:noFill/>
        </p:spPr>
        <p:txBody>
          <a:bodyPr wrap="square" lIns="91404" tIns="45702" rIns="91404" bIns="45702" rtlCol="0">
            <a:sp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数据库存储空间</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45" name="TextBox 130"/>
          <p:cNvSpPr txBox="1"/>
          <p:nvPr/>
        </p:nvSpPr>
        <p:spPr>
          <a:xfrm>
            <a:off x="7974286" y="4232814"/>
            <a:ext cx="1540657" cy="581020"/>
          </a:xfrm>
          <a:prstGeom prst="rect">
            <a:avLst/>
          </a:prstGeom>
          <a:noFill/>
        </p:spPr>
        <p:txBody>
          <a:bodyPr wrap="square" lIns="91404" tIns="45702" rIns="91404" bIns="45702" rtlCol="0">
            <a:sp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安全性</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46" name="TextBox 132"/>
          <p:cNvSpPr txBox="1"/>
          <p:nvPr/>
        </p:nvSpPr>
        <p:spPr>
          <a:xfrm>
            <a:off x="7912894" y="2397356"/>
            <a:ext cx="3364709" cy="1135018"/>
          </a:xfrm>
          <a:prstGeom prst="rect">
            <a:avLst/>
          </a:prstGeom>
          <a:noFill/>
        </p:spPr>
        <p:txBody>
          <a:bodyPr wrap="square" lIns="91404" tIns="45702" rIns="91404" bIns="45702" rtlCol="0">
            <a:spAutoFit/>
          </a:bodyPr>
          <a:lstStyle/>
          <a:p>
            <a:pP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处理大规模交易的抗压能力</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7744791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1000"/>
                                        <p:tgtEl>
                                          <p:spTgt spid="24"/>
                                        </p:tgtEl>
                                      </p:cBhvr>
                                    </p:animEffect>
                                    <p:anim calcmode="lin" valueType="num">
                                      <p:cBhvr>
                                        <p:cTn id="12" dur="1000" fill="hold"/>
                                        <p:tgtEl>
                                          <p:spTgt spid="24"/>
                                        </p:tgtEl>
                                        <p:attrNameLst>
                                          <p:attrName>ppt_x</p:attrName>
                                        </p:attrNameLst>
                                      </p:cBhvr>
                                      <p:tavLst>
                                        <p:tav tm="0">
                                          <p:val>
                                            <p:strVal val="#ppt_x"/>
                                          </p:val>
                                        </p:tav>
                                        <p:tav tm="100000">
                                          <p:val>
                                            <p:strVal val="#ppt_x"/>
                                          </p:val>
                                        </p:tav>
                                      </p:tavLst>
                                    </p:anim>
                                    <p:anim calcmode="lin" valueType="num">
                                      <p:cBhvr>
                                        <p:cTn id="13" dur="1000" fill="hold"/>
                                        <p:tgtEl>
                                          <p:spTgt spid="2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barn(inVertical)">
                                      <p:cBhvr>
                                        <p:cTn id="17" dur="500"/>
                                        <p:tgtEl>
                                          <p:spTgt spid="43"/>
                                        </p:tgtEl>
                                      </p:cBhvr>
                                    </p:animEffect>
                                  </p:childTnLst>
                                </p:cTn>
                              </p:par>
                            </p:childTnLst>
                          </p:cTn>
                        </p:par>
                        <p:par>
                          <p:cTn id="18" fill="hold">
                            <p:stCondLst>
                              <p:cond delay="2000"/>
                            </p:stCondLst>
                            <p:childTnLst>
                              <p:par>
                                <p:cTn id="19" presetID="16" presetClass="entr" presetSubtype="21" fill="hold" grpId="0" nodeType="after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barn(inVertical)">
                                      <p:cBhvr>
                                        <p:cTn id="21" dur="500"/>
                                        <p:tgtEl>
                                          <p:spTgt spid="44"/>
                                        </p:tgtEl>
                                      </p:cBhvr>
                                    </p:animEffect>
                                  </p:childTnLst>
                                </p:cTn>
                              </p:par>
                            </p:childTnLst>
                          </p:cTn>
                        </p:par>
                        <p:par>
                          <p:cTn id="22" fill="hold">
                            <p:stCondLst>
                              <p:cond delay="2500"/>
                            </p:stCondLst>
                            <p:childTnLst>
                              <p:par>
                                <p:cTn id="23" presetID="16" presetClass="entr" presetSubtype="21"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barn(inVertical)">
                                      <p:cBhvr>
                                        <p:cTn id="25" dur="500"/>
                                        <p:tgtEl>
                                          <p:spTgt spid="46"/>
                                        </p:tgtEl>
                                      </p:cBhvr>
                                    </p:animEffect>
                                  </p:childTnLst>
                                </p:cTn>
                              </p:par>
                            </p:childTnLst>
                          </p:cTn>
                        </p:par>
                        <p:par>
                          <p:cTn id="26" fill="hold">
                            <p:stCondLst>
                              <p:cond delay="3000"/>
                            </p:stCondLst>
                            <p:childTnLst>
                              <p:par>
                                <p:cTn id="27" presetID="16" presetClass="entr" presetSubtype="21"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barn(inVertical)">
                                      <p:cBhvr>
                                        <p:cTn id="2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569" y="1034271"/>
            <a:ext cx="4049395" cy="4049395"/>
          </a:xfrm>
          <a:prstGeom prst="rect">
            <a:avLst/>
          </a:prstGeom>
        </p:spPr>
      </p:pic>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7663" y="2411730"/>
            <a:ext cx="1513205" cy="1568450"/>
          </a:xfrm>
          <a:prstGeom prst="rect">
            <a:avLst/>
          </a:prstGeom>
          <a:noFill/>
        </p:spPr>
        <p:txBody>
          <a:bodyPr wrap="square" rtlCol="0">
            <a:spAutoFit/>
          </a:bodyPr>
          <a:lstStyle/>
          <a:p>
            <a:pPr algn="r"/>
            <a:r>
              <a:rPr lang="en-US" altLang="zh-CN" sz="9600" dirty="0" smtClean="0">
                <a:solidFill>
                  <a:srgbClr val="6AE7FF"/>
                </a:solidFill>
              </a:rPr>
              <a:t>06</a:t>
            </a:r>
            <a:endParaRPr lang="en-US" altLang="zh-CN" sz="9600" dirty="0">
              <a:solidFill>
                <a:srgbClr val="6AE7FF"/>
              </a:solidFill>
            </a:endParaRPr>
          </a:p>
        </p:txBody>
      </p:sp>
      <p:sp>
        <p:nvSpPr>
          <p:cNvPr id="4" name="文本框 3"/>
          <p:cNvSpPr txBox="1"/>
          <p:nvPr/>
        </p:nvSpPr>
        <p:spPr>
          <a:xfrm>
            <a:off x="4992127" y="2781599"/>
            <a:ext cx="3287638" cy="923330"/>
          </a:xfrm>
          <a:prstGeom prst="rect">
            <a:avLst/>
          </a:prstGeom>
          <a:noFill/>
        </p:spPr>
        <p:txBody>
          <a:bodyPr wrap="square" rtlCol="0">
            <a:spAutoFit/>
          </a:bodyPr>
          <a:lstStyle/>
          <a:p>
            <a:r>
              <a:rPr lang="zh-CN" altLang="en-US" sz="5400" dirty="0">
                <a:solidFill>
                  <a:srgbClr val="6AE7FF"/>
                </a:solidFill>
                <a:latin typeface="微软雅黑" panose="020B0503020204020204" pitchFamily="34" charset="-122"/>
                <a:ea typeface="微软雅黑" panose="020B0503020204020204" pitchFamily="34" charset="-122"/>
              </a:rPr>
              <a:t>前景展望</a:t>
            </a:r>
            <a:endParaRPr lang="en-US" altLang="zh-CN" sz="5400" dirty="0">
              <a:solidFill>
                <a:srgbClr val="6AE7FF"/>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359" name="矩形 358"/>
          <p:cNvSpPr/>
          <p:nvPr/>
        </p:nvSpPr>
        <p:spPr>
          <a:xfrm>
            <a:off x="5068962" y="3743222"/>
            <a:ext cx="4783455" cy="400110"/>
          </a:xfrm>
          <a:prstGeom prst="rect">
            <a:avLst/>
          </a:prstGeom>
        </p:spPr>
        <p:txBody>
          <a:bodyPr wrap="square">
            <a:spAutoFit/>
          </a:bodyPr>
          <a:lstStyle/>
          <a:p>
            <a:pPr latinLnBrk="1"/>
            <a:r>
              <a:rPr lang="en-US" altLang="zh-CN" sz="2000" dirty="0" smtClean="0">
                <a:solidFill>
                  <a:srgbClr val="6AE7FF"/>
                </a:solidFill>
              </a:rPr>
              <a:t>Prospect </a:t>
            </a:r>
            <a:r>
              <a:rPr lang="en-US" altLang="zh-CN" sz="2000" dirty="0">
                <a:solidFill>
                  <a:srgbClr val="6AE7FF"/>
                </a:solidFill>
              </a:rPr>
              <a:t>forecast</a:t>
            </a:r>
          </a:p>
        </p:txBody>
      </p:sp>
    </p:spTree>
    <p:extLst>
      <p:ext uri="{BB962C8B-B14F-4D97-AF65-F5344CB8AC3E}">
        <p14:creationId xmlns:p14="http://schemas.microsoft.com/office/powerpoint/2010/main" val="396556306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65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par>
                          <p:cTn id="31" fill="hold">
                            <p:stCondLst>
                              <p:cond delay="2150"/>
                            </p:stCondLst>
                            <p:childTnLst>
                              <p:par>
                                <p:cTn id="32" presetID="53" presetClass="entr" presetSubtype="16"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par>
                          <p:cTn id="37" fill="hold">
                            <p:stCondLst>
                              <p:cond delay="2650"/>
                            </p:stCondLst>
                            <p:childTnLst>
                              <p:par>
                                <p:cTn id="38" presetID="8" presetClass="emph" presetSubtype="0" fill="hold" nodeType="afterEffect">
                                  <p:stCondLst>
                                    <p:cond delay="0"/>
                                  </p:stCondLst>
                                  <p:childTnLst>
                                    <p:animRot by="21600000">
                                      <p:cBhvr>
                                        <p:cTn id="39" dur="2000" fill="hold"/>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10631105" cy="610295"/>
            <a:chOff x="134487" y="670145"/>
            <a:chExt cx="8028067" cy="460862"/>
          </a:xfrm>
        </p:grpSpPr>
        <p:sp>
          <p:nvSpPr>
            <p:cNvPr id="74" name="TextBox 39"/>
            <p:cNvSpPr txBox="1"/>
            <p:nvPr/>
          </p:nvSpPr>
          <p:spPr>
            <a:xfrm>
              <a:off x="375664" y="689416"/>
              <a:ext cx="1379008" cy="441591"/>
            </a:xfrm>
            <a:prstGeom prst="rect">
              <a:avLst/>
            </a:prstGeom>
            <a:noFill/>
          </p:spPr>
          <p:txBody>
            <a:bodyPr wrap="none" rtlCol="0">
              <a:spAutoFit/>
            </a:bodyPr>
            <a:lstStyle/>
            <a:p>
              <a:r>
                <a:rPr lang="zh-CN" altLang="en-US" sz="3200" b="1" dirty="0" smtClean="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前景观望</a:t>
              </a:r>
              <a:endParaRPr lang="en-US" altLang="zh-CN"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878252"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7" name="任意多边形: 形状 1"/>
          <p:cNvSpPr/>
          <p:nvPr/>
        </p:nvSpPr>
        <p:spPr>
          <a:xfrm>
            <a:off x="0" y="3458790"/>
            <a:ext cx="10203544" cy="1292278"/>
          </a:xfrm>
          <a:custGeom>
            <a:avLst/>
            <a:gdLst>
              <a:gd name="connsiteX0" fmla="*/ 0 w 10898372"/>
              <a:gd name="connsiteY0" fmla="*/ 209517 h 1347474"/>
              <a:gd name="connsiteX1" fmla="*/ 2392326 w 10898372"/>
              <a:gd name="connsiteY1" fmla="*/ 1347201 h 1347474"/>
              <a:gd name="connsiteX2" fmla="*/ 4433777 w 10898372"/>
              <a:gd name="connsiteY2" fmla="*/ 326475 h 1347474"/>
              <a:gd name="connsiteX3" fmla="*/ 6996223 w 10898372"/>
              <a:gd name="connsiteY3" fmla="*/ 1272773 h 1347474"/>
              <a:gd name="connsiteX4" fmla="*/ 9399181 w 10898372"/>
              <a:gd name="connsiteY4" fmla="*/ 18131 h 1347474"/>
              <a:gd name="connsiteX5" fmla="*/ 10898372 w 10898372"/>
              <a:gd name="connsiteY5" fmla="*/ 645452 h 1347474"/>
              <a:gd name="connsiteX0" fmla="*/ 0 w 10898372"/>
              <a:gd name="connsiteY0" fmla="*/ 209517 h 1274696"/>
              <a:gd name="connsiteX1" fmla="*/ 1497102 w 10898372"/>
              <a:gd name="connsiteY1" fmla="*/ 1260115 h 1274696"/>
              <a:gd name="connsiteX2" fmla="*/ 4433777 w 10898372"/>
              <a:gd name="connsiteY2" fmla="*/ 326475 h 1274696"/>
              <a:gd name="connsiteX3" fmla="*/ 6996223 w 10898372"/>
              <a:gd name="connsiteY3" fmla="*/ 1272773 h 1274696"/>
              <a:gd name="connsiteX4" fmla="*/ 9399181 w 10898372"/>
              <a:gd name="connsiteY4" fmla="*/ 18131 h 1274696"/>
              <a:gd name="connsiteX5" fmla="*/ 10898372 w 10898372"/>
              <a:gd name="connsiteY5" fmla="*/ 645452 h 1274696"/>
              <a:gd name="connsiteX0" fmla="*/ 0 w 10898372"/>
              <a:gd name="connsiteY0" fmla="*/ 209517 h 1275356"/>
              <a:gd name="connsiteX1" fmla="*/ 1497102 w 10898372"/>
              <a:gd name="connsiteY1" fmla="*/ 1260115 h 1275356"/>
              <a:gd name="connsiteX2" fmla="*/ 3486657 w 10898372"/>
              <a:gd name="connsiteY2" fmla="*/ 370018 h 1275356"/>
              <a:gd name="connsiteX3" fmla="*/ 6996223 w 10898372"/>
              <a:gd name="connsiteY3" fmla="*/ 1272773 h 1275356"/>
              <a:gd name="connsiteX4" fmla="*/ 9399181 w 10898372"/>
              <a:gd name="connsiteY4" fmla="*/ 18131 h 1275356"/>
              <a:gd name="connsiteX5" fmla="*/ 10898372 w 10898372"/>
              <a:gd name="connsiteY5" fmla="*/ 645452 h 1275356"/>
              <a:gd name="connsiteX0" fmla="*/ 0 w 10898372"/>
              <a:gd name="connsiteY0" fmla="*/ 209517 h 1463690"/>
              <a:gd name="connsiteX1" fmla="*/ 1497102 w 10898372"/>
              <a:gd name="connsiteY1" fmla="*/ 1260115 h 1463690"/>
              <a:gd name="connsiteX2" fmla="*/ 3486657 w 10898372"/>
              <a:gd name="connsiteY2" fmla="*/ 370018 h 1463690"/>
              <a:gd name="connsiteX3" fmla="*/ 5283621 w 10898372"/>
              <a:gd name="connsiteY3" fmla="*/ 1461459 h 1463690"/>
              <a:gd name="connsiteX4" fmla="*/ 9399181 w 10898372"/>
              <a:gd name="connsiteY4" fmla="*/ 18131 h 1463690"/>
              <a:gd name="connsiteX5" fmla="*/ 10898372 w 10898372"/>
              <a:gd name="connsiteY5" fmla="*/ 645452 h 1463690"/>
              <a:gd name="connsiteX0" fmla="*/ 0 w 10898372"/>
              <a:gd name="connsiteY0" fmla="*/ 0 h 1251985"/>
              <a:gd name="connsiteX1" fmla="*/ 1497102 w 10898372"/>
              <a:gd name="connsiteY1" fmla="*/ 1050598 h 1251985"/>
              <a:gd name="connsiteX2" fmla="*/ 3486657 w 10898372"/>
              <a:gd name="connsiteY2" fmla="*/ 160501 h 1251985"/>
              <a:gd name="connsiteX3" fmla="*/ 5283621 w 10898372"/>
              <a:gd name="connsiteY3" fmla="*/ 1251942 h 1251985"/>
              <a:gd name="connsiteX4" fmla="*/ 7790374 w 10898372"/>
              <a:gd name="connsiteY4" fmla="*/ 113414 h 1251985"/>
              <a:gd name="connsiteX5" fmla="*/ 10898372 w 10898372"/>
              <a:gd name="connsiteY5" fmla="*/ 435935 h 1251985"/>
              <a:gd name="connsiteX0" fmla="*/ 0 w 9120900"/>
              <a:gd name="connsiteY0" fmla="*/ 0 h 1292278"/>
              <a:gd name="connsiteX1" fmla="*/ 1497102 w 9120900"/>
              <a:gd name="connsiteY1" fmla="*/ 1050598 h 1292278"/>
              <a:gd name="connsiteX2" fmla="*/ 3486657 w 9120900"/>
              <a:gd name="connsiteY2" fmla="*/ 160501 h 1292278"/>
              <a:gd name="connsiteX3" fmla="*/ 5283621 w 9120900"/>
              <a:gd name="connsiteY3" fmla="*/ 1251942 h 1292278"/>
              <a:gd name="connsiteX4" fmla="*/ 7790374 w 9120900"/>
              <a:gd name="connsiteY4" fmla="*/ 113414 h 1292278"/>
              <a:gd name="connsiteX5" fmla="*/ 9120900 w 9120900"/>
              <a:gd name="connsiteY5" fmla="*/ 1292278 h 1292278"/>
              <a:gd name="connsiteX0" fmla="*/ 0 w 9120900"/>
              <a:gd name="connsiteY0" fmla="*/ 0 h 1292278"/>
              <a:gd name="connsiteX1" fmla="*/ 1497102 w 9120900"/>
              <a:gd name="connsiteY1" fmla="*/ 1050598 h 1292278"/>
              <a:gd name="connsiteX2" fmla="*/ 3486657 w 9120900"/>
              <a:gd name="connsiteY2" fmla="*/ 160501 h 1292278"/>
              <a:gd name="connsiteX3" fmla="*/ 5283621 w 9120900"/>
              <a:gd name="connsiteY3" fmla="*/ 1251942 h 1292278"/>
              <a:gd name="connsiteX4" fmla="*/ 7790374 w 9120900"/>
              <a:gd name="connsiteY4" fmla="*/ 113414 h 1292278"/>
              <a:gd name="connsiteX5" fmla="*/ 9120900 w 9120900"/>
              <a:gd name="connsiteY5" fmla="*/ 1292278 h 1292278"/>
              <a:gd name="connsiteX0" fmla="*/ 0 w 9120900"/>
              <a:gd name="connsiteY0" fmla="*/ 0 h 1292278"/>
              <a:gd name="connsiteX1" fmla="*/ 1497102 w 9120900"/>
              <a:gd name="connsiteY1" fmla="*/ 1050598 h 1292278"/>
              <a:gd name="connsiteX2" fmla="*/ 3486657 w 9120900"/>
              <a:gd name="connsiteY2" fmla="*/ 160501 h 1292278"/>
              <a:gd name="connsiteX3" fmla="*/ 5283621 w 9120900"/>
              <a:gd name="connsiteY3" fmla="*/ 1251942 h 1292278"/>
              <a:gd name="connsiteX4" fmla="*/ 7790374 w 9120900"/>
              <a:gd name="connsiteY4" fmla="*/ 113414 h 1292278"/>
              <a:gd name="connsiteX5" fmla="*/ 9120900 w 9120900"/>
              <a:gd name="connsiteY5" fmla="*/ 1292278 h 1292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20900" h="1292278">
                <a:moveTo>
                  <a:pt x="0" y="0"/>
                </a:moveTo>
                <a:cubicBezTo>
                  <a:pt x="826681" y="559095"/>
                  <a:pt x="915993" y="1023848"/>
                  <a:pt x="1497102" y="1050598"/>
                </a:cubicBezTo>
                <a:cubicBezTo>
                  <a:pt x="2078212" y="1077348"/>
                  <a:pt x="2855571" y="126944"/>
                  <a:pt x="3486657" y="160501"/>
                </a:cubicBezTo>
                <a:cubicBezTo>
                  <a:pt x="4117743" y="194058"/>
                  <a:pt x="4566335" y="1259790"/>
                  <a:pt x="5283621" y="1251942"/>
                </a:cubicBezTo>
                <a:cubicBezTo>
                  <a:pt x="6000907" y="1244094"/>
                  <a:pt x="7140016" y="217967"/>
                  <a:pt x="7790374" y="113414"/>
                </a:cubicBezTo>
                <a:cubicBezTo>
                  <a:pt x="8440732" y="8861"/>
                  <a:pt x="8709458" y="795712"/>
                  <a:pt x="9120900" y="1292278"/>
                </a:cubicBezTo>
              </a:path>
            </a:pathLst>
          </a:custGeom>
          <a:noFill/>
          <a:ln>
            <a:solidFill>
              <a:srgbClr val="6AE7FF">
                <a:alpha val="61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1077432" y="3901745"/>
            <a:ext cx="914400" cy="914400"/>
            <a:chOff x="1991832" y="3742659"/>
            <a:chExt cx="914400" cy="914400"/>
          </a:xfrm>
        </p:grpSpPr>
        <p:sp>
          <p:nvSpPr>
            <p:cNvPr id="19" name="椭圆 18"/>
            <p:cNvSpPr/>
            <p:nvPr/>
          </p:nvSpPr>
          <p:spPr>
            <a:xfrm>
              <a:off x="1991832" y="3742659"/>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statistics-on-laptop_82095"/>
            <p:cNvSpPr>
              <a:spLocks noChangeAspect="1"/>
            </p:cNvSpPr>
            <p:nvPr/>
          </p:nvSpPr>
          <p:spPr bwMode="auto">
            <a:xfrm>
              <a:off x="2254903" y="3999630"/>
              <a:ext cx="388257" cy="388257"/>
            </a:xfrm>
            <a:custGeom>
              <a:avLst/>
              <a:gdLst>
                <a:gd name="connsiteX0" fmla="*/ 211137 w 331788"/>
                <a:gd name="connsiteY0" fmla="*/ 211138 h 331788"/>
                <a:gd name="connsiteX1" fmla="*/ 211137 w 331788"/>
                <a:gd name="connsiteY1" fmla="*/ 314326 h 331788"/>
                <a:gd name="connsiteX2" fmla="*/ 314325 w 331788"/>
                <a:gd name="connsiteY2" fmla="*/ 211138 h 331788"/>
                <a:gd name="connsiteX3" fmla="*/ 211137 w 331788"/>
                <a:gd name="connsiteY3" fmla="*/ 211138 h 331788"/>
                <a:gd name="connsiteX4" fmla="*/ 203047 w 331788"/>
                <a:gd name="connsiteY4" fmla="*/ 195263 h 331788"/>
                <a:gd name="connsiteX5" fmla="*/ 323713 w 331788"/>
                <a:gd name="connsiteY5" fmla="*/ 195263 h 331788"/>
                <a:gd name="connsiteX6" fmla="*/ 328903 w 331788"/>
                <a:gd name="connsiteY6" fmla="*/ 197858 h 331788"/>
                <a:gd name="connsiteX7" fmla="*/ 330200 w 331788"/>
                <a:gd name="connsiteY7" fmla="*/ 204345 h 331788"/>
                <a:gd name="connsiteX8" fmla="*/ 204344 w 331788"/>
                <a:gd name="connsiteY8" fmla="*/ 330201 h 331788"/>
                <a:gd name="connsiteX9" fmla="*/ 203047 w 331788"/>
                <a:gd name="connsiteY9" fmla="*/ 330201 h 331788"/>
                <a:gd name="connsiteX10" fmla="*/ 197857 w 331788"/>
                <a:gd name="connsiteY10" fmla="*/ 328904 h 331788"/>
                <a:gd name="connsiteX11" fmla="*/ 195262 w 331788"/>
                <a:gd name="connsiteY11" fmla="*/ 323714 h 331788"/>
                <a:gd name="connsiteX12" fmla="*/ 195262 w 331788"/>
                <a:gd name="connsiteY12" fmla="*/ 203048 h 331788"/>
                <a:gd name="connsiteX13" fmla="*/ 203047 w 331788"/>
                <a:gd name="connsiteY13" fmla="*/ 195263 h 331788"/>
                <a:gd name="connsiteX14" fmla="*/ 165894 w 331788"/>
                <a:gd name="connsiteY14" fmla="*/ 0 h 331788"/>
                <a:gd name="connsiteX15" fmla="*/ 331788 w 331788"/>
                <a:gd name="connsiteY15" fmla="*/ 165894 h 331788"/>
                <a:gd name="connsiteX16" fmla="*/ 316236 w 331788"/>
                <a:gd name="connsiteY16" fmla="*/ 181446 h 331788"/>
                <a:gd name="connsiteX17" fmla="*/ 181446 w 331788"/>
                <a:gd name="connsiteY17" fmla="*/ 181446 h 331788"/>
                <a:gd name="connsiteX18" fmla="*/ 181446 w 331788"/>
                <a:gd name="connsiteY18" fmla="*/ 316236 h 331788"/>
                <a:gd name="connsiteX19" fmla="*/ 165894 w 331788"/>
                <a:gd name="connsiteY19" fmla="*/ 331788 h 331788"/>
                <a:gd name="connsiteX20" fmla="*/ 0 w 331788"/>
                <a:gd name="connsiteY20" fmla="*/ 165894 h 331788"/>
                <a:gd name="connsiteX21" fmla="*/ 165894 w 331788"/>
                <a:gd name="connsiteY21"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1788" h="331788">
                  <a:moveTo>
                    <a:pt x="211137" y="211138"/>
                  </a:moveTo>
                  <a:cubicBezTo>
                    <a:pt x="211137" y="211138"/>
                    <a:pt x="211137" y="211138"/>
                    <a:pt x="211137" y="314326"/>
                  </a:cubicBezTo>
                  <a:cubicBezTo>
                    <a:pt x="262731" y="305297"/>
                    <a:pt x="305296" y="262732"/>
                    <a:pt x="314325" y="211138"/>
                  </a:cubicBezTo>
                  <a:cubicBezTo>
                    <a:pt x="314325" y="211138"/>
                    <a:pt x="314325" y="211138"/>
                    <a:pt x="211137" y="211138"/>
                  </a:cubicBezTo>
                  <a:close/>
                  <a:moveTo>
                    <a:pt x="203047" y="195263"/>
                  </a:moveTo>
                  <a:cubicBezTo>
                    <a:pt x="203047" y="195263"/>
                    <a:pt x="203047" y="195263"/>
                    <a:pt x="323713" y="195263"/>
                  </a:cubicBezTo>
                  <a:cubicBezTo>
                    <a:pt x="325010" y="195263"/>
                    <a:pt x="327605" y="196560"/>
                    <a:pt x="328903" y="197858"/>
                  </a:cubicBezTo>
                  <a:cubicBezTo>
                    <a:pt x="330200" y="199155"/>
                    <a:pt x="330200" y="201750"/>
                    <a:pt x="330200" y="204345"/>
                  </a:cubicBezTo>
                  <a:cubicBezTo>
                    <a:pt x="323713" y="270517"/>
                    <a:pt x="270516" y="323714"/>
                    <a:pt x="204344" y="330201"/>
                  </a:cubicBezTo>
                  <a:cubicBezTo>
                    <a:pt x="204344" y="330201"/>
                    <a:pt x="203047" y="330201"/>
                    <a:pt x="203047" y="330201"/>
                  </a:cubicBezTo>
                  <a:cubicBezTo>
                    <a:pt x="201749" y="330201"/>
                    <a:pt x="199154" y="330201"/>
                    <a:pt x="197857" y="328904"/>
                  </a:cubicBezTo>
                  <a:cubicBezTo>
                    <a:pt x="196559" y="327606"/>
                    <a:pt x="195262" y="325011"/>
                    <a:pt x="195262" y="323714"/>
                  </a:cubicBezTo>
                  <a:cubicBezTo>
                    <a:pt x="195262" y="323714"/>
                    <a:pt x="195262" y="323714"/>
                    <a:pt x="195262" y="203048"/>
                  </a:cubicBezTo>
                  <a:cubicBezTo>
                    <a:pt x="195262" y="199155"/>
                    <a:pt x="199154" y="195263"/>
                    <a:pt x="203047" y="195263"/>
                  </a:cubicBezTo>
                  <a:close/>
                  <a:moveTo>
                    <a:pt x="165894" y="0"/>
                  </a:moveTo>
                  <a:cubicBezTo>
                    <a:pt x="257914" y="0"/>
                    <a:pt x="331788" y="73874"/>
                    <a:pt x="331788" y="165894"/>
                  </a:cubicBezTo>
                  <a:cubicBezTo>
                    <a:pt x="331788" y="173670"/>
                    <a:pt x="325308" y="181446"/>
                    <a:pt x="316236" y="181446"/>
                  </a:cubicBezTo>
                  <a:cubicBezTo>
                    <a:pt x="316236" y="181446"/>
                    <a:pt x="316236" y="181446"/>
                    <a:pt x="181446" y="181446"/>
                  </a:cubicBezTo>
                  <a:cubicBezTo>
                    <a:pt x="181446" y="181446"/>
                    <a:pt x="181446" y="181446"/>
                    <a:pt x="181446" y="316236"/>
                  </a:cubicBezTo>
                  <a:cubicBezTo>
                    <a:pt x="181446" y="325308"/>
                    <a:pt x="173670" y="331788"/>
                    <a:pt x="165894" y="331788"/>
                  </a:cubicBezTo>
                  <a:cubicBezTo>
                    <a:pt x="73874" y="331788"/>
                    <a:pt x="0" y="257914"/>
                    <a:pt x="0" y="165894"/>
                  </a:cubicBezTo>
                  <a:cubicBezTo>
                    <a:pt x="0" y="73874"/>
                    <a:pt x="73874" y="0"/>
                    <a:pt x="165894" y="0"/>
                  </a:cubicBezTo>
                  <a:close/>
                </a:path>
              </a:pathLst>
            </a:custGeom>
            <a:solidFill>
              <a:schemeClr val="bg1"/>
            </a:solidFill>
            <a:ln>
              <a:noFill/>
            </a:ln>
          </p:spPr>
          <p:txBody>
            <a:bodyPr/>
            <a:lstStyle/>
            <a:p>
              <a:endParaRPr lang="zh-CN" altLang="en-US"/>
            </a:p>
          </p:txBody>
        </p:sp>
      </p:grpSp>
      <p:grpSp>
        <p:nvGrpSpPr>
          <p:cNvPr id="27" name="组合 26"/>
          <p:cNvGrpSpPr/>
          <p:nvPr/>
        </p:nvGrpSpPr>
        <p:grpSpPr>
          <a:xfrm>
            <a:off x="8266664" y="3099599"/>
            <a:ext cx="914400" cy="914400"/>
            <a:chOff x="6854456" y="3707148"/>
            <a:chExt cx="914400" cy="914400"/>
          </a:xfrm>
        </p:grpSpPr>
        <p:sp>
          <p:nvSpPr>
            <p:cNvPr id="31" name="椭圆 30"/>
            <p:cNvSpPr/>
            <p:nvPr/>
          </p:nvSpPr>
          <p:spPr>
            <a:xfrm>
              <a:off x="6854456" y="3707148"/>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statistics-on-laptop_82095"/>
            <p:cNvSpPr>
              <a:spLocks noChangeAspect="1"/>
            </p:cNvSpPr>
            <p:nvPr/>
          </p:nvSpPr>
          <p:spPr bwMode="auto">
            <a:xfrm>
              <a:off x="7117527" y="4022204"/>
              <a:ext cx="388257" cy="280510"/>
            </a:xfrm>
            <a:custGeom>
              <a:avLst/>
              <a:gdLst>
                <a:gd name="connsiteX0" fmla="*/ 15875 w 331788"/>
                <a:gd name="connsiteY0" fmla="*/ 19464 h 239713"/>
                <a:gd name="connsiteX1" fmla="*/ 15875 w 331788"/>
                <a:gd name="connsiteY1" fmla="*/ 206376 h 239713"/>
                <a:gd name="connsiteX2" fmla="*/ 107950 w 331788"/>
                <a:gd name="connsiteY2" fmla="*/ 112713 h 239713"/>
                <a:gd name="connsiteX3" fmla="*/ 119063 w 331788"/>
                <a:gd name="connsiteY3" fmla="*/ 125413 h 239713"/>
                <a:gd name="connsiteX4" fmla="*/ 17463 w 331788"/>
                <a:gd name="connsiteY4" fmla="*/ 223838 h 239713"/>
                <a:gd name="connsiteX5" fmla="*/ 312738 w 331788"/>
                <a:gd name="connsiteY5" fmla="*/ 223838 h 239713"/>
                <a:gd name="connsiteX6" fmla="*/ 212725 w 331788"/>
                <a:gd name="connsiteY6" fmla="*/ 125413 h 239713"/>
                <a:gd name="connsiteX7" fmla="*/ 220844 w 331788"/>
                <a:gd name="connsiteY7" fmla="*/ 114588 h 239713"/>
                <a:gd name="connsiteX8" fmla="*/ 222484 w 331788"/>
                <a:gd name="connsiteY8" fmla="*/ 112947 h 239713"/>
                <a:gd name="connsiteX9" fmla="*/ 315913 w 331788"/>
                <a:gd name="connsiteY9" fmla="*/ 206376 h 239713"/>
                <a:gd name="connsiteX10" fmla="*/ 315913 w 331788"/>
                <a:gd name="connsiteY10" fmla="*/ 19464 h 239713"/>
                <a:gd name="connsiteX11" fmla="*/ 254806 w 331788"/>
                <a:gd name="connsiteY11" fmla="*/ 80606 h 239713"/>
                <a:gd name="connsiteX12" fmla="*/ 222484 w 331788"/>
                <a:gd name="connsiteY12" fmla="*/ 112947 h 239713"/>
                <a:gd name="connsiteX13" fmla="*/ 222250 w 331788"/>
                <a:gd name="connsiteY13" fmla="*/ 112713 h 239713"/>
                <a:gd name="connsiteX14" fmla="*/ 220844 w 331788"/>
                <a:gd name="connsiteY14" fmla="*/ 114588 h 239713"/>
                <a:gd name="connsiteX15" fmla="*/ 218878 w 331788"/>
                <a:gd name="connsiteY15" fmla="*/ 116556 h 239713"/>
                <a:gd name="connsiteX16" fmla="*/ 171067 w 331788"/>
                <a:gd name="connsiteY16" fmla="*/ 164394 h 239713"/>
                <a:gd name="connsiteX17" fmla="*/ 160721 w 331788"/>
                <a:gd name="connsiteY17" fmla="*/ 164394 h 239713"/>
                <a:gd name="connsiteX18" fmla="*/ 15875 w 331788"/>
                <a:gd name="connsiteY18" fmla="*/ 19464 h 239713"/>
                <a:gd name="connsiteX19" fmla="*/ 30101 w 331788"/>
                <a:gd name="connsiteY19" fmla="*/ 14288 h 239713"/>
                <a:gd name="connsiteX20" fmla="*/ 165894 w 331788"/>
                <a:gd name="connsiteY20" fmla="*/ 148866 h 239713"/>
                <a:gd name="connsiteX21" fmla="*/ 301687 w 331788"/>
                <a:gd name="connsiteY21" fmla="*/ 14288 h 239713"/>
                <a:gd name="connsiteX22" fmla="*/ 7776 w 331788"/>
                <a:gd name="connsiteY22" fmla="*/ 0 h 239713"/>
                <a:gd name="connsiteX23" fmla="*/ 324012 w 331788"/>
                <a:gd name="connsiteY23" fmla="*/ 0 h 239713"/>
                <a:gd name="connsiteX24" fmla="*/ 331788 w 331788"/>
                <a:gd name="connsiteY24" fmla="*/ 7733 h 239713"/>
                <a:gd name="connsiteX25" fmla="*/ 331788 w 331788"/>
                <a:gd name="connsiteY25" fmla="*/ 231980 h 239713"/>
                <a:gd name="connsiteX26" fmla="*/ 324012 w 331788"/>
                <a:gd name="connsiteY26" fmla="*/ 239713 h 239713"/>
                <a:gd name="connsiteX27" fmla="*/ 7776 w 331788"/>
                <a:gd name="connsiteY27" fmla="*/ 239713 h 239713"/>
                <a:gd name="connsiteX28" fmla="*/ 0 w 331788"/>
                <a:gd name="connsiteY28" fmla="*/ 231980 h 239713"/>
                <a:gd name="connsiteX29" fmla="*/ 0 w 331788"/>
                <a:gd name="connsiteY29" fmla="*/ 7733 h 239713"/>
                <a:gd name="connsiteX30" fmla="*/ 7776 w 331788"/>
                <a:gd name="connsiteY30" fmla="*/ 0 h 23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31788" h="239713">
                  <a:moveTo>
                    <a:pt x="15875" y="19464"/>
                  </a:moveTo>
                  <a:lnTo>
                    <a:pt x="15875" y="206376"/>
                  </a:lnTo>
                  <a:lnTo>
                    <a:pt x="107950" y="112713"/>
                  </a:lnTo>
                  <a:lnTo>
                    <a:pt x="119063" y="125413"/>
                  </a:lnTo>
                  <a:lnTo>
                    <a:pt x="17463" y="223838"/>
                  </a:lnTo>
                  <a:lnTo>
                    <a:pt x="312738" y="223838"/>
                  </a:lnTo>
                  <a:lnTo>
                    <a:pt x="212725" y="125413"/>
                  </a:lnTo>
                  <a:lnTo>
                    <a:pt x="220844" y="114588"/>
                  </a:lnTo>
                  <a:lnTo>
                    <a:pt x="222484" y="112947"/>
                  </a:lnTo>
                  <a:lnTo>
                    <a:pt x="315913" y="206376"/>
                  </a:lnTo>
                  <a:lnTo>
                    <a:pt x="315913" y="19464"/>
                  </a:lnTo>
                  <a:cubicBezTo>
                    <a:pt x="315913" y="19464"/>
                    <a:pt x="315913" y="19464"/>
                    <a:pt x="254806" y="80606"/>
                  </a:cubicBezTo>
                  <a:lnTo>
                    <a:pt x="222484" y="112947"/>
                  </a:lnTo>
                  <a:lnTo>
                    <a:pt x="222250" y="112713"/>
                  </a:lnTo>
                  <a:lnTo>
                    <a:pt x="220844" y="114588"/>
                  </a:lnTo>
                  <a:lnTo>
                    <a:pt x="218878" y="116556"/>
                  </a:lnTo>
                  <a:cubicBezTo>
                    <a:pt x="205015" y="130426"/>
                    <a:pt x="189173" y="146278"/>
                    <a:pt x="171067" y="164394"/>
                  </a:cubicBezTo>
                  <a:cubicBezTo>
                    <a:pt x="168481" y="168276"/>
                    <a:pt x="163308" y="168276"/>
                    <a:pt x="160721" y="164394"/>
                  </a:cubicBezTo>
                  <a:cubicBezTo>
                    <a:pt x="160721" y="164394"/>
                    <a:pt x="160721" y="164394"/>
                    <a:pt x="15875" y="19464"/>
                  </a:cubicBezTo>
                  <a:close/>
                  <a:moveTo>
                    <a:pt x="30101" y="14288"/>
                  </a:moveTo>
                  <a:cubicBezTo>
                    <a:pt x="30101" y="14288"/>
                    <a:pt x="30101" y="14288"/>
                    <a:pt x="165894" y="148866"/>
                  </a:cubicBezTo>
                  <a:cubicBezTo>
                    <a:pt x="165894" y="148866"/>
                    <a:pt x="165894" y="148866"/>
                    <a:pt x="301687" y="14288"/>
                  </a:cubicBezTo>
                  <a:close/>
                  <a:moveTo>
                    <a:pt x="7776" y="0"/>
                  </a:moveTo>
                  <a:cubicBezTo>
                    <a:pt x="7776" y="0"/>
                    <a:pt x="7776" y="0"/>
                    <a:pt x="324012" y="0"/>
                  </a:cubicBezTo>
                  <a:cubicBezTo>
                    <a:pt x="327900" y="0"/>
                    <a:pt x="331788" y="3866"/>
                    <a:pt x="331788" y="7733"/>
                  </a:cubicBezTo>
                  <a:cubicBezTo>
                    <a:pt x="331788" y="7733"/>
                    <a:pt x="331788" y="7733"/>
                    <a:pt x="331788" y="231980"/>
                  </a:cubicBezTo>
                  <a:cubicBezTo>
                    <a:pt x="331788" y="235847"/>
                    <a:pt x="327900" y="239713"/>
                    <a:pt x="324012" y="239713"/>
                  </a:cubicBezTo>
                  <a:cubicBezTo>
                    <a:pt x="324012" y="239713"/>
                    <a:pt x="324012" y="239713"/>
                    <a:pt x="7776" y="239713"/>
                  </a:cubicBezTo>
                  <a:cubicBezTo>
                    <a:pt x="3888" y="239713"/>
                    <a:pt x="0" y="235847"/>
                    <a:pt x="0" y="231980"/>
                  </a:cubicBezTo>
                  <a:cubicBezTo>
                    <a:pt x="0" y="231980"/>
                    <a:pt x="0" y="231980"/>
                    <a:pt x="0" y="7733"/>
                  </a:cubicBezTo>
                  <a:cubicBezTo>
                    <a:pt x="0" y="3866"/>
                    <a:pt x="3888" y="0"/>
                    <a:pt x="7776" y="0"/>
                  </a:cubicBezTo>
                  <a:close/>
                </a:path>
              </a:pathLst>
            </a:custGeom>
            <a:solidFill>
              <a:schemeClr val="bg1"/>
            </a:solidFill>
            <a:ln>
              <a:noFill/>
            </a:ln>
          </p:spPr>
          <p:txBody>
            <a:bodyPr/>
            <a:lstStyle/>
            <a:p>
              <a:endParaRPr lang="zh-CN" altLang="en-US"/>
            </a:p>
          </p:txBody>
        </p:sp>
      </p:grpSp>
      <p:grpSp>
        <p:nvGrpSpPr>
          <p:cNvPr id="33" name="组合 32"/>
          <p:cNvGrpSpPr/>
          <p:nvPr/>
        </p:nvGrpSpPr>
        <p:grpSpPr>
          <a:xfrm>
            <a:off x="9746344" y="4265585"/>
            <a:ext cx="914400" cy="914400"/>
            <a:chOff x="9285768" y="2828259"/>
            <a:chExt cx="914400" cy="914400"/>
          </a:xfrm>
        </p:grpSpPr>
        <p:sp>
          <p:nvSpPr>
            <p:cNvPr id="34" name="椭圆 33"/>
            <p:cNvSpPr/>
            <p:nvPr/>
          </p:nvSpPr>
          <p:spPr>
            <a:xfrm>
              <a:off x="9285768" y="2828259"/>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statistics-on-laptop_82095"/>
            <p:cNvSpPr>
              <a:spLocks noChangeAspect="1"/>
            </p:cNvSpPr>
            <p:nvPr/>
          </p:nvSpPr>
          <p:spPr bwMode="auto">
            <a:xfrm>
              <a:off x="9548839" y="3132031"/>
              <a:ext cx="388257" cy="305938"/>
            </a:xfrm>
            <a:custGeom>
              <a:avLst/>
              <a:gdLst>
                <a:gd name="connsiteX0" fmla="*/ 238459 w 328388"/>
                <a:gd name="connsiteY0" fmla="*/ 133350 h 258763"/>
                <a:gd name="connsiteX1" fmla="*/ 229503 w 328388"/>
                <a:gd name="connsiteY1" fmla="*/ 144992 h 258763"/>
                <a:gd name="connsiteX2" fmla="*/ 234621 w 328388"/>
                <a:gd name="connsiteY2" fmla="*/ 160514 h 258763"/>
                <a:gd name="connsiteX3" fmla="*/ 205193 w 328388"/>
                <a:gd name="connsiteY3" fmla="*/ 190265 h 258763"/>
                <a:gd name="connsiteX4" fmla="*/ 177045 w 328388"/>
                <a:gd name="connsiteY4" fmla="*/ 160514 h 258763"/>
                <a:gd name="connsiteX5" fmla="*/ 178324 w 328388"/>
                <a:gd name="connsiteY5" fmla="*/ 150166 h 258763"/>
                <a:gd name="connsiteX6" fmla="*/ 166808 w 328388"/>
                <a:gd name="connsiteY6" fmla="*/ 142405 h 258763"/>
                <a:gd name="connsiteX7" fmla="*/ 162970 w 328388"/>
                <a:gd name="connsiteY7" fmla="*/ 160514 h 258763"/>
                <a:gd name="connsiteX8" fmla="*/ 205193 w 328388"/>
                <a:gd name="connsiteY8" fmla="*/ 203200 h 258763"/>
                <a:gd name="connsiteX9" fmla="*/ 248695 w 328388"/>
                <a:gd name="connsiteY9" fmla="*/ 160514 h 258763"/>
                <a:gd name="connsiteX10" fmla="*/ 238459 w 328388"/>
                <a:gd name="connsiteY10" fmla="*/ 133350 h 258763"/>
                <a:gd name="connsiteX11" fmla="*/ 205629 w 328388"/>
                <a:gd name="connsiteY11" fmla="*/ 117475 h 258763"/>
                <a:gd name="connsiteX12" fmla="*/ 175670 w 328388"/>
                <a:gd name="connsiteY12" fmla="*/ 129084 h 258763"/>
                <a:gd name="connsiteX13" fmla="*/ 188696 w 328388"/>
                <a:gd name="connsiteY13" fmla="*/ 138113 h 258763"/>
                <a:gd name="connsiteX14" fmla="*/ 205629 w 328388"/>
                <a:gd name="connsiteY14" fmla="*/ 131664 h 258763"/>
                <a:gd name="connsiteX15" fmla="*/ 218655 w 328388"/>
                <a:gd name="connsiteY15" fmla="*/ 134244 h 258763"/>
                <a:gd name="connsiteX16" fmla="*/ 226470 w 328388"/>
                <a:gd name="connsiteY16" fmla="*/ 122635 h 258763"/>
                <a:gd name="connsiteX17" fmla="*/ 205629 w 328388"/>
                <a:gd name="connsiteY17" fmla="*/ 117475 h 258763"/>
                <a:gd name="connsiteX18" fmla="*/ 299177 w 328388"/>
                <a:gd name="connsiteY18" fmla="*/ 0 h 258763"/>
                <a:gd name="connsiteX19" fmla="*/ 312121 w 328388"/>
                <a:gd name="connsiteY19" fmla="*/ 2588 h 258763"/>
                <a:gd name="connsiteX20" fmla="*/ 325066 w 328388"/>
                <a:gd name="connsiteY20" fmla="*/ 41402 h 258763"/>
                <a:gd name="connsiteX21" fmla="*/ 299177 w 328388"/>
                <a:gd name="connsiteY21" fmla="*/ 58222 h 258763"/>
                <a:gd name="connsiteX22" fmla="*/ 292705 w 328388"/>
                <a:gd name="connsiteY22" fmla="*/ 56928 h 258763"/>
                <a:gd name="connsiteX23" fmla="*/ 247400 w 328388"/>
                <a:gd name="connsiteY23" fmla="*/ 119031 h 258763"/>
                <a:gd name="connsiteX24" fmla="*/ 262933 w 328388"/>
                <a:gd name="connsiteY24" fmla="*/ 159139 h 258763"/>
                <a:gd name="connsiteX25" fmla="*/ 251284 w 328388"/>
                <a:gd name="connsiteY25" fmla="*/ 195366 h 258763"/>
                <a:gd name="connsiteX26" fmla="*/ 275878 w 328388"/>
                <a:gd name="connsiteY26" fmla="*/ 217361 h 258763"/>
                <a:gd name="connsiteX27" fmla="*/ 304355 w 328388"/>
                <a:gd name="connsiteY27" fmla="*/ 244531 h 258763"/>
                <a:gd name="connsiteX28" fmla="*/ 305649 w 328388"/>
                <a:gd name="connsiteY28" fmla="*/ 256176 h 258763"/>
                <a:gd name="connsiteX29" fmla="*/ 299177 w 328388"/>
                <a:gd name="connsiteY29" fmla="*/ 258763 h 258763"/>
                <a:gd name="connsiteX30" fmla="*/ 294000 w 328388"/>
                <a:gd name="connsiteY30" fmla="*/ 256176 h 258763"/>
                <a:gd name="connsiteX31" fmla="*/ 240928 w 328388"/>
                <a:gd name="connsiteY31" fmla="*/ 205717 h 258763"/>
                <a:gd name="connsiteX32" fmla="*/ 204684 w 328388"/>
                <a:gd name="connsiteY32" fmla="*/ 217361 h 258763"/>
                <a:gd name="connsiteX33" fmla="*/ 146435 w 328388"/>
                <a:gd name="connsiteY33" fmla="*/ 159139 h 258763"/>
                <a:gd name="connsiteX34" fmla="*/ 154201 w 328388"/>
                <a:gd name="connsiteY34" fmla="*/ 131969 h 258763"/>
                <a:gd name="connsiteX35" fmla="*/ 119252 w 328388"/>
                <a:gd name="connsiteY35" fmla="*/ 107387 h 258763"/>
                <a:gd name="connsiteX36" fmla="*/ 98541 w 328388"/>
                <a:gd name="connsiteY36" fmla="*/ 116443 h 258763"/>
                <a:gd name="connsiteX37" fmla="*/ 85597 w 328388"/>
                <a:gd name="connsiteY37" fmla="*/ 113856 h 258763"/>
                <a:gd name="connsiteX38" fmla="*/ 49353 w 328388"/>
                <a:gd name="connsiteY38" fmla="*/ 160433 h 258763"/>
                <a:gd name="connsiteX39" fmla="*/ 54531 w 328388"/>
                <a:gd name="connsiteY39" fmla="*/ 194072 h 258763"/>
                <a:gd name="connsiteX40" fmla="*/ 28642 w 328388"/>
                <a:gd name="connsiteY40" fmla="*/ 209598 h 258763"/>
                <a:gd name="connsiteX41" fmla="*/ 15698 w 328388"/>
                <a:gd name="connsiteY41" fmla="*/ 207011 h 258763"/>
                <a:gd name="connsiteX42" fmla="*/ 2754 w 328388"/>
                <a:gd name="connsiteY42" fmla="*/ 168196 h 258763"/>
                <a:gd name="connsiteX43" fmla="*/ 28642 w 328388"/>
                <a:gd name="connsiteY43" fmla="*/ 151376 h 258763"/>
                <a:gd name="connsiteX44" fmla="*/ 36409 w 328388"/>
                <a:gd name="connsiteY44" fmla="*/ 152670 h 258763"/>
                <a:gd name="connsiteX45" fmla="*/ 73947 w 328388"/>
                <a:gd name="connsiteY45" fmla="*/ 103505 h 258763"/>
                <a:gd name="connsiteX46" fmla="*/ 72653 w 328388"/>
                <a:gd name="connsiteY46" fmla="*/ 75041 h 258763"/>
                <a:gd name="connsiteX47" fmla="*/ 98541 w 328388"/>
                <a:gd name="connsiteY47" fmla="*/ 58222 h 258763"/>
                <a:gd name="connsiteX48" fmla="*/ 111485 w 328388"/>
                <a:gd name="connsiteY48" fmla="*/ 62103 h 258763"/>
                <a:gd name="connsiteX49" fmla="*/ 125724 w 328388"/>
                <a:gd name="connsiteY49" fmla="*/ 94448 h 258763"/>
                <a:gd name="connsiteX50" fmla="*/ 163262 w 328388"/>
                <a:gd name="connsiteY50" fmla="*/ 119031 h 258763"/>
                <a:gd name="connsiteX51" fmla="*/ 204684 w 328388"/>
                <a:gd name="connsiteY51" fmla="*/ 100917 h 258763"/>
                <a:gd name="connsiteX52" fmla="*/ 234456 w 328388"/>
                <a:gd name="connsiteY52" fmla="*/ 109974 h 258763"/>
                <a:gd name="connsiteX53" fmla="*/ 279761 w 328388"/>
                <a:gd name="connsiteY53" fmla="*/ 49165 h 258763"/>
                <a:gd name="connsiteX54" fmla="*/ 273289 w 328388"/>
                <a:gd name="connsiteY54" fmla="*/ 15526 h 258763"/>
                <a:gd name="connsiteX55" fmla="*/ 299177 w 328388"/>
                <a:gd name="connsiteY55" fmla="*/ 0 h 25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28388" h="258763">
                  <a:moveTo>
                    <a:pt x="238459" y="133350"/>
                  </a:moveTo>
                  <a:cubicBezTo>
                    <a:pt x="238459" y="133350"/>
                    <a:pt x="238459" y="133350"/>
                    <a:pt x="229503" y="144992"/>
                  </a:cubicBezTo>
                  <a:cubicBezTo>
                    <a:pt x="232062" y="148872"/>
                    <a:pt x="234621" y="155340"/>
                    <a:pt x="234621" y="160514"/>
                  </a:cubicBezTo>
                  <a:cubicBezTo>
                    <a:pt x="234621" y="177330"/>
                    <a:pt x="221826" y="190265"/>
                    <a:pt x="205193" y="190265"/>
                  </a:cubicBezTo>
                  <a:cubicBezTo>
                    <a:pt x="189839" y="190265"/>
                    <a:pt x="177045" y="177330"/>
                    <a:pt x="177045" y="160514"/>
                  </a:cubicBezTo>
                  <a:cubicBezTo>
                    <a:pt x="177045" y="156633"/>
                    <a:pt x="178324" y="154046"/>
                    <a:pt x="178324" y="150166"/>
                  </a:cubicBezTo>
                  <a:cubicBezTo>
                    <a:pt x="178324" y="150166"/>
                    <a:pt x="178324" y="150166"/>
                    <a:pt x="166808" y="142405"/>
                  </a:cubicBezTo>
                  <a:cubicBezTo>
                    <a:pt x="164249" y="147579"/>
                    <a:pt x="162970" y="154046"/>
                    <a:pt x="162970" y="160514"/>
                  </a:cubicBezTo>
                  <a:cubicBezTo>
                    <a:pt x="162970" y="185091"/>
                    <a:pt x="182162" y="203200"/>
                    <a:pt x="205193" y="203200"/>
                  </a:cubicBezTo>
                  <a:cubicBezTo>
                    <a:pt x="229503" y="203200"/>
                    <a:pt x="248695" y="185091"/>
                    <a:pt x="248695" y="160514"/>
                  </a:cubicBezTo>
                  <a:cubicBezTo>
                    <a:pt x="248695" y="150166"/>
                    <a:pt x="244857" y="141111"/>
                    <a:pt x="238459" y="133350"/>
                  </a:cubicBezTo>
                  <a:close/>
                  <a:moveTo>
                    <a:pt x="205629" y="117475"/>
                  </a:moveTo>
                  <a:cubicBezTo>
                    <a:pt x="193906" y="117475"/>
                    <a:pt x="183486" y="122635"/>
                    <a:pt x="175670" y="129084"/>
                  </a:cubicBezTo>
                  <a:cubicBezTo>
                    <a:pt x="175670" y="129084"/>
                    <a:pt x="175670" y="129084"/>
                    <a:pt x="188696" y="138113"/>
                  </a:cubicBezTo>
                  <a:cubicBezTo>
                    <a:pt x="192604" y="134244"/>
                    <a:pt x="199116" y="131664"/>
                    <a:pt x="205629" y="131664"/>
                  </a:cubicBezTo>
                  <a:cubicBezTo>
                    <a:pt x="210839" y="131664"/>
                    <a:pt x="214747" y="132954"/>
                    <a:pt x="218655" y="134244"/>
                  </a:cubicBezTo>
                  <a:cubicBezTo>
                    <a:pt x="218655" y="134244"/>
                    <a:pt x="218655" y="134244"/>
                    <a:pt x="226470" y="122635"/>
                  </a:cubicBezTo>
                  <a:cubicBezTo>
                    <a:pt x="221260" y="120055"/>
                    <a:pt x="213445" y="117475"/>
                    <a:pt x="205629" y="117475"/>
                  </a:cubicBezTo>
                  <a:close/>
                  <a:moveTo>
                    <a:pt x="299177" y="0"/>
                  </a:moveTo>
                  <a:cubicBezTo>
                    <a:pt x="304355" y="0"/>
                    <a:pt x="308238" y="1294"/>
                    <a:pt x="312121" y="2588"/>
                  </a:cubicBezTo>
                  <a:cubicBezTo>
                    <a:pt x="326360" y="10350"/>
                    <a:pt x="332832" y="27170"/>
                    <a:pt x="325066" y="41402"/>
                  </a:cubicBezTo>
                  <a:cubicBezTo>
                    <a:pt x="321182" y="51752"/>
                    <a:pt x="310827" y="58222"/>
                    <a:pt x="299177" y="58222"/>
                  </a:cubicBezTo>
                  <a:cubicBezTo>
                    <a:pt x="297883" y="58222"/>
                    <a:pt x="295294" y="56928"/>
                    <a:pt x="292705" y="56928"/>
                  </a:cubicBezTo>
                  <a:cubicBezTo>
                    <a:pt x="292705" y="56928"/>
                    <a:pt x="292705" y="56928"/>
                    <a:pt x="247400" y="119031"/>
                  </a:cubicBezTo>
                  <a:cubicBezTo>
                    <a:pt x="257756" y="129382"/>
                    <a:pt x="262933" y="143614"/>
                    <a:pt x="262933" y="159139"/>
                  </a:cubicBezTo>
                  <a:cubicBezTo>
                    <a:pt x="262933" y="173371"/>
                    <a:pt x="259050" y="185016"/>
                    <a:pt x="251284" y="195366"/>
                  </a:cubicBezTo>
                  <a:cubicBezTo>
                    <a:pt x="251284" y="195366"/>
                    <a:pt x="251284" y="195366"/>
                    <a:pt x="275878" y="217361"/>
                  </a:cubicBezTo>
                  <a:cubicBezTo>
                    <a:pt x="275878" y="217361"/>
                    <a:pt x="275878" y="217361"/>
                    <a:pt x="304355" y="244531"/>
                  </a:cubicBezTo>
                  <a:cubicBezTo>
                    <a:pt x="308238" y="248413"/>
                    <a:pt x="308238" y="252294"/>
                    <a:pt x="305649" y="256176"/>
                  </a:cubicBezTo>
                  <a:cubicBezTo>
                    <a:pt x="304355" y="257469"/>
                    <a:pt x="301766" y="258763"/>
                    <a:pt x="299177" y="258763"/>
                  </a:cubicBezTo>
                  <a:cubicBezTo>
                    <a:pt x="297883" y="258763"/>
                    <a:pt x="296588" y="257469"/>
                    <a:pt x="294000" y="256176"/>
                  </a:cubicBezTo>
                  <a:cubicBezTo>
                    <a:pt x="294000" y="256176"/>
                    <a:pt x="294000" y="256176"/>
                    <a:pt x="240928" y="205717"/>
                  </a:cubicBezTo>
                  <a:cubicBezTo>
                    <a:pt x="230573" y="213480"/>
                    <a:pt x="218923" y="217361"/>
                    <a:pt x="204684" y="217361"/>
                  </a:cubicBezTo>
                  <a:cubicBezTo>
                    <a:pt x="172323" y="217361"/>
                    <a:pt x="146435" y="191485"/>
                    <a:pt x="146435" y="159139"/>
                  </a:cubicBezTo>
                  <a:cubicBezTo>
                    <a:pt x="146435" y="150083"/>
                    <a:pt x="149024" y="139732"/>
                    <a:pt x="154201" y="131969"/>
                  </a:cubicBezTo>
                  <a:cubicBezTo>
                    <a:pt x="154201" y="131969"/>
                    <a:pt x="154201" y="131969"/>
                    <a:pt x="119252" y="107387"/>
                  </a:cubicBezTo>
                  <a:cubicBezTo>
                    <a:pt x="114074" y="113856"/>
                    <a:pt x="106308" y="116443"/>
                    <a:pt x="98541" y="116443"/>
                  </a:cubicBezTo>
                  <a:cubicBezTo>
                    <a:pt x="93363" y="116443"/>
                    <a:pt x="89480" y="115149"/>
                    <a:pt x="85597" y="113856"/>
                  </a:cubicBezTo>
                  <a:cubicBezTo>
                    <a:pt x="85597" y="113856"/>
                    <a:pt x="85597" y="113856"/>
                    <a:pt x="49353" y="160433"/>
                  </a:cubicBezTo>
                  <a:cubicBezTo>
                    <a:pt x="58414" y="168196"/>
                    <a:pt x="61003" y="182428"/>
                    <a:pt x="54531" y="194072"/>
                  </a:cubicBezTo>
                  <a:cubicBezTo>
                    <a:pt x="50648" y="203129"/>
                    <a:pt x="40292" y="209598"/>
                    <a:pt x="28642" y="209598"/>
                  </a:cubicBezTo>
                  <a:cubicBezTo>
                    <a:pt x="24759" y="209598"/>
                    <a:pt x="20876" y="208304"/>
                    <a:pt x="15698" y="207011"/>
                  </a:cubicBezTo>
                  <a:cubicBezTo>
                    <a:pt x="1459" y="199248"/>
                    <a:pt x="-3718" y="182428"/>
                    <a:pt x="2754" y="168196"/>
                  </a:cubicBezTo>
                  <a:cubicBezTo>
                    <a:pt x="7932" y="157846"/>
                    <a:pt x="18287" y="151376"/>
                    <a:pt x="28642" y="151376"/>
                  </a:cubicBezTo>
                  <a:cubicBezTo>
                    <a:pt x="31231" y="151376"/>
                    <a:pt x="33820" y="152670"/>
                    <a:pt x="36409" y="152670"/>
                  </a:cubicBezTo>
                  <a:cubicBezTo>
                    <a:pt x="36409" y="152670"/>
                    <a:pt x="36409" y="152670"/>
                    <a:pt x="73947" y="103505"/>
                  </a:cubicBezTo>
                  <a:cubicBezTo>
                    <a:pt x="68769" y="95742"/>
                    <a:pt x="67475" y="84098"/>
                    <a:pt x="72653" y="75041"/>
                  </a:cubicBezTo>
                  <a:cubicBezTo>
                    <a:pt x="76536" y="64691"/>
                    <a:pt x="86891" y="58222"/>
                    <a:pt x="98541" y="58222"/>
                  </a:cubicBezTo>
                  <a:cubicBezTo>
                    <a:pt x="102424" y="58222"/>
                    <a:pt x="106308" y="59515"/>
                    <a:pt x="111485" y="62103"/>
                  </a:cubicBezTo>
                  <a:cubicBezTo>
                    <a:pt x="123135" y="67278"/>
                    <a:pt x="129607" y="81510"/>
                    <a:pt x="125724" y="94448"/>
                  </a:cubicBezTo>
                  <a:cubicBezTo>
                    <a:pt x="125724" y="94448"/>
                    <a:pt x="125724" y="94448"/>
                    <a:pt x="163262" y="119031"/>
                  </a:cubicBezTo>
                  <a:cubicBezTo>
                    <a:pt x="173618" y="108680"/>
                    <a:pt x="187857" y="100917"/>
                    <a:pt x="204684" y="100917"/>
                  </a:cubicBezTo>
                  <a:cubicBezTo>
                    <a:pt x="216334" y="100917"/>
                    <a:pt x="226690" y="104799"/>
                    <a:pt x="234456" y="109974"/>
                  </a:cubicBezTo>
                  <a:cubicBezTo>
                    <a:pt x="234456" y="109974"/>
                    <a:pt x="234456" y="109974"/>
                    <a:pt x="279761" y="49165"/>
                  </a:cubicBezTo>
                  <a:cubicBezTo>
                    <a:pt x="270700" y="41402"/>
                    <a:pt x="268111" y="27170"/>
                    <a:pt x="273289" y="15526"/>
                  </a:cubicBezTo>
                  <a:cubicBezTo>
                    <a:pt x="278466" y="6469"/>
                    <a:pt x="288822" y="0"/>
                    <a:pt x="299177" y="0"/>
                  </a:cubicBezTo>
                  <a:close/>
                </a:path>
              </a:pathLst>
            </a:custGeom>
            <a:solidFill>
              <a:schemeClr val="bg1"/>
            </a:solidFill>
            <a:ln>
              <a:noFill/>
            </a:ln>
          </p:spPr>
          <p:txBody>
            <a:bodyPr/>
            <a:lstStyle/>
            <a:p>
              <a:endParaRPr lang="zh-CN" altLang="en-US"/>
            </a:p>
          </p:txBody>
        </p:sp>
      </p:grpSp>
      <p:grpSp>
        <p:nvGrpSpPr>
          <p:cNvPr id="36" name="组合 35"/>
          <p:cNvGrpSpPr/>
          <p:nvPr/>
        </p:nvGrpSpPr>
        <p:grpSpPr>
          <a:xfrm>
            <a:off x="3483384" y="3143383"/>
            <a:ext cx="914400" cy="914400"/>
            <a:chOff x="4423144" y="2739587"/>
            <a:chExt cx="914400" cy="914400"/>
          </a:xfrm>
        </p:grpSpPr>
        <p:sp>
          <p:nvSpPr>
            <p:cNvPr id="37" name="椭圆 36"/>
            <p:cNvSpPr/>
            <p:nvPr/>
          </p:nvSpPr>
          <p:spPr>
            <a:xfrm>
              <a:off x="4423144" y="2739587"/>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statistics-on-laptop_82095"/>
            <p:cNvSpPr>
              <a:spLocks noChangeAspect="1"/>
            </p:cNvSpPr>
            <p:nvPr/>
          </p:nvSpPr>
          <p:spPr bwMode="auto">
            <a:xfrm>
              <a:off x="4731947" y="3002658"/>
              <a:ext cx="296793" cy="388257"/>
            </a:xfrm>
            <a:custGeom>
              <a:avLst/>
              <a:gdLst>
                <a:gd name="connsiteX0" fmla="*/ 50800 w 252413"/>
                <a:gd name="connsiteY0" fmla="*/ 263525 h 330200"/>
                <a:gd name="connsiteX1" fmla="*/ 201613 w 252413"/>
                <a:gd name="connsiteY1" fmla="*/ 263525 h 330200"/>
                <a:gd name="connsiteX2" fmla="*/ 201613 w 252413"/>
                <a:gd name="connsiteY2" fmla="*/ 284163 h 330200"/>
                <a:gd name="connsiteX3" fmla="*/ 50800 w 252413"/>
                <a:gd name="connsiteY3" fmla="*/ 284163 h 330200"/>
                <a:gd name="connsiteX4" fmla="*/ 50800 w 252413"/>
                <a:gd name="connsiteY4" fmla="*/ 211137 h 330200"/>
                <a:gd name="connsiteX5" fmla="*/ 201613 w 252413"/>
                <a:gd name="connsiteY5" fmla="*/ 211137 h 330200"/>
                <a:gd name="connsiteX6" fmla="*/ 201613 w 252413"/>
                <a:gd name="connsiteY6" fmla="*/ 231775 h 330200"/>
                <a:gd name="connsiteX7" fmla="*/ 50800 w 252413"/>
                <a:gd name="connsiteY7" fmla="*/ 231775 h 330200"/>
                <a:gd name="connsiteX8" fmla="*/ 50800 w 252413"/>
                <a:gd name="connsiteY8" fmla="*/ 160337 h 330200"/>
                <a:gd name="connsiteX9" fmla="*/ 201613 w 252413"/>
                <a:gd name="connsiteY9" fmla="*/ 160337 h 330200"/>
                <a:gd name="connsiteX10" fmla="*/ 201613 w 252413"/>
                <a:gd name="connsiteY10" fmla="*/ 180975 h 330200"/>
                <a:gd name="connsiteX11" fmla="*/ 50800 w 252413"/>
                <a:gd name="connsiteY11" fmla="*/ 180975 h 330200"/>
                <a:gd name="connsiteX12" fmla="*/ 50800 w 252413"/>
                <a:gd name="connsiteY12" fmla="*/ 107950 h 330200"/>
                <a:gd name="connsiteX13" fmla="*/ 115888 w 252413"/>
                <a:gd name="connsiteY13" fmla="*/ 107950 h 330200"/>
                <a:gd name="connsiteX14" fmla="*/ 115888 w 252413"/>
                <a:gd name="connsiteY14" fmla="*/ 128588 h 330200"/>
                <a:gd name="connsiteX15" fmla="*/ 50800 w 252413"/>
                <a:gd name="connsiteY15" fmla="*/ 128588 h 330200"/>
                <a:gd name="connsiteX16" fmla="*/ 50800 w 252413"/>
                <a:gd name="connsiteY16" fmla="*/ 55562 h 330200"/>
                <a:gd name="connsiteX17" fmla="*/ 115888 w 252413"/>
                <a:gd name="connsiteY17" fmla="*/ 55562 h 330200"/>
                <a:gd name="connsiteX18" fmla="*/ 115888 w 252413"/>
                <a:gd name="connsiteY18" fmla="*/ 76200 h 330200"/>
                <a:gd name="connsiteX19" fmla="*/ 50800 w 252413"/>
                <a:gd name="connsiteY19" fmla="*/ 76200 h 330200"/>
                <a:gd name="connsiteX20" fmla="*/ 166688 w 252413"/>
                <a:gd name="connsiteY20" fmla="*/ 26987 h 330200"/>
                <a:gd name="connsiteX21" fmla="*/ 166688 w 252413"/>
                <a:gd name="connsiteY21" fmla="*/ 74612 h 330200"/>
                <a:gd name="connsiteX22" fmla="*/ 215901 w 252413"/>
                <a:gd name="connsiteY22" fmla="*/ 74612 h 330200"/>
                <a:gd name="connsiteX23" fmla="*/ 22225 w 252413"/>
                <a:gd name="connsiteY23" fmla="*/ 20637 h 330200"/>
                <a:gd name="connsiteX24" fmla="*/ 22225 w 252413"/>
                <a:gd name="connsiteY24" fmla="*/ 309562 h 330200"/>
                <a:gd name="connsiteX25" fmla="*/ 231775 w 252413"/>
                <a:gd name="connsiteY25" fmla="*/ 309562 h 330200"/>
                <a:gd name="connsiteX26" fmla="*/ 231775 w 252413"/>
                <a:gd name="connsiteY26" fmla="*/ 95250 h 330200"/>
                <a:gd name="connsiteX27" fmla="*/ 146050 w 252413"/>
                <a:gd name="connsiteY27" fmla="*/ 95250 h 330200"/>
                <a:gd name="connsiteX28" fmla="*/ 146050 w 252413"/>
                <a:gd name="connsiteY28" fmla="*/ 20637 h 330200"/>
                <a:gd name="connsiteX29" fmla="*/ 0 w 252413"/>
                <a:gd name="connsiteY29" fmla="*/ 0 h 330200"/>
                <a:gd name="connsiteX30" fmla="*/ 168275 w 252413"/>
                <a:gd name="connsiteY30" fmla="*/ 0 h 330200"/>
                <a:gd name="connsiteX31" fmla="*/ 252413 w 252413"/>
                <a:gd name="connsiteY31" fmla="*/ 82550 h 330200"/>
                <a:gd name="connsiteX32" fmla="*/ 252413 w 252413"/>
                <a:gd name="connsiteY32" fmla="*/ 330200 h 330200"/>
                <a:gd name="connsiteX33" fmla="*/ 0 w 252413"/>
                <a:gd name="connsiteY33" fmla="*/ 33020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2413" h="330200">
                  <a:moveTo>
                    <a:pt x="50800" y="263525"/>
                  </a:moveTo>
                  <a:lnTo>
                    <a:pt x="201613" y="263525"/>
                  </a:lnTo>
                  <a:lnTo>
                    <a:pt x="201613" y="284163"/>
                  </a:lnTo>
                  <a:lnTo>
                    <a:pt x="50800" y="284163"/>
                  </a:lnTo>
                  <a:close/>
                  <a:moveTo>
                    <a:pt x="50800" y="211137"/>
                  </a:moveTo>
                  <a:lnTo>
                    <a:pt x="201613" y="211137"/>
                  </a:lnTo>
                  <a:lnTo>
                    <a:pt x="201613" y="231775"/>
                  </a:lnTo>
                  <a:lnTo>
                    <a:pt x="50800" y="231775"/>
                  </a:lnTo>
                  <a:close/>
                  <a:moveTo>
                    <a:pt x="50800" y="160337"/>
                  </a:moveTo>
                  <a:lnTo>
                    <a:pt x="201613" y="160337"/>
                  </a:lnTo>
                  <a:lnTo>
                    <a:pt x="201613" y="180975"/>
                  </a:lnTo>
                  <a:lnTo>
                    <a:pt x="50800" y="180975"/>
                  </a:lnTo>
                  <a:close/>
                  <a:moveTo>
                    <a:pt x="50800" y="107950"/>
                  </a:moveTo>
                  <a:lnTo>
                    <a:pt x="115888" y="107950"/>
                  </a:lnTo>
                  <a:lnTo>
                    <a:pt x="115888" y="128588"/>
                  </a:lnTo>
                  <a:lnTo>
                    <a:pt x="50800" y="128588"/>
                  </a:lnTo>
                  <a:close/>
                  <a:moveTo>
                    <a:pt x="50800" y="55562"/>
                  </a:moveTo>
                  <a:lnTo>
                    <a:pt x="115888" y="55562"/>
                  </a:lnTo>
                  <a:lnTo>
                    <a:pt x="115888" y="76200"/>
                  </a:lnTo>
                  <a:lnTo>
                    <a:pt x="50800" y="76200"/>
                  </a:lnTo>
                  <a:close/>
                  <a:moveTo>
                    <a:pt x="166688" y="26987"/>
                  </a:moveTo>
                  <a:lnTo>
                    <a:pt x="166688" y="74612"/>
                  </a:lnTo>
                  <a:lnTo>
                    <a:pt x="215901" y="74612"/>
                  </a:lnTo>
                  <a:close/>
                  <a:moveTo>
                    <a:pt x="22225" y="20637"/>
                  </a:moveTo>
                  <a:lnTo>
                    <a:pt x="22225" y="309562"/>
                  </a:lnTo>
                  <a:lnTo>
                    <a:pt x="231775" y="309562"/>
                  </a:lnTo>
                  <a:lnTo>
                    <a:pt x="231775" y="95250"/>
                  </a:lnTo>
                  <a:lnTo>
                    <a:pt x="146050" y="95250"/>
                  </a:lnTo>
                  <a:lnTo>
                    <a:pt x="146050" y="20637"/>
                  </a:lnTo>
                  <a:close/>
                  <a:moveTo>
                    <a:pt x="0" y="0"/>
                  </a:moveTo>
                  <a:lnTo>
                    <a:pt x="168275" y="0"/>
                  </a:lnTo>
                  <a:lnTo>
                    <a:pt x="252413" y="82550"/>
                  </a:lnTo>
                  <a:lnTo>
                    <a:pt x="252413" y="330200"/>
                  </a:lnTo>
                  <a:lnTo>
                    <a:pt x="0" y="330200"/>
                  </a:lnTo>
                  <a:close/>
                </a:path>
              </a:pathLst>
            </a:custGeom>
            <a:solidFill>
              <a:schemeClr val="bg1"/>
            </a:solidFill>
            <a:ln>
              <a:noFill/>
            </a:ln>
          </p:spPr>
          <p:txBody>
            <a:bodyPr/>
            <a:lstStyle/>
            <a:p>
              <a:endParaRPr lang="zh-CN" altLang="en-US"/>
            </a:p>
          </p:txBody>
        </p:sp>
      </p:grpSp>
      <p:grpSp>
        <p:nvGrpSpPr>
          <p:cNvPr id="2" name="组合 1"/>
          <p:cNvGrpSpPr/>
          <p:nvPr/>
        </p:nvGrpSpPr>
        <p:grpSpPr>
          <a:xfrm>
            <a:off x="5338564" y="4158716"/>
            <a:ext cx="914400" cy="914400"/>
            <a:chOff x="5338564" y="4158716"/>
            <a:chExt cx="914400" cy="914400"/>
          </a:xfrm>
        </p:grpSpPr>
        <p:sp>
          <p:nvSpPr>
            <p:cNvPr id="22" name="椭圆 21"/>
            <p:cNvSpPr/>
            <p:nvPr/>
          </p:nvSpPr>
          <p:spPr>
            <a:xfrm>
              <a:off x="5338564" y="4158716"/>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statistics-on-laptop_82095"/>
            <p:cNvSpPr>
              <a:spLocks noChangeAspect="1"/>
            </p:cNvSpPr>
            <p:nvPr/>
          </p:nvSpPr>
          <p:spPr bwMode="auto">
            <a:xfrm>
              <a:off x="5628092" y="4352844"/>
              <a:ext cx="504272" cy="488641"/>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txBody>
            <a:bodyPr/>
            <a:lstStyle/>
            <a:p>
              <a:endParaRPr lang="zh-CN" altLang="en-US"/>
            </a:p>
          </p:txBody>
        </p:sp>
      </p:grpSp>
      <p:grpSp>
        <p:nvGrpSpPr>
          <p:cNvPr id="40" name="组合 39"/>
          <p:cNvGrpSpPr/>
          <p:nvPr/>
        </p:nvGrpSpPr>
        <p:grpSpPr>
          <a:xfrm>
            <a:off x="145020" y="5179985"/>
            <a:ext cx="2935688" cy="1244770"/>
            <a:chOff x="7507865" y="1901661"/>
            <a:chExt cx="2935688" cy="1244770"/>
          </a:xfrm>
        </p:grpSpPr>
        <p:sp>
          <p:nvSpPr>
            <p:cNvPr id="41" name="文本框 40"/>
            <p:cNvSpPr txBox="1"/>
            <p:nvPr/>
          </p:nvSpPr>
          <p:spPr>
            <a:xfrm>
              <a:off x="7652071" y="1901661"/>
              <a:ext cx="2674843" cy="369332"/>
            </a:xfrm>
            <a:prstGeom prst="rect">
              <a:avLst/>
            </a:prstGeom>
            <a:noFill/>
          </p:spPr>
          <p:txBody>
            <a:bodyPr wrap="square" rtlCol="0">
              <a:spAutoFit/>
            </a:bodyPr>
            <a:lstStyle/>
            <a:p>
              <a:pPr algn="ctr"/>
              <a:r>
                <a:rPr lang="zh-CN" altLang="en-US" b="1" dirty="0">
                  <a:solidFill>
                    <a:srgbClr val="6AE7FF"/>
                  </a:solidFill>
                  <a:latin typeface="微软雅黑" panose="020B0503020204020204" pitchFamily="34" charset="-122"/>
                  <a:ea typeface="微软雅黑" panose="020B0503020204020204" pitchFamily="34" charset="-122"/>
                </a:rPr>
                <a:t>从需求端来看</a:t>
              </a:r>
              <a:endParaRPr lang="en-US" altLang="zh-CN" dirty="0">
                <a:solidFill>
                  <a:srgbClr val="6AE7FF"/>
                </a:solidFill>
                <a:latin typeface="微软雅黑" panose="020B0503020204020204" pitchFamily="34" charset="-122"/>
                <a:ea typeface="微软雅黑" panose="020B0503020204020204" pitchFamily="34" charset="-122"/>
              </a:endParaRPr>
            </a:p>
          </p:txBody>
        </p:sp>
        <p:sp>
          <p:nvSpPr>
            <p:cNvPr id="42" name="文本框 14"/>
            <p:cNvSpPr txBox="1"/>
            <p:nvPr/>
          </p:nvSpPr>
          <p:spPr>
            <a:xfrm>
              <a:off x="7507865" y="2292351"/>
              <a:ext cx="2935688" cy="85408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100" dirty="0">
                  <a:solidFill>
                    <a:srgbClr val="6AE7FF"/>
                  </a:solidFill>
                  <a:latin typeface="微软雅黑" panose="020B0503020204020204" pitchFamily="34" charset="-122"/>
                  <a:ea typeface="微软雅黑" panose="020B0503020204020204" pitchFamily="34" charset="-122"/>
                </a:rPr>
                <a:t>金融、 医疗、公证、通信、供应链、域名、投票等领域都开始意识到区块链的重要性并开始尝试将技术与现实社会对接。</a:t>
              </a:r>
            </a:p>
          </p:txBody>
        </p:sp>
      </p:grpSp>
      <p:grpSp>
        <p:nvGrpSpPr>
          <p:cNvPr id="47" name="组合 46"/>
          <p:cNvGrpSpPr/>
          <p:nvPr/>
        </p:nvGrpSpPr>
        <p:grpSpPr>
          <a:xfrm>
            <a:off x="2424126" y="1724078"/>
            <a:ext cx="3375125" cy="1204245"/>
            <a:chOff x="7334973" y="1883699"/>
            <a:chExt cx="3375125" cy="1204245"/>
          </a:xfrm>
        </p:grpSpPr>
        <p:sp>
          <p:nvSpPr>
            <p:cNvPr id="48" name="文本框 47"/>
            <p:cNvSpPr txBox="1"/>
            <p:nvPr/>
          </p:nvSpPr>
          <p:spPr>
            <a:xfrm>
              <a:off x="7685113" y="1883699"/>
              <a:ext cx="2674843" cy="369332"/>
            </a:xfrm>
            <a:prstGeom prst="rect">
              <a:avLst/>
            </a:prstGeom>
            <a:noFill/>
          </p:spPr>
          <p:txBody>
            <a:bodyPr wrap="square" rtlCol="0">
              <a:spAutoFit/>
            </a:bodyPr>
            <a:lstStyle/>
            <a:p>
              <a:pPr algn="ctr"/>
              <a:r>
                <a:rPr lang="zh-CN" altLang="en-US" b="1" dirty="0">
                  <a:solidFill>
                    <a:srgbClr val="6AE7FF"/>
                  </a:solidFill>
                  <a:latin typeface="微软雅黑" panose="020B0503020204020204" pitchFamily="34" charset="-122"/>
                  <a:ea typeface="微软雅黑" panose="020B0503020204020204" pitchFamily="34" charset="-122"/>
                </a:rPr>
                <a:t>从投资端来看</a:t>
              </a:r>
              <a:endParaRPr lang="en-US" altLang="zh-CN" dirty="0">
                <a:solidFill>
                  <a:srgbClr val="6AE7FF"/>
                </a:solidFill>
                <a:latin typeface="微软雅黑" panose="020B0503020204020204" pitchFamily="34" charset="-122"/>
                <a:ea typeface="微软雅黑" panose="020B0503020204020204" pitchFamily="34" charset="-122"/>
              </a:endParaRPr>
            </a:p>
          </p:txBody>
        </p:sp>
        <p:sp>
          <p:nvSpPr>
            <p:cNvPr id="49" name="文本框 14"/>
            <p:cNvSpPr txBox="1"/>
            <p:nvPr/>
          </p:nvSpPr>
          <p:spPr>
            <a:xfrm>
              <a:off x="7334973" y="2233864"/>
              <a:ext cx="3375125" cy="85408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50000"/>
                </a:lnSpc>
                <a:spcBef>
                  <a:spcPts val="0"/>
                </a:spcBef>
                <a:spcAft>
                  <a:spcPts val="0"/>
                </a:spcAft>
                <a:defRPr/>
              </a:pPr>
              <a:r>
                <a:rPr lang="zh-CN" altLang="en-US" sz="1100" dirty="0">
                  <a:solidFill>
                    <a:srgbClr val="6AE7FF"/>
                  </a:solidFill>
                  <a:latin typeface="微软雅黑" panose="020B0503020204020204" pitchFamily="34" charset="-122"/>
                  <a:ea typeface="微软雅黑" panose="020B0503020204020204" pitchFamily="34" charset="-122"/>
                </a:rPr>
                <a:t>区块链的投资资金供给逐步上升， 风投的投资热情也不断高涨，投资密度越来越大，供给端的资金供给有望推动技术的进一步发展。</a:t>
              </a:r>
              <a:endParaRPr lang="zh-CN" altLang="en-US" sz="1100" dirty="0">
                <a:solidFill>
                  <a:srgbClr val="6AE7FF"/>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50" name="组合 49"/>
          <p:cNvGrpSpPr/>
          <p:nvPr/>
        </p:nvGrpSpPr>
        <p:grpSpPr>
          <a:xfrm>
            <a:off x="4542806" y="5179985"/>
            <a:ext cx="2674843" cy="1474065"/>
            <a:chOff x="7702870" y="1901661"/>
            <a:chExt cx="2674843" cy="1474065"/>
          </a:xfrm>
        </p:grpSpPr>
        <p:sp>
          <p:nvSpPr>
            <p:cNvPr id="51" name="文本框 50"/>
            <p:cNvSpPr txBox="1"/>
            <p:nvPr/>
          </p:nvSpPr>
          <p:spPr>
            <a:xfrm>
              <a:off x="7702870" y="1901661"/>
              <a:ext cx="2674843" cy="369332"/>
            </a:xfrm>
            <a:prstGeom prst="rect">
              <a:avLst/>
            </a:prstGeom>
            <a:noFill/>
          </p:spPr>
          <p:txBody>
            <a:bodyPr wrap="square" rtlCol="0">
              <a:spAutoFit/>
            </a:bodyPr>
            <a:lstStyle/>
            <a:p>
              <a:pPr algn="ctr"/>
              <a:r>
                <a:rPr lang="zh-CN" altLang="en-US" b="1" dirty="0">
                  <a:solidFill>
                    <a:srgbClr val="6AE7FF"/>
                  </a:solidFill>
                  <a:latin typeface="微软雅黑" panose="020B0503020204020204" pitchFamily="34" charset="-122"/>
                  <a:ea typeface="微软雅黑" panose="020B0503020204020204" pitchFamily="34" charset="-122"/>
                </a:rPr>
                <a:t>从市场应用来看</a:t>
              </a:r>
              <a:endParaRPr lang="en-US" altLang="zh-CN" dirty="0">
                <a:solidFill>
                  <a:srgbClr val="6AE7FF"/>
                </a:solidFill>
                <a:latin typeface="微软雅黑" panose="020B0503020204020204" pitchFamily="34" charset="-122"/>
                <a:ea typeface="微软雅黑" panose="020B0503020204020204" pitchFamily="34" charset="-122"/>
              </a:endParaRPr>
            </a:p>
          </p:txBody>
        </p:sp>
        <p:sp>
          <p:nvSpPr>
            <p:cNvPr id="52" name="文本框 14"/>
            <p:cNvSpPr txBox="1"/>
            <p:nvPr/>
          </p:nvSpPr>
          <p:spPr>
            <a:xfrm>
              <a:off x="7702870" y="2267730"/>
              <a:ext cx="2573466" cy="110799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100" dirty="0">
                  <a:solidFill>
                    <a:srgbClr val="6AE7FF"/>
                  </a:solidFill>
                  <a:latin typeface="微软雅黑" panose="020B0503020204020204" pitchFamily="34" charset="-122"/>
                  <a:ea typeface="微软雅黑" panose="020B0503020204020204" pitchFamily="34" charset="-122"/>
                </a:rPr>
                <a:t>区块链能成为一种市场工具，帮助社会削减平台成本，让中间机构成为过去；区块链将促使公司现有业务模式重心的转移，有望加速公司的发展。</a:t>
              </a:r>
            </a:p>
          </p:txBody>
        </p:sp>
      </p:grpSp>
      <p:grpSp>
        <p:nvGrpSpPr>
          <p:cNvPr id="53" name="组合 52"/>
          <p:cNvGrpSpPr/>
          <p:nvPr/>
        </p:nvGrpSpPr>
        <p:grpSpPr>
          <a:xfrm>
            <a:off x="7016116" y="1757407"/>
            <a:ext cx="3162670" cy="1203216"/>
            <a:chOff x="7475889" y="1901661"/>
            <a:chExt cx="3162670" cy="1203216"/>
          </a:xfrm>
        </p:grpSpPr>
        <p:sp>
          <p:nvSpPr>
            <p:cNvPr id="54" name="文本框 53"/>
            <p:cNvSpPr txBox="1"/>
            <p:nvPr/>
          </p:nvSpPr>
          <p:spPr>
            <a:xfrm>
              <a:off x="7702870" y="1901661"/>
              <a:ext cx="2674843" cy="369332"/>
            </a:xfrm>
            <a:prstGeom prst="rect">
              <a:avLst/>
            </a:prstGeom>
            <a:noFill/>
          </p:spPr>
          <p:txBody>
            <a:bodyPr wrap="square" rtlCol="0">
              <a:spAutoFit/>
            </a:bodyPr>
            <a:lstStyle/>
            <a:p>
              <a:pPr algn="ctr"/>
              <a:r>
                <a:rPr lang="zh-CN" altLang="en-US" b="1" dirty="0">
                  <a:solidFill>
                    <a:srgbClr val="6AE7FF"/>
                  </a:solidFill>
                  <a:latin typeface="微软雅黑" panose="020B0503020204020204" pitchFamily="34" charset="-122"/>
                  <a:ea typeface="微软雅黑" panose="020B0503020204020204" pitchFamily="34" charset="-122"/>
                </a:rPr>
                <a:t>从底层技术来看</a:t>
              </a:r>
              <a:endParaRPr lang="en-US" altLang="zh-CN" dirty="0">
                <a:solidFill>
                  <a:srgbClr val="6AE7FF"/>
                </a:solidFill>
                <a:latin typeface="微软雅黑" panose="020B0503020204020204" pitchFamily="34" charset="-122"/>
                <a:ea typeface="微软雅黑" panose="020B0503020204020204" pitchFamily="34" charset="-122"/>
              </a:endParaRPr>
            </a:p>
          </p:txBody>
        </p:sp>
        <p:sp>
          <p:nvSpPr>
            <p:cNvPr id="55" name="文本框 14"/>
            <p:cNvSpPr txBox="1"/>
            <p:nvPr/>
          </p:nvSpPr>
          <p:spPr>
            <a:xfrm>
              <a:off x="7475889" y="2250797"/>
              <a:ext cx="3162670" cy="85408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100" dirty="0">
                  <a:solidFill>
                    <a:srgbClr val="6AE7FF"/>
                  </a:solidFill>
                  <a:latin typeface="微软雅黑" panose="020B0503020204020204" pitchFamily="34" charset="-122"/>
                  <a:ea typeface="微软雅黑" panose="020B0503020204020204" pitchFamily="34" charset="-122"/>
                </a:rPr>
                <a:t>区块链有望促进数据记录、数据传播及数据存储管理方式的转型；区块链本身更像一种互联网底层的开源 式</a:t>
              </a:r>
              <a:r>
                <a:rPr lang="zh-CN" altLang="en-US" sz="1100" dirty="0" smtClean="0">
                  <a:solidFill>
                    <a:srgbClr val="6AE7FF"/>
                  </a:solidFill>
                  <a:latin typeface="微软雅黑" panose="020B0503020204020204" pitchFamily="34" charset="-122"/>
                  <a:ea typeface="微软雅黑" panose="020B0503020204020204" pitchFamily="34" charset="-122"/>
                </a:rPr>
                <a:t>协议。</a:t>
              </a:r>
              <a:endParaRPr lang="zh-CN" altLang="en-US" sz="1100" dirty="0">
                <a:solidFill>
                  <a:srgbClr val="6AE7FF"/>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8886286" y="5206049"/>
            <a:ext cx="2935688" cy="1461970"/>
            <a:chOff x="7659328" y="1901661"/>
            <a:chExt cx="2935688" cy="1461970"/>
          </a:xfrm>
        </p:grpSpPr>
        <p:sp>
          <p:nvSpPr>
            <p:cNvPr id="57" name="文本框 56"/>
            <p:cNvSpPr txBox="1"/>
            <p:nvPr/>
          </p:nvSpPr>
          <p:spPr>
            <a:xfrm>
              <a:off x="7702870" y="1901661"/>
              <a:ext cx="2674843" cy="369332"/>
            </a:xfrm>
            <a:prstGeom prst="rect">
              <a:avLst/>
            </a:prstGeom>
            <a:noFill/>
          </p:spPr>
          <p:txBody>
            <a:bodyPr wrap="square" rtlCol="0">
              <a:spAutoFit/>
            </a:bodyPr>
            <a:lstStyle/>
            <a:p>
              <a:pPr algn="ctr"/>
              <a:r>
                <a:rPr lang="zh-CN" altLang="en-US" b="1" dirty="0">
                  <a:solidFill>
                    <a:srgbClr val="6AE7FF"/>
                  </a:solidFill>
                  <a:latin typeface="微软雅黑" panose="020B0503020204020204" pitchFamily="34" charset="-122"/>
                  <a:ea typeface="微软雅黑" panose="020B0503020204020204" pitchFamily="34" charset="-122"/>
                </a:rPr>
                <a:t>从社会结构来看</a:t>
              </a:r>
              <a:endParaRPr lang="en-US" altLang="zh-CN" dirty="0">
                <a:solidFill>
                  <a:srgbClr val="6AE7FF"/>
                </a:solidFill>
                <a:latin typeface="微软雅黑" panose="020B0503020204020204" pitchFamily="34" charset="-122"/>
                <a:ea typeface="微软雅黑" panose="020B0503020204020204" pitchFamily="34" charset="-122"/>
              </a:endParaRPr>
            </a:p>
          </p:txBody>
        </p:sp>
        <p:sp>
          <p:nvSpPr>
            <p:cNvPr id="58" name="文本框 14"/>
            <p:cNvSpPr txBox="1"/>
            <p:nvPr/>
          </p:nvSpPr>
          <p:spPr>
            <a:xfrm>
              <a:off x="7659328" y="2255635"/>
              <a:ext cx="2935688" cy="110799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100" dirty="0">
                  <a:solidFill>
                    <a:srgbClr val="6AE7FF"/>
                  </a:solidFill>
                  <a:latin typeface="微软雅黑" panose="020B0503020204020204" pitchFamily="34" charset="-122"/>
                  <a:ea typeface="微软雅黑" panose="020B0503020204020204" pitchFamily="34" charset="-122"/>
                </a:rPr>
                <a:t>区块链技术有望将法律与经济融为一体，彻底颠覆原有社会的监管模式；组织形态会因其而发生改变，区块链也许最终会带领人们走向分布式自治的社会。</a:t>
              </a:r>
            </a:p>
          </p:txBody>
        </p:sp>
      </p:grpSp>
      <p:sp>
        <p:nvSpPr>
          <p:cNvPr id="59" name="矩形 58"/>
          <p:cNvSpPr/>
          <p:nvPr/>
        </p:nvSpPr>
        <p:spPr>
          <a:xfrm>
            <a:off x="478971" y="1095170"/>
            <a:ext cx="11125700" cy="415498"/>
          </a:xfrm>
          <a:prstGeom prst="rect">
            <a:avLst/>
          </a:prstGeom>
          <a:ln>
            <a:solidFill>
              <a:schemeClr val="bg1">
                <a:lumMod val="65000"/>
              </a:schemeClr>
            </a:solidFill>
          </a:ln>
        </p:spPr>
        <p:txBody>
          <a:bodyPr wrap="square">
            <a:spAutoFit/>
          </a:bodyPr>
          <a:lstStyle/>
          <a:p>
            <a:pPr algn="ctr">
              <a:lnSpc>
                <a:spcPct val="150000"/>
              </a:lnSpc>
            </a:pPr>
            <a:r>
              <a:rPr lang="zh-CN" altLang="en-US" sz="1400" b="1" dirty="0">
                <a:solidFill>
                  <a:srgbClr val="6AE7FF"/>
                </a:solidFill>
                <a:latin typeface="微软雅黑" panose="020B0503020204020204" pitchFamily="34" charset="-122"/>
                <a:ea typeface="微软雅黑" panose="020B0503020204020204" pitchFamily="34" charset="-122"/>
              </a:rPr>
              <a:t>从 </a:t>
            </a:r>
            <a:r>
              <a:rPr lang="en-US" altLang="zh-CN" sz="1400" b="1" dirty="0">
                <a:solidFill>
                  <a:srgbClr val="6AE7FF"/>
                </a:solidFill>
                <a:latin typeface="微软雅黑" panose="020B0503020204020204" pitchFamily="34" charset="-122"/>
                <a:ea typeface="微软雅黑" panose="020B0503020204020204" pitchFamily="34" charset="-122"/>
              </a:rPr>
              <a:t>2008</a:t>
            </a:r>
            <a:r>
              <a:rPr lang="zh-CN" altLang="en-US" sz="1400" b="1" dirty="0">
                <a:solidFill>
                  <a:srgbClr val="6AE7FF"/>
                </a:solidFill>
                <a:latin typeface="微软雅黑" panose="020B0503020204020204" pitchFamily="34" charset="-122"/>
                <a:ea typeface="微软雅黑" panose="020B0503020204020204" pitchFamily="34" charset="-122"/>
              </a:rPr>
              <a:t>年的比特币开始，区块链经历了可编程货币、可编程金融与可编程社会三大应用时代，其应用范围逐步扩展到社会生活的方方面面。</a:t>
            </a:r>
          </a:p>
        </p:txBody>
      </p:sp>
    </p:spTree>
    <p:extLst>
      <p:ext uri="{BB962C8B-B14F-4D97-AF65-F5344CB8AC3E}">
        <p14:creationId xmlns:p14="http://schemas.microsoft.com/office/powerpoint/2010/main" val="227786605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3" presetClass="entr" presetSubtype="36"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strVal val="(6*min(max(#ppt_w*#ppt_h,.3),1)-7.4)/-.7*#ppt_w"/>
                                          </p:val>
                                        </p:tav>
                                        <p:tav tm="100000">
                                          <p:val>
                                            <p:strVal val="#ppt_w"/>
                                          </p:val>
                                        </p:tav>
                                      </p:tavLst>
                                    </p:anim>
                                    <p:anim calcmode="lin" valueType="num">
                                      <p:cBhvr>
                                        <p:cTn id="16" dur="500" fill="hold"/>
                                        <p:tgtEl>
                                          <p:spTgt spid="18"/>
                                        </p:tgtEl>
                                        <p:attrNameLst>
                                          <p:attrName>ppt_h</p:attrName>
                                        </p:attrNameLst>
                                      </p:cBhvr>
                                      <p:tavLst>
                                        <p:tav tm="0">
                                          <p:val>
                                            <p:strVal val="(6*min(max(#ppt_w*#ppt_h,.3),1)-7.4)/-.7*#ppt_h"/>
                                          </p:val>
                                        </p:tav>
                                        <p:tav tm="100000">
                                          <p:val>
                                            <p:strVal val="#ppt_h"/>
                                          </p:val>
                                        </p:tav>
                                      </p:tavLst>
                                    </p:anim>
                                    <p:anim calcmode="lin" valueType="num">
                                      <p:cBhvr>
                                        <p:cTn id="17" dur="500" fill="hold"/>
                                        <p:tgtEl>
                                          <p:spTgt spid="18"/>
                                        </p:tgtEl>
                                        <p:attrNameLst>
                                          <p:attrName>ppt_x</p:attrName>
                                        </p:attrNameLst>
                                      </p:cBhvr>
                                      <p:tavLst>
                                        <p:tav tm="0">
                                          <p:val>
                                            <p:fltVal val="0.5"/>
                                          </p:val>
                                        </p:tav>
                                        <p:tav tm="100000">
                                          <p:val>
                                            <p:strVal val="#ppt_x"/>
                                          </p:val>
                                        </p:tav>
                                      </p:tavLst>
                                    </p:anim>
                                    <p:anim calcmode="lin" valueType="num">
                                      <p:cBhvr>
                                        <p:cTn id="18" dur="500" fill="hold"/>
                                        <p:tgtEl>
                                          <p:spTgt spid="18"/>
                                        </p:tgtEl>
                                        <p:attrNameLst>
                                          <p:attrName>ppt_y</p:attrName>
                                        </p:attrNameLst>
                                      </p:cBhvr>
                                      <p:tavLst>
                                        <p:tav tm="0">
                                          <p:val>
                                            <p:strVal val="1+(6*min(max(#ppt_w*#ppt_h,.3),1)-7.4)/-.7*#ppt_h/2"/>
                                          </p:val>
                                        </p:tav>
                                        <p:tav tm="100000">
                                          <p:val>
                                            <p:strVal val="#ppt_y"/>
                                          </p:val>
                                        </p:tav>
                                      </p:tavLst>
                                    </p:anim>
                                  </p:childTnLst>
                                </p:cTn>
                              </p:par>
                              <p:par>
                                <p:cTn id="19" presetID="23" presetClass="entr" presetSubtype="36" fill="hold" nodeType="withEffect">
                                  <p:stCondLst>
                                    <p:cond delay="50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strVal val="(6*min(max(#ppt_w*#ppt_h,.3),1)-7.4)/-.7*#ppt_w"/>
                                          </p:val>
                                        </p:tav>
                                        <p:tav tm="100000">
                                          <p:val>
                                            <p:strVal val="#ppt_w"/>
                                          </p:val>
                                        </p:tav>
                                      </p:tavLst>
                                    </p:anim>
                                    <p:anim calcmode="lin" valueType="num">
                                      <p:cBhvr>
                                        <p:cTn id="22" dur="500" fill="hold"/>
                                        <p:tgtEl>
                                          <p:spTgt spid="27"/>
                                        </p:tgtEl>
                                        <p:attrNameLst>
                                          <p:attrName>ppt_h</p:attrName>
                                        </p:attrNameLst>
                                      </p:cBhvr>
                                      <p:tavLst>
                                        <p:tav tm="0">
                                          <p:val>
                                            <p:strVal val="(6*min(max(#ppt_w*#ppt_h,.3),1)-7.4)/-.7*#ppt_h"/>
                                          </p:val>
                                        </p:tav>
                                        <p:tav tm="100000">
                                          <p:val>
                                            <p:strVal val="#ppt_h"/>
                                          </p:val>
                                        </p:tav>
                                      </p:tavLst>
                                    </p:anim>
                                    <p:anim calcmode="lin" valueType="num">
                                      <p:cBhvr>
                                        <p:cTn id="23" dur="500" fill="hold"/>
                                        <p:tgtEl>
                                          <p:spTgt spid="27"/>
                                        </p:tgtEl>
                                        <p:attrNameLst>
                                          <p:attrName>ppt_x</p:attrName>
                                        </p:attrNameLst>
                                      </p:cBhvr>
                                      <p:tavLst>
                                        <p:tav tm="0">
                                          <p:val>
                                            <p:fltVal val="0.5"/>
                                          </p:val>
                                        </p:tav>
                                        <p:tav tm="100000">
                                          <p:val>
                                            <p:strVal val="#ppt_x"/>
                                          </p:val>
                                        </p:tav>
                                      </p:tavLst>
                                    </p:anim>
                                    <p:anim calcmode="lin" valueType="num">
                                      <p:cBhvr>
                                        <p:cTn id="24" dur="500" fill="hold"/>
                                        <p:tgtEl>
                                          <p:spTgt spid="27"/>
                                        </p:tgtEl>
                                        <p:attrNameLst>
                                          <p:attrName>ppt_y</p:attrName>
                                        </p:attrNameLst>
                                      </p:cBhvr>
                                      <p:tavLst>
                                        <p:tav tm="0">
                                          <p:val>
                                            <p:strVal val="1+(6*min(max(#ppt_w*#ppt_h,.3),1)-7.4)/-.7*#ppt_h/2"/>
                                          </p:val>
                                        </p:tav>
                                        <p:tav tm="100000">
                                          <p:val>
                                            <p:strVal val="#ppt_y"/>
                                          </p:val>
                                        </p:tav>
                                      </p:tavLst>
                                    </p:anim>
                                  </p:childTnLst>
                                </p:cTn>
                              </p:par>
                              <p:par>
                                <p:cTn id="25" presetID="23" presetClass="entr" presetSubtype="36" fill="hold" nodeType="withEffect">
                                  <p:stCondLst>
                                    <p:cond delay="75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strVal val="(6*min(max(#ppt_w*#ppt_h,.3),1)-7.4)/-.7*#ppt_w"/>
                                          </p:val>
                                        </p:tav>
                                        <p:tav tm="100000">
                                          <p:val>
                                            <p:strVal val="#ppt_w"/>
                                          </p:val>
                                        </p:tav>
                                      </p:tavLst>
                                    </p:anim>
                                    <p:anim calcmode="lin" valueType="num">
                                      <p:cBhvr>
                                        <p:cTn id="28" dur="500" fill="hold"/>
                                        <p:tgtEl>
                                          <p:spTgt spid="33"/>
                                        </p:tgtEl>
                                        <p:attrNameLst>
                                          <p:attrName>ppt_h</p:attrName>
                                        </p:attrNameLst>
                                      </p:cBhvr>
                                      <p:tavLst>
                                        <p:tav tm="0">
                                          <p:val>
                                            <p:strVal val="(6*min(max(#ppt_w*#ppt_h,.3),1)-7.4)/-.7*#ppt_h"/>
                                          </p:val>
                                        </p:tav>
                                        <p:tav tm="100000">
                                          <p:val>
                                            <p:strVal val="#ppt_h"/>
                                          </p:val>
                                        </p:tav>
                                      </p:tavLst>
                                    </p:anim>
                                    <p:anim calcmode="lin" valueType="num">
                                      <p:cBhvr>
                                        <p:cTn id="29" dur="500" fill="hold"/>
                                        <p:tgtEl>
                                          <p:spTgt spid="33"/>
                                        </p:tgtEl>
                                        <p:attrNameLst>
                                          <p:attrName>ppt_x</p:attrName>
                                        </p:attrNameLst>
                                      </p:cBhvr>
                                      <p:tavLst>
                                        <p:tav tm="0">
                                          <p:val>
                                            <p:fltVal val="0.5"/>
                                          </p:val>
                                        </p:tav>
                                        <p:tav tm="100000">
                                          <p:val>
                                            <p:strVal val="#ppt_x"/>
                                          </p:val>
                                        </p:tav>
                                      </p:tavLst>
                                    </p:anim>
                                    <p:anim calcmode="lin" valueType="num">
                                      <p:cBhvr>
                                        <p:cTn id="30" dur="500" fill="hold"/>
                                        <p:tgtEl>
                                          <p:spTgt spid="33"/>
                                        </p:tgtEl>
                                        <p:attrNameLst>
                                          <p:attrName>ppt_y</p:attrName>
                                        </p:attrNameLst>
                                      </p:cBhvr>
                                      <p:tavLst>
                                        <p:tav tm="0">
                                          <p:val>
                                            <p:strVal val="1+(6*min(max(#ppt_w*#ppt_h,.3),1)-7.4)/-.7*#ppt_h/2"/>
                                          </p:val>
                                        </p:tav>
                                        <p:tav tm="100000">
                                          <p:val>
                                            <p:strVal val="#ppt_y"/>
                                          </p:val>
                                        </p:tav>
                                      </p:tavLst>
                                    </p:anim>
                                  </p:childTnLst>
                                </p:cTn>
                              </p:par>
                              <p:par>
                                <p:cTn id="31" presetID="23" presetClass="entr" presetSubtype="36" fill="hold" nodeType="withEffect">
                                  <p:stCondLst>
                                    <p:cond delay="25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strVal val="(6*min(max(#ppt_w*#ppt_h,.3),1)-7.4)/-.7*#ppt_w"/>
                                          </p:val>
                                        </p:tav>
                                        <p:tav tm="100000">
                                          <p:val>
                                            <p:strVal val="#ppt_w"/>
                                          </p:val>
                                        </p:tav>
                                      </p:tavLst>
                                    </p:anim>
                                    <p:anim calcmode="lin" valueType="num">
                                      <p:cBhvr>
                                        <p:cTn id="34" dur="500" fill="hold"/>
                                        <p:tgtEl>
                                          <p:spTgt spid="36"/>
                                        </p:tgtEl>
                                        <p:attrNameLst>
                                          <p:attrName>ppt_h</p:attrName>
                                        </p:attrNameLst>
                                      </p:cBhvr>
                                      <p:tavLst>
                                        <p:tav tm="0">
                                          <p:val>
                                            <p:strVal val="(6*min(max(#ppt_w*#ppt_h,.3),1)-7.4)/-.7*#ppt_h"/>
                                          </p:val>
                                        </p:tav>
                                        <p:tav tm="100000">
                                          <p:val>
                                            <p:strVal val="#ppt_h"/>
                                          </p:val>
                                        </p:tav>
                                      </p:tavLst>
                                    </p:anim>
                                    <p:anim calcmode="lin" valueType="num">
                                      <p:cBhvr>
                                        <p:cTn id="35" dur="500" fill="hold"/>
                                        <p:tgtEl>
                                          <p:spTgt spid="36"/>
                                        </p:tgtEl>
                                        <p:attrNameLst>
                                          <p:attrName>ppt_x</p:attrName>
                                        </p:attrNameLst>
                                      </p:cBhvr>
                                      <p:tavLst>
                                        <p:tav tm="0">
                                          <p:val>
                                            <p:fltVal val="0.5"/>
                                          </p:val>
                                        </p:tav>
                                        <p:tav tm="100000">
                                          <p:val>
                                            <p:strVal val="#ppt_x"/>
                                          </p:val>
                                        </p:tav>
                                      </p:tavLst>
                                    </p:anim>
                                    <p:anim calcmode="lin" valueType="num">
                                      <p:cBhvr>
                                        <p:cTn id="36" dur="500" fill="hold"/>
                                        <p:tgtEl>
                                          <p:spTgt spid="36"/>
                                        </p:tgtEl>
                                        <p:attrNameLst>
                                          <p:attrName>ppt_y</p:attrName>
                                        </p:attrNameLst>
                                      </p:cBhvr>
                                      <p:tavLst>
                                        <p:tav tm="0">
                                          <p:val>
                                            <p:strVal val="1+(6*min(max(#ppt_w*#ppt_h,.3),1)-7.4)/-.7*#ppt_h/2"/>
                                          </p:val>
                                        </p:tav>
                                        <p:tav tm="100000">
                                          <p:val>
                                            <p:strVal val="#ppt_y"/>
                                          </p:val>
                                        </p:tav>
                                      </p:tavLst>
                                    </p:anim>
                                  </p:childTnLst>
                                </p:cTn>
                              </p:par>
                              <p:par>
                                <p:cTn id="37" presetID="2" presetClass="entr" presetSubtype="4" decel="10000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additive="base">
                                        <p:cTn id="39" dur="750" fill="hold"/>
                                        <p:tgtEl>
                                          <p:spTgt spid="40"/>
                                        </p:tgtEl>
                                        <p:attrNameLst>
                                          <p:attrName>ppt_x</p:attrName>
                                        </p:attrNameLst>
                                      </p:cBhvr>
                                      <p:tavLst>
                                        <p:tav tm="0">
                                          <p:val>
                                            <p:strVal val="#ppt_x"/>
                                          </p:val>
                                        </p:tav>
                                        <p:tav tm="100000">
                                          <p:val>
                                            <p:strVal val="#ppt_x"/>
                                          </p:val>
                                        </p:tav>
                                      </p:tavLst>
                                    </p:anim>
                                    <p:anim calcmode="lin" valueType="num">
                                      <p:cBhvr additive="base">
                                        <p:cTn id="40" dur="750" fill="hold"/>
                                        <p:tgtEl>
                                          <p:spTgt spid="40"/>
                                        </p:tgtEl>
                                        <p:attrNameLst>
                                          <p:attrName>ppt_y</p:attrName>
                                        </p:attrNameLst>
                                      </p:cBhvr>
                                      <p:tavLst>
                                        <p:tav tm="0">
                                          <p:val>
                                            <p:strVal val="1+#ppt_h/2"/>
                                          </p:val>
                                        </p:tav>
                                        <p:tav tm="100000">
                                          <p:val>
                                            <p:strVal val="#ppt_y"/>
                                          </p:val>
                                        </p:tav>
                                      </p:tavLst>
                                    </p:anim>
                                  </p:childTnLst>
                                </p:cTn>
                              </p:par>
                              <p:par>
                                <p:cTn id="41" presetID="2" presetClass="entr" presetSubtype="1" decel="100000" fill="hold" nodeType="withEffect">
                                  <p:stCondLst>
                                    <p:cond delay="10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750" fill="hold"/>
                                        <p:tgtEl>
                                          <p:spTgt spid="47"/>
                                        </p:tgtEl>
                                        <p:attrNameLst>
                                          <p:attrName>ppt_x</p:attrName>
                                        </p:attrNameLst>
                                      </p:cBhvr>
                                      <p:tavLst>
                                        <p:tav tm="0">
                                          <p:val>
                                            <p:strVal val="#ppt_x"/>
                                          </p:val>
                                        </p:tav>
                                        <p:tav tm="100000">
                                          <p:val>
                                            <p:strVal val="#ppt_x"/>
                                          </p:val>
                                        </p:tav>
                                      </p:tavLst>
                                    </p:anim>
                                    <p:anim calcmode="lin" valueType="num">
                                      <p:cBhvr additive="base">
                                        <p:cTn id="44" dur="750" fill="hold"/>
                                        <p:tgtEl>
                                          <p:spTgt spid="47"/>
                                        </p:tgtEl>
                                        <p:attrNameLst>
                                          <p:attrName>ppt_y</p:attrName>
                                        </p:attrNameLst>
                                      </p:cBhvr>
                                      <p:tavLst>
                                        <p:tav tm="0">
                                          <p:val>
                                            <p:strVal val="0-#ppt_h/2"/>
                                          </p:val>
                                        </p:tav>
                                        <p:tav tm="100000">
                                          <p:val>
                                            <p:strVal val="#ppt_y"/>
                                          </p:val>
                                        </p:tav>
                                      </p:tavLst>
                                    </p:anim>
                                  </p:childTnLst>
                                </p:cTn>
                              </p:par>
                              <p:par>
                                <p:cTn id="45" presetID="2" presetClass="entr" presetSubtype="4" decel="100000" fill="hold" nodeType="withEffect">
                                  <p:stCondLst>
                                    <p:cond delay="200"/>
                                  </p:stCondLst>
                                  <p:childTnLst>
                                    <p:set>
                                      <p:cBhvr>
                                        <p:cTn id="46" dur="1" fill="hold">
                                          <p:stCondLst>
                                            <p:cond delay="0"/>
                                          </p:stCondLst>
                                        </p:cTn>
                                        <p:tgtEl>
                                          <p:spTgt spid="50"/>
                                        </p:tgtEl>
                                        <p:attrNameLst>
                                          <p:attrName>style.visibility</p:attrName>
                                        </p:attrNameLst>
                                      </p:cBhvr>
                                      <p:to>
                                        <p:strVal val="visible"/>
                                      </p:to>
                                    </p:set>
                                    <p:anim calcmode="lin" valueType="num">
                                      <p:cBhvr additive="base">
                                        <p:cTn id="47" dur="750" fill="hold"/>
                                        <p:tgtEl>
                                          <p:spTgt spid="50"/>
                                        </p:tgtEl>
                                        <p:attrNameLst>
                                          <p:attrName>ppt_x</p:attrName>
                                        </p:attrNameLst>
                                      </p:cBhvr>
                                      <p:tavLst>
                                        <p:tav tm="0">
                                          <p:val>
                                            <p:strVal val="#ppt_x"/>
                                          </p:val>
                                        </p:tav>
                                        <p:tav tm="100000">
                                          <p:val>
                                            <p:strVal val="#ppt_x"/>
                                          </p:val>
                                        </p:tav>
                                      </p:tavLst>
                                    </p:anim>
                                    <p:anim calcmode="lin" valueType="num">
                                      <p:cBhvr additive="base">
                                        <p:cTn id="48" dur="750" fill="hold"/>
                                        <p:tgtEl>
                                          <p:spTgt spid="50"/>
                                        </p:tgtEl>
                                        <p:attrNameLst>
                                          <p:attrName>ppt_y</p:attrName>
                                        </p:attrNameLst>
                                      </p:cBhvr>
                                      <p:tavLst>
                                        <p:tav tm="0">
                                          <p:val>
                                            <p:strVal val="1+#ppt_h/2"/>
                                          </p:val>
                                        </p:tav>
                                        <p:tav tm="100000">
                                          <p:val>
                                            <p:strVal val="#ppt_y"/>
                                          </p:val>
                                        </p:tav>
                                      </p:tavLst>
                                    </p:anim>
                                  </p:childTnLst>
                                </p:cTn>
                              </p:par>
                              <p:par>
                                <p:cTn id="49" presetID="2" presetClass="entr" presetSubtype="1" decel="100000" fill="hold" nodeType="withEffect">
                                  <p:stCondLst>
                                    <p:cond delay="30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750" fill="hold"/>
                                        <p:tgtEl>
                                          <p:spTgt spid="53"/>
                                        </p:tgtEl>
                                        <p:attrNameLst>
                                          <p:attrName>ppt_x</p:attrName>
                                        </p:attrNameLst>
                                      </p:cBhvr>
                                      <p:tavLst>
                                        <p:tav tm="0">
                                          <p:val>
                                            <p:strVal val="#ppt_x"/>
                                          </p:val>
                                        </p:tav>
                                        <p:tav tm="100000">
                                          <p:val>
                                            <p:strVal val="#ppt_x"/>
                                          </p:val>
                                        </p:tav>
                                      </p:tavLst>
                                    </p:anim>
                                    <p:anim calcmode="lin" valueType="num">
                                      <p:cBhvr additive="base">
                                        <p:cTn id="52" dur="750" fill="hold"/>
                                        <p:tgtEl>
                                          <p:spTgt spid="53"/>
                                        </p:tgtEl>
                                        <p:attrNameLst>
                                          <p:attrName>ppt_y</p:attrName>
                                        </p:attrNameLst>
                                      </p:cBhvr>
                                      <p:tavLst>
                                        <p:tav tm="0">
                                          <p:val>
                                            <p:strVal val="0-#ppt_h/2"/>
                                          </p:val>
                                        </p:tav>
                                        <p:tav tm="100000">
                                          <p:val>
                                            <p:strVal val="#ppt_y"/>
                                          </p:val>
                                        </p:tav>
                                      </p:tavLst>
                                    </p:anim>
                                  </p:childTnLst>
                                </p:cTn>
                              </p:par>
                              <p:par>
                                <p:cTn id="53" presetID="2" presetClass="entr" presetSubtype="4" decel="100000" fill="hold" nodeType="withEffect">
                                  <p:stCondLst>
                                    <p:cond delay="400"/>
                                  </p:stCondLst>
                                  <p:childTnLst>
                                    <p:set>
                                      <p:cBhvr>
                                        <p:cTn id="54" dur="1" fill="hold">
                                          <p:stCondLst>
                                            <p:cond delay="0"/>
                                          </p:stCondLst>
                                        </p:cTn>
                                        <p:tgtEl>
                                          <p:spTgt spid="56"/>
                                        </p:tgtEl>
                                        <p:attrNameLst>
                                          <p:attrName>style.visibility</p:attrName>
                                        </p:attrNameLst>
                                      </p:cBhvr>
                                      <p:to>
                                        <p:strVal val="visible"/>
                                      </p:to>
                                    </p:set>
                                    <p:anim calcmode="lin" valueType="num">
                                      <p:cBhvr additive="base">
                                        <p:cTn id="55" dur="750" fill="hold"/>
                                        <p:tgtEl>
                                          <p:spTgt spid="56"/>
                                        </p:tgtEl>
                                        <p:attrNameLst>
                                          <p:attrName>ppt_x</p:attrName>
                                        </p:attrNameLst>
                                      </p:cBhvr>
                                      <p:tavLst>
                                        <p:tav tm="0">
                                          <p:val>
                                            <p:strVal val="#ppt_x"/>
                                          </p:val>
                                        </p:tav>
                                        <p:tav tm="100000">
                                          <p:val>
                                            <p:strVal val="#ppt_x"/>
                                          </p:val>
                                        </p:tav>
                                      </p:tavLst>
                                    </p:anim>
                                    <p:anim calcmode="lin" valueType="num">
                                      <p:cBhvr additive="base">
                                        <p:cTn id="56" dur="750" fill="hold"/>
                                        <p:tgtEl>
                                          <p:spTgt spid="56"/>
                                        </p:tgtEl>
                                        <p:attrNameLst>
                                          <p:attrName>ppt_y</p:attrName>
                                        </p:attrNameLst>
                                      </p:cBhvr>
                                      <p:tavLst>
                                        <p:tav tm="0">
                                          <p:val>
                                            <p:strVal val="1+#ppt_h/2"/>
                                          </p:val>
                                        </p:tav>
                                        <p:tav tm="100000">
                                          <p:val>
                                            <p:strVal val="#ppt_y"/>
                                          </p:val>
                                        </p:tav>
                                      </p:tavLst>
                                    </p:anim>
                                  </p:childTnLst>
                                </p:cTn>
                              </p:par>
                            </p:childTnLst>
                          </p:cTn>
                        </p:par>
                        <p:par>
                          <p:cTn id="57" fill="hold">
                            <p:stCondLst>
                              <p:cond delay="2250"/>
                            </p:stCondLst>
                            <p:childTnLst>
                              <p:par>
                                <p:cTn id="58" presetID="37" presetClass="entr" presetSubtype="0" fill="hold" grpId="0" nodeType="after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fade">
                                      <p:cBhvr>
                                        <p:cTn id="60" dur="1000"/>
                                        <p:tgtEl>
                                          <p:spTgt spid="59"/>
                                        </p:tgtEl>
                                      </p:cBhvr>
                                    </p:animEffect>
                                    <p:anim calcmode="lin" valueType="num">
                                      <p:cBhvr>
                                        <p:cTn id="61" dur="1000" fill="hold"/>
                                        <p:tgtEl>
                                          <p:spTgt spid="59"/>
                                        </p:tgtEl>
                                        <p:attrNameLst>
                                          <p:attrName>ppt_x</p:attrName>
                                        </p:attrNameLst>
                                      </p:cBhvr>
                                      <p:tavLst>
                                        <p:tav tm="0">
                                          <p:val>
                                            <p:strVal val="#ppt_x"/>
                                          </p:val>
                                        </p:tav>
                                        <p:tav tm="100000">
                                          <p:val>
                                            <p:strVal val="#ppt_x"/>
                                          </p:val>
                                        </p:tav>
                                      </p:tavLst>
                                    </p:anim>
                                    <p:anim calcmode="lin" valueType="num">
                                      <p:cBhvr>
                                        <p:cTn id="62" dur="900" decel="100000" fill="hold"/>
                                        <p:tgtEl>
                                          <p:spTgt spid="59"/>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childTnLst>
                          </p:cTn>
                        </p:par>
                        <p:par>
                          <p:cTn id="64" fill="hold">
                            <p:stCondLst>
                              <p:cond delay="3250"/>
                            </p:stCondLst>
                            <p:childTnLst>
                              <p:par>
                                <p:cTn id="65" presetID="23" presetClass="entr" presetSubtype="16"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5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393e6d2fc74159836bb16d23f5ad70b"/>
          <p:cNvPicPr>
            <a:picLocks noChangeAspect="1"/>
          </p:cNvPicPr>
          <p:nvPr/>
        </p:nvPicPr>
        <p:blipFill rotWithShape="1">
          <a:blip r:embed="rId3"/>
          <a:srcRect l="10563"/>
          <a:stretch/>
        </p:blipFill>
        <p:spPr>
          <a:xfrm>
            <a:off x="-14507" y="-2540"/>
            <a:ext cx="6097270" cy="6863715"/>
          </a:xfrm>
          <a:prstGeom prst="rect">
            <a:avLst/>
          </a:prstGeom>
        </p:spPr>
      </p:pic>
      <p:sp>
        <p:nvSpPr>
          <p:cNvPr id="11" name="文本框 10"/>
          <p:cNvSpPr txBox="1"/>
          <p:nvPr/>
        </p:nvSpPr>
        <p:spPr>
          <a:xfrm>
            <a:off x="5021937" y="2764788"/>
            <a:ext cx="6444343" cy="923330"/>
          </a:xfrm>
          <a:prstGeom prst="rect">
            <a:avLst/>
          </a:prstGeom>
          <a:noFill/>
          <a:effectLst/>
        </p:spPr>
        <p:txBody>
          <a:bodyPr wrap="square" rtlCol="0">
            <a:spAutoFit/>
          </a:bodyPr>
          <a:lstStyle/>
          <a:p>
            <a:pPr algn="r"/>
            <a:r>
              <a:rPr lang="zh-CN" altLang="en-US" sz="5400" b="1" dirty="0" smtClean="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感谢观看</a:t>
            </a:r>
            <a:endParaRPr lang="zh-CN" altLang="en-US" sz="54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2" name="文本框 11"/>
          <p:cNvSpPr txBox="1"/>
          <p:nvPr/>
        </p:nvSpPr>
        <p:spPr>
          <a:xfrm>
            <a:off x="9089839" y="1690368"/>
            <a:ext cx="2318385" cy="1014730"/>
          </a:xfrm>
          <a:prstGeom prst="rect">
            <a:avLst/>
          </a:prstGeom>
          <a:noFill/>
          <a:effectLst/>
        </p:spPr>
        <p:txBody>
          <a:bodyPr wrap="square" rtlCol="0">
            <a:spAutoFit/>
          </a:bodyPr>
          <a:lstStyle/>
          <a:p>
            <a:pPr algn="r"/>
            <a:r>
              <a:rPr lang="en-US" altLang="zh-CN" sz="6000" dirty="0" smtClean="0">
                <a:solidFill>
                  <a:srgbClr val="6AE7FF"/>
                </a:solidFill>
                <a:effectLst/>
                <a:latin typeface="微软雅黑" panose="020B0503020204020204" charset="-122"/>
                <a:ea typeface="微软雅黑" panose="020B0503020204020204" charset="-122"/>
              </a:rPr>
              <a:t>2018</a:t>
            </a:r>
            <a:endParaRPr lang="en-US" altLang="zh-CN" sz="6000" dirty="0">
              <a:solidFill>
                <a:srgbClr val="6AE7FF"/>
              </a:solidFill>
              <a:effectLst/>
              <a:latin typeface="微软雅黑" panose="020B0503020204020204" charset="-122"/>
              <a:ea typeface="微软雅黑" panose="020B0503020204020204" charset="-122"/>
            </a:endParaRPr>
          </a:p>
        </p:txBody>
      </p:sp>
      <p:sp>
        <p:nvSpPr>
          <p:cNvPr id="8" name="文本框 7"/>
          <p:cNvSpPr txBox="1"/>
          <p:nvPr/>
        </p:nvSpPr>
        <p:spPr>
          <a:xfrm>
            <a:off x="7750627" y="3637927"/>
            <a:ext cx="3715653" cy="338554"/>
          </a:xfrm>
          <a:prstGeom prst="rect">
            <a:avLst/>
          </a:prstGeom>
          <a:noFill/>
        </p:spPr>
        <p:txBody>
          <a:bodyPr wrap="square" rtlCol="0">
            <a:spAutoFit/>
          </a:bodyPr>
          <a:lstStyle/>
          <a:p>
            <a:pPr algn="dist"/>
            <a:r>
              <a:rPr lang="en-US" altLang="zh-CN" sz="1600" dirty="0" smtClean="0">
                <a:solidFill>
                  <a:srgbClr val="6AE7FF"/>
                </a:solidFill>
              </a:rPr>
              <a:t>Thank you for watching.</a:t>
            </a:r>
            <a:endParaRPr lang="zh-CN" altLang="en-US" sz="16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矩形 8"/>
          <p:cNvSpPr/>
          <p:nvPr/>
        </p:nvSpPr>
        <p:spPr>
          <a:xfrm>
            <a:off x="3874002" y="1371600"/>
            <a:ext cx="2327564" cy="217170"/>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8801" y="4177760"/>
            <a:ext cx="2743200" cy="2683415"/>
          </a:xfrm>
          <a:prstGeom prst="rect">
            <a:avLst/>
          </a:prstGeom>
        </p:spPr>
      </p:pic>
      <p:cxnSp>
        <p:nvCxnSpPr>
          <p:cNvPr id="16" name="直接连接符 15"/>
          <p:cNvCxnSpPr/>
          <p:nvPr/>
        </p:nvCxnSpPr>
        <p:spPr>
          <a:xfrm>
            <a:off x="6082763" y="4177761"/>
            <a:ext cx="6109238" cy="0"/>
          </a:xfrm>
          <a:prstGeom prst="line">
            <a:avLst/>
          </a:prstGeom>
          <a:ln w="22225">
            <a:solidFill>
              <a:srgbClr val="6AE7FF"/>
            </a:solidFill>
            <a:headEnd type="ova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118272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8" presetClass="entr" presetSubtype="3"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trips(upRight)">
                                      <p:cBhvr>
                                        <p:cTn id="11" dur="1000"/>
                                        <p:tgtEl>
                                          <p:spTgt spid="2"/>
                                        </p:tgtEl>
                                      </p:cBhvr>
                                    </p:animEffect>
                                  </p:childTnLst>
                                </p:cTn>
                              </p:par>
                            </p:childTnLst>
                          </p:cTn>
                        </p:par>
                        <p:par>
                          <p:cTn id="12" fill="hold">
                            <p:stCondLst>
                              <p:cond delay="1500"/>
                            </p:stCondLst>
                            <p:childTnLst>
                              <p:par>
                                <p:cTn id="13" presetID="53" presetClass="entr" presetSubtype="16"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par>
                          <p:cTn id="18" fill="hold">
                            <p:stCondLst>
                              <p:cond delay="2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1"/>
                                        </p:tgtEl>
                                        <p:attrNameLst>
                                          <p:attrName>ppt_y</p:attrName>
                                        </p:attrNameLst>
                                      </p:cBhvr>
                                      <p:tavLst>
                                        <p:tav tm="0">
                                          <p:val>
                                            <p:strVal val="#ppt_y"/>
                                          </p:val>
                                        </p:tav>
                                        <p:tav tm="100000">
                                          <p:val>
                                            <p:strVal val="#ppt_y"/>
                                          </p:val>
                                        </p:tav>
                                      </p:tavLst>
                                    </p:anim>
                                    <p:anim calcmode="lin" valueType="num">
                                      <p:cBhvr>
                                        <p:cTn id="23"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1"/>
                                        </p:tgtEl>
                                      </p:cBhvr>
                                    </p:animEffect>
                                  </p:childTnLst>
                                </p:cTn>
                              </p:par>
                            </p:childTnLst>
                          </p:cTn>
                        </p:par>
                        <p:par>
                          <p:cTn id="26" fill="hold">
                            <p:stCondLst>
                              <p:cond delay="2650"/>
                            </p:stCondLst>
                            <p:childTnLst>
                              <p:par>
                                <p:cTn id="27" presetID="29" presetClass="entr" presetSubtype="0" fill="hold" grpId="1"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ppt_x</p:attrName>
                                        </p:attrNameLst>
                                      </p:cBhvr>
                                      <p:tavLst>
                                        <p:tav tm="0">
                                          <p:val>
                                            <p:strVal val="#ppt_x-.2"/>
                                          </p:val>
                                        </p:tav>
                                        <p:tav tm="100000">
                                          <p:val>
                                            <p:strVal val="#ppt_x"/>
                                          </p:val>
                                        </p:tav>
                                      </p:tavLst>
                                    </p:anim>
                                    <p:anim calcmode="lin" valueType="num">
                                      <p:cBhvr>
                                        <p:cTn id="30" dur="5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31" dur="500"/>
                                        <p:tgtEl>
                                          <p:spTgt spid="8"/>
                                        </p:tgtEl>
                                      </p:cBhvr>
                                    </p:animEffect>
                                  </p:childTnLst>
                                </p:cTn>
                              </p:par>
                            </p:childTnLst>
                          </p:cTn>
                        </p:par>
                        <p:par>
                          <p:cTn id="32" fill="hold">
                            <p:stCondLst>
                              <p:cond delay="3150"/>
                            </p:stCondLst>
                            <p:childTnLst>
                              <p:par>
                                <p:cTn id="33" presetID="22" presetClass="entr" presetSubtype="2"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right)">
                                      <p:cBhvr>
                                        <p:cTn id="35" dur="500"/>
                                        <p:tgtEl>
                                          <p:spTgt spid="16"/>
                                        </p:tgtEl>
                                      </p:cBhvr>
                                    </p:animEffect>
                                  </p:childTnLst>
                                </p:cTn>
                              </p:par>
                            </p:childTnLst>
                          </p:cTn>
                        </p:par>
                        <p:par>
                          <p:cTn id="36" fill="hold">
                            <p:stCondLst>
                              <p:cond delay="3650"/>
                            </p:stCondLst>
                            <p:childTnLst>
                              <p:par>
                                <p:cTn id="37" presetID="22" presetClass="entr" presetSubtype="4"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8" grpId="0"/>
      <p:bldP spid="8" grpId="1"/>
      <p:bldP spid="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色质感科技风区块链介绍.pptx"/>
  <p:tag name="ISPRING_FIRST_PUBLISH" val="1"/>
</p:tagLst>
</file>

<file path=ppt/theme/theme1.xml><?xml version="1.0" encoding="utf-8"?>
<a:theme xmlns:a="http://schemas.openxmlformats.org/drawingml/2006/main" name="1_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2600</Words>
  <Application>Microsoft Office PowerPoint</Application>
  <PresentationFormat>宽屏</PresentationFormat>
  <Paragraphs>203</Paragraphs>
  <Slides>28</Slides>
  <Notes>28</Notes>
  <HiddenSlides>0</HiddenSlides>
  <MMClips>1</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28</vt:i4>
      </vt:variant>
    </vt:vector>
  </HeadingPairs>
  <TitlesOfParts>
    <vt:vector size="47" baseType="lpstr">
      <vt:lpstr>Abel</vt:lpstr>
      <vt:lpstr>Arial Unicode MS</vt:lpstr>
      <vt:lpstr>Gill Sans</vt:lpstr>
      <vt:lpstr>ITC Avant Garde Std Bk</vt:lpstr>
      <vt:lpstr>Kartika</vt:lpstr>
      <vt:lpstr>等线</vt:lpstr>
      <vt:lpstr>冬青黑体简体中文 W3</vt:lpstr>
      <vt:lpstr>黑体</vt:lpstr>
      <vt:lpstr>宋体</vt:lpstr>
      <vt:lpstr>微软雅黑</vt:lpstr>
      <vt:lpstr>微软雅黑 Light</vt:lpstr>
      <vt:lpstr>幼圆</vt:lpstr>
      <vt:lpstr>Arial</vt:lpstr>
      <vt:lpstr>Calibri</vt:lpstr>
      <vt:lpstr>Calibri Light</vt:lpstr>
      <vt:lpstr>Open Sans</vt:lpstr>
      <vt:lpstr>Segoe UI</vt:lpstr>
      <vt:lpstr>1_Office Theme</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黑色质感科技风区块链介绍.pptx</dc:title>
  <dc:creator/>
  <cp:keywords/>
  <dc:description/>
  <cp:lastModifiedBy/>
  <cp:revision>1</cp:revision>
  <dcterms:created xsi:type="dcterms:W3CDTF">2018-03-07T04:36:00Z</dcterms:created>
  <dcterms:modified xsi:type="dcterms:W3CDTF">2018-06-22T01:28:54Z</dcterms:modified>
</cp:coreProperties>
</file>