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59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4" r:id="rId16"/>
    <p:sldId id="269" r:id="rId17"/>
    <p:sldId id="270" r:id="rId18"/>
    <p:sldId id="272" r:id="rId19"/>
    <p:sldId id="271" r:id="rId20"/>
    <p:sldId id="273" r:id="rId21"/>
    <p:sldId id="274" r:id="rId22"/>
    <p:sldId id="275" r:id="rId2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5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3766E-E16A-426A-B2D4-CA07D27E3A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FE0B6-4946-466C-AEAA-B3A72448F1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0.png"/><Relationship Id="rId10" Type="http://schemas.microsoft.com/office/2007/relationships/media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4.jpeg"/><Relationship Id="rId7" Type="http://schemas.openxmlformats.org/officeDocument/2006/relationships/image" Target="../media/image23.jpe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6.jpeg"/><Relationship Id="rId7" Type="http://schemas.openxmlformats.org/officeDocument/2006/relationships/image" Target="../media/image25.jpe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8.jpeg"/><Relationship Id="rId7" Type="http://schemas.openxmlformats.org/officeDocument/2006/relationships/image" Target="../media/image27.jpe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2.png"/><Relationship Id="rId7" Type="http://schemas.openxmlformats.org/officeDocument/2006/relationships/image" Target="../media/image1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2.png"/><Relationship Id="rId7" Type="http://schemas.openxmlformats.org/officeDocument/2006/relationships/image" Target="../media/image1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0" Type="http://schemas.openxmlformats.org/officeDocument/2006/relationships/notesSlide" Target="../notesSlides/notesSlide17.xml"/><Relationship Id="rId1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605" y="4319270"/>
            <a:ext cx="12195810" cy="2579370"/>
          </a:xfrm>
          <a:prstGeom prst="rect">
            <a:avLst/>
          </a:prstGeom>
        </p:spPr>
      </p:pic>
      <p:pic>
        <p:nvPicPr>
          <p:cNvPr id="6" name="图片 5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-1905"/>
            <a:ext cx="12195810" cy="12604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47252" y="3473732"/>
            <a:ext cx="95050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少年儿童生命安全教育培训课件</a:t>
            </a:r>
            <a:endParaRPr lang="zh-CN" altLang="en-US" sz="4000" b="1" dirty="0">
              <a:solidFill>
                <a:schemeClr val="accent6">
                  <a:lumMod val="75000"/>
                </a:schemeClr>
              </a:solidFill>
              <a:effectLst>
                <a:glow rad="1524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1672" y="4173073"/>
            <a:ext cx="950505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月    演讲老师：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effectLst>
                <a:glow rad="152400">
                  <a:schemeClr val="bg1"/>
                </a:glo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0" y="1041400"/>
            <a:ext cx="798830" cy="8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0" y="3740785"/>
            <a:ext cx="1217295" cy="11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530" y="1073785"/>
            <a:ext cx="779145" cy="7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675" y="2205355"/>
            <a:ext cx="122745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 descr="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60000" flipH="1">
            <a:off x="215900" y="1894205"/>
            <a:ext cx="1575435" cy="1514475"/>
          </a:xfrm>
          <a:prstGeom prst="rect">
            <a:avLst/>
          </a:prstGeom>
        </p:spPr>
      </p:pic>
      <p:pic>
        <p:nvPicPr>
          <p:cNvPr id="17" name="图片 16" descr="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7110" y="3576955"/>
            <a:ext cx="1555750" cy="1514475"/>
          </a:xfrm>
          <a:prstGeom prst="rect">
            <a:avLst/>
          </a:prstGeom>
        </p:spPr>
      </p:pic>
      <p:pic>
        <p:nvPicPr>
          <p:cNvPr id="20" name="图片 19" descr="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5695" y="940435"/>
            <a:ext cx="7686675" cy="285242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648835" y="1356360"/>
            <a:ext cx="3494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200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增强安全意识和安全法制观念</a:t>
            </a:r>
            <a:endParaRPr sz="2000">
              <a:solidFill>
                <a:schemeClr val="accent6">
                  <a:lumMod val="75000"/>
                </a:schemeClr>
              </a:solidFill>
              <a:effectLst>
                <a:glow rad="152400">
                  <a:schemeClr val="bg1"/>
                </a:glo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581c6ee138d9f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553494" y="32353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  <p:bldP spid="7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70" y="183515"/>
            <a:ext cx="6229350" cy="62293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" y="2784595"/>
            <a:ext cx="12193526" cy="415473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78973" y="1525905"/>
            <a:ext cx="288988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500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班会目的： </a:t>
            </a:r>
            <a:endParaRPr lang="zh-CN" altLang="en-US" sz="4500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44533" y="2224405"/>
            <a:ext cx="5107305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</a:t>
            </a:r>
            <a:r>
              <a:rPr sz="25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增强安全意识和安全法制观念，提高面临突发事件的自我防护能力，防止各类安全事故的发生，进一步做好平安校园构建工作。 </a:t>
            </a:r>
            <a:endParaRPr sz="25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41" y="3148528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" y="2784595"/>
            <a:ext cx="12193526" cy="415473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05854" y="1697679"/>
            <a:ext cx="3943156" cy="5048538"/>
            <a:chOff x="338882" y="963298"/>
            <a:chExt cx="3851797" cy="4931568"/>
          </a:xfrm>
        </p:grpSpPr>
        <p:pic>
          <p:nvPicPr>
            <p:cNvPr id="3078" name="Picture 6" descr="C:\Users\Administrator\Desktop\可爱卡通手绘边框-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882" y="963298"/>
              <a:ext cx="3851797" cy="493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 rot="20624877">
              <a:off x="872731" y="1448070"/>
              <a:ext cx="2232248" cy="10116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140" b="1" dirty="0">
                  <a:solidFill>
                    <a:srgbClr val="FF5E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charset="-122"/>
                  <a:ea typeface="方正大标宋简体" panose="02010601030101010101" charset="-122"/>
                </a:rPr>
                <a:t>目录</a:t>
              </a:r>
              <a:endParaRPr lang="zh-CN" altLang="en-US" sz="6140" b="1" dirty="0">
                <a:solidFill>
                  <a:srgbClr val="FF5E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</p:grpSp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149337">
            <a:off x="4528972" y="1145555"/>
            <a:ext cx="5246293" cy="229349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1240266">
            <a:off x="6260133" y="1487377"/>
            <a:ext cx="1276350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65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防火灾</a:t>
            </a:r>
            <a:endParaRPr lang="zh-CN" altLang="en-US" sz="2865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 rot="21240266">
            <a:off x="6471810" y="2445684"/>
            <a:ext cx="1276350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65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防溺水</a:t>
            </a:r>
            <a:endParaRPr lang="zh-CN" altLang="en-US" sz="2865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149337">
            <a:off x="4851552" y="3117230"/>
            <a:ext cx="5246293" cy="229349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21240266">
            <a:off x="6582713" y="3416507"/>
            <a:ext cx="1276350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65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防踩踏</a:t>
            </a:r>
            <a:endParaRPr lang="zh-CN" altLang="en-US" sz="2865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 rot="21240266">
            <a:off x="6524515" y="4417359"/>
            <a:ext cx="2005330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65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防交通事故</a:t>
            </a:r>
            <a:endParaRPr lang="zh-CN" altLang="en-US" sz="2865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70" y="183515"/>
            <a:ext cx="6229350" cy="6229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" y="2784595"/>
            <a:ext cx="12193526" cy="415473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22943" y="1586230"/>
            <a:ext cx="5107305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</a:t>
            </a:r>
            <a:r>
              <a:rPr sz="2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人的生命是非常脆弱的，如果我们不注 重安全意识，视安全隐患而不顾，对安全问题 措施不及，防范不严，责任心不强，把生命当 儿戏，那么造成的后果不堪设想：交通事故猛 如虎狼；火灾频频，大火吞噬了多少生命财产； 食品中毒接连不断；疾病染身；游泳溺水；玩 耍坠楼等等，所以我们身边随时都潜伏着多少 张牙舞爪的杀人凶手。随时都威胁着你的生命 安全。 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239" y="310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138" y="2351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21" y="771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41" y="3148528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4331653" y="855345"/>
            <a:ext cx="288988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500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前 言</a:t>
            </a:r>
            <a:endParaRPr lang="zh-CN" altLang="en-US" sz="4500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0199" y="-131637"/>
            <a:ext cx="8766040" cy="70709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" y="2784595"/>
            <a:ext cx="12193526" cy="4154737"/>
          </a:xfrm>
          <a:prstGeom prst="rect">
            <a:avLst/>
          </a:prstGeom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27" y="3777410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089600" y="3792394"/>
            <a:ext cx="2769870" cy="11309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755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防火灾</a:t>
            </a:r>
            <a:endParaRPr lang="zh-CN" altLang="en-US" sz="6755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30925" y="1972929"/>
            <a:ext cx="1887220" cy="2139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310" b="1" dirty="0"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01</a:t>
            </a:r>
            <a:endParaRPr lang="en-US" altLang="zh-CN" sz="13310" b="1" dirty="0">
              <a:solidFill>
                <a:schemeClr val="accent6">
                  <a:lumMod val="75000"/>
                </a:schemeClr>
              </a:solidFill>
              <a:effectLst>
                <a:glow rad="889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87" y="1526866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99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3490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2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239" y="310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"/>
          <p:cNvSpPr txBox="1"/>
          <p:nvPr/>
        </p:nvSpPr>
        <p:spPr>
          <a:xfrm flipH="1">
            <a:off x="1421765" y="3707130"/>
            <a:ext cx="4990465" cy="86550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r>
              <a:rPr lang="zh-CN" altLang="en-US" sz="2500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说明：插头及插座松动极易因接触不良而发热。 </a:t>
            </a:r>
            <a:endParaRPr lang="zh-CN" altLang="en-US" sz="2500" b="1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1430020" y="2212340"/>
            <a:ext cx="4973955" cy="127317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不应乱拉乱接电线，使用电熨斗、电吹风、电热杯、电取暖等家用电热器具时，人不能离开，也不要用灯泡取暖或烘烤衣物。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15085" y="2065020"/>
            <a:ext cx="5210175" cy="2672080"/>
          </a:xfrm>
          <a:prstGeom prst="rect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009fec256e8e7159fc45dabef97c122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9535" y="644525"/>
            <a:ext cx="4945380" cy="49453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6944995" y="2150745"/>
            <a:ext cx="3392805" cy="245046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一、公共场所之营业者平时必须制定逃生计划，并时常进行实际之演练。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二、公共场所之营业者必须时常注意用火场所、用电设备之安全，并防范人为纵火案件。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46875" y="2078355"/>
            <a:ext cx="3818255" cy="2700655"/>
          </a:xfrm>
          <a:prstGeom prst="rect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fe21b85a3d5618d4b14ea947350a623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885" y="41910"/>
            <a:ext cx="6015990" cy="6015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1612900" y="2009775"/>
            <a:ext cx="5544820" cy="284289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三、各教学楼管理人员必须于楼层明显处悬挂（紧急逃生路线），并时常维护防火避难措施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四、进入公共场所消费时应先观察安全门、楼梯及各种防火避难措施、消防设备之位置所在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五、高楼安全门梯及通道，应经常保持畅通，不得任意封闭、加锁或堵塞，安全门装置自动锁并能自动关闭，室内梯道内不宜铺设易燃性地毯。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00175" y="1816735"/>
            <a:ext cx="5940425" cy="3224530"/>
          </a:xfrm>
          <a:prstGeom prst="rect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4e96c8e9b2888b7efffeb290b76a4e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720" y="728345"/>
            <a:ext cx="3773170" cy="54013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7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040" y="566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39825" y="4214435"/>
            <a:ext cx="1129195" cy="735467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zh-CN" alt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41575" y="4311015"/>
            <a:ext cx="262953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火灾袭来时要迅速逃生，不要贪恋财物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83910" y="4214435"/>
            <a:ext cx="1129195" cy="735467"/>
            <a:chOff x="1341549" y="971997"/>
            <a:chExt cx="1033906" cy="733425"/>
          </a:xfrm>
        </p:grpSpPr>
        <p:sp>
          <p:nvSpPr>
            <p:cNvPr id="9" name="椭圆 8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0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TextBox 15"/>
          <p:cNvSpPr txBox="1"/>
          <p:nvPr/>
        </p:nvSpPr>
        <p:spPr>
          <a:xfrm>
            <a:off x="7185660" y="4311015"/>
            <a:ext cx="404431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家庭成员平时就要了解掌握火灾逃生基本方法，熟悉几条逃生路线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对角圆角矩形 12"/>
          <p:cNvSpPr/>
          <p:nvPr/>
        </p:nvSpPr>
        <p:spPr>
          <a:xfrm>
            <a:off x="2340610" y="1346835"/>
            <a:ext cx="2348230" cy="274383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对角圆角矩形 13"/>
          <p:cNvSpPr/>
          <p:nvPr/>
        </p:nvSpPr>
        <p:spPr>
          <a:xfrm>
            <a:off x="7639685" y="1346835"/>
            <a:ext cx="2348230" cy="274383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6" grpId="0" build="p"/>
      <p:bldP spid="11" grpId="0" build="p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39825" y="4214435"/>
            <a:ext cx="1129195" cy="735467"/>
            <a:chOff x="1341549" y="971997"/>
            <a:chExt cx="1033906" cy="733425"/>
          </a:xfrm>
        </p:grpSpPr>
        <p:sp>
          <p:nvSpPr>
            <p:cNvPr id="15" name="椭圆 14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7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TextBox 15"/>
          <p:cNvSpPr txBox="1"/>
          <p:nvPr/>
        </p:nvSpPr>
        <p:spPr>
          <a:xfrm>
            <a:off x="2441575" y="4311015"/>
            <a:ext cx="374205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收到火势威胁时，要当机立断披上浸湿的衣物、被褥等向安全出口方向冲去出去。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283910" y="4214435"/>
            <a:ext cx="1129195" cy="735467"/>
            <a:chOff x="1341549" y="971997"/>
            <a:chExt cx="1033906" cy="733425"/>
          </a:xfrm>
        </p:grpSpPr>
        <p:sp>
          <p:nvSpPr>
            <p:cNvPr id="22" name="椭圆 21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23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6" name="TextBox 15"/>
          <p:cNvSpPr txBox="1"/>
          <p:nvPr/>
        </p:nvSpPr>
        <p:spPr>
          <a:xfrm>
            <a:off x="7185660" y="4311015"/>
            <a:ext cx="4044315" cy="65024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穿过浓烟逃生时，要尽量使身体贴近地面，并用湿毛巾捂住口鼻。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对角圆角矩形 26"/>
          <p:cNvSpPr/>
          <p:nvPr/>
        </p:nvSpPr>
        <p:spPr>
          <a:xfrm>
            <a:off x="2340610" y="1346835"/>
            <a:ext cx="2348230" cy="274383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对角圆角矩形 27"/>
          <p:cNvSpPr/>
          <p:nvPr/>
        </p:nvSpPr>
        <p:spPr>
          <a:xfrm>
            <a:off x="7639685" y="1346835"/>
            <a:ext cx="2348230" cy="274383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 build="p"/>
      <p:bldP spid="26" grpId="0" build="p"/>
      <p:bldP spid="27" grpId="0" bldLvl="0" animBg="1"/>
      <p:bldP spid="2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39825" y="4214435"/>
            <a:ext cx="1129195" cy="735467"/>
            <a:chOff x="1341549" y="971997"/>
            <a:chExt cx="1033906" cy="733425"/>
          </a:xfrm>
        </p:grpSpPr>
        <p:sp>
          <p:nvSpPr>
            <p:cNvPr id="8" name="椭圆 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9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TextBox 15"/>
          <p:cNvSpPr txBox="1"/>
          <p:nvPr/>
        </p:nvSpPr>
        <p:spPr>
          <a:xfrm>
            <a:off x="2441575" y="4311015"/>
            <a:ext cx="374205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收到火势威胁时，要当机立断披上浸湿的衣物、被褥等向安全出口方向冲去出去。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283910" y="4214435"/>
            <a:ext cx="1129195" cy="735467"/>
            <a:chOff x="1341549" y="971997"/>
            <a:chExt cx="1033906" cy="733425"/>
          </a:xfrm>
        </p:grpSpPr>
        <p:sp>
          <p:nvSpPr>
            <p:cNvPr id="13" name="椭圆 12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4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6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185660" y="4311015"/>
            <a:ext cx="4044315" cy="65024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穿过浓烟逃生时，要尽量使身体贴近地面，并用湿毛巾捂住口鼻。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对角圆角矩形 17"/>
          <p:cNvSpPr/>
          <p:nvPr/>
        </p:nvSpPr>
        <p:spPr>
          <a:xfrm>
            <a:off x="2340610" y="1346835"/>
            <a:ext cx="2348230" cy="274383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对角圆角矩形 27"/>
          <p:cNvSpPr/>
          <p:nvPr/>
        </p:nvSpPr>
        <p:spPr>
          <a:xfrm>
            <a:off x="7639685" y="1346835"/>
            <a:ext cx="2348230" cy="274383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build="p"/>
      <p:bldP spid="16" grpId="0" build="p"/>
      <p:bldP spid="18" grpId="0" bldLvl="0" animBg="1"/>
      <p:bldP spid="2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388849" y="406647"/>
            <a:ext cx="152844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 火 灾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39825" y="4214435"/>
            <a:ext cx="1129195" cy="735467"/>
            <a:chOff x="1341549" y="971997"/>
            <a:chExt cx="1033906" cy="733425"/>
          </a:xfrm>
        </p:grpSpPr>
        <p:sp>
          <p:nvSpPr>
            <p:cNvPr id="15" name="椭圆 14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7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TextBox 15"/>
          <p:cNvSpPr txBox="1"/>
          <p:nvPr/>
        </p:nvSpPr>
        <p:spPr>
          <a:xfrm>
            <a:off x="2441575" y="4311015"/>
            <a:ext cx="374205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收到火势威胁时，要当机立断披上浸湿的衣物、被褥等向安全出口方向冲去出去。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283910" y="4214435"/>
            <a:ext cx="1129195" cy="735467"/>
            <a:chOff x="1341549" y="971997"/>
            <a:chExt cx="1033906" cy="733425"/>
          </a:xfrm>
        </p:grpSpPr>
        <p:sp>
          <p:nvSpPr>
            <p:cNvPr id="22" name="椭圆 21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23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8</a:t>
              </a:r>
              <a:endParaRPr 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6" name="TextBox 15"/>
          <p:cNvSpPr txBox="1"/>
          <p:nvPr/>
        </p:nvSpPr>
        <p:spPr>
          <a:xfrm>
            <a:off x="7185660" y="4311015"/>
            <a:ext cx="4044315" cy="65024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穿过浓烟逃生时，要尽量使身体贴近地面，并用湿毛巾捂住口鼻。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对角圆角矩形 26"/>
          <p:cNvSpPr/>
          <p:nvPr/>
        </p:nvSpPr>
        <p:spPr>
          <a:xfrm>
            <a:off x="2340610" y="1346835"/>
            <a:ext cx="2348230" cy="274383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对角圆角矩形 27"/>
          <p:cNvSpPr/>
          <p:nvPr/>
        </p:nvSpPr>
        <p:spPr>
          <a:xfrm>
            <a:off x="7639685" y="1346835"/>
            <a:ext cx="2348230" cy="274383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 build="p"/>
      <p:bldP spid="26" grpId="0" build="p"/>
      <p:bldP spid="27" grpId="0" bldLvl="0" animBg="1"/>
      <p:bldP spid="2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0199" y="-131637"/>
            <a:ext cx="8766040" cy="70709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" y="2784595"/>
            <a:ext cx="12193526" cy="4154737"/>
          </a:xfrm>
          <a:prstGeom prst="rect">
            <a:avLst/>
          </a:prstGeom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27" y="3777410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089600" y="3792394"/>
            <a:ext cx="2769870" cy="11309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755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防溺水</a:t>
            </a:r>
            <a:endParaRPr lang="zh-CN" altLang="en-US" sz="6755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30925" y="1972929"/>
            <a:ext cx="1887220" cy="2139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310" b="1" dirty="0"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02</a:t>
            </a:r>
            <a:endParaRPr lang="en-US" altLang="zh-CN" sz="13310" b="1" dirty="0">
              <a:solidFill>
                <a:schemeClr val="accent6">
                  <a:lumMod val="75000"/>
                </a:schemeClr>
              </a:solidFill>
              <a:effectLst>
                <a:glow rad="889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87" y="1526866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99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/>
      <p:bldP spid="2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512039" y="406647"/>
            <a:ext cx="128206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防溺水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7" name="图片 6" descr="d537556d90ce93ae2f09b15deabe1ea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4265" y="1805305"/>
            <a:ext cx="4737735" cy="34429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11" name="文本框 1"/>
          <p:cNvSpPr txBox="1"/>
          <p:nvPr/>
        </p:nvSpPr>
        <p:spPr>
          <a:xfrm>
            <a:off x="824865" y="1811655"/>
            <a:ext cx="23958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、不到有溺水危险地等游泳戏水、玩耍打闹、清洗衣物、打捞物品等。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13" name="文本框 10"/>
          <p:cNvSpPr txBox="1"/>
          <p:nvPr/>
        </p:nvSpPr>
        <p:spPr>
          <a:xfrm>
            <a:off x="824865" y="3207385"/>
            <a:ext cx="23958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、上学、放学路上不得下水游泳。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15" name="文本框 12"/>
          <p:cNvSpPr txBox="1"/>
          <p:nvPr/>
        </p:nvSpPr>
        <p:spPr>
          <a:xfrm>
            <a:off x="824865" y="4049395"/>
            <a:ext cx="23958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、游泳前要做好准备活动，下水时尽可能携带救生圈，以确保安全。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8689975" y="1811655"/>
            <a:ext cx="23958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4、游泳时要有熟悉水性的大人看护。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10"/>
          <p:cNvSpPr txBox="1"/>
          <p:nvPr/>
        </p:nvSpPr>
        <p:spPr>
          <a:xfrm>
            <a:off x="8689975" y="2726690"/>
            <a:ext cx="23958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5、游泳前要做好准备活动，下水时尽可能携带救生圈，以确保安全。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8689975" y="4049395"/>
            <a:ext cx="239585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6、未成年人发现别人溺水，要立即呼救，不要下水营救。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7411" grpId="0"/>
      <p:bldP spid="17413" grpId="0"/>
      <p:bldP spid="17415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0199" y="-131637"/>
            <a:ext cx="8766040" cy="70709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" y="2784595"/>
            <a:ext cx="12193526" cy="4154737"/>
          </a:xfrm>
          <a:prstGeom prst="rect">
            <a:avLst/>
          </a:prstGeom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27" y="3777410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089600" y="3792394"/>
            <a:ext cx="2769870" cy="11309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755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防踩踏</a:t>
            </a:r>
            <a:endParaRPr lang="zh-CN" altLang="en-US" sz="6755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30925" y="1972929"/>
            <a:ext cx="1887220" cy="2139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310" b="1" dirty="0"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03</a:t>
            </a:r>
            <a:endParaRPr lang="en-US" altLang="zh-CN" sz="13310" b="1" dirty="0">
              <a:solidFill>
                <a:schemeClr val="accent6">
                  <a:lumMod val="75000"/>
                </a:schemeClr>
              </a:solidFill>
              <a:effectLst>
                <a:glow rad="889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87" y="1526866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99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/>
      <p:bldP spid="2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" y="-81163"/>
            <a:ext cx="12193819" cy="7020495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4328" y="-80267"/>
            <a:ext cx="9000965" cy="760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2927260" y="1835189"/>
            <a:ext cx="6660862" cy="2803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1.不在楼梯或狭窄通道嬉戏打闹，人多的时候不拥挤、不起哄、不制造紧张或恐慌气氛。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2.尽量避免到拥挤的人群中，不得已时，尽量走在人流的边缘。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3.发觉拥挤的人群向自己的方向走来时，应立即避到一旁，不要慌乱，不要奔跑，避免摔倒。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4.顺着人流走，切不可逆着人流前进，否则，很容易被人流推倒。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5.假如陷入拥挤的人流，一定要先站稳，身体不要倾斜失去重心，即使鞋子被踩掉，也不要弯腰捡鞋子或系鞋带。有可能的话，可先尽快抓住坚固可靠的东西慢慢走动或停住，待人群过去后再迅速离开现场。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" y="2784595"/>
            <a:ext cx="12193526" cy="4154737"/>
          </a:xfrm>
          <a:prstGeom prst="rect">
            <a:avLst/>
          </a:prstGeom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43" y="1691426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5145644" y="406647"/>
            <a:ext cx="201485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防踩踏十招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31" name="图片 30" descr="890261f18bd9a6cf2baac98444466bb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1345" y="3405505"/>
            <a:ext cx="4462145" cy="445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" y="-81163"/>
            <a:ext cx="12193819" cy="7020495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4328" y="-80267"/>
            <a:ext cx="9000965" cy="760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2927260" y="1835189"/>
            <a:ext cx="6660862" cy="2803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6.若自己不幸被人群拥倒后，要设法靠近墙角，身体蜷成球状，双手在颈后紧扣以保护身体最脆弱的部位。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7.在人群中走动，遇到台阶或楼梯时，尽量抓住扶手，防止摔倒。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8.在拥挤的人群中，要时刻保持警惕，当发现有人情绪不对，或人群开始骚动时，要做好准备保护自己和他人。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9.在人群骚动时，脚下要注意些，千万不能被绊倒，避免自己成为拥挤踩踏事件的诱发因素。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</a:pPr>
            <a:r>
              <a:rPr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10.当发现自己前面有人突然摔倒了，要马上停下脚步，同时大声呼救，告知后面的人不要向前靠近，及时分流拥挤人流，组织有序疏散。</a:t>
            </a:r>
            <a:endParaRPr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" y="2784595"/>
            <a:ext cx="12193526" cy="4154737"/>
          </a:xfrm>
          <a:prstGeom prst="rect">
            <a:avLst/>
          </a:prstGeom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43" y="1691426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5145644" y="406647"/>
            <a:ext cx="201485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防踩踏十招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8" name="图片 7" descr="890261f18bd9a6cf2baac98444466bb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1345" y="3405505"/>
            <a:ext cx="4462145" cy="445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0199" y="-131637"/>
            <a:ext cx="8766040" cy="70709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" y="2784595"/>
            <a:ext cx="12193526" cy="4154737"/>
          </a:xfrm>
          <a:prstGeom prst="rect">
            <a:avLst/>
          </a:prstGeom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27" y="3777410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066615" y="3637454"/>
            <a:ext cx="4927600" cy="11309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755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防交通事故 </a:t>
            </a:r>
            <a:endParaRPr lang="zh-CN" altLang="en-US" sz="6755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77255" y="1917049"/>
            <a:ext cx="1887220" cy="2139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310" b="1" dirty="0"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04</a:t>
            </a:r>
            <a:endParaRPr lang="en-US" altLang="zh-CN" sz="13310" b="1" dirty="0">
              <a:solidFill>
                <a:schemeClr val="accent6">
                  <a:lumMod val="75000"/>
                </a:schemeClr>
              </a:solidFill>
              <a:effectLst>
                <a:glow rad="889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87" y="1526866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/>
      <p:bldP spid="2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282" y="5120936"/>
            <a:ext cx="12193526" cy="18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39" y="183596"/>
            <a:ext cx="807114" cy="73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1" y="644469"/>
            <a:ext cx="769375" cy="70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40" y="439914"/>
            <a:ext cx="1377305" cy="1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20" y="-65995"/>
            <a:ext cx="4464942" cy="12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5145644" y="406647"/>
            <a:ext cx="2014855" cy="532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65" b="1" dirty="0">
                <a:solidFill>
                  <a:schemeClr val="accent6">
                    <a:lumMod val="75000"/>
                  </a:schemeClr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防交通事故</a:t>
            </a:r>
            <a:endParaRPr lang="zh-CN" altLang="en-US" sz="2865" b="1" dirty="0">
              <a:solidFill>
                <a:schemeClr val="accent6">
                  <a:lumMod val="75000"/>
                </a:schemeClr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65357" y="1574774"/>
            <a:ext cx="4718671" cy="649877"/>
            <a:chOff x="252264" y="1044005"/>
            <a:chExt cx="4320480" cy="648072"/>
          </a:xfrm>
        </p:grpSpPr>
        <p:grpSp>
          <p:nvGrpSpPr>
            <p:cNvPr id="23" name="组合 22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01</a:t>
                </a:r>
                <a:endParaRPr lang="zh-CN" altLang="en-US" sz="2500" dirty="0">
                  <a:latin typeface="方正大黑简体" panose="02010601030101010101" pitchFamily="2" charset="-122"/>
                  <a:ea typeface="方正大黑简体" panose="02010601030101010101" pitchFamily="2" charset="-122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116246" y="1139625"/>
              <a:ext cx="3343135" cy="55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不要在道路上强行拦车、追车、扒车或抛物击车。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865356" y="2423226"/>
            <a:ext cx="4718670" cy="649877"/>
            <a:chOff x="252264" y="1044005"/>
            <a:chExt cx="4320480" cy="648072"/>
          </a:xfrm>
        </p:grpSpPr>
        <p:grpSp>
          <p:nvGrpSpPr>
            <p:cNvPr id="28" name="组合 27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02</a:t>
                </a:r>
                <a:endParaRPr lang="zh-CN" altLang="en-US" sz="2500" dirty="0">
                  <a:latin typeface="方正大黑简体" panose="02010601030101010101" pitchFamily="2" charset="-122"/>
                  <a:ea typeface="方正大黑简体" panose="02010601030101010101" pitchFamily="2" charset="-122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002289" y="1133925"/>
              <a:ext cx="3401858" cy="55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不要在道路上玩耍、坐卧或进行其他妨碍交通的行为。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5357" y="3271675"/>
            <a:ext cx="4718671" cy="649877"/>
            <a:chOff x="252264" y="1044005"/>
            <a:chExt cx="4320480" cy="648072"/>
          </a:xfrm>
        </p:grpSpPr>
        <p:grpSp>
          <p:nvGrpSpPr>
            <p:cNvPr id="34" name="组合 33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03</a:t>
                </a:r>
                <a:endParaRPr lang="zh-CN" altLang="en-US" sz="2500" dirty="0">
                  <a:latin typeface="方正大黑简体" panose="02010601030101010101" pitchFamily="2" charset="-122"/>
                  <a:ea typeface="方正大黑简体" panose="02010601030101010101" pitchFamily="2" charset="-122"/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035055" y="1152017"/>
              <a:ext cx="3533257" cy="321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不要钻越、跨越人行护栏或道路隔离设施。 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65357" y="4120126"/>
            <a:ext cx="4718671" cy="649877"/>
            <a:chOff x="252264" y="1044005"/>
            <a:chExt cx="4320480" cy="648072"/>
          </a:xfrm>
        </p:grpSpPr>
        <p:grpSp>
          <p:nvGrpSpPr>
            <p:cNvPr id="40" name="组合 39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42" name="圆角矩形 41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04</a:t>
                </a:r>
                <a:endParaRPr lang="zh-CN" altLang="en-US" sz="2500" dirty="0">
                  <a:latin typeface="方正大黑简体" panose="02010601030101010101" pitchFamily="2" charset="-122"/>
                  <a:ea typeface="方正大黑简体" panose="02010601030101010101" pitchFamily="2" charset="-122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1044151" y="1100997"/>
              <a:ext cx="3379764" cy="55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不要进入高速公路、高架道路或者有人行隔离设施的机动车专用道。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5357" y="4968575"/>
            <a:ext cx="4844000" cy="649877"/>
            <a:chOff x="252264" y="1044005"/>
            <a:chExt cx="4435233" cy="648072"/>
          </a:xfrm>
        </p:grpSpPr>
        <p:grpSp>
          <p:nvGrpSpPr>
            <p:cNvPr id="46" name="组合 45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05</a:t>
                </a:r>
                <a:endParaRPr lang="zh-CN" altLang="en-US" sz="2500" dirty="0">
                  <a:latin typeface="方正大黑简体" panose="02010601030101010101" pitchFamily="2" charset="-122"/>
                  <a:ea typeface="方正大黑简体" panose="02010601030101010101" pitchFamily="2" charset="-122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031561" y="1209507"/>
              <a:ext cx="3655936" cy="321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学龄前儿童应当由成年人带领在道路上行走。</a:t>
              </a:r>
              <a:endParaRPr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79500" y="1147445"/>
            <a:ext cx="4390390" cy="54317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605" y="4319270"/>
            <a:ext cx="12195810" cy="2579370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-1905"/>
            <a:ext cx="12195810" cy="126047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43442" y="3038757"/>
            <a:ext cx="95050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少年儿童生命安全教育培训课件</a:t>
            </a:r>
            <a:endParaRPr lang="zh-CN" altLang="en-US" sz="4000" b="1" dirty="0">
              <a:solidFill>
                <a:schemeClr val="accent6">
                  <a:lumMod val="75000"/>
                </a:schemeClr>
              </a:solidFill>
              <a:effectLst>
                <a:glow rad="1524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51672" y="3823188"/>
            <a:ext cx="950505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月    演讲老师：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effectLst>
                <a:glow rad="152400">
                  <a:schemeClr val="bg1"/>
                </a:glo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1258570"/>
            <a:ext cx="798830" cy="8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0" y="3576955"/>
            <a:ext cx="1217295" cy="118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835" y="1059180"/>
            <a:ext cx="779145" cy="7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0675" y="2205355"/>
            <a:ext cx="122745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 descr="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60000" flipH="1">
            <a:off x="300990" y="1704340"/>
            <a:ext cx="1575435" cy="1514475"/>
          </a:xfrm>
          <a:prstGeom prst="rect">
            <a:avLst/>
          </a:prstGeom>
        </p:spPr>
      </p:pic>
      <p:pic>
        <p:nvPicPr>
          <p:cNvPr id="17" name="图片 16" descr="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4835" y="3576955"/>
            <a:ext cx="1555750" cy="151447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255645" y="1516380"/>
            <a:ext cx="630872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0000" b="1">
                <a:solidFill>
                  <a:schemeClr val="accent6">
                    <a:lumMod val="75000"/>
                  </a:schemeClr>
                </a:solidFill>
                <a:effectLst>
                  <a:glow rad="1524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谢谢观看！</a:t>
            </a:r>
            <a:endParaRPr lang="zh-CN" sz="10000" b="1">
              <a:solidFill>
                <a:schemeClr val="accent6">
                  <a:lumMod val="75000"/>
                </a:schemeClr>
              </a:solidFill>
              <a:effectLst>
                <a:glow rad="1524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2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1708</Words>
  <Application>WPS 演示</Application>
  <PresentationFormat>宽屏</PresentationFormat>
  <Paragraphs>155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方正大黑简体</vt:lpstr>
      <vt:lpstr>Times New Roman</vt:lpstr>
      <vt:lpstr>方正大标宋简体</vt:lpstr>
      <vt:lpstr>方正稚艺_GBK</vt:lpstr>
      <vt:lpstr>Arial Unicode MS</vt:lpstr>
      <vt:lpstr>Calibri Light</vt:lpstr>
      <vt:lpstr>Calibri</vt:lpstr>
      <vt:lpstr>等线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绿色中小学生生命安全教育培训课件PPT模板</dc:title>
  <dc:creator>Administrator</dc:creator>
  <cp:lastModifiedBy>拉普耶鲁</cp:lastModifiedBy>
  <cp:revision>15</cp:revision>
  <dcterms:created xsi:type="dcterms:W3CDTF">2017-10-03T14:23:00Z</dcterms:created>
  <dcterms:modified xsi:type="dcterms:W3CDTF">2018-05-24T06:22:46Z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