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4" r:id="rId21"/>
    <p:sldId id="275" r:id="rId22"/>
    <p:sldId id="276" r:id="rId23"/>
    <p:sldId id="277" r:id="rId24"/>
    <p:sldId id="285" r:id="rId25"/>
    <p:sldId id="279" r:id="rId26"/>
    <p:sldId id="288" r:id="rId27"/>
  </p:sldIdLst>
  <p:sldSz cx="12192000" cy="6858000"/>
  <p:notesSz cx="6858000" cy="9144000"/>
  <p:embeddedFontLst>
    <p:embeddedFont>
      <p:font typeface="等线" panose="02010600030101010101" pitchFamily="2" charset="-122"/>
      <p:regular r:id="rId29"/>
      <p:bold r:id="rId30"/>
    </p:embeddedFont>
    <p:embeddedFont>
      <p:font typeface="字魂56号-洪亮毛笔隶书简体" panose="02010600030101010101" charset="-122"/>
      <p:regular r:id="rId31"/>
    </p:embeddedFont>
    <p:embeddedFont>
      <p:font typeface="字魂36号-正文宋楷" panose="02010600030101010101" charset="-122"/>
      <p:regular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2015"/>
    <a:srgbClr val="F7ECE0"/>
    <a:srgbClr val="FCF0E4"/>
    <a:srgbClr val="AD1F14"/>
    <a:srgbClr val="B9212C"/>
    <a:srgbClr val="C912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06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132C31-969A-4568-8857-F72E9E4DA1D0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53E8E-120E-42BA-8204-6076E78110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472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85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418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3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488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276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674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962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22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780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32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3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275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281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103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620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47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084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332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924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3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6698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331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4629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32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140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E8E-120E-42BA-8204-6076E781106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438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D5B7A2D-0D0D-49C3-9F94-DA70809A6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8541AAF-AD8F-45AF-B208-0496E0CA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7A23B05-71FB-4B21-8566-D9726DC1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54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EC49664-8021-426B-B306-6E2605F6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9C2888C-1994-4E72-9AE3-22442A09F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F58418D-DB59-4F39-8F43-927E5EC86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1BA8048-8DEC-4362-86BE-EE9953136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3AF71D2-4BB0-49D5-95AC-F1E29C4F7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28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012717-0790-4F23-878C-F3B79B99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39EFE52-A1C3-4CE4-8BAC-8D4C1AF5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9EEF788-5DBE-4712-9267-58B999A55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1F2517D-ABEB-4619-99CF-77A59899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BC5F4FA-F5F6-4E48-9086-68A876F4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14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42AA4D-93D9-4B3C-B88B-65044B78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B0CCD4E-C69A-490C-8BBC-140A50C2F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F6063BD-9B1E-40DB-B499-829AEC000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CC4771F-6823-4F6A-BDDE-0F7E52D5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A9E4F34-AD98-42E1-9215-DF289C309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5E8B565-F9D2-4EF8-A7E2-9308A0AFB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36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49DFB3-56B5-4D81-8129-58C7DF19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4AABD42-438F-4258-AD3C-C29999035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87C7084-034B-41D6-A679-40BA54AF3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D9F0716-5835-427D-9E82-E0B5E8C917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5B82967-53AF-4B57-93E7-A338C816F2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DE7221FB-A2DF-48D2-BE37-B166F031E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0097AAEA-6D44-4A1A-8CAA-3EEA7C157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EFA54B3-9027-430E-B249-02F6160B1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8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383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D8B51A1-DA89-4D90-91C7-2B782D7BF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BCBBA-635D-4534-AE32-AF5588964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15087EE-125E-4D11-8E15-AC83CC878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12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5BF581F-B13F-419A-971C-81FCA136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CAED038-737E-42A1-B2F6-68FBC5915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CBB023D-1045-4044-87FD-C53A0182F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3716008-0531-472A-A8FA-B2D7DF5CE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D0D2F00-099A-48B4-BB87-AB6A8FB2F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6F0E8BD-6480-4216-98AC-DB571FBC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24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B0A6A4-95DE-446C-B926-E73BBDAED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1F0D508-CF12-41FB-A3CB-C288CDB91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E77E813-5A5B-4506-B621-99458EA1E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BA9090A-04C2-486C-BAEA-83CA73A55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9AC988B-11B8-4EA8-B3C0-5867B19DA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712C74E-45C4-4006-8571-4E74A831B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27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D0FAB2C-944E-4809-A891-49302DE8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C609ED5-B762-4498-8580-683FCF6B2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B86A84D-9A9D-4381-8D23-ECFC548EB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53CB76F-1C29-40D4-9CCA-6A5089A2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277163B-E0AA-4C18-A708-E0FAA4ACC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23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4570746-DF11-437A-AAEB-31DDD39D23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DFB4605-0B69-486E-A55B-AEE2BBF8C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2CA740A-94A3-416C-B08D-A297422E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1E663AC-A649-4D00-93B7-2DBB6DB3B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B682E30-506E-43D3-9A37-82CC1813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2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7260579-E3DD-4AFC-A4F1-0D7A3150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00D7978-0643-4339-B494-437CF7963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E6AEC5F-95CF-4F7C-AC61-8CE96A5CA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52F76-358B-4BD2-AD49-EAF7026CF7E1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88A3D92-4CA5-432F-BD1A-5B06D501F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8782E91-3EA6-4558-A4B1-FB497381B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B6E00-3B26-4628-927D-5AB089BE09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4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5" Type="http://schemas.openxmlformats.org/officeDocument/2006/relationships/image" Target="../media/image14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9.wdp"/><Relationship Id="rId5" Type="http://schemas.openxmlformats.org/officeDocument/2006/relationships/image" Target="../media/image18.png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10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1" b="18554"/>
          <a:stretch/>
        </p:blipFill>
        <p:spPr>
          <a:xfrm>
            <a:off x="79679" y="-78759"/>
            <a:ext cx="12032638" cy="69419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091" y="-78759"/>
            <a:ext cx="12192000" cy="1813695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5044305"/>
            <a:ext cx="12192000" cy="1813695"/>
          </a:xfrm>
          <a:prstGeom prst="rect">
            <a:avLst/>
          </a:prstGeom>
          <a:solidFill>
            <a:srgbClr val="AD1F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CB8292C-CEF3-47F2-9508-30F2828DD78C}"/>
              </a:ext>
            </a:extLst>
          </p:cNvPr>
          <p:cNvSpPr/>
          <p:nvPr/>
        </p:nvSpPr>
        <p:spPr>
          <a:xfrm>
            <a:off x="2699657" y="2665690"/>
            <a:ext cx="67926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春节传统文化</a:t>
            </a:r>
            <a:endParaRPr lang="zh-CN" altLang="en-US" sz="8000" dirty="0">
              <a:solidFill>
                <a:srgbClr val="B9212C"/>
              </a:solidFill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5AD0F7A-A02F-4FF1-B069-69C83211A165}"/>
              </a:ext>
            </a:extLst>
          </p:cNvPr>
          <p:cNvSpPr/>
          <p:nvPr/>
        </p:nvSpPr>
        <p:spPr>
          <a:xfrm>
            <a:off x="3424434" y="5746944"/>
            <a:ext cx="5343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B9212C"/>
                </a:solidFill>
                <a:cs typeface="+mn-ea"/>
                <a:sym typeface="+mn-lt"/>
              </a:rPr>
              <a:t>SPRING FESTIVAL TRADITIONAL CUSTOM CULTURE</a:t>
            </a:r>
            <a:endParaRPr lang="zh-CN" altLang="en-US" dirty="0">
              <a:solidFill>
                <a:srgbClr val="B9212C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61" y="3696369"/>
            <a:ext cx="1815548" cy="18155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9656" y="1529801"/>
            <a:ext cx="1822647" cy="181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-1" y="92448"/>
            <a:ext cx="4310743" cy="6765551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500" dirty="0" smtClean="0">
                <a:solidFill>
                  <a:srgbClr val="FCF0E4"/>
                </a:solidFill>
                <a:cs typeface="+mn-ea"/>
                <a:sym typeface="+mn-lt"/>
              </a:rPr>
              <a:t>目</a:t>
            </a:r>
            <a:endParaRPr lang="en-US" altLang="zh-CN" sz="11500" dirty="0" smtClean="0">
              <a:solidFill>
                <a:srgbClr val="FCF0E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1500" dirty="0" smtClean="0">
                <a:solidFill>
                  <a:srgbClr val="FCF0E4"/>
                </a:solidFill>
                <a:cs typeface="+mn-ea"/>
                <a:sym typeface="+mn-lt"/>
              </a:rPr>
              <a:t>录</a:t>
            </a:r>
            <a:endParaRPr lang="zh-CN" altLang="en-US" sz="2400" dirty="0">
              <a:solidFill>
                <a:srgbClr val="FCF0E4"/>
              </a:solidFill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E88021B-532F-47AB-AF47-B549C4FC4292}"/>
              </a:ext>
            </a:extLst>
          </p:cNvPr>
          <p:cNvGrpSpPr/>
          <p:nvPr/>
        </p:nvGrpSpPr>
        <p:grpSpPr>
          <a:xfrm>
            <a:off x="5829489" y="1697737"/>
            <a:ext cx="3674412" cy="769441"/>
            <a:chOff x="6294795" y="1888032"/>
            <a:chExt cx="3674412" cy="769441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A7DFEEB0-C449-4ECC-BC12-B8AB73EAB7CF}"/>
                </a:ext>
              </a:extLst>
            </p:cNvPr>
            <p:cNvSpPr/>
            <p:nvPr/>
          </p:nvSpPr>
          <p:spPr>
            <a:xfrm>
              <a:off x="6294795" y="1949588"/>
              <a:ext cx="1146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章节一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B85DD8B8-786F-4048-9A73-698EBC95771A}"/>
                </a:ext>
              </a:extLst>
            </p:cNvPr>
            <p:cNvSpPr/>
            <p:nvPr/>
          </p:nvSpPr>
          <p:spPr>
            <a:xfrm>
              <a:off x="7652547" y="1888032"/>
              <a:ext cx="231666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B9212C"/>
                  </a:solidFill>
                  <a:cs typeface="+mn-ea"/>
                  <a:sym typeface="+mn-lt"/>
                </a:rPr>
                <a:t>历史发展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EAC6F6F8-5CB6-40D0-879B-8B765E408D9F}"/>
              </a:ext>
            </a:extLst>
          </p:cNvPr>
          <p:cNvGrpSpPr/>
          <p:nvPr/>
        </p:nvGrpSpPr>
        <p:grpSpPr>
          <a:xfrm>
            <a:off x="5829489" y="2642677"/>
            <a:ext cx="3674412" cy="769441"/>
            <a:chOff x="6294795" y="1888032"/>
            <a:chExt cx="3674412" cy="76944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3FE2751B-18AA-46FC-96C4-5E02B1979044}"/>
                </a:ext>
              </a:extLst>
            </p:cNvPr>
            <p:cNvSpPr/>
            <p:nvPr/>
          </p:nvSpPr>
          <p:spPr>
            <a:xfrm>
              <a:off x="6294795" y="1949588"/>
              <a:ext cx="1146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章节二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80AED249-2E74-4172-A311-F9F361781828}"/>
                </a:ext>
              </a:extLst>
            </p:cNvPr>
            <p:cNvSpPr/>
            <p:nvPr/>
          </p:nvSpPr>
          <p:spPr>
            <a:xfrm>
              <a:off x="7652547" y="1888032"/>
              <a:ext cx="231666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B9212C"/>
                  </a:solidFill>
                  <a:cs typeface="+mn-ea"/>
                  <a:sym typeface="+mn-lt"/>
                </a:rPr>
                <a:t>风俗习惯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8C1EEF04-4350-4D53-B1D0-044DE5B0DA7F}"/>
              </a:ext>
            </a:extLst>
          </p:cNvPr>
          <p:cNvGrpSpPr/>
          <p:nvPr/>
        </p:nvGrpSpPr>
        <p:grpSpPr>
          <a:xfrm>
            <a:off x="5829489" y="3587617"/>
            <a:ext cx="3674412" cy="769441"/>
            <a:chOff x="6294795" y="1888032"/>
            <a:chExt cx="3674412" cy="76944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D17B851A-250C-492B-B6AF-345EEA3976CF}"/>
                </a:ext>
              </a:extLst>
            </p:cNvPr>
            <p:cNvSpPr/>
            <p:nvPr/>
          </p:nvSpPr>
          <p:spPr>
            <a:xfrm>
              <a:off x="6294795" y="1949588"/>
              <a:ext cx="1146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章节三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96EF37F6-361D-43A4-B0E5-04EF644D23A6}"/>
                </a:ext>
              </a:extLst>
            </p:cNvPr>
            <p:cNvSpPr/>
            <p:nvPr/>
          </p:nvSpPr>
          <p:spPr>
            <a:xfrm>
              <a:off x="7652547" y="1888032"/>
              <a:ext cx="231666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B9212C"/>
                  </a:solidFill>
                  <a:cs typeface="+mn-ea"/>
                  <a:sym typeface="+mn-lt"/>
                </a:rPr>
                <a:t>节日活动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E43C8E47-3779-4749-A7D2-6DC40AE73736}"/>
              </a:ext>
            </a:extLst>
          </p:cNvPr>
          <p:cNvGrpSpPr/>
          <p:nvPr/>
        </p:nvGrpSpPr>
        <p:grpSpPr>
          <a:xfrm>
            <a:off x="5829489" y="4532557"/>
            <a:ext cx="3659985" cy="769441"/>
            <a:chOff x="6294795" y="1888032"/>
            <a:chExt cx="3659985" cy="76944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C51014C4-3B52-4B16-944D-0BD7F1442635}"/>
                </a:ext>
              </a:extLst>
            </p:cNvPr>
            <p:cNvSpPr/>
            <p:nvPr/>
          </p:nvSpPr>
          <p:spPr>
            <a:xfrm>
              <a:off x="6294795" y="1949588"/>
              <a:ext cx="114646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章节四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4B70D806-028F-455D-B726-5440C78861DE}"/>
                </a:ext>
              </a:extLst>
            </p:cNvPr>
            <p:cNvSpPr/>
            <p:nvPr/>
          </p:nvSpPr>
          <p:spPr>
            <a:xfrm>
              <a:off x="7666974" y="1888032"/>
              <a:ext cx="228780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spc="-300" dirty="0">
                  <a:solidFill>
                    <a:srgbClr val="B9212C"/>
                  </a:solidFill>
                  <a:cs typeface="+mn-ea"/>
                  <a:sym typeface="+mn-lt"/>
                </a:rPr>
                <a:t>节令食品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384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3373" r="11613" b="10486"/>
          <a:stretch/>
        </p:blipFill>
        <p:spPr>
          <a:xfrm>
            <a:off x="2502568" y="-96254"/>
            <a:ext cx="7074570" cy="697831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2473522"/>
            <a:ext cx="12192000" cy="2389880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EEE8186-B058-43C0-9C00-723C1D1AD826}"/>
              </a:ext>
            </a:extLst>
          </p:cNvPr>
          <p:cNvSpPr/>
          <p:nvPr/>
        </p:nvSpPr>
        <p:spPr>
          <a:xfrm>
            <a:off x="5138045" y="1483755"/>
            <a:ext cx="19159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章节一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E44A22A-CC96-4E67-A0AE-4BEE2E57863E}"/>
              </a:ext>
            </a:extLst>
          </p:cNvPr>
          <p:cNvSpPr/>
          <p:nvPr/>
        </p:nvSpPr>
        <p:spPr>
          <a:xfrm>
            <a:off x="3587142" y="2926688"/>
            <a:ext cx="50177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-300" dirty="0">
                <a:solidFill>
                  <a:srgbClr val="F7ECE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历史发展</a:t>
            </a:r>
          </a:p>
        </p:txBody>
      </p:sp>
    </p:spTree>
    <p:extLst>
      <p:ext uri="{BB962C8B-B14F-4D97-AF65-F5344CB8AC3E}">
        <p14:creationId xmlns:p14="http://schemas.microsoft.com/office/powerpoint/2010/main" val="353713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3D915F2-DF52-42CC-BD9D-EC2CAFD500E0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历史发展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86A50D6-417E-43CA-BFC9-58B7AB1E8938}"/>
              </a:ext>
            </a:extLst>
          </p:cNvPr>
          <p:cNvSpPr/>
          <p:nvPr/>
        </p:nvSpPr>
        <p:spPr>
          <a:xfrm>
            <a:off x="6283389" y="2604034"/>
            <a:ext cx="19014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节日起源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4652234-F5B1-4CE2-BC3A-578B08AA5142}"/>
              </a:ext>
            </a:extLst>
          </p:cNvPr>
          <p:cNvSpPr/>
          <p:nvPr/>
        </p:nvSpPr>
        <p:spPr>
          <a:xfrm>
            <a:off x="6438566" y="3498962"/>
            <a:ext cx="48825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公元前</a:t>
            </a:r>
            <a:r>
              <a:rPr lang="en-US" altLang="zh-CN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2000</a:t>
            </a:r>
            <a:r>
              <a:rPr lang="zh-CN" altLang="en-US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多年的一天，舜继天子位，</a:t>
            </a:r>
            <a:endParaRPr lang="en-US" altLang="zh-CN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带领着部下人员，祭拜天地。</a:t>
            </a:r>
            <a:endParaRPr lang="en-US" altLang="zh-CN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从此，人们就把这一天当作岁首。</a:t>
            </a:r>
            <a:endParaRPr lang="en-US" altLang="zh-CN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据说这就是农历新年的由来，后来叫春节。</a:t>
            </a:r>
            <a:endParaRPr lang="en-US" altLang="zh-CN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956B9FD0-789E-476C-9775-623F3216BC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29" t="27220" b="29643"/>
          <a:stretch/>
        </p:blipFill>
        <p:spPr>
          <a:xfrm flipH="1">
            <a:off x="1139326" y="2604034"/>
            <a:ext cx="4640846" cy="2958353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8DF6D2B4-17D8-4FBE-B91C-330FEACA3964}"/>
              </a:ext>
            </a:extLst>
          </p:cNvPr>
          <p:cNvCxnSpPr/>
          <p:nvPr/>
        </p:nvCxnSpPr>
        <p:spPr>
          <a:xfrm>
            <a:off x="6612508" y="3413552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12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B5CC85E-A69B-4519-BC9E-4B0E7E5AA32F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历史发展</a:t>
            </a:r>
          </a:p>
        </p:txBody>
      </p:sp>
      <p:pic>
        <p:nvPicPr>
          <p:cNvPr id="4" name="Picture 3" descr="F:\PPT 任务\水晶图片\抠图PNG\墨痕.png">
            <a:extLst>
              <a:ext uri="{FF2B5EF4-FFF2-40B4-BE49-F238E27FC236}">
                <a16:creationId xmlns:a16="http://schemas.microsoft.com/office/drawing/2014/main" xmlns="" id="{4C00A54C-BB00-4A3E-89BF-83E631144C5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80321" y="3659019"/>
            <a:ext cx="4949372" cy="451411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0510E26-48D1-438B-A718-CCC1FF9DB0F1}"/>
              </a:ext>
            </a:extLst>
          </p:cNvPr>
          <p:cNvSpPr/>
          <p:nvPr/>
        </p:nvSpPr>
        <p:spPr>
          <a:xfrm>
            <a:off x="370908" y="1410039"/>
            <a:ext cx="2273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时间演变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3C7FCA2F-2A8B-4CF9-A6E3-05A88921C404}"/>
              </a:ext>
            </a:extLst>
          </p:cNvPr>
          <p:cNvCxnSpPr/>
          <p:nvPr/>
        </p:nvCxnSpPr>
        <p:spPr>
          <a:xfrm>
            <a:off x="918029" y="2182042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5665CC0-375B-4B4C-9971-1683901DE4D4}"/>
              </a:ext>
            </a:extLst>
          </p:cNvPr>
          <p:cNvGrpSpPr/>
          <p:nvPr/>
        </p:nvGrpSpPr>
        <p:grpSpPr>
          <a:xfrm>
            <a:off x="3259527" y="1831234"/>
            <a:ext cx="4391595" cy="507831"/>
            <a:chOff x="3259527" y="1831234"/>
            <a:chExt cx="4391595" cy="507831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D7175CA-2A92-44A6-AFA1-8303C43809DA}"/>
                </a:ext>
              </a:extLst>
            </p:cNvPr>
            <p:cNvSpPr/>
            <p:nvPr/>
          </p:nvSpPr>
          <p:spPr>
            <a:xfrm>
              <a:off x="3259527" y="1902886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夏朝</a:t>
              </a:r>
              <a:endParaRPr lang="zh-CN" altLang="en-US" sz="20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EF84076-D0FF-4190-A21D-2A3D84A62DDA}"/>
                </a:ext>
              </a:extLst>
            </p:cNvPr>
            <p:cNvSpPr/>
            <p:nvPr/>
          </p:nvSpPr>
          <p:spPr>
            <a:xfrm>
              <a:off x="4696467" y="1831234"/>
              <a:ext cx="295465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用孟春（即正月）为正月。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D10EA086-F104-4E12-A678-8B43BE645A93}"/>
                </a:ext>
              </a:extLst>
            </p:cNvPr>
            <p:cNvCxnSpPr>
              <a:cxnSpLocks/>
            </p:cNvCxnSpPr>
            <p:nvPr/>
          </p:nvCxnSpPr>
          <p:spPr>
            <a:xfrm>
              <a:off x="4448564" y="2065930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26D7C45-4084-4FBE-86EC-FA9D61B2501B}"/>
              </a:ext>
            </a:extLst>
          </p:cNvPr>
          <p:cNvGrpSpPr/>
          <p:nvPr/>
        </p:nvGrpSpPr>
        <p:grpSpPr>
          <a:xfrm>
            <a:off x="3259527" y="2579914"/>
            <a:ext cx="4391595" cy="538609"/>
            <a:chOff x="3259527" y="2579914"/>
            <a:chExt cx="4391595" cy="53860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8F300DE9-1E2E-4627-8562-BC5307555671}"/>
                </a:ext>
              </a:extLst>
            </p:cNvPr>
            <p:cNvSpPr/>
            <p:nvPr/>
          </p:nvSpPr>
          <p:spPr>
            <a:xfrm>
              <a:off x="3259527" y="2718413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商朝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5B7E8C48-D200-4D70-8B35-7550DF36B075}"/>
                </a:ext>
              </a:extLst>
            </p:cNvPr>
            <p:cNvSpPr/>
            <p:nvPr/>
          </p:nvSpPr>
          <p:spPr>
            <a:xfrm>
              <a:off x="4696467" y="2579914"/>
              <a:ext cx="2954655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用腊月（十二月）为正月。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DB0D2341-9CEB-4AFC-98F5-FE9713706E22}"/>
                </a:ext>
              </a:extLst>
            </p:cNvPr>
            <p:cNvCxnSpPr>
              <a:cxnSpLocks/>
            </p:cNvCxnSpPr>
            <p:nvPr/>
          </p:nvCxnSpPr>
          <p:spPr>
            <a:xfrm>
              <a:off x="4448564" y="2846980"/>
              <a:ext cx="313939" cy="0"/>
            </a:xfrm>
            <a:prstGeom prst="line">
              <a:avLst/>
            </a:prstGeom>
            <a:ln>
              <a:solidFill>
                <a:srgbClr val="B9212C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15C9CCA8-591C-4E55-9BCC-5A51AFB250C6}"/>
              </a:ext>
            </a:extLst>
          </p:cNvPr>
          <p:cNvGrpSpPr/>
          <p:nvPr/>
        </p:nvGrpSpPr>
        <p:grpSpPr>
          <a:xfrm>
            <a:off x="3003046" y="3369843"/>
            <a:ext cx="7474453" cy="519515"/>
            <a:chOff x="3003046" y="3369843"/>
            <a:chExt cx="7474453" cy="51951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8CCDAEEE-02F5-4502-96A4-90590012980D}"/>
                </a:ext>
              </a:extLst>
            </p:cNvPr>
            <p:cNvSpPr/>
            <p:nvPr/>
          </p:nvSpPr>
          <p:spPr>
            <a:xfrm>
              <a:off x="3003046" y="3489248"/>
              <a:ext cx="96693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秦始皇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A92BFA9B-6020-4E1B-936C-759531D34A53}"/>
                </a:ext>
              </a:extLst>
            </p:cNvPr>
            <p:cNvSpPr/>
            <p:nvPr/>
          </p:nvSpPr>
          <p:spPr>
            <a:xfrm>
              <a:off x="4696466" y="3369843"/>
              <a:ext cx="5781033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统一六国后规定以十月为正月，汉朝初期沿用秦历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。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AD8A3509-A0EA-4727-9786-1B060742AE46}"/>
                </a:ext>
              </a:extLst>
            </p:cNvPr>
            <p:cNvCxnSpPr>
              <a:cxnSpLocks/>
            </p:cNvCxnSpPr>
            <p:nvPr/>
          </p:nvCxnSpPr>
          <p:spPr>
            <a:xfrm>
              <a:off x="4448564" y="3647080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550D1C34-8880-4259-8EBE-FB7ACE5F3FF0}"/>
              </a:ext>
            </a:extLst>
          </p:cNvPr>
          <p:cNvGrpSpPr/>
          <p:nvPr/>
        </p:nvGrpSpPr>
        <p:grpSpPr>
          <a:xfrm>
            <a:off x="2398714" y="4127352"/>
            <a:ext cx="8739185" cy="2236839"/>
            <a:chOff x="2398714" y="4127352"/>
            <a:chExt cx="8739185" cy="2236839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F4EA0B9E-505F-452A-857C-3B5577FDF73F}"/>
                </a:ext>
              </a:extLst>
            </p:cNvPr>
            <p:cNvSpPr/>
            <p:nvPr/>
          </p:nvSpPr>
          <p:spPr>
            <a:xfrm>
              <a:off x="2398714" y="4300579"/>
              <a:ext cx="15712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公元前</a:t>
              </a:r>
              <a:r>
                <a:rPr lang="en-US" altLang="zh-CN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104</a:t>
              </a:r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年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5454F02D-CC61-4117-B9FC-511800A4A5B6}"/>
                </a:ext>
              </a:extLst>
            </p:cNvPr>
            <p:cNvSpPr/>
            <p:nvPr/>
          </p:nvSpPr>
          <p:spPr>
            <a:xfrm>
              <a:off x="4696466" y="4127352"/>
              <a:ext cx="6441433" cy="2169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汉武帝太初元年，天文学家落下闳、邓平等人制订了</a:t>
              </a:r>
              <a:r>
                <a:rPr lang="en-US" altLang="zh-CN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《</a:t>
              </a: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太初历</a:t>
              </a:r>
              <a:r>
                <a:rPr lang="en-US" altLang="zh-CN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》</a:t>
              </a: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，将原来以十月为岁首改为以孟春为岁首，后人在此基本上逐渐完善为我们当今使用的阴历（即农历），落下闳也被称为“春节老人”。此后中国一直沿用夏历（阴历，又称农历）纪年，直到清朝末年，长达</a:t>
              </a:r>
              <a:r>
                <a:rPr lang="en-US" altLang="zh-CN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2080</a:t>
              </a: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年。</a:t>
              </a: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0EAAF580-36AB-4636-BA0A-40DCC2BA0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77" t="13384" r="40447" b="64853"/>
            <a:stretch/>
          </p:blipFill>
          <p:spPr>
            <a:xfrm>
              <a:off x="2644147" y="4590055"/>
              <a:ext cx="1465466" cy="1774136"/>
            </a:xfrm>
            <a:prstGeom prst="rect">
              <a:avLst/>
            </a:prstGeom>
          </p:spPr>
        </p:pic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9B45F096-9586-40FA-84AE-F606BE218515}"/>
                </a:ext>
              </a:extLst>
            </p:cNvPr>
            <p:cNvCxnSpPr>
              <a:cxnSpLocks/>
            </p:cNvCxnSpPr>
            <p:nvPr/>
          </p:nvCxnSpPr>
          <p:spPr>
            <a:xfrm>
              <a:off x="4448564" y="4421780"/>
              <a:ext cx="313939" cy="0"/>
            </a:xfrm>
            <a:prstGeom prst="line">
              <a:avLst/>
            </a:prstGeom>
            <a:ln>
              <a:solidFill>
                <a:srgbClr val="B9212C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5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7B20EF2-DE22-4729-8FA8-41206BE5AC22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历史发展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D4EE589-2A88-4B31-A990-2F4485389E45}"/>
              </a:ext>
            </a:extLst>
          </p:cNvPr>
          <p:cNvSpPr/>
          <p:nvPr/>
        </p:nvSpPr>
        <p:spPr>
          <a:xfrm>
            <a:off x="5003592" y="1269757"/>
            <a:ext cx="21848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名称变革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6F4CECEC-67CE-417C-9448-CFD85BC7B11F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 descr="F:\PPT 任务\水晶图片\抠图PNG\墨痕.png">
            <a:extLst>
              <a:ext uri="{FF2B5EF4-FFF2-40B4-BE49-F238E27FC236}">
                <a16:creationId xmlns:a16="http://schemas.microsoft.com/office/drawing/2014/main" xmlns="" id="{8A929858-8409-4754-B75C-0DD2E634A83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04374" y="3203294"/>
            <a:ext cx="11211244" cy="45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F144577E-25F3-4648-84B7-D16CF1693ED2}"/>
              </a:ext>
            </a:extLst>
          </p:cNvPr>
          <p:cNvGrpSpPr/>
          <p:nvPr/>
        </p:nvGrpSpPr>
        <p:grpSpPr>
          <a:xfrm>
            <a:off x="1086035" y="2780038"/>
            <a:ext cx="1068236" cy="3402287"/>
            <a:chOff x="969920" y="2780038"/>
            <a:chExt cx="1068236" cy="340228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AF938C92-82CB-4CF0-B4F3-75F70E55E03A}"/>
                </a:ext>
              </a:extLst>
            </p:cNvPr>
            <p:cNvSpPr/>
            <p:nvPr/>
          </p:nvSpPr>
          <p:spPr>
            <a:xfrm>
              <a:off x="969920" y="2780038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cs typeface="+mn-ea"/>
                  <a:sym typeface="+mn-lt"/>
                </a:rPr>
                <a:t>先秦</a:t>
              </a:r>
              <a:endParaRPr lang="zh-CN" altLang="en-US" sz="2000" dirty="0">
                <a:solidFill>
                  <a:srgbClr val="B9212C"/>
                </a:solidFill>
                <a:cs typeface="+mn-ea"/>
                <a:sym typeface="+mn-lt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C703CD04-A48D-4C69-BF53-957E9A25C3C0}"/>
                </a:ext>
              </a:extLst>
            </p:cNvPr>
            <p:cNvCxnSpPr>
              <a:cxnSpLocks/>
            </p:cNvCxnSpPr>
            <p:nvPr/>
          </p:nvCxnSpPr>
          <p:spPr>
            <a:xfrm>
              <a:off x="1515481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80ABC9D7-BE89-4BF2-ACB5-36A9707AF5FE}"/>
                </a:ext>
              </a:extLst>
            </p:cNvPr>
            <p:cNvSpPr/>
            <p:nvPr/>
          </p:nvSpPr>
          <p:spPr>
            <a:xfrm>
              <a:off x="1022493" y="3873038"/>
              <a:ext cx="1015663" cy="23092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22015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“上日”、“元日”</a:t>
              </a:r>
              <a:r>
                <a:rPr lang="zh-CN" altLang="en-US" dirty="0">
                  <a:solidFill>
                    <a:srgbClr val="B22015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endParaRPr lang="en-US" altLang="zh-CN" dirty="0">
                <a:solidFill>
                  <a:srgbClr val="B22015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“改岁”、“献岁”等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693FA5A-204F-4EAB-9AE7-94886855C28D}"/>
              </a:ext>
            </a:extLst>
          </p:cNvPr>
          <p:cNvGrpSpPr/>
          <p:nvPr/>
        </p:nvGrpSpPr>
        <p:grpSpPr>
          <a:xfrm>
            <a:off x="2125853" y="2780038"/>
            <a:ext cx="1236236" cy="3397477"/>
            <a:chOff x="2009738" y="2780038"/>
            <a:chExt cx="1236236" cy="339747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E19BF23-5263-4E2C-AED0-3638EEB53DCF}"/>
                </a:ext>
              </a:extLst>
            </p:cNvPr>
            <p:cNvSpPr/>
            <p:nvPr/>
          </p:nvSpPr>
          <p:spPr>
            <a:xfrm>
              <a:off x="2009738" y="2780038"/>
              <a:ext cx="123623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cs typeface="+mn-ea"/>
                  <a:sym typeface="+mn-lt"/>
                </a:rPr>
                <a:t>两汉时期</a:t>
              </a: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82B4AD7F-DD05-474A-8632-74578565CBB2}"/>
                </a:ext>
              </a:extLst>
            </p:cNvPr>
            <p:cNvCxnSpPr>
              <a:cxnSpLocks/>
            </p:cNvCxnSpPr>
            <p:nvPr/>
          </p:nvCxnSpPr>
          <p:spPr>
            <a:xfrm>
              <a:off x="2688183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2A797E8D-187B-4F73-9A81-B35489C380B0}"/>
                </a:ext>
              </a:extLst>
            </p:cNvPr>
            <p:cNvSpPr/>
            <p:nvPr/>
          </p:nvSpPr>
          <p:spPr>
            <a:xfrm>
              <a:off x="2190844" y="3873038"/>
              <a:ext cx="1015663" cy="230447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“三朝”、“岁旦”、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“正旦”、“正日”；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6DFF077-A681-49D9-8660-50EEE5579608}"/>
              </a:ext>
            </a:extLst>
          </p:cNvPr>
          <p:cNvGrpSpPr/>
          <p:nvPr/>
        </p:nvGrpSpPr>
        <p:grpSpPr>
          <a:xfrm>
            <a:off x="3630542" y="2780038"/>
            <a:ext cx="1762021" cy="3618691"/>
            <a:chOff x="3514427" y="2780038"/>
            <a:chExt cx="1762021" cy="361869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261E8F8B-8FC5-4083-89A0-AE89CA6BA35E}"/>
                </a:ext>
              </a:extLst>
            </p:cNvPr>
            <p:cNvSpPr/>
            <p:nvPr/>
          </p:nvSpPr>
          <p:spPr>
            <a:xfrm>
              <a:off x="3514427" y="2780038"/>
              <a:ext cx="17620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cs typeface="+mn-ea"/>
                  <a:sym typeface="+mn-lt"/>
                </a:rPr>
                <a:t>魏晋南北朝时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5BDBFED9-B979-43DA-9B8E-2D7356B7E0CD}"/>
                </a:ext>
              </a:extLst>
            </p:cNvPr>
            <p:cNvCxnSpPr>
              <a:cxnSpLocks/>
            </p:cNvCxnSpPr>
            <p:nvPr/>
          </p:nvCxnSpPr>
          <p:spPr>
            <a:xfrm>
              <a:off x="4262983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6CF86324-92F8-40DD-B182-57930D1886E8}"/>
                </a:ext>
              </a:extLst>
            </p:cNvPr>
            <p:cNvSpPr/>
            <p:nvPr/>
          </p:nvSpPr>
          <p:spPr>
            <a:xfrm>
              <a:off x="3755151" y="3873038"/>
              <a:ext cx="1015663" cy="252569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“元辰”、“元日”、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“元首”、“岁朝”等；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D295AC5-3CF3-479C-A02D-3FE6146E24D3}"/>
              </a:ext>
            </a:extLst>
          </p:cNvPr>
          <p:cNvGrpSpPr/>
          <p:nvPr/>
        </p:nvGrpSpPr>
        <p:grpSpPr>
          <a:xfrm>
            <a:off x="5577132" y="2780038"/>
            <a:ext cx="1431161" cy="3402287"/>
            <a:chOff x="5461017" y="2780038"/>
            <a:chExt cx="1431161" cy="34022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23E0E28C-C651-41B4-891C-C22E02F37A42}"/>
                </a:ext>
              </a:extLst>
            </p:cNvPr>
            <p:cNvSpPr/>
            <p:nvPr/>
          </p:nvSpPr>
          <p:spPr>
            <a:xfrm>
              <a:off x="5483987" y="2780038"/>
              <a:ext cx="123623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cs typeface="+mn-ea"/>
                  <a:sym typeface="+mn-lt"/>
                </a:rPr>
                <a:t>唐宋元明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45F64AE4-BCC7-4E62-A09A-1A3A0BE20F3E}"/>
                </a:ext>
              </a:extLst>
            </p:cNvPr>
            <p:cNvCxnSpPr>
              <a:cxnSpLocks/>
            </p:cNvCxnSpPr>
            <p:nvPr/>
          </p:nvCxnSpPr>
          <p:spPr>
            <a:xfrm>
              <a:off x="6141335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5A5F27D6-8256-4F0A-81A8-D12874FBCDE6}"/>
                </a:ext>
              </a:extLst>
            </p:cNvPr>
            <p:cNvSpPr/>
            <p:nvPr/>
          </p:nvSpPr>
          <p:spPr>
            <a:xfrm>
              <a:off x="5461017" y="3873038"/>
              <a:ext cx="1431161" cy="23092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“元旦”、“元 ”、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“岁日”、“新正”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endParaRPr lang="en-US" altLang="zh-CN" dirty="0">
                <a:solidFill>
                  <a:srgbClr val="FF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“新元”等；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E54F3056-1D65-45CB-AF58-717AE0A08DEE}"/>
              </a:ext>
            </a:extLst>
          </p:cNvPr>
          <p:cNvGrpSpPr/>
          <p:nvPr/>
        </p:nvGrpSpPr>
        <p:grpSpPr>
          <a:xfrm>
            <a:off x="7597013" y="2780038"/>
            <a:ext cx="796437" cy="3176263"/>
            <a:chOff x="7480898" y="2780038"/>
            <a:chExt cx="796437" cy="317626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529E18D6-CD1A-4490-8676-2DB35A774C55}"/>
                </a:ext>
              </a:extLst>
            </p:cNvPr>
            <p:cNvSpPr/>
            <p:nvPr/>
          </p:nvSpPr>
          <p:spPr>
            <a:xfrm>
              <a:off x="7480898" y="2780038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cs typeface="+mn-ea"/>
                  <a:sym typeface="+mn-lt"/>
                </a:rPr>
                <a:t>清代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1D5AA4C8-45A4-4935-A3B1-494A6AD1318F}"/>
                </a:ext>
              </a:extLst>
            </p:cNvPr>
            <p:cNvCxnSpPr>
              <a:cxnSpLocks/>
            </p:cNvCxnSpPr>
            <p:nvPr/>
          </p:nvCxnSpPr>
          <p:spPr>
            <a:xfrm>
              <a:off x="7910253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6E2C6AAD-6868-4D3E-964F-3EEF04BC0505}"/>
                </a:ext>
              </a:extLst>
            </p:cNvPr>
            <p:cNvSpPr/>
            <p:nvPr/>
          </p:nvSpPr>
          <p:spPr>
            <a:xfrm>
              <a:off x="7677171" y="3873038"/>
              <a:ext cx="600164" cy="2083263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“元旦”或“元日”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B0D880F2-2E21-4A04-AE56-089A3C2E40E8}"/>
              </a:ext>
            </a:extLst>
          </p:cNvPr>
          <p:cNvGrpSpPr/>
          <p:nvPr/>
        </p:nvGrpSpPr>
        <p:grpSpPr>
          <a:xfrm>
            <a:off x="9139189" y="2780038"/>
            <a:ext cx="1846659" cy="2918175"/>
            <a:chOff x="9023074" y="2780038"/>
            <a:chExt cx="1846659" cy="2918175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2CA1B9F8-B888-466B-B968-4F9B92941D46}"/>
                </a:ext>
              </a:extLst>
            </p:cNvPr>
            <p:cNvSpPr/>
            <p:nvPr/>
          </p:nvSpPr>
          <p:spPr>
            <a:xfrm>
              <a:off x="9193546" y="2780038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cs typeface="+mn-ea"/>
                  <a:sym typeface="+mn-lt"/>
                </a:rPr>
                <a:t>辛亥革命后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1A3AAE9E-2487-4163-882B-E3D63DB384E4}"/>
                </a:ext>
              </a:extLst>
            </p:cNvPr>
            <p:cNvCxnSpPr>
              <a:cxnSpLocks/>
            </p:cNvCxnSpPr>
            <p:nvPr/>
          </p:nvCxnSpPr>
          <p:spPr>
            <a:xfrm>
              <a:off x="9946404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EC084137-F4A4-4719-AE46-A4FF432199FF}"/>
                </a:ext>
              </a:extLst>
            </p:cNvPr>
            <p:cNvSpPr/>
            <p:nvPr/>
          </p:nvSpPr>
          <p:spPr>
            <a:xfrm>
              <a:off x="9023074" y="4057379"/>
              <a:ext cx="1846659" cy="164083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元旦定义为西历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01</a:t>
              </a: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月</a:t>
              </a:r>
              <a:r>
                <a:rPr lang="en-US" altLang="zh-CN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01</a:t>
              </a: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日，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将农历正月初一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改名为春节。</a:t>
              </a:r>
            </a:p>
          </p:txBody>
        </p:sp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7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3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F1E7DC1-90CD-41E4-B0B1-EA24B634A788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历史发展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5283C85B-8B46-4F46-9E71-1E5DF3E82EF4}"/>
              </a:ext>
            </a:extLst>
          </p:cNvPr>
          <p:cNvSpPr/>
          <p:nvPr/>
        </p:nvSpPr>
        <p:spPr>
          <a:xfrm>
            <a:off x="4785701" y="1194156"/>
            <a:ext cx="26823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内容发展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D3D974D6-135E-4EB4-B2A7-DA456C16E086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" descr="F:\PPT 任务\水晶图片\抠图PNG\墨痕.png">
            <a:extLst>
              <a:ext uri="{FF2B5EF4-FFF2-40B4-BE49-F238E27FC236}">
                <a16:creationId xmlns:a16="http://schemas.microsoft.com/office/drawing/2014/main" xmlns="" id="{2E20A72D-C0F1-494C-8D35-81C4C571674B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13" t="-28208" b="2665"/>
          <a:stretch/>
        </p:blipFill>
        <p:spPr bwMode="auto">
          <a:xfrm rot="16200000">
            <a:off x="3807826" y="4233634"/>
            <a:ext cx="4448298" cy="81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5CF0CC8A-B06F-46C2-B61B-7922B2B3D4CC}"/>
              </a:ext>
            </a:extLst>
          </p:cNvPr>
          <p:cNvGrpSpPr/>
          <p:nvPr/>
        </p:nvGrpSpPr>
        <p:grpSpPr>
          <a:xfrm>
            <a:off x="3378710" y="2324345"/>
            <a:ext cx="5146725" cy="872972"/>
            <a:chOff x="3378710" y="1962387"/>
            <a:chExt cx="5146725" cy="872972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C66CBC1B-F07C-408A-AEFC-2681686F27E5}"/>
                </a:ext>
              </a:extLst>
            </p:cNvPr>
            <p:cNvSpPr/>
            <p:nvPr/>
          </p:nvSpPr>
          <p:spPr>
            <a:xfrm>
              <a:off x="5003899" y="2214207"/>
              <a:ext cx="69762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先秦</a:t>
              </a:r>
              <a:endParaRPr lang="zh-CN" altLang="en-US" sz="20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7CD53BA7-3190-4A68-8E97-19801CDEF60B}"/>
                </a:ext>
              </a:extLst>
            </p:cNvPr>
            <p:cNvSpPr/>
            <p:nvPr/>
          </p:nvSpPr>
          <p:spPr>
            <a:xfrm>
              <a:off x="6458174" y="2048061"/>
              <a:ext cx="2067261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酿酒宰羊欢聚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7B1ED816-596D-4697-BF84-D97103B43EDA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2310404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327E149C-6EDC-4EA5-8BFB-8A0770C8B5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969" t="14355" r="2917" b="65662"/>
            <a:stretch/>
          </p:blipFill>
          <p:spPr>
            <a:xfrm>
              <a:off x="3378710" y="1962387"/>
              <a:ext cx="835042" cy="872972"/>
            </a:xfrm>
            <a:prstGeom prst="rect">
              <a:avLst/>
            </a:prstGeom>
          </p:spPr>
        </p:pic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247D06D1-F4E1-4613-A30B-3C7097FF6D0D}"/>
              </a:ext>
            </a:extLst>
          </p:cNvPr>
          <p:cNvGrpSpPr/>
          <p:nvPr/>
        </p:nvGrpSpPr>
        <p:grpSpPr>
          <a:xfrm>
            <a:off x="3440173" y="3377136"/>
            <a:ext cx="6222430" cy="872972"/>
            <a:chOff x="3440173" y="3015178"/>
            <a:chExt cx="6222430" cy="872972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27FEFF79-15DF-4E99-8684-69735827DE5C}"/>
                </a:ext>
              </a:extLst>
            </p:cNvPr>
            <p:cNvSpPr/>
            <p:nvPr/>
          </p:nvSpPr>
          <p:spPr>
            <a:xfrm>
              <a:off x="5003899" y="3248390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汉朝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D9CBA51C-7F94-4696-994A-6D3D02D1E493}"/>
                </a:ext>
              </a:extLst>
            </p:cNvPr>
            <p:cNvSpPr/>
            <p:nvPr/>
          </p:nvSpPr>
          <p:spPr>
            <a:xfrm>
              <a:off x="6458174" y="3082244"/>
              <a:ext cx="3204429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祭祖是春节的重要活动和习俗。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2AA7B284-E02E-45E9-B1BF-230A5D9D507A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3344587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xmlns="" id="{9BFA830B-9147-4C06-B8CA-2D56CB6432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785" t="37847" r="21101" b="42170"/>
            <a:stretch/>
          </p:blipFill>
          <p:spPr>
            <a:xfrm>
              <a:off x="3440173" y="3015178"/>
              <a:ext cx="835042" cy="872972"/>
            </a:xfrm>
            <a:prstGeom prst="rect">
              <a:avLst/>
            </a:prstGeom>
          </p:spPr>
        </p:pic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4D9CB4EF-19F6-4F52-8FF5-654B872EC6C8}"/>
              </a:ext>
            </a:extLst>
          </p:cNvPr>
          <p:cNvGrpSpPr/>
          <p:nvPr/>
        </p:nvGrpSpPr>
        <p:grpSpPr>
          <a:xfrm>
            <a:off x="3440173" y="4415770"/>
            <a:ext cx="6222430" cy="887129"/>
            <a:chOff x="3440173" y="4053812"/>
            <a:chExt cx="6222430" cy="887129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940287DE-F985-4566-847A-4A96982E16ED}"/>
                </a:ext>
              </a:extLst>
            </p:cNvPr>
            <p:cNvSpPr/>
            <p:nvPr/>
          </p:nvSpPr>
          <p:spPr>
            <a:xfrm>
              <a:off x="5003899" y="4219958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魏晋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2DFBC4B4-0B15-49BB-829C-79FC4887CB93}"/>
                </a:ext>
              </a:extLst>
            </p:cNvPr>
            <p:cNvSpPr/>
            <p:nvPr/>
          </p:nvSpPr>
          <p:spPr>
            <a:xfrm>
              <a:off x="6458174" y="4053812"/>
              <a:ext cx="3204429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形成除夕守岁的习俗。</a:t>
              </a: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8BDE36F2-95FB-47C0-93C2-3AE315434507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4316155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xmlns="" id="{36213D9A-3B14-4535-9684-95AA87E0A0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7" t="37847" r="78749" b="42170"/>
            <a:stretch/>
          </p:blipFill>
          <p:spPr>
            <a:xfrm>
              <a:off x="3440173" y="4067969"/>
              <a:ext cx="835042" cy="872972"/>
            </a:xfrm>
            <a:prstGeom prst="rect">
              <a:avLst/>
            </a:prstGeom>
          </p:spPr>
        </p:pic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1137290F-E512-467C-988F-A2F55B9144F1}"/>
              </a:ext>
            </a:extLst>
          </p:cNvPr>
          <p:cNvGrpSpPr/>
          <p:nvPr/>
        </p:nvGrpSpPr>
        <p:grpSpPr>
          <a:xfrm>
            <a:off x="3440173" y="5464851"/>
            <a:ext cx="6954403" cy="903389"/>
            <a:chOff x="3440173" y="5102893"/>
            <a:chExt cx="6954403" cy="903389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9808A6AD-5057-4991-B052-13001D3AD16B}"/>
                </a:ext>
              </a:extLst>
            </p:cNvPr>
            <p:cNvSpPr/>
            <p:nvPr/>
          </p:nvSpPr>
          <p:spPr>
            <a:xfrm>
              <a:off x="5003899" y="5269039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唐朝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xmlns="" id="{45B09B4A-5E1F-42F6-85CB-DEB8F159D3B1}"/>
                </a:ext>
              </a:extLst>
            </p:cNvPr>
            <p:cNvSpPr/>
            <p:nvPr/>
          </p:nvSpPr>
          <p:spPr>
            <a:xfrm>
              <a:off x="6458174" y="5102893"/>
              <a:ext cx="3936402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除登门拜年，还发明一种“拜年帖”。</a:t>
              </a:r>
            </a:p>
          </p:txBody>
        </p: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60069D92-E844-47E9-9DE2-F2163031AB9E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5365236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74E1E7F3-9CED-4F38-BFC2-E31B0C2D5EA9}"/>
                </a:ext>
              </a:extLst>
            </p:cNvPr>
            <p:cNvSpPr/>
            <p:nvPr/>
          </p:nvSpPr>
          <p:spPr>
            <a:xfrm>
              <a:off x="6458174" y="5498451"/>
              <a:ext cx="3936402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当时这种“拜年帖”被称为“飞帖”。</a:t>
              </a:r>
            </a:p>
          </p:txBody>
        </p:sp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xmlns="" id="{2D38DA12-8B91-4856-A96E-83AB48D832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43" t="37847" r="40443" b="42170"/>
            <a:stretch/>
          </p:blipFill>
          <p:spPr>
            <a:xfrm>
              <a:off x="3440173" y="5120761"/>
              <a:ext cx="835042" cy="872972"/>
            </a:xfrm>
            <a:prstGeom prst="rect">
              <a:avLst/>
            </a:prstGeom>
          </p:spPr>
        </p:pic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PPT 任务\水晶图片\抠图PNG\墨痕.png">
            <a:extLst>
              <a:ext uri="{FF2B5EF4-FFF2-40B4-BE49-F238E27FC236}">
                <a16:creationId xmlns:a16="http://schemas.microsoft.com/office/drawing/2014/main" xmlns="" id="{BB9553C0-463B-4F4B-A6E5-4B8CDC0790E1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7" t="-2403" r="44197" b="39899"/>
          <a:stretch/>
        </p:blipFill>
        <p:spPr bwMode="auto">
          <a:xfrm rot="16200000">
            <a:off x="2633739" y="3039122"/>
            <a:ext cx="6581594" cy="407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40460B0-147E-4150-BC3A-4EA07003C1E3}"/>
              </a:ext>
            </a:extLst>
          </p:cNvPr>
          <p:cNvGrpSpPr/>
          <p:nvPr/>
        </p:nvGrpSpPr>
        <p:grpSpPr>
          <a:xfrm>
            <a:off x="3440173" y="587093"/>
            <a:ext cx="7505733" cy="1006204"/>
            <a:chOff x="3440173" y="587093"/>
            <a:chExt cx="7505733" cy="1006204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57DDA48D-2F0B-4D75-AF33-0952E1A27FAF}"/>
                </a:ext>
              </a:extLst>
            </p:cNvPr>
            <p:cNvSpPr/>
            <p:nvPr/>
          </p:nvSpPr>
          <p:spPr>
            <a:xfrm>
              <a:off x="5003899" y="856054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宋代</a:t>
              </a:r>
              <a:endParaRPr lang="zh-CN" altLang="en-US" sz="20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1E38A7A5-2A2E-45C7-B7AB-2F26C88DC433}"/>
                </a:ext>
              </a:extLst>
            </p:cNvPr>
            <p:cNvSpPr/>
            <p:nvPr/>
          </p:nvSpPr>
          <p:spPr>
            <a:xfrm>
              <a:off x="6458174" y="689908"/>
              <a:ext cx="4487732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过年开始吃饺子，宋朝称饺子为“角子”。</a:t>
              </a: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A0A4266C-2028-453B-87CA-E55A193E8D54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952251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C3B53491-629A-4F7F-A4F1-D8879E3C9248}"/>
                </a:ext>
              </a:extLst>
            </p:cNvPr>
            <p:cNvSpPr/>
            <p:nvPr/>
          </p:nvSpPr>
          <p:spPr>
            <a:xfrm>
              <a:off x="6458174" y="1085466"/>
              <a:ext cx="4487732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除夕、春节放爆竹之俗便逐渐盛行。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45CDC1D7-8CDC-4D7A-831B-B4A55E4613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3" t="36582" r="60263" b="43435"/>
            <a:stretch/>
          </p:blipFill>
          <p:spPr>
            <a:xfrm>
              <a:off x="3440173" y="587093"/>
              <a:ext cx="835042" cy="872972"/>
            </a:xfrm>
            <a:prstGeom prst="rect">
              <a:avLst/>
            </a:prstGeom>
          </p:spPr>
        </p:pic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5C96B56-F257-4C9D-8E06-C9850E2F5B3F}"/>
              </a:ext>
            </a:extLst>
          </p:cNvPr>
          <p:cNvGrpSpPr/>
          <p:nvPr/>
        </p:nvGrpSpPr>
        <p:grpSpPr>
          <a:xfrm>
            <a:off x="3440173" y="1860990"/>
            <a:ext cx="7290580" cy="1009004"/>
            <a:chOff x="3440173" y="1860990"/>
            <a:chExt cx="7290580" cy="1009004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1C2160F-232E-4E9E-B2AA-649118F5EF4D}"/>
                </a:ext>
              </a:extLst>
            </p:cNvPr>
            <p:cNvSpPr/>
            <p:nvPr/>
          </p:nvSpPr>
          <p:spPr>
            <a:xfrm>
              <a:off x="5003899" y="2112810"/>
              <a:ext cx="7104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清朝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A2ABDE8A-93B3-40A9-9488-59E2341880D1}"/>
                </a:ext>
              </a:extLst>
            </p:cNvPr>
            <p:cNvSpPr/>
            <p:nvPr/>
          </p:nvSpPr>
          <p:spPr>
            <a:xfrm>
              <a:off x="6458174" y="1946664"/>
              <a:ext cx="427257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一直延续至元宵佳节才算结束，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猜灯谜是甚为流行的取乐方式。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B59C57F1-1F1E-40A2-AE68-5D18CA7BB79F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2209007"/>
              <a:ext cx="313939" cy="0"/>
            </a:xfrm>
            <a:prstGeom prst="line">
              <a:avLst/>
            </a:prstGeom>
            <a:ln>
              <a:solidFill>
                <a:srgbClr val="B9212C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59777E96-B0DD-4C18-AD45-979E2DD512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23" t="59055" r="60263" b="20962"/>
            <a:stretch/>
          </p:blipFill>
          <p:spPr>
            <a:xfrm>
              <a:off x="3440173" y="1860990"/>
              <a:ext cx="835042" cy="872972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789909A4-DC49-4A1F-98FA-42112D1934A3}"/>
              </a:ext>
            </a:extLst>
          </p:cNvPr>
          <p:cNvGrpSpPr/>
          <p:nvPr/>
        </p:nvGrpSpPr>
        <p:grpSpPr>
          <a:xfrm>
            <a:off x="3440173" y="3052012"/>
            <a:ext cx="7747780" cy="1542386"/>
            <a:chOff x="3440173" y="3052012"/>
            <a:chExt cx="7747780" cy="154238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8009A99D-54EF-4D68-9402-3C1A6ED6D28D}"/>
                </a:ext>
              </a:extLst>
            </p:cNvPr>
            <p:cNvSpPr/>
            <p:nvPr/>
          </p:nvSpPr>
          <p:spPr>
            <a:xfrm>
              <a:off x="4535350" y="3421716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辛亥革命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2248C511-DD28-474E-BC5A-9358EF86E795}"/>
                </a:ext>
              </a:extLst>
            </p:cNvPr>
            <p:cNvSpPr/>
            <p:nvPr/>
          </p:nvSpPr>
          <p:spPr>
            <a:xfrm>
              <a:off x="6458174" y="3255570"/>
              <a:ext cx="4729779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政府提倡新历，传统过年不再休假。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礼仪上，脱帽、鞠躬、握手、鼓掌等新礼节逐渐成为中国人际交往的“文明仪式”。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C4C91648-9738-4CD1-AFB3-51878C837A2C}"/>
                </a:ext>
              </a:extLst>
            </p:cNvPr>
            <p:cNvCxnSpPr>
              <a:cxnSpLocks/>
            </p:cNvCxnSpPr>
            <p:nvPr/>
          </p:nvCxnSpPr>
          <p:spPr>
            <a:xfrm>
              <a:off x="6126878" y="3517913"/>
              <a:ext cx="313939" cy="0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E2F63CC5-3DE2-448B-A213-53EE946AE0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78" t="14694" r="60308" b="65323"/>
            <a:stretch/>
          </p:blipFill>
          <p:spPr>
            <a:xfrm>
              <a:off x="3440173" y="3052012"/>
              <a:ext cx="835042" cy="872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878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5442B29-69EF-4101-95C4-C6C04E0C1918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历史发展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F0844D9-A304-4E6D-90CA-F8C8B2327582}"/>
              </a:ext>
            </a:extLst>
          </p:cNvPr>
          <p:cNvSpPr/>
          <p:nvPr/>
        </p:nvSpPr>
        <p:spPr>
          <a:xfrm>
            <a:off x="4990145" y="1262043"/>
            <a:ext cx="221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春节历法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B848218A-2B32-41BE-A8F4-6690C69C60E3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45720EB-889B-4C72-B774-D66296A887B9}"/>
              </a:ext>
            </a:extLst>
          </p:cNvPr>
          <p:cNvSpPr/>
          <p:nvPr/>
        </p:nvSpPr>
        <p:spPr>
          <a:xfrm>
            <a:off x="1339370" y="2260741"/>
            <a:ext cx="1447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春节时间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E9562332-4B2C-4420-B3D3-3F3ACB05463F}"/>
              </a:ext>
            </a:extLst>
          </p:cNvPr>
          <p:cNvSpPr/>
          <p:nvPr/>
        </p:nvSpPr>
        <p:spPr>
          <a:xfrm>
            <a:off x="1339370" y="2588463"/>
            <a:ext cx="101578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春节的时间（农历正月初一）在公历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21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日至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21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日之间游动。</a:t>
            </a:r>
            <a:endParaRPr lang="en-US" altLang="zh-CN" b="1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“最早的春节”（如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1966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年的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21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日）和“最迟的春节”（如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1985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年的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月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20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日）相差整一个月。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EAC4436-4C79-47BB-BD20-8A8FBE271F66}"/>
              </a:ext>
            </a:extLst>
          </p:cNvPr>
          <p:cNvSpPr/>
          <p:nvPr/>
        </p:nvSpPr>
        <p:spPr>
          <a:xfrm>
            <a:off x="1339370" y="3878368"/>
            <a:ext cx="1124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闰春节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F56981B-D066-4B36-9C23-D085261A4C72}"/>
              </a:ext>
            </a:extLst>
          </p:cNvPr>
          <p:cNvSpPr/>
          <p:nvPr/>
        </p:nvSpPr>
        <p:spPr>
          <a:xfrm>
            <a:off x="1321866" y="4156301"/>
            <a:ext cx="101578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闰春节，又称闰正月，从公元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1645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年使用历理置闰制开始，到公元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2800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年的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1155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年里，农历闰正月只发生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6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次，非常罕见，其年份分别是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1651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、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2262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、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2357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、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2520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、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2539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、</a:t>
            </a:r>
            <a:r>
              <a: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2634 </a:t>
            </a: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B13F702-B6E2-462C-928F-2032F7924731}"/>
              </a:ext>
            </a:extLst>
          </p:cNvPr>
          <p:cNvSpPr/>
          <p:nvPr/>
        </p:nvSpPr>
        <p:spPr>
          <a:xfrm>
            <a:off x="1339370" y="5133627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闰春节的过法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1F2796A-7549-4FE2-AA4F-F32CC529D148}"/>
              </a:ext>
            </a:extLst>
          </p:cNvPr>
          <p:cNvSpPr/>
          <p:nvPr/>
        </p:nvSpPr>
        <p:spPr>
          <a:xfrm>
            <a:off x="1339370" y="5416544"/>
            <a:ext cx="858455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如果一年有闰正月，原则上春节过第一个正月的，到了闰正月的时候则不过节。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3373" r="11613" b="10486"/>
          <a:stretch/>
        </p:blipFill>
        <p:spPr>
          <a:xfrm>
            <a:off x="2502568" y="-96254"/>
            <a:ext cx="7074570" cy="697831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2473522"/>
            <a:ext cx="12192000" cy="2389880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EEE8186-B058-43C0-9C00-723C1D1AD826}"/>
              </a:ext>
            </a:extLst>
          </p:cNvPr>
          <p:cNvSpPr/>
          <p:nvPr/>
        </p:nvSpPr>
        <p:spPr>
          <a:xfrm>
            <a:off x="5081898" y="1453610"/>
            <a:ext cx="19159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spc="-300" dirty="0" smtClean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章节二</a:t>
            </a:r>
            <a:endParaRPr lang="zh-CN" altLang="en-US" sz="4800" b="1" spc="-300" dirty="0">
              <a:solidFill>
                <a:srgbClr val="B9212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E44A22A-CC96-4E67-A0AE-4BEE2E57863E}"/>
              </a:ext>
            </a:extLst>
          </p:cNvPr>
          <p:cNvSpPr/>
          <p:nvPr/>
        </p:nvSpPr>
        <p:spPr>
          <a:xfrm>
            <a:off x="3587142" y="2926688"/>
            <a:ext cx="50177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-300" dirty="0">
                <a:solidFill>
                  <a:srgbClr val="F7ECE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</p:spTree>
    <p:extLst>
      <p:ext uri="{BB962C8B-B14F-4D97-AF65-F5344CB8AC3E}">
        <p14:creationId xmlns:p14="http://schemas.microsoft.com/office/powerpoint/2010/main" val="388309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B2F649A-8A34-46DA-AFC9-7F9952B2E36F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751A0BB-07A9-456C-9570-2EEB841AFA40}"/>
              </a:ext>
            </a:extLst>
          </p:cNvPr>
          <p:cNvSpPr/>
          <p:nvPr/>
        </p:nvSpPr>
        <p:spPr>
          <a:xfrm>
            <a:off x="4900185" y="1262043"/>
            <a:ext cx="23916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传统民俗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78E365AF-FFAA-4096-B308-DFA77597FC7B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986107F-5B7A-4B08-8578-4CF508F840E1}"/>
              </a:ext>
            </a:extLst>
          </p:cNvPr>
          <p:cNvGrpSpPr/>
          <p:nvPr/>
        </p:nvGrpSpPr>
        <p:grpSpPr>
          <a:xfrm>
            <a:off x="763918" y="2386187"/>
            <a:ext cx="6784992" cy="830997"/>
            <a:chOff x="1228375" y="2386187"/>
            <a:chExt cx="6784992" cy="83099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ACD1A474-0683-4484-BB22-374A887A2FE4}"/>
                </a:ext>
              </a:extLst>
            </p:cNvPr>
            <p:cNvSpPr/>
            <p:nvPr/>
          </p:nvSpPr>
          <p:spPr>
            <a:xfrm>
              <a:off x="1228375" y="2570854"/>
              <a:ext cx="14478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辞旧迎新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72B92768-7F79-4214-BD76-6B32C3E284B8}"/>
                </a:ext>
              </a:extLst>
            </p:cNvPr>
            <p:cNvCxnSpPr/>
            <p:nvPr/>
          </p:nvCxnSpPr>
          <p:spPr>
            <a:xfrm>
              <a:off x="2644147" y="2801686"/>
              <a:ext cx="406400" cy="0"/>
            </a:xfrm>
            <a:prstGeom prst="line">
              <a:avLst/>
            </a:prstGeom>
            <a:ln>
              <a:solidFill>
                <a:srgbClr val="C912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FB8D7D2B-9338-4BAE-9202-090B87937CAD}"/>
                </a:ext>
              </a:extLst>
            </p:cNvPr>
            <p:cNvSpPr/>
            <p:nvPr/>
          </p:nvSpPr>
          <p:spPr>
            <a:xfrm>
              <a:off x="3190199" y="2386187"/>
              <a:ext cx="482316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3D475"/>
                </a:buClr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从腊月二十三小年节起，人们便开始扫房屋、洗头沐浴、准备年节器具等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05E5DAF-4BE6-4182-B3BC-3611B8CFA5B0}"/>
              </a:ext>
            </a:extLst>
          </p:cNvPr>
          <p:cNvGrpSpPr/>
          <p:nvPr/>
        </p:nvGrpSpPr>
        <p:grpSpPr>
          <a:xfrm>
            <a:off x="763918" y="3329169"/>
            <a:ext cx="6784992" cy="1052596"/>
            <a:chOff x="1228375" y="3329169"/>
            <a:chExt cx="6784992" cy="105259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D721C4AD-C1AF-4D5A-A5B8-0CAFAA5039EB}"/>
                </a:ext>
              </a:extLst>
            </p:cNvPr>
            <p:cNvSpPr/>
            <p:nvPr/>
          </p:nvSpPr>
          <p:spPr>
            <a:xfrm>
              <a:off x="1228375" y="361203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祭祝祈年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8DF06310-472B-4913-859E-31ED64D7E4EA}"/>
                </a:ext>
              </a:extLst>
            </p:cNvPr>
            <p:cNvCxnSpPr/>
            <p:nvPr/>
          </p:nvCxnSpPr>
          <p:spPr>
            <a:xfrm>
              <a:off x="2644147" y="3842867"/>
              <a:ext cx="406400" cy="0"/>
            </a:xfrm>
            <a:prstGeom prst="line">
              <a:avLst/>
            </a:prstGeom>
            <a:ln>
              <a:solidFill>
                <a:srgbClr val="C912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EE945C94-4A1B-457E-A634-D9D8DBA6BFA2}"/>
                </a:ext>
              </a:extLst>
            </p:cNvPr>
            <p:cNvSpPr/>
            <p:nvPr/>
          </p:nvSpPr>
          <p:spPr>
            <a:xfrm>
              <a:off x="3190199" y="3329169"/>
              <a:ext cx="4823168" cy="10525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Clr>
                  <a:srgbClr val="F3D475"/>
                </a:buClr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如灶神、门神、财神、喜神、井神等诸路神明，在春节期间，都备享人间香火。人们借此酬谢诸神过去的关照，并祈愿在新的一年中能得到更多的福佑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08EEBCA5-1201-41F5-ADFC-F9CD81A94BC5}"/>
              </a:ext>
            </a:extLst>
          </p:cNvPr>
          <p:cNvGrpSpPr/>
          <p:nvPr/>
        </p:nvGrpSpPr>
        <p:grpSpPr>
          <a:xfrm>
            <a:off x="763918" y="4502218"/>
            <a:ext cx="6784992" cy="732508"/>
            <a:chOff x="1228375" y="4502218"/>
            <a:chExt cx="6784992" cy="73250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5E468CAC-8516-408F-BDFC-69EAFFA2B5FC}"/>
                </a:ext>
              </a:extLst>
            </p:cNvPr>
            <p:cNvSpPr/>
            <p:nvPr/>
          </p:nvSpPr>
          <p:spPr>
            <a:xfrm>
              <a:off x="1228375" y="4625041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合家团圆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3895CC88-448D-4267-B45E-D7ACB0F64A75}"/>
                </a:ext>
              </a:extLst>
            </p:cNvPr>
            <p:cNvCxnSpPr/>
            <p:nvPr/>
          </p:nvCxnSpPr>
          <p:spPr>
            <a:xfrm>
              <a:off x="2644147" y="4855873"/>
              <a:ext cx="406400" cy="0"/>
            </a:xfrm>
            <a:prstGeom prst="line">
              <a:avLst/>
            </a:prstGeom>
            <a:ln>
              <a:solidFill>
                <a:srgbClr val="C912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DED47CE5-C43F-4BBF-A444-BED8E5F54E95}"/>
                </a:ext>
              </a:extLst>
            </p:cNvPr>
            <p:cNvSpPr/>
            <p:nvPr/>
          </p:nvSpPr>
          <p:spPr>
            <a:xfrm>
              <a:off x="3190199" y="4502218"/>
              <a:ext cx="4823168" cy="732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Clr>
                  <a:srgbClr val="F3D475"/>
                </a:buClr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除夕，全家欢聚一堂，吃罢“团年饭”，长辈给孩子们分发“压岁钱”，一家人团坐“守岁”。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EE4CACBF-3907-4978-B597-61E450FEA4C4}"/>
              </a:ext>
            </a:extLst>
          </p:cNvPr>
          <p:cNvGrpSpPr/>
          <p:nvPr/>
        </p:nvGrpSpPr>
        <p:grpSpPr>
          <a:xfrm>
            <a:off x="763918" y="5317538"/>
            <a:ext cx="6784992" cy="732508"/>
            <a:chOff x="1228375" y="5317538"/>
            <a:chExt cx="6784992" cy="73250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07B4144C-2958-4B2A-ABFD-36EE19CF284A}"/>
                </a:ext>
              </a:extLst>
            </p:cNvPr>
            <p:cNvSpPr/>
            <p:nvPr/>
          </p:nvSpPr>
          <p:spPr>
            <a:xfrm>
              <a:off x="1228375" y="5440361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娱乐狂欢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A029D20C-E227-4AF7-A0B0-E9E36B3847E1}"/>
                </a:ext>
              </a:extLst>
            </p:cNvPr>
            <p:cNvCxnSpPr/>
            <p:nvPr/>
          </p:nvCxnSpPr>
          <p:spPr>
            <a:xfrm>
              <a:off x="2644147" y="5671193"/>
              <a:ext cx="406400" cy="0"/>
            </a:xfrm>
            <a:prstGeom prst="line">
              <a:avLst/>
            </a:prstGeom>
            <a:ln>
              <a:solidFill>
                <a:srgbClr val="C9121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D7F8A8CA-31D1-4E48-A43E-D3D0CC52B2E8}"/>
                </a:ext>
              </a:extLst>
            </p:cNvPr>
            <p:cNvSpPr/>
            <p:nvPr/>
          </p:nvSpPr>
          <p:spPr>
            <a:xfrm>
              <a:off x="3190199" y="5317538"/>
              <a:ext cx="4823168" cy="7325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buClr>
                  <a:srgbClr val="F3D475"/>
                </a:buClr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耍狮子、舞龙灯、扭秧歌、踩高跷、杂耍诸戏等，为新春佳节增添了浓郁的喜庆气氛。</a:t>
              </a: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0" t="11200" r="13319" b="12423"/>
          <a:stretch/>
        </p:blipFill>
        <p:spPr>
          <a:xfrm>
            <a:off x="7837713" y="2065930"/>
            <a:ext cx="3667649" cy="368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8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5B7BF7B-C1CF-4BB3-8EB2-EFB3B615D6CB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ED12DE7-6C29-4B20-B477-01E4A2651804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扫尘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BFC5046E-69C7-4444-86C3-7913A63A2707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89380BD-2A54-4A5D-B5E8-7231AC28D99B}"/>
              </a:ext>
            </a:extLst>
          </p:cNvPr>
          <p:cNvSpPr/>
          <p:nvPr/>
        </p:nvSpPr>
        <p:spPr>
          <a:xfrm>
            <a:off x="4339159" y="2726532"/>
            <a:ext cx="16562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辞旧迎新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7739789-EB6D-4C76-AB7B-CF007219D88E}"/>
              </a:ext>
            </a:extLst>
          </p:cNvPr>
          <p:cNvSpPr/>
          <p:nvPr/>
        </p:nvSpPr>
        <p:spPr>
          <a:xfrm>
            <a:off x="4339158" y="3300473"/>
            <a:ext cx="70545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据</a:t>
            </a:r>
            <a:r>
              <a: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《</a:t>
            </a: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吕氏春秋</a:t>
            </a:r>
            <a:r>
              <a: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》</a:t>
            </a: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记载，中国在尧舜时代就有春节扫尘的风俗。</a:t>
            </a:r>
            <a:endParaRPr lang="en-US" altLang="zh-CN" sz="1600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按民间的说法：因“尘”与“陈”谐音，新春扫尘有“除陈布新”的涵义，其用意是要把一切穷运、晦气统统扫出门。每逢春节来临，家家户户都要打扫环境，清洗各种器具，拆洗被褥窗帘，洒扫六闾庭院，掸拂尘垢蛛网，疏浚明渠暗沟。</a:t>
            </a: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到处洋溢着欢欢喜喜搞卫生、干干净净迎新春的欢乐气氛。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863B3CC-6D4E-434D-AD90-DB5D2E1366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2362" y="2176595"/>
            <a:ext cx="3110994" cy="311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22331D4-27F7-4D25-AC69-D181FB99FDDA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E25519F-D2D8-4347-9FC6-CF02E5FA4385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办年货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F204A47D-9A6A-4EB8-BC25-26D4F8978DEA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62BB0D5-EFDC-4C7A-A53C-8DB4464996D8}"/>
              </a:ext>
            </a:extLst>
          </p:cNvPr>
          <p:cNvSpPr/>
          <p:nvPr/>
        </p:nvSpPr>
        <p:spPr>
          <a:xfrm>
            <a:off x="4339159" y="3132931"/>
            <a:ext cx="1431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“年货”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2830266-1A56-4634-BF12-0F3D7D683B67}"/>
              </a:ext>
            </a:extLst>
          </p:cNvPr>
          <p:cNvSpPr/>
          <p:nvPr/>
        </p:nvSpPr>
        <p:spPr>
          <a:xfrm>
            <a:off x="4339158" y="3706872"/>
            <a:ext cx="70545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春联，福字，新衣服，过年期间的食品（过年市场多不开门）。办年货是中国人过春节的一项重要活动。与过去相比，中国人办年货的方式变得更加现代，不拘泥于传统。</a:t>
            </a: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山西地方有个特别的年货：刷子和筷子每年必买，谐音‘快发’之意。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7643"/>
            <a:ext cx="4486880" cy="448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2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D08CF54-304F-46F3-BE34-D9FB4155C4B1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78A9632-D59D-44BA-ACE5-43A50DEECC2D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贴春联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A3624A61-EE79-4FEC-9D68-853B0BCF2D41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D9E86C5-9EE1-4D46-9408-E4597083C012}"/>
              </a:ext>
            </a:extLst>
          </p:cNvPr>
          <p:cNvSpPr/>
          <p:nvPr/>
        </p:nvSpPr>
        <p:spPr>
          <a:xfrm>
            <a:off x="4339159" y="2726532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对联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723CE11-FD25-4EB5-A921-F5A2ADD74402}"/>
              </a:ext>
            </a:extLst>
          </p:cNvPr>
          <p:cNvSpPr/>
          <p:nvPr/>
        </p:nvSpPr>
        <p:spPr>
          <a:xfrm>
            <a:off x="4339158" y="3300473"/>
            <a:ext cx="70545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对联又称对偶、门对、春贴、春联、对子、桃符、楹联</a:t>
            </a:r>
            <a:r>
              <a: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(</a:t>
            </a: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因古时多悬挂于楼堂宅殿的楹柱而得名</a:t>
            </a:r>
            <a:r>
              <a: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)</a:t>
            </a: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等，是一种对偶文学，起源于桃符。是写在纸、布上或刻在竹子、木头、柱子上的对偶语句。言简意深，对仗工整，平仄协调，字数相同，结构相同，是中文语言的独特的艺术形式。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F8D3AE8-BC83-4F53-A265-54B761472752}"/>
              </a:ext>
            </a:extLst>
          </p:cNvPr>
          <p:cNvSpPr/>
          <p:nvPr/>
        </p:nvSpPr>
        <p:spPr>
          <a:xfrm>
            <a:off x="4339158" y="4805546"/>
            <a:ext cx="7054556" cy="421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cs typeface="+mn-ea"/>
                <a:sym typeface="+mn-lt"/>
              </a:rPr>
              <a:t>对联是中国传统文化的瑰宝，有历史记载的最早对联出现在三国时代。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11" name="图片 10" descr="图片包含 文字&#10;&#10;已生成高可信度的说明">
            <a:extLst>
              <a:ext uri="{FF2B5EF4-FFF2-40B4-BE49-F238E27FC236}">
                <a16:creationId xmlns:a16="http://schemas.microsoft.com/office/drawing/2014/main" xmlns="" id="{8DBACAD6-6627-4DD7-89CC-11029AA0D3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68" y="2726532"/>
            <a:ext cx="4085137" cy="237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1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1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D308935-A726-49CB-99FA-8200FEE5908C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08387C6-1F57-46B9-BE40-1F4A4B288100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贴年画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496D70FC-D429-40A9-8C80-535F2BC24553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082DA2A-DB36-4D40-921C-A00FFCD63280}"/>
              </a:ext>
            </a:extLst>
          </p:cNvPr>
          <p:cNvSpPr/>
          <p:nvPr/>
        </p:nvSpPr>
        <p:spPr>
          <a:xfrm>
            <a:off x="4339159" y="272653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“门神”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1BE53B2-731B-422B-93C9-31CAC4261E4F}"/>
              </a:ext>
            </a:extLst>
          </p:cNvPr>
          <p:cNvSpPr/>
          <p:nvPr/>
        </p:nvSpPr>
        <p:spPr>
          <a:xfrm>
            <a:off x="4339158" y="3300473"/>
            <a:ext cx="70545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春节挂贴年画在城乡也很普遍，浓黑重彩的年画给千家万户平添了许多兴旺欢乐的喜庆气氛。</a:t>
            </a:r>
            <a:endParaRPr lang="en-US" altLang="zh-CN" sz="1600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年画是中国的一种古老的民间艺术，反映了人民朴素的风俗和信仰，寄托着他们对未来的希望。年画，也和春联一样，起源于“门神”。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844" y="1509558"/>
            <a:ext cx="5151490" cy="515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4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A78C705-9F18-4C0E-B5DC-26BB4C0EE694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9288A38-C3D2-4C0F-9ABD-EB2FDAF5AA93}"/>
              </a:ext>
            </a:extLst>
          </p:cNvPr>
          <p:cNvSpPr/>
          <p:nvPr/>
        </p:nvSpPr>
        <p:spPr>
          <a:xfrm>
            <a:off x="3978109" y="1194156"/>
            <a:ext cx="38883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窗花与“福”字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71610BAB-FA31-4D52-AE16-F731CB4F6924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7E695AF-E271-4A8F-804A-321C75EA358D}"/>
              </a:ext>
            </a:extLst>
          </p:cNvPr>
          <p:cNvSpPr/>
          <p:nvPr/>
        </p:nvSpPr>
        <p:spPr>
          <a:xfrm>
            <a:off x="4339159" y="272653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窗花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B9DCD67-3A69-4005-A497-8AD7C9544F8D}"/>
              </a:ext>
            </a:extLst>
          </p:cNvPr>
          <p:cNvSpPr/>
          <p:nvPr/>
        </p:nvSpPr>
        <p:spPr>
          <a:xfrm>
            <a:off x="4339158" y="3300473"/>
            <a:ext cx="70545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窗花不仅烘托了喜庆的节日气氛，也集装饰性、欣赏性和实用性于一体。剪纸在中国是一种很普及的民间艺术，千百年来深受人们的喜爱，因它大多是贴在窗户上的，所以也被称其为“窗花”。</a:t>
            </a:r>
            <a:endParaRPr lang="en-US" altLang="zh-CN" sz="1600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春节贴“福”字，是中国民间由来已久的风俗。“福”字指福气、福运，寄托了人们对幸福生活的向往，对美好未来的祝愿。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FE76BC0-4B92-45F1-AF23-303FC1F313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9" y="2413764"/>
            <a:ext cx="3151443" cy="315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4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1F28079-D54B-4419-95B3-2C44CB07A5E3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07A7306-2AC9-48BC-8FE7-24E81733DCF6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守岁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DE60F728-8FA4-4EC7-8038-33709E86A1BE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029A9FF-F142-4910-8AE3-5B2FF8D7B9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95" y="2314362"/>
            <a:ext cx="2514347" cy="335346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D379F58-BEC0-4CD8-8D06-D3F946D23558}"/>
              </a:ext>
            </a:extLst>
          </p:cNvPr>
          <p:cNvSpPr/>
          <p:nvPr/>
        </p:nvSpPr>
        <p:spPr>
          <a:xfrm>
            <a:off x="4339159" y="272653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除夕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D58FE15-2C7B-4C24-B960-A81C31BFA8E7}"/>
              </a:ext>
            </a:extLst>
          </p:cNvPr>
          <p:cNvSpPr/>
          <p:nvPr/>
        </p:nvSpPr>
        <p:spPr>
          <a:xfrm>
            <a:off x="4339158" y="3300473"/>
            <a:ext cx="70545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除夕守岁是最重要的年俗活动之一，守岁之俗由来已久。最早记载见于西晋周处的</a:t>
            </a:r>
            <a:r>
              <a: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《</a:t>
            </a: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风土志</a:t>
            </a:r>
            <a:r>
              <a: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》</a:t>
            </a: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：除夕之夜，各相与赠送，称为“馈岁”；酒食相邀，称为“别岁”；长幼聚饮，祝颂完备，称为“分岁”；大家终夜不眠，以待天明，称曰“守岁”。</a:t>
            </a: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自汉代以来，新旧年交替的时刻一般为夜半时分。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E585EAD-4756-4925-8DE6-70E9095A3A3E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4B6FF92-C347-4F18-8C75-5938F0CF6B32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燃爆竹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87D76046-C30D-40E2-9D3C-FA7BF27197A1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B3AD56B-B157-42E9-8A86-628666167257}"/>
              </a:ext>
            </a:extLst>
          </p:cNvPr>
          <p:cNvSpPr/>
          <p:nvPr/>
        </p:nvSpPr>
        <p:spPr>
          <a:xfrm>
            <a:off x="4048873" y="2726532"/>
            <a:ext cx="21399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“开门爆竹”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B192B43-625C-4157-9553-0C7778A20E98}"/>
              </a:ext>
            </a:extLst>
          </p:cNvPr>
          <p:cNvSpPr/>
          <p:nvPr/>
        </p:nvSpPr>
        <p:spPr>
          <a:xfrm>
            <a:off x="4048871" y="3300473"/>
            <a:ext cx="76060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中国民间有“开门爆竹”一说。即在新的一年到来之际，家家户户开门的第一件事就是燃放爆竹，以哔哔叭叭的爆竹声除旧迎新。爆竹是中国特产，亦称“爆仗”、“炮仗”、“鞭炮”。其起源很早，至今已有两千多年的历史。</a:t>
            </a:r>
            <a:endParaRPr lang="en-US" altLang="zh-CN" sz="1600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放爆竹可以创造出喜庆热闹的气氛，是节日的一种娱乐活动，可以给人们带来欢愉和吉利。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7FEB46EF-3C57-4C77-8B60-5FB2010E36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172" y="1916088"/>
            <a:ext cx="1882667" cy="379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4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6C90097-7E71-4BD2-B34A-B37D5B15F137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风俗习惯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7825756-6C54-410D-AD9E-9C1987C59161}"/>
              </a:ext>
            </a:extLst>
          </p:cNvPr>
          <p:cNvSpPr/>
          <p:nvPr/>
        </p:nvSpPr>
        <p:spPr>
          <a:xfrm>
            <a:off x="5157281" y="1269757"/>
            <a:ext cx="18774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拜年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119CBCE0-EF89-4141-9FDE-339632AC35D4}"/>
              </a:ext>
            </a:extLst>
          </p:cNvPr>
          <p:cNvCxnSpPr/>
          <p:nvPr/>
        </p:nvCxnSpPr>
        <p:spPr>
          <a:xfrm>
            <a:off x="5791199" y="2065930"/>
            <a:ext cx="609600" cy="0"/>
          </a:xfrm>
          <a:prstGeom prst="line">
            <a:avLst/>
          </a:prstGeom>
          <a:ln w="254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C5C1606-D278-4EC8-8504-75A613C622EA}"/>
              </a:ext>
            </a:extLst>
          </p:cNvPr>
          <p:cNvSpPr/>
          <p:nvPr/>
        </p:nvSpPr>
        <p:spPr>
          <a:xfrm>
            <a:off x="4339159" y="2726532"/>
            <a:ext cx="9380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拜年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91C8879-8E8E-42E2-A79D-96F652FBC25F}"/>
              </a:ext>
            </a:extLst>
          </p:cNvPr>
          <p:cNvSpPr/>
          <p:nvPr/>
        </p:nvSpPr>
        <p:spPr>
          <a:xfrm>
            <a:off x="4339158" y="3300473"/>
            <a:ext cx="70545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现代社会通行的贺年卡在中国古代已经实行。</a:t>
            </a:r>
            <a:endParaRPr lang="en-US" altLang="zh-CN" sz="1600" dirty="0">
              <a:solidFill>
                <a:srgbClr val="B9212C"/>
              </a:solidFill>
              <a:latin typeface="字魂36号-正文宋楷" panose="00000500000000000000" pitchFamily="2" charset="-122"/>
              <a:ea typeface="字魂36号-正文宋楷" panose="00000500000000000000" pitchFamily="2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Clr>
                <a:srgbClr val="F3D475"/>
              </a:buClr>
            </a:pPr>
            <a:r>
              <a:rPr lang="zh-CN" altLang="en-US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rPr>
              <a:t>早在宋代，皇亲贵族士大夫的家族与亲族之间已使用专门拜年的贺年片，叫做“名刺”或“名贴”。它是把梅花笺纸裁成约二寸宽、三寸长的卡片，上面写上自己的姓名、地址。各家门上粘一红纸袋，称为“门簿”，其上写着主人姓名，用以接收名刺（名贴）。拜者投名刺（名贴）于门簿，即表示拜年，其意义与现代贺年卡一样。</a:t>
            </a:r>
          </a:p>
        </p:txBody>
      </p:sp>
      <p:pic>
        <p:nvPicPr>
          <p:cNvPr id="8" name="图片 7" descr="图片包含 书籍, 文字&#10;&#10;已生成极高可信度的说明">
            <a:extLst>
              <a:ext uri="{FF2B5EF4-FFF2-40B4-BE49-F238E27FC236}">
                <a16:creationId xmlns:a16="http://schemas.microsoft.com/office/drawing/2014/main" xmlns="" id="{B1DB3554-5959-4728-918B-44060F6407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835" y="2887368"/>
            <a:ext cx="3688384" cy="27214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5" y="215290"/>
            <a:ext cx="984931" cy="97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27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3373" r="11613" b="10486"/>
          <a:stretch/>
        </p:blipFill>
        <p:spPr>
          <a:xfrm>
            <a:off x="2502568" y="-96254"/>
            <a:ext cx="7074570" cy="697831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2473522"/>
            <a:ext cx="12192000" cy="2389880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EEE8186-B058-43C0-9C00-723C1D1AD826}"/>
              </a:ext>
            </a:extLst>
          </p:cNvPr>
          <p:cNvSpPr/>
          <p:nvPr/>
        </p:nvSpPr>
        <p:spPr>
          <a:xfrm>
            <a:off x="5081898" y="1642525"/>
            <a:ext cx="19159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spc="-300" dirty="0" smtClean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章节三</a:t>
            </a:r>
            <a:endParaRPr lang="zh-CN" altLang="en-US" sz="4800" b="1" spc="-300" dirty="0">
              <a:solidFill>
                <a:srgbClr val="B9212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E44A22A-CC96-4E67-A0AE-4BEE2E57863E}"/>
              </a:ext>
            </a:extLst>
          </p:cNvPr>
          <p:cNvSpPr/>
          <p:nvPr/>
        </p:nvSpPr>
        <p:spPr>
          <a:xfrm>
            <a:off x="3587142" y="2926688"/>
            <a:ext cx="50177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-300" dirty="0">
                <a:solidFill>
                  <a:srgbClr val="F7ECE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节日活动</a:t>
            </a:r>
          </a:p>
        </p:txBody>
      </p:sp>
    </p:spTree>
    <p:extLst>
      <p:ext uri="{BB962C8B-B14F-4D97-AF65-F5344CB8AC3E}">
        <p14:creationId xmlns:p14="http://schemas.microsoft.com/office/powerpoint/2010/main" val="337830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0B631D1-4DDA-4D6C-94D7-A8E6D5CBA1C1}"/>
              </a:ext>
            </a:extLst>
          </p:cNvPr>
          <p:cNvSpPr/>
          <p:nvPr/>
        </p:nvSpPr>
        <p:spPr>
          <a:xfrm>
            <a:off x="1424336" y="242796"/>
            <a:ext cx="2525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节日活动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2D0C20D-1031-47AB-ADD1-A6CA97F82389}"/>
              </a:ext>
            </a:extLst>
          </p:cNvPr>
          <p:cNvGrpSpPr/>
          <p:nvPr/>
        </p:nvGrpSpPr>
        <p:grpSpPr>
          <a:xfrm>
            <a:off x="962932" y="3303363"/>
            <a:ext cx="11350172" cy="116114"/>
            <a:chOff x="962932" y="3303363"/>
            <a:chExt cx="11350172" cy="116114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xmlns="" id="{D545E4E8-7074-4601-8999-486579F2B3B8}"/>
                </a:ext>
              </a:extLst>
            </p:cNvPr>
            <p:cNvCxnSpPr/>
            <p:nvPr/>
          </p:nvCxnSpPr>
          <p:spPr>
            <a:xfrm>
              <a:off x="962932" y="3356658"/>
              <a:ext cx="11350172" cy="0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294BA1B-BF4B-4C95-B189-3F8367663542}"/>
                </a:ext>
              </a:extLst>
            </p:cNvPr>
            <p:cNvCxnSpPr/>
            <p:nvPr/>
          </p:nvCxnSpPr>
          <p:spPr>
            <a:xfrm>
              <a:off x="962932" y="3303363"/>
              <a:ext cx="11350172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696B1E77-44A0-4668-A162-8F594B7D5224}"/>
                </a:ext>
              </a:extLst>
            </p:cNvPr>
            <p:cNvCxnSpPr/>
            <p:nvPr/>
          </p:nvCxnSpPr>
          <p:spPr>
            <a:xfrm>
              <a:off x="962932" y="3419477"/>
              <a:ext cx="11350172" cy="0"/>
            </a:xfrm>
            <a:prstGeom prst="line">
              <a:avLst/>
            </a:prstGeom>
            <a:ln w="12700">
              <a:solidFill>
                <a:srgbClr val="B9212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6D3E669-8C62-424D-A464-0FE5DA25CB4A}"/>
              </a:ext>
            </a:extLst>
          </p:cNvPr>
          <p:cNvGrpSpPr/>
          <p:nvPr/>
        </p:nvGrpSpPr>
        <p:grpSpPr>
          <a:xfrm>
            <a:off x="720834" y="2268565"/>
            <a:ext cx="1723549" cy="4175772"/>
            <a:chOff x="720834" y="2268565"/>
            <a:chExt cx="1723549" cy="4175772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1DD6132B-8BF5-4B2C-A6CB-69E402A9E62D}"/>
                </a:ext>
              </a:extLst>
            </p:cNvPr>
            <p:cNvCxnSpPr>
              <a:cxnSpLocks/>
            </p:cNvCxnSpPr>
            <p:nvPr/>
          </p:nvCxnSpPr>
          <p:spPr>
            <a:xfrm>
              <a:off x="1582610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53BB4F43-60A1-4C1C-A4D3-69494C52F601}"/>
                </a:ext>
              </a:extLst>
            </p:cNvPr>
            <p:cNvSpPr/>
            <p:nvPr/>
          </p:nvSpPr>
          <p:spPr>
            <a:xfrm>
              <a:off x="1259443" y="2797900"/>
              <a:ext cx="6687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小年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CA40B04B-43D2-48AF-9A26-BF138B37DCD7}"/>
                </a:ext>
              </a:extLst>
            </p:cNvPr>
            <p:cNvSpPr/>
            <p:nvPr/>
          </p:nvSpPr>
          <p:spPr>
            <a:xfrm>
              <a:off x="720834" y="2268565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腊月二十三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70D2628C-DD56-48AA-A7D6-878983434004}"/>
                </a:ext>
              </a:extLst>
            </p:cNvPr>
            <p:cNvSpPr/>
            <p:nvPr/>
          </p:nvSpPr>
          <p:spPr>
            <a:xfrm>
              <a:off x="912174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祭灶、蒸花馍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endParaRPr lang="en-US" altLang="zh-CN" dirty="0">
                <a:solidFill>
                  <a:srgbClr val="FF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写春联、吃灶糖、扫尘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0313CED-5277-44B7-9C31-1A69106D5098}"/>
              </a:ext>
            </a:extLst>
          </p:cNvPr>
          <p:cNvGrpSpPr/>
          <p:nvPr/>
        </p:nvGrpSpPr>
        <p:grpSpPr>
          <a:xfrm>
            <a:off x="3044748" y="2268565"/>
            <a:ext cx="2371162" cy="4175772"/>
            <a:chOff x="3044748" y="2268565"/>
            <a:chExt cx="2371162" cy="4175772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7868A308-6BDF-4B66-8D91-3FBA4822B2E2}"/>
                </a:ext>
              </a:extLst>
            </p:cNvPr>
            <p:cNvCxnSpPr>
              <a:cxnSpLocks/>
            </p:cNvCxnSpPr>
            <p:nvPr/>
          </p:nvCxnSpPr>
          <p:spPr>
            <a:xfrm>
              <a:off x="4214301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7BB0B51-82B2-4C95-94A2-60D78F2968B9}"/>
                </a:ext>
              </a:extLst>
            </p:cNvPr>
            <p:cNvSpPr/>
            <p:nvPr/>
          </p:nvSpPr>
          <p:spPr>
            <a:xfrm>
              <a:off x="3891134" y="2797900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除夕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CDE7AFDF-A917-4524-8680-B3B65F340543}"/>
                </a:ext>
              </a:extLst>
            </p:cNvPr>
            <p:cNvSpPr/>
            <p:nvPr/>
          </p:nvSpPr>
          <p:spPr>
            <a:xfrm>
              <a:off x="3044748" y="2268565"/>
              <a:ext cx="237116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农历年最后一天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FCFCE55C-5482-4CC4-A7A2-AD2786A4A88A}"/>
                </a:ext>
              </a:extLst>
            </p:cNvPr>
            <p:cNvSpPr/>
            <p:nvPr/>
          </p:nvSpPr>
          <p:spPr>
            <a:xfrm>
              <a:off x="3571288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置天地桌、吃年夜饭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接神、踩祟、接财神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FCAEA5E-F7E8-42B3-95CD-74BA8DCCF243}"/>
              </a:ext>
            </a:extLst>
          </p:cNvPr>
          <p:cNvGrpSpPr/>
          <p:nvPr/>
        </p:nvGrpSpPr>
        <p:grpSpPr>
          <a:xfrm>
            <a:off x="6076414" y="2268565"/>
            <a:ext cx="1447318" cy="4175772"/>
            <a:chOff x="6076414" y="2268565"/>
            <a:chExt cx="1447318" cy="4175772"/>
          </a:xfrm>
        </p:grpSpPr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89687907-9201-4A46-B0EF-A5A24642F8BD}"/>
                </a:ext>
              </a:extLst>
            </p:cNvPr>
            <p:cNvCxnSpPr>
              <a:cxnSpLocks/>
            </p:cNvCxnSpPr>
            <p:nvPr/>
          </p:nvCxnSpPr>
          <p:spPr>
            <a:xfrm>
              <a:off x="6750098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94D20C97-9FAC-46BB-8A64-9B41F9361E78}"/>
                </a:ext>
              </a:extLst>
            </p:cNvPr>
            <p:cNvSpPr/>
            <p:nvPr/>
          </p:nvSpPr>
          <p:spPr>
            <a:xfrm>
              <a:off x="6461135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鸡日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D4710E7D-8D6C-447A-A1C9-96A6C3D2AB03}"/>
                </a:ext>
              </a:extLst>
            </p:cNvPr>
            <p:cNvSpPr/>
            <p:nvPr/>
          </p:nvSpPr>
          <p:spPr>
            <a:xfrm>
              <a:off x="6076414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正月初一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162DECC5-1DF2-4011-936A-2643CDD95D03}"/>
                </a:ext>
              </a:extLst>
            </p:cNvPr>
            <p:cNvSpPr/>
            <p:nvPr/>
          </p:nvSpPr>
          <p:spPr>
            <a:xfrm>
              <a:off x="6092571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开门炮仗、拜年、占岁、饮屠苏酒、聚财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3B04184C-6718-4BB7-A79A-31AB16EDD50F}"/>
              </a:ext>
            </a:extLst>
          </p:cNvPr>
          <p:cNvGrpSpPr/>
          <p:nvPr/>
        </p:nvGrpSpPr>
        <p:grpSpPr>
          <a:xfrm>
            <a:off x="8184750" y="2268565"/>
            <a:ext cx="1431802" cy="4175772"/>
            <a:chOff x="8184750" y="2268565"/>
            <a:chExt cx="1431802" cy="4175772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F35D5343-164D-41A2-98E5-60E94355DDB9}"/>
                </a:ext>
              </a:extLst>
            </p:cNvPr>
            <p:cNvCxnSpPr>
              <a:cxnSpLocks/>
            </p:cNvCxnSpPr>
            <p:nvPr/>
          </p:nvCxnSpPr>
          <p:spPr>
            <a:xfrm>
              <a:off x="8858434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330C5CDC-B364-4A99-A774-25B118748742}"/>
                </a:ext>
              </a:extLst>
            </p:cNvPr>
            <p:cNvSpPr/>
            <p:nvPr/>
          </p:nvSpPr>
          <p:spPr>
            <a:xfrm>
              <a:off x="8569471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狗日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7997A7DB-3860-44D9-839E-3F959863819E}"/>
                </a:ext>
              </a:extLst>
            </p:cNvPr>
            <p:cNvSpPr/>
            <p:nvPr/>
          </p:nvSpPr>
          <p:spPr>
            <a:xfrm>
              <a:off x="8184750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正月初二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1B12FF75-9AA8-488C-998A-7CE02577A01B}"/>
                </a:ext>
              </a:extLst>
            </p:cNvPr>
            <p:cNvSpPr/>
            <p:nvPr/>
          </p:nvSpPr>
          <p:spPr>
            <a:xfrm>
              <a:off x="8350602" y="3902817"/>
              <a:ext cx="1015663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祭财神（北方）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627CA7D-5713-46A7-AC76-19C23B8E2B21}"/>
              </a:ext>
            </a:extLst>
          </p:cNvPr>
          <p:cNvGrpSpPr/>
          <p:nvPr/>
        </p:nvGrpSpPr>
        <p:grpSpPr>
          <a:xfrm>
            <a:off x="10293086" y="2268565"/>
            <a:ext cx="1431802" cy="4175772"/>
            <a:chOff x="10293086" y="2268565"/>
            <a:chExt cx="1431802" cy="4175772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FFDE8DC3-A3E0-4372-ACFB-2622174BA0F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0974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B8ABEE8A-11FC-4988-BDE9-FDE2E2E5A18E}"/>
                </a:ext>
              </a:extLst>
            </p:cNvPr>
            <p:cNvSpPr/>
            <p:nvPr/>
          </p:nvSpPr>
          <p:spPr>
            <a:xfrm>
              <a:off x="10677807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猪日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E38C2C25-9DB5-46FC-8610-460A282F1FCA}"/>
                </a:ext>
              </a:extLst>
            </p:cNvPr>
            <p:cNvSpPr/>
            <p:nvPr/>
          </p:nvSpPr>
          <p:spPr>
            <a:xfrm>
              <a:off x="10293086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正月初三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A2F2D289-D50B-4A13-B00B-167C3562395D}"/>
                </a:ext>
              </a:extLst>
            </p:cNvPr>
            <p:cNvSpPr/>
            <p:nvPr/>
          </p:nvSpPr>
          <p:spPr>
            <a:xfrm>
              <a:off x="10493140" y="3902817"/>
              <a:ext cx="1015663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烧门神纸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697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1AB7B80B-F849-4738-9F10-604E8DDE086F}"/>
              </a:ext>
            </a:extLst>
          </p:cNvPr>
          <p:cNvCxnSpPr>
            <a:cxnSpLocks/>
          </p:cNvCxnSpPr>
          <p:nvPr/>
        </p:nvCxnSpPr>
        <p:spPr>
          <a:xfrm>
            <a:off x="-435429" y="3356658"/>
            <a:ext cx="12748533" cy="0"/>
          </a:xfrm>
          <a:prstGeom prst="line">
            <a:avLst/>
          </a:prstGeom>
          <a:ln w="381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81BA426F-524B-4578-8DCE-4F4097215B05}"/>
              </a:ext>
            </a:extLst>
          </p:cNvPr>
          <p:cNvCxnSpPr>
            <a:cxnSpLocks/>
          </p:cNvCxnSpPr>
          <p:nvPr/>
        </p:nvCxnSpPr>
        <p:spPr>
          <a:xfrm>
            <a:off x="-551543" y="3303363"/>
            <a:ext cx="12864647" cy="0"/>
          </a:xfrm>
          <a:prstGeom prst="line">
            <a:avLst/>
          </a:prstGeom>
          <a:ln w="127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323CBE97-5528-427C-84A7-3E6AF39EDED4}"/>
              </a:ext>
            </a:extLst>
          </p:cNvPr>
          <p:cNvCxnSpPr>
            <a:cxnSpLocks/>
          </p:cNvCxnSpPr>
          <p:nvPr/>
        </p:nvCxnSpPr>
        <p:spPr>
          <a:xfrm>
            <a:off x="-174171" y="3419477"/>
            <a:ext cx="12487275" cy="0"/>
          </a:xfrm>
          <a:prstGeom prst="line">
            <a:avLst/>
          </a:prstGeom>
          <a:ln w="127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9B0A0EA-8FD9-41B0-A8C5-9BAB72A45057}"/>
              </a:ext>
            </a:extLst>
          </p:cNvPr>
          <p:cNvGrpSpPr/>
          <p:nvPr/>
        </p:nvGrpSpPr>
        <p:grpSpPr>
          <a:xfrm>
            <a:off x="833977" y="2268565"/>
            <a:ext cx="1501285" cy="4175772"/>
            <a:chOff x="833977" y="2268565"/>
            <a:chExt cx="1501285" cy="4175772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56ACDEFF-74EA-4F61-817A-73FCC75B0410}"/>
                </a:ext>
              </a:extLst>
            </p:cNvPr>
            <p:cNvCxnSpPr>
              <a:cxnSpLocks/>
            </p:cNvCxnSpPr>
            <p:nvPr/>
          </p:nvCxnSpPr>
          <p:spPr>
            <a:xfrm>
              <a:off x="1541865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7A8239CE-48BA-40FD-BC2A-6F2196550DC5}"/>
                </a:ext>
              </a:extLst>
            </p:cNvPr>
            <p:cNvSpPr/>
            <p:nvPr/>
          </p:nvSpPr>
          <p:spPr>
            <a:xfrm>
              <a:off x="1218698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羊日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7A08B3D-CA92-45CD-86C0-114D0475A1BF}"/>
                </a:ext>
              </a:extLst>
            </p:cNvPr>
            <p:cNvSpPr/>
            <p:nvPr/>
          </p:nvSpPr>
          <p:spPr>
            <a:xfrm>
              <a:off x="833977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正月初四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53D8403-0B44-441C-B7AB-1B3CBBBB748E}"/>
                </a:ext>
              </a:extLst>
            </p:cNvPr>
            <p:cNvSpPr/>
            <p:nvPr/>
          </p:nvSpPr>
          <p:spPr>
            <a:xfrm>
              <a:off x="904101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迎神接神，接五路，</a:t>
              </a:r>
              <a:endParaRPr lang="en-US" altLang="zh-CN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吃折罗，扔穷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A48F508-0334-4B0B-9B1E-117CAECA049C}"/>
              </a:ext>
            </a:extLst>
          </p:cNvPr>
          <p:cNvGrpSpPr/>
          <p:nvPr/>
        </p:nvGrpSpPr>
        <p:grpSpPr>
          <a:xfrm>
            <a:off x="3024882" y="2268565"/>
            <a:ext cx="1444673" cy="4175772"/>
            <a:chOff x="3024882" y="2268565"/>
            <a:chExt cx="1444673" cy="4175772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CD7F9484-EE9D-409E-A61A-C2B58A4A93A2}"/>
                </a:ext>
              </a:extLst>
            </p:cNvPr>
            <p:cNvCxnSpPr>
              <a:cxnSpLocks/>
            </p:cNvCxnSpPr>
            <p:nvPr/>
          </p:nvCxnSpPr>
          <p:spPr>
            <a:xfrm>
              <a:off x="3711437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D98A3A45-F94C-40E7-B063-BBA70FC61271}"/>
                </a:ext>
              </a:extLst>
            </p:cNvPr>
            <p:cNvSpPr/>
            <p:nvPr/>
          </p:nvSpPr>
          <p:spPr>
            <a:xfrm>
              <a:off x="3422474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牛日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73004E1D-3B33-43F9-B816-6664A2C8B655}"/>
                </a:ext>
              </a:extLst>
            </p:cNvPr>
            <p:cNvSpPr/>
            <p:nvPr/>
          </p:nvSpPr>
          <p:spPr>
            <a:xfrm>
              <a:off x="3037753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正月初五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C7A368D-0233-499E-A702-E3CB4947A29C}"/>
                </a:ext>
              </a:extLst>
            </p:cNvPr>
            <p:cNvSpPr/>
            <p:nvPr/>
          </p:nvSpPr>
          <p:spPr>
            <a:xfrm>
              <a:off x="3024882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祭财神（南方）、送穷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开市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D0AD274-44E4-464D-95F6-E6624C4A2EB1}"/>
              </a:ext>
            </a:extLst>
          </p:cNvPr>
          <p:cNvGrpSpPr/>
          <p:nvPr/>
        </p:nvGrpSpPr>
        <p:grpSpPr>
          <a:xfrm>
            <a:off x="5241529" y="2268565"/>
            <a:ext cx="1431802" cy="4175772"/>
            <a:chOff x="5241529" y="2268565"/>
            <a:chExt cx="1431802" cy="417577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CB179838-BA40-4F5E-B241-A1C288D36E72}"/>
                </a:ext>
              </a:extLst>
            </p:cNvPr>
            <p:cNvCxnSpPr>
              <a:cxnSpLocks/>
            </p:cNvCxnSpPr>
            <p:nvPr/>
          </p:nvCxnSpPr>
          <p:spPr>
            <a:xfrm>
              <a:off x="5915213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A86B0D6B-0AC4-402F-8652-40AA27109729}"/>
                </a:ext>
              </a:extLst>
            </p:cNvPr>
            <p:cNvSpPr/>
            <p:nvPr/>
          </p:nvSpPr>
          <p:spPr>
            <a:xfrm>
              <a:off x="5626250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马日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14853AF5-300D-4FF1-9320-C835AF8817CC}"/>
                </a:ext>
              </a:extLst>
            </p:cNvPr>
            <p:cNvSpPr/>
            <p:nvPr/>
          </p:nvSpPr>
          <p:spPr>
            <a:xfrm>
              <a:off x="5241529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正月初六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BFAD17BB-79AE-4052-9822-5523885502E0}"/>
                </a:ext>
              </a:extLst>
            </p:cNvPr>
            <p:cNvSpPr/>
            <p:nvPr/>
          </p:nvSpPr>
          <p:spPr>
            <a:xfrm>
              <a:off x="5441583" y="3902817"/>
              <a:ext cx="1015663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送穷，启市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3B9F5B0-3B9D-40A8-876A-54B59D4DECC2}"/>
              </a:ext>
            </a:extLst>
          </p:cNvPr>
          <p:cNvGrpSpPr/>
          <p:nvPr/>
        </p:nvGrpSpPr>
        <p:grpSpPr>
          <a:xfrm>
            <a:off x="7447771" y="2268565"/>
            <a:ext cx="1507260" cy="4175772"/>
            <a:chOff x="7447771" y="2268565"/>
            <a:chExt cx="1507260" cy="4175772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009E8F4D-5001-4974-81D5-BF5B2784457F}"/>
                </a:ext>
              </a:extLst>
            </p:cNvPr>
            <p:cNvCxnSpPr>
              <a:cxnSpLocks/>
            </p:cNvCxnSpPr>
            <p:nvPr/>
          </p:nvCxnSpPr>
          <p:spPr>
            <a:xfrm>
              <a:off x="8155659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4994BEE4-E0CC-43C0-821F-3B02F211778B}"/>
                </a:ext>
              </a:extLst>
            </p:cNvPr>
            <p:cNvSpPr/>
            <p:nvPr/>
          </p:nvSpPr>
          <p:spPr>
            <a:xfrm>
              <a:off x="7832492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人日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8410F43-71E0-42A0-87BB-3271498702B0}"/>
                </a:ext>
              </a:extLst>
            </p:cNvPr>
            <p:cNvSpPr/>
            <p:nvPr/>
          </p:nvSpPr>
          <p:spPr>
            <a:xfrm>
              <a:off x="7447771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正月初七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90FAB36D-44E9-487B-B225-F0E5EBE8C436}"/>
                </a:ext>
              </a:extLst>
            </p:cNvPr>
            <p:cNvSpPr/>
            <p:nvPr/>
          </p:nvSpPr>
          <p:spPr>
            <a:xfrm>
              <a:off x="7523870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熏天、吃七宝羹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endParaRPr lang="en-US" altLang="zh-CN" dirty="0">
                <a:solidFill>
                  <a:srgbClr val="FF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送火神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BA1A793A-87DA-445C-98EC-DF21CD8E03BF}"/>
              </a:ext>
            </a:extLst>
          </p:cNvPr>
          <p:cNvGrpSpPr/>
          <p:nvPr/>
        </p:nvGrpSpPr>
        <p:grpSpPr>
          <a:xfrm>
            <a:off x="9898877" y="2268565"/>
            <a:ext cx="1431802" cy="4175772"/>
            <a:chOff x="9898877" y="2268565"/>
            <a:chExt cx="1431802" cy="4175772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0EB7AEDF-8858-4D8E-ACE5-CB3E3AF94E20}"/>
                </a:ext>
              </a:extLst>
            </p:cNvPr>
            <p:cNvCxnSpPr>
              <a:cxnSpLocks/>
            </p:cNvCxnSpPr>
            <p:nvPr/>
          </p:nvCxnSpPr>
          <p:spPr>
            <a:xfrm>
              <a:off x="10606765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0DC7E07-67F7-4221-8D0A-51DCE95A4283}"/>
                </a:ext>
              </a:extLst>
            </p:cNvPr>
            <p:cNvSpPr/>
            <p:nvPr/>
          </p:nvSpPr>
          <p:spPr>
            <a:xfrm>
              <a:off x="10165776" y="2797900"/>
              <a:ext cx="8819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顺星节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06A325A8-1CD5-42FE-9B32-B304B5CE1D10}"/>
                </a:ext>
              </a:extLst>
            </p:cNvPr>
            <p:cNvSpPr/>
            <p:nvPr/>
          </p:nvSpPr>
          <p:spPr>
            <a:xfrm>
              <a:off x="9898877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正月初八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4DA62C9-0874-4DA8-8D38-9B73AA121811}"/>
                </a:ext>
              </a:extLst>
            </p:cNvPr>
            <p:cNvSpPr/>
            <p:nvPr/>
          </p:nvSpPr>
          <p:spPr>
            <a:xfrm>
              <a:off x="10098930" y="3902817"/>
              <a:ext cx="1015663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顺星、放生祈福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BB3FB972-CE66-460A-ABEB-9A544E6E14AA}"/>
              </a:ext>
            </a:extLst>
          </p:cNvPr>
          <p:cNvCxnSpPr>
            <a:cxnSpLocks/>
          </p:cNvCxnSpPr>
          <p:nvPr/>
        </p:nvCxnSpPr>
        <p:spPr>
          <a:xfrm>
            <a:off x="-435429" y="3356658"/>
            <a:ext cx="11740544" cy="0"/>
          </a:xfrm>
          <a:prstGeom prst="line">
            <a:avLst/>
          </a:prstGeom>
          <a:ln w="381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2FA063CE-EDEF-488A-B017-50DA60942A08}"/>
              </a:ext>
            </a:extLst>
          </p:cNvPr>
          <p:cNvCxnSpPr>
            <a:cxnSpLocks/>
          </p:cNvCxnSpPr>
          <p:nvPr/>
        </p:nvCxnSpPr>
        <p:spPr>
          <a:xfrm>
            <a:off x="-551543" y="3303363"/>
            <a:ext cx="11856658" cy="0"/>
          </a:xfrm>
          <a:prstGeom prst="line">
            <a:avLst/>
          </a:prstGeom>
          <a:ln w="127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E66FF408-7E82-4058-AB69-2DF3DC76E151}"/>
              </a:ext>
            </a:extLst>
          </p:cNvPr>
          <p:cNvCxnSpPr>
            <a:cxnSpLocks/>
          </p:cNvCxnSpPr>
          <p:nvPr/>
        </p:nvCxnSpPr>
        <p:spPr>
          <a:xfrm>
            <a:off x="-174171" y="3419477"/>
            <a:ext cx="11479286" cy="0"/>
          </a:xfrm>
          <a:prstGeom prst="line">
            <a:avLst/>
          </a:prstGeom>
          <a:ln w="12700">
            <a:solidFill>
              <a:srgbClr val="C912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F709405-46E0-4063-8803-A8F34404963D}"/>
              </a:ext>
            </a:extLst>
          </p:cNvPr>
          <p:cNvGrpSpPr/>
          <p:nvPr/>
        </p:nvGrpSpPr>
        <p:grpSpPr>
          <a:xfrm>
            <a:off x="732251" y="2268565"/>
            <a:ext cx="1647246" cy="3187690"/>
            <a:chOff x="732251" y="2268565"/>
            <a:chExt cx="1647246" cy="3187690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0AE2542A-12A7-44B1-8E32-30DA550A1395}"/>
                </a:ext>
              </a:extLst>
            </p:cNvPr>
            <p:cNvCxnSpPr>
              <a:cxnSpLocks/>
            </p:cNvCxnSpPr>
            <p:nvPr/>
          </p:nvCxnSpPr>
          <p:spPr>
            <a:xfrm>
              <a:off x="1621379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230390D4-756E-497C-8147-4BC21BC16461}"/>
                </a:ext>
              </a:extLst>
            </p:cNvPr>
            <p:cNvSpPr/>
            <p:nvPr/>
          </p:nvSpPr>
          <p:spPr>
            <a:xfrm>
              <a:off x="1180392" y="2797900"/>
              <a:ext cx="8819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天公生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B76ED3B-A5C8-4054-97AD-04BEC179A470}"/>
                </a:ext>
              </a:extLst>
            </p:cNvPr>
            <p:cNvSpPr/>
            <p:nvPr/>
          </p:nvSpPr>
          <p:spPr>
            <a:xfrm>
              <a:off x="947695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正月初九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198FE905-FF03-489D-94D8-39CD53EE3EA6}"/>
                </a:ext>
              </a:extLst>
            </p:cNvPr>
            <p:cNvSpPr/>
            <p:nvPr/>
          </p:nvSpPr>
          <p:spPr>
            <a:xfrm>
              <a:off x="732251" y="3902817"/>
              <a:ext cx="1431161" cy="155343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祭玉皇、道观斋天等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35076778-62E0-466F-AE6E-12416EEF401B}"/>
              </a:ext>
            </a:extLst>
          </p:cNvPr>
          <p:cNvGrpSpPr/>
          <p:nvPr/>
        </p:nvGrpSpPr>
        <p:grpSpPr>
          <a:xfrm>
            <a:off x="2999344" y="2268565"/>
            <a:ext cx="1446547" cy="4175772"/>
            <a:chOff x="2999344" y="2268565"/>
            <a:chExt cx="1446547" cy="4175772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FA90EE49-8139-41F9-99C1-6618AB1F8B86}"/>
                </a:ext>
              </a:extLst>
            </p:cNvPr>
            <p:cNvCxnSpPr>
              <a:cxnSpLocks/>
            </p:cNvCxnSpPr>
            <p:nvPr/>
          </p:nvCxnSpPr>
          <p:spPr>
            <a:xfrm>
              <a:off x="3673028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22E87DAC-0032-4D0F-97D1-FEC917ED10C0}"/>
                </a:ext>
              </a:extLst>
            </p:cNvPr>
            <p:cNvSpPr/>
            <p:nvPr/>
          </p:nvSpPr>
          <p:spPr>
            <a:xfrm>
              <a:off x="3232041" y="2797900"/>
              <a:ext cx="8819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石不动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B23EC734-0B08-4777-ABCC-57F968B585B6}"/>
                </a:ext>
              </a:extLst>
            </p:cNvPr>
            <p:cNvSpPr/>
            <p:nvPr/>
          </p:nvSpPr>
          <p:spPr>
            <a:xfrm>
              <a:off x="2999344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正月初十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3AF02B6-F1A0-4F9D-A320-64C39E81CA87}"/>
                </a:ext>
              </a:extLst>
            </p:cNvPr>
            <p:cNvSpPr/>
            <p:nvPr/>
          </p:nvSpPr>
          <p:spPr>
            <a:xfrm>
              <a:off x="3014730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向石头焚香祭拜、</a:t>
              </a:r>
              <a:endParaRPr lang="en-US" altLang="zh-CN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午间供奉烙饼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33E1B47-7D49-4652-9B9D-589654EA103C}"/>
              </a:ext>
            </a:extLst>
          </p:cNvPr>
          <p:cNvGrpSpPr/>
          <p:nvPr/>
        </p:nvGrpSpPr>
        <p:grpSpPr>
          <a:xfrm>
            <a:off x="5050993" y="2268565"/>
            <a:ext cx="1507260" cy="4175772"/>
            <a:chOff x="5050993" y="2268565"/>
            <a:chExt cx="1507260" cy="4175772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CF2E6445-38AF-4E6F-9150-00EA9291B6C3}"/>
                </a:ext>
              </a:extLst>
            </p:cNvPr>
            <p:cNvCxnSpPr>
              <a:cxnSpLocks/>
            </p:cNvCxnSpPr>
            <p:nvPr/>
          </p:nvCxnSpPr>
          <p:spPr>
            <a:xfrm>
              <a:off x="5758881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A9D7E128-AA22-48F1-A658-45889CB76D01}"/>
                </a:ext>
              </a:extLst>
            </p:cNvPr>
            <p:cNvSpPr/>
            <p:nvPr/>
          </p:nvSpPr>
          <p:spPr>
            <a:xfrm>
              <a:off x="5435714" y="2797900"/>
              <a:ext cx="6575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人日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5D2A1E2-1836-4156-A6AE-A7169F89E68D}"/>
                </a:ext>
              </a:extLst>
            </p:cNvPr>
            <p:cNvSpPr/>
            <p:nvPr/>
          </p:nvSpPr>
          <p:spPr>
            <a:xfrm>
              <a:off x="5050993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正月十一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1FF81C00-B2DF-4E35-9294-1F75A04CD068}"/>
                </a:ext>
              </a:extLst>
            </p:cNvPr>
            <p:cNvSpPr/>
            <p:nvPr/>
          </p:nvSpPr>
          <p:spPr>
            <a:xfrm>
              <a:off x="5127092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熏天、吃七宝羹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endParaRPr lang="en-US" altLang="zh-CN" dirty="0">
                <a:solidFill>
                  <a:srgbClr val="FF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送火神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9904CBB-D031-4139-AB2A-4558A9519CC9}"/>
              </a:ext>
            </a:extLst>
          </p:cNvPr>
          <p:cNvGrpSpPr/>
          <p:nvPr/>
        </p:nvGrpSpPr>
        <p:grpSpPr>
          <a:xfrm>
            <a:off x="7336901" y="2268565"/>
            <a:ext cx="1498648" cy="4175772"/>
            <a:chOff x="7336901" y="2268565"/>
            <a:chExt cx="1498648" cy="4175772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8324FE9C-9DB1-43C2-B7D8-A81D5F291AD2}"/>
                </a:ext>
              </a:extLst>
            </p:cNvPr>
            <p:cNvCxnSpPr>
              <a:cxnSpLocks/>
            </p:cNvCxnSpPr>
            <p:nvPr/>
          </p:nvCxnSpPr>
          <p:spPr>
            <a:xfrm>
              <a:off x="8044789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E61ABC14-B70B-4B86-B9E4-0EAE824AB79B}"/>
                </a:ext>
              </a:extLst>
            </p:cNvPr>
            <p:cNvSpPr/>
            <p:nvPr/>
          </p:nvSpPr>
          <p:spPr>
            <a:xfrm>
              <a:off x="7603800" y="2797900"/>
              <a:ext cx="8819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老鼠节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4ADEC4C1-89E2-488C-A377-FF1FA9CA4CFD}"/>
                </a:ext>
              </a:extLst>
            </p:cNvPr>
            <p:cNvSpPr/>
            <p:nvPr/>
          </p:nvSpPr>
          <p:spPr>
            <a:xfrm>
              <a:off x="7336901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正月十二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54B83E92-DB11-46E5-AE0D-DBB22FF99FC2}"/>
                </a:ext>
              </a:extLst>
            </p:cNvPr>
            <p:cNvSpPr/>
            <p:nvPr/>
          </p:nvSpPr>
          <p:spPr>
            <a:xfrm>
              <a:off x="7404388" y="3902817"/>
              <a:ext cx="1431161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藏剪刀，收旧鞋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，</a:t>
              </a:r>
              <a:endParaRPr lang="en-US" altLang="zh-CN" dirty="0">
                <a:solidFill>
                  <a:srgbClr val="FF0000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搭灯棚等。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F89368B3-42FE-4F36-AD78-251AE5356EF7}"/>
              </a:ext>
            </a:extLst>
          </p:cNvPr>
          <p:cNvGrpSpPr/>
          <p:nvPr/>
        </p:nvGrpSpPr>
        <p:grpSpPr>
          <a:xfrm>
            <a:off x="9458456" y="2268565"/>
            <a:ext cx="1846659" cy="4175772"/>
            <a:chOff x="9458456" y="2268565"/>
            <a:chExt cx="1846659" cy="4175772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66C04E0A-DBFF-4754-B049-2340B97D63C0}"/>
                </a:ext>
              </a:extLst>
            </p:cNvPr>
            <p:cNvCxnSpPr>
              <a:cxnSpLocks/>
            </p:cNvCxnSpPr>
            <p:nvPr/>
          </p:nvCxnSpPr>
          <p:spPr>
            <a:xfrm>
              <a:off x="10323733" y="3428999"/>
              <a:ext cx="0" cy="464297"/>
            </a:xfrm>
            <a:prstGeom prst="line">
              <a:avLst/>
            </a:prstGeom>
            <a:ln>
              <a:solidFill>
                <a:srgbClr val="C9121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7F389E5B-C32E-49F0-A90C-61961CD2D82C}"/>
                </a:ext>
              </a:extLst>
            </p:cNvPr>
            <p:cNvSpPr/>
            <p:nvPr/>
          </p:nvSpPr>
          <p:spPr>
            <a:xfrm>
              <a:off x="9882744" y="2797900"/>
              <a:ext cx="8819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B9212C"/>
                  </a:solidFill>
                  <a:cs typeface="+mn-ea"/>
                  <a:sym typeface="+mn-lt"/>
                </a:rPr>
                <a:t>元宵节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275115B1-BFD6-4845-9658-14A73C3BA30D}"/>
                </a:ext>
              </a:extLst>
            </p:cNvPr>
            <p:cNvSpPr/>
            <p:nvPr/>
          </p:nvSpPr>
          <p:spPr>
            <a:xfrm>
              <a:off x="9615845" y="2268565"/>
              <a:ext cx="14318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rgbClr val="B9212C"/>
                  </a:solidFill>
                  <a:cs typeface="+mn-ea"/>
                  <a:sym typeface="+mn-lt"/>
                </a:rPr>
                <a:t>正月十五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9627DEDA-FBC7-4385-8414-AC6088B0F277}"/>
                </a:ext>
              </a:extLst>
            </p:cNvPr>
            <p:cNvSpPr/>
            <p:nvPr/>
          </p:nvSpPr>
          <p:spPr>
            <a:xfrm>
              <a:off x="9458456" y="3902817"/>
              <a:ext cx="1846659" cy="25415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传统习俗：</a:t>
              </a:r>
              <a:endParaRPr lang="en-US" altLang="zh-CN" b="1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出门赏月、燃灯放焰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喜猜灯谜、共吃元宵</a:t>
              </a:r>
              <a:r>
                <a:rPr lang="zh-CN" altLang="en-US" dirty="0">
                  <a:solidFill>
                    <a:srgbClr val="FF0000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、</a:t>
              </a:r>
              <a:r>
                <a:rPr lang="zh-CN" altLang="en-US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拉兔子灯等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990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0" t="13373" r="11613" b="10486"/>
          <a:stretch/>
        </p:blipFill>
        <p:spPr>
          <a:xfrm>
            <a:off x="2502568" y="-96254"/>
            <a:ext cx="7074570" cy="697831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2473522"/>
            <a:ext cx="12192000" cy="2389880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EEE8186-B058-43C0-9C00-723C1D1AD826}"/>
              </a:ext>
            </a:extLst>
          </p:cNvPr>
          <p:cNvSpPr/>
          <p:nvPr/>
        </p:nvSpPr>
        <p:spPr>
          <a:xfrm>
            <a:off x="5138044" y="1529640"/>
            <a:ext cx="191590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spc="-300" dirty="0" smtClean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章节四</a:t>
            </a:r>
            <a:endParaRPr lang="zh-CN" altLang="en-US" sz="4800" b="1" spc="-300" dirty="0">
              <a:solidFill>
                <a:srgbClr val="B9212C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E44A22A-CC96-4E67-A0AE-4BEE2E57863E}"/>
              </a:ext>
            </a:extLst>
          </p:cNvPr>
          <p:cNvSpPr/>
          <p:nvPr/>
        </p:nvSpPr>
        <p:spPr>
          <a:xfrm>
            <a:off x="3618400" y="2926688"/>
            <a:ext cx="495520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9600" spc="-300" dirty="0">
                <a:solidFill>
                  <a:srgbClr val="F7ECE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节令食品</a:t>
            </a:r>
          </a:p>
        </p:txBody>
      </p:sp>
    </p:spTree>
    <p:extLst>
      <p:ext uri="{BB962C8B-B14F-4D97-AF65-F5344CB8AC3E}">
        <p14:creationId xmlns:p14="http://schemas.microsoft.com/office/powerpoint/2010/main" val="73436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02" y="1739672"/>
            <a:ext cx="2345216" cy="17053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74" y="1755841"/>
            <a:ext cx="2345216" cy="170532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246" y="1723675"/>
            <a:ext cx="2345216" cy="170532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902" y="1723675"/>
            <a:ext cx="2345216" cy="170532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559" y="1755845"/>
            <a:ext cx="2345216" cy="170532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28312EB-67C8-4A40-830D-8566DF9E19DC}"/>
              </a:ext>
            </a:extLst>
          </p:cNvPr>
          <p:cNvGrpSpPr/>
          <p:nvPr/>
        </p:nvGrpSpPr>
        <p:grpSpPr>
          <a:xfrm>
            <a:off x="787527" y="3608913"/>
            <a:ext cx="1697347" cy="2339102"/>
            <a:chOff x="787527" y="3608913"/>
            <a:chExt cx="1697347" cy="233910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3E4FFB7-1A78-4ECD-B2AF-40E40FB00FB6}"/>
                </a:ext>
              </a:extLst>
            </p:cNvPr>
            <p:cNvSpPr/>
            <p:nvPr/>
          </p:nvSpPr>
          <p:spPr>
            <a:xfrm>
              <a:off x="865937" y="3608913"/>
              <a:ext cx="14542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腊八粥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DC2780D8-68D7-49C4-A7CD-CDF64601083F}"/>
                </a:ext>
              </a:extLst>
            </p:cNvPr>
            <p:cNvSpPr/>
            <p:nvPr/>
          </p:nvSpPr>
          <p:spPr>
            <a:xfrm>
              <a:off x="787527" y="4255244"/>
              <a:ext cx="1697347" cy="1692771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庆祝丰收</a:t>
              </a:r>
              <a:r>
                <a:rPr lang="en-US" altLang="zh-CN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.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又称“大家饭”，</a:t>
              </a:r>
              <a:endParaRPr lang="en-US" altLang="zh-CN" sz="1600" dirty="0">
                <a:solidFill>
                  <a:srgbClr val="B9212C"/>
                </a:solidFill>
                <a:latin typeface="字魂36号-正文宋楷" panose="00000500000000000000" pitchFamily="2" charset="-122"/>
                <a:ea typeface="字魂36号-正文宋楷" panose="00000500000000000000" pitchFamily="2" charset="-122"/>
                <a:cs typeface="+mn-ea"/>
                <a:sym typeface="+mn-lt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是纪念民族英雄岳飞的一种节日食俗。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A98E095-E110-49C4-B435-E235B517E39F}"/>
              </a:ext>
            </a:extLst>
          </p:cNvPr>
          <p:cNvGrpSpPr/>
          <p:nvPr/>
        </p:nvGrpSpPr>
        <p:grpSpPr>
          <a:xfrm>
            <a:off x="3123128" y="3608913"/>
            <a:ext cx="1697347" cy="2339102"/>
            <a:chOff x="3123128" y="3608913"/>
            <a:chExt cx="1697347" cy="233910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B6985959-2307-426A-9BF8-7A094793EBCF}"/>
                </a:ext>
              </a:extLst>
            </p:cNvPr>
            <p:cNvSpPr/>
            <p:nvPr/>
          </p:nvSpPr>
          <p:spPr>
            <a:xfrm>
              <a:off x="3433057" y="3608913"/>
              <a:ext cx="115717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年糕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3CA8C309-AFC6-4713-A025-E32738247CFC}"/>
                </a:ext>
              </a:extLst>
            </p:cNvPr>
            <p:cNvSpPr/>
            <p:nvPr/>
          </p:nvSpPr>
          <p:spPr>
            <a:xfrm>
              <a:off x="3123128" y="4255244"/>
              <a:ext cx="1697347" cy="1692771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又称“年年糕”，与“年年高”谐音，寓意着人们的工作和生活一年比一年提高。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FE73973-4E0D-447C-9FE1-A501D3508FC7}"/>
              </a:ext>
            </a:extLst>
          </p:cNvPr>
          <p:cNvGrpSpPr/>
          <p:nvPr/>
        </p:nvGrpSpPr>
        <p:grpSpPr>
          <a:xfrm>
            <a:off x="5283839" y="3608913"/>
            <a:ext cx="1697347" cy="2019014"/>
            <a:chOff x="5283839" y="3608913"/>
            <a:chExt cx="1697347" cy="201901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DFD6B6A1-794B-449B-A05F-C46D094E1D50}"/>
                </a:ext>
              </a:extLst>
            </p:cNvPr>
            <p:cNvSpPr/>
            <p:nvPr/>
          </p:nvSpPr>
          <p:spPr>
            <a:xfrm>
              <a:off x="5686391" y="3608913"/>
              <a:ext cx="11464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饺子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48393637-7543-4CB5-9CB7-4089A40E7571}"/>
                </a:ext>
              </a:extLst>
            </p:cNvPr>
            <p:cNvSpPr/>
            <p:nvPr/>
          </p:nvSpPr>
          <p:spPr>
            <a:xfrm>
              <a:off x="5283839" y="4255244"/>
              <a:ext cx="1697347" cy="1372683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又称水饺，是中国北方民间的主食和地方小吃，也是年节食品。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F360C65F-0981-4D7A-9E3A-40C8D34424AF}"/>
              </a:ext>
            </a:extLst>
          </p:cNvPr>
          <p:cNvGrpSpPr/>
          <p:nvPr/>
        </p:nvGrpSpPr>
        <p:grpSpPr>
          <a:xfrm>
            <a:off x="7526486" y="3608913"/>
            <a:ext cx="1697347" cy="2339102"/>
            <a:chOff x="7526486" y="3608913"/>
            <a:chExt cx="1697347" cy="233910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0515D207-B95F-4B04-B7D6-4631C5437BA0}"/>
                </a:ext>
              </a:extLst>
            </p:cNvPr>
            <p:cNvSpPr/>
            <p:nvPr/>
          </p:nvSpPr>
          <p:spPr>
            <a:xfrm>
              <a:off x="7857044" y="3608913"/>
              <a:ext cx="11362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元宵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E364221A-F02B-40BA-BDF7-CE0336482F23}"/>
                </a:ext>
              </a:extLst>
            </p:cNvPr>
            <p:cNvSpPr/>
            <p:nvPr/>
          </p:nvSpPr>
          <p:spPr>
            <a:xfrm>
              <a:off x="7526486" y="4255244"/>
              <a:ext cx="1697347" cy="1692771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北方“滚”元宵，南方“包”汤圆，这是两种做法和口感都均为不同的食品。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B8D88635-A779-4A29-BE77-2F1D92002F31}"/>
              </a:ext>
            </a:extLst>
          </p:cNvPr>
          <p:cNvGrpSpPr/>
          <p:nvPr/>
        </p:nvGrpSpPr>
        <p:grpSpPr>
          <a:xfrm>
            <a:off x="9831099" y="3608913"/>
            <a:ext cx="1697347" cy="1698927"/>
            <a:chOff x="9831099" y="3608913"/>
            <a:chExt cx="1697347" cy="1698927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211E74C7-A220-4910-BA39-EF1D6E04DA42}"/>
                </a:ext>
              </a:extLst>
            </p:cNvPr>
            <p:cNvSpPr/>
            <p:nvPr/>
          </p:nvSpPr>
          <p:spPr>
            <a:xfrm>
              <a:off x="10164248" y="3608913"/>
              <a:ext cx="119049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600" spc="-300" dirty="0">
                  <a:solidFill>
                    <a:srgbClr val="B9212C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春卷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62155E55-70C1-4047-98E4-0A8F400FA5A5}"/>
                </a:ext>
              </a:extLst>
            </p:cNvPr>
            <p:cNvSpPr/>
            <p:nvPr/>
          </p:nvSpPr>
          <p:spPr>
            <a:xfrm>
              <a:off x="9831099" y="4255244"/>
              <a:ext cx="1697347" cy="1052596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B9212C"/>
                  </a:solidFill>
                  <a:latin typeface="字魂36号-正文宋楷" panose="00000500000000000000" pitchFamily="2" charset="-122"/>
                  <a:ea typeface="字魂36号-正文宋楷" panose="00000500000000000000" pitchFamily="2" charset="-122"/>
                  <a:cs typeface="+mn-ea"/>
                  <a:sym typeface="+mn-lt"/>
                </a:rPr>
                <a:t>又称春饼、春盘、薄饼。表示迎接新春的意思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BC3E00D0-6D7A-4B0C-A757-A698B3BBF4CE}"/>
              </a:ext>
            </a:extLst>
          </p:cNvPr>
          <p:cNvSpPr/>
          <p:nvPr/>
        </p:nvSpPr>
        <p:spPr>
          <a:xfrm>
            <a:off x="1440366" y="242796"/>
            <a:ext cx="2492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-300" dirty="0">
                <a:solidFill>
                  <a:srgbClr val="B9212C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节令食品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33" y="1650577"/>
            <a:ext cx="1883514" cy="1883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915" y="2022846"/>
            <a:ext cx="1272822" cy="127282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72" y="2022846"/>
            <a:ext cx="1196960" cy="11969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92" y="1771677"/>
            <a:ext cx="1837236" cy="183723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283" y="1960141"/>
            <a:ext cx="1282699" cy="128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9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1" b="18554"/>
          <a:stretch/>
        </p:blipFill>
        <p:spPr>
          <a:xfrm>
            <a:off x="79679" y="-78759"/>
            <a:ext cx="12032638" cy="694197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091" y="-78759"/>
            <a:ext cx="12192000" cy="1813695"/>
          </a:xfrm>
          <a:prstGeom prst="rect">
            <a:avLst/>
          </a:prstGeom>
          <a:solidFill>
            <a:srgbClr val="B22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5044305"/>
            <a:ext cx="12192000" cy="1813695"/>
          </a:xfrm>
          <a:prstGeom prst="rect">
            <a:avLst/>
          </a:prstGeom>
          <a:solidFill>
            <a:srgbClr val="AD1F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CB8292C-CEF3-47F2-9508-30F2828DD78C}"/>
              </a:ext>
            </a:extLst>
          </p:cNvPr>
          <p:cNvSpPr/>
          <p:nvPr/>
        </p:nvSpPr>
        <p:spPr>
          <a:xfrm>
            <a:off x="2699657" y="2665690"/>
            <a:ext cx="67926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8000" dirty="0" smtClean="0">
                <a:solidFill>
                  <a:srgbClr val="B9212C"/>
                </a:solidFill>
                <a:cs typeface="+mn-ea"/>
                <a:sym typeface="+mn-lt"/>
              </a:rPr>
              <a:t>谢谢观看</a:t>
            </a:r>
            <a:endParaRPr lang="zh-CN" altLang="en-US" sz="8000" dirty="0">
              <a:solidFill>
                <a:srgbClr val="B9212C"/>
              </a:solidFill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5AD0F7A-A02F-4FF1-B069-69C83211A165}"/>
              </a:ext>
            </a:extLst>
          </p:cNvPr>
          <p:cNvSpPr/>
          <p:nvPr/>
        </p:nvSpPr>
        <p:spPr>
          <a:xfrm>
            <a:off x="3424434" y="5746944"/>
            <a:ext cx="5343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rgbClr val="F7ECE0"/>
                </a:solidFill>
                <a:cs typeface="+mn-ea"/>
                <a:sym typeface="+mn-lt"/>
              </a:rPr>
              <a:t>SPRING FESTIVAL TRADITIONAL CUSTOM CULTURE</a:t>
            </a:r>
            <a:endParaRPr lang="zh-CN" altLang="en-US" dirty="0">
              <a:solidFill>
                <a:srgbClr val="F7ECE0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61" y="3696369"/>
            <a:ext cx="1815548" cy="181554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9656" y="1529801"/>
            <a:ext cx="1822647" cy="181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6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qibemj2">
      <a:majorFont>
        <a:latin typeface="字魂56号-洪亮毛笔隶书简体" panose="020F0302020204030204"/>
        <a:ea typeface="字魂56号-洪亮毛笔隶书简体"/>
        <a:cs typeface=""/>
      </a:majorFont>
      <a:minorFont>
        <a:latin typeface="字魂56号-洪亮毛笔隶书简体" panose="020F0502020204030204"/>
        <a:ea typeface="字魂56号-洪亮毛笔隶书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1792</Words>
  <Application>Microsoft Office PowerPoint</Application>
  <PresentationFormat>宽屏</PresentationFormat>
  <Paragraphs>246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等线</vt:lpstr>
      <vt:lpstr>字魂56号-洪亮毛笔隶书简体</vt:lpstr>
      <vt:lpstr>字魂36号-正文宋楷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</dc:title>
  <cp:lastModifiedBy>faith123</cp:lastModifiedBy>
  <cp:revision>3</cp:revision>
  <dcterms:created xsi:type="dcterms:W3CDTF">2018-01-07T05:26:03Z</dcterms:created>
  <dcterms:modified xsi:type="dcterms:W3CDTF">2019-12-26T01:37:31Z</dcterms:modified>
</cp:coreProperties>
</file>