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1"/>
  </p:notesMasterIdLst>
  <p:sldIdLst>
    <p:sldId id="256" r:id="rId2"/>
    <p:sldId id="316" r:id="rId3"/>
    <p:sldId id="317" r:id="rId4"/>
    <p:sldId id="259" r:id="rId5"/>
    <p:sldId id="260" r:id="rId6"/>
    <p:sldId id="261" r:id="rId7"/>
    <p:sldId id="262" r:id="rId8"/>
    <p:sldId id="263" r:id="rId9"/>
    <p:sldId id="264" r:id="rId10"/>
    <p:sldId id="265" r:id="rId11"/>
    <p:sldId id="266" r:id="rId12"/>
    <p:sldId id="318" r:id="rId13"/>
    <p:sldId id="268" r:id="rId14"/>
    <p:sldId id="269" r:id="rId15"/>
    <p:sldId id="270" r:id="rId16"/>
    <p:sldId id="271" r:id="rId17"/>
    <p:sldId id="272" r:id="rId18"/>
    <p:sldId id="273" r:id="rId19"/>
    <p:sldId id="319" r:id="rId20"/>
    <p:sldId id="276" r:id="rId21"/>
    <p:sldId id="277" r:id="rId22"/>
    <p:sldId id="278" r:id="rId23"/>
    <p:sldId id="279" r:id="rId24"/>
    <p:sldId id="280" r:id="rId25"/>
    <p:sldId id="281" r:id="rId26"/>
    <p:sldId id="320" r:id="rId27"/>
    <p:sldId id="283" r:id="rId28"/>
    <p:sldId id="284" r:id="rId29"/>
    <p:sldId id="285" r:id="rId30"/>
    <p:sldId id="286" r:id="rId31"/>
    <p:sldId id="287" r:id="rId32"/>
    <p:sldId id="288" r:id="rId33"/>
    <p:sldId id="289" r:id="rId34"/>
    <p:sldId id="321"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22" r:id="rId48"/>
    <p:sldId id="304" r:id="rId49"/>
    <p:sldId id="305" r:id="rId50"/>
    <p:sldId id="306" r:id="rId51"/>
    <p:sldId id="307" r:id="rId52"/>
    <p:sldId id="308" r:id="rId53"/>
    <p:sldId id="323" r:id="rId54"/>
    <p:sldId id="310" r:id="rId55"/>
    <p:sldId id="311" r:id="rId56"/>
    <p:sldId id="312" r:id="rId57"/>
    <p:sldId id="313" r:id="rId58"/>
    <p:sldId id="314" r:id="rId59"/>
    <p:sldId id="325" r:id="rId60"/>
  </p:sldIdLst>
  <p:sldSz cx="12192000" cy="6858000"/>
  <p:notesSz cx="6858000" cy="9144000"/>
  <p:embeddedFontLst>
    <p:embeddedFont>
      <p:font typeface="仿宋" panose="02010609060101010101" pitchFamily="49" charset="-122"/>
      <p:regular r:id="rId62"/>
    </p:embeddedFont>
    <p:embeddedFont>
      <p:font typeface="黑体" panose="02010609060101010101" pitchFamily="49" charset="-122"/>
      <p:regular r:id="rId63"/>
    </p:embeddedFont>
    <p:embeddedFont>
      <p:font typeface="苏新诗古印宋简" panose="02010600030101010101" charset="-122"/>
      <p:regular r:id="rId64"/>
    </p:embeddedFont>
    <p:embeddedFont>
      <p:font typeface="迷你简汉真广标" panose="02010600030101010101" charset="-122"/>
      <p:regular r:id="rId65"/>
    </p:embeddedFont>
    <p:embeddedFont>
      <p:font typeface="微软雅黑" panose="020B0503020204020204" pitchFamily="34" charset="-122"/>
      <p:regular r:id="rId66"/>
      <p:bold r:id="rId67"/>
    </p:embeddedFont>
    <p:embeddedFont>
      <p:font typeface="Calibri" panose="020F0502020204030204" pitchFamily="34" charset="0"/>
      <p:regular r:id="rId68"/>
      <p:bold r:id="rId69"/>
      <p:italic r:id="rId70"/>
      <p:boldItalic r:id="rId71"/>
    </p:embeddedFont>
    <p:embeddedFont>
      <p:font typeface="华文琥珀" panose="02010800040101010101" pitchFamily="2" charset="-122"/>
      <p:regular r:id="rId72"/>
    </p:embeddedFont>
    <p:embeddedFont>
      <p:font typeface="Calibri Light" panose="020F0302020204030204" pitchFamily="34" charset="0"/>
      <p:regular r:id="rId73"/>
      <p:italic r:id="rId74"/>
    </p:embeddedFont>
  </p:embeddedFontLst>
  <p:custDataLst>
    <p:tags r:id="rId7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p15:clr>
            <a:srgbClr val="A4A3A4"/>
          </p15:clr>
        </p15:guide>
        <p15:guide id="2" pos="38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34C7"/>
    <a:srgbClr val="F6FBFE"/>
    <a:srgbClr val="FDFDFD"/>
    <a:srgbClr val="EEF1F3"/>
    <a:srgbClr val="F6FDFE"/>
    <a:srgbClr val="D5F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5" d="100"/>
          <a:sy n="85" d="100"/>
        </p:scale>
        <p:origin x="744" y="78"/>
      </p:cViewPr>
      <p:guideLst>
        <p:guide orient="horz" pos="2183"/>
        <p:guide pos="38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508783-95F4-4534-83B0-8E96A2F11DB6}" type="datetimeFigureOut">
              <a:rPr lang="zh-CN" altLang="en-US" smtClean="0"/>
              <a:t>2018/7/29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198609-2451-43A4-85C5-51DA9C4C254E}" type="slidenum">
              <a:rPr lang="zh-CN" altLang="en-US" smtClean="0"/>
              <a:t>‹#›</a:t>
            </a:fld>
            <a:endParaRPr lang="zh-CN" altLang="en-US"/>
          </a:p>
        </p:txBody>
      </p:sp>
    </p:spTree>
    <p:extLst>
      <p:ext uri="{BB962C8B-B14F-4D97-AF65-F5344CB8AC3E}">
        <p14:creationId xmlns:p14="http://schemas.microsoft.com/office/powerpoint/2010/main" val="3081665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a:t>
            </a:fld>
            <a:endParaRPr lang="zh-CN" altLang="en-US"/>
          </a:p>
        </p:txBody>
      </p:sp>
    </p:spTree>
    <p:extLst>
      <p:ext uri="{BB962C8B-B14F-4D97-AF65-F5344CB8AC3E}">
        <p14:creationId xmlns:p14="http://schemas.microsoft.com/office/powerpoint/2010/main" val="3212063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a:t>
            </a:fld>
            <a:endParaRPr lang="zh-CN" altLang="en-US"/>
          </a:p>
        </p:txBody>
      </p:sp>
    </p:spTree>
    <p:extLst>
      <p:ext uri="{BB962C8B-B14F-4D97-AF65-F5344CB8AC3E}">
        <p14:creationId xmlns:p14="http://schemas.microsoft.com/office/powerpoint/2010/main" val="3672070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a:t>
            </a:fld>
            <a:endParaRPr lang="zh-CN" altLang="en-US"/>
          </a:p>
        </p:txBody>
      </p:sp>
    </p:spTree>
    <p:extLst>
      <p:ext uri="{BB962C8B-B14F-4D97-AF65-F5344CB8AC3E}">
        <p14:creationId xmlns:p14="http://schemas.microsoft.com/office/powerpoint/2010/main" val="493864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a:t>
            </a:fld>
            <a:endParaRPr lang="zh-CN" altLang="en-US"/>
          </a:p>
        </p:txBody>
      </p:sp>
    </p:spTree>
    <p:extLst>
      <p:ext uri="{BB962C8B-B14F-4D97-AF65-F5344CB8AC3E}">
        <p14:creationId xmlns:p14="http://schemas.microsoft.com/office/powerpoint/2010/main" val="3382710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a:t>
            </a:fld>
            <a:endParaRPr lang="zh-CN" altLang="en-US"/>
          </a:p>
        </p:txBody>
      </p:sp>
    </p:spTree>
    <p:extLst>
      <p:ext uri="{BB962C8B-B14F-4D97-AF65-F5344CB8AC3E}">
        <p14:creationId xmlns:p14="http://schemas.microsoft.com/office/powerpoint/2010/main" val="3130863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6</a:t>
            </a:fld>
            <a:endParaRPr lang="zh-CN" altLang="en-US"/>
          </a:p>
        </p:txBody>
      </p:sp>
    </p:spTree>
    <p:extLst>
      <p:ext uri="{BB962C8B-B14F-4D97-AF65-F5344CB8AC3E}">
        <p14:creationId xmlns:p14="http://schemas.microsoft.com/office/powerpoint/2010/main" val="1743591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7</a:t>
            </a:fld>
            <a:endParaRPr lang="zh-CN" altLang="en-US"/>
          </a:p>
        </p:txBody>
      </p:sp>
    </p:spTree>
    <p:extLst>
      <p:ext uri="{BB962C8B-B14F-4D97-AF65-F5344CB8AC3E}">
        <p14:creationId xmlns:p14="http://schemas.microsoft.com/office/powerpoint/2010/main" val="3454617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8</a:t>
            </a:fld>
            <a:endParaRPr lang="zh-CN" altLang="en-US"/>
          </a:p>
        </p:txBody>
      </p:sp>
    </p:spTree>
    <p:extLst>
      <p:ext uri="{BB962C8B-B14F-4D97-AF65-F5344CB8AC3E}">
        <p14:creationId xmlns:p14="http://schemas.microsoft.com/office/powerpoint/2010/main" val="2752556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9</a:t>
            </a:fld>
            <a:endParaRPr lang="zh-CN" altLang="en-US"/>
          </a:p>
        </p:txBody>
      </p:sp>
    </p:spTree>
    <p:extLst>
      <p:ext uri="{BB962C8B-B14F-4D97-AF65-F5344CB8AC3E}">
        <p14:creationId xmlns:p14="http://schemas.microsoft.com/office/powerpoint/2010/main" val="3703761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10</a:t>
            </a:fld>
            <a:endParaRPr lang="zh-CN" altLang="en-US"/>
          </a:p>
        </p:txBody>
      </p:sp>
    </p:spTree>
    <p:extLst>
      <p:ext uri="{BB962C8B-B14F-4D97-AF65-F5344CB8AC3E}">
        <p14:creationId xmlns:p14="http://schemas.microsoft.com/office/powerpoint/2010/main" val="202671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11</a:t>
            </a:fld>
            <a:endParaRPr lang="zh-CN" altLang="en-US"/>
          </a:p>
        </p:txBody>
      </p:sp>
    </p:spTree>
    <p:extLst>
      <p:ext uri="{BB962C8B-B14F-4D97-AF65-F5344CB8AC3E}">
        <p14:creationId xmlns:p14="http://schemas.microsoft.com/office/powerpoint/2010/main" val="1287531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12</a:t>
            </a:fld>
            <a:endParaRPr lang="zh-CN" altLang="en-US"/>
          </a:p>
        </p:txBody>
      </p:sp>
    </p:spTree>
    <p:extLst>
      <p:ext uri="{BB962C8B-B14F-4D97-AF65-F5344CB8AC3E}">
        <p14:creationId xmlns:p14="http://schemas.microsoft.com/office/powerpoint/2010/main" val="3543660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13</a:t>
            </a:fld>
            <a:endParaRPr lang="zh-CN" altLang="en-US"/>
          </a:p>
        </p:txBody>
      </p:sp>
    </p:spTree>
    <p:extLst>
      <p:ext uri="{BB962C8B-B14F-4D97-AF65-F5344CB8AC3E}">
        <p14:creationId xmlns:p14="http://schemas.microsoft.com/office/powerpoint/2010/main" val="3354646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14</a:t>
            </a:fld>
            <a:endParaRPr lang="zh-CN" altLang="en-US"/>
          </a:p>
        </p:txBody>
      </p:sp>
    </p:spTree>
    <p:extLst>
      <p:ext uri="{BB962C8B-B14F-4D97-AF65-F5344CB8AC3E}">
        <p14:creationId xmlns:p14="http://schemas.microsoft.com/office/powerpoint/2010/main" val="2365405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15</a:t>
            </a:fld>
            <a:endParaRPr lang="zh-CN" altLang="en-US"/>
          </a:p>
        </p:txBody>
      </p:sp>
    </p:spTree>
    <p:extLst>
      <p:ext uri="{BB962C8B-B14F-4D97-AF65-F5344CB8AC3E}">
        <p14:creationId xmlns:p14="http://schemas.microsoft.com/office/powerpoint/2010/main" val="2193771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16</a:t>
            </a:fld>
            <a:endParaRPr lang="zh-CN" altLang="en-US"/>
          </a:p>
        </p:txBody>
      </p:sp>
    </p:spTree>
    <p:extLst>
      <p:ext uri="{BB962C8B-B14F-4D97-AF65-F5344CB8AC3E}">
        <p14:creationId xmlns:p14="http://schemas.microsoft.com/office/powerpoint/2010/main" val="1674221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17</a:t>
            </a:fld>
            <a:endParaRPr lang="zh-CN" altLang="en-US"/>
          </a:p>
        </p:txBody>
      </p:sp>
    </p:spTree>
    <p:extLst>
      <p:ext uri="{BB962C8B-B14F-4D97-AF65-F5344CB8AC3E}">
        <p14:creationId xmlns:p14="http://schemas.microsoft.com/office/powerpoint/2010/main" val="1878698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18</a:t>
            </a:fld>
            <a:endParaRPr lang="zh-CN" altLang="en-US"/>
          </a:p>
        </p:txBody>
      </p:sp>
    </p:spTree>
    <p:extLst>
      <p:ext uri="{BB962C8B-B14F-4D97-AF65-F5344CB8AC3E}">
        <p14:creationId xmlns:p14="http://schemas.microsoft.com/office/powerpoint/2010/main" val="2901812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19</a:t>
            </a:fld>
            <a:endParaRPr lang="zh-CN" altLang="en-US"/>
          </a:p>
        </p:txBody>
      </p:sp>
    </p:spTree>
    <p:extLst>
      <p:ext uri="{BB962C8B-B14F-4D97-AF65-F5344CB8AC3E}">
        <p14:creationId xmlns:p14="http://schemas.microsoft.com/office/powerpoint/2010/main" val="374931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20</a:t>
            </a:fld>
            <a:endParaRPr lang="zh-CN" altLang="en-US"/>
          </a:p>
        </p:txBody>
      </p:sp>
    </p:spTree>
    <p:extLst>
      <p:ext uri="{BB962C8B-B14F-4D97-AF65-F5344CB8AC3E}">
        <p14:creationId xmlns:p14="http://schemas.microsoft.com/office/powerpoint/2010/main" val="565308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21</a:t>
            </a:fld>
            <a:endParaRPr lang="zh-CN" altLang="en-US"/>
          </a:p>
        </p:txBody>
      </p:sp>
    </p:spTree>
    <p:extLst>
      <p:ext uri="{BB962C8B-B14F-4D97-AF65-F5344CB8AC3E}">
        <p14:creationId xmlns:p14="http://schemas.microsoft.com/office/powerpoint/2010/main" val="182325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22</a:t>
            </a:fld>
            <a:endParaRPr lang="zh-CN" altLang="en-US"/>
          </a:p>
        </p:txBody>
      </p:sp>
    </p:spTree>
    <p:extLst>
      <p:ext uri="{BB962C8B-B14F-4D97-AF65-F5344CB8AC3E}">
        <p14:creationId xmlns:p14="http://schemas.microsoft.com/office/powerpoint/2010/main" val="3463537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23</a:t>
            </a:fld>
            <a:endParaRPr lang="zh-CN" altLang="en-US"/>
          </a:p>
        </p:txBody>
      </p:sp>
    </p:spTree>
    <p:extLst>
      <p:ext uri="{BB962C8B-B14F-4D97-AF65-F5344CB8AC3E}">
        <p14:creationId xmlns:p14="http://schemas.microsoft.com/office/powerpoint/2010/main" val="1336444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24</a:t>
            </a:fld>
            <a:endParaRPr lang="zh-CN" altLang="en-US"/>
          </a:p>
        </p:txBody>
      </p:sp>
    </p:spTree>
    <p:extLst>
      <p:ext uri="{BB962C8B-B14F-4D97-AF65-F5344CB8AC3E}">
        <p14:creationId xmlns:p14="http://schemas.microsoft.com/office/powerpoint/2010/main" val="11474901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25</a:t>
            </a:fld>
            <a:endParaRPr lang="zh-CN" altLang="en-US"/>
          </a:p>
        </p:txBody>
      </p:sp>
    </p:spTree>
    <p:extLst>
      <p:ext uri="{BB962C8B-B14F-4D97-AF65-F5344CB8AC3E}">
        <p14:creationId xmlns:p14="http://schemas.microsoft.com/office/powerpoint/2010/main" val="2340100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26</a:t>
            </a:fld>
            <a:endParaRPr lang="zh-CN" altLang="en-US"/>
          </a:p>
        </p:txBody>
      </p:sp>
    </p:spTree>
    <p:extLst>
      <p:ext uri="{BB962C8B-B14F-4D97-AF65-F5344CB8AC3E}">
        <p14:creationId xmlns:p14="http://schemas.microsoft.com/office/powerpoint/2010/main" val="1903770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27</a:t>
            </a:fld>
            <a:endParaRPr lang="zh-CN" altLang="en-US"/>
          </a:p>
        </p:txBody>
      </p:sp>
    </p:spTree>
    <p:extLst>
      <p:ext uri="{BB962C8B-B14F-4D97-AF65-F5344CB8AC3E}">
        <p14:creationId xmlns:p14="http://schemas.microsoft.com/office/powerpoint/2010/main" val="151757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28</a:t>
            </a:fld>
            <a:endParaRPr lang="zh-CN" altLang="en-US"/>
          </a:p>
        </p:txBody>
      </p:sp>
    </p:spTree>
    <p:extLst>
      <p:ext uri="{BB962C8B-B14F-4D97-AF65-F5344CB8AC3E}">
        <p14:creationId xmlns:p14="http://schemas.microsoft.com/office/powerpoint/2010/main" val="696402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29</a:t>
            </a:fld>
            <a:endParaRPr lang="zh-CN" altLang="en-US"/>
          </a:p>
        </p:txBody>
      </p:sp>
    </p:spTree>
    <p:extLst>
      <p:ext uri="{BB962C8B-B14F-4D97-AF65-F5344CB8AC3E}">
        <p14:creationId xmlns:p14="http://schemas.microsoft.com/office/powerpoint/2010/main" val="37094540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30</a:t>
            </a:fld>
            <a:endParaRPr lang="zh-CN" altLang="en-US"/>
          </a:p>
        </p:txBody>
      </p:sp>
    </p:spTree>
    <p:extLst>
      <p:ext uri="{BB962C8B-B14F-4D97-AF65-F5344CB8AC3E}">
        <p14:creationId xmlns:p14="http://schemas.microsoft.com/office/powerpoint/2010/main" val="1747590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31</a:t>
            </a:fld>
            <a:endParaRPr lang="zh-CN" altLang="en-US"/>
          </a:p>
        </p:txBody>
      </p:sp>
    </p:spTree>
    <p:extLst>
      <p:ext uri="{BB962C8B-B14F-4D97-AF65-F5344CB8AC3E}">
        <p14:creationId xmlns:p14="http://schemas.microsoft.com/office/powerpoint/2010/main" val="3060195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32</a:t>
            </a:fld>
            <a:endParaRPr lang="zh-CN" altLang="en-US"/>
          </a:p>
        </p:txBody>
      </p:sp>
    </p:spTree>
    <p:extLst>
      <p:ext uri="{BB962C8B-B14F-4D97-AF65-F5344CB8AC3E}">
        <p14:creationId xmlns:p14="http://schemas.microsoft.com/office/powerpoint/2010/main" val="666325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33</a:t>
            </a:fld>
            <a:endParaRPr lang="zh-CN" altLang="en-US"/>
          </a:p>
        </p:txBody>
      </p:sp>
    </p:spTree>
    <p:extLst>
      <p:ext uri="{BB962C8B-B14F-4D97-AF65-F5344CB8AC3E}">
        <p14:creationId xmlns:p14="http://schemas.microsoft.com/office/powerpoint/2010/main" val="905774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34</a:t>
            </a:fld>
            <a:endParaRPr lang="zh-CN" altLang="en-US"/>
          </a:p>
        </p:txBody>
      </p:sp>
    </p:spTree>
    <p:extLst>
      <p:ext uri="{BB962C8B-B14F-4D97-AF65-F5344CB8AC3E}">
        <p14:creationId xmlns:p14="http://schemas.microsoft.com/office/powerpoint/2010/main" val="35943173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35</a:t>
            </a:fld>
            <a:endParaRPr lang="zh-CN" altLang="en-US"/>
          </a:p>
        </p:txBody>
      </p:sp>
    </p:spTree>
    <p:extLst>
      <p:ext uri="{BB962C8B-B14F-4D97-AF65-F5344CB8AC3E}">
        <p14:creationId xmlns:p14="http://schemas.microsoft.com/office/powerpoint/2010/main" val="3702756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36</a:t>
            </a:fld>
            <a:endParaRPr lang="zh-CN" altLang="en-US"/>
          </a:p>
        </p:txBody>
      </p:sp>
    </p:spTree>
    <p:extLst>
      <p:ext uri="{BB962C8B-B14F-4D97-AF65-F5344CB8AC3E}">
        <p14:creationId xmlns:p14="http://schemas.microsoft.com/office/powerpoint/2010/main" val="8115510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37</a:t>
            </a:fld>
            <a:endParaRPr lang="zh-CN" altLang="en-US"/>
          </a:p>
        </p:txBody>
      </p:sp>
    </p:spTree>
    <p:extLst>
      <p:ext uri="{BB962C8B-B14F-4D97-AF65-F5344CB8AC3E}">
        <p14:creationId xmlns:p14="http://schemas.microsoft.com/office/powerpoint/2010/main" val="3740782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38</a:t>
            </a:fld>
            <a:endParaRPr lang="zh-CN" altLang="en-US"/>
          </a:p>
        </p:txBody>
      </p:sp>
    </p:spTree>
    <p:extLst>
      <p:ext uri="{BB962C8B-B14F-4D97-AF65-F5344CB8AC3E}">
        <p14:creationId xmlns:p14="http://schemas.microsoft.com/office/powerpoint/2010/main" val="32598547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39</a:t>
            </a:fld>
            <a:endParaRPr lang="zh-CN" altLang="en-US"/>
          </a:p>
        </p:txBody>
      </p:sp>
    </p:spTree>
    <p:extLst>
      <p:ext uri="{BB962C8B-B14F-4D97-AF65-F5344CB8AC3E}">
        <p14:creationId xmlns:p14="http://schemas.microsoft.com/office/powerpoint/2010/main" val="11983352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40</a:t>
            </a:fld>
            <a:endParaRPr lang="zh-CN" altLang="en-US"/>
          </a:p>
        </p:txBody>
      </p:sp>
    </p:spTree>
    <p:extLst>
      <p:ext uri="{BB962C8B-B14F-4D97-AF65-F5344CB8AC3E}">
        <p14:creationId xmlns:p14="http://schemas.microsoft.com/office/powerpoint/2010/main" val="2401009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41</a:t>
            </a:fld>
            <a:endParaRPr lang="zh-CN" altLang="en-US"/>
          </a:p>
        </p:txBody>
      </p:sp>
    </p:spTree>
    <p:extLst>
      <p:ext uri="{BB962C8B-B14F-4D97-AF65-F5344CB8AC3E}">
        <p14:creationId xmlns:p14="http://schemas.microsoft.com/office/powerpoint/2010/main" val="39165408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42</a:t>
            </a:fld>
            <a:endParaRPr lang="zh-CN" altLang="en-US"/>
          </a:p>
        </p:txBody>
      </p:sp>
    </p:spTree>
    <p:extLst>
      <p:ext uri="{BB962C8B-B14F-4D97-AF65-F5344CB8AC3E}">
        <p14:creationId xmlns:p14="http://schemas.microsoft.com/office/powerpoint/2010/main" val="71508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43</a:t>
            </a:fld>
            <a:endParaRPr lang="zh-CN" altLang="en-US"/>
          </a:p>
        </p:txBody>
      </p:sp>
    </p:spTree>
    <p:extLst>
      <p:ext uri="{BB962C8B-B14F-4D97-AF65-F5344CB8AC3E}">
        <p14:creationId xmlns:p14="http://schemas.microsoft.com/office/powerpoint/2010/main" val="3111030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44</a:t>
            </a:fld>
            <a:endParaRPr lang="zh-CN" altLang="en-US"/>
          </a:p>
        </p:txBody>
      </p:sp>
    </p:spTree>
    <p:extLst>
      <p:ext uri="{BB962C8B-B14F-4D97-AF65-F5344CB8AC3E}">
        <p14:creationId xmlns:p14="http://schemas.microsoft.com/office/powerpoint/2010/main" val="9863753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45</a:t>
            </a:fld>
            <a:endParaRPr lang="zh-CN" altLang="en-US"/>
          </a:p>
        </p:txBody>
      </p:sp>
    </p:spTree>
    <p:extLst>
      <p:ext uri="{BB962C8B-B14F-4D97-AF65-F5344CB8AC3E}">
        <p14:creationId xmlns:p14="http://schemas.microsoft.com/office/powerpoint/2010/main" val="2855320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46</a:t>
            </a:fld>
            <a:endParaRPr lang="zh-CN" altLang="en-US"/>
          </a:p>
        </p:txBody>
      </p:sp>
    </p:spTree>
    <p:extLst>
      <p:ext uri="{BB962C8B-B14F-4D97-AF65-F5344CB8AC3E}">
        <p14:creationId xmlns:p14="http://schemas.microsoft.com/office/powerpoint/2010/main" val="3437058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47</a:t>
            </a:fld>
            <a:endParaRPr lang="zh-CN" altLang="en-US"/>
          </a:p>
        </p:txBody>
      </p:sp>
    </p:spTree>
    <p:extLst>
      <p:ext uri="{BB962C8B-B14F-4D97-AF65-F5344CB8AC3E}">
        <p14:creationId xmlns:p14="http://schemas.microsoft.com/office/powerpoint/2010/main" val="37065298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48</a:t>
            </a:fld>
            <a:endParaRPr lang="zh-CN" altLang="en-US"/>
          </a:p>
        </p:txBody>
      </p:sp>
    </p:spTree>
    <p:extLst>
      <p:ext uri="{BB962C8B-B14F-4D97-AF65-F5344CB8AC3E}">
        <p14:creationId xmlns:p14="http://schemas.microsoft.com/office/powerpoint/2010/main" val="515939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49</a:t>
            </a:fld>
            <a:endParaRPr lang="zh-CN" altLang="en-US"/>
          </a:p>
        </p:txBody>
      </p:sp>
    </p:spTree>
    <p:extLst>
      <p:ext uri="{BB962C8B-B14F-4D97-AF65-F5344CB8AC3E}">
        <p14:creationId xmlns:p14="http://schemas.microsoft.com/office/powerpoint/2010/main" val="9636115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50</a:t>
            </a:fld>
            <a:endParaRPr lang="zh-CN" altLang="en-US"/>
          </a:p>
        </p:txBody>
      </p:sp>
    </p:spTree>
    <p:extLst>
      <p:ext uri="{BB962C8B-B14F-4D97-AF65-F5344CB8AC3E}">
        <p14:creationId xmlns:p14="http://schemas.microsoft.com/office/powerpoint/2010/main" val="960938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51</a:t>
            </a:fld>
            <a:endParaRPr lang="zh-CN" altLang="en-US"/>
          </a:p>
        </p:txBody>
      </p:sp>
    </p:spTree>
    <p:extLst>
      <p:ext uri="{BB962C8B-B14F-4D97-AF65-F5344CB8AC3E}">
        <p14:creationId xmlns:p14="http://schemas.microsoft.com/office/powerpoint/2010/main" val="32942753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52</a:t>
            </a:fld>
            <a:endParaRPr lang="zh-CN" altLang="en-US"/>
          </a:p>
        </p:txBody>
      </p:sp>
    </p:spTree>
    <p:extLst>
      <p:ext uri="{BB962C8B-B14F-4D97-AF65-F5344CB8AC3E}">
        <p14:creationId xmlns:p14="http://schemas.microsoft.com/office/powerpoint/2010/main" val="2872116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53</a:t>
            </a:fld>
            <a:endParaRPr lang="zh-CN" altLang="en-US"/>
          </a:p>
        </p:txBody>
      </p:sp>
    </p:spTree>
    <p:extLst>
      <p:ext uri="{BB962C8B-B14F-4D97-AF65-F5344CB8AC3E}">
        <p14:creationId xmlns:p14="http://schemas.microsoft.com/office/powerpoint/2010/main" val="1036388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54</a:t>
            </a:fld>
            <a:endParaRPr lang="zh-CN" altLang="en-US"/>
          </a:p>
        </p:txBody>
      </p:sp>
    </p:spTree>
    <p:extLst>
      <p:ext uri="{BB962C8B-B14F-4D97-AF65-F5344CB8AC3E}">
        <p14:creationId xmlns:p14="http://schemas.microsoft.com/office/powerpoint/2010/main" val="9197030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55</a:t>
            </a:fld>
            <a:endParaRPr lang="zh-CN" altLang="en-US"/>
          </a:p>
        </p:txBody>
      </p:sp>
    </p:spTree>
    <p:extLst>
      <p:ext uri="{BB962C8B-B14F-4D97-AF65-F5344CB8AC3E}">
        <p14:creationId xmlns:p14="http://schemas.microsoft.com/office/powerpoint/2010/main" val="18844965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56</a:t>
            </a:fld>
            <a:endParaRPr lang="zh-CN" altLang="en-US"/>
          </a:p>
        </p:txBody>
      </p:sp>
    </p:spTree>
    <p:extLst>
      <p:ext uri="{BB962C8B-B14F-4D97-AF65-F5344CB8AC3E}">
        <p14:creationId xmlns:p14="http://schemas.microsoft.com/office/powerpoint/2010/main" val="14812909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57</a:t>
            </a:fld>
            <a:endParaRPr lang="zh-CN" altLang="en-US"/>
          </a:p>
        </p:txBody>
      </p:sp>
    </p:spTree>
    <p:extLst>
      <p:ext uri="{BB962C8B-B14F-4D97-AF65-F5344CB8AC3E}">
        <p14:creationId xmlns:p14="http://schemas.microsoft.com/office/powerpoint/2010/main" val="16354007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58</a:t>
            </a:fld>
            <a:endParaRPr lang="zh-CN" altLang="en-US"/>
          </a:p>
        </p:txBody>
      </p:sp>
    </p:spTree>
    <p:extLst>
      <p:ext uri="{BB962C8B-B14F-4D97-AF65-F5344CB8AC3E}">
        <p14:creationId xmlns:p14="http://schemas.microsoft.com/office/powerpoint/2010/main" val="359342007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98609-2451-43A4-85C5-51DA9C4C254E}" type="slidenum">
              <a:rPr lang="zh-CN" altLang="en-US" smtClean="0"/>
              <a:t>59</a:t>
            </a:fld>
            <a:endParaRPr lang="zh-CN" altLang="en-US"/>
          </a:p>
        </p:txBody>
      </p:sp>
    </p:spTree>
    <p:extLst>
      <p:ext uri="{BB962C8B-B14F-4D97-AF65-F5344CB8AC3E}">
        <p14:creationId xmlns:p14="http://schemas.microsoft.com/office/powerpoint/2010/main" val="1462655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6FBFE"/>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1B2D36-38A4-4AC2-9B1E-C662F5AB7D5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FBBD5-D719-4259-BBD3-2EC4AA986874}" type="datetimeFigureOut">
              <a:rPr lang="zh-CN" altLang="en-US" smtClean="0"/>
              <a:t>2018/7/29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B2D36-38A4-4AC2-9B1E-C662F5AB7D53}"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1"/>
            <a:ext cx="12192001" cy="68580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4.jpe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5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t="45887"/>
          <a:stretch>
            <a:fillRect/>
          </a:stretch>
        </p:blipFill>
        <p:spPr>
          <a:xfrm>
            <a:off x="2729009" y="4011169"/>
            <a:ext cx="6937288" cy="1953296"/>
          </a:xfrm>
          <a:prstGeom prst="rect">
            <a:avLst/>
          </a:prstGeom>
        </p:spPr>
      </p:pic>
      <p:pic>
        <p:nvPicPr>
          <p:cNvPr id="10" name="图片 9" descr="b3affab8c253b34079681e15caba6005"/>
          <p:cNvPicPr>
            <a:picLocks noChangeAspect="1"/>
          </p:cNvPicPr>
          <p:nvPr/>
        </p:nvPicPr>
        <p:blipFill>
          <a:blip r:embed="rId6"/>
          <a:stretch>
            <a:fillRect/>
          </a:stretch>
        </p:blipFill>
        <p:spPr>
          <a:xfrm>
            <a:off x="0" y="3219450"/>
            <a:ext cx="12197715" cy="3638550"/>
          </a:xfrm>
          <a:prstGeom prst="rect">
            <a:avLst/>
          </a:prstGeom>
        </p:spPr>
      </p:pic>
      <p:sp>
        <p:nvSpPr>
          <p:cNvPr id="55305" name="矩形 15"/>
          <p:cNvSpPr>
            <a:spLocks noChangeArrowheads="1"/>
          </p:cNvSpPr>
          <p:nvPr/>
        </p:nvSpPr>
        <p:spPr bwMode="auto">
          <a:xfrm>
            <a:off x="3410459" y="2582380"/>
            <a:ext cx="5771132" cy="1631216"/>
          </a:xfrm>
          <a:prstGeom prst="rect">
            <a:avLst/>
          </a:prstGeom>
        </p:spPr>
        <p:txBody>
          <a:bodyPr>
            <a:spAutoFit/>
          </a:bodyPr>
          <a:lstStyle/>
          <a:p>
            <a:pPr algn="ctr"/>
            <a:r>
              <a:rPr lang="zh-CN" altLang="en-US" sz="10000" b="1" spc="-300" dirty="0" smtClean="0">
                <a:solidFill>
                  <a:srgbClr val="FFC000"/>
                </a:solidFill>
                <a:latin typeface="迷你简汉真广标" panose="02010609000101010101" pitchFamily="49" charset="-122"/>
                <a:ea typeface="迷你简汉真广标" panose="02010609000101010101" pitchFamily="49" charset="-122"/>
              </a:rPr>
              <a:t> </a:t>
            </a:r>
            <a:endParaRPr lang="zh-CN" altLang="en-US" sz="10000" b="1" spc="-300" dirty="0">
              <a:solidFill>
                <a:srgbClr val="FFC000"/>
              </a:solidFill>
              <a:latin typeface="迷你简汉真广标" panose="02010609000101010101" pitchFamily="49" charset="-122"/>
              <a:ea typeface="迷你简汉真广标" panose="02010609000101010101" pitchFamily="49" charset="-122"/>
            </a:endParaRPr>
          </a:p>
        </p:txBody>
      </p:sp>
      <p:sp>
        <p:nvSpPr>
          <p:cNvPr id="13" name="矩形 12"/>
          <p:cNvSpPr/>
          <p:nvPr/>
        </p:nvSpPr>
        <p:spPr>
          <a:xfrm>
            <a:off x="9181071" y="2885130"/>
            <a:ext cx="1757680" cy="583565"/>
          </a:xfrm>
          <a:prstGeom prst="rect">
            <a:avLst/>
          </a:prstGeom>
        </p:spPr>
        <p:txBody>
          <a:bodyPr wrap="none">
            <a:spAutoFit/>
          </a:bodyPr>
          <a:lstStyle/>
          <a:p>
            <a:pPr algn="ctr" defTabSz="0">
              <a:defRPr/>
            </a:pPr>
            <a:r>
              <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sym typeface="+mn-ea"/>
              </a:rPr>
              <a:t>小二</a:t>
            </a:r>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sym typeface="+mn-ea"/>
              </a:rPr>
              <a:t>班 </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sym typeface="+mn-ea"/>
            </a:endParaRPr>
          </a:p>
        </p:txBody>
      </p: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6668" y="-555181"/>
            <a:ext cx="7742346" cy="7549261"/>
          </a:xfrm>
          <a:prstGeom prst="rect">
            <a:avLst/>
          </a:prstGeom>
        </p:spPr>
      </p:pic>
      <p:sp>
        <p:nvSpPr>
          <p:cNvPr id="12" name="矩形 11"/>
          <p:cNvSpPr/>
          <p:nvPr/>
        </p:nvSpPr>
        <p:spPr bwMode="auto">
          <a:xfrm>
            <a:off x="3193949" y="1664006"/>
            <a:ext cx="10581704" cy="830997"/>
          </a:xfrm>
          <a:prstGeom prst="rect">
            <a:avLst/>
          </a:prstGeom>
        </p:spPr>
        <p:txBody>
          <a:bodyPr wrap="square">
            <a:spAutoFit/>
          </a:bodyPr>
          <a:lstStyle/>
          <a:p>
            <a:pPr algn="ctr">
              <a:defRPr/>
            </a:pPr>
            <a:r>
              <a:rPr lang="zh-CN" altLang="en-US" sz="4800" spc="-300" dirty="0">
                <a:solidFill>
                  <a:srgbClr val="00B050"/>
                </a:solidFill>
                <a:latin typeface="华文琥珀" panose="02010800040101010101" pitchFamily="2" charset="-122"/>
                <a:ea typeface="华文琥珀" panose="02010800040101010101" pitchFamily="2" charset="-122"/>
                <a:sym typeface="+mn-ea"/>
              </a:rPr>
              <a:t>抗震救灾主题班会</a:t>
            </a:r>
            <a:r>
              <a:rPr lang="en-US" altLang="zh-CN" sz="4800" spc="-300" dirty="0" err="1">
                <a:solidFill>
                  <a:srgbClr val="00B050"/>
                </a:solidFill>
                <a:latin typeface="华文琥珀" panose="02010800040101010101" pitchFamily="2" charset="-122"/>
                <a:ea typeface="华文琥珀" panose="02010800040101010101" pitchFamily="2" charset="-122"/>
                <a:sym typeface="+mn-ea"/>
              </a:rPr>
              <a:t>ppt</a:t>
            </a:r>
            <a:r>
              <a:rPr lang="zh-CN" altLang="en-US" sz="4800" spc="-300" dirty="0">
                <a:solidFill>
                  <a:srgbClr val="00B050"/>
                </a:solidFill>
                <a:latin typeface="华文琥珀" panose="02010800040101010101" pitchFamily="2" charset="-122"/>
                <a:ea typeface="华文琥珀" panose="02010800040101010101" pitchFamily="2" charset="-122"/>
                <a:sym typeface="+mn-ea"/>
              </a:rPr>
              <a:t>模板</a:t>
            </a:r>
          </a:p>
        </p:txBody>
      </p:sp>
      <p:pic>
        <p:nvPicPr>
          <p:cNvPr id="3" name="纯音乐 - 天空之城 (吉他、钢琴)">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84801" y="-163758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 presetClass="mediacall" presetSubtype="0" fill="hold" nodeType="afterEffect">
                                  <p:stCondLst>
                                    <p:cond delay="0"/>
                                  </p:stCondLst>
                                  <p:childTnLst>
                                    <p:cmd type="call" cmd="playFrom(0.0)">
                                      <p:cBhvr>
                                        <p:cTn id="3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3"/>
                </p:tgtEl>
              </p:cMediaNode>
            </p:audio>
          </p:childTnLst>
        </p:cTn>
      </p:par>
    </p:tnLst>
    <p:bldLst>
      <p:bldP spid="13"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a:extLst>
              <a:ext uri="{28A0092B-C50C-407E-A947-70E740481C1C}">
                <a14:useLocalDpi xmlns:a14="http://schemas.microsoft.com/office/drawing/2010/main" val="0"/>
              </a:ext>
            </a:extLst>
          </a:blip>
          <a:srcRect r="30152" b="59072"/>
          <a:stretch>
            <a:fillRect/>
          </a:stretch>
        </p:blipFill>
        <p:spPr>
          <a:xfrm>
            <a:off x="-694562" y="5549295"/>
            <a:ext cx="13063025" cy="2313804"/>
          </a:xfrm>
          <a:prstGeom prst="rect">
            <a:avLst/>
          </a:prstGeom>
        </p:spPr>
      </p:pic>
      <p:cxnSp>
        <p:nvCxnSpPr>
          <p:cNvPr id="44" name="直接连接符 66"/>
          <p:cNvCxnSpPr>
            <a:cxnSpLocks noChangeShapeType="1"/>
          </p:cNvCxnSpPr>
          <p:nvPr/>
        </p:nvCxnSpPr>
        <p:spPr bwMode="auto">
          <a:xfrm flipV="1">
            <a:off x="4819315" y="4215627"/>
            <a:ext cx="2770170" cy="1"/>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pic>
        <p:nvPicPr>
          <p:cNvPr id="8"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800" y="1438688"/>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9" name="空心弧 40"/>
          <p:cNvSpPr/>
          <p:nvPr/>
        </p:nvSpPr>
        <p:spPr bwMode="auto">
          <a:xfrm rot="5400000">
            <a:off x="991200" y="1167225"/>
            <a:ext cx="4090988" cy="4090988"/>
          </a:xfrm>
          <a:custGeom>
            <a:avLst/>
            <a:gdLst>
              <a:gd name="T0" fmla="*/ 25488 w 4091171"/>
              <a:gd name="T1" fmla="*/ 2045583 h 4091173"/>
              <a:gd name="T2" fmla="*/ 4065677 w 4091171"/>
              <a:gd name="T3" fmla="*/ 2049671 h 4091173"/>
              <a:gd name="T4" fmla="*/ 2045586 w 4091171"/>
              <a:gd name="T5" fmla="*/ 2045587 h 4091173"/>
              <a:gd name="T6" fmla="*/ 5898240 60000 65536"/>
              <a:gd name="T7" fmla="*/ 5898240 60000 65536"/>
              <a:gd name="T8" fmla="*/ 5898240 60000 65536"/>
              <a:gd name="T9" fmla="*/ 0 w 4091171"/>
              <a:gd name="T10" fmla="*/ 0 h 4091173"/>
              <a:gd name="T11" fmla="*/ 4091171 w 4091171"/>
              <a:gd name="T12" fmla="*/ 2049724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chemeClr val="bg1">
              <a:lumMod val="65000"/>
            </a:schemeClr>
          </a:solidFill>
          <a:ln>
            <a:noFill/>
          </a:ln>
        </p:spPr>
        <p:txBody>
          <a:bodyPr lIns="91430" tIns="45716" rIns="91430" bIns="45716"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ysClr val="windowText" lastClr="000000"/>
              </a:solidFill>
              <a:effectLst/>
              <a:uLnTx/>
              <a:uFillTx/>
              <a:cs typeface="+mn-ea"/>
              <a:sym typeface="+mn-lt"/>
            </a:endParaRPr>
          </a:p>
        </p:txBody>
      </p:sp>
      <p:sp>
        <p:nvSpPr>
          <p:cNvPr id="10" name="椭圆 41"/>
          <p:cNvSpPr>
            <a:spLocks noChangeArrowheads="1"/>
          </p:cNvSpPr>
          <p:nvPr/>
        </p:nvSpPr>
        <p:spPr bwMode="auto">
          <a:xfrm>
            <a:off x="2983230" y="922171"/>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sp>
        <p:nvSpPr>
          <p:cNvPr id="11" name="椭圆 42"/>
          <p:cNvSpPr>
            <a:spLocks noChangeArrowheads="1"/>
          </p:cNvSpPr>
          <p:nvPr/>
        </p:nvSpPr>
        <p:spPr bwMode="auto">
          <a:xfrm>
            <a:off x="4663882" y="2307756"/>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sp>
        <p:nvSpPr>
          <p:cNvPr id="12" name="椭圆 43"/>
          <p:cNvSpPr>
            <a:spLocks noChangeArrowheads="1"/>
          </p:cNvSpPr>
          <p:nvPr/>
        </p:nvSpPr>
        <p:spPr bwMode="auto">
          <a:xfrm>
            <a:off x="4799613" y="3165414"/>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sp>
        <p:nvSpPr>
          <p:cNvPr id="13" name="椭圆 44"/>
          <p:cNvSpPr>
            <a:spLocks noChangeArrowheads="1"/>
          </p:cNvSpPr>
          <p:nvPr/>
        </p:nvSpPr>
        <p:spPr bwMode="auto">
          <a:xfrm>
            <a:off x="3877524" y="4645714"/>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cxnSp>
        <p:nvCxnSpPr>
          <p:cNvPr id="14" name="直接连接符 52"/>
          <p:cNvCxnSpPr>
            <a:cxnSpLocks noChangeShapeType="1"/>
          </p:cNvCxnSpPr>
          <p:nvPr/>
        </p:nvCxnSpPr>
        <p:spPr bwMode="auto">
          <a:xfrm>
            <a:off x="3575963" y="1097287"/>
            <a:ext cx="1654253" cy="0"/>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pic>
        <p:nvPicPr>
          <p:cNvPr id="15"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9201" y="563360"/>
            <a:ext cx="1062289" cy="1062290"/>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接连接符 58"/>
          <p:cNvCxnSpPr>
            <a:cxnSpLocks noChangeShapeType="1"/>
          </p:cNvCxnSpPr>
          <p:nvPr/>
        </p:nvCxnSpPr>
        <p:spPr bwMode="auto">
          <a:xfrm>
            <a:off x="4370708" y="4914706"/>
            <a:ext cx="2453799" cy="0"/>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pic>
        <p:nvPicPr>
          <p:cNvPr id="17"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2536" y="2954909"/>
            <a:ext cx="1062289" cy="1062289"/>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直接连接符 62"/>
          <p:cNvCxnSpPr>
            <a:cxnSpLocks noChangeShapeType="1"/>
          </p:cNvCxnSpPr>
          <p:nvPr/>
        </p:nvCxnSpPr>
        <p:spPr bwMode="auto">
          <a:xfrm flipV="1">
            <a:off x="5179608" y="2527619"/>
            <a:ext cx="2414588" cy="7939"/>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pic>
        <p:nvPicPr>
          <p:cNvPr id="19"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4899" y="1178001"/>
            <a:ext cx="1062289" cy="1062290"/>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直接连接符 66"/>
          <p:cNvCxnSpPr>
            <a:cxnSpLocks noChangeShapeType="1"/>
          </p:cNvCxnSpPr>
          <p:nvPr/>
        </p:nvCxnSpPr>
        <p:spPr bwMode="auto">
          <a:xfrm flipV="1">
            <a:off x="5176645" y="3403120"/>
            <a:ext cx="2766795" cy="16291"/>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pic>
        <p:nvPicPr>
          <p:cNvPr id="21"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2534" y="2043739"/>
            <a:ext cx="1062289" cy="1062289"/>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6634273" y="694592"/>
            <a:ext cx="2031305" cy="507823"/>
          </a:xfrm>
          <a:prstGeom prst="rect">
            <a:avLst/>
          </a:prstGeom>
        </p:spPr>
        <p:txBody>
          <a:bodyPr wrap="none" lIns="91430" tIns="45716" rIns="91430" bIns="45716">
            <a:spAutoFit/>
          </a:bodyPr>
          <a:lstStyle/>
          <a:p>
            <a:pPr>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sym typeface="仿宋_GB2312" charset="-122"/>
              </a:rPr>
              <a:t>介绍地震相关知识</a:t>
            </a:r>
          </a:p>
        </p:txBody>
      </p:sp>
      <p:sp>
        <p:nvSpPr>
          <p:cNvPr id="23" name="矩形 47"/>
          <p:cNvSpPr>
            <a:spLocks noChangeArrowheads="1"/>
          </p:cNvSpPr>
          <p:nvPr/>
        </p:nvSpPr>
        <p:spPr bwMode="auto">
          <a:xfrm>
            <a:off x="7748279" y="1319547"/>
            <a:ext cx="3043239" cy="507823"/>
          </a:xfrm>
          <a:prstGeom prst="rect">
            <a:avLst/>
          </a:prstGeom>
          <a:noFill/>
          <a:ln>
            <a:noFill/>
          </a:ln>
        </p:spPr>
        <p:txBody>
          <a:bodyPr lIns="91430" tIns="45716" rIns="91430" bIns="45716">
            <a:spAutoFit/>
          </a:bodyPr>
          <a:lstStyle/>
          <a:p>
            <a:pPr defTabSz="683895">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cs typeface="+mn-ea"/>
                <a:sym typeface="+mn-lt"/>
              </a:rPr>
              <a:t>介绍著名地震</a:t>
            </a:r>
          </a:p>
        </p:txBody>
      </p:sp>
      <p:sp>
        <p:nvSpPr>
          <p:cNvPr id="24" name="矩形 23"/>
          <p:cNvSpPr/>
          <p:nvPr/>
        </p:nvSpPr>
        <p:spPr>
          <a:xfrm>
            <a:off x="6892453" y="5593583"/>
            <a:ext cx="1569640" cy="507823"/>
          </a:xfrm>
          <a:prstGeom prst="rect">
            <a:avLst/>
          </a:prstGeom>
        </p:spPr>
        <p:txBody>
          <a:bodyPr wrap="none" lIns="91430" tIns="45716" rIns="91430" bIns="45716">
            <a:spAutoFit/>
          </a:bodyPr>
          <a:lstStyle/>
          <a:p>
            <a:pPr>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rPr>
              <a:t>家庭防震准备</a:t>
            </a:r>
          </a:p>
        </p:txBody>
      </p:sp>
      <p:sp>
        <p:nvSpPr>
          <p:cNvPr id="26" name="矩形 25"/>
          <p:cNvSpPr/>
          <p:nvPr/>
        </p:nvSpPr>
        <p:spPr>
          <a:xfrm>
            <a:off x="8604849" y="2230717"/>
            <a:ext cx="1800473" cy="507823"/>
          </a:xfrm>
          <a:prstGeom prst="rect">
            <a:avLst/>
          </a:prstGeom>
        </p:spPr>
        <p:txBody>
          <a:bodyPr wrap="none" lIns="91430" tIns="45716" rIns="91430" bIns="45716">
            <a:spAutoFit/>
          </a:bodyPr>
          <a:lstStyle/>
          <a:p>
            <a:pPr defTabSz="683895">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cs typeface="+mn-ea"/>
                <a:sym typeface="+mn-lt"/>
              </a:rPr>
              <a:t>爱心与灾区重建</a:t>
            </a:r>
          </a:p>
        </p:txBody>
      </p:sp>
      <p:sp>
        <p:nvSpPr>
          <p:cNvPr id="27" name="矩形 47"/>
          <p:cNvSpPr>
            <a:spLocks noChangeArrowheads="1"/>
          </p:cNvSpPr>
          <p:nvPr/>
        </p:nvSpPr>
        <p:spPr bwMode="auto">
          <a:xfrm>
            <a:off x="9023921" y="3141887"/>
            <a:ext cx="2549525" cy="507823"/>
          </a:xfrm>
          <a:prstGeom prst="rect">
            <a:avLst/>
          </a:prstGeom>
          <a:noFill/>
          <a:ln>
            <a:noFill/>
          </a:ln>
        </p:spPr>
        <p:txBody>
          <a:bodyPr lIns="91430" tIns="45716" rIns="91430" bIns="45716">
            <a:spAutoFit/>
          </a:bodyPr>
          <a:lstStyle/>
          <a:p>
            <a:pPr defTabSz="683895">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cs typeface="+mn-ea"/>
                <a:sym typeface="+mn-lt"/>
              </a:rPr>
              <a:t>逃生法则及自救常识</a:t>
            </a:r>
          </a:p>
        </p:txBody>
      </p:sp>
      <p:sp>
        <p:nvSpPr>
          <p:cNvPr id="28" name="矩形 27"/>
          <p:cNvSpPr/>
          <p:nvPr/>
        </p:nvSpPr>
        <p:spPr>
          <a:xfrm>
            <a:off x="8489432" y="4138694"/>
            <a:ext cx="2031305" cy="507823"/>
          </a:xfrm>
          <a:prstGeom prst="rect">
            <a:avLst/>
          </a:prstGeom>
        </p:spPr>
        <p:txBody>
          <a:bodyPr wrap="none" lIns="91430" tIns="45716" rIns="91430" bIns="45716">
            <a:spAutoFit/>
          </a:bodyPr>
          <a:lstStyle/>
          <a:p>
            <a:pPr defTabSz="683895">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cs typeface="+mn-ea"/>
                <a:sym typeface="+mn-lt"/>
              </a:rPr>
              <a:t>地震正确逃生方法</a:t>
            </a:r>
          </a:p>
        </p:txBody>
      </p:sp>
      <p:sp>
        <p:nvSpPr>
          <p:cNvPr id="29" name="矩形 47"/>
          <p:cNvSpPr>
            <a:spLocks noChangeArrowheads="1"/>
          </p:cNvSpPr>
          <p:nvPr/>
        </p:nvSpPr>
        <p:spPr bwMode="auto">
          <a:xfrm>
            <a:off x="7687524" y="4956743"/>
            <a:ext cx="2549525" cy="507823"/>
          </a:xfrm>
          <a:prstGeom prst="rect">
            <a:avLst/>
          </a:prstGeom>
          <a:noFill/>
          <a:ln>
            <a:noFill/>
          </a:ln>
        </p:spPr>
        <p:txBody>
          <a:bodyPr lIns="91430" tIns="45716" rIns="91430" bIns="45716">
            <a:spAutoFit/>
          </a:bodyPr>
          <a:lstStyle/>
          <a:p>
            <a:pPr>
              <a:lnSpc>
                <a:spcPct val="150000"/>
              </a:lnSpc>
            </a:pPr>
            <a:r>
              <a:rPr lang="zh-CN" altLang="en-US" dirty="0">
                <a:solidFill>
                  <a:srgbClr val="00B050"/>
                </a:solidFill>
                <a:latin typeface="华康新综艺W7(P)" panose="040B0700000000000000" pitchFamily="82" charset="-122"/>
                <a:ea typeface="华康新综艺W7(P)" panose="040B0700000000000000" pitchFamily="82" charset="-122"/>
              </a:rPr>
              <a:t>地震时应急防震工作</a:t>
            </a:r>
            <a:endParaRPr lang="en-US" altLang="zh-CN" dirty="0">
              <a:solidFill>
                <a:srgbClr val="00B050"/>
              </a:solidFill>
              <a:latin typeface="华康新综艺W7(P)" panose="040B0700000000000000" pitchFamily="82" charset="-122"/>
              <a:ea typeface="华康新综艺W7(P)" panose="040B0700000000000000" pitchFamily="82" charset="-122"/>
            </a:endParaRPr>
          </a:p>
        </p:txBody>
      </p:sp>
      <p:sp>
        <p:nvSpPr>
          <p:cNvPr id="31" name="矩形 71"/>
          <p:cNvSpPr>
            <a:spLocks noChangeArrowheads="1"/>
          </p:cNvSpPr>
          <p:nvPr/>
        </p:nvSpPr>
        <p:spPr bwMode="auto">
          <a:xfrm>
            <a:off x="5830795" y="750694"/>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9D36"/>
                </a:solidFill>
                <a:cs typeface="+mn-ea"/>
                <a:sym typeface="+mn-lt"/>
              </a:rPr>
              <a:t>1</a:t>
            </a:r>
          </a:p>
        </p:txBody>
      </p:sp>
      <p:sp>
        <p:nvSpPr>
          <p:cNvPr id="32" name="矩形 71"/>
          <p:cNvSpPr>
            <a:spLocks noChangeArrowheads="1"/>
          </p:cNvSpPr>
          <p:nvPr/>
        </p:nvSpPr>
        <p:spPr bwMode="auto">
          <a:xfrm>
            <a:off x="6966493" y="1369351"/>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9D36"/>
                </a:solidFill>
                <a:cs typeface="+mn-ea"/>
                <a:sym typeface="+mn-lt"/>
              </a:rPr>
              <a:t>2</a:t>
            </a:r>
          </a:p>
        </p:txBody>
      </p:sp>
      <p:sp>
        <p:nvSpPr>
          <p:cNvPr id="33" name="矩形 71"/>
          <p:cNvSpPr>
            <a:spLocks noChangeArrowheads="1"/>
          </p:cNvSpPr>
          <p:nvPr/>
        </p:nvSpPr>
        <p:spPr bwMode="auto">
          <a:xfrm>
            <a:off x="7844128" y="2276124"/>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9D36"/>
                </a:solidFill>
                <a:cs typeface="+mn-ea"/>
                <a:sym typeface="+mn-lt"/>
              </a:rPr>
              <a:t>3</a:t>
            </a:r>
          </a:p>
        </p:txBody>
      </p:sp>
      <p:sp>
        <p:nvSpPr>
          <p:cNvPr id="34" name="矩形 71"/>
          <p:cNvSpPr>
            <a:spLocks noChangeArrowheads="1"/>
          </p:cNvSpPr>
          <p:nvPr/>
        </p:nvSpPr>
        <p:spPr bwMode="auto">
          <a:xfrm>
            <a:off x="8263228" y="3169883"/>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9D36"/>
                </a:solidFill>
                <a:cs typeface="+mn-ea"/>
                <a:sym typeface="+mn-lt"/>
              </a:rPr>
              <a:t>4</a:t>
            </a:r>
          </a:p>
        </p:txBody>
      </p:sp>
      <p:pic>
        <p:nvPicPr>
          <p:cNvPr id="2" name="椭圆 4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275" y="89503"/>
            <a:ext cx="859155" cy="859790"/>
          </a:xfrm>
          <a:prstGeom prst="rect">
            <a:avLst/>
          </a:prstGeom>
          <a:noFill/>
          <a:extLst>
            <a:ext uri="{909E8E84-426E-40DD-AFC4-6F175D3DCCD1}">
              <a14:hiddenFill xmlns:a14="http://schemas.microsoft.com/office/drawing/2010/main">
                <a:solidFill>
                  <a:srgbClr val="FFFFFF"/>
                </a:solidFill>
              </a14:hiddenFill>
            </a:ext>
          </a:extLst>
        </p:spPr>
      </p:pic>
      <p:pic>
        <p:nvPicPr>
          <p:cNvPr id="3" name="椭圆 4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2745" y="89503"/>
            <a:ext cx="859155" cy="85979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71"/>
          <p:cNvSpPr>
            <a:spLocks noChangeArrowheads="1"/>
          </p:cNvSpPr>
          <p:nvPr/>
        </p:nvSpPr>
        <p:spPr bwMode="auto">
          <a:xfrm>
            <a:off x="784509" y="198724"/>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zh-CN" altLang="en-US" sz="3065" b="1" dirty="0">
                <a:solidFill>
                  <a:srgbClr val="439D36"/>
                </a:solidFill>
                <a:latin typeface="黑体" panose="02010609060101010101" charset="-122"/>
                <a:ea typeface="黑体" panose="02010609060101010101" charset="-122"/>
                <a:cs typeface="+mn-ea"/>
                <a:sym typeface="+mn-lt"/>
              </a:rPr>
              <a:t>目</a:t>
            </a:r>
          </a:p>
        </p:txBody>
      </p:sp>
      <p:sp>
        <p:nvSpPr>
          <p:cNvPr id="5" name="矩形 71"/>
          <p:cNvSpPr>
            <a:spLocks noChangeArrowheads="1"/>
          </p:cNvSpPr>
          <p:nvPr/>
        </p:nvSpPr>
        <p:spPr bwMode="auto">
          <a:xfrm>
            <a:off x="1765584" y="198724"/>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zh-CN" altLang="en-US" sz="3065" b="1" dirty="0">
                <a:solidFill>
                  <a:srgbClr val="439D36"/>
                </a:solidFill>
                <a:latin typeface="黑体" panose="02010609060101010101" charset="-122"/>
                <a:ea typeface="黑体" panose="02010609060101010101" charset="-122"/>
                <a:cs typeface="+mn-ea"/>
                <a:sym typeface="+mn-lt"/>
              </a:rPr>
              <a:t>录</a:t>
            </a:r>
          </a:p>
        </p:txBody>
      </p:sp>
      <p:sp>
        <p:nvSpPr>
          <p:cNvPr id="6" name="椭圆 5"/>
          <p:cNvSpPr/>
          <p:nvPr/>
        </p:nvSpPr>
        <p:spPr>
          <a:xfrm>
            <a:off x="1563370" y="1764760"/>
            <a:ext cx="2839720" cy="2839720"/>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8710" y="3866079"/>
            <a:ext cx="1062289" cy="1062289"/>
          </a:xfrm>
          <a:prstGeom prst="rect">
            <a:avLst/>
          </a:prstGeom>
          <a:noFill/>
          <a:extLst>
            <a:ext uri="{909E8E84-426E-40DD-AFC4-6F175D3DCCD1}">
              <a14:hiddenFill xmlns:a14="http://schemas.microsoft.com/office/drawing/2010/main">
                <a:solidFill>
                  <a:srgbClr val="FFFFFF"/>
                </a:solidFill>
              </a14:hiddenFill>
            </a:ext>
          </a:extLst>
        </p:spPr>
      </p:pic>
      <p:sp>
        <p:nvSpPr>
          <p:cNvPr id="36" name="矩形 71"/>
          <p:cNvSpPr>
            <a:spLocks noChangeArrowheads="1"/>
          </p:cNvSpPr>
          <p:nvPr/>
        </p:nvSpPr>
        <p:spPr bwMode="auto">
          <a:xfrm>
            <a:off x="7810304" y="4103283"/>
            <a:ext cx="419100" cy="56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smtClean="0">
                <a:solidFill>
                  <a:srgbClr val="439D36"/>
                </a:solidFill>
                <a:cs typeface="+mn-ea"/>
                <a:sym typeface="+mn-lt"/>
              </a:rPr>
              <a:t>5</a:t>
            </a:r>
            <a:endParaRPr lang="en-US" altLang="zh-CN" sz="3065" b="1" dirty="0">
              <a:solidFill>
                <a:srgbClr val="439D36"/>
              </a:solidFill>
              <a:cs typeface="+mn-ea"/>
              <a:sym typeface="+mn-lt"/>
            </a:endParaRPr>
          </a:p>
        </p:txBody>
      </p:sp>
      <p:pic>
        <p:nvPicPr>
          <p:cNvPr id="37"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270" y="4535265"/>
            <a:ext cx="1062289" cy="1062289"/>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71"/>
          <p:cNvSpPr>
            <a:spLocks noChangeArrowheads="1"/>
          </p:cNvSpPr>
          <p:nvPr/>
        </p:nvSpPr>
        <p:spPr bwMode="auto">
          <a:xfrm>
            <a:off x="6933791" y="4715247"/>
            <a:ext cx="419100" cy="56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smtClean="0">
                <a:solidFill>
                  <a:srgbClr val="439D36"/>
                </a:solidFill>
                <a:cs typeface="+mn-ea"/>
                <a:sym typeface="+mn-lt"/>
              </a:rPr>
              <a:t>6</a:t>
            </a:r>
            <a:endParaRPr lang="en-US" altLang="zh-CN" sz="3065" b="1" dirty="0">
              <a:solidFill>
                <a:srgbClr val="439D36"/>
              </a:solidFill>
              <a:cs typeface="+mn-ea"/>
              <a:sym typeface="+mn-lt"/>
            </a:endParaRPr>
          </a:p>
        </p:txBody>
      </p:sp>
      <p:pic>
        <p:nvPicPr>
          <p:cNvPr id="39" name="椭圆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1923" y="5188445"/>
            <a:ext cx="1062289" cy="1062289"/>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71"/>
          <p:cNvSpPr>
            <a:spLocks noChangeArrowheads="1"/>
          </p:cNvSpPr>
          <p:nvPr/>
        </p:nvSpPr>
        <p:spPr bwMode="auto">
          <a:xfrm>
            <a:off x="5976761" y="5417862"/>
            <a:ext cx="419100" cy="56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smtClean="0">
                <a:solidFill>
                  <a:srgbClr val="439D36"/>
                </a:solidFill>
                <a:cs typeface="+mn-ea"/>
                <a:sym typeface="+mn-lt"/>
              </a:rPr>
              <a:t>7</a:t>
            </a:r>
            <a:endParaRPr lang="en-US" altLang="zh-CN" sz="3065" b="1" dirty="0">
              <a:solidFill>
                <a:srgbClr val="439D36"/>
              </a:solidFill>
              <a:cs typeface="+mn-ea"/>
              <a:sym typeface="+mn-lt"/>
            </a:endParaRPr>
          </a:p>
        </p:txBody>
      </p:sp>
      <p:cxnSp>
        <p:nvCxnSpPr>
          <p:cNvPr id="42" name="直接连接符 62"/>
          <p:cNvCxnSpPr>
            <a:cxnSpLocks noChangeShapeType="1"/>
          </p:cNvCxnSpPr>
          <p:nvPr/>
        </p:nvCxnSpPr>
        <p:spPr bwMode="auto">
          <a:xfrm flipV="1">
            <a:off x="4550318" y="1704062"/>
            <a:ext cx="2094581" cy="1"/>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sp>
        <p:nvSpPr>
          <p:cNvPr id="43" name="椭圆 42"/>
          <p:cNvSpPr>
            <a:spLocks noChangeArrowheads="1"/>
          </p:cNvSpPr>
          <p:nvPr/>
        </p:nvSpPr>
        <p:spPr bwMode="auto">
          <a:xfrm>
            <a:off x="4151119" y="1504684"/>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sp>
        <p:nvSpPr>
          <p:cNvPr id="45" name="椭圆 43"/>
          <p:cNvSpPr>
            <a:spLocks noChangeArrowheads="1"/>
          </p:cNvSpPr>
          <p:nvPr/>
        </p:nvSpPr>
        <p:spPr bwMode="auto">
          <a:xfrm>
            <a:off x="4520554" y="3923231"/>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sp>
        <p:nvSpPr>
          <p:cNvPr id="46" name="椭圆 44"/>
          <p:cNvSpPr>
            <a:spLocks noChangeArrowheads="1"/>
          </p:cNvSpPr>
          <p:nvPr/>
        </p:nvSpPr>
        <p:spPr bwMode="auto">
          <a:xfrm>
            <a:off x="2650795" y="5071768"/>
            <a:ext cx="512763" cy="512763"/>
          </a:xfrm>
          <a:prstGeom prst="ellipse">
            <a:avLst/>
          </a:prstGeom>
          <a:solidFill>
            <a:srgbClr val="439D36"/>
          </a:solidFill>
          <a:ln>
            <a:noFill/>
          </a:ln>
        </p:spPr>
        <p:txBody>
          <a:bodyPr lIns="91430" tIns="45716" rIns="91430" bIns="45716" anchor="ctr"/>
          <a:lstStyle/>
          <a:p>
            <a:pPr algn="ctr" defTabSz="683895"/>
            <a:endParaRPr lang="zh-CN" altLang="en-US" sz="2400">
              <a:solidFill>
                <a:srgbClr val="006CB8"/>
              </a:solidFill>
              <a:cs typeface="+mn-ea"/>
              <a:sym typeface="+mn-lt"/>
            </a:endParaRPr>
          </a:p>
        </p:txBody>
      </p:sp>
      <p:cxnSp>
        <p:nvCxnSpPr>
          <p:cNvPr id="50" name="直接连接符 66"/>
          <p:cNvCxnSpPr>
            <a:cxnSpLocks noChangeShapeType="1"/>
          </p:cNvCxnSpPr>
          <p:nvPr/>
        </p:nvCxnSpPr>
        <p:spPr bwMode="auto">
          <a:xfrm flipV="1">
            <a:off x="2940182" y="5593583"/>
            <a:ext cx="2770170" cy="1"/>
          </a:xfrm>
          <a:prstGeom prst="line">
            <a:avLst/>
          </a:prstGeom>
          <a:noFill/>
          <a:ln w="25400" algn="ctr">
            <a:solidFill>
              <a:srgbClr val="439D36"/>
            </a:solidFill>
            <a:prstDash val="sysDot"/>
            <a:miter lim="800000"/>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Bottom)">
                                      <p:cBhvr>
                                        <p:cTn id="16" dur="500"/>
                                        <p:tgtEl>
                                          <p:spTgt spid="4"/>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Bottom)">
                                      <p:cBhvr>
                                        <p:cTn id="20" dur="500"/>
                                        <p:tgtEl>
                                          <p:spTgt spid="5"/>
                                        </p:tgtEl>
                                      </p:cBhvr>
                                    </p:animEffect>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2" presetClass="entr" presetSubtype="1"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350"/>
                                        <p:tgtEl>
                                          <p:spTgt spid="9"/>
                                        </p:tgtEl>
                                      </p:cBhvr>
                                    </p:animEffect>
                                  </p:childTnLst>
                                </p:cTn>
                              </p:par>
                            </p:childTnLst>
                          </p:cTn>
                        </p:par>
                        <p:par>
                          <p:cTn id="29" fill="hold">
                            <p:stCondLst>
                              <p:cond delay="2000"/>
                            </p:stCondLst>
                            <p:childTnLst>
                              <p:par>
                                <p:cTn id="30" presetID="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 presetClass="entr" presetSubtype="1"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0-#ppt_h/2"/>
                                          </p:val>
                                        </p:tav>
                                        <p:tav tm="100000">
                                          <p:val>
                                            <p:strVal val="#ppt_y"/>
                                          </p:val>
                                        </p:tav>
                                      </p:tavLst>
                                    </p:anim>
                                  </p:childTnLst>
                                </p:cTn>
                              </p:par>
                            </p:childTnLst>
                          </p:cTn>
                        </p:par>
                        <p:par>
                          <p:cTn id="39" fill="hold">
                            <p:stCondLst>
                              <p:cond delay="3000"/>
                            </p:stCondLst>
                            <p:childTnLst>
                              <p:par>
                                <p:cTn id="40" presetID="2" presetClass="entr" presetSubtype="1"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6"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145">
                                          <p:stCondLst>
                                            <p:cond delay="0"/>
                                          </p:stCondLst>
                                        </p:cTn>
                                        <p:tgtEl>
                                          <p:spTgt spid="31"/>
                                        </p:tgtEl>
                                      </p:cBhvr>
                                    </p:animEffect>
                                    <p:anim calcmode="lin" valueType="num">
                                      <p:cBhvr>
                                        <p:cTn id="48" dur="456"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9" dur="166"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50" dur="166" tmFilter="0, 0; 0.125,0.2665; 0.25,0.4; 0.375,0.465; 0.5,0.5;  0.625,0.535; 0.75,0.6; 0.875,0.7335; 1,1">
                                          <p:stCondLst>
                                            <p:cond delay="166"/>
                                          </p:stCondLst>
                                        </p:cTn>
                                        <p:tgtEl>
                                          <p:spTgt spid="31"/>
                                        </p:tgtEl>
                                        <p:attrNameLst>
                                          <p:attrName>ppt_y</p:attrName>
                                        </p:attrNameLst>
                                      </p:cBhvr>
                                      <p:tavLst>
                                        <p:tav tm="0" fmla="#ppt_y-sin(pi*$)/9">
                                          <p:val>
                                            <p:fltVal val="0"/>
                                          </p:val>
                                        </p:tav>
                                        <p:tav tm="100000">
                                          <p:val>
                                            <p:fltVal val="1"/>
                                          </p:val>
                                        </p:tav>
                                      </p:tavLst>
                                    </p:anim>
                                    <p:anim calcmode="lin" valueType="num">
                                      <p:cBhvr>
                                        <p:cTn id="51" dur="83" tmFilter="0, 0; 0.125,0.2665; 0.25,0.4; 0.375,0.465; 0.5,0.5;  0.625,0.535; 0.75,0.6; 0.875,0.7335; 1,1">
                                          <p:stCondLst>
                                            <p:cond delay="331"/>
                                          </p:stCondLst>
                                        </p:cTn>
                                        <p:tgtEl>
                                          <p:spTgt spid="31"/>
                                        </p:tgtEl>
                                        <p:attrNameLst>
                                          <p:attrName>ppt_y</p:attrName>
                                        </p:attrNameLst>
                                      </p:cBhvr>
                                      <p:tavLst>
                                        <p:tav tm="0" fmla="#ppt_y-sin(pi*$)/27">
                                          <p:val>
                                            <p:fltVal val="0"/>
                                          </p:val>
                                        </p:tav>
                                        <p:tav tm="100000">
                                          <p:val>
                                            <p:fltVal val="1"/>
                                          </p:val>
                                        </p:tav>
                                      </p:tavLst>
                                    </p:anim>
                                    <p:anim calcmode="lin" valueType="num">
                                      <p:cBhvr>
                                        <p:cTn id="52" dur="41" tmFilter="0, 0; 0.125,0.2665; 0.25,0.4; 0.375,0.465; 0.5,0.5;  0.625,0.535; 0.75,0.6; 0.875,0.7335; 1,1">
                                          <p:stCondLst>
                                            <p:cond delay="414"/>
                                          </p:stCondLst>
                                        </p:cTn>
                                        <p:tgtEl>
                                          <p:spTgt spid="31"/>
                                        </p:tgtEl>
                                        <p:attrNameLst>
                                          <p:attrName>ppt_y</p:attrName>
                                        </p:attrNameLst>
                                      </p:cBhvr>
                                      <p:tavLst>
                                        <p:tav tm="0" fmla="#ppt_y-sin(pi*$)/81">
                                          <p:val>
                                            <p:fltVal val="0"/>
                                          </p:val>
                                        </p:tav>
                                        <p:tav tm="100000">
                                          <p:val>
                                            <p:fltVal val="1"/>
                                          </p:val>
                                        </p:tav>
                                      </p:tavLst>
                                    </p:anim>
                                    <p:animScale>
                                      <p:cBhvr>
                                        <p:cTn id="53" dur="7">
                                          <p:stCondLst>
                                            <p:cond delay="162"/>
                                          </p:stCondLst>
                                        </p:cTn>
                                        <p:tgtEl>
                                          <p:spTgt spid="31"/>
                                        </p:tgtEl>
                                      </p:cBhvr>
                                      <p:to x="100000" y="60000"/>
                                    </p:animScale>
                                    <p:animScale>
                                      <p:cBhvr>
                                        <p:cTn id="54" dur="41" decel="50000">
                                          <p:stCondLst>
                                            <p:cond delay="169"/>
                                          </p:stCondLst>
                                        </p:cTn>
                                        <p:tgtEl>
                                          <p:spTgt spid="31"/>
                                        </p:tgtEl>
                                      </p:cBhvr>
                                      <p:to x="100000" y="100000"/>
                                    </p:animScale>
                                    <p:animScale>
                                      <p:cBhvr>
                                        <p:cTn id="55" dur="7">
                                          <p:stCondLst>
                                            <p:cond delay="328"/>
                                          </p:stCondLst>
                                        </p:cTn>
                                        <p:tgtEl>
                                          <p:spTgt spid="31"/>
                                        </p:tgtEl>
                                      </p:cBhvr>
                                      <p:to x="100000" y="80000"/>
                                    </p:animScale>
                                    <p:animScale>
                                      <p:cBhvr>
                                        <p:cTn id="56" dur="41" decel="50000">
                                          <p:stCondLst>
                                            <p:cond delay="335"/>
                                          </p:stCondLst>
                                        </p:cTn>
                                        <p:tgtEl>
                                          <p:spTgt spid="31"/>
                                        </p:tgtEl>
                                      </p:cBhvr>
                                      <p:to x="100000" y="100000"/>
                                    </p:animScale>
                                    <p:animScale>
                                      <p:cBhvr>
                                        <p:cTn id="57" dur="7">
                                          <p:stCondLst>
                                            <p:cond delay="410"/>
                                          </p:stCondLst>
                                        </p:cTn>
                                        <p:tgtEl>
                                          <p:spTgt spid="31"/>
                                        </p:tgtEl>
                                      </p:cBhvr>
                                      <p:to x="100000" y="90000"/>
                                    </p:animScale>
                                    <p:animScale>
                                      <p:cBhvr>
                                        <p:cTn id="58" dur="41" decel="50000">
                                          <p:stCondLst>
                                            <p:cond delay="417"/>
                                          </p:stCondLst>
                                        </p:cTn>
                                        <p:tgtEl>
                                          <p:spTgt spid="31"/>
                                        </p:tgtEl>
                                      </p:cBhvr>
                                      <p:to x="100000" y="100000"/>
                                    </p:animScale>
                                    <p:animScale>
                                      <p:cBhvr>
                                        <p:cTn id="59" dur="7">
                                          <p:stCondLst>
                                            <p:cond delay="452"/>
                                          </p:stCondLst>
                                        </p:cTn>
                                        <p:tgtEl>
                                          <p:spTgt spid="31"/>
                                        </p:tgtEl>
                                      </p:cBhvr>
                                      <p:to x="100000" y="95000"/>
                                    </p:animScale>
                                    <p:animScale>
                                      <p:cBhvr>
                                        <p:cTn id="60" dur="41" decel="50000">
                                          <p:stCondLst>
                                            <p:cond delay="459"/>
                                          </p:stCondLst>
                                        </p:cTn>
                                        <p:tgtEl>
                                          <p:spTgt spid="31"/>
                                        </p:tgtEl>
                                      </p:cBhvr>
                                      <p:to x="100000" y="100000"/>
                                    </p:animScale>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500" fill="hold"/>
                                        <p:tgtEl>
                                          <p:spTgt spid="22"/>
                                        </p:tgtEl>
                                        <p:attrNameLst>
                                          <p:attrName>ppt_x</p:attrName>
                                        </p:attrNameLst>
                                      </p:cBhvr>
                                      <p:tavLst>
                                        <p:tav tm="0">
                                          <p:val>
                                            <p:strVal val="1+#ppt_w/2"/>
                                          </p:val>
                                        </p:tav>
                                        <p:tav tm="100000">
                                          <p:val>
                                            <p:strVal val="#ppt_x"/>
                                          </p:val>
                                        </p:tav>
                                      </p:tavLst>
                                    </p:anim>
                                    <p:anim calcmode="lin" valueType="num">
                                      <p:cBhvr additive="base">
                                        <p:cTn id="65" dur="500" fill="hold"/>
                                        <p:tgtEl>
                                          <p:spTgt spid="22"/>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 presetClass="entr" presetSubtype="1"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500" fill="hold"/>
                                        <p:tgtEl>
                                          <p:spTgt spid="43"/>
                                        </p:tgtEl>
                                        <p:attrNameLst>
                                          <p:attrName>ppt_x</p:attrName>
                                        </p:attrNameLst>
                                      </p:cBhvr>
                                      <p:tavLst>
                                        <p:tav tm="0">
                                          <p:val>
                                            <p:strVal val="#ppt_x"/>
                                          </p:val>
                                        </p:tav>
                                        <p:tav tm="100000">
                                          <p:val>
                                            <p:strVal val="#ppt_x"/>
                                          </p:val>
                                        </p:tav>
                                      </p:tavLst>
                                    </p:anim>
                                    <p:anim calcmode="lin" valueType="num">
                                      <p:cBhvr additive="base">
                                        <p:cTn id="70" dur="500" fill="hold"/>
                                        <p:tgtEl>
                                          <p:spTgt spid="43"/>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2" presetClass="entr" presetSubtype="1" fill="hold"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fill="hold"/>
                                        <p:tgtEl>
                                          <p:spTgt spid="42"/>
                                        </p:tgtEl>
                                        <p:attrNameLst>
                                          <p:attrName>ppt_x</p:attrName>
                                        </p:attrNameLst>
                                      </p:cBhvr>
                                      <p:tavLst>
                                        <p:tav tm="0">
                                          <p:val>
                                            <p:strVal val="#ppt_x"/>
                                          </p:val>
                                        </p:tav>
                                        <p:tav tm="100000">
                                          <p:val>
                                            <p:strVal val="#ppt_x"/>
                                          </p:val>
                                        </p:tav>
                                      </p:tavLst>
                                    </p:anim>
                                    <p:anim calcmode="lin" valueType="num">
                                      <p:cBhvr additive="base">
                                        <p:cTn id="75" dur="500" fill="hold"/>
                                        <p:tgtEl>
                                          <p:spTgt spid="42"/>
                                        </p:tgtEl>
                                        <p:attrNameLst>
                                          <p:attrName>ppt_y</p:attrName>
                                        </p:attrNameLst>
                                      </p:cBhvr>
                                      <p:tavLst>
                                        <p:tav tm="0">
                                          <p:val>
                                            <p:strVal val="0-#ppt_h/2"/>
                                          </p:val>
                                        </p:tav>
                                        <p:tav tm="100000">
                                          <p:val>
                                            <p:strVal val="#ppt_y"/>
                                          </p:val>
                                        </p:tav>
                                      </p:tavLst>
                                    </p:anim>
                                  </p:childTnLst>
                                </p:cTn>
                              </p:par>
                            </p:childTnLst>
                          </p:cTn>
                        </p:par>
                        <p:par>
                          <p:cTn id="76" fill="hold">
                            <p:stCondLst>
                              <p:cond delay="5500"/>
                            </p:stCondLst>
                            <p:childTnLst>
                              <p:par>
                                <p:cTn id="77" presetID="2" presetClass="entr" presetSubtype="1" fill="hold"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ppt_x"/>
                                          </p:val>
                                        </p:tav>
                                        <p:tav tm="100000">
                                          <p:val>
                                            <p:strVal val="#ppt_x"/>
                                          </p:val>
                                        </p:tav>
                                      </p:tavLst>
                                    </p:anim>
                                    <p:anim calcmode="lin" valueType="num">
                                      <p:cBhvr additive="base">
                                        <p:cTn id="80" dur="500" fill="hold"/>
                                        <p:tgtEl>
                                          <p:spTgt spid="19"/>
                                        </p:tgtEl>
                                        <p:attrNameLst>
                                          <p:attrName>ppt_y</p:attrName>
                                        </p:attrNameLst>
                                      </p:cBhvr>
                                      <p:tavLst>
                                        <p:tav tm="0">
                                          <p:val>
                                            <p:strVal val="0-#ppt_h/2"/>
                                          </p:val>
                                        </p:tav>
                                        <p:tav tm="100000">
                                          <p:val>
                                            <p:strVal val="#ppt_y"/>
                                          </p:val>
                                        </p:tav>
                                      </p:tavLst>
                                    </p:anim>
                                  </p:childTnLst>
                                </p:cTn>
                              </p:par>
                            </p:childTnLst>
                          </p:cTn>
                        </p:par>
                        <p:par>
                          <p:cTn id="81" fill="hold">
                            <p:stCondLst>
                              <p:cond delay="6000"/>
                            </p:stCondLst>
                            <p:childTnLst>
                              <p:par>
                                <p:cTn id="82" presetID="26" presetClass="entr" presetSubtype="0"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down)">
                                      <p:cBhvr>
                                        <p:cTn id="84" dur="145">
                                          <p:stCondLst>
                                            <p:cond delay="0"/>
                                          </p:stCondLst>
                                        </p:cTn>
                                        <p:tgtEl>
                                          <p:spTgt spid="32"/>
                                        </p:tgtEl>
                                      </p:cBhvr>
                                    </p:animEffect>
                                    <p:anim calcmode="lin" valueType="num">
                                      <p:cBhvr>
                                        <p:cTn id="85" dur="456"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86" dur="166"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87" dur="166" tmFilter="0, 0; 0.125,0.2665; 0.25,0.4; 0.375,0.465; 0.5,0.5;  0.625,0.535; 0.75,0.6; 0.875,0.7335; 1,1">
                                          <p:stCondLst>
                                            <p:cond delay="166"/>
                                          </p:stCondLst>
                                        </p:cTn>
                                        <p:tgtEl>
                                          <p:spTgt spid="32"/>
                                        </p:tgtEl>
                                        <p:attrNameLst>
                                          <p:attrName>ppt_y</p:attrName>
                                        </p:attrNameLst>
                                      </p:cBhvr>
                                      <p:tavLst>
                                        <p:tav tm="0" fmla="#ppt_y-sin(pi*$)/9">
                                          <p:val>
                                            <p:fltVal val="0"/>
                                          </p:val>
                                        </p:tav>
                                        <p:tav tm="100000">
                                          <p:val>
                                            <p:fltVal val="1"/>
                                          </p:val>
                                        </p:tav>
                                      </p:tavLst>
                                    </p:anim>
                                    <p:anim calcmode="lin" valueType="num">
                                      <p:cBhvr>
                                        <p:cTn id="88" dur="83" tmFilter="0, 0; 0.125,0.2665; 0.25,0.4; 0.375,0.465; 0.5,0.5;  0.625,0.535; 0.75,0.6; 0.875,0.7335; 1,1">
                                          <p:stCondLst>
                                            <p:cond delay="331"/>
                                          </p:stCondLst>
                                        </p:cTn>
                                        <p:tgtEl>
                                          <p:spTgt spid="32"/>
                                        </p:tgtEl>
                                        <p:attrNameLst>
                                          <p:attrName>ppt_y</p:attrName>
                                        </p:attrNameLst>
                                      </p:cBhvr>
                                      <p:tavLst>
                                        <p:tav tm="0" fmla="#ppt_y-sin(pi*$)/27">
                                          <p:val>
                                            <p:fltVal val="0"/>
                                          </p:val>
                                        </p:tav>
                                        <p:tav tm="100000">
                                          <p:val>
                                            <p:fltVal val="1"/>
                                          </p:val>
                                        </p:tav>
                                      </p:tavLst>
                                    </p:anim>
                                    <p:anim calcmode="lin" valueType="num">
                                      <p:cBhvr>
                                        <p:cTn id="89" dur="41" tmFilter="0, 0; 0.125,0.2665; 0.25,0.4; 0.375,0.465; 0.5,0.5;  0.625,0.535; 0.75,0.6; 0.875,0.7335; 1,1">
                                          <p:stCondLst>
                                            <p:cond delay="414"/>
                                          </p:stCondLst>
                                        </p:cTn>
                                        <p:tgtEl>
                                          <p:spTgt spid="32"/>
                                        </p:tgtEl>
                                        <p:attrNameLst>
                                          <p:attrName>ppt_y</p:attrName>
                                        </p:attrNameLst>
                                      </p:cBhvr>
                                      <p:tavLst>
                                        <p:tav tm="0" fmla="#ppt_y-sin(pi*$)/81">
                                          <p:val>
                                            <p:fltVal val="0"/>
                                          </p:val>
                                        </p:tav>
                                        <p:tav tm="100000">
                                          <p:val>
                                            <p:fltVal val="1"/>
                                          </p:val>
                                        </p:tav>
                                      </p:tavLst>
                                    </p:anim>
                                    <p:animScale>
                                      <p:cBhvr>
                                        <p:cTn id="90" dur="7">
                                          <p:stCondLst>
                                            <p:cond delay="162"/>
                                          </p:stCondLst>
                                        </p:cTn>
                                        <p:tgtEl>
                                          <p:spTgt spid="32"/>
                                        </p:tgtEl>
                                      </p:cBhvr>
                                      <p:to x="100000" y="60000"/>
                                    </p:animScale>
                                    <p:animScale>
                                      <p:cBhvr>
                                        <p:cTn id="91" dur="41" decel="50000">
                                          <p:stCondLst>
                                            <p:cond delay="169"/>
                                          </p:stCondLst>
                                        </p:cTn>
                                        <p:tgtEl>
                                          <p:spTgt spid="32"/>
                                        </p:tgtEl>
                                      </p:cBhvr>
                                      <p:to x="100000" y="100000"/>
                                    </p:animScale>
                                    <p:animScale>
                                      <p:cBhvr>
                                        <p:cTn id="92" dur="7">
                                          <p:stCondLst>
                                            <p:cond delay="328"/>
                                          </p:stCondLst>
                                        </p:cTn>
                                        <p:tgtEl>
                                          <p:spTgt spid="32"/>
                                        </p:tgtEl>
                                      </p:cBhvr>
                                      <p:to x="100000" y="80000"/>
                                    </p:animScale>
                                    <p:animScale>
                                      <p:cBhvr>
                                        <p:cTn id="93" dur="41" decel="50000">
                                          <p:stCondLst>
                                            <p:cond delay="335"/>
                                          </p:stCondLst>
                                        </p:cTn>
                                        <p:tgtEl>
                                          <p:spTgt spid="32"/>
                                        </p:tgtEl>
                                      </p:cBhvr>
                                      <p:to x="100000" y="100000"/>
                                    </p:animScale>
                                    <p:animScale>
                                      <p:cBhvr>
                                        <p:cTn id="94" dur="7">
                                          <p:stCondLst>
                                            <p:cond delay="410"/>
                                          </p:stCondLst>
                                        </p:cTn>
                                        <p:tgtEl>
                                          <p:spTgt spid="32"/>
                                        </p:tgtEl>
                                      </p:cBhvr>
                                      <p:to x="100000" y="90000"/>
                                    </p:animScale>
                                    <p:animScale>
                                      <p:cBhvr>
                                        <p:cTn id="95" dur="41" decel="50000">
                                          <p:stCondLst>
                                            <p:cond delay="417"/>
                                          </p:stCondLst>
                                        </p:cTn>
                                        <p:tgtEl>
                                          <p:spTgt spid="32"/>
                                        </p:tgtEl>
                                      </p:cBhvr>
                                      <p:to x="100000" y="100000"/>
                                    </p:animScale>
                                    <p:animScale>
                                      <p:cBhvr>
                                        <p:cTn id="96" dur="7">
                                          <p:stCondLst>
                                            <p:cond delay="452"/>
                                          </p:stCondLst>
                                        </p:cTn>
                                        <p:tgtEl>
                                          <p:spTgt spid="32"/>
                                        </p:tgtEl>
                                      </p:cBhvr>
                                      <p:to x="100000" y="95000"/>
                                    </p:animScale>
                                    <p:animScale>
                                      <p:cBhvr>
                                        <p:cTn id="97" dur="41" decel="50000">
                                          <p:stCondLst>
                                            <p:cond delay="459"/>
                                          </p:stCondLst>
                                        </p:cTn>
                                        <p:tgtEl>
                                          <p:spTgt spid="32"/>
                                        </p:tgtEl>
                                      </p:cBhvr>
                                      <p:to x="100000" y="100000"/>
                                    </p:animScale>
                                  </p:childTnLst>
                                </p:cTn>
                              </p:par>
                            </p:childTnLst>
                          </p:cTn>
                        </p:par>
                        <p:par>
                          <p:cTn id="98" fill="hold">
                            <p:stCondLst>
                              <p:cond delay="6500"/>
                            </p:stCondLst>
                            <p:childTnLst>
                              <p:par>
                                <p:cTn id="99" presetID="2" presetClass="entr" presetSubtype="2"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1+#ppt_w/2"/>
                                          </p:val>
                                        </p:tav>
                                        <p:tav tm="100000">
                                          <p:val>
                                            <p:strVal val="#ppt_x"/>
                                          </p:val>
                                        </p:tav>
                                      </p:tavLst>
                                    </p:anim>
                                    <p:anim calcmode="lin" valueType="num">
                                      <p:cBhvr additive="base">
                                        <p:cTn id="102" dur="500" fill="hold"/>
                                        <p:tgtEl>
                                          <p:spTgt spid="23"/>
                                        </p:tgtEl>
                                        <p:attrNameLst>
                                          <p:attrName>ppt_y</p:attrName>
                                        </p:attrNameLst>
                                      </p:cBhvr>
                                      <p:tavLst>
                                        <p:tav tm="0">
                                          <p:val>
                                            <p:strVal val="#ppt_y"/>
                                          </p:val>
                                        </p:tav>
                                        <p:tav tm="100000">
                                          <p:val>
                                            <p:strVal val="#ppt_y"/>
                                          </p:val>
                                        </p:tav>
                                      </p:tavLst>
                                    </p:anim>
                                  </p:childTnLst>
                                </p:cTn>
                              </p:par>
                            </p:childTnLst>
                          </p:cTn>
                        </p:par>
                        <p:par>
                          <p:cTn id="103" fill="hold">
                            <p:stCondLst>
                              <p:cond delay="7000"/>
                            </p:stCondLst>
                            <p:childTnLst>
                              <p:par>
                                <p:cTn id="104" presetID="2" presetClass="entr" presetSubtype="1" fill="hold" grpId="0" nodeType="afterEffect">
                                  <p:stCondLst>
                                    <p:cond delay="0"/>
                                  </p:stCondLst>
                                  <p:childTnLst>
                                    <p:set>
                                      <p:cBhvr>
                                        <p:cTn id="105" dur="1" fill="hold">
                                          <p:stCondLst>
                                            <p:cond delay="0"/>
                                          </p:stCondLst>
                                        </p:cTn>
                                        <p:tgtEl>
                                          <p:spTgt spid="11"/>
                                        </p:tgtEl>
                                        <p:attrNameLst>
                                          <p:attrName>style.visibility</p:attrName>
                                        </p:attrNameLst>
                                      </p:cBhvr>
                                      <p:to>
                                        <p:strVal val="visible"/>
                                      </p:to>
                                    </p:set>
                                    <p:anim calcmode="lin" valueType="num">
                                      <p:cBhvr additive="base">
                                        <p:cTn id="106" dur="500" fill="hold"/>
                                        <p:tgtEl>
                                          <p:spTgt spid="11"/>
                                        </p:tgtEl>
                                        <p:attrNameLst>
                                          <p:attrName>ppt_x</p:attrName>
                                        </p:attrNameLst>
                                      </p:cBhvr>
                                      <p:tavLst>
                                        <p:tav tm="0">
                                          <p:val>
                                            <p:strVal val="#ppt_x"/>
                                          </p:val>
                                        </p:tav>
                                        <p:tav tm="100000">
                                          <p:val>
                                            <p:strVal val="#ppt_x"/>
                                          </p:val>
                                        </p:tav>
                                      </p:tavLst>
                                    </p:anim>
                                    <p:anim calcmode="lin" valueType="num">
                                      <p:cBhvr additive="base">
                                        <p:cTn id="107" dur="500" fill="hold"/>
                                        <p:tgtEl>
                                          <p:spTgt spid="11"/>
                                        </p:tgtEl>
                                        <p:attrNameLst>
                                          <p:attrName>ppt_y</p:attrName>
                                        </p:attrNameLst>
                                      </p:cBhvr>
                                      <p:tavLst>
                                        <p:tav tm="0">
                                          <p:val>
                                            <p:strVal val="0-#ppt_h/2"/>
                                          </p:val>
                                        </p:tav>
                                        <p:tav tm="100000">
                                          <p:val>
                                            <p:strVal val="#ppt_y"/>
                                          </p:val>
                                        </p:tav>
                                      </p:tavLst>
                                    </p:anim>
                                  </p:childTnLst>
                                </p:cTn>
                              </p:par>
                            </p:childTnLst>
                          </p:cTn>
                        </p:par>
                        <p:par>
                          <p:cTn id="108" fill="hold">
                            <p:stCondLst>
                              <p:cond delay="7500"/>
                            </p:stCondLst>
                            <p:childTnLst>
                              <p:par>
                                <p:cTn id="109" presetID="2" presetClass="entr" presetSubtype="1" fill="hold" nodeType="afterEffect">
                                  <p:stCondLst>
                                    <p:cond delay="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500" fill="hold"/>
                                        <p:tgtEl>
                                          <p:spTgt spid="18"/>
                                        </p:tgtEl>
                                        <p:attrNameLst>
                                          <p:attrName>ppt_x</p:attrName>
                                        </p:attrNameLst>
                                      </p:cBhvr>
                                      <p:tavLst>
                                        <p:tav tm="0">
                                          <p:val>
                                            <p:strVal val="#ppt_x"/>
                                          </p:val>
                                        </p:tav>
                                        <p:tav tm="100000">
                                          <p:val>
                                            <p:strVal val="#ppt_x"/>
                                          </p:val>
                                        </p:tav>
                                      </p:tavLst>
                                    </p:anim>
                                    <p:anim calcmode="lin" valueType="num">
                                      <p:cBhvr additive="base">
                                        <p:cTn id="112" dur="500" fill="hold"/>
                                        <p:tgtEl>
                                          <p:spTgt spid="18"/>
                                        </p:tgtEl>
                                        <p:attrNameLst>
                                          <p:attrName>ppt_y</p:attrName>
                                        </p:attrNameLst>
                                      </p:cBhvr>
                                      <p:tavLst>
                                        <p:tav tm="0">
                                          <p:val>
                                            <p:strVal val="0-#ppt_h/2"/>
                                          </p:val>
                                        </p:tav>
                                        <p:tav tm="100000">
                                          <p:val>
                                            <p:strVal val="#ppt_y"/>
                                          </p:val>
                                        </p:tav>
                                      </p:tavLst>
                                    </p:anim>
                                  </p:childTnLst>
                                </p:cTn>
                              </p:par>
                            </p:childTnLst>
                          </p:cTn>
                        </p:par>
                        <p:par>
                          <p:cTn id="113" fill="hold">
                            <p:stCondLst>
                              <p:cond delay="8000"/>
                            </p:stCondLst>
                            <p:childTnLst>
                              <p:par>
                                <p:cTn id="114" presetID="2" presetClass="entr" presetSubtype="1" fill="hold" nodeType="afterEffect">
                                  <p:stCondLst>
                                    <p:cond delay="0"/>
                                  </p:stCondLst>
                                  <p:childTnLst>
                                    <p:set>
                                      <p:cBhvr>
                                        <p:cTn id="115" dur="1" fill="hold">
                                          <p:stCondLst>
                                            <p:cond delay="0"/>
                                          </p:stCondLst>
                                        </p:cTn>
                                        <p:tgtEl>
                                          <p:spTgt spid="21"/>
                                        </p:tgtEl>
                                        <p:attrNameLst>
                                          <p:attrName>style.visibility</p:attrName>
                                        </p:attrNameLst>
                                      </p:cBhvr>
                                      <p:to>
                                        <p:strVal val="visible"/>
                                      </p:to>
                                    </p:set>
                                    <p:anim calcmode="lin" valueType="num">
                                      <p:cBhvr additive="base">
                                        <p:cTn id="116" dur="500" fill="hold"/>
                                        <p:tgtEl>
                                          <p:spTgt spid="21"/>
                                        </p:tgtEl>
                                        <p:attrNameLst>
                                          <p:attrName>ppt_x</p:attrName>
                                        </p:attrNameLst>
                                      </p:cBhvr>
                                      <p:tavLst>
                                        <p:tav tm="0">
                                          <p:val>
                                            <p:strVal val="#ppt_x"/>
                                          </p:val>
                                        </p:tav>
                                        <p:tav tm="100000">
                                          <p:val>
                                            <p:strVal val="#ppt_x"/>
                                          </p:val>
                                        </p:tav>
                                      </p:tavLst>
                                    </p:anim>
                                    <p:anim calcmode="lin" valueType="num">
                                      <p:cBhvr additive="base">
                                        <p:cTn id="117" dur="500" fill="hold"/>
                                        <p:tgtEl>
                                          <p:spTgt spid="21"/>
                                        </p:tgtEl>
                                        <p:attrNameLst>
                                          <p:attrName>ppt_y</p:attrName>
                                        </p:attrNameLst>
                                      </p:cBhvr>
                                      <p:tavLst>
                                        <p:tav tm="0">
                                          <p:val>
                                            <p:strVal val="0-#ppt_h/2"/>
                                          </p:val>
                                        </p:tav>
                                        <p:tav tm="100000">
                                          <p:val>
                                            <p:strVal val="#ppt_y"/>
                                          </p:val>
                                        </p:tav>
                                      </p:tavLst>
                                    </p:anim>
                                  </p:childTnLst>
                                </p:cTn>
                              </p:par>
                            </p:childTnLst>
                          </p:cTn>
                        </p:par>
                        <p:par>
                          <p:cTn id="118" fill="hold">
                            <p:stCondLst>
                              <p:cond delay="8500"/>
                            </p:stCondLst>
                            <p:childTnLst>
                              <p:par>
                                <p:cTn id="119" presetID="26" presetClass="entr" presetSubtype="0" fill="hold" grpId="0"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down)">
                                      <p:cBhvr>
                                        <p:cTn id="121" dur="145">
                                          <p:stCondLst>
                                            <p:cond delay="0"/>
                                          </p:stCondLst>
                                        </p:cTn>
                                        <p:tgtEl>
                                          <p:spTgt spid="33"/>
                                        </p:tgtEl>
                                      </p:cBhvr>
                                    </p:animEffect>
                                    <p:anim calcmode="lin" valueType="num">
                                      <p:cBhvr>
                                        <p:cTn id="122" dur="456"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123" dur="166"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24" dur="166" tmFilter="0, 0; 0.125,0.2665; 0.25,0.4; 0.375,0.465; 0.5,0.5;  0.625,0.535; 0.75,0.6; 0.875,0.7335; 1,1">
                                          <p:stCondLst>
                                            <p:cond delay="166"/>
                                          </p:stCondLst>
                                        </p:cTn>
                                        <p:tgtEl>
                                          <p:spTgt spid="33"/>
                                        </p:tgtEl>
                                        <p:attrNameLst>
                                          <p:attrName>ppt_y</p:attrName>
                                        </p:attrNameLst>
                                      </p:cBhvr>
                                      <p:tavLst>
                                        <p:tav tm="0" fmla="#ppt_y-sin(pi*$)/9">
                                          <p:val>
                                            <p:fltVal val="0"/>
                                          </p:val>
                                        </p:tav>
                                        <p:tav tm="100000">
                                          <p:val>
                                            <p:fltVal val="1"/>
                                          </p:val>
                                        </p:tav>
                                      </p:tavLst>
                                    </p:anim>
                                    <p:anim calcmode="lin" valueType="num">
                                      <p:cBhvr>
                                        <p:cTn id="125" dur="83" tmFilter="0, 0; 0.125,0.2665; 0.25,0.4; 0.375,0.465; 0.5,0.5;  0.625,0.535; 0.75,0.6; 0.875,0.7335; 1,1">
                                          <p:stCondLst>
                                            <p:cond delay="331"/>
                                          </p:stCondLst>
                                        </p:cTn>
                                        <p:tgtEl>
                                          <p:spTgt spid="33"/>
                                        </p:tgtEl>
                                        <p:attrNameLst>
                                          <p:attrName>ppt_y</p:attrName>
                                        </p:attrNameLst>
                                      </p:cBhvr>
                                      <p:tavLst>
                                        <p:tav tm="0" fmla="#ppt_y-sin(pi*$)/27">
                                          <p:val>
                                            <p:fltVal val="0"/>
                                          </p:val>
                                        </p:tav>
                                        <p:tav tm="100000">
                                          <p:val>
                                            <p:fltVal val="1"/>
                                          </p:val>
                                        </p:tav>
                                      </p:tavLst>
                                    </p:anim>
                                    <p:anim calcmode="lin" valueType="num">
                                      <p:cBhvr>
                                        <p:cTn id="126" dur="41" tmFilter="0, 0; 0.125,0.2665; 0.25,0.4; 0.375,0.465; 0.5,0.5;  0.625,0.535; 0.75,0.6; 0.875,0.7335; 1,1">
                                          <p:stCondLst>
                                            <p:cond delay="414"/>
                                          </p:stCondLst>
                                        </p:cTn>
                                        <p:tgtEl>
                                          <p:spTgt spid="33"/>
                                        </p:tgtEl>
                                        <p:attrNameLst>
                                          <p:attrName>ppt_y</p:attrName>
                                        </p:attrNameLst>
                                      </p:cBhvr>
                                      <p:tavLst>
                                        <p:tav tm="0" fmla="#ppt_y-sin(pi*$)/81">
                                          <p:val>
                                            <p:fltVal val="0"/>
                                          </p:val>
                                        </p:tav>
                                        <p:tav tm="100000">
                                          <p:val>
                                            <p:fltVal val="1"/>
                                          </p:val>
                                        </p:tav>
                                      </p:tavLst>
                                    </p:anim>
                                    <p:animScale>
                                      <p:cBhvr>
                                        <p:cTn id="127" dur="7">
                                          <p:stCondLst>
                                            <p:cond delay="162"/>
                                          </p:stCondLst>
                                        </p:cTn>
                                        <p:tgtEl>
                                          <p:spTgt spid="33"/>
                                        </p:tgtEl>
                                      </p:cBhvr>
                                      <p:to x="100000" y="60000"/>
                                    </p:animScale>
                                    <p:animScale>
                                      <p:cBhvr>
                                        <p:cTn id="128" dur="41" decel="50000">
                                          <p:stCondLst>
                                            <p:cond delay="169"/>
                                          </p:stCondLst>
                                        </p:cTn>
                                        <p:tgtEl>
                                          <p:spTgt spid="33"/>
                                        </p:tgtEl>
                                      </p:cBhvr>
                                      <p:to x="100000" y="100000"/>
                                    </p:animScale>
                                    <p:animScale>
                                      <p:cBhvr>
                                        <p:cTn id="129" dur="7">
                                          <p:stCondLst>
                                            <p:cond delay="328"/>
                                          </p:stCondLst>
                                        </p:cTn>
                                        <p:tgtEl>
                                          <p:spTgt spid="33"/>
                                        </p:tgtEl>
                                      </p:cBhvr>
                                      <p:to x="100000" y="80000"/>
                                    </p:animScale>
                                    <p:animScale>
                                      <p:cBhvr>
                                        <p:cTn id="130" dur="41" decel="50000">
                                          <p:stCondLst>
                                            <p:cond delay="335"/>
                                          </p:stCondLst>
                                        </p:cTn>
                                        <p:tgtEl>
                                          <p:spTgt spid="33"/>
                                        </p:tgtEl>
                                      </p:cBhvr>
                                      <p:to x="100000" y="100000"/>
                                    </p:animScale>
                                    <p:animScale>
                                      <p:cBhvr>
                                        <p:cTn id="131" dur="7">
                                          <p:stCondLst>
                                            <p:cond delay="410"/>
                                          </p:stCondLst>
                                        </p:cTn>
                                        <p:tgtEl>
                                          <p:spTgt spid="33"/>
                                        </p:tgtEl>
                                      </p:cBhvr>
                                      <p:to x="100000" y="90000"/>
                                    </p:animScale>
                                    <p:animScale>
                                      <p:cBhvr>
                                        <p:cTn id="132" dur="41" decel="50000">
                                          <p:stCondLst>
                                            <p:cond delay="417"/>
                                          </p:stCondLst>
                                        </p:cTn>
                                        <p:tgtEl>
                                          <p:spTgt spid="33"/>
                                        </p:tgtEl>
                                      </p:cBhvr>
                                      <p:to x="100000" y="100000"/>
                                    </p:animScale>
                                    <p:animScale>
                                      <p:cBhvr>
                                        <p:cTn id="133" dur="7">
                                          <p:stCondLst>
                                            <p:cond delay="452"/>
                                          </p:stCondLst>
                                        </p:cTn>
                                        <p:tgtEl>
                                          <p:spTgt spid="33"/>
                                        </p:tgtEl>
                                      </p:cBhvr>
                                      <p:to x="100000" y="95000"/>
                                    </p:animScale>
                                    <p:animScale>
                                      <p:cBhvr>
                                        <p:cTn id="134" dur="41" decel="50000">
                                          <p:stCondLst>
                                            <p:cond delay="459"/>
                                          </p:stCondLst>
                                        </p:cTn>
                                        <p:tgtEl>
                                          <p:spTgt spid="33"/>
                                        </p:tgtEl>
                                      </p:cBhvr>
                                      <p:to x="100000" y="100000"/>
                                    </p:animScale>
                                  </p:childTnLst>
                                </p:cTn>
                              </p:par>
                            </p:childTnLst>
                          </p:cTn>
                        </p:par>
                        <p:par>
                          <p:cTn id="135" fill="hold">
                            <p:stCondLst>
                              <p:cond delay="9000"/>
                            </p:stCondLst>
                            <p:childTnLst>
                              <p:par>
                                <p:cTn id="136" presetID="2" presetClass="entr" presetSubtype="2" fill="hold" grpId="0" nodeType="afterEffect">
                                  <p:stCondLst>
                                    <p:cond delay="0"/>
                                  </p:stCondLst>
                                  <p:childTnLst>
                                    <p:set>
                                      <p:cBhvr>
                                        <p:cTn id="137" dur="1" fill="hold">
                                          <p:stCondLst>
                                            <p:cond delay="0"/>
                                          </p:stCondLst>
                                        </p:cTn>
                                        <p:tgtEl>
                                          <p:spTgt spid="26"/>
                                        </p:tgtEl>
                                        <p:attrNameLst>
                                          <p:attrName>style.visibility</p:attrName>
                                        </p:attrNameLst>
                                      </p:cBhvr>
                                      <p:to>
                                        <p:strVal val="visible"/>
                                      </p:to>
                                    </p:set>
                                    <p:anim calcmode="lin" valueType="num">
                                      <p:cBhvr additive="base">
                                        <p:cTn id="138" dur="500" fill="hold"/>
                                        <p:tgtEl>
                                          <p:spTgt spid="26"/>
                                        </p:tgtEl>
                                        <p:attrNameLst>
                                          <p:attrName>ppt_x</p:attrName>
                                        </p:attrNameLst>
                                      </p:cBhvr>
                                      <p:tavLst>
                                        <p:tav tm="0">
                                          <p:val>
                                            <p:strVal val="1+#ppt_w/2"/>
                                          </p:val>
                                        </p:tav>
                                        <p:tav tm="100000">
                                          <p:val>
                                            <p:strVal val="#ppt_x"/>
                                          </p:val>
                                        </p:tav>
                                      </p:tavLst>
                                    </p:anim>
                                    <p:anim calcmode="lin" valueType="num">
                                      <p:cBhvr additive="base">
                                        <p:cTn id="139" dur="500" fill="hold"/>
                                        <p:tgtEl>
                                          <p:spTgt spid="26"/>
                                        </p:tgtEl>
                                        <p:attrNameLst>
                                          <p:attrName>ppt_y</p:attrName>
                                        </p:attrNameLst>
                                      </p:cBhvr>
                                      <p:tavLst>
                                        <p:tav tm="0">
                                          <p:val>
                                            <p:strVal val="#ppt_y"/>
                                          </p:val>
                                        </p:tav>
                                        <p:tav tm="100000">
                                          <p:val>
                                            <p:strVal val="#ppt_y"/>
                                          </p:val>
                                        </p:tav>
                                      </p:tavLst>
                                    </p:anim>
                                  </p:childTnLst>
                                </p:cTn>
                              </p:par>
                            </p:childTnLst>
                          </p:cTn>
                        </p:par>
                        <p:par>
                          <p:cTn id="140" fill="hold">
                            <p:stCondLst>
                              <p:cond delay="9500"/>
                            </p:stCondLst>
                            <p:childTnLst>
                              <p:par>
                                <p:cTn id="141" presetID="2" presetClass="entr" presetSubtype="1" fill="hold" grpId="0" nodeType="afterEffect">
                                  <p:stCondLst>
                                    <p:cond delay="0"/>
                                  </p:stCondLst>
                                  <p:childTnLst>
                                    <p:set>
                                      <p:cBhvr>
                                        <p:cTn id="142" dur="1" fill="hold">
                                          <p:stCondLst>
                                            <p:cond delay="0"/>
                                          </p:stCondLst>
                                        </p:cTn>
                                        <p:tgtEl>
                                          <p:spTgt spid="12"/>
                                        </p:tgtEl>
                                        <p:attrNameLst>
                                          <p:attrName>style.visibility</p:attrName>
                                        </p:attrNameLst>
                                      </p:cBhvr>
                                      <p:to>
                                        <p:strVal val="visible"/>
                                      </p:to>
                                    </p:set>
                                    <p:anim calcmode="lin" valueType="num">
                                      <p:cBhvr additive="base">
                                        <p:cTn id="143" dur="500" fill="hold"/>
                                        <p:tgtEl>
                                          <p:spTgt spid="12"/>
                                        </p:tgtEl>
                                        <p:attrNameLst>
                                          <p:attrName>ppt_x</p:attrName>
                                        </p:attrNameLst>
                                      </p:cBhvr>
                                      <p:tavLst>
                                        <p:tav tm="0">
                                          <p:val>
                                            <p:strVal val="#ppt_x"/>
                                          </p:val>
                                        </p:tav>
                                        <p:tav tm="100000">
                                          <p:val>
                                            <p:strVal val="#ppt_x"/>
                                          </p:val>
                                        </p:tav>
                                      </p:tavLst>
                                    </p:anim>
                                    <p:anim calcmode="lin" valueType="num">
                                      <p:cBhvr additive="base">
                                        <p:cTn id="144" dur="500" fill="hold"/>
                                        <p:tgtEl>
                                          <p:spTgt spid="12"/>
                                        </p:tgtEl>
                                        <p:attrNameLst>
                                          <p:attrName>ppt_y</p:attrName>
                                        </p:attrNameLst>
                                      </p:cBhvr>
                                      <p:tavLst>
                                        <p:tav tm="0">
                                          <p:val>
                                            <p:strVal val="0-#ppt_h/2"/>
                                          </p:val>
                                        </p:tav>
                                        <p:tav tm="100000">
                                          <p:val>
                                            <p:strVal val="#ppt_y"/>
                                          </p:val>
                                        </p:tav>
                                      </p:tavLst>
                                    </p:anim>
                                  </p:childTnLst>
                                </p:cTn>
                              </p:par>
                            </p:childTnLst>
                          </p:cTn>
                        </p:par>
                        <p:par>
                          <p:cTn id="145" fill="hold">
                            <p:stCondLst>
                              <p:cond delay="10000"/>
                            </p:stCondLst>
                            <p:childTnLst>
                              <p:par>
                                <p:cTn id="146" presetID="2" presetClass="entr" presetSubtype="1" fill="hold" nodeType="afterEffect">
                                  <p:stCondLst>
                                    <p:cond delay="0"/>
                                  </p:stCondLst>
                                  <p:childTnLst>
                                    <p:set>
                                      <p:cBhvr>
                                        <p:cTn id="147" dur="1" fill="hold">
                                          <p:stCondLst>
                                            <p:cond delay="0"/>
                                          </p:stCondLst>
                                        </p:cTn>
                                        <p:tgtEl>
                                          <p:spTgt spid="20"/>
                                        </p:tgtEl>
                                        <p:attrNameLst>
                                          <p:attrName>style.visibility</p:attrName>
                                        </p:attrNameLst>
                                      </p:cBhvr>
                                      <p:to>
                                        <p:strVal val="visible"/>
                                      </p:to>
                                    </p:set>
                                    <p:anim calcmode="lin" valueType="num">
                                      <p:cBhvr additive="base">
                                        <p:cTn id="148" dur="500" fill="hold"/>
                                        <p:tgtEl>
                                          <p:spTgt spid="20"/>
                                        </p:tgtEl>
                                        <p:attrNameLst>
                                          <p:attrName>ppt_x</p:attrName>
                                        </p:attrNameLst>
                                      </p:cBhvr>
                                      <p:tavLst>
                                        <p:tav tm="0">
                                          <p:val>
                                            <p:strVal val="#ppt_x"/>
                                          </p:val>
                                        </p:tav>
                                        <p:tav tm="100000">
                                          <p:val>
                                            <p:strVal val="#ppt_x"/>
                                          </p:val>
                                        </p:tav>
                                      </p:tavLst>
                                    </p:anim>
                                    <p:anim calcmode="lin" valueType="num">
                                      <p:cBhvr additive="base">
                                        <p:cTn id="149" dur="500" fill="hold"/>
                                        <p:tgtEl>
                                          <p:spTgt spid="20"/>
                                        </p:tgtEl>
                                        <p:attrNameLst>
                                          <p:attrName>ppt_y</p:attrName>
                                        </p:attrNameLst>
                                      </p:cBhvr>
                                      <p:tavLst>
                                        <p:tav tm="0">
                                          <p:val>
                                            <p:strVal val="0-#ppt_h/2"/>
                                          </p:val>
                                        </p:tav>
                                        <p:tav tm="100000">
                                          <p:val>
                                            <p:strVal val="#ppt_y"/>
                                          </p:val>
                                        </p:tav>
                                      </p:tavLst>
                                    </p:anim>
                                  </p:childTnLst>
                                </p:cTn>
                              </p:par>
                            </p:childTnLst>
                          </p:cTn>
                        </p:par>
                        <p:par>
                          <p:cTn id="150" fill="hold">
                            <p:stCondLst>
                              <p:cond delay="10500"/>
                            </p:stCondLst>
                            <p:childTnLst>
                              <p:par>
                                <p:cTn id="151" presetID="2" presetClass="entr" presetSubtype="1" fill="hold" nodeType="afterEffect">
                                  <p:stCondLst>
                                    <p:cond delay="0"/>
                                  </p:stCondLst>
                                  <p:childTnLst>
                                    <p:set>
                                      <p:cBhvr>
                                        <p:cTn id="152" dur="1" fill="hold">
                                          <p:stCondLst>
                                            <p:cond delay="0"/>
                                          </p:stCondLst>
                                        </p:cTn>
                                        <p:tgtEl>
                                          <p:spTgt spid="17"/>
                                        </p:tgtEl>
                                        <p:attrNameLst>
                                          <p:attrName>style.visibility</p:attrName>
                                        </p:attrNameLst>
                                      </p:cBhvr>
                                      <p:to>
                                        <p:strVal val="visible"/>
                                      </p:to>
                                    </p:set>
                                    <p:anim calcmode="lin" valueType="num">
                                      <p:cBhvr additive="base">
                                        <p:cTn id="153" dur="500" fill="hold"/>
                                        <p:tgtEl>
                                          <p:spTgt spid="17"/>
                                        </p:tgtEl>
                                        <p:attrNameLst>
                                          <p:attrName>ppt_x</p:attrName>
                                        </p:attrNameLst>
                                      </p:cBhvr>
                                      <p:tavLst>
                                        <p:tav tm="0">
                                          <p:val>
                                            <p:strVal val="#ppt_x"/>
                                          </p:val>
                                        </p:tav>
                                        <p:tav tm="100000">
                                          <p:val>
                                            <p:strVal val="#ppt_x"/>
                                          </p:val>
                                        </p:tav>
                                      </p:tavLst>
                                    </p:anim>
                                    <p:anim calcmode="lin" valueType="num">
                                      <p:cBhvr additive="base">
                                        <p:cTn id="154" dur="500" fill="hold"/>
                                        <p:tgtEl>
                                          <p:spTgt spid="17"/>
                                        </p:tgtEl>
                                        <p:attrNameLst>
                                          <p:attrName>ppt_y</p:attrName>
                                        </p:attrNameLst>
                                      </p:cBhvr>
                                      <p:tavLst>
                                        <p:tav tm="0">
                                          <p:val>
                                            <p:strVal val="0-#ppt_h/2"/>
                                          </p:val>
                                        </p:tav>
                                        <p:tav tm="100000">
                                          <p:val>
                                            <p:strVal val="#ppt_y"/>
                                          </p:val>
                                        </p:tav>
                                      </p:tavLst>
                                    </p:anim>
                                  </p:childTnLst>
                                </p:cTn>
                              </p:par>
                            </p:childTnLst>
                          </p:cTn>
                        </p:par>
                        <p:par>
                          <p:cTn id="155" fill="hold">
                            <p:stCondLst>
                              <p:cond delay="11000"/>
                            </p:stCondLst>
                            <p:childTnLst>
                              <p:par>
                                <p:cTn id="156" presetID="26" presetClass="entr" presetSubtype="0" fill="hold" grpId="0" nodeType="afterEffect">
                                  <p:stCondLst>
                                    <p:cond delay="0"/>
                                  </p:stCondLst>
                                  <p:childTnLst>
                                    <p:set>
                                      <p:cBhvr>
                                        <p:cTn id="157" dur="1" fill="hold">
                                          <p:stCondLst>
                                            <p:cond delay="0"/>
                                          </p:stCondLst>
                                        </p:cTn>
                                        <p:tgtEl>
                                          <p:spTgt spid="34"/>
                                        </p:tgtEl>
                                        <p:attrNameLst>
                                          <p:attrName>style.visibility</p:attrName>
                                        </p:attrNameLst>
                                      </p:cBhvr>
                                      <p:to>
                                        <p:strVal val="visible"/>
                                      </p:to>
                                    </p:set>
                                    <p:animEffect transition="in" filter="wipe(down)">
                                      <p:cBhvr>
                                        <p:cTn id="158" dur="145">
                                          <p:stCondLst>
                                            <p:cond delay="0"/>
                                          </p:stCondLst>
                                        </p:cTn>
                                        <p:tgtEl>
                                          <p:spTgt spid="34"/>
                                        </p:tgtEl>
                                      </p:cBhvr>
                                    </p:animEffect>
                                    <p:anim calcmode="lin" valueType="num">
                                      <p:cBhvr>
                                        <p:cTn id="159" dur="456"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60" dur="166"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61" dur="166" tmFilter="0, 0; 0.125,0.2665; 0.25,0.4; 0.375,0.465; 0.5,0.5;  0.625,0.535; 0.75,0.6; 0.875,0.7335; 1,1">
                                          <p:stCondLst>
                                            <p:cond delay="166"/>
                                          </p:stCondLst>
                                        </p:cTn>
                                        <p:tgtEl>
                                          <p:spTgt spid="34"/>
                                        </p:tgtEl>
                                        <p:attrNameLst>
                                          <p:attrName>ppt_y</p:attrName>
                                        </p:attrNameLst>
                                      </p:cBhvr>
                                      <p:tavLst>
                                        <p:tav tm="0" fmla="#ppt_y-sin(pi*$)/9">
                                          <p:val>
                                            <p:fltVal val="0"/>
                                          </p:val>
                                        </p:tav>
                                        <p:tav tm="100000">
                                          <p:val>
                                            <p:fltVal val="1"/>
                                          </p:val>
                                        </p:tav>
                                      </p:tavLst>
                                    </p:anim>
                                    <p:anim calcmode="lin" valueType="num">
                                      <p:cBhvr>
                                        <p:cTn id="162" dur="83" tmFilter="0, 0; 0.125,0.2665; 0.25,0.4; 0.375,0.465; 0.5,0.5;  0.625,0.535; 0.75,0.6; 0.875,0.7335; 1,1">
                                          <p:stCondLst>
                                            <p:cond delay="331"/>
                                          </p:stCondLst>
                                        </p:cTn>
                                        <p:tgtEl>
                                          <p:spTgt spid="34"/>
                                        </p:tgtEl>
                                        <p:attrNameLst>
                                          <p:attrName>ppt_y</p:attrName>
                                        </p:attrNameLst>
                                      </p:cBhvr>
                                      <p:tavLst>
                                        <p:tav tm="0" fmla="#ppt_y-sin(pi*$)/27">
                                          <p:val>
                                            <p:fltVal val="0"/>
                                          </p:val>
                                        </p:tav>
                                        <p:tav tm="100000">
                                          <p:val>
                                            <p:fltVal val="1"/>
                                          </p:val>
                                        </p:tav>
                                      </p:tavLst>
                                    </p:anim>
                                    <p:anim calcmode="lin" valueType="num">
                                      <p:cBhvr>
                                        <p:cTn id="163" dur="41" tmFilter="0, 0; 0.125,0.2665; 0.25,0.4; 0.375,0.465; 0.5,0.5;  0.625,0.535; 0.75,0.6; 0.875,0.7335; 1,1">
                                          <p:stCondLst>
                                            <p:cond delay="414"/>
                                          </p:stCondLst>
                                        </p:cTn>
                                        <p:tgtEl>
                                          <p:spTgt spid="34"/>
                                        </p:tgtEl>
                                        <p:attrNameLst>
                                          <p:attrName>ppt_y</p:attrName>
                                        </p:attrNameLst>
                                      </p:cBhvr>
                                      <p:tavLst>
                                        <p:tav tm="0" fmla="#ppt_y-sin(pi*$)/81">
                                          <p:val>
                                            <p:fltVal val="0"/>
                                          </p:val>
                                        </p:tav>
                                        <p:tav tm="100000">
                                          <p:val>
                                            <p:fltVal val="1"/>
                                          </p:val>
                                        </p:tav>
                                      </p:tavLst>
                                    </p:anim>
                                    <p:animScale>
                                      <p:cBhvr>
                                        <p:cTn id="164" dur="7">
                                          <p:stCondLst>
                                            <p:cond delay="162"/>
                                          </p:stCondLst>
                                        </p:cTn>
                                        <p:tgtEl>
                                          <p:spTgt spid="34"/>
                                        </p:tgtEl>
                                      </p:cBhvr>
                                      <p:to x="100000" y="60000"/>
                                    </p:animScale>
                                    <p:animScale>
                                      <p:cBhvr>
                                        <p:cTn id="165" dur="41" decel="50000">
                                          <p:stCondLst>
                                            <p:cond delay="169"/>
                                          </p:stCondLst>
                                        </p:cTn>
                                        <p:tgtEl>
                                          <p:spTgt spid="34"/>
                                        </p:tgtEl>
                                      </p:cBhvr>
                                      <p:to x="100000" y="100000"/>
                                    </p:animScale>
                                    <p:animScale>
                                      <p:cBhvr>
                                        <p:cTn id="166" dur="7">
                                          <p:stCondLst>
                                            <p:cond delay="328"/>
                                          </p:stCondLst>
                                        </p:cTn>
                                        <p:tgtEl>
                                          <p:spTgt spid="34"/>
                                        </p:tgtEl>
                                      </p:cBhvr>
                                      <p:to x="100000" y="80000"/>
                                    </p:animScale>
                                    <p:animScale>
                                      <p:cBhvr>
                                        <p:cTn id="167" dur="41" decel="50000">
                                          <p:stCondLst>
                                            <p:cond delay="335"/>
                                          </p:stCondLst>
                                        </p:cTn>
                                        <p:tgtEl>
                                          <p:spTgt spid="34"/>
                                        </p:tgtEl>
                                      </p:cBhvr>
                                      <p:to x="100000" y="100000"/>
                                    </p:animScale>
                                    <p:animScale>
                                      <p:cBhvr>
                                        <p:cTn id="168" dur="7">
                                          <p:stCondLst>
                                            <p:cond delay="410"/>
                                          </p:stCondLst>
                                        </p:cTn>
                                        <p:tgtEl>
                                          <p:spTgt spid="34"/>
                                        </p:tgtEl>
                                      </p:cBhvr>
                                      <p:to x="100000" y="90000"/>
                                    </p:animScale>
                                    <p:animScale>
                                      <p:cBhvr>
                                        <p:cTn id="169" dur="41" decel="50000">
                                          <p:stCondLst>
                                            <p:cond delay="417"/>
                                          </p:stCondLst>
                                        </p:cTn>
                                        <p:tgtEl>
                                          <p:spTgt spid="34"/>
                                        </p:tgtEl>
                                      </p:cBhvr>
                                      <p:to x="100000" y="100000"/>
                                    </p:animScale>
                                    <p:animScale>
                                      <p:cBhvr>
                                        <p:cTn id="170" dur="7">
                                          <p:stCondLst>
                                            <p:cond delay="452"/>
                                          </p:stCondLst>
                                        </p:cTn>
                                        <p:tgtEl>
                                          <p:spTgt spid="34"/>
                                        </p:tgtEl>
                                      </p:cBhvr>
                                      <p:to x="100000" y="95000"/>
                                    </p:animScale>
                                    <p:animScale>
                                      <p:cBhvr>
                                        <p:cTn id="171" dur="41" decel="50000">
                                          <p:stCondLst>
                                            <p:cond delay="459"/>
                                          </p:stCondLst>
                                        </p:cTn>
                                        <p:tgtEl>
                                          <p:spTgt spid="34"/>
                                        </p:tgtEl>
                                      </p:cBhvr>
                                      <p:to x="100000" y="100000"/>
                                    </p:animScale>
                                  </p:childTnLst>
                                </p:cTn>
                              </p:par>
                            </p:childTnLst>
                          </p:cTn>
                        </p:par>
                        <p:par>
                          <p:cTn id="172" fill="hold">
                            <p:stCondLst>
                              <p:cond delay="11500"/>
                            </p:stCondLst>
                            <p:childTnLst>
                              <p:par>
                                <p:cTn id="173" presetID="2" presetClass="entr" presetSubtype="2" fill="hold" grpId="0" nodeType="afterEffect">
                                  <p:stCondLst>
                                    <p:cond delay="0"/>
                                  </p:stCondLst>
                                  <p:childTnLst>
                                    <p:set>
                                      <p:cBhvr>
                                        <p:cTn id="174" dur="1" fill="hold">
                                          <p:stCondLst>
                                            <p:cond delay="0"/>
                                          </p:stCondLst>
                                        </p:cTn>
                                        <p:tgtEl>
                                          <p:spTgt spid="27"/>
                                        </p:tgtEl>
                                        <p:attrNameLst>
                                          <p:attrName>style.visibility</p:attrName>
                                        </p:attrNameLst>
                                      </p:cBhvr>
                                      <p:to>
                                        <p:strVal val="visible"/>
                                      </p:to>
                                    </p:set>
                                    <p:anim calcmode="lin" valueType="num">
                                      <p:cBhvr additive="base">
                                        <p:cTn id="175" dur="500" fill="hold"/>
                                        <p:tgtEl>
                                          <p:spTgt spid="27"/>
                                        </p:tgtEl>
                                        <p:attrNameLst>
                                          <p:attrName>ppt_x</p:attrName>
                                        </p:attrNameLst>
                                      </p:cBhvr>
                                      <p:tavLst>
                                        <p:tav tm="0">
                                          <p:val>
                                            <p:strVal val="1+#ppt_w/2"/>
                                          </p:val>
                                        </p:tav>
                                        <p:tav tm="100000">
                                          <p:val>
                                            <p:strVal val="#ppt_x"/>
                                          </p:val>
                                        </p:tav>
                                      </p:tavLst>
                                    </p:anim>
                                    <p:anim calcmode="lin" valueType="num">
                                      <p:cBhvr additive="base">
                                        <p:cTn id="176" dur="500" fill="hold"/>
                                        <p:tgtEl>
                                          <p:spTgt spid="27"/>
                                        </p:tgtEl>
                                        <p:attrNameLst>
                                          <p:attrName>ppt_y</p:attrName>
                                        </p:attrNameLst>
                                      </p:cBhvr>
                                      <p:tavLst>
                                        <p:tav tm="0">
                                          <p:val>
                                            <p:strVal val="#ppt_y"/>
                                          </p:val>
                                        </p:tav>
                                        <p:tav tm="100000">
                                          <p:val>
                                            <p:strVal val="#ppt_y"/>
                                          </p:val>
                                        </p:tav>
                                      </p:tavLst>
                                    </p:anim>
                                  </p:childTnLst>
                                </p:cTn>
                              </p:par>
                            </p:childTnLst>
                          </p:cTn>
                        </p:par>
                        <p:par>
                          <p:cTn id="177" fill="hold">
                            <p:stCondLst>
                              <p:cond delay="12000"/>
                            </p:stCondLst>
                            <p:childTnLst>
                              <p:par>
                                <p:cTn id="178" presetID="2" presetClass="entr" presetSubtype="1" fill="hold" grpId="0" nodeType="afterEffect">
                                  <p:stCondLst>
                                    <p:cond delay="0"/>
                                  </p:stCondLst>
                                  <p:childTnLst>
                                    <p:set>
                                      <p:cBhvr>
                                        <p:cTn id="179" dur="1" fill="hold">
                                          <p:stCondLst>
                                            <p:cond delay="0"/>
                                          </p:stCondLst>
                                        </p:cTn>
                                        <p:tgtEl>
                                          <p:spTgt spid="45"/>
                                        </p:tgtEl>
                                        <p:attrNameLst>
                                          <p:attrName>style.visibility</p:attrName>
                                        </p:attrNameLst>
                                      </p:cBhvr>
                                      <p:to>
                                        <p:strVal val="visible"/>
                                      </p:to>
                                    </p:set>
                                    <p:anim calcmode="lin" valueType="num">
                                      <p:cBhvr additive="base">
                                        <p:cTn id="180" dur="500" fill="hold"/>
                                        <p:tgtEl>
                                          <p:spTgt spid="45"/>
                                        </p:tgtEl>
                                        <p:attrNameLst>
                                          <p:attrName>ppt_x</p:attrName>
                                        </p:attrNameLst>
                                      </p:cBhvr>
                                      <p:tavLst>
                                        <p:tav tm="0">
                                          <p:val>
                                            <p:strVal val="#ppt_x"/>
                                          </p:val>
                                        </p:tav>
                                        <p:tav tm="100000">
                                          <p:val>
                                            <p:strVal val="#ppt_x"/>
                                          </p:val>
                                        </p:tav>
                                      </p:tavLst>
                                    </p:anim>
                                    <p:anim calcmode="lin" valueType="num">
                                      <p:cBhvr additive="base">
                                        <p:cTn id="181" dur="500" fill="hold"/>
                                        <p:tgtEl>
                                          <p:spTgt spid="45"/>
                                        </p:tgtEl>
                                        <p:attrNameLst>
                                          <p:attrName>ppt_y</p:attrName>
                                        </p:attrNameLst>
                                      </p:cBhvr>
                                      <p:tavLst>
                                        <p:tav tm="0">
                                          <p:val>
                                            <p:strVal val="0-#ppt_h/2"/>
                                          </p:val>
                                        </p:tav>
                                        <p:tav tm="100000">
                                          <p:val>
                                            <p:strVal val="#ppt_y"/>
                                          </p:val>
                                        </p:tav>
                                      </p:tavLst>
                                    </p:anim>
                                  </p:childTnLst>
                                </p:cTn>
                              </p:par>
                            </p:childTnLst>
                          </p:cTn>
                        </p:par>
                        <p:par>
                          <p:cTn id="182" fill="hold">
                            <p:stCondLst>
                              <p:cond delay="12500"/>
                            </p:stCondLst>
                            <p:childTnLst>
                              <p:par>
                                <p:cTn id="183" presetID="2" presetClass="entr" presetSubtype="1" fill="hold" nodeType="afterEffect">
                                  <p:stCondLst>
                                    <p:cond delay="0"/>
                                  </p:stCondLst>
                                  <p:childTnLst>
                                    <p:set>
                                      <p:cBhvr>
                                        <p:cTn id="184" dur="1" fill="hold">
                                          <p:stCondLst>
                                            <p:cond delay="0"/>
                                          </p:stCondLst>
                                        </p:cTn>
                                        <p:tgtEl>
                                          <p:spTgt spid="44"/>
                                        </p:tgtEl>
                                        <p:attrNameLst>
                                          <p:attrName>style.visibility</p:attrName>
                                        </p:attrNameLst>
                                      </p:cBhvr>
                                      <p:to>
                                        <p:strVal val="visible"/>
                                      </p:to>
                                    </p:set>
                                    <p:anim calcmode="lin" valueType="num">
                                      <p:cBhvr additive="base">
                                        <p:cTn id="185" dur="500" fill="hold"/>
                                        <p:tgtEl>
                                          <p:spTgt spid="44"/>
                                        </p:tgtEl>
                                        <p:attrNameLst>
                                          <p:attrName>ppt_x</p:attrName>
                                        </p:attrNameLst>
                                      </p:cBhvr>
                                      <p:tavLst>
                                        <p:tav tm="0">
                                          <p:val>
                                            <p:strVal val="#ppt_x"/>
                                          </p:val>
                                        </p:tav>
                                        <p:tav tm="100000">
                                          <p:val>
                                            <p:strVal val="#ppt_x"/>
                                          </p:val>
                                        </p:tav>
                                      </p:tavLst>
                                    </p:anim>
                                    <p:anim calcmode="lin" valueType="num">
                                      <p:cBhvr additive="base">
                                        <p:cTn id="186" dur="500" fill="hold"/>
                                        <p:tgtEl>
                                          <p:spTgt spid="44"/>
                                        </p:tgtEl>
                                        <p:attrNameLst>
                                          <p:attrName>ppt_y</p:attrName>
                                        </p:attrNameLst>
                                      </p:cBhvr>
                                      <p:tavLst>
                                        <p:tav tm="0">
                                          <p:val>
                                            <p:strVal val="0-#ppt_h/2"/>
                                          </p:val>
                                        </p:tav>
                                        <p:tav tm="100000">
                                          <p:val>
                                            <p:strVal val="#ppt_y"/>
                                          </p:val>
                                        </p:tav>
                                      </p:tavLst>
                                    </p:anim>
                                  </p:childTnLst>
                                </p:cTn>
                              </p:par>
                            </p:childTnLst>
                          </p:cTn>
                        </p:par>
                        <p:par>
                          <p:cTn id="187" fill="hold">
                            <p:stCondLst>
                              <p:cond delay="13000"/>
                            </p:stCondLst>
                            <p:childTnLst>
                              <p:par>
                                <p:cTn id="188" presetID="2" presetClass="entr" presetSubtype="1" fill="hold" nodeType="afterEffect">
                                  <p:stCondLst>
                                    <p:cond delay="0"/>
                                  </p:stCondLst>
                                  <p:childTnLst>
                                    <p:set>
                                      <p:cBhvr>
                                        <p:cTn id="189" dur="1" fill="hold">
                                          <p:stCondLst>
                                            <p:cond delay="0"/>
                                          </p:stCondLst>
                                        </p:cTn>
                                        <p:tgtEl>
                                          <p:spTgt spid="35"/>
                                        </p:tgtEl>
                                        <p:attrNameLst>
                                          <p:attrName>style.visibility</p:attrName>
                                        </p:attrNameLst>
                                      </p:cBhvr>
                                      <p:to>
                                        <p:strVal val="visible"/>
                                      </p:to>
                                    </p:set>
                                    <p:anim calcmode="lin" valueType="num">
                                      <p:cBhvr additive="base">
                                        <p:cTn id="190" dur="500" fill="hold"/>
                                        <p:tgtEl>
                                          <p:spTgt spid="35"/>
                                        </p:tgtEl>
                                        <p:attrNameLst>
                                          <p:attrName>ppt_x</p:attrName>
                                        </p:attrNameLst>
                                      </p:cBhvr>
                                      <p:tavLst>
                                        <p:tav tm="0">
                                          <p:val>
                                            <p:strVal val="#ppt_x"/>
                                          </p:val>
                                        </p:tav>
                                        <p:tav tm="100000">
                                          <p:val>
                                            <p:strVal val="#ppt_x"/>
                                          </p:val>
                                        </p:tav>
                                      </p:tavLst>
                                    </p:anim>
                                    <p:anim calcmode="lin" valueType="num">
                                      <p:cBhvr additive="base">
                                        <p:cTn id="191" dur="500" fill="hold"/>
                                        <p:tgtEl>
                                          <p:spTgt spid="35"/>
                                        </p:tgtEl>
                                        <p:attrNameLst>
                                          <p:attrName>ppt_y</p:attrName>
                                        </p:attrNameLst>
                                      </p:cBhvr>
                                      <p:tavLst>
                                        <p:tav tm="0">
                                          <p:val>
                                            <p:strVal val="0-#ppt_h/2"/>
                                          </p:val>
                                        </p:tav>
                                        <p:tav tm="100000">
                                          <p:val>
                                            <p:strVal val="#ppt_y"/>
                                          </p:val>
                                        </p:tav>
                                      </p:tavLst>
                                    </p:anim>
                                  </p:childTnLst>
                                </p:cTn>
                              </p:par>
                            </p:childTnLst>
                          </p:cTn>
                        </p:par>
                        <p:par>
                          <p:cTn id="192" fill="hold">
                            <p:stCondLst>
                              <p:cond delay="13500"/>
                            </p:stCondLst>
                            <p:childTnLst>
                              <p:par>
                                <p:cTn id="193" presetID="26" presetClass="entr" presetSubtype="0" fill="hold" grpId="0" nodeType="afterEffect">
                                  <p:stCondLst>
                                    <p:cond delay="0"/>
                                  </p:stCondLst>
                                  <p:childTnLst>
                                    <p:set>
                                      <p:cBhvr>
                                        <p:cTn id="194" dur="1" fill="hold">
                                          <p:stCondLst>
                                            <p:cond delay="0"/>
                                          </p:stCondLst>
                                        </p:cTn>
                                        <p:tgtEl>
                                          <p:spTgt spid="36"/>
                                        </p:tgtEl>
                                        <p:attrNameLst>
                                          <p:attrName>style.visibility</p:attrName>
                                        </p:attrNameLst>
                                      </p:cBhvr>
                                      <p:to>
                                        <p:strVal val="visible"/>
                                      </p:to>
                                    </p:set>
                                    <p:animEffect transition="in" filter="wipe(down)">
                                      <p:cBhvr>
                                        <p:cTn id="195" dur="145">
                                          <p:stCondLst>
                                            <p:cond delay="0"/>
                                          </p:stCondLst>
                                        </p:cTn>
                                        <p:tgtEl>
                                          <p:spTgt spid="36"/>
                                        </p:tgtEl>
                                      </p:cBhvr>
                                    </p:animEffect>
                                    <p:anim calcmode="lin" valueType="num">
                                      <p:cBhvr>
                                        <p:cTn id="196" dur="456"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97" dur="166"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98" dur="166" tmFilter="0, 0; 0.125,0.2665; 0.25,0.4; 0.375,0.465; 0.5,0.5;  0.625,0.535; 0.75,0.6; 0.875,0.7335; 1,1">
                                          <p:stCondLst>
                                            <p:cond delay="166"/>
                                          </p:stCondLst>
                                        </p:cTn>
                                        <p:tgtEl>
                                          <p:spTgt spid="36"/>
                                        </p:tgtEl>
                                        <p:attrNameLst>
                                          <p:attrName>ppt_y</p:attrName>
                                        </p:attrNameLst>
                                      </p:cBhvr>
                                      <p:tavLst>
                                        <p:tav tm="0" fmla="#ppt_y-sin(pi*$)/9">
                                          <p:val>
                                            <p:fltVal val="0"/>
                                          </p:val>
                                        </p:tav>
                                        <p:tav tm="100000">
                                          <p:val>
                                            <p:fltVal val="1"/>
                                          </p:val>
                                        </p:tav>
                                      </p:tavLst>
                                    </p:anim>
                                    <p:anim calcmode="lin" valueType="num">
                                      <p:cBhvr>
                                        <p:cTn id="199" dur="83" tmFilter="0, 0; 0.125,0.2665; 0.25,0.4; 0.375,0.465; 0.5,0.5;  0.625,0.535; 0.75,0.6; 0.875,0.7335; 1,1">
                                          <p:stCondLst>
                                            <p:cond delay="331"/>
                                          </p:stCondLst>
                                        </p:cTn>
                                        <p:tgtEl>
                                          <p:spTgt spid="36"/>
                                        </p:tgtEl>
                                        <p:attrNameLst>
                                          <p:attrName>ppt_y</p:attrName>
                                        </p:attrNameLst>
                                      </p:cBhvr>
                                      <p:tavLst>
                                        <p:tav tm="0" fmla="#ppt_y-sin(pi*$)/27">
                                          <p:val>
                                            <p:fltVal val="0"/>
                                          </p:val>
                                        </p:tav>
                                        <p:tav tm="100000">
                                          <p:val>
                                            <p:fltVal val="1"/>
                                          </p:val>
                                        </p:tav>
                                      </p:tavLst>
                                    </p:anim>
                                    <p:anim calcmode="lin" valueType="num">
                                      <p:cBhvr>
                                        <p:cTn id="200" dur="41" tmFilter="0, 0; 0.125,0.2665; 0.25,0.4; 0.375,0.465; 0.5,0.5;  0.625,0.535; 0.75,0.6; 0.875,0.7335; 1,1">
                                          <p:stCondLst>
                                            <p:cond delay="414"/>
                                          </p:stCondLst>
                                        </p:cTn>
                                        <p:tgtEl>
                                          <p:spTgt spid="36"/>
                                        </p:tgtEl>
                                        <p:attrNameLst>
                                          <p:attrName>ppt_y</p:attrName>
                                        </p:attrNameLst>
                                      </p:cBhvr>
                                      <p:tavLst>
                                        <p:tav tm="0" fmla="#ppt_y-sin(pi*$)/81">
                                          <p:val>
                                            <p:fltVal val="0"/>
                                          </p:val>
                                        </p:tav>
                                        <p:tav tm="100000">
                                          <p:val>
                                            <p:fltVal val="1"/>
                                          </p:val>
                                        </p:tav>
                                      </p:tavLst>
                                    </p:anim>
                                    <p:animScale>
                                      <p:cBhvr>
                                        <p:cTn id="201" dur="7">
                                          <p:stCondLst>
                                            <p:cond delay="162"/>
                                          </p:stCondLst>
                                        </p:cTn>
                                        <p:tgtEl>
                                          <p:spTgt spid="36"/>
                                        </p:tgtEl>
                                      </p:cBhvr>
                                      <p:to x="100000" y="60000"/>
                                    </p:animScale>
                                    <p:animScale>
                                      <p:cBhvr>
                                        <p:cTn id="202" dur="41" decel="50000">
                                          <p:stCondLst>
                                            <p:cond delay="169"/>
                                          </p:stCondLst>
                                        </p:cTn>
                                        <p:tgtEl>
                                          <p:spTgt spid="36"/>
                                        </p:tgtEl>
                                      </p:cBhvr>
                                      <p:to x="100000" y="100000"/>
                                    </p:animScale>
                                    <p:animScale>
                                      <p:cBhvr>
                                        <p:cTn id="203" dur="7">
                                          <p:stCondLst>
                                            <p:cond delay="328"/>
                                          </p:stCondLst>
                                        </p:cTn>
                                        <p:tgtEl>
                                          <p:spTgt spid="36"/>
                                        </p:tgtEl>
                                      </p:cBhvr>
                                      <p:to x="100000" y="80000"/>
                                    </p:animScale>
                                    <p:animScale>
                                      <p:cBhvr>
                                        <p:cTn id="204" dur="41" decel="50000">
                                          <p:stCondLst>
                                            <p:cond delay="335"/>
                                          </p:stCondLst>
                                        </p:cTn>
                                        <p:tgtEl>
                                          <p:spTgt spid="36"/>
                                        </p:tgtEl>
                                      </p:cBhvr>
                                      <p:to x="100000" y="100000"/>
                                    </p:animScale>
                                    <p:animScale>
                                      <p:cBhvr>
                                        <p:cTn id="205" dur="7">
                                          <p:stCondLst>
                                            <p:cond delay="410"/>
                                          </p:stCondLst>
                                        </p:cTn>
                                        <p:tgtEl>
                                          <p:spTgt spid="36"/>
                                        </p:tgtEl>
                                      </p:cBhvr>
                                      <p:to x="100000" y="90000"/>
                                    </p:animScale>
                                    <p:animScale>
                                      <p:cBhvr>
                                        <p:cTn id="206" dur="41" decel="50000">
                                          <p:stCondLst>
                                            <p:cond delay="417"/>
                                          </p:stCondLst>
                                        </p:cTn>
                                        <p:tgtEl>
                                          <p:spTgt spid="36"/>
                                        </p:tgtEl>
                                      </p:cBhvr>
                                      <p:to x="100000" y="100000"/>
                                    </p:animScale>
                                    <p:animScale>
                                      <p:cBhvr>
                                        <p:cTn id="207" dur="7">
                                          <p:stCondLst>
                                            <p:cond delay="452"/>
                                          </p:stCondLst>
                                        </p:cTn>
                                        <p:tgtEl>
                                          <p:spTgt spid="36"/>
                                        </p:tgtEl>
                                      </p:cBhvr>
                                      <p:to x="100000" y="95000"/>
                                    </p:animScale>
                                    <p:animScale>
                                      <p:cBhvr>
                                        <p:cTn id="208" dur="41" decel="50000">
                                          <p:stCondLst>
                                            <p:cond delay="459"/>
                                          </p:stCondLst>
                                        </p:cTn>
                                        <p:tgtEl>
                                          <p:spTgt spid="36"/>
                                        </p:tgtEl>
                                      </p:cBhvr>
                                      <p:to x="100000" y="100000"/>
                                    </p:animScale>
                                  </p:childTnLst>
                                </p:cTn>
                              </p:par>
                            </p:childTnLst>
                          </p:cTn>
                        </p:par>
                        <p:par>
                          <p:cTn id="209" fill="hold">
                            <p:stCondLst>
                              <p:cond delay="14000"/>
                            </p:stCondLst>
                            <p:childTnLst>
                              <p:par>
                                <p:cTn id="210" presetID="2" presetClass="entr" presetSubtype="2" fill="hold" grpId="0" nodeType="afterEffect">
                                  <p:stCondLst>
                                    <p:cond delay="0"/>
                                  </p:stCondLst>
                                  <p:childTnLst>
                                    <p:set>
                                      <p:cBhvr>
                                        <p:cTn id="211" dur="1" fill="hold">
                                          <p:stCondLst>
                                            <p:cond delay="0"/>
                                          </p:stCondLst>
                                        </p:cTn>
                                        <p:tgtEl>
                                          <p:spTgt spid="28"/>
                                        </p:tgtEl>
                                        <p:attrNameLst>
                                          <p:attrName>style.visibility</p:attrName>
                                        </p:attrNameLst>
                                      </p:cBhvr>
                                      <p:to>
                                        <p:strVal val="visible"/>
                                      </p:to>
                                    </p:set>
                                    <p:anim calcmode="lin" valueType="num">
                                      <p:cBhvr additive="base">
                                        <p:cTn id="212" dur="500" fill="hold"/>
                                        <p:tgtEl>
                                          <p:spTgt spid="28"/>
                                        </p:tgtEl>
                                        <p:attrNameLst>
                                          <p:attrName>ppt_x</p:attrName>
                                        </p:attrNameLst>
                                      </p:cBhvr>
                                      <p:tavLst>
                                        <p:tav tm="0">
                                          <p:val>
                                            <p:strVal val="1+#ppt_w/2"/>
                                          </p:val>
                                        </p:tav>
                                        <p:tav tm="100000">
                                          <p:val>
                                            <p:strVal val="#ppt_x"/>
                                          </p:val>
                                        </p:tav>
                                      </p:tavLst>
                                    </p:anim>
                                    <p:anim calcmode="lin" valueType="num">
                                      <p:cBhvr additive="base">
                                        <p:cTn id="213" dur="500" fill="hold"/>
                                        <p:tgtEl>
                                          <p:spTgt spid="28"/>
                                        </p:tgtEl>
                                        <p:attrNameLst>
                                          <p:attrName>ppt_y</p:attrName>
                                        </p:attrNameLst>
                                      </p:cBhvr>
                                      <p:tavLst>
                                        <p:tav tm="0">
                                          <p:val>
                                            <p:strVal val="#ppt_y"/>
                                          </p:val>
                                        </p:tav>
                                        <p:tav tm="100000">
                                          <p:val>
                                            <p:strVal val="#ppt_y"/>
                                          </p:val>
                                        </p:tav>
                                      </p:tavLst>
                                    </p:anim>
                                  </p:childTnLst>
                                </p:cTn>
                              </p:par>
                            </p:childTnLst>
                          </p:cTn>
                        </p:par>
                        <p:par>
                          <p:cTn id="214" fill="hold">
                            <p:stCondLst>
                              <p:cond delay="14500"/>
                            </p:stCondLst>
                            <p:childTnLst>
                              <p:par>
                                <p:cTn id="215" presetID="2" presetClass="entr" presetSubtype="1" fill="hold" grpId="0" nodeType="afterEffect">
                                  <p:stCondLst>
                                    <p:cond delay="0"/>
                                  </p:stCondLst>
                                  <p:childTnLst>
                                    <p:set>
                                      <p:cBhvr>
                                        <p:cTn id="216" dur="1" fill="hold">
                                          <p:stCondLst>
                                            <p:cond delay="0"/>
                                          </p:stCondLst>
                                        </p:cTn>
                                        <p:tgtEl>
                                          <p:spTgt spid="13"/>
                                        </p:tgtEl>
                                        <p:attrNameLst>
                                          <p:attrName>style.visibility</p:attrName>
                                        </p:attrNameLst>
                                      </p:cBhvr>
                                      <p:to>
                                        <p:strVal val="visible"/>
                                      </p:to>
                                    </p:set>
                                    <p:anim calcmode="lin" valueType="num">
                                      <p:cBhvr additive="base">
                                        <p:cTn id="217" dur="500" fill="hold"/>
                                        <p:tgtEl>
                                          <p:spTgt spid="13"/>
                                        </p:tgtEl>
                                        <p:attrNameLst>
                                          <p:attrName>ppt_x</p:attrName>
                                        </p:attrNameLst>
                                      </p:cBhvr>
                                      <p:tavLst>
                                        <p:tav tm="0">
                                          <p:val>
                                            <p:strVal val="#ppt_x"/>
                                          </p:val>
                                        </p:tav>
                                        <p:tav tm="100000">
                                          <p:val>
                                            <p:strVal val="#ppt_x"/>
                                          </p:val>
                                        </p:tav>
                                      </p:tavLst>
                                    </p:anim>
                                    <p:anim calcmode="lin" valueType="num">
                                      <p:cBhvr additive="base">
                                        <p:cTn id="218" dur="500" fill="hold"/>
                                        <p:tgtEl>
                                          <p:spTgt spid="13"/>
                                        </p:tgtEl>
                                        <p:attrNameLst>
                                          <p:attrName>ppt_y</p:attrName>
                                        </p:attrNameLst>
                                      </p:cBhvr>
                                      <p:tavLst>
                                        <p:tav tm="0">
                                          <p:val>
                                            <p:strVal val="0-#ppt_h/2"/>
                                          </p:val>
                                        </p:tav>
                                        <p:tav tm="100000">
                                          <p:val>
                                            <p:strVal val="#ppt_y"/>
                                          </p:val>
                                        </p:tav>
                                      </p:tavLst>
                                    </p:anim>
                                  </p:childTnLst>
                                </p:cTn>
                              </p:par>
                            </p:childTnLst>
                          </p:cTn>
                        </p:par>
                        <p:par>
                          <p:cTn id="219" fill="hold">
                            <p:stCondLst>
                              <p:cond delay="15000"/>
                            </p:stCondLst>
                            <p:childTnLst>
                              <p:par>
                                <p:cTn id="220" presetID="2" presetClass="entr" presetSubtype="1" fill="hold" nodeType="afterEffect">
                                  <p:stCondLst>
                                    <p:cond delay="0"/>
                                  </p:stCondLst>
                                  <p:childTnLst>
                                    <p:set>
                                      <p:cBhvr>
                                        <p:cTn id="221" dur="1" fill="hold">
                                          <p:stCondLst>
                                            <p:cond delay="0"/>
                                          </p:stCondLst>
                                        </p:cTn>
                                        <p:tgtEl>
                                          <p:spTgt spid="16"/>
                                        </p:tgtEl>
                                        <p:attrNameLst>
                                          <p:attrName>style.visibility</p:attrName>
                                        </p:attrNameLst>
                                      </p:cBhvr>
                                      <p:to>
                                        <p:strVal val="visible"/>
                                      </p:to>
                                    </p:set>
                                    <p:anim calcmode="lin" valueType="num">
                                      <p:cBhvr additive="base">
                                        <p:cTn id="222" dur="500" fill="hold"/>
                                        <p:tgtEl>
                                          <p:spTgt spid="16"/>
                                        </p:tgtEl>
                                        <p:attrNameLst>
                                          <p:attrName>ppt_x</p:attrName>
                                        </p:attrNameLst>
                                      </p:cBhvr>
                                      <p:tavLst>
                                        <p:tav tm="0">
                                          <p:val>
                                            <p:strVal val="#ppt_x"/>
                                          </p:val>
                                        </p:tav>
                                        <p:tav tm="100000">
                                          <p:val>
                                            <p:strVal val="#ppt_x"/>
                                          </p:val>
                                        </p:tav>
                                      </p:tavLst>
                                    </p:anim>
                                    <p:anim calcmode="lin" valueType="num">
                                      <p:cBhvr additive="base">
                                        <p:cTn id="223" dur="500" fill="hold"/>
                                        <p:tgtEl>
                                          <p:spTgt spid="16"/>
                                        </p:tgtEl>
                                        <p:attrNameLst>
                                          <p:attrName>ppt_y</p:attrName>
                                        </p:attrNameLst>
                                      </p:cBhvr>
                                      <p:tavLst>
                                        <p:tav tm="0">
                                          <p:val>
                                            <p:strVal val="0-#ppt_h/2"/>
                                          </p:val>
                                        </p:tav>
                                        <p:tav tm="100000">
                                          <p:val>
                                            <p:strVal val="#ppt_y"/>
                                          </p:val>
                                        </p:tav>
                                      </p:tavLst>
                                    </p:anim>
                                  </p:childTnLst>
                                </p:cTn>
                              </p:par>
                            </p:childTnLst>
                          </p:cTn>
                        </p:par>
                        <p:par>
                          <p:cTn id="224" fill="hold">
                            <p:stCondLst>
                              <p:cond delay="15500"/>
                            </p:stCondLst>
                            <p:childTnLst>
                              <p:par>
                                <p:cTn id="225" presetID="2" presetClass="entr" presetSubtype="1" fill="hold" nodeType="afterEffect">
                                  <p:stCondLst>
                                    <p:cond delay="0"/>
                                  </p:stCondLst>
                                  <p:childTnLst>
                                    <p:set>
                                      <p:cBhvr>
                                        <p:cTn id="226" dur="1" fill="hold">
                                          <p:stCondLst>
                                            <p:cond delay="0"/>
                                          </p:stCondLst>
                                        </p:cTn>
                                        <p:tgtEl>
                                          <p:spTgt spid="37"/>
                                        </p:tgtEl>
                                        <p:attrNameLst>
                                          <p:attrName>style.visibility</p:attrName>
                                        </p:attrNameLst>
                                      </p:cBhvr>
                                      <p:to>
                                        <p:strVal val="visible"/>
                                      </p:to>
                                    </p:set>
                                    <p:anim calcmode="lin" valueType="num">
                                      <p:cBhvr additive="base">
                                        <p:cTn id="227" dur="500" fill="hold"/>
                                        <p:tgtEl>
                                          <p:spTgt spid="37"/>
                                        </p:tgtEl>
                                        <p:attrNameLst>
                                          <p:attrName>ppt_x</p:attrName>
                                        </p:attrNameLst>
                                      </p:cBhvr>
                                      <p:tavLst>
                                        <p:tav tm="0">
                                          <p:val>
                                            <p:strVal val="#ppt_x"/>
                                          </p:val>
                                        </p:tav>
                                        <p:tav tm="100000">
                                          <p:val>
                                            <p:strVal val="#ppt_x"/>
                                          </p:val>
                                        </p:tav>
                                      </p:tavLst>
                                    </p:anim>
                                    <p:anim calcmode="lin" valueType="num">
                                      <p:cBhvr additive="base">
                                        <p:cTn id="228" dur="500" fill="hold"/>
                                        <p:tgtEl>
                                          <p:spTgt spid="37"/>
                                        </p:tgtEl>
                                        <p:attrNameLst>
                                          <p:attrName>ppt_y</p:attrName>
                                        </p:attrNameLst>
                                      </p:cBhvr>
                                      <p:tavLst>
                                        <p:tav tm="0">
                                          <p:val>
                                            <p:strVal val="0-#ppt_h/2"/>
                                          </p:val>
                                        </p:tav>
                                        <p:tav tm="100000">
                                          <p:val>
                                            <p:strVal val="#ppt_y"/>
                                          </p:val>
                                        </p:tav>
                                      </p:tavLst>
                                    </p:anim>
                                  </p:childTnLst>
                                </p:cTn>
                              </p:par>
                            </p:childTnLst>
                          </p:cTn>
                        </p:par>
                        <p:par>
                          <p:cTn id="229" fill="hold">
                            <p:stCondLst>
                              <p:cond delay="16000"/>
                            </p:stCondLst>
                            <p:childTnLst>
                              <p:par>
                                <p:cTn id="230" presetID="26" presetClass="entr" presetSubtype="0" fill="hold" grpId="0" nodeType="afterEffect">
                                  <p:stCondLst>
                                    <p:cond delay="0"/>
                                  </p:stCondLst>
                                  <p:childTnLst>
                                    <p:set>
                                      <p:cBhvr>
                                        <p:cTn id="231" dur="1" fill="hold">
                                          <p:stCondLst>
                                            <p:cond delay="0"/>
                                          </p:stCondLst>
                                        </p:cTn>
                                        <p:tgtEl>
                                          <p:spTgt spid="38"/>
                                        </p:tgtEl>
                                        <p:attrNameLst>
                                          <p:attrName>style.visibility</p:attrName>
                                        </p:attrNameLst>
                                      </p:cBhvr>
                                      <p:to>
                                        <p:strVal val="visible"/>
                                      </p:to>
                                    </p:set>
                                    <p:animEffect transition="in" filter="wipe(down)">
                                      <p:cBhvr>
                                        <p:cTn id="232" dur="145">
                                          <p:stCondLst>
                                            <p:cond delay="0"/>
                                          </p:stCondLst>
                                        </p:cTn>
                                        <p:tgtEl>
                                          <p:spTgt spid="38"/>
                                        </p:tgtEl>
                                      </p:cBhvr>
                                    </p:animEffect>
                                    <p:anim calcmode="lin" valueType="num">
                                      <p:cBhvr>
                                        <p:cTn id="233" dur="456"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34" dur="166"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35" dur="166" tmFilter="0, 0; 0.125,0.2665; 0.25,0.4; 0.375,0.465; 0.5,0.5;  0.625,0.535; 0.75,0.6; 0.875,0.7335; 1,1">
                                          <p:stCondLst>
                                            <p:cond delay="166"/>
                                          </p:stCondLst>
                                        </p:cTn>
                                        <p:tgtEl>
                                          <p:spTgt spid="38"/>
                                        </p:tgtEl>
                                        <p:attrNameLst>
                                          <p:attrName>ppt_y</p:attrName>
                                        </p:attrNameLst>
                                      </p:cBhvr>
                                      <p:tavLst>
                                        <p:tav tm="0" fmla="#ppt_y-sin(pi*$)/9">
                                          <p:val>
                                            <p:fltVal val="0"/>
                                          </p:val>
                                        </p:tav>
                                        <p:tav tm="100000">
                                          <p:val>
                                            <p:fltVal val="1"/>
                                          </p:val>
                                        </p:tav>
                                      </p:tavLst>
                                    </p:anim>
                                    <p:anim calcmode="lin" valueType="num">
                                      <p:cBhvr>
                                        <p:cTn id="236" dur="83" tmFilter="0, 0; 0.125,0.2665; 0.25,0.4; 0.375,0.465; 0.5,0.5;  0.625,0.535; 0.75,0.6; 0.875,0.7335; 1,1">
                                          <p:stCondLst>
                                            <p:cond delay="331"/>
                                          </p:stCondLst>
                                        </p:cTn>
                                        <p:tgtEl>
                                          <p:spTgt spid="38"/>
                                        </p:tgtEl>
                                        <p:attrNameLst>
                                          <p:attrName>ppt_y</p:attrName>
                                        </p:attrNameLst>
                                      </p:cBhvr>
                                      <p:tavLst>
                                        <p:tav tm="0" fmla="#ppt_y-sin(pi*$)/27">
                                          <p:val>
                                            <p:fltVal val="0"/>
                                          </p:val>
                                        </p:tav>
                                        <p:tav tm="100000">
                                          <p:val>
                                            <p:fltVal val="1"/>
                                          </p:val>
                                        </p:tav>
                                      </p:tavLst>
                                    </p:anim>
                                    <p:anim calcmode="lin" valueType="num">
                                      <p:cBhvr>
                                        <p:cTn id="237" dur="41" tmFilter="0, 0; 0.125,0.2665; 0.25,0.4; 0.375,0.465; 0.5,0.5;  0.625,0.535; 0.75,0.6; 0.875,0.7335; 1,1">
                                          <p:stCondLst>
                                            <p:cond delay="414"/>
                                          </p:stCondLst>
                                        </p:cTn>
                                        <p:tgtEl>
                                          <p:spTgt spid="38"/>
                                        </p:tgtEl>
                                        <p:attrNameLst>
                                          <p:attrName>ppt_y</p:attrName>
                                        </p:attrNameLst>
                                      </p:cBhvr>
                                      <p:tavLst>
                                        <p:tav tm="0" fmla="#ppt_y-sin(pi*$)/81">
                                          <p:val>
                                            <p:fltVal val="0"/>
                                          </p:val>
                                        </p:tav>
                                        <p:tav tm="100000">
                                          <p:val>
                                            <p:fltVal val="1"/>
                                          </p:val>
                                        </p:tav>
                                      </p:tavLst>
                                    </p:anim>
                                    <p:animScale>
                                      <p:cBhvr>
                                        <p:cTn id="238" dur="7">
                                          <p:stCondLst>
                                            <p:cond delay="162"/>
                                          </p:stCondLst>
                                        </p:cTn>
                                        <p:tgtEl>
                                          <p:spTgt spid="38"/>
                                        </p:tgtEl>
                                      </p:cBhvr>
                                      <p:to x="100000" y="60000"/>
                                    </p:animScale>
                                    <p:animScale>
                                      <p:cBhvr>
                                        <p:cTn id="239" dur="41" decel="50000">
                                          <p:stCondLst>
                                            <p:cond delay="169"/>
                                          </p:stCondLst>
                                        </p:cTn>
                                        <p:tgtEl>
                                          <p:spTgt spid="38"/>
                                        </p:tgtEl>
                                      </p:cBhvr>
                                      <p:to x="100000" y="100000"/>
                                    </p:animScale>
                                    <p:animScale>
                                      <p:cBhvr>
                                        <p:cTn id="240" dur="7">
                                          <p:stCondLst>
                                            <p:cond delay="328"/>
                                          </p:stCondLst>
                                        </p:cTn>
                                        <p:tgtEl>
                                          <p:spTgt spid="38"/>
                                        </p:tgtEl>
                                      </p:cBhvr>
                                      <p:to x="100000" y="80000"/>
                                    </p:animScale>
                                    <p:animScale>
                                      <p:cBhvr>
                                        <p:cTn id="241" dur="41" decel="50000">
                                          <p:stCondLst>
                                            <p:cond delay="335"/>
                                          </p:stCondLst>
                                        </p:cTn>
                                        <p:tgtEl>
                                          <p:spTgt spid="38"/>
                                        </p:tgtEl>
                                      </p:cBhvr>
                                      <p:to x="100000" y="100000"/>
                                    </p:animScale>
                                    <p:animScale>
                                      <p:cBhvr>
                                        <p:cTn id="242" dur="7">
                                          <p:stCondLst>
                                            <p:cond delay="410"/>
                                          </p:stCondLst>
                                        </p:cTn>
                                        <p:tgtEl>
                                          <p:spTgt spid="38"/>
                                        </p:tgtEl>
                                      </p:cBhvr>
                                      <p:to x="100000" y="90000"/>
                                    </p:animScale>
                                    <p:animScale>
                                      <p:cBhvr>
                                        <p:cTn id="243" dur="41" decel="50000">
                                          <p:stCondLst>
                                            <p:cond delay="417"/>
                                          </p:stCondLst>
                                        </p:cTn>
                                        <p:tgtEl>
                                          <p:spTgt spid="38"/>
                                        </p:tgtEl>
                                      </p:cBhvr>
                                      <p:to x="100000" y="100000"/>
                                    </p:animScale>
                                    <p:animScale>
                                      <p:cBhvr>
                                        <p:cTn id="244" dur="7">
                                          <p:stCondLst>
                                            <p:cond delay="452"/>
                                          </p:stCondLst>
                                        </p:cTn>
                                        <p:tgtEl>
                                          <p:spTgt spid="38"/>
                                        </p:tgtEl>
                                      </p:cBhvr>
                                      <p:to x="100000" y="95000"/>
                                    </p:animScale>
                                    <p:animScale>
                                      <p:cBhvr>
                                        <p:cTn id="245" dur="41" decel="50000">
                                          <p:stCondLst>
                                            <p:cond delay="459"/>
                                          </p:stCondLst>
                                        </p:cTn>
                                        <p:tgtEl>
                                          <p:spTgt spid="38"/>
                                        </p:tgtEl>
                                      </p:cBhvr>
                                      <p:to x="100000" y="100000"/>
                                    </p:animScale>
                                  </p:childTnLst>
                                </p:cTn>
                              </p:par>
                            </p:childTnLst>
                          </p:cTn>
                        </p:par>
                        <p:par>
                          <p:cTn id="246" fill="hold">
                            <p:stCondLst>
                              <p:cond delay="16500"/>
                            </p:stCondLst>
                            <p:childTnLst>
                              <p:par>
                                <p:cTn id="247" presetID="2" presetClass="entr" presetSubtype="2" fill="hold" grpId="0" nodeType="afterEffect">
                                  <p:stCondLst>
                                    <p:cond delay="0"/>
                                  </p:stCondLst>
                                  <p:childTnLst>
                                    <p:set>
                                      <p:cBhvr>
                                        <p:cTn id="248" dur="1" fill="hold">
                                          <p:stCondLst>
                                            <p:cond delay="0"/>
                                          </p:stCondLst>
                                        </p:cTn>
                                        <p:tgtEl>
                                          <p:spTgt spid="29"/>
                                        </p:tgtEl>
                                        <p:attrNameLst>
                                          <p:attrName>style.visibility</p:attrName>
                                        </p:attrNameLst>
                                      </p:cBhvr>
                                      <p:to>
                                        <p:strVal val="visible"/>
                                      </p:to>
                                    </p:set>
                                    <p:anim calcmode="lin" valueType="num">
                                      <p:cBhvr additive="base">
                                        <p:cTn id="249" dur="500" fill="hold"/>
                                        <p:tgtEl>
                                          <p:spTgt spid="29"/>
                                        </p:tgtEl>
                                        <p:attrNameLst>
                                          <p:attrName>ppt_x</p:attrName>
                                        </p:attrNameLst>
                                      </p:cBhvr>
                                      <p:tavLst>
                                        <p:tav tm="0">
                                          <p:val>
                                            <p:strVal val="1+#ppt_w/2"/>
                                          </p:val>
                                        </p:tav>
                                        <p:tav tm="100000">
                                          <p:val>
                                            <p:strVal val="#ppt_x"/>
                                          </p:val>
                                        </p:tav>
                                      </p:tavLst>
                                    </p:anim>
                                    <p:anim calcmode="lin" valueType="num">
                                      <p:cBhvr additive="base">
                                        <p:cTn id="250" dur="500" fill="hold"/>
                                        <p:tgtEl>
                                          <p:spTgt spid="29"/>
                                        </p:tgtEl>
                                        <p:attrNameLst>
                                          <p:attrName>ppt_y</p:attrName>
                                        </p:attrNameLst>
                                      </p:cBhvr>
                                      <p:tavLst>
                                        <p:tav tm="0">
                                          <p:val>
                                            <p:strVal val="#ppt_y"/>
                                          </p:val>
                                        </p:tav>
                                        <p:tav tm="100000">
                                          <p:val>
                                            <p:strVal val="#ppt_y"/>
                                          </p:val>
                                        </p:tav>
                                      </p:tavLst>
                                    </p:anim>
                                  </p:childTnLst>
                                </p:cTn>
                              </p:par>
                            </p:childTnLst>
                          </p:cTn>
                        </p:par>
                        <p:par>
                          <p:cTn id="251" fill="hold">
                            <p:stCondLst>
                              <p:cond delay="17000"/>
                            </p:stCondLst>
                            <p:childTnLst>
                              <p:par>
                                <p:cTn id="252" presetID="2" presetClass="entr" presetSubtype="1" fill="hold" grpId="0" nodeType="afterEffect">
                                  <p:stCondLst>
                                    <p:cond delay="0"/>
                                  </p:stCondLst>
                                  <p:childTnLst>
                                    <p:set>
                                      <p:cBhvr>
                                        <p:cTn id="253" dur="1" fill="hold">
                                          <p:stCondLst>
                                            <p:cond delay="0"/>
                                          </p:stCondLst>
                                        </p:cTn>
                                        <p:tgtEl>
                                          <p:spTgt spid="46"/>
                                        </p:tgtEl>
                                        <p:attrNameLst>
                                          <p:attrName>style.visibility</p:attrName>
                                        </p:attrNameLst>
                                      </p:cBhvr>
                                      <p:to>
                                        <p:strVal val="visible"/>
                                      </p:to>
                                    </p:set>
                                    <p:anim calcmode="lin" valueType="num">
                                      <p:cBhvr additive="base">
                                        <p:cTn id="254" dur="500" fill="hold"/>
                                        <p:tgtEl>
                                          <p:spTgt spid="46"/>
                                        </p:tgtEl>
                                        <p:attrNameLst>
                                          <p:attrName>ppt_x</p:attrName>
                                        </p:attrNameLst>
                                      </p:cBhvr>
                                      <p:tavLst>
                                        <p:tav tm="0">
                                          <p:val>
                                            <p:strVal val="#ppt_x"/>
                                          </p:val>
                                        </p:tav>
                                        <p:tav tm="100000">
                                          <p:val>
                                            <p:strVal val="#ppt_x"/>
                                          </p:val>
                                        </p:tav>
                                      </p:tavLst>
                                    </p:anim>
                                    <p:anim calcmode="lin" valueType="num">
                                      <p:cBhvr additive="base">
                                        <p:cTn id="255" dur="500" fill="hold"/>
                                        <p:tgtEl>
                                          <p:spTgt spid="46"/>
                                        </p:tgtEl>
                                        <p:attrNameLst>
                                          <p:attrName>ppt_y</p:attrName>
                                        </p:attrNameLst>
                                      </p:cBhvr>
                                      <p:tavLst>
                                        <p:tav tm="0">
                                          <p:val>
                                            <p:strVal val="0-#ppt_h/2"/>
                                          </p:val>
                                        </p:tav>
                                        <p:tav tm="100000">
                                          <p:val>
                                            <p:strVal val="#ppt_y"/>
                                          </p:val>
                                        </p:tav>
                                      </p:tavLst>
                                    </p:anim>
                                  </p:childTnLst>
                                </p:cTn>
                              </p:par>
                            </p:childTnLst>
                          </p:cTn>
                        </p:par>
                        <p:par>
                          <p:cTn id="256" fill="hold">
                            <p:stCondLst>
                              <p:cond delay="17500"/>
                            </p:stCondLst>
                            <p:childTnLst>
                              <p:par>
                                <p:cTn id="257" presetID="2" presetClass="entr" presetSubtype="1" fill="hold" nodeType="afterEffect">
                                  <p:stCondLst>
                                    <p:cond delay="0"/>
                                  </p:stCondLst>
                                  <p:childTnLst>
                                    <p:set>
                                      <p:cBhvr>
                                        <p:cTn id="258" dur="1" fill="hold">
                                          <p:stCondLst>
                                            <p:cond delay="0"/>
                                          </p:stCondLst>
                                        </p:cTn>
                                        <p:tgtEl>
                                          <p:spTgt spid="50"/>
                                        </p:tgtEl>
                                        <p:attrNameLst>
                                          <p:attrName>style.visibility</p:attrName>
                                        </p:attrNameLst>
                                      </p:cBhvr>
                                      <p:to>
                                        <p:strVal val="visible"/>
                                      </p:to>
                                    </p:set>
                                    <p:anim calcmode="lin" valueType="num">
                                      <p:cBhvr additive="base">
                                        <p:cTn id="259" dur="500" fill="hold"/>
                                        <p:tgtEl>
                                          <p:spTgt spid="50"/>
                                        </p:tgtEl>
                                        <p:attrNameLst>
                                          <p:attrName>ppt_x</p:attrName>
                                        </p:attrNameLst>
                                      </p:cBhvr>
                                      <p:tavLst>
                                        <p:tav tm="0">
                                          <p:val>
                                            <p:strVal val="#ppt_x"/>
                                          </p:val>
                                        </p:tav>
                                        <p:tav tm="100000">
                                          <p:val>
                                            <p:strVal val="#ppt_x"/>
                                          </p:val>
                                        </p:tav>
                                      </p:tavLst>
                                    </p:anim>
                                    <p:anim calcmode="lin" valueType="num">
                                      <p:cBhvr additive="base">
                                        <p:cTn id="260" dur="500" fill="hold"/>
                                        <p:tgtEl>
                                          <p:spTgt spid="50"/>
                                        </p:tgtEl>
                                        <p:attrNameLst>
                                          <p:attrName>ppt_y</p:attrName>
                                        </p:attrNameLst>
                                      </p:cBhvr>
                                      <p:tavLst>
                                        <p:tav tm="0">
                                          <p:val>
                                            <p:strVal val="0-#ppt_h/2"/>
                                          </p:val>
                                        </p:tav>
                                        <p:tav tm="100000">
                                          <p:val>
                                            <p:strVal val="#ppt_y"/>
                                          </p:val>
                                        </p:tav>
                                      </p:tavLst>
                                    </p:anim>
                                  </p:childTnLst>
                                </p:cTn>
                              </p:par>
                            </p:childTnLst>
                          </p:cTn>
                        </p:par>
                        <p:par>
                          <p:cTn id="261" fill="hold">
                            <p:stCondLst>
                              <p:cond delay="18000"/>
                            </p:stCondLst>
                            <p:childTnLst>
                              <p:par>
                                <p:cTn id="262" presetID="2" presetClass="entr" presetSubtype="1" fill="hold" nodeType="afterEffect">
                                  <p:stCondLst>
                                    <p:cond delay="0"/>
                                  </p:stCondLst>
                                  <p:childTnLst>
                                    <p:set>
                                      <p:cBhvr>
                                        <p:cTn id="263" dur="1" fill="hold">
                                          <p:stCondLst>
                                            <p:cond delay="0"/>
                                          </p:stCondLst>
                                        </p:cTn>
                                        <p:tgtEl>
                                          <p:spTgt spid="39"/>
                                        </p:tgtEl>
                                        <p:attrNameLst>
                                          <p:attrName>style.visibility</p:attrName>
                                        </p:attrNameLst>
                                      </p:cBhvr>
                                      <p:to>
                                        <p:strVal val="visible"/>
                                      </p:to>
                                    </p:set>
                                    <p:anim calcmode="lin" valueType="num">
                                      <p:cBhvr additive="base">
                                        <p:cTn id="264" dur="500" fill="hold"/>
                                        <p:tgtEl>
                                          <p:spTgt spid="39"/>
                                        </p:tgtEl>
                                        <p:attrNameLst>
                                          <p:attrName>ppt_x</p:attrName>
                                        </p:attrNameLst>
                                      </p:cBhvr>
                                      <p:tavLst>
                                        <p:tav tm="0">
                                          <p:val>
                                            <p:strVal val="#ppt_x"/>
                                          </p:val>
                                        </p:tav>
                                        <p:tav tm="100000">
                                          <p:val>
                                            <p:strVal val="#ppt_x"/>
                                          </p:val>
                                        </p:tav>
                                      </p:tavLst>
                                    </p:anim>
                                    <p:anim calcmode="lin" valueType="num">
                                      <p:cBhvr additive="base">
                                        <p:cTn id="265" dur="500" fill="hold"/>
                                        <p:tgtEl>
                                          <p:spTgt spid="39"/>
                                        </p:tgtEl>
                                        <p:attrNameLst>
                                          <p:attrName>ppt_y</p:attrName>
                                        </p:attrNameLst>
                                      </p:cBhvr>
                                      <p:tavLst>
                                        <p:tav tm="0">
                                          <p:val>
                                            <p:strVal val="0-#ppt_h/2"/>
                                          </p:val>
                                        </p:tav>
                                        <p:tav tm="100000">
                                          <p:val>
                                            <p:strVal val="#ppt_y"/>
                                          </p:val>
                                        </p:tav>
                                      </p:tavLst>
                                    </p:anim>
                                  </p:childTnLst>
                                </p:cTn>
                              </p:par>
                            </p:childTnLst>
                          </p:cTn>
                        </p:par>
                        <p:par>
                          <p:cTn id="266" fill="hold">
                            <p:stCondLst>
                              <p:cond delay="18500"/>
                            </p:stCondLst>
                            <p:childTnLst>
                              <p:par>
                                <p:cTn id="267" presetID="26" presetClass="entr" presetSubtype="0" fill="hold" grpId="0" nodeType="afterEffect">
                                  <p:stCondLst>
                                    <p:cond delay="0"/>
                                  </p:stCondLst>
                                  <p:childTnLst>
                                    <p:set>
                                      <p:cBhvr>
                                        <p:cTn id="268" dur="1" fill="hold">
                                          <p:stCondLst>
                                            <p:cond delay="0"/>
                                          </p:stCondLst>
                                        </p:cTn>
                                        <p:tgtEl>
                                          <p:spTgt spid="40"/>
                                        </p:tgtEl>
                                        <p:attrNameLst>
                                          <p:attrName>style.visibility</p:attrName>
                                        </p:attrNameLst>
                                      </p:cBhvr>
                                      <p:to>
                                        <p:strVal val="visible"/>
                                      </p:to>
                                    </p:set>
                                    <p:animEffect transition="in" filter="wipe(down)">
                                      <p:cBhvr>
                                        <p:cTn id="269" dur="145">
                                          <p:stCondLst>
                                            <p:cond delay="0"/>
                                          </p:stCondLst>
                                        </p:cTn>
                                        <p:tgtEl>
                                          <p:spTgt spid="40"/>
                                        </p:tgtEl>
                                      </p:cBhvr>
                                    </p:animEffect>
                                    <p:anim calcmode="lin" valueType="num">
                                      <p:cBhvr>
                                        <p:cTn id="270" dur="456"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271" dur="166"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272" dur="166" tmFilter="0, 0; 0.125,0.2665; 0.25,0.4; 0.375,0.465; 0.5,0.5;  0.625,0.535; 0.75,0.6; 0.875,0.7335; 1,1">
                                          <p:stCondLst>
                                            <p:cond delay="166"/>
                                          </p:stCondLst>
                                        </p:cTn>
                                        <p:tgtEl>
                                          <p:spTgt spid="40"/>
                                        </p:tgtEl>
                                        <p:attrNameLst>
                                          <p:attrName>ppt_y</p:attrName>
                                        </p:attrNameLst>
                                      </p:cBhvr>
                                      <p:tavLst>
                                        <p:tav tm="0" fmla="#ppt_y-sin(pi*$)/9">
                                          <p:val>
                                            <p:fltVal val="0"/>
                                          </p:val>
                                        </p:tav>
                                        <p:tav tm="100000">
                                          <p:val>
                                            <p:fltVal val="1"/>
                                          </p:val>
                                        </p:tav>
                                      </p:tavLst>
                                    </p:anim>
                                    <p:anim calcmode="lin" valueType="num">
                                      <p:cBhvr>
                                        <p:cTn id="273" dur="83" tmFilter="0, 0; 0.125,0.2665; 0.25,0.4; 0.375,0.465; 0.5,0.5;  0.625,0.535; 0.75,0.6; 0.875,0.7335; 1,1">
                                          <p:stCondLst>
                                            <p:cond delay="331"/>
                                          </p:stCondLst>
                                        </p:cTn>
                                        <p:tgtEl>
                                          <p:spTgt spid="40"/>
                                        </p:tgtEl>
                                        <p:attrNameLst>
                                          <p:attrName>ppt_y</p:attrName>
                                        </p:attrNameLst>
                                      </p:cBhvr>
                                      <p:tavLst>
                                        <p:tav tm="0" fmla="#ppt_y-sin(pi*$)/27">
                                          <p:val>
                                            <p:fltVal val="0"/>
                                          </p:val>
                                        </p:tav>
                                        <p:tav tm="100000">
                                          <p:val>
                                            <p:fltVal val="1"/>
                                          </p:val>
                                        </p:tav>
                                      </p:tavLst>
                                    </p:anim>
                                    <p:anim calcmode="lin" valueType="num">
                                      <p:cBhvr>
                                        <p:cTn id="274" dur="41" tmFilter="0, 0; 0.125,0.2665; 0.25,0.4; 0.375,0.465; 0.5,0.5;  0.625,0.535; 0.75,0.6; 0.875,0.7335; 1,1">
                                          <p:stCondLst>
                                            <p:cond delay="414"/>
                                          </p:stCondLst>
                                        </p:cTn>
                                        <p:tgtEl>
                                          <p:spTgt spid="40"/>
                                        </p:tgtEl>
                                        <p:attrNameLst>
                                          <p:attrName>ppt_y</p:attrName>
                                        </p:attrNameLst>
                                      </p:cBhvr>
                                      <p:tavLst>
                                        <p:tav tm="0" fmla="#ppt_y-sin(pi*$)/81">
                                          <p:val>
                                            <p:fltVal val="0"/>
                                          </p:val>
                                        </p:tav>
                                        <p:tav tm="100000">
                                          <p:val>
                                            <p:fltVal val="1"/>
                                          </p:val>
                                        </p:tav>
                                      </p:tavLst>
                                    </p:anim>
                                    <p:animScale>
                                      <p:cBhvr>
                                        <p:cTn id="275" dur="7">
                                          <p:stCondLst>
                                            <p:cond delay="162"/>
                                          </p:stCondLst>
                                        </p:cTn>
                                        <p:tgtEl>
                                          <p:spTgt spid="40"/>
                                        </p:tgtEl>
                                      </p:cBhvr>
                                      <p:to x="100000" y="60000"/>
                                    </p:animScale>
                                    <p:animScale>
                                      <p:cBhvr>
                                        <p:cTn id="276" dur="41" decel="50000">
                                          <p:stCondLst>
                                            <p:cond delay="169"/>
                                          </p:stCondLst>
                                        </p:cTn>
                                        <p:tgtEl>
                                          <p:spTgt spid="40"/>
                                        </p:tgtEl>
                                      </p:cBhvr>
                                      <p:to x="100000" y="100000"/>
                                    </p:animScale>
                                    <p:animScale>
                                      <p:cBhvr>
                                        <p:cTn id="277" dur="7">
                                          <p:stCondLst>
                                            <p:cond delay="328"/>
                                          </p:stCondLst>
                                        </p:cTn>
                                        <p:tgtEl>
                                          <p:spTgt spid="40"/>
                                        </p:tgtEl>
                                      </p:cBhvr>
                                      <p:to x="100000" y="80000"/>
                                    </p:animScale>
                                    <p:animScale>
                                      <p:cBhvr>
                                        <p:cTn id="278" dur="41" decel="50000">
                                          <p:stCondLst>
                                            <p:cond delay="335"/>
                                          </p:stCondLst>
                                        </p:cTn>
                                        <p:tgtEl>
                                          <p:spTgt spid="40"/>
                                        </p:tgtEl>
                                      </p:cBhvr>
                                      <p:to x="100000" y="100000"/>
                                    </p:animScale>
                                    <p:animScale>
                                      <p:cBhvr>
                                        <p:cTn id="279" dur="7">
                                          <p:stCondLst>
                                            <p:cond delay="410"/>
                                          </p:stCondLst>
                                        </p:cTn>
                                        <p:tgtEl>
                                          <p:spTgt spid="40"/>
                                        </p:tgtEl>
                                      </p:cBhvr>
                                      <p:to x="100000" y="90000"/>
                                    </p:animScale>
                                    <p:animScale>
                                      <p:cBhvr>
                                        <p:cTn id="280" dur="41" decel="50000">
                                          <p:stCondLst>
                                            <p:cond delay="417"/>
                                          </p:stCondLst>
                                        </p:cTn>
                                        <p:tgtEl>
                                          <p:spTgt spid="40"/>
                                        </p:tgtEl>
                                      </p:cBhvr>
                                      <p:to x="100000" y="100000"/>
                                    </p:animScale>
                                    <p:animScale>
                                      <p:cBhvr>
                                        <p:cTn id="281" dur="7">
                                          <p:stCondLst>
                                            <p:cond delay="452"/>
                                          </p:stCondLst>
                                        </p:cTn>
                                        <p:tgtEl>
                                          <p:spTgt spid="40"/>
                                        </p:tgtEl>
                                      </p:cBhvr>
                                      <p:to x="100000" y="95000"/>
                                    </p:animScale>
                                    <p:animScale>
                                      <p:cBhvr>
                                        <p:cTn id="282" dur="41" decel="50000">
                                          <p:stCondLst>
                                            <p:cond delay="459"/>
                                          </p:stCondLst>
                                        </p:cTn>
                                        <p:tgtEl>
                                          <p:spTgt spid="40"/>
                                        </p:tgtEl>
                                      </p:cBhvr>
                                      <p:to x="100000" y="100000"/>
                                    </p:animScale>
                                  </p:childTnLst>
                                </p:cTn>
                              </p:par>
                            </p:childTnLst>
                          </p:cTn>
                        </p:par>
                        <p:par>
                          <p:cTn id="283" fill="hold">
                            <p:stCondLst>
                              <p:cond delay="19000"/>
                            </p:stCondLst>
                            <p:childTnLst>
                              <p:par>
                                <p:cTn id="284" presetID="2" presetClass="entr" presetSubtype="2" fill="hold" grpId="0" nodeType="afterEffect">
                                  <p:stCondLst>
                                    <p:cond delay="0"/>
                                  </p:stCondLst>
                                  <p:childTnLst>
                                    <p:set>
                                      <p:cBhvr>
                                        <p:cTn id="285" dur="1" fill="hold">
                                          <p:stCondLst>
                                            <p:cond delay="0"/>
                                          </p:stCondLst>
                                        </p:cTn>
                                        <p:tgtEl>
                                          <p:spTgt spid="24"/>
                                        </p:tgtEl>
                                        <p:attrNameLst>
                                          <p:attrName>style.visibility</p:attrName>
                                        </p:attrNameLst>
                                      </p:cBhvr>
                                      <p:to>
                                        <p:strVal val="visible"/>
                                      </p:to>
                                    </p:set>
                                    <p:anim calcmode="lin" valueType="num">
                                      <p:cBhvr additive="base">
                                        <p:cTn id="286" dur="500" fill="hold"/>
                                        <p:tgtEl>
                                          <p:spTgt spid="24"/>
                                        </p:tgtEl>
                                        <p:attrNameLst>
                                          <p:attrName>ppt_x</p:attrName>
                                        </p:attrNameLst>
                                      </p:cBhvr>
                                      <p:tavLst>
                                        <p:tav tm="0">
                                          <p:val>
                                            <p:strVal val="1+#ppt_w/2"/>
                                          </p:val>
                                        </p:tav>
                                        <p:tav tm="100000">
                                          <p:val>
                                            <p:strVal val="#ppt_x"/>
                                          </p:val>
                                        </p:tav>
                                      </p:tavLst>
                                    </p:anim>
                                    <p:anim calcmode="lin" valueType="num">
                                      <p:cBhvr additive="base">
                                        <p:cTn id="28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animBg="1"/>
      <p:bldP spid="11" grpId="0" animBg="1"/>
      <p:bldP spid="12" grpId="0" animBg="1"/>
      <p:bldP spid="13" grpId="0" animBg="1"/>
      <p:bldP spid="22" grpId="0"/>
      <p:bldP spid="23" grpId="0"/>
      <p:bldP spid="24" grpId="0"/>
      <p:bldP spid="26" grpId="0"/>
      <p:bldP spid="27" grpId="0"/>
      <p:bldP spid="28" grpId="0"/>
      <p:bldP spid="29" grpId="0"/>
      <p:bldP spid="31" grpId="0"/>
      <p:bldP spid="32" grpId="0"/>
      <p:bldP spid="33" grpId="0"/>
      <p:bldP spid="34" grpId="0"/>
      <p:bldP spid="4" grpId="0"/>
      <p:bldP spid="5" grpId="0"/>
      <p:bldP spid="36" grpId="0"/>
      <p:bldP spid="38" grpId="0"/>
      <p:bldP spid="40" grpId="0"/>
      <p:bldP spid="43" grpId="0" animBg="1"/>
      <p:bldP spid="45" grpId="0" animBg="1"/>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1563108" y="3957996"/>
            <a:ext cx="5262979" cy="1015663"/>
          </a:xfrm>
          <a:prstGeom prst="rect">
            <a:avLst/>
          </a:prstGeom>
          <a:noFill/>
        </p:spPr>
        <p:txBody>
          <a:bodyPr wrap="none" rtlCol="0">
            <a:spAutoFit/>
          </a:bodyPr>
          <a:lstStyle/>
          <a:p>
            <a:pPr defTabSz="913765">
              <a:defRPr/>
            </a:pPr>
            <a:r>
              <a:rPr lang="zh-CN" altLang="en-US" sz="6000" b="1" spc="600" dirty="0">
                <a:solidFill>
                  <a:srgbClr val="00B050"/>
                </a:solidFill>
                <a:latin typeface="迷你简汉真广标" panose="02010609000101010101" pitchFamily="49" charset="-122"/>
                <a:ea typeface="迷你简汉真广标" panose="02010609000101010101" pitchFamily="49" charset="-122"/>
              </a:rPr>
              <a:t>地震相关知识</a:t>
            </a: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a:solidFill>
                  <a:sysClr val="window" lastClr="FFFFFF"/>
                </a:solidFill>
                <a:latin typeface="黑体" panose="02010609060101010101" charset="-122"/>
                <a:ea typeface="黑体" panose="02010609060101010101" charset="-122"/>
                <a:cs typeface="+mn-ea"/>
                <a:sym typeface="+mn-lt"/>
              </a:rPr>
              <a:t>1</a:t>
            </a: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624601" y="425003"/>
            <a:ext cx="374332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lang="zh-CN" altLang="en-US" sz="3200" dirty="0">
                <a:solidFill>
                  <a:srgbClr val="00B050"/>
                </a:solidFill>
                <a:latin typeface="华康新综艺W7(P)" panose="040B0700000000000000" pitchFamily="82" charset="-122"/>
                <a:ea typeface="华康新综艺W7(P)" panose="040B0700000000000000" pitchFamily="82" charset="-122"/>
              </a:rPr>
              <a:t>什么是地震？</a:t>
            </a:r>
          </a:p>
        </p:txBody>
      </p:sp>
      <p:pic>
        <p:nvPicPr>
          <p:cNvPr id="78853"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9998" y="1324531"/>
            <a:ext cx="2992763" cy="49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矩形 6"/>
          <p:cNvSpPr>
            <a:spLocks noChangeArrowheads="1"/>
          </p:cNvSpPr>
          <p:nvPr/>
        </p:nvSpPr>
        <p:spPr bwMode="auto">
          <a:xfrm>
            <a:off x="806450" y="1852585"/>
            <a:ext cx="6718300" cy="393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b="1" dirty="0">
                <a:solidFill>
                  <a:srgbClr val="92D050"/>
                </a:solidFill>
                <a:latin typeface="微软雅黑" panose="020B0503020204020204" charset="-122"/>
                <a:ea typeface="微软雅黑" panose="020B0503020204020204" charset="-122"/>
              </a:rPr>
              <a:t>       地震</a:t>
            </a:r>
            <a:r>
              <a:rPr lang="zh-CN" altLang="en-US" sz="2000" dirty="0">
                <a:solidFill>
                  <a:schemeClr val="bg1">
                    <a:lumMod val="50000"/>
                  </a:schemeClr>
                </a:solidFill>
                <a:latin typeface="微软雅黑" panose="020B0503020204020204" charset="-122"/>
                <a:ea typeface="微软雅黑" panose="020B0503020204020204" charset="-122"/>
              </a:rPr>
              <a:t>（earthquake）又称地动、地振动，是地壳快速释放能量过程中造成振动，期间会产生地震波的一种自然现象。全球每年发生地震约五百五十万次。地震常常造成严重人员伤亡，能引起火灾、水灾、有毒气体泄漏、细菌及放射性物质扩散，还可能造成海啸、滑坡、崩塌、地裂缝等次生灾害。</a:t>
            </a:r>
          </a:p>
        </p:txBody>
      </p:sp>
      <p:cxnSp>
        <p:nvCxnSpPr>
          <p:cNvPr id="7" name="直接连接符 6"/>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3" name="组合 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8" name="矩形 7"/>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0"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1"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2"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fade">
                                      <p:cBhvr>
                                        <p:cTn id="7" dur="1000"/>
                                        <p:tgtEl>
                                          <p:spTgt spid="78852"/>
                                        </p:tgtEl>
                                      </p:cBhvr>
                                    </p:animEffect>
                                    <p:anim calcmode="lin" valueType="num">
                                      <p:cBhvr>
                                        <p:cTn id="8" dur="1000" fill="hold"/>
                                        <p:tgtEl>
                                          <p:spTgt spid="78852"/>
                                        </p:tgtEl>
                                        <p:attrNameLst>
                                          <p:attrName>ppt_x</p:attrName>
                                        </p:attrNameLst>
                                      </p:cBhvr>
                                      <p:tavLst>
                                        <p:tav tm="0">
                                          <p:val>
                                            <p:strVal val="#ppt_x"/>
                                          </p:val>
                                        </p:tav>
                                        <p:tav tm="100000">
                                          <p:val>
                                            <p:strVal val="#ppt_x"/>
                                          </p:val>
                                        </p:tav>
                                      </p:tavLst>
                                    </p:anim>
                                    <p:anim calcmode="lin" valueType="num">
                                      <p:cBhvr>
                                        <p:cTn id="9" dur="1000" fill="hold"/>
                                        <p:tgtEl>
                                          <p:spTgt spid="788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8854"/>
                                        </p:tgtEl>
                                        <p:attrNameLst>
                                          <p:attrName>style.visibility</p:attrName>
                                        </p:attrNameLst>
                                      </p:cBhvr>
                                      <p:to>
                                        <p:strVal val="visible"/>
                                      </p:to>
                                    </p:set>
                                    <p:animEffect transition="in" filter="fade">
                                      <p:cBhvr>
                                        <p:cTn id="13" dur="1000"/>
                                        <p:tgtEl>
                                          <p:spTgt spid="78854"/>
                                        </p:tgtEl>
                                      </p:cBhvr>
                                    </p:animEffect>
                                    <p:anim calcmode="lin" valueType="num">
                                      <p:cBhvr>
                                        <p:cTn id="14" dur="1000" fill="hold"/>
                                        <p:tgtEl>
                                          <p:spTgt spid="78854"/>
                                        </p:tgtEl>
                                        <p:attrNameLst>
                                          <p:attrName>ppt_x</p:attrName>
                                        </p:attrNameLst>
                                      </p:cBhvr>
                                      <p:tavLst>
                                        <p:tav tm="0">
                                          <p:val>
                                            <p:strVal val="#ppt_x"/>
                                          </p:val>
                                        </p:tav>
                                        <p:tav tm="100000">
                                          <p:val>
                                            <p:strVal val="#ppt_x"/>
                                          </p:val>
                                        </p:tav>
                                      </p:tavLst>
                                    </p:anim>
                                    <p:anim calcmode="lin" valueType="num">
                                      <p:cBhvr>
                                        <p:cTn id="15" dur="1000" fill="hold"/>
                                        <p:tgtEl>
                                          <p:spTgt spid="788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8853"/>
                                        </p:tgtEl>
                                        <p:attrNameLst>
                                          <p:attrName>style.visibility</p:attrName>
                                        </p:attrNameLst>
                                      </p:cBhvr>
                                      <p:to>
                                        <p:strVal val="visible"/>
                                      </p:to>
                                    </p:set>
                                    <p:anim calcmode="lin" valueType="num">
                                      <p:cBhvr>
                                        <p:cTn id="19" dur="500" fill="hold"/>
                                        <p:tgtEl>
                                          <p:spTgt spid="78853"/>
                                        </p:tgtEl>
                                        <p:attrNameLst>
                                          <p:attrName>ppt_w</p:attrName>
                                        </p:attrNameLst>
                                      </p:cBhvr>
                                      <p:tavLst>
                                        <p:tav tm="0">
                                          <p:val>
                                            <p:fltVal val="0"/>
                                          </p:val>
                                        </p:tav>
                                        <p:tav tm="100000">
                                          <p:val>
                                            <p:strVal val="#ppt_w"/>
                                          </p:val>
                                        </p:tav>
                                      </p:tavLst>
                                    </p:anim>
                                    <p:anim calcmode="lin" valueType="num">
                                      <p:cBhvr>
                                        <p:cTn id="20" dur="500" fill="hold"/>
                                        <p:tgtEl>
                                          <p:spTgt spid="78853"/>
                                        </p:tgtEl>
                                        <p:attrNameLst>
                                          <p:attrName>ppt_h</p:attrName>
                                        </p:attrNameLst>
                                      </p:cBhvr>
                                      <p:tavLst>
                                        <p:tav tm="0">
                                          <p:val>
                                            <p:fltVal val="0"/>
                                          </p:val>
                                        </p:tav>
                                        <p:tav tm="100000">
                                          <p:val>
                                            <p:strVal val="#ppt_h"/>
                                          </p:val>
                                        </p:tav>
                                      </p:tavLst>
                                    </p:anim>
                                    <p:animEffect transition="in" filter="fade">
                                      <p:cBhvr>
                                        <p:cTn id="21" dur="500"/>
                                        <p:tgtEl>
                                          <p:spTgt spid="7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p:bldP spid="788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66" y="1450234"/>
            <a:ext cx="6217467" cy="5170646"/>
          </a:xfrm>
          <a:prstGeom prst="rect">
            <a:avLst/>
          </a:prstGeom>
        </p:spPr>
        <p:txBody>
          <a:bodyPr wrap="square">
            <a:spAutoFit/>
          </a:bodyPr>
          <a:lstStyle/>
          <a:p>
            <a:pPr marL="457200" indent="-457200">
              <a:lnSpc>
                <a:spcPct val="200000"/>
              </a:lnSpc>
              <a:buFont typeface="Wingdings" panose="05000000000000000000" pitchFamily="2" charset="2"/>
              <a:buChar char="n"/>
              <a:defRPr/>
            </a:pPr>
            <a:r>
              <a:rPr lang="zh-CN" altLang="en-US" sz="1500" b="1" dirty="0" smtClean="0">
                <a:solidFill>
                  <a:srgbClr val="00B050"/>
                </a:solidFill>
                <a:latin typeface="微软雅黑" panose="020B0503020204020204" charset="-122"/>
                <a:ea typeface="微软雅黑" panose="020B0503020204020204" charset="-122"/>
                <a:sym typeface="+mn-ea"/>
              </a:rPr>
              <a:t>断层说：</a:t>
            </a:r>
            <a:r>
              <a:rPr lang="zh-CN" altLang="en-US" sz="1500" dirty="0" smtClean="0">
                <a:solidFill>
                  <a:schemeClr val="bg1">
                    <a:lumMod val="50000"/>
                  </a:schemeClr>
                </a:solidFill>
                <a:latin typeface="微软雅黑" panose="020B0503020204020204" charset="-122"/>
                <a:ea typeface="微软雅黑" panose="020B0503020204020204" charset="-122"/>
                <a:sym typeface="+mn-ea"/>
              </a:rPr>
              <a:t>是指板块漂移导致地应力积累，其应变能量破坏了岩层，导致岩层断裂而发生地震。</a:t>
            </a:r>
          </a:p>
          <a:p>
            <a:pPr marL="457200" indent="-457200">
              <a:lnSpc>
                <a:spcPct val="200000"/>
              </a:lnSpc>
              <a:buFont typeface="Wingdings" panose="05000000000000000000" pitchFamily="2" charset="2"/>
              <a:buChar char="n"/>
              <a:defRPr/>
            </a:pPr>
            <a:r>
              <a:rPr lang="zh-CN" altLang="en-US" sz="1500" b="1" dirty="0" smtClean="0">
                <a:solidFill>
                  <a:srgbClr val="00B050"/>
                </a:solidFill>
                <a:latin typeface="微软雅黑" panose="020B0503020204020204" charset="-122"/>
                <a:ea typeface="微软雅黑" panose="020B0503020204020204" charset="-122"/>
                <a:sym typeface="+mn-ea"/>
              </a:rPr>
              <a:t>岩浆</a:t>
            </a:r>
            <a:r>
              <a:rPr lang="zh-CN" altLang="en-US" sz="1500" b="1" dirty="0">
                <a:solidFill>
                  <a:srgbClr val="00B050"/>
                </a:solidFill>
                <a:latin typeface="微软雅黑" panose="020B0503020204020204" charset="-122"/>
                <a:ea typeface="微软雅黑" panose="020B0503020204020204" charset="-122"/>
                <a:sym typeface="+mn-ea"/>
              </a:rPr>
              <a:t>说：</a:t>
            </a:r>
            <a:r>
              <a:rPr lang="zh-CN" altLang="en-US" sz="1500" dirty="0">
                <a:solidFill>
                  <a:schemeClr val="bg1">
                    <a:lumMod val="50000"/>
                  </a:schemeClr>
                </a:solidFill>
                <a:latin typeface="微软雅黑" panose="020B0503020204020204" charset="-122"/>
                <a:ea typeface="微软雅黑" panose="020B0503020204020204" charset="-122"/>
                <a:sym typeface="+mn-ea"/>
              </a:rPr>
              <a:t>指地下岩层导热不均，部分体积膨胀导致岩层断裂而发生地震。</a:t>
            </a:r>
          </a:p>
          <a:p>
            <a:pPr marL="457200" indent="-457200">
              <a:lnSpc>
                <a:spcPct val="200000"/>
              </a:lnSpc>
              <a:buFont typeface="Wingdings" panose="05000000000000000000" pitchFamily="2" charset="2"/>
              <a:buChar char="n"/>
              <a:defRPr/>
            </a:pPr>
            <a:r>
              <a:rPr lang="zh-CN" altLang="en-US" sz="1500" b="1" dirty="0">
                <a:solidFill>
                  <a:srgbClr val="00B050"/>
                </a:solidFill>
                <a:latin typeface="微软雅黑" panose="020B0503020204020204" charset="-122"/>
                <a:ea typeface="微软雅黑" panose="020B0503020204020204" charset="-122"/>
                <a:sym typeface="+mn-ea"/>
              </a:rPr>
              <a:t>相变说：</a:t>
            </a:r>
            <a:r>
              <a:rPr lang="zh-CN" altLang="en-US" sz="1500" dirty="0">
                <a:solidFill>
                  <a:schemeClr val="bg1">
                    <a:lumMod val="50000"/>
                  </a:schemeClr>
                </a:solidFill>
                <a:latin typeface="微软雅黑" panose="020B0503020204020204" charset="-122"/>
                <a:ea typeface="微软雅黑" panose="020B0503020204020204" charset="-122"/>
                <a:sym typeface="+mn-ea"/>
              </a:rPr>
              <a:t>指地下物质在一定温度和压力下，结晶状态发生了改变导致体积变化引发地层断裂，产生地震。</a:t>
            </a:r>
          </a:p>
          <a:p>
            <a:pPr marL="457200" indent="-457200">
              <a:lnSpc>
                <a:spcPct val="200000"/>
              </a:lnSpc>
              <a:buFont typeface="Wingdings" panose="05000000000000000000" pitchFamily="2" charset="2"/>
              <a:buChar char="n"/>
              <a:defRPr/>
            </a:pPr>
            <a:r>
              <a:rPr lang="zh-CN" altLang="en-US" sz="1500" b="1" dirty="0">
                <a:solidFill>
                  <a:srgbClr val="00B050"/>
                </a:solidFill>
                <a:latin typeface="微软雅黑" panose="020B0503020204020204" charset="-122"/>
                <a:ea typeface="微软雅黑" panose="020B0503020204020204" charset="-122"/>
                <a:sym typeface="+mn-ea"/>
              </a:rPr>
              <a:t>气爆说 ：</a:t>
            </a:r>
            <a:r>
              <a:rPr lang="zh-CN" altLang="en-US" sz="1500" dirty="0">
                <a:solidFill>
                  <a:schemeClr val="bg1">
                    <a:lumMod val="50000"/>
                  </a:schemeClr>
                </a:solidFill>
                <a:latin typeface="微软雅黑" panose="020B0503020204020204" charset="-122"/>
                <a:ea typeface="微软雅黑" panose="020B0503020204020204" charset="-122"/>
                <a:sym typeface="+mn-ea"/>
              </a:rPr>
              <a:t>岩浆渗入岩层引发地层中可燃气体爆炸，产生地震。</a:t>
            </a:r>
          </a:p>
          <a:p>
            <a:pPr marL="457200" indent="-457200">
              <a:lnSpc>
                <a:spcPct val="200000"/>
              </a:lnSpc>
              <a:buFont typeface="Wingdings" panose="05000000000000000000" pitchFamily="2" charset="2"/>
              <a:buChar char="n"/>
              <a:defRPr/>
            </a:pPr>
            <a:r>
              <a:rPr lang="zh-CN" altLang="en-US" sz="1500" dirty="0">
                <a:solidFill>
                  <a:schemeClr val="bg1">
                    <a:lumMod val="50000"/>
                  </a:schemeClr>
                </a:solidFill>
                <a:latin typeface="微软雅黑" panose="020B0503020204020204" charset="-122"/>
                <a:ea typeface="微软雅黑" panose="020B0503020204020204" charset="-122"/>
                <a:sym typeface="+mn-ea"/>
              </a:rPr>
              <a:t>弹性回跳说：地壳受挤压弹性形变，反弹回来产生地震。</a:t>
            </a:r>
          </a:p>
          <a:p>
            <a:pPr marL="457200" indent="-457200">
              <a:lnSpc>
                <a:spcPct val="200000"/>
              </a:lnSpc>
              <a:buFont typeface="Wingdings" panose="05000000000000000000" pitchFamily="2" charset="2"/>
              <a:buChar char="n"/>
              <a:defRPr/>
            </a:pPr>
            <a:r>
              <a:rPr lang="zh-CN" altLang="en-US" sz="1500" b="1" dirty="0">
                <a:solidFill>
                  <a:srgbClr val="00B050"/>
                </a:solidFill>
                <a:latin typeface="微软雅黑" panose="020B0503020204020204" charset="-122"/>
                <a:ea typeface="微软雅黑" panose="020B0503020204020204" charset="-122"/>
                <a:sym typeface="+mn-ea"/>
              </a:rPr>
              <a:t>核爆炸说：</a:t>
            </a:r>
            <a:r>
              <a:rPr lang="zh-CN" altLang="en-US" sz="1500" dirty="0">
                <a:solidFill>
                  <a:schemeClr val="bg1">
                    <a:lumMod val="50000"/>
                  </a:schemeClr>
                </a:solidFill>
                <a:latin typeface="微软雅黑" panose="020B0503020204020204" charset="-122"/>
                <a:ea typeface="微软雅黑" panose="020B0503020204020204" charset="-122"/>
                <a:sym typeface="+mn-ea"/>
              </a:rPr>
              <a:t>地壳下面核原料达到临界值发生天然核爆炸。</a:t>
            </a:r>
          </a:p>
          <a:p>
            <a:pPr marL="457200" indent="-457200">
              <a:lnSpc>
                <a:spcPct val="200000"/>
              </a:lnSpc>
              <a:buFont typeface="Wingdings" panose="05000000000000000000" pitchFamily="2" charset="2"/>
              <a:buChar char="n"/>
              <a:defRPr/>
            </a:pPr>
            <a:r>
              <a:rPr lang="zh-CN" altLang="en-US" sz="1500" b="1" dirty="0">
                <a:solidFill>
                  <a:srgbClr val="00B050"/>
                </a:solidFill>
                <a:latin typeface="微软雅黑" panose="020B0503020204020204" charset="-122"/>
                <a:ea typeface="微软雅黑" panose="020B0503020204020204" charset="-122"/>
                <a:sym typeface="+mn-ea"/>
              </a:rPr>
              <a:t>地下雷暴说：</a:t>
            </a:r>
            <a:r>
              <a:rPr lang="zh-CN" altLang="en-US" sz="1500" dirty="0">
                <a:solidFill>
                  <a:schemeClr val="bg1">
                    <a:lumMod val="50000"/>
                  </a:schemeClr>
                </a:solidFill>
                <a:latin typeface="微软雅黑" panose="020B0503020204020204" charset="-122"/>
                <a:ea typeface="微软雅黑" panose="020B0503020204020204" charset="-122"/>
                <a:sym typeface="+mn-ea"/>
              </a:rPr>
              <a:t>指地层中热压电效应产生的电场及其感应电场之间发生剧烈放电，形成地下雷暴，产生巨大爆破力，导致地震。</a:t>
            </a:r>
          </a:p>
        </p:txBody>
      </p:sp>
      <p:pic>
        <p:nvPicPr>
          <p:cNvPr id="79878" name="图片 8"/>
          <p:cNvPicPr>
            <a:picLocks noChangeAspect="1" noChangeArrowheads="1"/>
          </p:cNvPicPr>
          <p:nvPr/>
        </p:nvPicPr>
        <p:blipFill rotWithShape="1">
          <a:blip r:embed="rId3">
            <a:extLst>
              <a:ext uri="{28A0092B-C50C-407E-A947-70E740481C1C}">
                <a14:useLocalDpi xmlns:a14="http://schemas.microsoft.com/office/drawing/2010/main" val="0"/>
              </a:ext>
            </a:extLst>
          </a:blip>
          <a:srcRect l="2936" t="3612" r="3087" b="3871"/>
          <a:stretch>
            <a:fillRect/>
          </a:stretch>
        </p:blipFill>
        <p:spPr bwMode="auto">
          <a:xfrm>
            <a:off x="7144056" y="1519404"/>
            <a:ext cx="4177258" cy="45570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79579" y="435807"/>
            <a:ext cx="374332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pPr>
            <a:r>
              <a:rPr lang="zh-CN" altLang="en-US" sz="3200" dirty="0" smtClean="0">
                <a:solidFill>
                  <a:srgbClr val="00B050"/>
                </a:solidFill>
                <a:latin typeface="华康新综艺W7(P)" panose="040B0700000000000000" pitchFamily="82" charset="-122"/>
                <a:ea typeface="华康新综艺W7(P)" panose="040B0700000000000000" pitchFamily="82" charset="-122"/>
              </a:rPr>
              <a:t>地震成因</a:t>
            </a:r>
            <a:endParaRPr lang="zh-CN" altLang="en-US" sz="3200" dirty="0">
              <a:solidFill>
                <a:srgbClr val="00B050"/>
              </a:solidFill>
              <a:latin typeface="华康新综艺W7(P)" panose="040B0700000000000000" pitchFamily="82" charset="-122"/>
              <a:ea typeface="华康新综艺W7(P)" panose="040B0700000000000000" pitchFamily="82" charset="-122"/>
            </a:endParaRPr>
          </a:p>
        </p:txBody>
      </p:sp>
      <p:cxnSp>
        <p:nvCxnSpPr>
          <p:cNvPr id="8" name="直接连接符 7"/>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9" name="组合 8"/>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0" name="矩形 9"/>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2"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3"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4"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9878"/>
                                        </p:tgtEl>
                                        <p:attrNameLst>
                                          <p:attrName>style.visibility</p:attrName>
                                        </p:attrNameLst>
                                      </p:cBhvr>
                                      <p:to>
                                        <p:strVal val="visible"/>
                                      </p:to>
                                    </p:set>
                                    <p:anim calcmode="lin" valueType="num">
                                      <p:cBhvr>
                                        <p:cTn id="13" dur="500" fill="hold"/>
                                        <p:tgtEl>
                                          <p:spTgt spid="79878"/>
                                        </p:tgtEl>
                                        <p:attrNameLst>
                                          <p:attrName>ppt_w</p:attrName>
                                        </p:attrNameLst>
                                      </p:cBhvr>
                                      <p:tavLst>
                                        <p:tav tm="0">
                                          <p:val>
                                            <p:fltVal val="0"/>
                                          </p:val>
                                        </p:tav>
                                        <p:tav tm="100000">
                                          <p:val>
                                            <p:strVal val="#ppt_w"/>
                                          </p:val>
                                        </p:tav>
                                      </p:tavLst>
                                    </p:anim>
                                    <p:anim calcmode="lin" valueType="num">
                                      <p:cBhvr>
                                        <p:cTn id="14" dur="500" fill="hold"/>
                                        <p:tgtEl>
                                          <p:spTgt spid="79878"/>
                                        </p:tgtEl>
                                        <p:attrNameLst>
                                          <p:attrName>ppt_h</p:attrName>
                                        </p:attrNameLst>
                                      </p:cBhvr>
                                      <p:tavLst>
                                        <p:tav tm="0">
                                          <p:val>
                                            <p:fltVal val="0"/>
                                          </p:val>
                                        </p:tav>
                                        <p:tav tm="100000">
                                          <p:val>
                                            <p:strVal val="#ppt_h"/>
                                          </p:val>
                                        </p:tav>
                                      </p:tavLst>
                                    </p:anim>
                                    <p:animEffect transition="in" filter="fade">
                                      <p:cBhvr>
                                        <p:cTn id="15" dur="500"/>
                                        <p:tgtEl>
                                          <p:spTgt spid="79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Text Box 4"/>
          <p:cNvSpPr txBox="1">
            <a:spLocks noChangeArrowheads="1"/>
          </p:cNvSpPr>
          <p:nvPr/>
        </p:nvSpPr>
        <p:spPr bwMode="auto">
          <a:xfrm>
            <a:off x="0" y="469709"/>
            <a:ext cx="374491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olidFill>
                  <a:srgbClr val="00B050"/>
                </a:solidFill>
              </a:rPr>
              <a:t> 地震类型</a:t>
            </a:r>
          </a:p>
        </p:txBody>
      </p:sp>
      <p:pic>
        <p:nvPicPr>
          <p:cNvPr id="80901"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0221" y="1758526"/>
            <a:ext cx="2786062"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4" name="矩形 11"/>
          <p:cNvSpPr>
            <a:spLocks noChangeArrowheads="1"/>
          </p:cNvSpPr>
          <p:nvPr/>
        </p:nvSpPr>
        <p:spPr bwMode="auto">
          <a:xfrm>
            <a:off x="1109444" y="3200121"/>
            <a:ext cx="209865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zh-CN" sz="3200" dirty="0" smtClean="0">
                <a:solidFill>
                  <a:srgbClr val="00B050"/>
                </a:solidFill>
                <a:latin typeface="华康新综艺W7(P)" panose="040B0700000000000000" pitchFamily="82" charset="-122"/>
                <a:ea typeface="华康新综艺W7(P)" panose="040B0700000000000000" pitchFamily="82" charset="-122"/>
              </a:rPr>
              <a:t>火山地震</a:t>
            </a:r>
            <a:endParaRPr lang="en-US" altLang="zh-CN" sz="3200" dirty="0">
              <a:solidFill>
                <a:srgbClr val="00B050"/>
              </a:solidFill>
              <a:latin typeface="华康新综艺W7(P)" panose="040B0700000000000000" pitchFamily="82" charset="-122"/>
              <a:ea typeface="华康新综艺W7(P)" panose="040B0700000000000000" pitchFamily="82" charset="-122"/>
            </a:endParaRPr>
          </a:p>
          <a:p>
            <a:pPr eaLnBrk="1" hangingPunct="1">
              <a:lnSpc>
                <a:spcPct val="150000"/>
              </a:lnSpc>
            </a:pPr>
            <a:r>
              <a:rPr lang="zh-CN" altLang="zh-CN" sz="3200" dirty="0">
                <a:solidFill>
                  <a:srgbClr val="00B050"/>
                </a:solidFill>
                <a:latin typeface="华康新综艺W7(P)" panose="040B0700000000000000" pitchFamily="82" charset="-122"/>
                <a:ea typeface="华康新综艺W7(P)" panose="040B0700000000000000" pitchFamily="82" charset="-122"/>
              </a:rPr>
              <a:t>构造地震</a:t>
            </a:r>
            <a:endParaRPr lang="en-US" altLang="zh-CN" sz="3200" dirty="0">
              <a:solidFill>
                <a:srgbClr val="00B050"/>
              </a:solidFill>
              <a:latin typeface="华康新综艺W7(P)" panose="040B0700000000000000" pitchFamily="82" charset="-122"/>
              <a:ea typeface="华康新综艺W7(P)" panose="040B0700000000000000" pitchFamily="82" charset="-122"/>
            </a:endParaRPr>
          </a:p>
          <a:p>
            <a:pPr eaLnBrk="1" hangingPunct="1">
              <a:lnSpc>
                <a:spcPct val="150000"/>
              </a:lnSpc>
            </a:pPr>
            <a:r>
              <a:rPr lang="zh-CN" altLang="zh-CN" sz="3200" dirty="0">
                <a:solidFill>
                  <a:srgbClr val="00B050"/>
                </a:solidFill>
                <a:latin typeface="华康新综艺W7(P)" panose="040B0700000000000000" pitchFamily="82" charset="-122"/>
                <a:ea typeface="华康新综艺W7(P)" panose="040B0700000000000000" pitchFamily="82" charset="-122"/>
              </a:rPr>
              <a:t>陷落地震  </a:t>
            </a:r>
          </a:p>
        </p:txBody>
      </p:sp>
      <p:sp>
        <p:nvSpPr>
          <p:cNvPr id="80905" name="矩形 12"/>
          <p:cNvSpPr>
            <a:spLocks noChangeArrowheads="1"/>
          </p:cNvSpPr>
          <p:nvPr/>
        </p:nvSpPr>
        <p:spPr bwMode="auto">
          <a:xfrm>
            <a:off x="4181136" y="3200121"/>
            <a:ext cx="223651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zh-CN" sz="3200" dirty="0" smtClean="0">
                <a:solidFill>
                  <a:srgbClr val="00B050"/>
                </a:solidFill>
                <a:latin typeface="华康新综艺W7(P)" panose="040B0700000000000000" pitchFamily="82" charset="-122"/>
                <a:ea typeface="华康新综艺W7(P)" panose="040B0700000000000000" pitchFamily="82" charset="-122"/>
              </a:rPr>
              <a:t>人工地震</a:t>
            </a:r>
            <a:endParaRPr lang="en-US" altLang="zh-CN" sz="3200" dirty="0">
              <a:solidFill>
                <a:srgbClr val="00B050"/>
              </a:solidFill>
              <a:latin typeface="华康新综艺W7(P)" panose="040B0700000000000000" pitchFamily="82" charset="-122"/>
              <a:ea typeface="华康新综艺W7(P)" panose="040B0700000000000000" pitchFamily="82" charset="-122"/>
            </a:endParaRPr>
          </a:p>
          <a:p>
            <a:pPr algn="ctr" eaLnBrk="1" hangingPunct="1">
              <a:lnSpc>
                <a:spcPct val="150000"/>
              </a:lnSpc>
            </a:pPr>
            <a:r>
              <a:rPr lang="zh-CN" altLang="zh-CN" sz="3200" dirty="0">
                <a:solidFill>
                  <a:srgbClr val="00B050"/>
                </a:solidFill>
                <a:latin typeface="华康新综艺W7(P)" panose="040B0700000000000000" pitchFamily="82" charset="-122"/>
                <a:ea typeface="华康新综艺W7(P)" panose="040B0700000000000000" pitchFamily="82" charset="-122"/>
              </a:rPr>
              <a:t>孤立型地震</a:t>
            </a:r>
            <a:endParaRPr lang="en-US" altLang="zh-CN" sz="3200" dirty="0">
              <a:solidFill>
                <a:srgbClr val="00B050"/>
              </a:solidFill>
              <a:latin typeface="华康新综艺W7(P)" panose="040B0700000000000000" pitchFamily="82" charset="-122"/>
              <a:ea typeface="华康新综艺W7(P)" panose="040B0700000000000000" pitchFamily="82" charset="-122"/>
            </a:endParaRPr>
          </a:p>
          <a:p>
            <a:pPr algn="ctr" eaLnBrk="1" hangingPunct="1">
              <a:lnSpc>
                <a:spcPct val="150000"/>
              </a:lnSpc>
            </a:pPr>
            <a:r>
              <a:rPr lang="zh-CN" altLang="en-US" sz="3200" dirty="0">
                <a:solidFill>
                  <a:srgbClr val="00B050"/>
                </a:solidFill>
                <a:latin typeface="华康新综艺W7(P)" panose="040B0700000000000000" pitchFamily="82" charset="-122"/>
                <a:ea typeface="华康新综艺W7(P)" panose="040B0700000000000000" pitchFamily="82" charset="-122"/>
              </a:rPr>
              <a:t>双震型地震</a:t>
            </a:r>
            <a:endParaRPr lang="zh-CN" altLang="zh-CN" sz="3200" dirty="0">
              <a:solidFill>
                <a:srgbClr val="00B050"/>
              </a:solidFill>
              <a:latin typeface="华康新综艺W7(P)" panose="040B0700000000000000" pitchFamily="82" charset="-122"/>
              <a:ea typeface="华康新综艺W7(P)" panose="040B0700000000000000" pitchFamily="82" charset="-122"/>
            </a:endParaRPr>
          </a:p>
        </p:txBody>
      </p:sp>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5"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6"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7"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grpSp>
        <p:nvGrpSpPr>
          <p:cNvPr id="5" name="组合 4"/>
          <p:cNvGrpSpPr/>
          <p:nvPr/>
        </p:nvGrpSpPr>
        <p:grpSpPr>
          <a:xfrm>
            <a:off x="1005750" y="2162206"/>
            <a:ext cx="2068643" cy="996011"/>
            <a:chOff x="1005750" y="2162206"/>
            <a:chExt cx="2068643" cy="996011"/>
          </a:xfrm>
        </p:grpSpPr>
        <p:sp>
          <p:nvSpPr>
            <p:cNvPr id="2" name="圆角矩形 1"/>
            <p:cNvSpPr/>
            <p:nvPr/>
          </p:nvSpPr>
          <p:spPr>
            <a:xfrm>
              <a:off x="1005750" y="2162206"/>
              <a:ext cx="2068643" cy="68899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237119" y="2204110"/>
              <a:ext cx="1620957" cy="954107"/>
            </a:xfrm>
            <a:prstGeom prst="rect">
              <a:avLst/>
            </a:prstGeom>
            <a:noFill/>
          </p:spPr>
          <p:txBody>
            <a:bodyPr wrap="none" rtlCol="0">
              <a:spAutoFit/>
            </a:bodyPr>
            <a:lstStyle/>
            <a:p>
              <a:r>
                <a:rPr lang="zh-CN" altLang="zh-CN" sz="2800" dirty="0">
                  <a:solidFill>
                    <a:schemeClr val="bg1"/>
                  </a:solidFill>
                  <a:latin typeface="华康新综艺W7(P)" panose="040B0700000000000000" pitchFamily="82" charset="-122"/>
                  <a:ea typeface="华康新综艺W7(P)" panose="040B0700000000000000" pitchFamily="82" charset="-122"/>
                </a:rPr>
                <a:t>天然地震</a:t>
              </a:r>
              <a:endParaRPr lang="en-US" altLang="zh-CN" sz="2800" dirty="0">
                <a:solidFill>
                  <a:schemeClr val="bg1"/>
                </a:solidFill>
                <a:latin typeface="华康新综艺W7(P)" panose="040B0700000000000000" pitchFamily="82" charset="-122"/>
                <a:ea typeface="华康新综艺W7(P)" panose="040B0700000000000000" pitchFamily="82" charset="-122"/>
              </a:endParaRPr>
            </a:p>
            <a:p>
              <a:endParaRPr lang="zh-CN" altLang="en-US" sz="2800" dirty="0">
                <a:solidFill>
                  <a:schemeClr val="bg1"/>
                </a:solidFill>
              </a:endParaRPr>
            </a:p>
          </p:txBody>
        </p:sp>
      </p:grpSp>
      <p:grpSp>
        <p:nvGrpSpPr>
          <p:cNvPr id="6" name="组合 5"/>
          <p:cNvGrpSpPr/>
          <p:nvPr/>
        </p:nvGrpSpPr>
        <p:grpSpPr>
          <a:xfrm>
            <a:off x="4252125" y="2204110"/>
            <a:ext cx="2068643" cy="1009479"/>
            <a:chOff x="4252125" y="2204110"/>
            <a:chExt cx="2068643" cy="1009479"/>
          </a:xfrm>
        </p:grpSpPr>
        <p:sp>
          <p:nvSpPr>
            <p:cNvPr id="19" name="圆角矩形 18"/>
            <p:cNvSpPr/>
            <p:nvPr/>
          </p:nvSpPr>
          <p:spPr>
            <a:xfrm>
              <a:off x="4252125" y="2204110"/>
              <a:ext cx="2068643" cy="68899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468442" y="2259482"/>
              <a:ext cx="1620957" cy="954107"/>
            </a:xfrm>
            <a:prstGeom prst="rect">
              <a:avLst/>
            </a:prstGeom>
            <a:noFill/>
          </p:spPr>
          <p:txBody>
            <a:bodyPr wrap="none" rtlCol="0">
              <a:spAutoFit/>
            </a:bodyPr>
            <a:lstStyle/>
            <a:p>
              <a:r>
                <a:rPr lang="zh-CN" altLang="en-US" sz="2800" dirty="0" smtClean="0">
                  <a:solidFill>
                    <a:schemeClr val="bg1"/>
                  </a:solidFill>
                  <a:latin typeface="华康新综艺W7(P)" panose="040B0700000000000000" pitchFamily="82" charset="-122"/>
                  <a:ea typeface="华康新综艺W7(P)" panose="040B0700000000000000" pitchFamily="82" charset="-122"/>
                </a:rPr>
                <a:t>其他</a:t>
              </a:r>
              <a:r>
                <a:rPr lang="zh-CN" altLang="zh-CN" sz="2800" dirty="0" smtClean="0">
                  <a:solidFill>
                    <a:schemeClr val="bg1"/>
                  </a:solidFill>
                  <a:latin typeface="华康新综艺W7(P)" panose="040B0700000000000000" pitchFamily="82" charset="-122"/>
                  <a:ea typeface="华康新综艺W7(P)" panose="040B0700000000000000" pitchFamily="82" charset="-122"/>
                </a:rPr>
                <a:t>地震</a:t>
              </a:r>
              <a:endParaRPr lang="en-US" altLang="zh-CN" sz="2800" dirty="0">
                <a:solidFill>
                  <a:schemeClr val="bg1"/>
                </a:solidFill>
                <a:latin typeface="华康新综艺W7(P)" panose="040B0700000000000000" pitchFamily="82" charset="-122"/>
                <a:ea typeface="华康新综艺W7(P)" panose="040B0700000000000000" pitchFamily="82" charset="-122"/>
              </a:endParaRPr>
            </a:p>
            <a:p>
              <a:endParaRPr lang="zh-CN" altLang="en-US" sz="2800" dirty="0">
                <a:solidFill>
                  <a:schemeClr val="bg1"/>
                </a:solidFill>
              </a:endParaRPr>
            </a:p>
          </p:txBody>
        </p:sp>
      </p:grpSp>
      <p:sp>
        <p:nvSpPr>
          <p:cNvPr id="4" name="圆角矩形 3"/>
          <p:cNvSpPr/>
          <p:nvPr/>
        </p:nvSpPr>
        <p:spPr>
          <a:xfrm>
            <a:off x="872048" y="3138519"/>
            <a:ext cx="2202345" cy="2627987"/>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4154101" y="3213589"/>
            <a:ext cx="2202345" cy="2627987"/>
          </a:xfrm>
          <a:prstGeom prst="round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0900">
                                            <p:txEl>
                                              <p:pRg st="0" end="0"/>
                                            </p:txEl>
                                          </p:spTgt>
                                        </p:tgtEl>
                                        <p:attrNameLst>
                                          <p:attrName>style.visibility</p:attrName>
                                        </p:attrNameLst>
                                      </p:cBhvr>
                                      <p:to>
                                        <p:strVal val="visible"/>
                                      </p:to>
                                    </p:set>
                                    <p:animEffect transition="in" filter="fade">
                                      <p:cBhvr>
                                        <p:cTn id="7" dur="1000"/>
                                        <p:tgtEl>
                                          <p:spTgt spid="80900">
                                            <p:txEl>
                                              <p:pRg st="0" end="0"/>
                                            </p:txEl>
                                          </p:spTgt>
                                        </p:tgtEl>
                                      </p:cBhvr>
                                    </p:animEffect>
                                    <p:anim calcmode="lin" valueType="num">
                                      <p:cBhvr>
                                        <p:cTn id="8" dur="1000" fill="hold"/>
                                        <p:tgtEl>
                                          <p:spTgt spid="8090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090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0904">
                                            <p:txEl>
                                              <p:pRg st="0" end="0"/>
                                            </p:txEl>
                                          </p:spTgt>
                                        </p:tgtEl>
                                        <p:attrNameLst>
                                          <p:attrName>style.visibility</p:attrName>
                                        </p:attrNameLst>
                                      </p:cBhvr>
                                      <p:to>
                                        <p:strVal val="visible"/>
                                      </p:to>
                                    </p:set>
                                    <p:animEffect transition="in" filter="fade">
                                      <p:cBhvr>
                                        <p:cTn id="19" dur="1000"/>
                                        <p:tgtEl>
                                          <p:spTgt spid="80904">
                                            <p:txEl>
                                              <p:pRg st="0" end="0"/>
                                            </p:txEl>
                                          </p:spTgt>
                                        </p:tgtEl>
                                      </p:cBhvr>
                                    </p:animEffect>
                                    <p:anim calcmode="lin" valueType="num">
                                      <p:cBhvr>
                                        <p:cTn id="20" dur="1000" fill="hold"/>
                                        <p:tgtEl>
                                          <p:spTgt spid="8090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0904">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80904">
                                            <p:txEl>
                                              <p:pRg st="1" end="1"/>
                                            </p:txEl>
                                          </p:spTgt>
                                        </p:tgtEl>
                                        <p:attrNameLst>
                                          <p:attrName>style.visibility</p:attrName>
                                        </p:attrNameLst>
                                      </p:cBhvr>
                                      <p:to>
                                        <p:strVal val="visible"/>
                                      </p:to>
                                    </p:set>
                                    <p:animEffect transition="in" filter="fade">
                                      <p:cBhvr>
                                        <p:cTn id="25" dur="1000"/>
                                        <p:tgtEl>
                                          <p:spTgt spid="80904">
                                            <p:txEl>
                                              <p:pRg st="1" end="1"/>
                                            </p:txEl>
                                          </p:spTgt>
                                        </p:tgtEl>
                                      </p:cBhvr>
                                    </p:animEffect>
                                    <p:anim calcmode="lin" valueType="num">
                                      <p:cBhvr>
                                        <p:cTn id="26" dur="1000" fill="hold"/>
                                        <p:tgtEl>
                                          <p:spTgt spid="80904">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80904">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80904">
                                            <p:txEl>
                                              <p:pRg st="2" end="2"/>
                                            </p:txEl>
                                          </p:spTgt>
                                        </p:tgtEl>
                                        <p:attrNameLst>
                                          <p:attrName>style.visibility</p:attrName>
                                        </p:attrNameLst>
                                      </p:cBhvr>
                                      <p:to>
                                        <p:strVal val="visible"/>
                                      </p:to>
                                    </p:set>
                                    <p:animEffect transition="in" filter="fade">
                                      <p:cBhvr>
                                        <p:cTn id="31" dur="1000"/>
                                        <p:tgtEl>
                                          <p:spTgt spid="80904">
                                            <p:txEl>
                                              <p:pRg st="2" end="2"/>
                                            </p:txEl>
                                          </p:spTgt>
                                        </p:tgtEl>
                                      </p:cBhvr>
                                    </p:animEffect>
                                    <p:anim calcmode="lin" valueType="num">
                                      <p:cBhvr>
                                        <p:cTn id="32" dur="1000" fill="hold"/>
                                        <p:tgtEl>
                                          <p:spTgt spid="80904">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80904">
                                            <p:txEl>
                                              <p:pRg st="2" end="2"/>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80905">
                                            <p:txEl>
                                              <p:pRg st="0" end="0"/>
                                            </p:txEl>
                                          </p:spTgt>
                                        </p:tgtEl>
                                        <p:attrNameLst>
                                          <p:attrName>style.visibility</p:attrName>
                                        </p:attrNameLst>
                                      </p:cBhvr>
                                      <p:to>
                                        <p:strVal val="visible"/>
                                      </p:to>
                                    </p:set>
                                    <p:animEffect transition="in" filter="fade">
                                      <p:cBhvr>
                                        <p:cTn id="43" dur="1000"/>
                                        <p:tgtEl>
                                          <p:spTgt spid="80905">
                                            <p:txEl>
                                              <p:pRg st="0" end="0"/>
                                            </p:txEl>
                                          </p:spTgt>
                                        </p:tgtEl>
                                      </p:cBhvr>
                                    </p:animEffect>
                                    <p:anim calcmode="lin" valueType="num">
                                      <p:cBhvr>
                                        <p:cTn id="44" dur="1000" fill="hold"/>
                                        <p:tgtEl>
                                          <p:spTgt spid="80905">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80905">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80905">
                                            <p:txEl>
                                              <p:pRg st="1" end="1"/>
                                            </p:txEl>
                                          </p:spTgt>
                                        </p:tgtEl>
                                        <p:attrNameLst>
                                          <p:attrName>style.visibility</p:attrName>
                                        </p:attrNameLst>
                                      </p:cBhvr>
                                      <p:to>
                                        <p:strVal val="visible"/>
                                      </p:to>
                                    </p:set>
                                    <p:animEffect transition="in" filter="fade">
                                      <p:cBhvr>
                                        <p:cTn id="49" dur="1000"/>
                                        <p:tgtEl>
                                          <p:spTgt spid="80905">
                                            <p:txEl>
                                              <p:pRg st="1" end="1"/>
                                            </p:txEl>
                                          </p:spTgt>
                                        </p:tgtEl>
                                      </p:cBhvr>
                                    </p:animEffect>
                                    <p:anim calcmode="lin" valueType="num">
                                      <p:cBhvr>
                                        <p:cTn id="50" dur="1000" fill="hold"/>
                                        <p:tgtEl>
                                          <p:spTgt spid="80905">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80905">
                                            <p:txEl>
                                              <p:pRg st="1" end="1"/>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80905">
                                            <p:txEl>
                                              <p:pRg st="2" end="2"/>
                                            </p:txEl>
                                          </p:spTgt>
                                        </p:tgtEl>
                                        <p:attrNameLst>
                                          <p:attrName>style.visibility</p:attrName>
                                        </p:attrNameLst>
                                      </p:cBhvr>
                                      <p:to>
                                        <p:strVal val="visible"/>
                                      </p:to>
                                    </p:set>
                                    <p:animEffect transition="in" filter="fade">
                                      <p:cBhvr>
                                        <p:cTn id="55" dur="1000"/>
                                        <p:tgtEl>
                                          <p:spTgt spid="80905">
                                            <p:txEl>
                                              <p:pRg st="2" end="2"/>
                                            </p:txEl>
                                          </p:spTgt>
                                        </p:tgtEl>
                                      </p:cBhvr>
                                    </p:animEffect>
                                    <p:anim calcmode="lin" valueType="num">
                                      <p:cBhvr>
                                        <p:cTn id="56" dur="1000" fill="hold"/>
                                        <p:tgtEl>
                                          <p:spTgt spid="80905">
                                            <p:txEl>
                                              <p:pRg st="2" end="2"/>
                                            </p:txEl>
                                          </p:spTgt>
                                        </p:tgtEl>
                                        <p:attrNameLst>
                                          <p:attrName>ppt_x</p:attrName>
                                        </p:attrNameLst>
                                      </p:cBhvr>
                                      <p:tavLst>
                                        <p:tav tm="0">
                                          <p:val>
                                            <p:strVal val="#ppt_x"/>
                                          </p:val>
                                        </p:tav>
                                        <p:tav tm="100000">
                                          <p:val>
                                            <p:strVal val="#ppt_x"/>
                                          </p:val>
                                        </p:tav>
                                      </p:tavLst>
                                    </p:anim>
                                    <p:anim calcmode="lin" valueType="num">
                                      <p:cBhvr>
                                        <p:cTn id="57" dur="1000" fill="hold"/>
                                        <p:tgtEl>
                                          <p:spTgt spid="80905">
                                            <p:txEl>
                                              <p:pRg st="2" end="2"/>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53" presetClass="entr" presetSubtype="16" fill="hold" nodeType="afterEffect">
                                  <p:stCondLst>
                                    <p:cond delay="0"/>
                                  </p:stCondLst>
                                  <p:childTnLst>
                                    <p:set>
                                      <p:cBhvr>
                                        <p:cTn id="60" dur="1" fill="hold">
                                          <p:stCondLst>
                                            <p:cond delay="0"/>
                                          </p:stCondLst>
                                        </p:cTn>
                                        <p:tgtEl>
                                          <p:spTgt spid="80901"/>
                                        </p:tgtEl>
                                        <p:attrNameLst>
                                          <p:attrName>style.visibility</p:attrName>
                                        </p:attrNameLst>
                                      </p:cBhvr>
                                      <p:to>
                                        <p:strVal val="visible"/>
                                      </p:to>
                                    </p:set>
                                    <p:anim calcmode="lin" valueType="num">
                                      <p:cBhvr>
                                        <p:cTn id="61" dur="500" fill="hold"/>
                                        <p:tgtEl>
                                          <p:spTgt spid="80901"/>
                                        </p:tgtEl>
                                        <p:attrNameLst>
                                          <p:attrName>ppt_w</p:attrName>
                                        </p:attrNameLst>
                                      </p:cBhvr>
                                      <p:tavLst>
                                        <p:tav tm="0">
                                          <p:val>
                                            <p:fltVal val="0"/>
                                          </p:val>
                                        </p:tav>
                                        <p:tav tm="100000">
                                          <p:val>
                                            <p:strVal val="#ppt_w"/>
                                          </p:val>
                                        </p:tav>
                                      </p:tavLst>
                                    </p:anim>
                                    <p:anim calcmode="lin" valueType="num">
                                      <p:cBhvr>
                                        <p:cTn id="62" dur="500" fill="hold"/>
                                        <p:tgtEl>
                                          <p:spTgt spid="80901"/>
                                        </p:tgtEl>
                                        <p:attrNameLst>
                                          <p:attrName>ppt_h</p:attrName>
                                        </p:attrNameLst>
                                      </p:cBhvr>
                                      <p:tavLst>
                                        <p:tav tm="0">
                                          <p:val>
                                            <p:fltVal val="0"/>
                                          </p:val>
                                        </p:tav>
                                        <p:tav tm="100000">
                                          <p:val>
                                            <p:strVal val="#ppt_h"/>
                                          </p:val>
                                        </p:tav>
                                      </p:tavLst>
                                    </p:anim>
                                    <p:animEffect transition="in" filter="fade">
                                      <p:cBhvr>
                                        <p:cTn id="63"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30626" y="1500047"/>
            <a:ext cx="11323110" cy="1292662"/>
          </a:xfrm>
          <a:prstGeom prst="rect">
            <a:avLst/>
          </a:prstGeom>
        </p:spPr>
        <p:txBody>
          <a:bodyPr wrap="square">
            <a:spAutoFit/>
          </a:bodyPr>
          <a:lstStyle/>
          <a:p>
            <a:pPr marL="90805" indent="-1905">
              <a:lnSpc>
                <a:spcPct val="150000"/>
              </a:lnSpc>
              <a:buFontTx/>
              <a:buNone/>
              <a:defRPr/>
            </a:pPr>
            <a:r>
              <a:rPr lang="zh-CN" altLang="en-US" b="1" dirty="0" smtClean="0">
                <a:solidFill>
                  <a:srgbClr val="00B050"/>
                </a:solidFill>
                <a:latin typeface="微软雅黑" panose="020B0503020204020204" charset="-122"/>
                <a:ea typeface="微软雅黑" panose="020B0503020204020204" charset="-122"/>
                <a:sym typeface="+mn-ea"/>
              </a:rPr>
              <a:t>前兆</a:t>
            </a:r>
            <a:r>
              <a:rPr lang="zh-CN" altLang="en-US" b="1" dirty="0">
                <a:solidFill>
                  <a:srgbClr val="00B050"/>
                </a:solidFill>
                <a:latin typeface="微软雅黑" panose="020B0503020204020204" charset="-122"/>
                <a:ea typeface="微软雅黑" panose="020B0503020204020204" charset="-122"/>
                <a:sym typeface="+mn-ea"/>
              </a:rPr>
              <a:t>指地震发生前出现的异常现象，伴随地震而产生的物理、化学变化（振动、电、磁、气象、水氡含量异常等），往往能使一些动物的某种感觉  器官受到刺激而发生异常反应。</a:t>
            </a:r>
          </a:p>
          <a:p>
            <a:pPr>
              <a:lnSpc>
                <a:spcPct val="150000"/>
              </a:lnSpc>
              <a:buFontTx/>
              <a:buNone/>
              <a:defRPr/>
            </a:pPr>
            <a:r>
              <a:rPr lang="zh-CN" altLang="en-US" sz="1600" dirty="0">
                <a:latin typeface="微软雅黑" panose="020B0503020204020204" charset="-122"/>
                <a:ea typeface="微软雅黑" panose="020B0503020204020204" charset="-122"/>
                <a:sym typeface="+mn-ea"/>
              </a:rPr>
              <a:t>    </a:t>
            </a:r>
          </a:p>
        </p:txBody>
      </p:sp>
      <p:sp>
        <p:nvSpPr>
          <p:cNvPr id="81925" name="Text Box 4"/>
          <p:cNvSpPr txBox="1">
            <a:spLocks noChangeArrowheads="1"/>
          </p:cNvSpPr>
          <p:nvPr/>
        </p:nvSpPr>
        <p:spPr bwMode="auto">
          <a:xfrm>
            <a:off x="0" y="466798"/>
            <a:ext cx="374491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b="0" dirty="0">
                <a:solidFill>
                  <a:srgbClr val="00B050"/>
                </a:solidFill>
              </a:rPr>
              <a:t>地震前兆</a:t>
            </a:r>
          </a:p>
        </p:txBody>
      </p:sp>
      <p:pic>
        <p:nvPicPr>
          <p:cNvPr id="81926"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9225" y="2476994"/>
            <a:ext cx="5454511" cy="4011144"/>
          </a:xfrm>
          <a:prstGeom prst="flowChartAlternateProcess">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连接符 7"/>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9" name="组合 8"/>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0" name="矩形 9"/>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2"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3"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4"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3" name="矩形 2"/>
          <p:cNvSpPr/>
          <p:nvPr/>
        </p:nvSpPr>
        <p:spPr>
          <a:xfrm>
            <a:off x="536591" y="3012325"/>
            <a:ext cx="6096000" cy="3416320"/>
          </a:xfrm>
          <a:prstGeom prst="rect">
            <a:avLst/>
          </a:prstGeom>
        </p:spPr>
        <p:txBody>
          <a:bodyPr>
            <a:spAutoFit/>
          </a:bodyPr>
          <a:lstStyle/>
          <a:p>
            <a:pPr>
              <a:lnSpc>
                <a:spcPct val="150000"/>
              </a:lnSpc>
            </a:pPr>
            <a:r>
              <a:rPr lang="zh-CN" altLang="en-US" dirty="0" smtClean="0">
                <a:solidFill>
                  <a:schemeClr val="bg1">
                    <a:lumMod val="50000"/>
                  </a:schemeClr>
                </a:solidFill>
                <a:latin typeface="微软雅黑" panose="020B0503020204020204" charset="-122"/>
                <a:ea typeface="微软雅黑" panose="020B0503020204020204" charset="-122"/>
              </a:rPr>
              <a:t>地震</a:t>
            </a:r>
            <a:r>
              <a:rPr lang="zh-CN" altLang="en-US" dirty="0">
                <a:solidFill>
                  <a:schemeClr val="bg1">
                    <a:lumMod val="50000"/>
                  </a:schemeClr>
                </a:solidFill>
                <a:latin typeface="微软雅黑" panose="020B0503020204020204" charset="-122"/>
                <a:ea typeface="微软雅黑" panose="020B0503020204020204" charset="-122"/>
              </a:rPr>
              <a:t>前出现的主要异常有发浑、翻花、冒泡、升温、变色、变味、  井孔明显变形、泉眼突然枯竭或涌出等现象</a:t>
            </a:r>
            <a:r>
              <a:rPr lang="zh-CN" altLang="en-US" dirty="0" smtClean="0">
                <a:solidFill>
                  <a:schemeClr val="bg1">
                    <a:lumMod val="50000"/>
                  </a:schemeClr>
                </a:solidFill>
                <a:latin typeface="微软雅黑" panose="020B0503020204020204" charset="-122"/>
                <a:ea typeface="微软雅黑" panose="020B0503020204020204" charset="-122"/>
              </a:rPr>
              <a:t>。</a:t>
            </a:r>
            <a:endParaRPr lang="en-US" altLang="zh-CN" dirty="0" smtClean="0">
              <a:solidFill>
                <a:schemeClr val="bg1">
                  <a:lumMod val="50000"/>
                </a:schemeClr>
              </a:solidFill>
              <a:latin typeface="微软雅黑" panose="020B0503020204020204" charset="-122"/>
              <a:ea typeface="微软雅黑" panose="020B0503020204020204" charset="-122"/>
            </a:endParaRPr>
          </a:p>
          <a:p>
            <a:pPr>
              <a:lnSpc>
                <a:spcPct val="150000"/>
              </a:lnSpc>
            </a:pPr>
            <a:endParaRPr lang="zh-CN" altLang="en-US" dirty="0">
              <a:solidFill>
                <a:schemeClr val="bg1">
                  <a:lumMod val="50000"/>
                </a:schemeClr>
              </a:solidFill>
              <a:latin typeface="微软雅黑" panose="020B0503020204020204" charset="-122"/>
              <a:ea typeface="微软雅黑" panose="020B0503020204020204" charset="-122"/>
            </a:endParaRPr>
          </a:p>
          <a:p>
            <a:pPr>
              <a:lnSpc>
                <a:spcPct val="150000"/>
              </a:lnSpc>
            </a:pPr>
            <a:r>
              <a:rPr lang="zh-CN" altLang="en-US" dirty="0" smtClean="0">
                <a:solidFill>
                  <a:schemeClr val="bg1">
                    <a:lumMod val="50000"/>
                  </a:schemeClr>
                </a:solidFill>
                <a:latin typeface="微软雅黑" panose="020B0503020204020204" charset="-122"/>
                <a:ea typeface="微软雅黑" panose="020B0503020204020204" charset="-122"/>
              </a:rPr>
              <a:t>牛</a:t>
            </a:r>
            <a:r>
              <a:rPr lang="zh-CN" altLang="en-US" dirty="0">
                <a:solidFill>
                  <a:schemeClr val="bg1">
                    <a:lumMod val="50000"/>
                  </a:schemeClr>
                </a:solidFill>
                <a:latin typeface="微软雅黑" panose="020B0503020204020204" charset="-122"/>
                <a:ea typeface="微软雅黑" panose="020B0503020204020204" charset="-122"/>
              </a:rPr>
              <a:t>、马、驴、骡等惊慌不安、不进厩、不进食、乱闹乱叫、打群架、挣断缰绳逃跑、蹬地、刨地、行走中突然惊跑</a:t>
            </a:r>
            <a:r>
              <a:rPr lang="zh-CN" altLang="en-US" dirty="0" smtClean="0">
                <a:solidFill>
                  <a:schemeClr val="bg1">
                    <a:lumMod val="50000"/>
                  </a:schemeClr>
                </a:solidFill>
                <a:latin typeface="微软雅黑" panose="020B0503020204020204" charset="-122"/>
                <a:ea typeface="微软雅黑" panose="020B0503020204020204" charset="-122"/>
              </a:rPr>
              <a:t>。</a:t>
            </a:r>
            <a:endParaRPr lang="en-US" altLang="zh-CN" dirty="0" smtClean="0">
              <a:solidFill>
                <a:schemeClr val="bg1">
                  <a:lumMod val="50000"/>
                </a:schemeClr>
              </a:solidFill>
              <a:latin typeface="微软雅黑" panose="020B0503020204020204" charset="-122"/>
              <a:ea typeface="微软雅黑" panose="020B0503020204020204" charset="-122"/>
            </a:endParaRPr>
          </a:p>
          <a:p>
            <a:pPr>
              <a:lnSpc>
                <a:spcPct val="150000"/>
              </a:lnSpc>
            </a:pPr>
            <a:endParaRPr lang="zh-CN" altLang="en-US" dirty="0">
              <a:solidFill>
                <a:schemeClr val="bg1">
                  <a:lumMod val="50000"/>
                </a:schemeClr>
              </a:solidFill>
              <a:latin typeface="微软雅黑" panose="020B0503020204020204" charset="-122"/>
              <a:ea typeface="微软雅黑" panose="020B0503020204020204" charset="-122"/>
            </a:endParaRPr>
          </a:p>
          <a:p>
            <a:pPr>
              <a:lnSpc>
                <a:spcPct val="150000"/>
              </a:lnSpc>
            </a:pPr>
            <a:r>
              <a:rPr lang="zh-CN" altLang="en-US" dirty="0" smtClean="0">
                <a:solidFill>
                  <a:schemeClr val="bg1">
                    <a:lumMod val="50000"/>
                  </a:schemeClr>
                </a:solidFill>
                <a:latin typeface="微软雅黑" panose="020B0503020204020204" charset="-122"/>
                <a:ea typeface="微软雅黑" panose="020B0503020204020204" charset="-122"/>
              </a:rPr>
              <a:t>电磁</a:t>
            </a:r>
            <a:r>
              <a:rPr lang="zh-CN" altLang="en-US" dirty="0">
                <a:solidFill>
                  <a:schemeClr val="bg1">
                    <a:lumMod val="50000"/>
                  </a:schemeClr>
                </a:solidFill>
                <a:latin typeface="微软雅黑" panose="020B0503020204020204" charset="-122"/>
                <a:ea typeface="微软雅黑" panose="020B0503020204020204" charset="-122"/>
              </a:rPr>
              <a:t>异常是指地震前家用电器，如收音机、电视机、日光灯等出现的失灵现象。</a:t>
            </a:r>
          </a:p>
        </p:txBody>
      </p:sp>
      <p:sp>
        <p:nvSpPr>
          <p:cNvPr id="4" name="矩形 3"/>
          <p:cNvSpPr/>
          <p:nvPr/>
        </p:nvSpPr>
        <p:spPr>
          <a:xfrm>
            <a:off x="2521501" y="2642993"/>
            <a:ext cx="1338828" cy="369332"/>
          </a:xfrm>
          <a:prstGeom prst="rect">
            <a:avLst/>
          </a:prstGeom>
          <a:solidFill>
            <a:srgbClr val="92D050"/>
          </a:solidFill>
          <a:ln>
            <a:noFill/>
          </a:ln>
        </p:spPr>
        <p:txBody>
          <a:bodyPr wrap="none">
            <a:spAutoFit/>
          </a:bodyPr>
          <a:lstStyle/>
          <a:p>
            <a:r>
              <a:rPr lang="zh-CN" altLang="en-US" b="1" dirty="0">
                <a:solidFill>
                  <a:schemeClr val="bg1"/>
                </a:solidFill>
                <a:latin typeface="微软雅黑" panose="020B0503020204020204" charset="-122"/>
                <a:ea typeface="微软雅黑" panose="020B0503020204020204" charset="-122"/>
              </a:rPr>
              <a:t>地下水异常</a:t>
            </a:r>
          </a:p>
        </p:txBody>
      </p:sp>
      <p:sp>
        <p:nvSpPr>
          <p:cNvPr id="6" name="矩形 5"/>
          <p:cNvSpPr/>
          <p:nvPr/>
        </p:nvSpPr>
        <p:spPr>
          <a:xfrm>
            <a:off x="2636917" y="4012144"/>
            <a:ext cx="1107996" cy="369332"/>
          </a:xfrm>
          <a:prstGeom prst="rect">
            <a:avLst/>
          </a:prstGeom>
          <a:solidFill>
            <a:srgbClr val="92D050"/>
          </a:solidFill>
          <a:ln>
            <a:noFill/>
          </a:ln>
        </p:spPr>
        <p:txBody>
          <a:bodyPr wrap="none">
            <a:spAutoFit/>
          </a:bodyPr>
          <a:lstStyle/>
          <a:p>
            <a:r>
              <a:rPr lang="zh-CN" altLang="en-US" b="1" dirty="0">
                <a:solidFill>
                  <a:schemeClr val="bg1"/>
                </a:solidFill>
                <a:latin typeface="微软雅黑" panose="020B0503020204020204" charset="-122"/>
                <a:ea typeface="微软雅黑" panose="020B0503020204020204" charset="-122"/>
              </a:rPr>
              <a:t>动物</a:t>
            </a:r>
            <a:r>
              <a:rPr lang="zh-CN" altLang="en-US" b="1" dirty="0" smtClean="0">
                <a:solidFill>
                  <a:schemeClr val="bg1"/>
                </a:solidFill>
                <a:latin typeface="微软雅黑" panose="020B0503020204020204" charset="-122"/>
                <a:ea typeface="微软雅黑" panose="020B0503020204020204" charset="-122"/>
              </a:rPr>
              <a:t>异常</a:t>
            </a:r>
            <a:endParaRPr lang="zh-CN" altLang="en-US" b="1" dirty="0">
              <a:solidFill>
                <a:schemeClr val="bg1"/>
              </a:solidFill>
              <a:latin typeface="微软雅黑" panose="020B0503020204020204" charset="-122"/>
              <a:ea typeface="微软雅黑" panose="020B0503020204020204" charset="-122"/>
            </a:endParaRPr>
          </a:p>
        </p:txBody>
      </p:sp>
      <p:sp>
        <p:nvSpPr>
          <p:cNvPr id="15" name="矩形 14"/>
          <p:cNvSpPr/>
          <p:nvPr/>
        </p:nvSpPr>
        <p:spPr>
          <a:xfrm>
            <a:off x="2593925" y="5197778"/>
            <a:ext cx="1107996" cy="369332"/>
          </a:xfrm>
          <a:prstGeom prst="rect">
            <a:avLst/>
          </a:prstGeom>
          <a:solidFill>
            <a:srgbClr val="92D050"/>
          </a:solidFill>
          <a:ln>
            <a:noFill/>
          </a:ln>
        </p:spPr>
        <p:txBody>
          <a:bodyPr wrap="none">
            <a:spAutoFit/>
          </a:bodyPr>
          <a:lstStyle/>
          <a:p>
            <a:r>
              <a:rPr lang="zh-CN" altLang="en-US" b="1" dirty="0">
                <a:solidFill>
                  <a:schemeClr val="bg1"/>
                </a:solidFill>
                <a:latin typeface="微软雅黑" panose="020B0503020204020204" charset="-122"/>
                <a:ea typeface="微软雅黑" panose="020B0503020204020204" charset="-122"/>
              </a:rPr>
              <a:t>电磁异常</a:t>
            </a: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1925">
                                            <p:txEl>
                                              <p:pRg st="0" end="0"/>
                                            </p:txEl>
                                          </p:spTgt>
                                        </p:tgtEl>
                                        <p:attrNameLst>
                                          <p:attrName>style.visibility</p:attrName>
                                        </p:attrNameLst>
                                      </p:cBhvr>
                                      <p:to>
                                        <p:strVal val="visible"/>
                                      </p:to>
                                    </p:set>
                                    <p:animEffect transition="in" filter="fade">
                                      <p:cBhvr>
                                        <p:cTn id="7" dur="1000"/>
                                        <p:tgtEl>
                                          <p:spTgt spid="81925">
                                            <p:txEl>
                                              <p:pRg st="0" end="0"/>
                                            </p:txEl>
                                          </p:spTgt>
                                        </p:tgtEl>
                                      </p:cBhvr>
                                    </p:animEffect>
                                    <p:anim calcmode="lin" valueType="num">
                                      <p:cBhvr>
                                        <p:cTn id="8" dur="1000" fill="hold"/>
                                        <p:tgtEl>
                                          <p:spTgt spid="8192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2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81926"/>
                                        </p:tgtEl>
                                        <p:attrNameLst>
                                          <p:attrName>style.visibility</p:attrName>
                                        </p:attrNameLst>
                                      </p:cBhvr>
                                      <p:to>
                                        <p:strVal val="visible"/>
                                      </p:to>
                                    </p:set>
                                    <p:anim calcmode="lin" valueType="num">
                                      <p:cBhvr>
                                        <p:cTn id="25" dur="500" fill="hold"/>
                                        <p:tgtEl>
                                          <p:spTgt spid="81926"/>
                                        </p:tgtEl>
                                        <p:attrNameLst>
                                          <p:attrName>ppt_w</p:attrName>
                                        </p:attrNameLst>
                                      </p:cBhvr>
                                      <p:tavLst>
                                        <p:tav tm="0">
                                          <p:val>
                                            <p:fltVal val="0"/>
                                          </p:val>
                                        </p:tav>
                                        <p:tav tm="100000">
                                          <p:val>
                                            <p:strVal val="#ppt_w"/>
                                          </p:val>
                                        </p:tav>
                                      </p:tavLst>
                                    </p:anim>
                                    <p:anim calcmode="lin" valueType="num">
                                      <p:cBhvr>
                                        <p:cTn id="26" dur="500" fill="hold"/>
                                        <p:tgtEl>
                                          <p:spTgt spid="81926"/>
                                        </p:tgtEl>
                                        <p:attrNameLst>
                                          <p:attrName>ppt_h</p:attrName>
                                        </p:attrNameLst>
                                      </p:cBhvr>
                                      <p:tavLst>
                                        <p:tav tm="0">
                                          <p:val>
                                            <p:fltVal val="0"/>
                                          </p:val>
                                        </p:tav>
                                        <p:tav tm="100000">
                                          <p:val>
                                            <p:strVal val="#ppt_h"/>
                                          </p:val>
                                        </p:tav>
                                      </p:tavLst>
                                    </p:anim>
                                    <p:animEffect transition="in" filter="fade">
                                      <p:cBhvr>
                                        <p:cTn id="27" dur="500"/>
                                        <p:tgtEl>
                                          <p:spTgt spid="8192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arn(inVertical)">
                                      <p:cBhvr>
                                        <p:cTn id="38" dur="500"/>
                                        <p:tgtEl>
                                          <p:spTgt spid="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38200" y="1798820"/>
            <a:ext cx="1080541" cy="46469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842462" y="3271909"/>
            <a:ext cx="1080541" cy="46469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950" name="矩形 1"/>
          <p:cNvSpPr>
            <a:spLocks noChangeArrowheads="1"/>
          </p:cNvSpPr>
          <p:nvPr/>
        </p:nvSpPr>
        <p:spPr bwMode="auto">
          <a:xfrm>
            <a:off x="838200" y="1690688"/>
            <a:ext cx="547265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zh-CN" sz="1600" b="1" dirty="0" smtClean="0">
                <a:solidFill>
                  <a:schemeClr val="bg1"/>
                </a:solidFill>
                <a:latin typeface="微软雅黑" panose="020B0503020204020204" charset="-122"/>
                <a:ea typeface="微软雅黑" panose="020B0503020204020204" charset="-122"/>
              </a:rPr>
              <a:t>地震震级</a:t>
            </a:r>
            <a:endParaRPr lang="zh-CN" altLang="zh-CN" sz="1600" b="1" dirty="0">
              <a:solidFill>
                <a:schemeClr val="bg1"/>
              </a:solidFill>
              <a:latin typeface="微软雅黑" panose="020B0503020204020204" charset="-122"/>
              <a:ea typeface="微软雅黑" panose="020B0503020204020204" charset="-122"/>
            </a:endParaRPr>
          </a:p>
          <a:p>
            <a:pPr eaLnBrk="1" hangingPunct="1">
              <a:lnSpc>
                <a:spcPct val="200000"/>
              </a:lnSpc>
            </a:pPr>
            <a:r>
              <a:rPr lang="zh-CN" altLang="zh-CN" sz="1600" dirty="0">
                <a:solidFill>
                  <a:schemeClr val="bg1">
                    <a:lumMod val="50000"/>
                  </a:schemeClr>
                </a:solidFill>
                <a:latin typeface="微软雅黑" panose="020B0503020204020204" charset="-122"/>
                <a:ea typeface="微软雅黑" panose="020B0503020204020204" charset="-122"/>
              </a:rPr>
              <a:t>地震震级是根据地震时释放的能量的大小而定的。</a:t>
            </a:r>
          </a:p>
          <a:p>
            <a:pPr eaLnBrk="1" hangingPunct="1">
              <a:lnSpc>
                <a:spcPct val="200000"/>
              </a:lnSpc>
            </a:pPr>
            <a:r>
              <a:rPr lang="zh-CN" altLang="zh-CN" sz="1600" dirty="0">
                <a:solidFill>
                  <a:schemeClr val="bg1">
                    <a:lumMod val="50000"/>
                  </a:schemeClr>
                </a:solidFill>
                <a:latin typeface="微软雅黑" panose="020B0503020204020204" charset="-122"/>
                <a:ea typeface="微软雅黑" panose="020B0503020204020204" charset="-122"/>
              </a:rPr>
              <a:t>一次地震释放的能量越多，地震级别越大。</a:t>
            </a:r>
          </a:p>
          <a:p>
            <a:pPr eaLnBrk="1" hangingPunct="1">
              <a:lnSpc>
                <a:spcPct val="200000"/>
              </a:lnSpc>
            </a:pPr>
            <a:r>
              <a:rPr lang="zh-CN" altLang="zh-CN" sz="1600" b="1" dirty="0" smtClean="0">
                <a:solidFill>
                  <a:schemeClr val="bg1"/>
                </a:solidFill>
                <a:latin typeface="微软雅黑" panose="020B0503020204020204" charset="-122"/>
                <a:ea typeface="微软雅黑" panose="020B0503020204020204" charset="-122"/>
              </a:rPr>
              <a:t>地震烈度</a:t>
            </a:r>
            <a:endParaRPr lang="zh-CN" altLang="zh-CN" sz="1600" b="1" dirty="0">
              <a:solidFill>
                <a:schemeClr val="bg1"/>
              </a:solidFill>
              <a:latin typeface="微软雅黑" panose="020B0503020204020204" charset="-122"/>
              <a:ea typeface="微软雅黑" panose="020B0503020204020204" charset="-122"/>
            </a:endParaRPr>
          </a:p>
          <a:p>
            <a:pPr eaLnBrk="1" hangingPunct="1">
              <a:lnSpc>
                <a:spcPct val="200000"/>
              </a:lnSpc>
            </a:pPr>
            <a:r>
              <a:rPr lang="zh-CN" altLang="zh-CN" sz="1600" dirty="0">
                <a:solidFill>
                  <a:schemeClr val="bg1">
                    <a:lumMod val="50000"/>
                  </a:schemeClr>
                </a:solidFill>
                <a:latin typeface="微软雅黑" panose="020B0503020204020204" charset="-122"/>
                <a:ea typeface="微软雅黑" panose="020B0503020204020204" charset="-122"/>
              </a:rPr>
              <a:t>同样大小的地震，造成的破坏不一定相同；</a:t>
            </a:r>
          </a:p>
          <a:p>
            <a:pPr eaLnBrk="1" hangingPunct="1">
              <a:lnSpc>
                <a:spcPct val="200000"/>
              </a:lnSpc>
            </a:pPr>
            <a:r>
              <a:rPr lang="zh-CN" altLang="zh-CN" sz="1600" dirty="0">
                <a:solidFill>
                  <a:schemeClr val="bg1">
                    <a:lumMod val="50000"/>
                  </a:schemeClr>
                </a:solidFill>
                <a:latin typeface="微软雅黑" panose="020B0503020204020204" charset="-122"/>
                <a:ea typeface="微软雅黑" panose="020B0503020204020204" charset="-122"/>
              </a:rPr>
              <a:t>同一次地震，在不同的地方造成的破坏也不同。</a:t>
            </a:r>
          </a:p>
          <a:p>
            <a:pPr eaLnBrk="1" hangingPunct="1">
              <a:lnSpc>
                <a:spcPct val="200000"/>
              </a:lnSpc>
            </a:pPr>
            <a:r>
              <a:rPr lang="zh-CN" altLang="zh-CN" sz="1600" dirty="0">
                <a:solidFill>
                  <a:schemeClr val="bg1">
                    <a:lumMod val="50000"/>
                  </a:schemeClr>
                </a:solidFill>
                <a:latin typeface="微软雅黑" panose="020B0503020204020204" charset="-122"/>
                <a:ea typeface="微软雅黑" panose="020B0503020204020204" charset="-122"/>
              </a:rPr>
              <a:t>在中国地震烈度表上，对人的感觉、一般房屋震害程度和其他现象作了描述，可以作为确定烈度的基本依据。</a:t>
            </a:r>
          </a:p>
        </p:txBody>
      </p:sp>
      <p:sp>
        <p:nvSpPr>
          <p:cNvPr id="62466" name="Rectangle 2"/>
          <p:cNvSpPr>
            <a:spLocks noGrp="1" noChangeArrowheads="1"/>
          </p:cNvSpPr>
          <p:nvPr>
            <p:ph type="title"/>
          </p:nvPr>
        </p:nvSpPr>
        <p:spPr/>
        <p:txBody>
          <a:bodyPr/>
          <a:lstStyle/>
          <a:p>
            <a:r>
              <a:rPr lang="zh-CN" altLang="en-US" sz="2400" i="1" dirty="0" smtClean="0">
                <a:ea typeface="仿宋" panose="02010609060101010101" pitchFamily="49" charset="-122"/>
              </a:rPr>
              <a:t> </a:t>
            </a:r>
            <a:r>
              <a:rPr lang="zh-CN" altLang="en-US" sz="2400" i="1" dirty="0" smtClean="0">
                <a:solidFill>
                  <a:schemeClr val="bg1"/>
                </a:solidFill>
                <a:ea typeface="仿宋" panose="02010609060101010101" pitchFamily="49" charset="-122"/>
              </a:rPr>
              <a:t>众志成城  抗震救灾</a:t>
            </a:r>
          </a:p>
        </p:txBody>
      </p:sp>
      <p:sp>
        <p:nvSpPr>
          <p:cNvPr id="82949" name="Text Box 4"/>
          <p:cNvSpPr txBox="1">
            <a:spLocks noChangeArrowheads="1"/>
          </p:cNvSpPr>
          <p:nvPr/>
        </p:nvSpPr>
        <p:spPr bwMode="auto">
          <a:xfrm>
            <a:off x="528155" y="439253"/>
            <a:ext cx="40322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zh-CN" b="0" dirty="0">
                <a:solidFill>
                  <a:srgbClr val="00B050"/>
                </a:solidFill>
              </a:rPr>
              <a:t>地震震级及烈度</a:t>
            </a:r>
          </a:p>
        </p:txBody>
      </p:sp>
      <p:pic>
        <p:nvPicPr>
          <p:cNvPr id="82951"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8825" y="1690688"/>
            <a:ext cx="8091875" cy="516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直接连接符 8"/>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0" name="组合 9"/>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1" name="矩形 10"/>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3"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4"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5"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949"/>
                                        </p:tgtEl>
                                        <p:attrNameLst>
                                          <p:attrName>style.visibility</p:attrName>
                                        </p:attrNameLst>
                                      </p:cBhvr>
                                      <p:to>
                                        <p:strVal val="visible"/>
                                      </p:to>
                                    </p:set>
                                    <p:animEffect transition="in" filter="fade">
                                      <p:cBhvr>
                                        <p:cTn id="7" dur="1000"/>
                                        <p:tgtEl>
                                          <p:spTgt spid="82949"/>
                                        </p:tgtEl>
                                      </p:cBhvr>
                                    </p:animEffect>
                                    <p:anim calcmode="lin" valueType="num">
                                      <p:cBhvr>
                                        <p:cTn id="8" dur="1000" fill="hold"/>
                                        <p:tgtEl>
                                          <p:spTgt spid="82949"/>
                                        </p:tgtEl>
                                        <p:attrNameLst>
                                          <p:attrName>ppt_x</p:attrName>
                                        </p:attrNameLst>
                                      </p:cBhvr>
                                      <p:tavLst>
                                        <p:tav tm="0">
                                          <p:val>
                                            <p:strVal val="#ppt_x"/>
                                          </p:val>
                                        </p:tav>
                                        <p:tav tm="100000">
                                          <p:val>
                                            <p:strVal val="#ppt_x"/>
                                          </p:val>
                                        </p:tav>
                                      </p:tavLst>
                                    </p:anim>
                                    <p:anim calcmode="lin" valueType="num">
                                      <p:cBhvr>
                                        <p:cTn id="9" dur="1000" fill="hold"/>
                                        <p:tgtEl>
                                          <p:spTgt spid="829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82950"/>
                                        </p:tgtEl>
                                        <p:attrNameLst>
                                          <p:attrName>style.visibility</p:attrName>
                                        </p:attrNameLst>
                                      </p:cBhvr>
                                      <p:to>
                                        <p:strVal val="visible"/>
                                      </p:to>
                                    </p:set>
                                    <p:animEffect transition="in" filter="circle(in)">
                                      <p:cBhvr>
                                        <p:cTn id="14" dur="2000"/>
                                        <p:tgtEl>
                                          <p:spTgt spid="82950"/>
                                        </p:tgtEl>
                                      </p:cBhvr>
                                    </p:animEffect>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82951"/>
                                        </p:tgtEl>
                                        <p:attrNameLst>
                                          <p:attrName>style.visibility</p:attrName>
                                        </p:attrNameLst>
                                      </p:cBhvr>
                                      <p:to>
                                        <p:strVal val="visible"/>
                                      </p:to>
                                    </p:set>
                                    <p:anim calcmode="lin" valueType="num">
                                      <p:cBhvr>
                                        <p:cTn id="18" dur="500" fill="hold"/>
                                        <p:tgtEl>
                                          <p:spTgt spid="82951"/>
                                        </p:tgtEl>
                                        <p:attrNameLst>
                                          <p:attrName>ppt_w</p:attrName>
                                        </p:attrNameLst>
                                      </p:cBhvr>
                                      <p:tavLst>
                                        <p:tav tm="0">
                                          <p:val>
                                            <p:fltVal val="0"/>
                                          </p:val>
                                        </p:tav>
                                        <p:tav tm="100000">
                                          <p:val>
                                            <p:strVal val="#ppt_w"/>
                                          </p:val>
                                        </p:tav>
                                      </p:tavLst>
                                    </p:anim>
                                    <p:anim calcmode="lin" valueType="num">
                                      <p:cBhvr>
                                        <p:cTn id="19" dur="500" fill="hold"/>
                                        <p:tgtEl>
                                          <p:spTgt spid="82951"/>
                                        </p:tgtEl>
                                        <p:attrNameLst>
                                          <p:attrName>ppt_h</p:attrName>
                                        </p:attrNameLst>
                                      </p:cBhvr>
                                      <p:tavLst>
                                        <p:tav tm="0">
                                          <p:val>
                                            <p:fltVal val="0"/>
                                          </p:val>
                                        </p:tav>
                                        <p:tav tm="100000">
                                          <p:val>
                                            <p:strVal val="#ppt_h"/>
                                          </p:val>
                                        </p:tav>
                                      </p:tavLst>
                                    </p:anim>
                                    <p:animEffect transition="in" filter="fade">
                                      <p:cBhvr>
                                        <p:cTn id="20" dur="500"/>
                                        <p:tgtEl>
                                          <p:spTgt spid="82951"/>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2000"/>
                                        <p:tgtEl>
                                          <p:spTgt spid="2"/>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circle(in)">
                                      <p:cBhvr>
                                        <p:cTn id="26"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82950" grpId="0"/>
      <p:bldP spid="829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4798276" y="4806231"/>
            <a:ext cx="2703512" cy="133248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8617802" y="4825998"/>
            <a:ext cx="2703512" cy="133248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155700" y="4826000"/>
            <a:ext cx="2703512" cy="1332485"/>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90" name="Rectangle 2"/>
          <p:cNvSpPr>
            <a:spLocks noGrp="1" noChangeArrowheads="1"/>
          </p:cNvSpPr>
          <p:nvPr>
            <p:ph type="title"/>
          </p:nvPr>
        </p:nvSpPr>
        <p:spPr/>
        <p:txBody>
          <a:bodyPr/>
          <a:lstStyle/>
          <a:p>
            <a:r>
              <a:rPr lang="zh-CN" altLang="en-US" sz="2400" i="1" smtClean="0">
                <a:ea typeface="仿宋" panose="02010609060101010101" pitchFamily="49" charset="-122"/>
              </a:rPr>
              <a:t> </a:t>
            </a:r>
            <a:r>
              <a:rPr lang="zh-CN" altLang="en-US" sz="2400" i="1" smtClean="0">
                <a:solidFill>
                  <a:schemeClr val="bg1"/>
                </a:solidFill>
                <a:ea typeface="仿宋" panose="02010609060101010101" pitchFamily="49" charset="-122"/>
              </a:rPr>
              <a:t>众志成城  抗震救灾</a:t>
            </a:r>
          </a:p>
        </p:txBody>
      </p:sp>
      <p:sp>
        <p:nvSpPr>
          <p:cNvPr id="83973" name="Text Box 4"/>
          <p:cNvSpPr txBox="1">
            <a:spLocks noChangeArrowheads="1"/>
          </p:cNvSpPr>
          <p:nvPr/>
        </p:nvSpPr>
        <p:spPr bwMode="auto">
          <a:xfrm>
            <a:off x="-28575" y="438368"/>
            <a:ext cx="40322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zh-CN" b="0" dirty="0">
                <a:solidFill>
                  <a:srgbClr val="00B050"/>
                </a:solidFill>
              </a:rPr>
              <a:t>地震</a:t>
            </a:r>
            <a:r>
              <a:rPr lang="zh-CN" altLang="en-US" b="0" dirty="0">
                <a:solidFill>
                  <a:srgbClr val="00B050"/>
                </a:solidFill>
              </a:rPr>
              <a:t>现象</a:t>
            </a:r>
            <a:endParaRPr lang="zh-CN" altLang="zh-CN" b="0" dirty="0">
              <a:solidFill>
                <a:srgbClr val="00B050"/>
              </a:solidFill>
            </a:endParaRPr>
          </a:p>
        </p:txBody>
      </p:sp>
      <p:pic>
        <p:nvPicPr>
          <p:cNvPr id="83975"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48700" y="1752600"/>
            <a:ext cx="2703513"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图片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975" y="1430338"/>
            <a:ext cx="3586163" cy="358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7" name="图片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3638" y="1655763"/>
            <a:ext cx="2705100"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8" name="矩形 15"/>
          <p:cNvSpPr>
            <a:spLocks noChangeArrowheads="1"/>
          </p:cNvSpPr>
          <p:nvPr/>
        </p:nvSpPr>
        <p:spPr bwMode="auto">
          <a:xfrm>
            <a:off x="1155700" y="4926702"/>
            <a:ext cx="2703512" cy="1131079"/>
          </a:xfrm>
          <a:prstGeom prst="rect">
            <a:avLst/>
          </a:prstGeom>
          <a:noFill/>
          <a:ln>
            <a:noFill/>
          </a:ln>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500" b="1" dirty="0">
                <a:solidFill>
                  <a:schemeClr val="bg1"/>
                </a:solidFill>
                <a:latin typeface="微软雅黑" panose="020B0503020204020204" charset="-122"/>
                <a:ea typeface="微软雅黑" panose="020B0503020204020204" charset="-122"/>
              </a:rPr>
              <a:t>地震时，最基本的现象是地面的连续振动，主要特征是明显的晃动。</a:t>
            </a:r>
          </a:p>
        </p:txBody>
      </p:sp>
      <p:sp>
        <p:nvSpPr>
          <p:cNvPr id="83979" name="矩形 17"/>
          <p:cNvSpPr>
            <a:spLocks noChangeArrowheads="1"/>
          </p:cNvSpPr>
          <p:nvPr/>
        </p:nvSpPr>
        <p:spPr bwMode="auto">
          <a:xfrm>
            <a:off x="4838728" y="4826000"/>
            <a:ext cx="2705100" cy="1346907"/>
          </a:xfrm>
          <a:prstGeom prst="rect">
            <a:avLst/>
          </a:prstGeom>
          <a:noFill/>
          <a:ln>
            <a:noFill/>
          </a:ln>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b="1" dirty="0">
                <a:solidFill>
                  <a:schemeClr val="bg1"/>
                </a:solidFill>
                <a:latin typeface="微软雅黑" panose="020B0503020204020204" charset="-122"/>
                <a:ea typeface="微软雅黑" panose="020B0503020204020204" charset="-122"/>
              </a:rPr>
              <a:t>地震造成的灾害首先是破坏房屋和建筑物，如1976年中国河北唐山地震中，70%～80%的建筑物倒塌，人员伤亡惨重。</a:t>
            </a:r>
          </a:p>
        </p:txBody>
      </p:sp>
      <p:sp>
        <p:nvSpPr>
          <p:cNvPr id="83980" name="矩形 18"/>
          <p:cNvSpPr>
            <a:spLocks noChangeArrowheads="1"/>
          </p:cNvSpPr>
          <p:nvPr/>
        </p:nvSpPr>
        <p:spPr bwMode="auto">
          <a:xfrm>
            <a:off x="8648700" y="4826000"/>
            <a:ext cx="2703513" cy="1131079"/>
          </a:xfrm>
          <a:prstGeom prst="rect">
            <a:avLst/>
          </a:prstGeom>
          <a:noFill/>
          <a:ln>
            <a:noFill/>
          </a:ln>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500" b="1" dirty="0">
                <a:solidFill>
                  <a:schemeClr val="bg1"/>
                </a:solidFill>
                <a:latin typeface="微软雅黑" panose="020B0503020204020204" charset="-122"/>
                <a:ea typeface="微软雅黑" panose="020B0503020204020204" charset="-122"/>
              </a:rPr>
              <a:t>地震对自然界景观也有很大影响。最主要的后果是地面出现断层和地震裂缝</a:t>
            </a:r>
          </a:p>
        </p:txBody>
      </p:sp>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5" name="矩形 14"/>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3973">
                                            <p:txEl>
                                              <p:pRg st="0" end="0"/>
                                            </p:txEl>
                                          </p:spTgt>
                                        </p:tgtEl>
                                        <p:attrNameLst>
                                          <p:attrName>style.visibility</p:attrName>
                                        </p:attrNameLst>
                                      </p:cBhvr>
                                      <p:to>
                                        <p:strVal val="visible"/>
                                      </p:to>
                                    </p:set>
                                    <p:animEffect transition="in" filter="fade">
                                      <p:cBhvr>
                                        <p:cTn id="7" dur="1000"/>
                                        <p:tgtEl>
                                          <p:spTgt spid="83973">
                                            <p:txEl>
                                              <p:pRg st="0" end="0"/>
                                            </p:txEl>
                                          </p:spTgt>
                                        </p:tgtEl>
                                      </p:cBhvr>
                                    </p:animEffect>
                                    <p:anim calcmode="lin" valueType="num">
                                      <p:cBhvr>
                                        <p:cTn id="8" dur="1000" fill="hold"/>
                                        <p:tgtEl>
                                          <p:spTgt spid="8397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397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3976"/>
                                        </p:tgtEl>
                                        <p:attrNameLst>
                                          <p:attrName>style.visibility</p:attrName>
                                        </p:attrNameLst>
                                      </p:cBhvr>
                                      <p:to>
                                        <p:strVal val="visible"/>
                                      </p:to>
                                    </p:set>
                                    <p:animEffect transition="in" filter="fade">
                                      <p:cBhvr>
                                        <p:cTn id="13" dur="1000"/>
                                        <p:tgtEl>
                                          <p:spTgt spid="83976"/>
                                        </p:tgtEl>
                                      </p:cBhvr>
                                    </p:animEffect>
                                    <p:anim calcmode="lin" valueType="num">
                                      <p:cBhvr>
                                        <p:cTn id="14" dur="1000" fill="hold"/>
                                        <p:tgtEl>
                                          <p:spTgt spid="83976"/>
                                        </p:tgtEl>
                                        <p:attrNameLst>
                                          <p:attrName>ppt_x</p:attrName>
                                        </p:attrNameLst>
                                      </p:cBhvr>
                                      <p:tavLst>
                                        <p:tav tm="0">
                                          <p:val>
                                            <p:strVal val="#ppt_x"/>
                                          </p:val>
                                        </p:tav>
                                        <p:tav tm="100000">
                                          <p:val>
                                            <p:strVal val="#ppt_x"/>
                                          </p:val>
                                        </p:tav>
                                      </p:tavLst>
                                    </p:anim>
                                    <p:anim calcmode="lin" valueType="num">
                                      <p:cBhvr>
                                        <p:cTn id="15" dur="1000" fill="hold"/>
                                        <p:tgtEl>
                                          <p:spTgt spid="8397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3978"/>
                                        </p:tgtEl>
                                        <p:attrNameLst>
                                          <p:attrName>style.visibility</p:attrName>
                                        </p:attrNameLst>
                                      </p:cBhvr>
                                      <p:to>
                                        <p:strVal val="visible"/>
                                      </p:to>
                                    </p:set>
                                    <p:animEffect transition="in" filter="fade">
                                      <p:cBhvr>
                                        <p:cTn id="19" dur="1000"/>
                                        <p:tgtEl>
                                          <p:spTgt spid="83978"/>
                                        </p:tgtEl>
                                      </p:cBhvr>
                                    </p:animEffect>
                                    <p:anim calcmode="lin" valueType="num">
                                      <p:cBhvr>
                                        <p:cTn id="20" dur="1000" fill="hold"/>
                                        <p:tgtEl>
                                          <p:spTgt spid="83978"/>
                                        </p:tgtEl>
                                        <p:attrNameLst>
                                          <p:attrName>ppt_x</p:attrName>
                                        </p:attrNameLst>
                                      </p:cBhvr>
                                      <p:tavLst>
                                        <p:tav tm="0">
                                          <p:val>
                                            <p:strVal val="#ppt_x"/>
                                          </p:val>
                                        </p:tav>
                                        <p:tav tm="100000">
                                          <p:val>
                                            <p:strVal val="#ppt_x"/>
                                          </p:val>
                                        </p:tav>
                                      </p:tavLst>
                                    </p:anim>
                                    <p:anim calcmode="lin" valueType="num">
                                      <p:cBhvr>
                                        <p:cTn id="21" dur="1000" fill="hold"/>
                                        <p:tgtEl>
                                          <p:spTgt spid="8397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83977"/>
                                        </p:tgtEl>
                                        <p:attrNameLst>
                                          <p:attrName>style.visibility</p:attrName>
                                        </p:attrNameLst>
                                      </p:cBhvr>
                                      <p:to>
                                        <p:strVal val="visible"/>
                                      </p:to>
                                    </p:set>
                                    <p:animEffect transition="in" filter="fade">
                                      <p:cBhvr>
                                        <p:cTn id="25" dur="1000"/>
                                        <p:tgtEl>
                                          <p:spTgt spid="83977"/>
                                        </p:tgtEl>
                                      </p:cBhvr>
                                    </p:animEffect>
                                    <p:anim calcmode="lin" valueType="num">
                                      <p:cBhvr>
                                        <p:cTn id="26" dur="1000" fill="hold"/>
                                        <p:tgtEl>
                                          <p:spTgt spid="83977"/>
                                        </p:tgtEl>
                                        <p:attrNameLst>
                                          <p:attrName>ppt_x</p:attrName>
                                        </p:attrNameLst>
                                      </p:cBhvr>
                                      <p:tavLst>
                                        <p:tav tm="0">
                                          <p:val>
                                            <p:strVal val="#ppt_x"/>
                                          </p:val>
                                        </p:tav>
                                        <p:tav tm="100000">
                                          <p:val>
                                            <p:strVal val="#ppt_x"/>
                                          </p:val>
                                        </p:tav>
                                      </p:tavLst>
                                    </p:anim>
                                    <p:anim calcmode="lin" valueType="num">
                                      <p:cBhvr>
                                        <p:cTn id="27" dur="1000" fill="hold"/>
                                        <p:tgtEl>
                                          <p:spTgt spid="8397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3979"/>
                                        </p:tgtEl>
                                        <p:attrNameLst>
                                          <p:attrName>style.visibility</p:attrName>
                                        </p:attrNameLst>
                                      </p:cBhvr>
                                      <p:to>
                                        <p:strVal val="visible"/>
                                      </p:to>
                                    </p:set>
                                    <p:animEffect transition="in" filter="fade">
                                      <p:cBhvr>
                                        <p:cTn id="31" dur="1000"/>
                                        <p:tgtEl>
                                          <p:spTgt spid="83979"/>
                                        </p:tgtEl>
                                      </p:cBhvr>
                                    </p:animEffect>
                                    <p:anim calcmode="lin" valueType="num">
                                      <p:cBhvr>
                                        <p:cTn id="32" dur="1000" fill="hold"/>
                                        <p:tgtEl>
                                          <p:spTgt spid="83979"/>
                                        </p:tgtEl>
                                        <p:attrNameLst>
                                          <p:attrName>ppt_x</p:attrName>
                                        </p:attrNameLst>
                                      </p:cBhvr>
                                      <p:tavLst>
                                        <p:tav tm="0">
                                          <p:val>
                                            <p:strVal val="#ppt_x"/>
                                          </p:val>
                                        </p:tav>
                                        <p:tav tm="100000">
                                          <p:val>
                                            <p:strVal val="#ppt_x"/>
                                          </p:val>
                                        </p:tav>
                                      </p:tavLst>
                                    </p:anim>
                                    <p:anim calcmode="lin" valueType="num">
                                      <p:cBhvr>
                                        <p:cTn id="33" dur="1000" fill="hold"/>
                                        <p:tgtEl>
                                          <p:spTgt spid="8397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83975"/>
                                        </p:tgtEl>
                                        <p:attrNameLst>
                                          <p:attrName>style.visibility</p:attrName>
                                        </p:attrNameLst>
                                      </p:cBhvr>
                                      <p:to>
                                        <p:strVal val="visible"/>
                                      </p:to>
                                    </p:set>
                                    <p:animEffect transition="in" filter="fade">
                                      <p:cBhvr>
                                        <p:cTn id="37" dur="1000"/>
                                        <p:tgtEl>
                                          <p:spTgt spid="83975"/>
                                        </p:tgtEl>
                                      </p:cBhvr>
                                    </p:animEffect>
                                    <p:anim calcmode="lin" valueType="num">
                                      <p:cBhvr>
                                        <p:cTn id="38" dur="1000" fill="hold"/>
                                        <p:tgtEl>
                                          <p:spTgt spid="83975"/>
                                        </p:tgtEl>
                                        <p:attrNameLst>
                                          <p:attrName>ppt_x</p:attrName>
                                        </p:attrNameLst>
                                      </p:cBhvr>
                                      <p:tavLst>
                                        <p:tav tm="0">
                                          <p:val>
                                            <p:strVal val="#ppt_x"/>
                                          </p:val>
                                        </p:tav>
                                        <p:tav tm="100000">
                                          <p:val>
                                            <p:strVal val="#ppt_x"/>
                                          </p:val>
                                        </p:tav>
                                      </p:tavLst>
                                    </p:anim>
                                    <p:anim calcmode="lin" valueType="num">
                                      <p:cBhvr>
                                        <p:cTn id="39" dur="1000" fill="hold"/>
                                        <p:tgtEl>
                                          <p:spTgt spid="8397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83980"/>
                                        </p:tgtEl>
                                        <p:attrNameLst>
                                          <p:attrName>style.visibility</p:attrName>
                                        </p:attrNameLst>
                                      </p:cBhvr>
                                      <p:to>
                                        <p:strVal val="visible"/>
                                      </p:to>
                                    </p:set>
                                    <p:animEffect transition="in" filter="fade">
                                      <p:cBhvr>
                                        <p:cTn id="43" dur="1000"/>
                                        <p:tgtEl>
                                          <p:spTgt spid="83980"/>
                                        </p:tgtEl>
                                      </p:cBhvr>
                                    </p:animEffect>
                                    <p:anim calcmode="lin" valueType="num">
                                      <p:cBhvr>
                                        <p:cTn id="44" dur="1000" fill="hold"/>
                                        <p:tgtEl>
                                          <p:spTgt spid="83980"/>
                                        </p:tgtEl>
                                        <p:attrNameLst>
                                          <p:attrName>ppt_x</p:attrName>
                                        </p:attrNameLst>
                                      </p:cBhvr>
                                      <p:tavLst>
                                        <p:tav tm="0">
                                          <p:val>
                                            <p:strVal val="#ppt_x"/>
                                          </p:val>
                                        </p:tav>
                                        <p:tav tm="100000">
                                          <p:val>
                                            <p:strVal val="#ppt_x"/>
                                          </p:val>
                                        </p:tav>
                                      </p:tavLst>
                                    </p:anim>
                                    <p:anim calcmode="lin" valueType="num">
                                      <p:cBhvr>
                                        <p:cTn id="45" dur="1000" fill="hold"/>
                                        <p:tgtEl>
                                          <p:spTgt spid="839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8" grpId="0"/>
      <p:bldP spid="83979" grpId="0"/>
      <p:bldP spid="839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矩形 4"/>
          <p:cNvSpPr>
            <a:spLocks noChangeArrowheads="1"/>
          </p:cNvSpPr>
          <p:nvPr/>
        </p:nvSpPr>
        <p:spPr bwMode="auto">
          <a:xfrm>
            <a:off x="1004888" y="1736256"/>
            <a:ext cx="5480050" cy="246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zh-CN" sz="2000" dirty="0">
                <a:solidFill>
                  <a:schemeClr val="bg1">
                    <a:lumMod val="50000"/>
                  </a:schemeClr>
                </a:solidFill>
                <a:latin typeface="微软雅黑" panose="020B0503020204020204" charset="-122"/>
                <a:ea typeface="微软雅黑" panose="020B0503020204020204" charset="-122"/>
              </a:rPr>
              <a:t>极震区的人在感到大的晃动之前，有时首先感到上下跳动。因为地震波从地内向地面传来，纵波首先到达。横波接着产生大振幅的水平方向的晃动，是造成地震灾害的主要原因。</a:t>
            </a:r>
            <a:endParaRPr lang="zh-CN" altLang="en-US" sz="2000" dirty="0">
              <a:solidFill>
                <a:schemeClr val="bg1">
                  <a:lumMod val="50000"/>
                </a:schemeClr>
              </a:solidFill>
              <a:latin typeface="微软雅黑" panose="020B0503020204020204" charset="-122"/>
              <a:ea typeface="微软雅黑" panose="020B0503020204020204" charset="-122"/>
            </a:endParaRPr>
          </a:p>
        </p:txBody>
      </p:sp>
      <p:sp>
        <p:nvSpPr>
          <p:cNvPr id="86021" name="Text Box 4"/>
          <p:cNvSpPr txBox="1">
            <a:spLocks noChangeArrowheads="1"/>
          </p:cNvSpPr>
          <p:nvPr/>
        </p:nvSpPr>
        <p:spPr bwMode="auto">
          <a:xfrm>
            <a:off x="0" y="469709"/>
            <a:ext cx="374491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b="0" dirty="0">
                <a:solidFill>
                  <a:srgbClr val="00B050"/>
                </a:solidFill>
              </a:rPr>
              <a:t>地震震波</a:t>
            </a:r>
          </a:p>
        </p:txBody>
      </p:sp>
      <p:pic>
        <p:nvPicPr>
          <p:cNvPr id="86022" name="图片 11"/>
          <p:cNvPicPr>
            <a:picLocks noChangeAspect="1" noChangeArrowheads="1"/>
          </p:cNvPicPr>
          <p:nvPr/>
        </p:nvPicPr>
        <p:blipFill rotWithShape="1">
          <a:blip r:embed="rId3">
            <a:extLst>
              <a:ext uri="{28A0092B-C50C-407E-A947-70E740481C1C}">
                <a14:useLocalDpi xmlns:a14="http://schemas.microsoft.com/office/drawing/2010/main" val="0"/>
              </a:ext>
            </a:extLst>
          </a:blip>
          <a:srcRect l="3885" t="2669" r="4001" b="3344"/>
          <a:stretch>
            <a:fillRect/>
          </a:stretch>
        </p:blipFill>
        <p:spPr bwMode="auto">
          <a:xfrm>
            <a:off x="7293976" y="1584904"/>
            <a:ext cx="3647295" cy="41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接连接符 7"/>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9" name="组合 8"/>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0" name="矩形 9"/>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2"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3"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4"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6021"/>
                                        </p:tgtEl>
                                        <p:attrNameLst>
                                          <p:attrName>style.visibility</p:attrName>
                                        </p:attrNameLst>
                                      </p:cBhvr>
                                      <p:to>
                                        <p:strVal val="visible"/>
                                      </p:to>
                                    </p:set>
                                    <p:animEffect transition="in" filter="fade">
                                      <p:cBhvr>
                                        <p:cTn id="7" dur="1000"/>
                                        <p:tgtEl>
                                          <p:spTgt spid="86021"/>
                                        </p:tgtEl>
                                      </p:cBhvr>
                                    </p:animEffect>
                                    <p:anim calcmode="lin" valueType="num">
                                      <p:cBhvr>
                                        <p:cTn id="8" dur="1000" fill="hold"/>
                                        <p:tgtEl>
                                          <p:spTgt spid="86021"/>
                                        </p:tgtEl>
                                        <p:attrNameLst>
                                          <p:attrName>ppt_x</p:attrName>
                                        </p:attrNameLst>
                                      </p:cBhvr>
                                      <p:tavLst>
                                        <p:tav tm="0">
                                          <p:val>
                                            <p:strVal val="#ppt_x"/>
                                          </p:val>
                                        </p:tav>
                                        <p:tav tm="100000">
                                          <p:val>
                                            <p:strVal val="#ppt_x"/>
                                          </p:val>
                                        </p:tav>
                                      </p:tavLst>
                                    </p:anim>
                                    <p:anim calcmode="lin" valueType="num">
                                      <p:cBhvr>
                                        <p:cTn id="9" dur="1000" fill="hold"/>
                                        <p:tgtEl>
                                          <p:spTgt spid="860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6019"/>
                                        </p:tgtEl>
                                        <p:attrNameLst>
                                          <p:attrName>style.visibility</p:attrName>
                                        </p:attrNameLst>
                                      </p:cBhvr>
                                      <p:to>
                                        <p:strVal val="visible"/>
                                      </p:to>
                                    </p:set>
                                    <p:animEffect transition="in" filter="fade">
                                      <p:cBhvr>
                                        <p:cTn id="13" dur="1000"/>
                                        <p:tgtEl>
                                          <p:spTgt spid="86019"/>
                                        </p:tgtEl>
                                      </p:cBhvr>
                                    </p:animEffect>
                                    <p:anim calcmode="lin" valueType="num">
                                      <p:cBhvr>
                                        <p:cTn id="14" dur="1000" fill="hold"/>
                                        <p:tgtEl>
                                          <p:spTgt spid="86019"/>
                                        </p:tgtEl>
                                        <p:attrNameLst>
                                          <p:attrName>ppt_x</p:attrName>
                                        </p:attrNameLst>
                                      </p:cBhvr>
                                      <p:tavLst>
                                        <p:tav tm="0">
                                          <p:val>
                                            <p:strVal val="#ppt_x"/>
                                          </p:val>
                                        </p:tav>
                                        <p:tav tm="100000">
                                          <p:val>
                                            <p:strVal val="#ppt_x"/>
                                          </p:val>
                                        </p:tav>
                                      </p:tavLst>
                                    </p:anim>
                                    <p:anim calcmode="lin" valueType="num">
                                      <p:cBhvr>
                                        <p:cTn id="15" dur="1000" fill="hold"/>
                                        <p:tgtEl>
                                          <p:spTgt spid="8601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86022"/>
                                        </p:tgtEl>
                                        <p:attrNameLst>
                                          <p:attrName>style.visibility</p:attrName>
                                        </p:attrNameLst>
                                      </p:cBhvr>
                                      <p:to>
                                        <p:strVal val="visible"/>
                                      </p:to>
                                    </p:set>
                                    <p:anim calcmode="lin" valueType="num">
                                      <p:cBhvr>
                                        <p:cTn id="19" dur="500" fill="hold"/>
                                        <p:tgtEl>
                                          <p:spTgt spid="86022"/>
                                        </p:tgtEl>
                                        <p:attrNameLst>
                                          <p:attrName>ppt_w</p:attrName>
                                        </p:attrNameLst>
                                      </p:cBhvr>
                                      <p:tavLst>
                                        <p:tav tm="0">
                                          <p:val>
                                            <p:fltVal val="0"/>
                                          </p:val>
                                        </p:tav>
                                        <p:tav tm="100000">
                                          <p:val>
                                            <p:strVal val="#ppt_w"/>
                                          </p:val>
                                        </p:tav>
                                      </p:tavLst>
                                    </p:anim>
                                    <p:anim calcmode="lin" valueType="num">
                                      <p:cBhvr>
                                        <p:cTn id="20" dur="500" fill="hold"/>
                                        <p:tgtEl>
                                          <p:spTgt spid="86022"/>
                                        </p:tgtEl>
                                        <p:attrNameLst>
                                          <p:attrName>ppt_h</p:attrName>
                                        </p:attrNameLst>
                                      </p:cBhvr>
                                      <p:tavLst>
                                        <p:tav tm="0">
                                          <p:val>
                                            <p:fltVal val="0"/>
                                          </p:val>
                                        </p:tav>
                                        <p:tav tm="100000">
                                          <p:val>
                                            <p:strVal val="#ppt_h"/>
                                          </p:val>
                                        </p:tav>
                                      </p:tavLst>
                                    </p:anim>
                                    <p:animEffect transition="in" filter="fade">
                                      <p:cBhvr>
                                        <p:cTn id="21" dur="500"/>
                                        <p:tgtEl>
                                          <p:spTgt spid="86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p:bldP spid="860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zh-CN" altLang="en-US" sz="2400" i="1" smtClean="0">
                <a:solidFill>
                  <a:schemeClr val="bg1"/>
                </a:solidFill>
                <a:ea typeface="仿宋" panose="02010609060101010101" pitchFamily="49" charset="-122"/>
              </a:rPr>
              <a:t>众志成城  抗震救灾</a:t>
            </a:r>
          </a:p>
        </p:txBody>
      </p:sp>
      <p:sp>
        <p:nvSpPr>
          <p:cNvPr id="5" name="Text Box 4"/>
          <p:cNvSpPr txBox="1">
            <a:spLocks noChangeArrowheads="1"/>
          </p:cNvSpPr>
          <p:nvPr/>
        </p:nvSpPr>
        <p:spPr bwMode="auto">
          <a:xfrm>
            <a:off x="480557" y="410645"/>
            <a:ext cx="374491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b="0" dirty="0">
                <a:solidFill>
                  <a:srgbClr val="00B050"/>
                </a:solidFill>
              </a:rPr>
              <a:t>地震感人事迹</a:t>
            </a:r>
          </a:p>
        </p:txBody>
      </p:sp>
      <p:grpSp>
        <p:nvGrpSpPr>
          <p:cNvPr id="17" name="组合 16"/>
          <p:cNvGrpSpPr/>
          <p:nvPr/>
        </p:nvGrpSpPr>
        <p:grpSpPr bwMode="auto">
          <a:xfrm>
            <a:off x="851346" y="1557056"/>
            <a:ext cx="3333750" cy="3600450"/>
            <a:chOff x="714963" y="2317804"/>
            <a:chExt cx="3333750" cy="3601163"/>
          </a:xfrm>
        </p:grpSpPr>
        <p:pic>
          <p:nvPicPr>
            <p:cNvPr id="65542" name="图片 11"/>
            <p:cNvPicPr>
              <a:picLocks noChangeAspect="1" noChangeArrowheads="1"/>
            </p:cNvPicPr>
            <p:nvPr/>
          </p:nvPicPr>
          <p:blipFill>
            <a:blip r:embed="rId3" cstate="print">
              <a:extLst>
                <a:ext uri="{28A0092B-C50C-407E-A947-70E740481C1C}">
                  <a14:useLocalDpi xmlns:a14="http://schemas.microsoft.com/office/drawing/2010/main" val="0"/>
                </a:ext>
              </a:extLst>
            </a:blip>
            <a:srcRect l="16444" r="16444"/>
            <a:stretch>
              <a:fillRect/>
            </a:stretch>
          </p:blipFill>
          <p:spPr bwMode="auto">
            <a:xfrm rot="543286">
              <a:off x="1185347" y="2827871"/>
              <a:ext cx="2392986" cy="2392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图片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94634">
              <a:off x="714963" y="2317804"/>
              <a:ext cx="3333750" cy="360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4386262" y="1729160"/>
            <a:ext cx="3419475" cy="3694112"/>
            <a:chOff x="4722134" y="1690688"/>
            <a:chExt cx="3419863" cy="3694184"/>
          </a:xfrm>
        </p:grpSpPr>
        <p:pic>
          <p:nvPicPr>
            <p:cNvPr id="65545" name="图片 13"/>
            <p:cNvPicPr>
              <a:picLocks noChangeAspect="1" noChangeArrowheads="1"/>
            </p:cNvPicPr>
            <p:nvPr/>
          </p:nvPicPr>
          <p:blipFill>
            <a:blip r:embed="rId5">
              <a:extLst>
                <a:ext uri="{28A0092B-C50C-407E-A947-70E740481C1C}">
                  <a14:useLocalDpi xmlns:a14="http://schemas.microsoft.com/office/drawing/2010/main" val="0"/>
                </a:ext>
              </a:extLst>
            </a:blip>
            <a:srcRect l="2399" r="29700"/>
            <a:stretch>
              <a:fillRect/>
            </a:stretch>
          </p:blipFill>
          <p:spPr bwMode="auto">
            <a:xfrm>
              <a:off x="5163041" y="2226516"/>
              <a:ext cx="2498627" cy="249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6" name="图片 1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22134" y="1690688"/>
              <a:ext cx="3419863" cy="369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组合 22"/>
          <p:cNvGrpSpPr/>
          <p:nvPr/>
        </p:nvGrpSpPr>
        <p:grpSpPr bwMode="auto">
          <a:xfrm>
            <a:off x="8303928" y="1510224"/>
            <a:ext cx="3419475" cy="3694113"/>
            <a:chOff x="7342808" y="1702923"/>
            <a:chExt cx="3419863" cy="3694184"/>
          </a:xfrm>
        </p:grpSpPr>
        <p:pic>
          <p:nvPicPr>
            <p:cNvPr id="65548" name="图片 7"/>
            <p:cNvPicPr>
              <a:picLocks noChangeAspect="1" noChangeArrowheads="1"/>
            </p:cNvPicPr>
            <p:nvPr/>
          </p:nvPicPr>
          <p:blipFill>
            <a:blip r:embed="rId7">
              <a:extLst>
                <a:ext uri="{28A0092B-C50C-407E-A947-70E740481C1C}">
                  <a14:useLocalDpi xmlns:a14="http://schemas.microsoft.com/office/drawing/2010/main" val="0"/>
                </a:ext>
              </a:extLst>
            </a:blip>
            <a:srcRect l="4982" r="28731"/>
            <a:stretch>
              <a:fillRect/>
            </a:stretch>
          </p:blipFill>
          <p:spPr bwMode="auto">
            <a:xfrm rot="-900000">
              <a:off x="7721096" y="2245784"/>
              <a:ext cx="2552562" cy="25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9" name="图片 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00000">
              <a:off x="7342808" y="1702923"/>
              <a:ext cx="3419863" cy="369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矩形 23"/>
          <p:cNvSpPr>
            <a:spLocks noChangeArrowheads="1"/>
          </p:cNvSpPr>
          <p:nvPr/>
        </p:nvSpPr>
        <p:spPr bwMode="auto">
          <a:xfrm>
            <a:off x="3353205" y="5951773"/>
            <a:ext cx="5628465" cy="535531"/>
          </a:xfrm>
          <a:prstGeom prst="rect">
            <a:avLst/>
          </a:prstGeom>
        </p:spPr>
        <p:txBody>
          <a:bodyPr vert="horz" wrap="none" lIns="91440" tIns="45720" rIns="91440" bIns="45720" rtlCol="0" anchor="ctr">
            <a:spAutoFit/>
          </a:bodyPr>
          <a:lstStyle/>
          <a:p>
            <a:pPr algn="ctr" defTabSz="0">
              <a:lnSpc>
                <a:spcPct val="90000"/>
              </a:lnSpc>
              <a:spcBef>
                <a:spcPct val="0"/>
              </a:spcBef>
            </a:pPr>
            <a:r>
              <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无私的超市老板娘：胡国香</a:t>
            </a:r>
          </a:p>
        </p:txBody>
      </p:sp>
      <p:cxnSp>
        <p:nvCxnSpPr>
          <p:cNvPr id="18" name="直接连接符 17"/>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9" name="组合 18"/>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21" name="矩形 20"/>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2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animEffect transition="in" filter="fade">
                                      <p:cBhvr>
                                        <p:cTn id="13" dur="1000"/>
                                        <p:tgtEl>
                                          <p:spTgt spid="24">
                                            <p:txEl>
                                              <p:pRg st="0" end="0"/>
                                            </p:txEl>
                                          </p:spTgt>
                                        </p:tgtEl>
                                      </p:cBhvr>
                                    </p:animEffect>
                                    <p:anim calcmode="lin" valueType="num">
                                      <p:cBhvr>
                                        <p:cTn id="14"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1563108" y="3957996"/>
            <a:ext cx="5262979" cy="1015663"/>
          </a:xfrm>
          <a:prstGeom prst="rect">
            <a:avLst/>
          </a:prstGeom>
          <a:noFill/>
        </p:spPr>
        <p:txBody>
          <a:bodyPr wrap="none" rtlCol="0">
            <a:spAutoFit/>
          </a:bodyPr>
          <a:lstStyle/>
          <a:p>
            <a:pPr defTabSz="913765">
              <a:defRPr/>
            </a:pPr>
            <a:r>
              <a:rPr lang="zh-CN" altLang="en-US" sz="6000" b="1" spc="600" dirty="0">
                <a:solidFill>
                  <a:srgbClr val="00B050"/>
                </a:solidFill>
                <a:latin typeface="迷你简汉真广标" panose="02010609000101010101" pitchFamily="49" charset="-122"/>
                <a:ea typeface="迷你简汉真广标" panose="02010609000101010101" pitchFamily="49" charset="-122"/>
              </a:rPr>
              <a:t>著名</a:t>
            </a:r>
            <a:r>
              <a:rPr lang="zh-CN" altLang="en-US" sz="6000" b="1" spc="600" dirty="0" smtClean="0">
                <a:solidFill>
                  <a:srgbClr val="00B050"/>
                </a:solidFill>
                <a:latin typeface="迷你简汉真广标" panose="02010609000101010101" pitchFamily="49" charset="-122"/>
                <a:ea typeface="迷你简汉真广标" panose="02010609000101010101" pitchFamily="49" charset="-122"/>
              </a:rPr>
              <a:t>地震介绍</a:t>
            </a:r>
            <a:endParaRPr lang="zh-CN" altLang="en-US" sz="6000" b="1" spc="600" dirty="0">
              <a:solidFill>
                <a:srgbClr val="00B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2</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877236" y="445201"/>
            <a:ext cx="3887788"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5.12汶川大地震</a:t>
            </a:r>
          </a:p>
        </p:txBody>
      </p:sp>
      <p:pic>
        <p:nvPicPr>
          <p:cNvPr id="10"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974710"/>
            <a:ext cx="5669870" cy="363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a:spLocks noChangeArrowheads="1"/>
          </p:cNvSpPr>
          <p:nvPr/>
        </p:nvSpPr>
        <p:spPr bwMode="auto">
          <a:xfrm>
            <a:off x="1055688" y="1828800"/>
            <a:ext cx="52562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sz="2000" b="1" dirty="0">
                <a:solidFill>
                  <a:srgbClr val="00B050"/>
                </a:solidFill>
                <a:latin typeface="微软雅黑" panose="020B0503020204020204" charset="-122"/>
                <a:ea typeface="微软雅黑" panose="020B0503020204020204" charset="-122"/>
              </a:rPr>
              <a:t>名称：</a:t>
            </a:r>
            <a:r>
              <a:rPr lang="zh-CN" altLang="en-US" sz="2000" b="1" dirty="0">
                <a:solidFill>
                  <a:schemeClr val="bg1">
                    <a:lumMod val="50000"/>
                  </a:schemeClr>
                </a:solidFill>
                <a:latin typeface="微软雅黑" panose="020B0503020204020204" charset="-122"/>
                <a:ea typeface="微软雅黑" panose="020B0503020204020204" charset="-122"/>
              </a:rPr>
              <a:t>5.12汶川大地震</a:t>
            </a:r>
          </a:p>
          <a:p>
            <a:pPr>
              <a:lnSpc>
                <a:spcPct val="200000"/>
              </a:lnSpc>
            </a:pPr>
            <a:r>
              <a:rPr lang="zh-CN" altLang="en-US" sz="2000" b="1" dirty="0">
                <a:solidFill>
                  <a:srgbClr val="00B050"/>
                </a:solidFill>
                <a:latin typeface="微软雅黑" panose="020B0503020204020204" charset="-122"/>
                <a:ea typeface="微软雅黑" panose="020B0503020204020204" charset="-122"/>
              </a:rPr>
              <a:t>时间：</a:t>
            </a:r>
            <a:r>
              <a:rPr lang="zh-CN" altLang="en-US" sz="2000" b="1" dirty="0">
                <a:solidFill>
                  <a:schemeClr val="bg1">
                    <a:lumMod val="50000"/>
                  </a:schemeClr>
                </a:solidFill>
                <a:latin typeface="微软雅黑" panose="020B0503020204020204" charset="-122"/>
                <a:ea typeface="微软雅黑" panose="020B0503020204020204" charset="-122"/>
              </a:rPr>
              <a:t>20008年5月12日14时28分04秒</a:t>
            </a:r>
          </a:p>
          <a:p>
            <a:pPr>
              <a:lnSpc>
                <a:spcPct val="200000"/>
              </a:lnSpc>
            </a:pPr>
            <a:r>
              <a:rPr lang="zh-CN" altLang="en-US" sz="2000" b="1" dirty="0">
                <a:solidFill>
                  <a:srgbClr val="00B050"/>
                </a:solidFill>
                <a:latin typeface="微软雅黑" panose="020B0503020204020204" charset="-122"/>
                <a:ea typeface="微软雅黑" panose="020B0503020204020204" charset="-122"/>
              </a:rPr>
              <a:t>地理位置：</a:t>
            </a:r>
            <a:r>
              <a:rPr lang="zh-CN" altLang="en-US" sz="2000" b="1" dirty="0">
                <a:solidFill>
                  <a:schemeClr val="bg1">
                    <a:lumMod val="50000"/>
                  </a:schemeClr>
                </a:solidFill>
                <a:latin typeface="微软雅黑" panose="020B0503020204020204" charset="-122"/>
                <a:ea typeface="微软雅黑" panose="020B0503020204020204" charset="-122"/>
              </a:rPr>
              <a:t>震中心为四川省汶川县映秀镇</a:t>
            </a:r>
          </a:p>
          <a:p>
            <a:pPr>
              <a:lnSpc>
                <a:spcPct val="200000"/>
              </a:lnSpc>
            </a:pPr>
            <a:r>
              <a:rPr lang="zh-CN" altLang="en-US" sz="2000" b="1" dirty="0">
                <a:solidFill>
                  <a:srgbClr val="00B050"/>
                </a:solidFill>
                <a:latin typeface="微软雅黑" panose="020B0503020204020204" charset="-122"/>
                <a:ea typeface="微软雅黑" panose="020B0503020204020204" charset="-122"/>
              </a:rPr>
              <a:t>震中经纬度：</a:t>
            </a:r>
            <a:r>
              <a:rPr lang="zh-CN" altLang="en-US" sz="2000" b="1" dirty="0">
                <a:solidFill>
                  <a:schemeClr val="bg1">
                    <a:lumMod val="50000"/>
                  </a:schemeClr>
                </a:solidFill>
                <a:latin typeface="微软雅黑" panose="020B0503020204020204" charset="-122"/>
                <a:ea typeface="微软雅黑" panose="020B0503020204020204" charset="-122"/>
              </a:rPr>
              <a:t>约北纬30度，东经103度</a:t>
            </a:r>
          </a:p>
          <a:p>
            <a:pPr>
              <a:lnSpc>
                <a:spcPct val="200000"/>
              </a:lnSpc>
            </a:pPr>
            <a:r>
              <a:rPr lang="zh-CN" altLang="en-US" sz="2000" b="1" dirty="0">
                <a:solidFill>
                  <a:srgbClr val="00B050"/>
                </a:solidFill>
                <a:latin typeface="微软雅黑" panose="020B0503020204020204" charset="-122"/>
                <a:ea typeface="微软雅黑" panose="020B0503020204020204" charset="-122"/>
              </a:rPr>
              <a:t>震级：</a:t>
            </a:r>
            <a:r>
              <a:rPr lang="zh-CN" altLang="en-US" sz="2000" b="1" dirty="0">
                <a:solidFill>
                  <a:schemeClr val="bg1">
                    <a:lumMod val="50000"/>
                  </a:schemeClr>
                </a:solidFill>
                <a:latin typeface="微软雅黑" panose="020B0503020204020204" charset="-122"/>
                <a:ea typeface="微软雅黑" panose="020B0503020204020204" charset="-122"/>
              </a:rPr>
              <a:t>里氏震级8.0级，矩震级7.9级</a:t>
            </a:r>
          </a:p>
          <a:p>
            <a:pPr>
              <a:lnSpc>
                <a:spcPct val="200000"/>
              </a:lnSpc>
            </a:pPr>
            <a:r>
              <a:rPr lang="zh-CN" altLang="en-US" sz="2000" b="1" dirty="0">
                <a:solidFill>
                  <a:srgbClr val="00B050"/>
                </a:solidFill>
                <a:latin typeface="微软雅黑" panose="020B0503020204020204" charset="-122"/>
                <a:ea typeface="微软雅黑" panose="020B0503020204020204" charset="-122"/>
              </a:rPr>
              <a:t>地震类型：</a:t>
            </a:r>
            <a:r>
              <a:rPr lang="zh-CN" altLang="en-US" sz="2000" b="1" dirty="0">
                <a:solidFill>
                  <a:schemeClr val="bg1">
                    <a:lumMod val="50000"/>
                  </a:schemeClr>
                </a:solidFill>
                <a:latin typeface="微软雅黑" panose="020B0503020204020204" charset="-122"/>
                <a:ea typeface="微软雅黑" panose="020B0503020204020204" charset="-122"/>
              </a:rPr>
              <a:t>构造地震</a:t>
            </a:r>
          </a:p>
        </p:txBody>
      </p:sp>
      <p:cxnSp>
        <p:nvCxnSpPr>
          <p:cNvPr id="9" name="直接连接符 8"/>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5"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6"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7"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anim calcmode="lin" valueType="num">
                                      <p:cBhvr>
                                        <p:cTn id="3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fade">
                                      <p:cBhvr>
                                        <p:cTn id="37" dur="1000"/>
                                        <p:tgtEl>
                                          <p:spTgt spid="4">
                                            <p:txEl>
                                              <p:pRg st="4" end="4"/>
                                            </p:txEl>
                                          </p:spTgt>
                                        </p:tgtEl>
                                      </p:cBhvr>
                                    </p:animEffect>
                                    <p:anim calcmode="lin" valueType="num">
                                      <p:cBhvr>
                                        <p:cTn id="3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Effect transition="in" filter="fade">
                                      <p:cBhvr>
                                        <p:cTn id="43" dur="1000"/>
                                        <p:tgtEl>
                                          <p:spTgt spid="4">
                                            <p:txEl>
                                              <p:pRg st="5" end="5"/>
                                            </p:txEl>
                                          </p:spTgt>
                                        </p:tgtEl>
                                      </p:cBhvr>
                                    </p:animEffect>
                                    <p:anim calcmode="lin" valueType="num">
                                      <p:cBhvr>
                                        <p:cTn id="4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0" y="409617"/>
            <a:ext cx="388778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伤亡人数</a:t>
            </a:r>
          </a:p>
        </p:txBody>
      </p:sp>
      <p:pic>
        <p:nvPicPr>
          <p:cNvPr id="10"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730" y="1373937"/>
            <a:ext cx="4735693" cy="269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a:spLocks noChangeArrowheads="1"/>
          </p:cNvSpPr>
          <p:nvPr/>
        </p:nvSpPr>
        <p:spPr bwMode="auto">
          <a:xfrm>
            <a:off x="4005757" y="4334604"/>
            <a:ext cx="4608512"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4500" dirty="0">
                <a:solidFill>
                  <a:srgbClr val="FF0000"/>
                </a:solidFill>
                <a:latin typeface="华康新综艺W7(P)" panose="040B0700000000000000" pitchFamily="82" charset="-122"/>
                <a:ea typeface="华康新综艺W7(P)" panose="040B0700000000000000" pitchFamily="82" charset="-122"/>
              </a:rPr>
              <a:t>69227人遇难</a:t>
            </a:r>
          </a:p>
          <a:p>
            <a:pPr algn="ctr" eaLnBrk="0" hangingPunct="0"/>
            <a:r>
              <a:rPr lang="zh-CN" altLang="en-US" sz="4500" dirty="0">
                <a:solidFill>
                  <a:srgbClr val="FF0000"/>
                </a:solidFill>
                <a:latin typeface="华康新综艺W7(P)" panose="040B0700000000000000" pitchFamily="82" charset="-122"/>
                <a:ea typeface="华康新综艺W7(P)" panose="040B0700000000000000" pitchFamily="82" charset="-122"/>
              </a:rPr>
              <a:t>374643人受伤</a:t>
            </a:r>
          </a:p>
          <a:p>
            <a:pPr algn="ctr" eaLnBrk="0" hangingPunct="0"/>
            <a:r>
              <a:rPr lang="zh-CN" altLang="en-US" sz="4500" dirty="0">
                <a:solidFill>
                  <a:srgbClr val="FF0000"/>
                </a:solidFill>
                <a:latin typeface="华康新综艺W7(P)" panose="040B0700000000000000" pitchFamily="82" charset="-122"/>
                <a:ea typeface="华康新综艺W7(P)" panose="040B0700000000000000" pitchFamily="82" charset="-122"/>
              </a:rPr>
              <a:t>17923人失踪</a:t>
            </a:r>
          </a:p>
        </p:txBody>
      </p:sp>
      <p:pic>
        <p:nvPicPr>
          <p:cNvPr id="8"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423" y="1350934"/>
            <a:ext cx="4735693" cy="273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4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0" y="412484"/>
            <a:ext cx="388778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感人瞬间</a:t>
            </a:r>
          </a:p>
        </p:txBody>
      </p:sp>
      <p:pic>
        <p:nvPicPr>
          <p:cNvPr id="12" name="Picture 9" descr="u=1738865301,2176097529&amp;fm=23&amp;g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308" y="2369665"/>
            <a:ext cx="4143536" cy="276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时间永远定格在这一刻"/>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845" y="2369665"/>
            <a:ext cx="4053072" cy="276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4917" y="2369665"/>
            <a:ext cx="3820885" cy="276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接连接符 9"/>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5" name="矩形 14"/>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Rectangle 2"/>
          <p:cNvSpPr txBox="1">
            <a:spLocks noChangeArrowheads="1"/>
          </p:cNvSpPr>
          <p:nvPr/>
        </p:nvSpPr>
        <p:spPr>
          <a:xfrm>
            <a:off x="4940980" y="5630278"/>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708025" y="392618"/>
            <a:ext cx="388778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en-US" altLang="zh-CN" dirty="0"/>
              <a:t>4-20</a:t>
            </a:r>
            <a:r>
              <a:rPr lang="zh-CN" altLang="en-US" dirty="0"/>
              <a:t>雅安大地震</a:t>
            </a:r>
          </a:p>
        </p:txBody>
      </p:sp>
      <p:pic>
        <p:nvPicPr>
          <p:cNvPr id="10"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792" y="1173507"/>
            <a:ext cx="6671963" cy="550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a:spLocks noChangeArrowheads="1"/>
          </p:cNvSpPr>
          <p:nvPr/>
        </p:nvSpPr>
        <p:spPr bwMode="auto">
          <a:xfrm>
            <a:off x="5425074" y="2101695"/>
            <a:ext cx="7781286" cy="320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a:lnSpc>
                <a:spcPct val="150000"/>
              </a:lnSpc>
            </a:pPr>
            <a:r>
              <a:rPr lang="en-US" altLang="zh-CN" sz="4500" dirty="0">
                <a:solidFill>
                  <a:srgbClr val="FF0000"/>
                </a:solidFill>
                <a:latin typeface="华康新综艺W7(P)" panose="040B0700000000000000" pitchFamily="82" charset="-122"/>
                <a:ea typeface="华康新综艺W7(P)" panose="040B0700000000000000" pitchFamily="82" charset="-122"/>
              </a:rPr>
              <a:t>196</a:t>
            </a:r>
            <a:r>
              <a:rPr lang="zh-CN" altLang="en-US" sz="4500" dirty="0">
                <a:solidFill>
                  <a:srgbClr val="FF0000"/>
                </a:solidFill>
                <a:latin typeface="华康新综艺W7(P)" panose="040B0700000000000000" pitchFamily="82" charset="-122"/>
                <a:ea typeface="华康新综艺W7(P)" panose="040B0700000000000000" pitchFamily="82" charset="-122"/>
              </a:rPr>
              <a:t>人遇难</a:t>
            </a:r>
          </a:p>
          <a:p>
            <a:pPr algn="ctr">
              <a:lnSpc>
                <a:spcPct val="150000"/>
              </a:lnSpc>
            </a:pPr>
            <a:r>
              <a:rPr lang="en-US" altLang="zh-CN" sz="4500" dirty="0">
                <a:solidFill>
                  <a:srgbClr val="FF0000"/>
                </a:solidFill>
                <a:latin typeface="华康新综艺W7(P)" panose="040B0700000000000000" pitchFamily="82" charset="-122"/>
                <a:ea typeface="华康新综艺W7(P)" panose="040B0700000000000000" pitchFamily="82" charset="-122"/>
              </a:rPr>
              <a:t>11470</a:t>
            </a:r>
            <a:r>
              <a:rPr lang="zh-CN" altLang="en-US" sz="4500" dirty="0">
                <a:solidFill>
                  <a:srgbClr val="FF0000"/>
                </a:solidFill>
                <a:latin typeface="华康新综艺W7(P)" panose="040B0700000000000000" pitchFamily="82" charset="-122"/>
                <a:ea typeface="华康新综艺W7(P)" panose="040B0700000000000000" pitchFamily="82" charset="-122"/>
              </a:rPr>
              <a:t>人受伤</a:t>
            </a:r>
          </a:p>
          <a:p>
            <a:pPr algn="ctr">
              <a:lnSpc>
                <a:spcPct val="150000"/>
              </a:lnSpc>
            </a:pPr>
            <a:r>
              <a:rPr lang="en-US" altLang="zh-CN" sz="4500" dirty="0">
                <a:solidFill>
                  <a:srgbClr val="FF0000"/>
                </a:solidFill>
                <a:latin typeface="华康新综艺W7(P)" panose="040B0700000000000000" pitchFamily="82" charset="-122"/>
                <a:ea typeface="华康新综艺W7(P)" panose="040B0700000000000000" pitchFamily="82" charset="-122"/>
              </a:rPr>
              <a:t>21</a:t>
            </a:r>
            <a:r>
              <a:rPr lang="zh-CN" altLang="en-US" sz="4500" dirty="0">
                <a:solidFill>
                  <a:srgbClr val="FF0000"/>
                </a:solidFill>
                <a:latin typeface="华康新综艺W7(P)" panose="040B0700000000000000" pitchFamily="82" charset="-122"/>
                <a:ea typeface="华康新综艺W7(P)" panose="040B0700000000000000" pitchFamily="82" charset="-122"/>
              </a:rPr>
              <a:t>人失踪</a:t>
            </a:r>
          </a:p>
        </p:txBody>
      </p:sp>
      <p:cxnSp>
        <p:nvCxnSpPr>
          <p:cNvPr id="9" name="直接连接符 8"/>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1000"/>
                                        <p:tgtEl>
                                          <p:spTgt spid="14">
                                            <p:txEl>
                                              <p:pRg st="0" end="0"/>
                                            </p:txEl>
                                          </p:spTgt>
                                        </p:tgtEl>
                                      </p:cBhvr>
                                    </p:animEffect>
                                    <p:anim calcmode="lin" valueType="num">
                                      <p:cBhvr>
                                        <p:cTn id="20"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fade">
                                      <p:cBhvr>
                                        <p:cTn id="25" dur="1000"/>
                                        <p:tgtEl>
                                          <p:spTgt spid="14">
                                            <p:txEl>
                                              <p:pRg st="1" end="1"/>
                                            </p:txEl>
                                          </p:spTgt>
                                        </p:tgtEl>
                                      </p:cBhvr>
                                    </p:animEffect>
                                    <p:anim calcmode="lin" valueType="num">
                                      <p:cBhvr>
                                        <p:cTn id="26"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animEffect transition="in" filter="fade">
                                      <p:cBhvr>
                                        <p:cTn id="31" dur="1000"/>
                                        <p:tgtEl>
                                          <p:spTgt spid="14">
                                            <p:txEl>
                                              <p:pRg st="2" end="2"/>
                                            </p:txEl>
                                          </p:spTgt>
                                        </p:tgtEl>
                                      </p:cBhvr>
                                    </p:animEffect>
                                    <p:anim calcmode="lin" valueType="num">
                                      <p:cBhvr>
                                        <p:cTn id="3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4"/>
          <p:cNvSpPr txBox="1">
            <a:spLocks noChangeArrowheads="1"/>
          </p:cNvSpPr>
          <p:nvPr/>
        </p:nvSpPr>
        <p:spPr bwMode="auto">
          <a:xfrm>
            <a:off x="168308" y="439836"/>
            <a:ext cx="3887788"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b="1">
                <a:solidFill>
                  <a:srgbClr val="92D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olidFill>
                  <a:srgbClr val="00B050"/>
                </a:solidFill>
              </a:rPr>
              <a:t>伤亡人数</a:t>
            </a:r>
          </a:p>
        </p:txBody>
      </p:sp>
      <p:sp>
        <p:nvSpPr>
          <p:cNvPr id="4" name="矩形 3"/>
          <p:cNvSpPr>
            <a:spLocks noChangeArrowheads="1"/>
          </p:cNvSpPr>
          <p:nvPr/>
        </p:nvSpPr>
        <p:spPr bwMode="auto">
          <a:xfrm>
            <a:off x="2001398" y="4640618"/>
            <a:ext cx="871284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a:r>
              <a:rPr lang="zh-CN" altLang="en-US" sz="3200" b="1" dirty="0" smtClean="0">
                <a:solidFill>
                  <a:srgbClr val="92D050"/>
                </a:solidFill>
                <a:latin typeface="华康新综艺W7(P)" panose="040B0700000000000000" pitchFamily="82" charset="-122"/>
                <a:ea typeface="华康新综艺W7(P)" panose="040B0700000000000000" pitchFamily="82" charset="-122"/>
              </a:rPr>
              <a:t>4</a:t>
            </a:r>
            <a:r>
              <a:rPr lang="zh-CN" altLang="en-US" sz="3200" b="1" dirty="0">
                <a:solidFill>
                  <a:srgbClr val="92D050"/>
                </a:solidFill>
                <a:latin typeface="华康新综艺W7(P)" panose="040B0700000000000000" pitchFamily="82" charset="-122"/>
                <a:ea typeface="华康新综艺W7(P)" panose="040B0700000000000000" pitchFamily="82" charset="-122"/>
              </a:rPr>
              <a:t>.20雅安地震                           </a:t>
            </a:r>
          </a:p>
          <a:p>
            <a:pPr algn="ctr"/>
            <a:r>
              <a:rPr lang="zh-CN" altLang="en-US" sz="3200" b="1" dirty="0" smtClean="0">
                <a:solidFill>
                  <a:srgbClr val="92D050"/>
                </a:solidFill>
                <a:latin typeface="华康新综艺W7(P)" panose="040B0700000000000000" pitchFamily="82" charset="-122"/>
                <a:ea typeface="华康新综艺W7(P)" panose="040B0700000000000000" pitchFamily="82" charset="-122"/>
              </a:rPr>
              <a:t>2013</a:t>
            </a:r>
            <a:r>
              <a:rPr lang="zh-CN" altLang="en-US" sz="3200" b="1" dirty="0">
                <a:solidFill>
                  <a:srgbClr val="92D050"/>
                </a:solidFill>
                <a:latin typeface="华康新综艺W7(P)" panose="040B0700000000000000" pitchFamily="82" charset="-122"/>
                <a:ea typeface="华康新综艺W7(P)" panose="040B0700000000000000" pitchFamily="82" charset="-122"/>
              </a:rPr>
              <a:t>.4.20</a:t>
            </a:r>
          </a:p>
          <a:p>
            <a:pPr algn="ctr"/>
            <a:r>
              <a:rPr lang="zh-CN" altLang="en-US" sz="3200" b="1" dirty="0" smtClean="0">
                <a:solidFill>
                  <a:srgbClr val="92D050"/>
                </a:solidFill>
                <a:latin typeface="华康新综艺W7(P)" panose="040B0700000000000000" pitchFamily="82" charset="-122"/>
                <a:ea typeface="华康新综艺W7(P)" panose="040B0700000000000000" pitchFamily="82" charset="-122"/>
              </a:rPr>
              <a:t>四川省</a:t>
            </a:r>
            <a:r>
              <a:rPr lang="zh-CN" altLang="en-US" sz="3200" b="1" dirty="0">
                <a:solidFill>
                  <a:srgbClr val="92D050"/>
                </a:solidFill>
                <a:latin typeface="华康新综艺W7(P)" panose="040B0700000000000000" pitchFamily="82" charset="-122"/>
                <a:ea typeface="华康新综艺W7(P)" panose="040B0700000000000000" pitchFamily="82" charset="-122"/>
              </a:rPr>
              <a:t>雅安市芦山县</a:t>
            </a:r>
          </a:p>
          <a:p>
            <a:pPr algn="ctr"/>
            <a:r>
              <a:rPr lang="zh-CN" altLang="en-US" sz="3200" b="1" dirty="0" smtClean="0">
                <a:solidFill>
                  <a:srgbClr val="92D050"/>
                </a:solidFill>
                <a:latin typeface="华康新综艺W7(P)" panose="040B0700000000000000" pitchFamily="82" charset="-122"/>
                <a:ea typeface="华康新综艺W7(P)" panose="040B0700000000000000" pitchFamily="82" charset="-122"/>
              </a:rPr>
              <a:t>7</a:t>
            </a:r>
            <a:r>
              <a:rPr lang="zh-CN" altLang="en-US" sz="3200" b="1" dirty="0">
                <a:solidFill>
                  <a:srgbClr val="92D050"/>
                </a:solidFill>
                <a:latin typeface="华康新综艺W7(P)" panose="040B0700000000000000" pitchFamily="82" charset="-122"/>
                <a:ea typeface="华康新综艺W7(P)" panose="040B0700000000000000" pitchFamily="82" charset="-122"/>
              </a:rPr>
              <a:t>.0级</a:t>
            </a:r>
          </a:p>
        </p:txBody>
      </p:sp>
      <p:pic>
        <p:nvPicPr>
          <p:cNvPr id="9"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1398" y="1474405"/>
            <a:ext cx="4109396" cy="273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8" y="1474405"/>
            <a:ext cx="4115212" cy="273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接连接符 13"/>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5" name="组合 14"/>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1000"/>
                                        <p:tgtEl>
                                          <p:spTgt spid="4">
                                            <p:txEl>
                                              <p:pRg st="0" end="0"/>
                                            </p:txEl>
                                          </p:spTgt>
                                        </p:tgtEl>
                                      </p:cBhvr>
                                    </p:animEffect>
                                    <p:anim calcmode="lin" valueType="num">
                                      <p:cBhvr>
                                        <p:cTn id="1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1000"/>
                                        <p:tgtEl>
                                          <p:spTgt spid="4">
                                            <p:txEl>
                                              <p:pRg st="2" end="2"/>
                                            </p:txEl>
                                          </p:spTgt>
                                        </p:tgtEl>
                                      </p:cBhvr>
                                    </p:animEffect>
                                    <p:anim calcmode="lin" valueType="num">
                                      <p:cBhvr>
                                        <p:cTn id="2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anim calcmode="lin" valueType="num">
                                      <p:cBhvr>
                                        <p:cTn id="3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5500"/>
                            </p:stCondLst>
                            <p:childTnLst>
                              <p:par>
                                <p:cTn id="39" presetID="10"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68308" y="440674"/>
            <a:ext cx="388778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震后雅安</a:t>
            </a:r>
          </a:p>
        </p:txBody>
      </p:sp>
      <p:grpSp>
        <p:nvGrpSpPr>
          <p:cNvPr id="15" name="组合 14"/>
          <p:cNvGrpSpPr/>
          <p:nvPr/>
        </p:nvGrpSpPr>
        <p:grpSpPr bwMode="auto">
          <a:xfrm rot="238677">
            <a:off x="410200" y="1803439"/>
            <a:ext cx="3852862" cy="4160838"/>
            <a:chOff x="617538" y="1974950"/>
            <a:chExt cx="4176464" cy="4511475"/>
          </a:xfrm>
        </p:grpSpPr>
        <p:pic>
          <p:nvPicPr>
            <p:cNvPr id="72709" name="图片 13"/>
            <p:cNvPicPr>
              <a:picLocks noChangeAspect="1" noChangeArrowheads="1"/>
            </p:cNvPicPr>
            <p:nvPr/>
          </p:nvPicPr>
          <p:blipFill>
            <a:blip r:embed="rId3">
              <a:extLst>
                <a:ext uri="{28A0092B-C50C-407E-A947-70E740481C1C}">
                  <a14:useLocalDpi xmlns:a14="http://schemas.microsoft.com/office/drawing/2010/main" val="0"/>
                </a:ext>
              </a:extLst>
            </a:blip>
            <a:srcRect l="14978" r="18294"/>
            <a:stretch>
              <a:fillRect/>
            </a:stretch>
          </p:blipFill>
          <p:spPr bwMode="auto">
            <a:xfrm>
              <a:off x="983432" y="2492896"/>
              <a:ext cx="3355848" cy="335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图片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538" y="1974950"/>
              <a:ext cx="4176464" cy="45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21"/>
          <p:cNvGrpSpPr/>
          <p:nvPr/>
        </p:nvGrpSpPr>
        <p:grpSpPr bwMode="auto">
          <a:xfrm rot="783360">
            <a:off x="4209221" y="1913989"/>
            <a:ext cx="3908425" cy="4221162"/>
            <a:chOff x="617538" y="1974950"/>
            <a:chExt cx="4176464" cy="4511475"/>
          </a:xfrm>
        </p:grpSpPr>
        <p:pic>
          <p:nvPicPr>
            <p:cNvPr id="72712" name="图片 22"/>
            <p:cNvPicPr>
              <a:picLocks noChangeAspect="1" noChangeArrowheads="1"/>
            </p:cNvPicPr>
            <p:nvPr/>
          </p:nvPicPr>
          <p:blipFill>
            <a:blip r:embed="rId5">
              <a:extLst>
                <a:ext uri="{28A0092B-C50C-407E-A947-70E740481C1C}">
                  <a14:useLocalDpi xmlns:a14="http://schemas.microsoft.com/office/drawing/2010/main" val="0"/>
                </a:ext>
              </a:extLst>
            </a:blip>
            <a:srcRect l="15746" r="15746"/>
            <a:stretch>
              <a:fillRect/>
            </a:stretch>
          </p:blipFill>
          <p:spPr bwMode="auto">
            <a:xfrm>
              <a:off x="1119632" y="2605654"/>
              <a:ext cx="3114002" cy="3114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图片 2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538" y="1974950"/>
              <a:ext cx="4176464" cy="45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24"/>
          <p:cNvGrpSpPr/>
          <p:nvPr/>
        </p:nvGrpSpPr>
        <p:grpSpPr bwMode="auto">
          <a:xfrm rot="-366517">
            <a:off x="8128671" y="1870865"/>
            <a:ext cx="3910013" cy="4221162"/>
            <a:chOff x="617538" y="1974950"/>
            <a:chExt cx="4176464" cy="4511475"/>
          </a:xfrm>
        </p:grpSpPr>
        <p:pic>
          <p:nvPicPr>
            <p:cNvPr id="72715" name="图片 25"/>
            <p:cNvPicPr>
              <a:picLocks noChangeAspect="1" noChangeArrowheads="1"/>
            </p:cNvPicPr>
            <p:nvPr/>
          </p:nvPicPr>
          <p:blipFill>
            <a:blip r:embed="rId7">
              <a:extLst>
                <a:ext uri="{28A0092B-C50C-407E-A947-70E740481C1C}">
                  <a14:useLocalDpi xmlns:a14="http://schemas.microsoft.com/office/drawing/2010/main" val="0"/>
                </a:ext>
              </a:extLst>
            </a:blip>
            <a:srcRect l="16699" r="16699"/>
            <a:stretch>
              <a:fillRect/>
            </a:stretch>
          </p:blipFill>
          <p:spPr bwMode="auto">
            <a:xfrm>
              <a:off x="1115735" y="2602528"/>
              <a:ext cx="3112513" cy="311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6" name="图片 2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538" y="1974950"/>
              <a:ext cx="4176464" cy="45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直接连接符 15"/>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7" name="组合 16"/>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8" name="矩形 17"/>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20"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1"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1261560" y="3957996"/>
            <a:ext cx="6109365" cy="1015663"/>
          </a:xfrm>
          <a:prstGeom prst="rect">
            <a:avLst/>
          </a:prstGeom>
          <a:noFill/>
        </p:spPr>
        <p:txBody>
          <a:bodyPr wrap="none" rtlCol="0">
            <a:spAutoFit/>
          </a:bodyPr>
          <a:lstStyle/>
          <a:p>
            <a:pPr defTabSz="913765">
              <a:defRPr/>
            </a:pPr>
            <a:r>
              <a:rPr lang="zh-CN" altLang="en-US" sz="6000" b="1" spc="600" dirty="0" smtClean="0">
                <a:solidFill>
                  <a:srgbClr val="92D050"/>
                </a:solidFill>
                <a:latin typeface="迷你简汉真广标" panose="02010609000101010101" pitchFamily="49" charset="-122"/>
                <a:ea typeface="迷你简汉真广标" panose="02010609000101010101" pitchFamily="49" charset="-122"/>
              </a:rPr>
              <a:t>爱心与灾区重建</a:t>
            </a:r>
            <a:endParaRPr lang="zh-CN" altLang="en-US" sz="6000" b="1" spc="600" dirty="0">
              <a:solidFill>
                <a:srgbClr val="92D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3</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438166" y="448428"/>
            <a:ext cx="388778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灾区工作指导</a:t>
            </a:r>
          </a:p>
        </p:txBody>
      </p:sp>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5" name="矩形 14"/>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Rectangle 2"/>
          <p:cNvSpPr txBox="1">
            <a:spLocks noChangeArrowheads="1"/>
          </p:cNvSpPr>
          <p:nvPr/>
        </p:nvSpPr>
        <p:spPr>
          <a:xfrm>
            <a:off x="4940980" y="5891416"/>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pic>
        <p:nvPicPr>
          <p:cNvPr id="2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392139">
            <a:off x="-151200" y="1090379"/>
            <a:ext cx="9505523" cy="5473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p:cNvPicPr>
            <a:picLocks noChangeAspect="1"/>
          </p:cNvPicPr>
          <p:nvPr/>
        </p:nvPicPr>
        <p:blipFill>
          <a:blip r:embed="rId4"/>
          <a:stretch>
            <a:fillRect/>
          </a:stretch>
        </p:blipFill>
        <p:spPr>
          <a:xfrm>
            <a:off x="5455462" y="777283"/>
            <a:ext cx="8978608" cy="57774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anim calcmode="lin" valueType="num">
                                      <p:cBhvr>
                                        <p:cTn id="8"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2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6481" y="1519403"/>
            <a:ext cx="8579517" cy="494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136711" y="448428"/>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爱心传递</a:t>
            </a:r>
          </a:p>
        </p:txBody>
      </p:sp>
      <p:sp>
        <p:nvSpPr>
          <p:cNvPr id="76806"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pic>
        <p:nvPicPr>
          <p:cNvPr id="76811" name="图片 30"/>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50067" y="1519403"/>
            <a:ext cx="8862940" cy="51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组合 24"/>
          <p:cNvGrpSpPr/>
          <p:nvPr/>
        </p:nvGrpSpPr>
        <p:grpSpPr bwMode="auto">
          <a:xfrm>
            <a:off x="7903028" y="1943797"/>
            <a:ext cx="3909979" cy="3980396"/>
            <a:chOff x="8056450" y="1154136"/>
            <a:chExt cx="3643016" cy="3643016"/>
          </a:xfrm>
        </p:grpSpPr>
        <p:pic>
          <p:nvPicPr>
            <p:cNvPr id="76813" name="图片 20"/>
            <p:cNvPicPr>
              <a:picLocks noChangeAspect="1" noChangeArrowheads="1"/>
            </p:cNvPicPr>
            <p:nvPr/>
          </p:nvPicPr>
          <p:blipFill>
            <a:blip r:embed="rId5">
              <a:extLst>
                <a:ext uri="{28A0092B-C50C-407E-A947-70E740481C1C}">
                  <a14:useLocalDpi xmlns:a14="http://schemas.microsoft.com/office/drawing/2010/main" val="0"/>
                </a:ext>
              </a:extLst>
            </a:blip>
            <a:srcRect l="30632" r="6940"/>
            <a:stretch>
              <a:fillRect/>
            </a:stretch>
          </p:blipFill>
          <p:spPr bwMode="auto">
            <a:xfrm>
              <a:off x="8223888" y="1268760"/>
              <a:ext cx="3194467" cy="3314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4" name="图片 3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56450" y="1154136"/>
              <a:ext cx="3643016" cy="364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直接连接符 15"/>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7" name="组合 16"/>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8" name="矩形 17"/>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20"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1"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Rectangle 2"/>
          <p:cNvSpPr txBox="1">
            <a:spLocks noChangeArrowheads="1"/>
          </p:cNvSpPr>
          <p:nvPr/>
        </p:nvSpPr>
        <p:spPr>
          <a:xfrm>
            <a:off x="4781503" y="5924193"/>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76806"/>
                                        </p:tgtEl>
                                        <p:attrNameLst>
                                          <p:attrName>style.visibility</p:attrName>
                                        </p:attrNameLst>
                                      </p:cBhvr>
                                      <p:to>
                                        <p:strVal val="visible"/>
                                      </p:to>
                                    </p:set>
                                    <p:animEffect transition="in" filter="box(in)">
                                      <p:cBhvr>
                                        <p:cTn id="7" dur="500"/>
                                        <p:tgtEl>
                                          <p:spTgt spid="7680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6811"/>
                                        </p:tgtEl>
                                        <p:attrNameLst>
                                          <p:attrName>style.visibility</p:attrName>
                                        </p:attrNameLst>
                                      </p:cBhvr>
                                      <p:to>
                                        <p:strVal val="visible"/>
                                      </p:to>
                                    </p:set>
                                    <p:animEffect transition="in" filter="fade">
                                      <p:cBhvr>
                                        <p:cTn id="22" dur="1000"/>
                                        <p:tgtEl>
                                          <p:spTgt spid="76811"/>
                                        </p:tgtEl>
                                      </p:cBhvr>
                                    </p:animEffect>
                                    <p:anim calcmode="lin" valueType="num">
                                      <p:cBhvr>
                                        <p:cTn id="23" dur="1000" fill="hold"/>
                                        <p:tgtEl>
                                          <p:spTgt spid="76811"/>
                                        </p:tgtEl>
                                        <p:attrNameLst>
                                          <p:attrName>ppt_x</p:attrName>
                                        </p:attrNameLst>
                                      </p:cBhvr>
                                      <p:tavLst>
                                        <p:tav tm="0">
                                          <p:val>
                                            <p:strVal val="#ppt_x"/>
                                          </p:val>
                                        </p:tav>
                                        <p:tav tm="100000">
                                          <p:val>
                                            <p:strVal val="#ppt_x"/>
                                          </p:val>
                                        </p:tav>
                                      </p:tavLst>
                                    </p:anim>
                                    <p:anim calcmode="lin" valueType="num">
                                      <p:cBhvr>
                                        <p:cTn id="24" dur="1000" fill="hold"/>
                                        <p:tgtEl>
                                          <p:spTgt spid="768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6804"/>
                                        </p:tgtEl>
                                        <p:attrNameLst>
                                          <p:attrName>style.visibility</p:attrName>
                                        </p:attrNameLst>
                                      </p:cBhvr>
                                      <p:to>
                                        <p:strVal val="visible"/>
                                      </p:to>
                                    </p:set>
                                    <p:animEffect transition="in" filter="fade">
                                      <p:cBhvr>
                                        <p:cTn id="27" dur="1000"/>
                                        <p:tgtEl>
                                          <p:spTgt spid="76804"/>
                                        </p:tgtEl>
                                      </p:cBhvr>
                                    </p:animEffect>
                                    <p:anim calcmode="lin" valueType="num">
                                      <p:cBhvr>
                                        <p:cTn id="28" dur="1000" fill="hold"/>
                                        <p:tgtEl>
                                          <p:spTgt spid="76804"/>
                                        </p:tgtEl>
                                        <p:attrNameLst>
                                          <p:attrName>ppt_x</p:attrName>
                                        </p:attrNameLst>
                                      </p:cBhvr>
                                      <p:tavLst>
                                        <p:tav tm="0">
                                          <p:val>
                                            <p:strVal val="#ppt_x"/>
                                          </p:val>
                                        </p:tav>
                                        <p:tav tm="100000">
                                          <p:val>
                                            <p:strVal val="#ppt_x"/>
                                          </p:val>
                                        </p:tav>
                                      </p:tavLst>
                                    </p:anim>
                                    <p:anim calcmode="lin" valueType="num">
                                      <p:cBhvr>
                                        <p:cTn id="29" dur="1000" fill="hold"/>
                                        <p:tgtEl>
                                          <p:spTgt spid="7680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6" grpId="0"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52477" y="427743"/>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爱心传递</a:t>
            </a:r>
          </a:p>
        </p:txBody>
      </p:sp>
      <p:sp>
        <p:nvSpPr>
          <p:cNvPr id="7782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cxnSp>
        <p:nvCxnSpPr>
          <p:cNvPr id="16" name="直接连接符 15"/>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7" name="组合 16"/>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8" name="矩形 17"/>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20"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1"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Rectangle 2"/>
          <p:cNvSpPr txBox="1">
            <a:spLocks noChangeArrowheads="1"/>
          </p:cNvSpPr>
          <p:nvPr/>
        </p:nvSpPr>
        <p:spPr>
          <a:xfrm>
            <a:off x="4781503" y="5924193"/>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155" y="567199"/>
            <a:ext cx="11783418" cy="67852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77829"/>
                                        </p:tgtEl>
                                        <p:attrNameLst>
                                          <p:attrName>style.visibility</p:attrName>
                                        </p:attrNameLst>
                                      </p:cBhvr>
                                      <p:to>
                                        <p:strVal val="visible"/>
                                      </p:to>
                                    </p:set>
                                    <p:animEffect transition="in" filter="box(in)">
                                      <p:cBhvr>
                                        <p:cTn id="7" dur="500"/>
                                        <p:tgtEl>
                                          <p:spTgt spid="778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9" grpId="0" animBg="1"/>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0" y="472714"/>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灾区重建</a:t>
            </a:r>
          </a:p>
        </p:txBody>
      </p:sp>
      <p:sp>
        <p:nvSpPr>
          <p:cNvPr id="7885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grpSp>
        <p:nvGrpSpPr>
          <p:cNvPr id="14" name="组合 13"/>
          <p:cNvGrpSpPr/>
          <p:nvPr/>
        </p:nvGrpSpPr>
        <p:grpSpPr bwMode="auto">
          <a:xfrm>
            <a:off x="778908" y="2316183"/>
            <a:ext cx="5616575" cy="3382962"/>
            <a:chOff x="1055440" y="2636912"/>
            <a:chExt cx="5616624" cy="3382729"/>
          </a:xfrm>
        </p:grpSpPr>
        <p:pic>
          <p:nvPicPr>
            <p:cNvPr id="78855"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128" y="2785590"/>
              <a:ext cx="51435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图片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440" y="2636912"/>
              <a:ext cx="5616624" cy="338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bwMode="auto">
          <a:xfrm>
            <a:off x="6073903" y="1603429"/>
            <a:ext cx="5432425" cy="3251200"/>
            <a:chOff x="6600056" y="1762901"/>
            <a:chExt cx="5432481" cy="3250275"/>
          </a:xfrm>
        </p:grpSpPr>
        <p:pic>
          <p:nvPicPr>
            <p:cNvPr id="78858" name="图片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1674" y="1882502"/>
              <a:ext cx="490095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9" name="图片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056" y="1762901"/>
              <a:ext cx="5432481" cy="325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6" name="组合 15"/>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7" name="矩形 16"/>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9"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0"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Rectangle 2"/>
          <p:cNvSpPr txBox="1">
            <a:spLocks noChangeArrowheads="1"/>
          </p:cNvSpPr>
          <p:nvPr/>
        </p:nvSpPr>
        <p:spPr>
          <a:xfrm>
            <a:off x="4781503" y="5924193"/>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78853"/>
                                        </p:tgtEl>
                                        <p:attrNameLst>
                                          <p:attrName>style.visibility</p:attrName>
                                        </p:attrNameLst>
                                      </p:cBhvr>
                                      <p:to>
                                        <p:strVal val="visible"/>
                                      </p:to>
                                    </p:set>
                                    <p:animEffect transition="in" filter="box(in)">
                                      <p:cBhvr>
                                        <p:cTn id="7" dur="500"/>
                                        <p:tgtEl>
                                          <p:spTgt spid="7885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animBg="1"/>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52478" y="392618"/>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资源捐助</a:t>
            </a:r>
          </a:p>
        </p:txBody>
      </p:sp>
      <p:sp>
        <p:nvSpPr>
          <p:cNvPr id="79877"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717298" y="1124196"/>
            <a:ext cx="1147470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sz="1800" b="1" dirty="0">
                <a:solidFill>
                  <a:srgbClr val="00B050"/>
                </a:solidFill>
                <a:latin typeface="微软雅黑" panose="020B0503020204020204" charset="-122"/>
                <a:ea typeface="微软雅黑" panose="020B0503020204020204" charset="-122"/>
              </a:rPr>
              <a:t>国际援助：欧盟</a:t>
            </a:r>
            <a:r>
              <a:rPr lang="zh-CN" altLang="en-US" sz="1800" dirty="0">
                <a:solidFill>
                  <a:schemeClr val="bg1">
                    <a:lumMod val="50000"/>
                  </a:schemeClr>
                </a:solidFill>
                <a:latin typeface="微软雅黑" panose="020B0503020204020204" charset="-122"/>
                <a:ea typeface="微软雅黑" panose="020B0503020204020204" charset="-122"/>
              </a:rPr>
              <a:t>——欧盟人道主义援助办公室决定通过红十字国际委员会等机构向中方提供200万欧元紧急援助</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dirty="0">
                <a:solidFill>
                  <a:schemeClr val="bg1">
                    <a:lumMod val="50000"/>
                  </a:schemeClr>
                </a:solidFill>
                <a:latin typeface="微软雅黑" panose="020B0503020204020204" charset="-122"/>
                <a:ea typeface="微软雅黑" panose="020B0503020204020204" charset="-122"/>
              </a:rPr>
              <a:t>联合国儿童基金会——基金会提供30万美元紧急援助</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b="1" dirty="0">
                <a:solidFill>
                  <a:srgbClr val="00B050"/>
                </a:solidFill>
                <a:latin typeface="微软雅黑" panose="020B0503020204020204" charset="-122"/>
                <a:ea typeface="微软雅黑" panose="020B0503020204020204" charset="-122"/>
              </a:rPr>
              <a:t>国内援助：</a:t>
            </a:r>
            <a:r>
              <a:rPr lang="zh-CN" altLang="en-US" sz="1800" dirty="0">
                <a:solidFill>
                  <a:schemeClr val="bg1">
                    <a:lumMod val="50000"/>
                  </a:schemeClr>
                </a:solidFill>
                <a:latin typeface="微软雅黑" panose="020B0503020204020204" charset="-122"/>
                <a:ea typeface="微软雅黑" panose="020B0503020204020204" charset="-122"/>
              </a:rPr>
              <a:t>全国共接收国内外社会各界捐赠款物（截至2008年9月25日12时为止）总计594.68亿元，实际到账款物总计594.08亿元，已向灾区拨付捐赠款物合计268.80亿元</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b="1" dirty="0">
                <a:solidFill>
                  <a:srgbClr val="00B050"/>
                </a:solidFill>
                <a:latin typeface="微软雅黑" panose="020B0503020204020204" charset="-122"/>
                <a:ea typeface="微软雅黑" panose="020B0503020204020204" charset="-122"/>
              </a:rPr>
              <a:t>港澳台援助：</a:t>
            </a:r>
            <a:r>
              <a:rPr lang="zh-CN" altLang="en-US" sz="1800" dirty="0">
                <a:solidFill>
                  <a:schemeClr val="bg1">
                    <a:lumMod val="50000"/>
                  </a:schemeClr>
                </a:solidFill>
                <a:latin typeface="微软雅黑" panose="020B0503020204020204" charset="-122"/>
                <a:ea typeface="微软雅黑" panose="020B0503020204020204" charset="-122"/>
              </a:rPr>
              <a:t>台湾--20亿新台币援助灾区。（约合4.5亿人民币）</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dirty="0">
                <a:solidFill>
                  <a:schemeClr val="bg1">
                    <a:lumMod val="50000"/>
                  </a:schemeClr>
                </a:solidFill>
                <a:latin typeface="微软雅黑" panose="020B0503020204020204" charset="-122"/>
                <a:ea typeface="微软雅黑" panose="020B0503020204020204" charset="-122"/>
              </a:rPr>
              <a:t>香港特区政府--3.5亿港元援助。（约合人民币3.1亿元），两个月后追加20亿元，2009年2月20日，再次拨款40亿元，共63.5亿港元，属于2008-2009财年的拨款。</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b="1" dirty="0">
                <a:solidFill>
                  <a:srgbClr val="00B050"/>
                </a:solidFill>
                <a:latin typeface="微软雅黑" panose="020B0503020204020204" charset="-122"/>
                <a:ea typeface="微软雅黑" panose="020B0503020204020204" charset="-122"/>
              </a:rPr>
              <a:t>澳门特区政府--</a:t>
            </a:r>
            <a:r>
              <a:rPr lang="zh-CN" altLang="en-US" sz="1800" dirty="0">
                <a:solidFill>
                  <a:schemeClr val="bg1">
                    <a:lumMod val="50000"/>
                  </a:schemeClr>
                </a:solidFill>
                <a:latin typeface="微软雅黑" panose="020B0503020204020204" charset="-122"/>
                <a:ea typeface="微软雅黑" panose="020B0503020204020204" charset="-122"/>
              </a:rPr>
              <a:t>1.1亿人民币。（包括半官方的澳门基金会的1千万人民币）</a:t>
            </a:r>
            <a:br>
              <a:rPr lang="zh-CN" altLang="en-US" sz="1800" dirty="0">
                <a:solidFill>
                  <a:schemeClr val="bg1">
                    <a:lumMod val="50000"/>
                  </a:schemeClr>
                </a:solidFill>
                <a:latin typeface="微软雅黑" panose="020B0503020204020204" charset="-122"/>
                <a:ea typeface="微软雅黑" panose="020B0503020204020204" charset="-122"/>
              </a:rPr>
            </a:br>
            <a:r>
              <a:rPr lang="zh-CN" altLang="en-US" sz="1800" dirty="0">
                <a:solidFill>
                  <a:schemeClr val="bg1">
                    <a:lumMod val="50000"/>
                  </a:schemeClr>
                </a:solidFill>
                <a:latin typeface="微软雅黑" panose="020B0503020204020204" charset="-122"/>
                <a:ea typeface="微软雅黑" panose="020B0503020204020204" charset="-122"/>
              </a:rPr>
              <a:t>个人团体捐款：邵逸夫：1亿，郭台铭：6000万</a:t>
            </a:r>
          </a:p>
        </p:txBody>
      </p:sp>
      <p:cxnSp>
        <p:nvCxnSpPr>
          <p:cNvPr id="8" name="直接连接符 7"/>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1" name="组合 10"/>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2" name="矩形 11"/>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4"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5"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6"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7" name="Rectangle 2"/>
          <p:cNvSpPr txBox="1">
            <a:spLocks noChangeArrowheads="1"/>
          </p:cNvSpPr>
          <p:nvPr/>
        </p:nvSpPr>
        <p:spPr>
          <a:xfrm>
            <a:off x="4940980" y="6190378"/>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79877"/>
                                        </p:tgtEl>
                                        <p:attrNameLst>
                                          <p:attrName>style.visibility</p:attrName>
                                        </p:attrNameLst>
                                      </p:cBhvr>
                                      <p:to>
                                        <p:strVal val="visible"/>
                                      </p:to>
                                    </p:set>
                                    <p:animEffect transition="in" filter="box(in)">
                                      <p:cBhvr>
                                        <p:cTn id="7" dur="500"/>
                                        <p:tgtEl>
                                          <p:spTgt spid="7987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9877" grpId="0" animBg="1"/>
      <p:bldP spid="3"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0" y="471894"/>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灾区祈福</a:t>
            </a:r>
          </a:p>
        </p:txBody>
      </p:sp>
      <p:sp>
        <p:nvSpPr>
          <p:cNvPr id="8090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pic>
        <p:nvPicPr>
          <p:cNvPr id="11"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9438" y="2184471"/>
            <a:ext cx="5021942" cy="313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noChangeArrowheads="1"/>
          </p:cNvPicPr>
          <p:nvPr/>
        </p:nvPicPr>
        <p:blipFill>
          <a:blip r:embed="rId4">
            <a:extLst>
              <a:ext uri="{28A0092B-C50C-407E-A947-70E740481C1C}">
                <a14:useLocalDpi xmlns:a14="http://schemas.microsoft.com/office/drawing/2010/main" val="0"/>
              </a:ext>
            </a:extLst>
          </a:blip>
          <a:srcRect b="9682"/>
          <a:stretch>
            <a:fillRect/>
          </a:stretch>
        </p:blipFill>
        <p:spPr bwMode="auto">
          <a:xfrm>
            <a:off x="1222945" y="2184471"/>
            <a:ext cx="5021942" cy="3138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5" name="矩形 14"/>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Rectangle 2"/>
          <p:cNvSpPr txBox="1">
            <a:spLocks noChangeArrowheads="1"/>
          </p:cNvSpPr>
          <p:nvPr/>
        </p:nvSpPr>
        <p:spPr>
          <a:xfrm>
            <a:off x="4781503" y="5924193"/>
            <a:ext cx="2452915" cy="5355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0"/>
            <a:r>
              <a:rPr lang="zh-CN" altLang="en-US" sz="3200" spc="300" dirty="0" smtClean="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rPr>
              <a:t>我们在一起</a:t>
            </a:r>
            <a:endParaRPr lang="zh-CN" altLang="en-US" sz="3200" spc="300" dirty="0">
              <a:solidFill>
                <a:srgbClr val="92D050"/>
              </a:solidFill>
              <a:latin typeface="苏新诗古印宋简" panose="02010609000101010101" pitchFamily="49" charset="-122"/>
              <a:ea typeface="苏新诗古印宋简" panose="02010609000101010101" pitchFamily="49" charset="-122"/>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0901"/>
                                        </p:tgtEl>
                                        <p:attrNameLst>
                                          <p:attrName>style.visibility</p:attrName>
                                        </p:attrNameLst>
                                      </p:cBhvr>
                                      <p:to>
                                        <p:strVal val="visible"/>
                                      </p:to>
                                    </p:set>
                                    <p:animEffect transition="in" filter="box(in)">
                                      <p:cBhvr>
                                        <p:cTn id="7" dur="500"/>
                                        <p:tgtEl>
                                          <p:spTgt spid="8090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1"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477522" y="4084974"/>
            <a:ext cx="7802136" cy="1015663"/>
          </a:xfrm>
          <a:prstGeom prst="rect">
            <a:avLst/>
          </a:prstGeom>
          <a:noFill/>
        </p:spPr>
        <p:txBody>
          <a:bodyPr wrap="none" rtlCol="0">
            <a:spAutoFit/>
          </a:bodyPr>
          <a:lstStyle/>
          <a:p>
            <a:pPr defTabSz="913765">
              <a:defRPr/>
            </a:pPr>
            <a:r>
              <a:rPr lang="zh-CN" altLang="en-US" sz="6000" b="1" spc="600" dirty="0" smtClean="0">
                <a:solidFill>
                  <a:srgbClr val="92D050"/>
                </a:solidFill>
                <a:latin typeface="迷你简汉真广标" panose="02010609000101010101" pitchFamily="49" charset="-122"/>
                <a:ea typeface="迷你简汉真广标" panose="02010609000101010101" pitchFamily="49" charset="-122"/>
              </a:rPr>
              <a:t>逃生法则与自救常识</a:t>
            </a:r>
            <a:endParaRPr lang="zh-CN" altLang="en-US" sz="6000" b="1" spc="600" dirty="0">
              <a:solidFill>
                <a:srgbClr val="92D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4</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337519" y="442078"/>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逃生十大法则</a:t>
            </a:r>
          </a:p>
        </p:txBody>
      </p:sp>
      <p:sp>
        <p:nvSpPr>
          <p:cNvPr id="8294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530757" y="5381662"/>
            <a:ext cx="3458338" cy="85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gn="ctr">
              <a:lnSpc>
                <a:spcPct val="150000"/>
              </a:lnSpc>
            </a:pPr>
            <a:r>
              <a:rPr lang="en-US" altLang="zh-CN" sz="1800" dirty="0">
                <a:solidFill>
                  <a:srgbClr val="00B050"/>
                </a:solidFill>
                <a:latin typeface="华康新综艺W7(P)" panose="040B0700000000000000" pitchFamily="82" charset="-122"/>
                <a:ea typeface="华康新综艺W7(P)" panose="040B0700000000000000" pitchFamily="82" charset="-122"/>
              </a:rPr>
              <a:t>1.</a:t>
            </a:r>
            <a:r>
              <a:rPr lang="zh-CN" altLang="en-US" sz="1800" dirty="0">
                <a:solidFill>
                  <a:srgbClr val="00B050"/>
                </a:solidFill>
                <a:latin typeface="华康新综艺W7(P)" panose="040B0700000000000000" pitchFamily="82" charset="-122"/>
                <a:ea typeface="华康新综艺W7(P)" panose="040B0700000000000000" pitchFamily="82" charset="-122"/>
              </a:rPr>
              <a:t>为了您自己和家人的人身安全请躲在桌子等坚固家具的下面</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996" y="1616615"/>
            <a:ext cx="4748099" cy="360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499225" y="5661983"/>
            <a:ext cx="3874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r>
              <a:rPr lang="en-US" altLang="zh-CN" sz="1800" dirty="0">
                <a:solidFill>
                  <a:srgbClr val="00B050"/>
                </a:solidFill>
                <a:latin typeface="华康新综艺W7(P)" panose="040B0700000000000000" pitchFamily="82" charset="-122"/>
                <a:ea typeface="华康新综艺W7(P)" panose="040B0700000000000000" pitchFamily="82" charset="-122"/>
              </a:rPr>
              <a:t>2.</a:t>
            </a:r>
            <a:r>
              <a:rPr lang="zh-CN" altLang="en-US" sz="1800" dirty="0">
                <a:solidFill>
                  <a:srgbClr val="00B050"/>
                </a:solidFill>
                <a:latin typeface="华康新综艺W7(P)" panose="040B0700000000000000" pitchFamily="82" charset="-122"/>
                <a:ea typeface="华康新综艺W7(P)" panose="040B0700000000000000" pitchFamily="82" charset="-122"/>
              </a:rPr>
              <a:t>摇晃时立即关火，失火时立即灭火</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8" y="1616615"/>
            <a:ext cx="4748098" cy="346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2949"/>
                                        </p:tgtEl>
                                        <p:attrNameLst>
                                          <p:attrName>style.visibility</p:attrName>
                                        </p:attrNameLst>
                                      </p:cBhvr>
                                      <p:to>
                                        <p:strVal val="visible"/>
                                      </p:to>
                                    </p:set>
                                    <p:animEffect transition="in" filter="box(in)">
                                      <p:cBhvr>
                                        <p:cTn id="7" dur="500"/>
                                        <p:tgtEl>
                                          <p:spTgt spid="829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9" grpId="0" animBg="1"/>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257184" y="5760486"/>
            <a:ext cx="479810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3.</a:t>
            </a:r>
            <a:r>
              <a:rPr lang="zh-CN" altLang="en-US" dirty="0">
                <a:solidFill>
                  <a:srgbClr val="00B050"/>
                </a:solidFill>
                <a:latin typeface="华康新综艺W7(P)" panose="040B0700000000000000" pitchFamily="82" charset="-122"/>
                <a:ea typeface="华康新综艺W7(P)" panose="040B0700000000000000" pitchFamily="82" charset="-122"/>
              </a:rPr>
              <a:t>不要慌张地向户外跑，将门打开，确保出口</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130" y="1451850"/>
            <a:ext cx="4371975" cy="3903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258234" y="5760486"/>
            <a:ext cx="479810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4.</a:t>
            </a:r>
            <a:r>
              <a:rPr lang="zh-CN" altLang="en-US" dirty="0">
                <a:solidFill>
                  <a:srgbClr val="00B050"/>
                </a:solidFill>
                <a:latin typeface="华康新综艺W7(P)" panose="040B0700000000000000" pitchFamily="82" charset="-122"/>
                <a:ea typeface="华康新综艺W7(P)" panose="040B0700000000000000" pitchFamily="82" charset="-122"/>
              </a:rPr>
              <a:t>户外的场合，要保护好头部，避开危险之处</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8" y="1451850"/>
            <a:ext cx="5153876" cy="386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4"/>
          <p:cNvSpPr txBox="1">
            <a:spLocks noChangeArrowheads="1"/>
          </p:cNvSpPr>
          <p:nvPr/>
        </p:nvSpPr>
        <p:spPr bwMode="auto">
          <a:xfrm>
            <a:off x="337519" y="444058"/>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逃生十大法则</a:t>
            </a:r>
          </a:p>
        </p:txBody>
      </p:sp>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3971"/>
                                        </p:tgtEl>
                                        <p:attrNameLst>
                                          <p:attrName>style.visibility</p:attrName>
                                        </p:attrNameLst>
                                      </p:cBhvr>
                                      <p:to>
                                        <p:strVal val="visible"/>
                                      </p:to>
                                    </p:set>
                                    <p:animEffect transition="in" filter="box(in)">
                                      <p:cBhvr>
                                        <p:cTn id="7" dur="500"/>
                                        <p:tgtEl>
                                          <p:spTgt spid="8397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fade">
                                      <p:cBhvr>
                                        <p:cTn id="11" dur="1000"/>
                                        <p:tgtEl>
                                          <p:spTgt spid="14">
                                            <p:txEl>
                                              <p:pRg st="0" end="0"/>
                                            </p:txEl>
                                          </p:spTgt>
                                        </p:tgtEl>
                                      </p:cBhvr>
                                    </p:animEffect>
                                    <p:anim calcmode="lin" valueType="num">
                                      <p:cBhvr>
                                        <p:cTn id="1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animBg="1"/>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098319" y="5574870"/>
            <a:ext cx="4798108" cy="44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5.</a:t>
            </a:r>
            <a:r>
              <a:rPr lang="zh-CN" altLang="en-US" dirty="0">
                <a:solidFill>
                  <a:srgbClr val="00B050"/>
                </a:solidFill>
                <a:latin typeface="华康新综艺W7(P)" panose="040B0700000000000000" pitchFamily="82" charset="-122"/>
                <a:ea typeface="华康新综艺W7(P)" panose="040B0700000000000000" pitchFamily="82" charset="-122"/>
              </a:rPr>
              <a:t>在百货公司、剧场时依工作人员的指示行动</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726" y="1768847"/>
            <a:ext cx="4842899" cy="333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504726" y="5563292"/>
            <a:ext cx="4105611" cy="44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6.</a:t>
            </a:r>
            <a:r>
              <a:rPr lang="zh-CN" altLang="en-US" dirty="0">
                <a:solidFill>
                  <a:srgbClr val="00B050"/>
                </a:solidFill>
                <a:latin typeface="华康新综艺W7(P)" panose="040B0700000000000000" pitchFamily="82" charset="-122"/>
                <a:ea typeface="华康新综艺W7(P)" panose="040B0700000000000000" pitchFamily="82" charset="-122"/>
              </a:rPr>
              <a:t>汽车靠路边停车，管制区域禁止行驶</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7438" y="1651015"/>
            <a:ext cx="4948978" cy="333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p:cNvSpPr txBox="1">
            <a:spLocks noChangeArrowheads="1"/>
          </p:cNvSpPr>
          <p:nvPr/>
        </p:nvSpPr>
        <p:spPr bwMode="auto">
          <a:xfrm>
            <a:off x="266733" y="443734"/>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逃生十大法则</a:t>
            </a:r>
          </a:p>
        </p:txBody>
      </p:sp>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4995"/>
                                        </p:tgtEl>
                                        <p:attrNameLst>
                                          <p:attrName>style.visibility</p:attrName>
                                        </p:attrNameLst>
                                      </p:cBhvr>
                                      <p:to>
                                        <p:strVal val="visible"/>
                                      </p:to>
                                    </p:set>
                                    <p:animEffect transition="in" filter="box(in)">
                                      <p:cBhvr>
                                        <p:cTn id="7" dur="500"/>
                                        <p:tgtEl>
                                          <p:spTgt spid="8499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1000"/>
                                        <p:tgtEl>
                                          <p:spTgt spid="12">
                                            <p:txEl>
                                              <p:pRg st="0" end="0"/>
                                            </p:txEl>
                                          </p:spTgt>
                                        </p:tgtEl>
                                      </p:cBhvr>
                                    </p:animEffect>
                                    <p:anim calcmode="lin" valueType="num">
                                      <p:cBhvr>
                                        <p:cTn id="1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animBg="1"/>
      <p:bldP spid="3"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236015" y="5437189"/>
            <a:ext cx="364394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7.</a:t>
            </a:r>
            <a:r>
              <a:rPr lang="zh-CN" altLang="en-US" dirty="0">
                <a:solidFill>
                  <a:srgbClr val="00B050"/>
                </a:solidFill>
                <a:latin typeface="华康新综艺W7(P)" panose="040B0700000000000000" pitchFamily="82" charset="-122"/>
                <a:ea typeface="华康新综艺W7(P)" panose="040B0700000000000000" pitchFamily="82" charset="-122"/>
              </a:rPr>
              <a:t>务必注意山崩、断崖落石或海啸</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550" y="1694709"/>
            <a:ext cx="4789488" cy="328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165703" y="5437189"/>
            <a:ext cx="43364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8.</a:t>
            </a:r>
            <a:r>
              <a:rPr lang="zh-CN" altLang="en-US" dirty="0">
                <a:solidFill>
                  <a:srgbClr val="00B050"/>
                </a:solidFill>
                <a:latin typeface="华康新综艺W7(P)" panose="040B0700000000000000" pitchFamily="82" charset="-122"/>
                <a:ea typeface="华康新综艺W7(P)" panose="040B0700000000000000" pitchFamily="82" charset="-122"/>
              </a:rPr>
              <a:t>避难时要徒步，携带物品应在最少限度</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4326" y="1694709"/>
            <a:ext cx="4179198" cy="328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p:cNvSpPr txBox="1">
            <a:spLocks noChangeArrowheads="1"/>
          </p:cNvSpPr>
          <p:nvPr/>
        </p:nvSpPr>
        <p:spPr bwMode="auto">
          <a:xfrm>
            <a:off x="266733" y="448428"/>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逃生十大法则</a:t>
            </a:r>
          </a:p>
        </p:txBody>
      </p:sp>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6019"/>
                                        </p:tgtEl>
                                        <p:attrNameLst>
                                          <p:attrName>style.visibility</p:attrName>
                                        </p:attrNameLst>
                                      </p:cBhvr>
                                      <p:to>
                                        <p:strVal val="visible"/>
                                      </p:to>
                                    </p:set>
                                    <p:animEffect transition="in" filter="box(in)">
                                      <p:cBhvr>
                                        <p:cTn id="7" dur="500"/>
                                        <p:tgtEl>
                                          <p:spTgt spid="860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1000"/>
                                        <p:tgtEl>
                                          <p:spTgt spid="12">
                                            <p:txEl>
                                              <p:pRg st="0" end="0"/>
                                            </p:txEl>
                                          </p:spTgt>
                                        </p:tgtEl>
                                      </p:cBhvr>
                                    </p:animEffect>
                                    <p:anim calcmode="lin" valueType="num">
                                      <p:cBhvr>
                                        <p:cTn id="1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P spid="3"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046935" y="5442154"/>
            <a:ext cx="341311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9.</a:t>
            </a:r>
            <a:r>
              <a:rPr lang="zh-CN" altLang="en-US" dirty="0">
                <a:solidFill>
                  <a:srgbClr val="00B050"/>
                </a:solidFill>
                <a:latin typeface="华康新综艺W7(P)" panose="040B0700000000000000" pitchFamily="82" charset="-122"/>
                <a:ea typeface="华康新综艺W7(P)" panose="040B0700000000000000" pitchFamily="82" charset="-122"/>
              </a:rPr>
              <a:t>不要听信谣言，不要轻举妄动</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773" y="1711028"/>
            <a:ext cx="5642222" cy="327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499225" y="5442154"/>
            <a:ext cx="5075238" cy="85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10</a:t>
            </a:r>
            <a:r>
              <a:rPr lang="zh-CN" altLang="en-US" dirty="0">
                <a:solidFill>
                  <a:srgbClr val="00B050"/>
                </a:solidFill>
                <a:latin typeface="华康新综艺W7(P)" panose="040B0700000000000000" pitchFamily="82" charset="-122"/>
                <a:ea typeface="华康新综艺W7(P)" panose="040B0700000000000000" pitchFamily="82" charset="-122"/>
              </a:rPr>
              <a:t>、等情况稳定后，亲一定记得利用各种条件去告知家人自己是安全的！</a:t>
            </a:r>
          </a:p>
        </p:txBody>
      </p:sp>
      <p:grpSp>
        <p:nvGrpSpPr>
          <p:cNvPr id="12" name="组合 11"/>
          <p:cNvGrpSpPr/>
          <p:nvPr/>
        </p:nvGrpSpPr>
        <p:grpSpPr bwMode="auto">
          <a:xfrm>
            <a:off x="6392127" y="1749276"/>
            <a:ext cx="4929187" cy="3195638"/>
            <a:chOff x="6868488" y="1788146"/>
            <a:chExt cx="4929653" cy="3194854"/>
          </a:xfrm>
        </p:grpSpPr>
        <p:pic>
          <p:nvPicPr>
            <p:cNvPr id="87048"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0231" y="3008842"/>
              <a:ext cx="3360270" cy="197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9" name="图片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41978" y="1840376"/>
              <a:ext cx="1456163" cy="116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50" name="图片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868488" y="1788146"/>
              <a:ext cx="1456163" cy="116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1" name="矩形 10"/>
            <p:cNvSpPr>
              <a:spLocks noChangeArrowheads="1"/>
            </p:cNvSpPr>
            <p:nvPr/>
          </p:nvSpPr>
          <p:spPr bwMode="auto">
            <a:xfrm>
              <a:off x="10675750" y="2017285"/>
              <a:ext cx="954107"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a:latin typeface="微软雅黑" panose="020B0503020204020204" charset="-122"/>
                  <a:ea typeface="微软雅黑" panose="020B0503020204020204" charset="-122"/>
                </a:rPr>
                <a:t>老公，我安</a:t>
              </a:r>
              <a:endParaRPr lang="en-US" altLang="zh-CN" sz="1000">
                <a:latin typeface="微软雅黑" panose="020B0503020204020204" charset="-122"/>
                <a:ea typeface="微软雅黑" panose="020B0503020204020204" charset="-122"/>
              </a:endParaRPr>
            </a:p>
            <a:p>
              <a:pPr>
                <a:lnSpc>
                  <a:spcPct val="150000"/>
                </a:lnSpc>
              </a:pPr>
              <a:r>
                <a:rPr lang="zh-CN" altLang="en-US" sz="1000">
                  <a:latin typeface="微软雅黑" panose="020B0503020204020204" charset="-122"/>
                  <a:ea typeface="微软雅黑" panose="020B0503020204020204" charset="-122"/>
                </a:rPr>
                <a:t>全了别担心。</a:t>
              </a:r>
            </a:p>
          </p:txBody>
        </p:sp>
        <p:sp>
          <p:nvSpPr>
            <p:cNvPr id="87052" name="矩形 15"/>
            <p:cNvSpPr>
              <a:spLocks noChangeArrowheads="1"/>
            </p:cNvSpPr>
            <p:nvPr/>
          </p:nvSpPr>
          <p:spPr bwMode="auto">
            <a:xfrm>
              <a:off x="7032104" y="1966085"/>
              <a:ext cx="1122423"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a:latin typeface="微软雅黑" panose="020B0503020204020204" charset="-122"/>
                  <a:ea typeface="微软雅黑" panose="020B0503020204020204" charset="-122"/>
                </a:rPr>
                <a:t>终于联系到你了</a:t>
              </a:r>
              <a:endParaRPr lang="en-US" altLang="zh-CN" sz="1000">
                <a:latin typeface="微软雅黑" panose="020B0503020204020204" charset="-122"/>
                <a:ea typeface="微软雅黑" panose="020B0503020204020204" charset="-122"/>
              </a:endParaRPr>
            </a:p>
            <a:p>
              <a:pPr>
                <a:lnSpc>
                  <a:spcPct val="150000"/>
                </a:lnSpc>
              </a:pPr>
              <a:r>
                <a:rPr lang="zh-CN" altLang="en-US" sz="1000">
                  <a:latin typeface="微软雅黑" panose="020B0503020204020204" charset="-122"/>
                  <a:ea typeface="微软雅黑" panose="020B0503020204020204" charset="-122"/>
                </a:rPr>
                <a:t>媳妇，吓死我了</a:t>
              </a:r>
              <a:r>
                <a:rPr lang="en-US" altLang="zh-CN" sz="1000">
                  <a:latin typeface="微软雅黑" panose="020B0503020204020204" charset="-122"/>
                  <a:ea typeface="微软雅黑" panose="020B0503020204020204" charset="-122"/>
                </a:rPr>
                <a:t>!</a:t>
              </a:r>
              <a:endParaRPr lang="zh-CN" altLang="en-US" sz="1000">
                <a:latin typeface="微软雅黑" panose="020B0503020204020204" charset="-122"/>
                <a:ea typeface="微软雅黑" panose="020B0503020204020204" charset="-122"/>
              </a:endParaRPr>
            </a:p>
          </p:txBody>
        </p:sp>
      </p:grpSp>
      <p:sp>
        <p:nvSpPr>
          <p:cNvPr id="18" name="Text Box 4"/>
          <p:cNvSpPr txBox="1">
            <a:spLocks noChangeArrowheads="1"/>
          </p:cNvSpPr>
          <p:nvPr/>
        </p:nvSpPr>
        <p:spPr bwMode="auto">
          <a:xfrm>
            <a:off x="266733" y="453793"/>
            <a:ext cx="424815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逃生十大法则</a:t>
            </a:r>
          </a:p>
        </p:txBody>
      </p:sp>
      <p:cxnSp>
        <p:nvCxnSpPr>
          <p:cNvPr id="19" name="直接连接符 18"/>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20" name="组合 19"/>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21" name="矩形 20"/>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23"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4"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5"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7043"/>
                                        </p:tgtEl>
                                        <p:attrNameLst>
                                          <p:attrName>style.visibility</p:attrName>
                                        </p:attrNameLst>
                                      </p:cBhvr>
                                      <p:to>
                                        <p:strVal val="visible"/>
                                      </p:to>
                                    </p:set>
                                    <p:animEffect transition="in" filter="box(in)">
                                      <p:cBhvr>
                                        <p:cTn id="7" dur="500"/>
                                        <p:tgtEl>
                                          <p:spTgt spid="8704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animEffect transition="in" filter="fade">
                                      <p:cBhvr>
                                        <p:cTn id="11" dur="1000"/>
                                        <p:tgtEl>
                                          <p:spTgt spid="18">
                                            <p:txEl>
                                              <p:pRg st="0" end="0"/>
                                            </p:txEl>
                                          </p:spTgt>
                                        </p:tgtEl>
                                      </p:cBhvr>
                                    </p:animEffect>
                                    <p:anim calcmode="lin" valueType="num">
                                      <p:cBhvr>
                                        <p:cTn id="12"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animBg="1"/>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266733" y="462502"/>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自救四大常识</a:t>
            </a:r>
          </a:p>
        </p:txBody>
      </p:sp>
      <p:sp>
        <p:nvSpPr>
          <p:cNvPr id="8806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774825" y="5532438"/>
            <a:ext cx="2028119" cy="44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1.</a:t>
            </a:r>
            <a:r>
              <a:rPr lang="zh-CN" altLang="en-US" dirty="0">
                <a:solidFill>
                  <a:srgbClr val="00B050"/>
                </a:solidFill>
                <a:latin typeface="华康新综艺W7(P)" panose="040B0700000000000000" pitchFamily="82" charset="-122"/>
                <a:ea typeface="华康新综艺W7(P)" panose="040B0700000000000000" pitchFamily="82" charset="-122"/>
              </a:rPr>
              <a:t>大地震时不要急</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336" y="1512988"/>
            <a:ext cx="4936051" cy="3792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7227021" y="5578476"/>
            <a:ext cx="2028119" cy="44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2.</a:t>
            </a:r>
            <a:r>
              <a:rPr lang="zh-CN" altLang="en-US" dirty="0">
                <a:solidFill>
                  <a:srgbClr val="00B050"/>
                </a:solidFill>
                <a:latin typeface="华康新综艺W7(P)" panose="040B0700000000000000" pitchFamily="82" charset="-122"/>
                <a:ea typeface="华康新综艺W7(P)" panose="040B0700000000000000" pitchFamily="82" charset="-122"/>
              </a:rPr>
              <a:t>人多先找藏身处</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512988"/>
            <a:ext cx="4936051" cy="3792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8069"/>
                                        </p:tgtEl>
                                        <p:attrNameLst>
                                          <p:attrName>style.visibility</p:attrName>
                                        </p:attrNameLst>
                                      </p:cBhvr>
                                      <p:to>
                                        <p:strVal val="visible"/>
                                      </p:to>
                                    </p:set>
                                    <p:animEffect transition="in" filter="box(in)">
                                      <p:cBhvr>
                                        <p:cTn id="7" dur="500"/>
                                        <p:tgtEl>
                                          <p:spTgt spid="8806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nimBg="1"/>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805621" y="5603560"/>
            <a:ext cx="156645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3.</a:t>
            </a:r>
            <a:r>
              <a:rPr lang="zh-CN" altLang="en-US" dirty="0">
                <a:solidFill>
                  <a:srgbClr val="00B050"/>
                </a:solidFill>
                <a:latin typeface="华康新综艺W7(P)" panose="040B0700000000000000" pitchFamily="82" charset="-122"/>
                <a:ea typeface="华康新综艺W7(P)" panose="040B0700000000000000" pitchFamily="82" charset="-122"/>
              </a:rPr>
              <a:t>远离危险区</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978" y="1701293"/>
            <a:ext cx="3942185" cy="328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7109622" y="5603560"/>
            <a:ext cx="202811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150000"/>
              </a:lnSpc>
            </a:pPr>
            <a:r>
              <a:rPr lang="en-US" altLang="zh-CN" dirty="0">
                <a:solidFill>
                  <a:srgbClr val="00B050"/>
                </a:solidFill>
                <a:latin typeface="华康新综艺W7(P)" panose="040B0700000000000000" pitchFamily="82" charset="-122"/>
                <a:ea typeface="华康新综艺W7(P)" panose="040B0700000000000000" pitchFamily="82" charset="-122"/>
              </a:rPr>
              <a:t>4.</a:t>
            </a:r>
            <a:r>
              <a:rPr lang="zh-CN" altLang="en-US" dirty="0">
                <a:solidFill>
                  <a:srgbClr val="00B050"/>
                </a:solidFill>
                <a:latin typeface="华康新综艺W7(P)" panose="040B0700000000000000" pitchFamily="82" charset="-122"/>
                <a:ea typeface="华康新综艺W7(P)" panose="040B0700000000000000" pitchFamily="82" charset="-122"/>
              </a:rPr>
              <a:t>被埋要保存体力</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0790" y="1701293"/>
            <a:ext cx="2605785" cy="328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
          <p:cNvSpPr txBox="1">
            <a:spLocks noChangeArrowheads="1"/>
          </p:cNvSpPr>
          <p:nvPr/>
        </p:nvSpPr>
        <p:spPr bwMode="auto">
          <a:xfrm>
            <a:off x="266733" y="435466"/>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自救四大常识</a:t>
            </a:r>
          </a:p>
        </p:txBody>
      </p:sp>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89091"/>
                                        </p:tgtEl>
                                        <p:attrNameLst>
                                          <p:attrName>style.visibility</p:attrName>
                                        </p:attrNameLst>
                                      </p:cBhvr>
                                      <p:to>
                                        <p:strVal val="visible"/>
                                      </p:to>
                                    </p:set>
                                    <p:animEffect transition="in" filter="box(in)">
                                      <p:cBhvr>
                                        <p:cTn id="7" dur="500"/>
                                        <p:tgtEl>
                                          <p:spTgt spid="8909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1000"/>
                                        <p:tgtEl>
                                          <p:spTgt spid="12">
                                            <p:txEl>
                                              <p:pRg st="0" end="0"/>
                                            </p:txEl>
                                          </p:spTgt>
                                        </p:tgtEl>
                                      </p:cBhvr>
                                    </p:animEffect>
                                    <p:anim calcmode="lin" valueType="num">
                                      <p:cBhvr>
                                        <p:cTn id="1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animBg="1"/>
      <p:bldP spid="3"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747069" y="3957996"/>
            <a:ext cx="6955750" cy="1015663"/>
          </a:xfrm>
          <a:prstGeom prst="rect">
            <a:avLst/>
          </a:prstGeom>
          <a:noFill/>
        </p:spPr>
        <p:txBody>
          <a:bodyPr wrap="none" rtlCol="0">
            <a:spAutoFit/>
          </a:bodyPr>
          <a:lstStyle/>
          <a:p>
            <a:pPr defTabSz="913765">
              <a:defRPr/>
            </a:pPr>
            <a:r>
              <a:rPr lang="zh-CN" altLang="en-US" sz="6000" b="1" spc="600" dirty="0" smtClean="0">
                <a:solidFill>
                  <a:srgbClr val="92D050"/>
                </a:solidFill>
                <a:latin typeface="迷你简汉真广标" panose="02010609000101010101" pitchFamily="49" charset="-122"/>
                <a:ea typeface="迷你简汉真广标" panose="02010609000101010101" pitchFamily="49" charset="-122"/>
              </a:rPr>
              <a:t>地震正确逃生方法</a:t>
            </a:r>
            <a:endParaRPr lang="zh-CN" altLang="en-US" sz="6000" b="1" spc="600" dirty="0">
              <a:solidFill>
                <a:srgbClr val="92D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5</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2206307" y="1519278"/>
            <a:ext cx="1791235" cy="808254"/>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 Box 4"/>
          <p:cNvSpPr txBox="1">
            <a:spLocks noChangeArrowheads="1"/>
          </p:cNvSpPr>
          <p:nvPr/>
        </p:nvSpPr>
        <p:spPr bwMode="auto">
          <a:xfrm>
            <a:off x="-268886" y="411802"/>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在学校</a:t>
            </a:r>
          </a:p>
        </p:txBody>
      </p:sp>
      <p:sp>
        <p:nvSpPr>
          <p:cNvPr id="9114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2354202" y="1435868"/>
            <a:ext cx="3436937" cy="74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3200" b="1" dirty="0" smtClean="0">
                <a:solidFill>
                  <a:schemeClr val="bg1"/>
                </a:solidFill>
                <a:latin typeface="微软雅黑" panose="020B0503020204020204" charset="-122"/>
                <a:ea typeface="微软雅黑" panose="020B0503020204020204" charset="-122"/>
              </a:rPr>
              <a:t>在</a:t>
            </a:r>
            <a:r>
              <a:rPr lang="zh-CN" altLang="en-US" sz="3200" b="1" dirty="0">
                <a:solidFill>
                  <a:schemeClr val="bg1"/>
                </a:solidFill>
                <a:latin typeface="微软雅黑" panose="020B0503020204020204" charset="-122"/>
                <a:ea typeface="微软雅黑" panose="020B0503020204020204" charset="-122"/>
              </a:rPr>
              <a:t>教室</a:t>
            </a:r>
            <a:endParaRPr lang="zh-CN" altLang="en-US" b="1" dirty="0">
              <a:solidFill>
                <a:schemeClr val="bg1"/>
              </a:solidFill>
              <a:latin typeface="微软雅黑" panose="020B0503020204020204" charset="-122"/>
              <a:ea typeface="微软雅黑" panose="020B0503020204020204" charset="-122"/>
            </a:endParaRP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l="17110" r="17438"/>
          <a:stretch>
            <a:fillRect/>
          </a:stretch>
        </p:blipFill>
        <p:spPr bwMode="auto">
          <a:xfrm>
            <a:off x="6736614" y="1826665"/>
            <a:ext cx="45847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a:spLocks noChangeArrowheads="1"/>
          </p:cNvSpPr>
          <p:nvPr/>
        </p:nvSpPr>
        <p:spPr bwMode="auto">
          <a:xfrm>
            <a:off x="915194" y="2394587"/>
            <a:ext cx="5159375"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上课时候千万不要锁教室的后门。</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如果楼层较高，千万不要跳楼、跳窗，也不要在教室里乱跑、争抢外出。</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从高楼向下转移时，千万不要跳楼，也不能乘电梯。</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要注意保护头部，以防异物砸伤。</a:t>
            </a:r>
          </a:p>
        </p:txBody>
      </p:sp>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1141"/>
                                        </p:tgtEl>
                                        <p:attrNameLst>
                                          <p:attrName>style.visibility</p:attrName>
                                        </p:attrNameLst>
                                      </p:cBhvr>
                                      <p:to>
                                        <p:strVal val="visible"/>
                                      </p:to>
                                    </p:set>
                                    <p:animEffect transition="in" filter="box(in)">
                                      <p:cBhvr>
                                        <p:cTn id="7" dur="500"/>
                                        <p:tgtEl>
                                          <p:spTgt spid="9114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animBg="1"/>
      <p:bldP spid="3"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08187" y="1677629"/>
            <a:ext cx="2005022" cy="850282"/>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 Box 4"/>
          <p:cNvSpPr txBox="1">
            <a:spLocks noChangeArrowheads="1"/>
          </p:cNvSpPr>
          <p:nvPr/>
        </p:nvSpPr>
        <p:spPr bwMode="auto">
          <a:xfrm>
            <a:off x="-358827" y="411802"/>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在学校</a:t>
            </a:r>
          </a:p>
        </p:txBody>
      </p:sp>
      <p:sp>
        <p:nvSpPr>
          <p:cNvPr id="9216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2128837" y="1768847"/>
            <a:ext cx="343693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dirty="0" smtClean="0">
                <a:solidFill>
                  <a:schemeClr val="bg1"/>
                </a:solidFill>
                <a:latin typeface="微软雅黑" panose="020B0503020204020204" charset="-122"/>
                <a:ea typeface="微软雅黑" panose="020B0503020204020204" charset="-122"/>
              </a:rPr>
              <a:t>在</a:t>
            </a:r>
            <a:r>
              <a:rPr lang="zh-CN" altLang="en-US" b="1" dirty="0">
                <a:solidFill>
                  <a:schemeClr val="bg1"/>
                </a:solidFill>
                <a:latin typeface="微软雅黑" panose="020B0503020204020204" charset="-122"/>
                <a:ea typeface="微软雅黑" panose="020B0503020204020204" charset="-122"/>
              </a:rPr>
              <a:t>操场、室外</a:t>
            </a:r>
            <a:endParaRPr lang="zh-CN" altLang="en-US" sz="1800" dirty="0">
              <a:solidFill>
                <a:schemeClr val="bg1"/>
              </a:solidFill>
              <a:latin typeface="微软雅黑" panose="020B0503020204020204" charset="-122"/>
              <a:ea typeface="微软雅黑" panose="020B0503020204020204" charset="-122"/>
            </a:endParaRPr>
          </a:p>
        </p:txBody>
      </p:sp>
      <p:sp>
        <p:nvSpPr>
          <p:cNvPr id="2" name="矩形 1"/>
          <p:cNvSpPr>
            <a:spLocks noChangeArrowheads="1"/>
          </p:cNvSpPr>
          <p:nvPr/>
        </p:nvSpPr>
        <p:spPr bwMode="auto">
          <a:xfrm>
            <a:off x="536591" y="2527911"/>
            <a:ext cx="515937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站立不稳时，可原地不动蹲下，以免在地震中摔倒。不要慌张地往室内冲。</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双手抱住头部，注意避开高大建筑物或危险物，如电线、标牌、盆景等。</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远离在建中的建筑物。</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在山区，要警惕滚石、山体滑坡、泥石流、山洪、崩塌等。</a:t>
            </a:r>
          </a:p>
        </p:txBody>
      </p:sp>
      <p:pic>
        <p:nvPicPr>
          <p:cNvPr id="12" name="图片 11"/>
          <p:cNvPicPr>
            <a:picLocks noChangeAspect="1" noChangeArrowheads="1"/>
          </p:cNvPicPr>
          <p:nvPr/>
        </p:nvPicPr>
        <p:blipFill>
          <a:blip r:embed="rId3">
            <a:extLst>
              <a:ext uri="{28A0092B-C50C-407E-A947-70E740481C1C}">
                <a14:useLocalDpi xmlns:a14="http://schemas.microsoft.com/office/drawing/2010/main" val="0"/>
              </a:ext>
            </a:extLst>
          </a:blip>
          <a:srcRect l="12480" r="4240"/>
          <a:stretch>
            <a:fillRect/>
          </a:stretch>
        </p:blipFill>
        <p:spPr bwMode="auto">
          <a:xfrm>
            <a:off x="6884988" y="1714500"/>
            <a:ext cx="45847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12"/>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2165"/>
                                        </p:tgtEl>
                                        <p:attrNameLst>
                                          <p:attrName>style.visibility</p:attrName>
                                        </p:attrNameLst>
                                      </p:cBhvr>
                                      <p:to>
                                        <p:strVal val="visible"/>
                                      </p:to>
                                    </p:set>
                                    <p:animEffect transition="in" filter="box(in)">
                                      <p:cBhvr>
                                        <p:cTn id="7" dur="500"/>
                                        <p:tgtEl>
                                          <p:spTgt spid="9216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2165" grpId="0" animBg="1"/>
      <p:bldP spid="3"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877888" y="1873067"/>
            <a:ext cx="4706483" cy="102298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 Box 4"/>
          <p:cNvSpPr txBox="1">
            <a:spLocks noChangeArrowheads="1"/>
          </p:cNvSpPr>
          <p:nvPr/>
        </p:nvSpPr>
        <p:spPr bwMode="auto">
          <a:xfrm>
            <a:off x="-283876" y="414229"/>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在学校</a:t>
            </a:r>
          </a:p>
        </p:txBody>
      </p:sp>
      <p:sp>
        <p:nvSpPr>
          <p:cNvPr id="9318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056428" y="1999727"/>
            <a:ext cx="5478462"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b="1" dirty="0" smtClean="0">
                <a:solidFill>
                  <a:schemeClr val="bg1"/>
                </a:solidFill>
                <a:latin typeface="微软雅黑" panose="020B0503020204020204" charset="-122"/>
                <a:ea typeface="微软雅黑" panose="020B0503020204020204" charset="-122"/>
              </a:rPr>
              <a:t>若</a:t>
            </a:r>
            <a:r>
              <a:rPr lang="zh-CN" altLang="en-US" b="1" dirty="0">
                <a:solidFill>
                  <a:schemeClr val="bg1"/>
                </a:solidFill>
                <a:latin typeface="微软雅黑" panose="020B0503020204020204" charset="-122"/>
                <a:ea typeface="微软雅黑" panose="020B0503020204020204" charset="-122"/>
              </a:rPr>
              <a:t>在多媒体、多功能教室等地方</a:t>
            </a:r>
            <a:endParaRPr lang="zh-CN" altLang="en-US" sz="1800" dirty="0">
              <a:solidFill>
                <a:schemeClr val="bg1"/>
              </a:solidFill>
              <a:latin typeface="微软雅黑" panose="020B0503020204020204" charset="-122"/>
              <a:ea typeface="微软雅黑" panose="020B0503020204020204" charset="-122"/>
            </a:endParaRPr>
          </a:p>
        </p:txBody>
      </p:sp>
      <p:sp>
        <p:nvSpPr>
          <p:cNvPr id="2" name="矩形 1"/>
          <p:cNvSpPr>
            <a:spLocks noChangeArrowheads="1"/>
          </p:cNvSpPr>
          <p:nvPr/>
        </p:nvSpPr>
        <p:spPr bwMode="auto">
          <a:xfrm>
            <a:off x="877888" y="3022714"/>
            <a:ext cx="49434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如来不及撤离，可就地躲在排椅下，用书包等物保护头部，注意避开吊灯、电扇等悬挂物，待主震过后尽快撤离。</a:t>
            </a:r>
          </a:p>
        </p:txBody>
      </p:sp>
      <p:pic>
        <p:nvPicPr>
          <p:cNvPr id="13"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4988" y="1722438"/>
            <a:ext cx="4584700"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3189"/>
                                        </p:tgtEl>
                                        <p:attrNameLst>
                                          <p:attrName>style.visibility</p:attrName>
                                        </p:attrNameLst>
                                      </p:cBhvr>
                                      <p:to>
                                        <p:strVal val="visible"/>
                                      </p:to>
                                    </p:set>
                                    <p:animEffect transition="in" filter="box(in)">
                                      <p:cBhvr>
                                        <p:cTn id="7" dur="500"/>
                                        <p:tgtEl>
                                          <p:spTgt spid="9318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3189" grpId="0" animBg="1"/>
      <p:bldP spid="3"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93935" y="426170"/>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在家中</a:t>
            </a:r>
          </a:p>
        </p:txBody>
      </p:sp>
      <p:sp>
        <p:nvSpPr>
          <p:cNvPr id="9421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561975" y="1442554"/>
            <a:ext cx="683418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地震一旦发生，首先要保持清醒、冷静的头脑，及时判别震动状况，千万不可在慌乱中跳楼，这一点极为重要。</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正在用火、用电时，要立即灭火和断电，防止烫伤、触电和发生火灾。</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立刻将门打开，尤其是坚固的防盗门，以免主震过后撤离时，房门、大门变形卡死无法进出。平时要事先想好万一被关在屋子里，如何逃脱的方法，准备好梯子、绳索等。</a:t>
            </a:r>
          </a:p>
        </p:txBody>
      </p:sp>
      <p:pic>
        <p:nvPicPr>
          <p:cNvPr id="13" name="图片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1767" y="1519404"/>
            <a:ext cx="35845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1766" y="3754604"/>
            <a:ext cx="358457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4" name="组合 13"/>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6" name="矩形 15"/>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8"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9"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4213"/>
                                        </p:tgtEl>
                                        <p:attrNameLst>
                                          <p:attrName>style.visibility</p:attrName>
                                        </p:attrNameLst>
                                      </p:cBhvr>
                                      <p:to>
                                        <p:strVal val="visible"/>
                                      </p:to>
                                    </p:set>
                                    <p:animEffect transition="in" filter="box(in)">
                                      <p:cBhvr>
                                        <p:cTn id="7" dur="500"/>
                                        <p:tgtEl>
                                          <p:spTgt spid="942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4213" grpId="0" animBg="1"/>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328847" y="426170"/>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在街上</a:t>
            </a:r>
          </a:p>
        </p:txBody>
      </p:sp>
      <p:sp>
        <p:nvSpPr>
          <p:cNvPr id="95237"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806450" y="1389153"/>
            <a:ext cx="6520446" cy="444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200000"/>
              </a:lnSpc>
              <a:buClr>
                <a:srgbClr val="00B050"/>
              </a:buClr>
              <a:buFont typeface="Wingdings" panose="05000000000000000000" pitchFamily="2" charset="2"/>
              <a:buChar char="n"/>
            </a:pPr>
            <a:r>
              <a:rPr lang="zh-CN" altLang="en-US" sz="1800" dirty="0">
                <a:solidFill>
                  <a:schemeClr val="bg1">
                    <a:lumMod val="50000"/>
                  </a:schemeClr>
                </a:solidFill>
                <a:latin typeface="微软雅黑" panose="020B0503020204020204" charset="-122"/>
                <a:ea typeface="微软雅黑" panose="020B0503020204020204" charset="-122"/>
              </a:rPr>
              <a:t>在街上，要赶紧撤离到空旷处，要远离危险的地方。</a:t>
            </a:r>
            <a:endParaRPr lang="en-US" altLang="zh-CN" sz="1800" dirty="0">
              <a:solidFill>
                <a:schemeClr val="bg1">
                  <a:lumMod val="50000"/>
                </a:schemeClr>
              </a:solidFill>
              <a:latin typeface="微软雅黑" panose="020B0503020204020204" charset="-122"/>
              <a:ea typeface="微软雅黑" panose="020B0503020204020204" charset="-122"/>
            </a:endParaRPr>
          </a:p>
          <a:p>
            <a:pPr>
              <a:lnSpc>
                <a:spcPct val="200000"/>
              </a:lnSpc>
              <a:buClr>
                <a:srgbClr val="00B050"/>
              </a:buClr>
              <a:buFont typeface="Wingdings" panose="05000000000000000000" pitchFamily="2" charset="2"/>
              <a:buChar char="n"/>
            </a:pPr>
            <a:r>
              <a:rPr lang="zh-CN" altLang="en-US" sz="1800" dirty="0">
                <a:solidFill>
                  <a:schemeClr val="bg1">
                    <a:lumMod val="50000"/>
                  </a:schemeClr>
                </a:solidFill>
                <a:latin typeface="微软雅黑" panose="020B0503020204020204" charset="-122"/>
                <a:ea typeface="微软雅黑" panose="020B0503020204020204" charset="-122"/>
              </a:rPr>
              <a:t>如果正在过桥，要紧紧抓住桥栏杆，防止在地震时颠簸摇晃中坠落桥下。主震过后立即向可靠近的岸边转移。</a:t>
            </a:r>
          </a:p>
          <a:p>
            <a:pPr>
              <a:lnSpc>
                <a:spcPct val="200000"/>
              </a:lnSpc>
              <a:buClr>
                <a:srgbClr val="00B050"/>
              </a:buClr>
              <a:buFont typeface="Wingdings" panose="05000000000000000000" pitchFamily="2" charset="2"/>
              <a:buChar char="n"/>
            </a:pPr>
            <a:r>
              <a:rPr lang="zh-CN" altLang="en-US" sz="1800" dirty="0">
                <a:solidFill>
                  <a:schemeClr val="bg1">
                    <a:lumMod val="50000"/>
                  </a:schemeClr>
                </a:solidFill>
                <a:latin typeface="微软雅黑" panose="020B0503020204020204" charset="-122"/>
                <a:ea typeface="微软雅黑" panose="020B0503020204020204" charset="-122"/>
              </a:rPr>
              <a:t>如遇到起火或者有毒气体泄露，要选择在上风向有水的地方躲避。</a:t>
            </a:r>
          </a:p>
          <a:p>
            <a:pPr>
              <a:lnSpc>
                <a:spcPct val="200000"/>
              </a:lnSpc>
              <a:buClr>
                <a:srgbClr val="00B050"/>
              </a:buClr>
              <a:buFont typeface="Wingdings" panose="05000000000000000000" pitchFamily="2" charset="2"/>
              <a:buChar char="n"/>
            </a:pPr>
            <a:r>
              <a:rPr lang="zh-CN" altLang="en-US" sz="1800" dirty="0">
                <a:solidFill>
                  <a:schemeClr val="bg1">
                    <a:lumMod val="50000"/>
                  </a:schemeClr>
                </a:solidFill>
                <a:latin typeface="微软雅黑" panose="020B0503020204020204" charset="-122"/>
                <a:ea typeface="微软雅黑" panose="020B0503020204020204" charset="-122"/>
              </a:rPr>
              <a:t>如在楼群密集区，附近找不到开阔的地方，根据具体情况，可以进入路旁大楼里暂避，以免被高空坠物砸伤，待主震过后撤离到开阔地带。</a:t>
            </a:r>
          </a:p>
        </p:txBody>
      </p:sp>
      <p:pic>
        <p:nvPicPr>
          <p:cNvPr id="14" name="图片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3025" y="1146175"/>
            <a:ext cx="358457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4613" y="3536950"/>
            <a:ext cx="3590925"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7" name="矩形 16"/>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9"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0"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5237"/>
                                        </p:tgtEl>
                                        <p:attrNameLst>
                                          <p:attrName>style.visibility</p:attrName>
                                        </p:attrNameLst>
                                      </p:cBhvr>
                                      <p:to>
                                        <p:strVal val="visible"/>
                                      </p:to>
                                    </p:set>
                                    <p:animEffect transition="in" filter="box(in)">
                                      <p:cBhvr>
                                        <p:cTn id="7" dur="500"/>
                                        <p:tgtEl>
                                          <p:spTgt spid="9523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5237" grpId="0" animBg="1"/>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68308" y="414229"/>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在公共场所</a:t>
            </a:r>
          </a:p>
        </p:txBody>
      </p:sp>
      <p:sp>
        <p:nvSpPr>
          <p:cNvPr id="9626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438166" y="1274792"/>
            <a:ext cx="680771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在街上，要赶紧撤离到空旷处，要远离危险的地方。</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如果正在过桥，要紧紧抓住桥栏杆，防止在地震时颠簸摇晃中坠落桥下。主震过后立即向可靠近的岸边转移。</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如遇到起火或者有毒气体泄露，要选择在上风向有水的地方躲避。</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如在楼群密集区，附近找不到开阔的地方，根据具体情况，可以进入路旁大楼里暂避，以免被高空坠物砸伤，待主震过后撤离到开阔地带。</a:t>
            </a:r>
          </a:p>
        </p:txBody>
      </p:sp>
      <p:pic>
        <p:nvPicPr>
          <p:cNvPr id="19" name="图片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3025" y="1146175"/>
            <a:ext cx="359251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3025" y="3536950"/>
            <a:ext cx="3584575"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6261"/>
                                        </p:tgtEl>
                                        <p:attrNameLst>
                                          <p:attrName>style.visibility</p:attrName>
                                        </p:attrNameLst>
                                      </p:cBhvr>
                                      <p:to>
                                        <p:strVal val="visible"/>
                                      </p:to>
                                    </p:set>
                                    <p:animEffect transition="in" filter="box(in)">
                                      <p:cBhvr>
                                        <p:cTn id="7" dur="500"/>
                                        <p:tgtEl>
                                          <p:spTgt spid="9626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6261" grpId="0" animBg="1"/>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63955" y="381059"/>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在电梯中</a:t>
            </a:r>
          </a:p>
        </p:txBody>
      </p:sp>
      <p:sp>
        <p:nvSpPr>
          <p:cNvPr id="9728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979488" y="1405125"/>
            <a:ext cx="51879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发生地震、火灾时，不能使用电梯。万一在搭乘电梯时遇到地震，迅速将操作盘上各楼层的按钮全部按下，一旦停下，迅速离开电梯。高层大厦以及近来新建的建筑物的电梯，都装有管制运行的装置。地震发生时，会自动停在最近的楼层。</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万一被关在电梯中，要通过电梯中的专用电话与管理室联系、求助。</a:t>
            </a:r>
          </a:p>
        </p:txBody>
      </p:sp>
      <p:pic>
        <p:nvPicPr>
          <p:cNvPr id="13" name="图片 12"/>
          <p:cNvPicPr>
            <a:picLocks noChangeAspect="1" noChangeArrowheads="1"/>
          </p:cNvPicPr>
          <p:nvPr/>
        </p:nvPicPr>
        <p:blipFill>
          <a:blip r:embed="rId3">
            <a:extLst>
              <a:ext uri="{28A0092B-C50C-407E-A947-70E740481C1C}">
                <a14:useLocalDpi xmlns:a14="http://schemas.microsoft.com/office/drawing/2010/main" val="0"/>
              </a:ext>
            </a:extLst>
          </a:blip>
          <a:srcRect l="21201" r="27872"/>
          <a:stretch>
            <a:fillRect/>
          </a:stretch>
        </p:blipFill>
        <p:spPr bwMode="auto">
          <a:xfrm>
            <a:off x="7019439" y="1519404"/>
            <a:ext cx="4231941"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7285"/>
                                        </p:tgtEl>
                                        <p:attrNameLst>
                                          <p:attrName>style.visibility</p:attrName>
                                        </p:attrNameLst>
                                      </p:cBhvr>
                                      <p:to>
                                        <p:strVal val="visible"/>
                                      </p:to>
                                    </p:set>
                                    <p:animEffect transition="in" filter="box(in)">
                                      <p:cBhvr>
                                        <p:cTn id="7" dur="500"/>
                                        <p:tgtEl>
                                          <p:spTgt spid="9728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7285" grpId="0" animBg="1"/>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343836" y="426170"/>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在车内</a:t>
            </a:r>
          </a:p>
        </p:txBody>
      </p:sp>
      <p:sp>
        <p:nvSpPr>
          <p:cNvPr id="9830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806450" y="1442554"/>
            <a:ext cx="5888264" cy="3886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地震发生时，如在行驶的公共汽车上，要抓牢扶手、竖杆，低头，以免摔倒或碰伤。</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乘客在火车上遇到地震时，要用手牢牢抓住桌子、卧铺床、扶杆等。</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开车途中发生地震时，不能紧急刹车，注意前后左右所发生的情况，减低车速，避开高架桥、电线杆、十字路口，选择空旷的地方靠边停放。</a:t>
            </a:r>
          </a:p>
        </p:txBody>
      </p:sp>
      <p:pic>
        <p:nvPicPr>
          <p:cNvPr id="16" name="图片 15"/>
          <p:cNvPicPr>
            <a:picLocks noChangeAspect="1" noChangeArrowheads="1"/>
          </p:cNvPicPr>
          <p:nvPr/>
        </p:nvPicPr>
        <p:blipFill>
          <a:blip r:embed="rId3">
            <a:extLst>
              <a:ext uri="{28A0092B-C50C-407E-A947-70E740481C1C}">
                <a14:useLocalDpi xmlns:a14="http://schemas.microsoft.com/office/drawing/2010/main" val="0"/>
              </a:ext>
            </a:extLst>
          </a:blip>
          <a:srcRect b="19972"/>
          <a:stretch>
            <a:fillRect/>
          </a:stretch>
        </p:blipFill>
        <p:spPr bwMode="auto">
          <a:xfrm>
            <a:off x="7744677" y="3888715"/>
            <a:ext cx="3576637"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1976" y="1605890"/>
            <a:ext cx="3589338"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9"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20"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8309"/>
                                        </p:tgtEl>
                                        <p:attrNameLst>
                                          <p:attrName>style.visibility</p:attrName>
                                        </p:attrNameLst>
                                      </p:cBhvr>
                                      <p:to>
                                        <p:strVal val="visible"/>
                                      </p:to>
                                    </p:set>
                                    <p:animEffect transition="in" filter="box(in)">
                                      <p:cBhvr>
                                        <p:cTn id="7" dur="500"/>
                                        <p:tgtEl>
                                          <p:spTgt spid="9830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8309" grpId="0" animBg="1"/>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266733" y="398607"/>
            <a:ext cx="4681537"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在车库、停车场</a:t>
            </a:r>
          </a:p>
        </p:txBody>
      </p:sp>
      <p:sp>
        <p:nvSpPr>
          <p:cNvPr id="9933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792675" y="1519403"/>
            <a:ext cx="5187950" cy="409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地震发生时，如在停车场，特别是地下车场，来不及撤离，不要躲在车内，要躲在车子旁边或者两辆车中间的空隙处。注意保护好头部。</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由台湾“</a:t>
            </a:r>
            <a:r>
              <a:rPr lang="en-US" altLang="zh-CN" dirty="0">
                <a:solidFill>
                  <a:schemeClr val="bg1">
                    <a:lumMod val="50000"/>
                  </a:schemeClr>
                </a:solidFill>
                <a:latin typeface="微软雅黑" panose="020B0503020204020204" charset="-122"/>
                <a:ea typeface="微软雅黑" panose="020B0503020204020204" charset="-122"/>
              </a:rPr>
              <a:t>9•21”</a:t>
            </a:r>
            <a:r>
              <a:rPr lang="zh-CN" altLang="en-US" dirty="0">
                <a:solidFill>
                  <a:schemeClr val="bg1">
                    <a:lumMod val="50000"/>
                  </a:schemeClr>
                </a:solidFill>
                <a:latin typeface="微软雅黑" panose="020B0503020204020204" charset="-122"/>
                <a:ea typeface="微软雅黑" panose="020B0503020204020204" charset="-122"/>
              </a:rPr>
              <a:t>大地震的经营可以知道，当车库中躲在车子里的人被压遇难时，同时躲在车与车之间的人大多没事。</a:t>
            </a:r>
          </a:p>
        </p:txBody>
      </p:sp>
      <p:pic>
        <p:nvPicPr>
          <p:cNvPr id="5" name="图片 4"/>
          <p:cNvPicPr>
            <a:picLocks noChangeAspect="1" noChangeArrowheads="1"/>
          </p:cNvPicPr>
          <p:nvPr/>
        </p:nvPicPr>
        <p:blipFill>
          <a:blip r:embed="rId3">
            <a:extLst>
              <a:ext uri="{28A0092B-C50C-407E-A947-70E740481C1C}">
                <a14:useLocalDpi xmlns:a14="http://schemas.microsoft.com/office/drawing/2010/main" val="0"/>
              </a:ext>
            </a:extLst>
          </a:blip>
          <a:srcRect r="18439"/>
          <a:stretch>
            <a:fillRect/>
          </a:stretch>
        </p:blipFill>
        <p:spPr bwMode="auto">
          <a:xfrm>
            <a:off x="6167438" y="1768847"/>
            <a:ext cx="5593838" cy="3533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99333"/>
                                        </p:tgtEl>
                                        <p:attrNameLst>
                                          <p:attrName>style.visibility</p:attrName>
                                        </p:attrNameLst>
                                      </p:cBhvr>
                                      <p:to>
                                        <p:strVal val="visible"/>
                                      </p:to>
                                    </p:set>
                                    <p:animEffect transition="in" filter="box(in)">
                                      <p:cBhvr>
                                        <p:cTn id="7" dur="500"/>
                                        <p:tgtEl>
                                          <p:spTgt spid="9933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9333" grpId="0"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11422" y="381059"/>
            <a:ext cx="4681537"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在开阔地</a:t>
            </a:r>
          </a:p>
        </p:txBody>
      </p:sp>
      <p:sp>
        <p:nvSpPr>
          <p:cNvPr id="100357"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806450" y="1768846"/>
            <a:ext cx="5187950" cy="2744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5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在街上的开阔地也不是万事大吉，要躲在人流拥挤处，小心被挤伤或者被踩踏。如果震动摇晃幅度达，就地蹲下或者趴下。注意保护头部。</a:t>
            </a:r>
          </a:p>
        </p:txBody>
      </p:sp>
      <p:pic>
        <p:nvPicPr>
          <p:cNvPr id="11"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953128"/>
            <a:ext cx="5083942" cy="314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0357"/>
                                        </p:tgtEl>
                                        <p:attrNameLst>
                                          <p:attrName>style.visibility</p:attrName>
                                        </p:attrNameLst>
                                      </p:cBhvr>
                                      <p:to>
                                        <p:strVal val="visible"/>
                                      </p:to>
                                    </p:set>
                                    <p:animEffect transition="in" filter="box(in)">
                                      <p:cBhvr>
                                        <p:cTn id="7" dur="500"/>
                                        <p:tgtEl>
                                          <p:spTgt spid="1003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0357" grpId="0" animBg="1"/>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576314" y="397382"/>
            <a:ext cx="4681537"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在野外</a:t>
            </a:r>
          </a:p>
        </p:txBody>
      </p:sp>
      <p:sp>
        <p:nvSpPr>
          <p:cNvPr id="10138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708025" y="1166842"/>
            <a:ext cx="595390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在山区，应迅速向开阔地或者高地转移，不可往下跑，不能躲在危崖、狭缝处，并时刻提防山崩、滑坡、滚石、泥石流、地裂、涨水等。</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在河边，应迅速撤离到高地，谨防上游水坝和堰塞湖在地震中决口、垮塌。</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在平原，要远离河岸及高压线等，以防河岸崩塌、电线杆倒塌、河流突然涨水等。</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在海边，要远离海滩、港口，以防地震引发的海啸。</a:t>
            </a:r>
          </a:p>
        </p:txBody>
      </p:sp>
      <p:pic>
        <p:nvPicPr>
          <p:cNvPr id="12"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926" y="1354404"/>
            <a:ext cx="5099350" cy="417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1381"/>
                                        </p:tgtEl>
                                        <p:attrNameLst>
                                          <p:attrName>style.visibility</p:attrName>
                                        </p:attrNameLst>
                                      </p:cBhvr>
                                      <p:to>
                                        <p:strVal val="visible"/>
                                      </p:to>
                                    </p:set>
                                    <p:animEffect transition="in" filter="box(in)">
                                      <p:cBhvr>
                                        <p:cTn id="7" dur="500"/>
                                        <p:tgtEl>
                                          <p:spTgt spid="10138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1381" grpId="0" animBg="1"/>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11422" y="420475"/>
            <a:ext cx="4681537"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t>特殊危险</a:t>
            </a:r>
          </a:p>
        </p:txBody>
      </p:sp>
      <p:sp>
        <p:nvSpPr>
          <p:cNvPr id="10240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438166" y="1687786"/>
            <a:ext cx="6500155" cy="378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15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燃气泄漏时，要用湿毛巾捂住口、鼻，千万不要使用明火。震后设法转移。</a:t>
            </a:r>
          </a:p>
          <a:p>
            <a:pPr marL="457200" indent="-457200" eaLnBrk="0" hangingPunct="0">
              <a:lnSpc>
                <a:spcPct val="15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遇到火灾时，趴在地上，用湿毛巾或湿纸巾捂住口、鼻。向安全地方转移，要匍匐、逆风而行。</a:t>
            </a:r>
          </a:p>
          <a:p>
            <a:pPr marL="457200" indent="-457200" eaLnBrk="0" hangingPunct="0">
              <a:lnSpc>
                <a:spcPct val="15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毒气泄漏时，如化工厂着火，毒气泄漏，不要向顺风方向跑，要尽量绕道上风方向去，并尽量用湿毛巾或湿纸巾捂住口、鼻。</a:t>
            </a:r>
          </a:p>
          <a:p>
            <a:pPr marL="457200" indent="-457200" eaLnBrk="0" hangingPunct="0">
              <a:lnSpc>
                <a:spcPct val="15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应注意避开危险场所，如，生产危险品的工厂，存放危险品及易燃、易爆品的仓库，加油站等。</a:t>
            </a:r>
          </a:p>
        </p:txBody>
      </p:sp>
      <p:pic>
        <p:nvPicPr>
          <p:cNvPr id="11"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8322" y="1826664"/>
            <a:ext cx="4779600" cy="423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2405"/>
                                        </p:tgtEl>
                                        <p:attrNameLst>
                                          <p:attrName>style.visibility</p:attrName>
                                        </p:attrNameLst>
                                      </p:cBhvr>
                                      <p:to>
                                        <p:strVal val="visible"/>
                                      </p:to>
                                    </p:set>
                                    <p:animEffect transition="in" filter="box(in)">
                                      <p:cBhvr>
                                        <p:cTn id="7" dur="500"/>
                                        <p:tgtEl>
                                          <p:spTgt spid="10240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2405" grpId="0" animBg="1"/>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477522" y="4013631"/>
            <a:ext cx="7802136" cy="1015663"/>
          </a:xfrm>
          <a:prstGeom prst="rect">
            <a:avLst/>
          </a:prstGeom>
          <a:noFill/>
        </p:spPr>
        <p:txBody>
          <a:bodyPr wrap="none" rtlCol="0">
            <a:spAutoFit/>
          </a:bodyPr>
          <a:lstStyle/>
          <a:p>
            <a:pPr defTabSz="913765">
              <a:defRPr/>
            </a:pPr>
            <a:r>
              <a:rPr lang="zh-CN" altLang="en-US" sz="6000" b="1" spc="600" dirty="0" smtClean="0">
                <a:solidFill>
                  <a:srgbClr val="92D050"/>
                </a:solidFill>
                <a:latin typeface="迷你简汉真广标" panose="02010609000101010101" pitchFamily="49" charset="-122"/>
                <a:ea typeface="迷你简汉真广标" panose="02010609000101010101" pitchFamily="49" charset="-122"/>
              </a:rPr>
              <a:t>地震时应急防震工作</a:t>
            </a:r>
            <a:endParaRPr lang="zh-CN" altLang="en-US" sz="6000" b="1" spc="600" dirty="0">
              <a:solidFill>
                <a:srgbClr val="92D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6</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438166" y="403668"/>
            <a:ext cx="46799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室内应急防震行动</a:t>
            </a:r>
          </a:p>
        </p:txBody>
      </p:sp>
      <p:sp>
        <p:nvSpPr>
          <p:cNvPr id="10445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p:nvPr/>
        </p:nvSpPr>
        <p:spPr>
          <a:xfrm>
            <a:off x="344471" y="935831"/>
            <a:ext cx="1164593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lnSpc>
                <a:spcPct val="200000"/>
              </a:lnSpc>
              <a:buClr>
                <a:srgbClr val="00B050"/>
              </a:buClr>
            </a:pPr>
            <a:r>
              <a:rPr lang="zh-CN" altLang="en-US" dirty="0">
                <a:solidFill>
                  <a:schemeClr val="bg1">
                    <a:lumMod val="50000"/>
                  </a:schemeClr>
                </a:solidFill>
                <a:latin typeface="微软雅黑" panose="020B0503020204020204" charset="-122"/>
                <a:ea typeface="微软雅黑" panose="020B0503020204020204" charset="-122"/>
                <a:sym typeface="+mn-ea"/>
              </a:rPr>
              <a:t>破坏性地震从人感觉振动到建筑物被破坏平均只有</a:t>
            </a:r>
            <a:r>
              <a:rPr lang="en-US" altLang="zh-CN" dirty="0">
                <a:solidFill>
                  <a:schemeClr val="bg1">
                    <a:lumMod val="50000"/>
                  </a:schemeClr>
                </a:solidFill>
                <a:latin typeface="微软雅黑" panose="020B0503020204020204" charset="-122"/>
                <a:ea typeface="微软雅黑" panose="020B0503020204020204" charset="-122"/>
                <a:sym typeface="+mn-ea"/>
              </a:rPr>
              <a:t>12</a:t>
            </a:r>
            <a:r>
              <a:rPr lang="zh-CN" altLang="en-US" dirty="0">
                <a:solidFill>
                  <a:schemeClr val="bg1">
                    <a:lumMod val="50000"/>
                  </a:schemeClr>
                </a:solidFill>
                <a:latin typeface="微软雅黑" panose="020B0503020204020204" charset="-122"/>
                <a:ea typeface="微软雅黑" panose="020B0503020204020204" charset="-122"/>
                <a:sym typeface="+mn-ea"/>
              </a:rPr>
              <a:t>秒钟，在这短短的时间内你千万不要惊慌</a:t>
            </a:r>
            <a:r>
              <a:rPr lang="zh-CN" altLang="en-US" dirty="0" smtClean="0">
                <a:solidFill>
                  <a:schemeClr val="bg1">
                    <a:lumMod val="50000"/>
                  </a:schemeClr>
                </a:solidFill>
                <a:latin typeface="微软雅黑" panose="020B0503020204020204" charset="-122"/>
                <a:ea typeface="微软雅黑" panose="020B0503020204020204" charset="-122"/>
                <a:sym typeface="+mn-ea"/>
              </a:rPr>
              <a:t>。住</a:t>
            </a:r>
            <a:r>
              <a:rPr lang="zh-CN" altLang="en-US" dirty="0">
                <a:solidFill>
                  <a:schemeClr val="bg1">
                    <a:lumMod val="50000"/>
                  </a:schemeClr>
                </a:solidFill>
                <a:latin typeface="微软雅黑" panose="020B0503020204020204" charset="-122"/>
                <a:ea typeface="微软雅黑" panose="020B0503020204020204" charset="-122"/>
                <a:sym typeface="+mn-ea"/>
              </a:rPr>
              <a:t>的是平房，那么你可以迅速跑到门外</a:t>
            </a:r>
            <a:r>
              <a:rPr lang="zh-CN" altLang="en-US" dirty="0" smtClean="0">
                <a:solidFill>
                  <a:schemeClr val="bg1">
                    <a:lumMod val="50000"/>
                  </a:schemeClr>
                </a:solidFill>
                <a:latin typeface="微软雅黑" panose="020B0503020204020204" charset="-122"/>
                <a:ea typeface="微软雅黑" panose="020B0503020204020204" charset="-122"/>
                <a:sym typeface="+mn-ea"/>
              </a:rPr>
              <a:t>。住</a:t>
            </a:r>
            <a:r>
              <a:rPr lang="zh-CN" altLang="en-US" dirty="0">
                <a:solidFill>
                  <a:schemeClr val="bg1">
                    <a:lumMod val="50000"/>
                  </a:schemeClr>
                </a:solidFill>
                <a:latin typeface="微软雅黑" panose="020B0503020204020204" charset="-122"/>
                <a:ea typeface="微软雅黑" panose="020B0503020204020204" charset="-122"/>
                <a:sym typeface="+mn-ea"/>
              </a:rPr>
              <a:t>的是楼房出不去，应立即关闭煤气和电闸，将炉火扑灭，躲到结实的床、桌下，或躲进跨度较小的</a:t>
            </a:r>
            <a:r>
              <a:rPr lang="zh-CN" altLang="en-US" dirty="0" smtClean="0">
                <a:solidFill>
                  <a:schemeClr val="bg1">
                    <a:lumMod val="50000"/>
                  </a:schemeClr>
                </a:solidFill>
                <a:latin typeface="微软雅黑" panose="020B0503020204020204" charset="-122"/>
                <a:ea typeface="微软雅黑" panose="020B0503020204020204" charset="-122"/>
                <a:sym typeface="+mn-ea"/>
              </a:rPr>
              <a:t>房间，卫生间或厨房，要注意保护头部，以防异物砸伤；要</a:t>
            </a:r>
            <a:r>
              <a:rPr lang="zh-CN" altLang="en-US" dirty="0">
                <a:solidFill>
                  <a:schemeClr val="bg1">
                    <a:lumMod val="50000"/>
                  </a:schemeClr>
                </a:solidFill>
                <a:latin typeface="微软雅黑" panose="020B0503020204020204" charset="-122"/>
                <a:ea typeface="微软雅黑" panose="020B0503020204020204" charset="-122"/>
                <a:sym typeface="+mn-ea"/>
              </a:rPr>
              <a:t>用口罩捂住嘴和鼻子，身体取低位；</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eaLnBrk="0" hangingPunct="0">
              <a:lnSpc>
                <a:spcPct val="200000"/>
              </a:lnSpc>
              <a:buClr>
                <a:srgbClr val="00B050"/>
              </a:buClr>
            </a:pPr>
            <a:r>
              <a:rPr lang="zh-CN" altLang="en-US" dirty="0">
                <a:solidFill>
                  <a:schemeClr val="bg1">
                    <a:lumMod val="50000"/>
                  </a:schemeClr>
                </a:solidFill>
                <a:latin typeface="微软雅黑" panose="020B0503020204020204" charset="-122"/>
                <a:ea typeface="微软雅黑" panose="020B0503020204020204" charset="-122"/>
                <a:sym typeface="+mn-ea"/>
              </a:rPr>
              <a:t>注意：</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千万不要跳楼，俗语说：</a:t>
            </a:r>
            <a:r>
              <a:rPr lang="en-US" altLang="zh-CN" dirty="0">
                <a:solidFill>
                  <a:schemeClr val="bg1">
                    <a:lumMod val="50000"/>
                  </a:schemeClr>
                </a:solidFill>
                <a:latin typeface="微软雅黑" panose="020B0503020204020204" charset="-122"/>
                <a:ea typeface="微软雅黑" panose="020B0503020204020204" charset="-122"/>
                <a:sym typeface="+mn-ea"/>
              </a:rPr>
              <a:t>"</a:t>
            </a:r>
            <a:r>
              <a:rPr lang="zh-CN" altLang="en-US" dirty="0">
                <a:solidFill>
                  <a:schemeClr val="bg1">
                    <a:lumMod val="50000"/>
                  </a:schemeClr>
                </a:solidFill>
                <a:latin typeface="微软雅黑" panose="020B0503020204020204" charset="-122"/>
                <a:ea typeface="微软雅黑" panose="020B0503020204020204" charset="-122"/>
                <a:sym typeface="+mn-ea"/>
              </a:rPr>
              <a:t>小震不用跑，大震跑不了</a:t>
            </a:r>
            <a:r>
              <a:rPr lang="en-US" altLang="zh-CN" dirty="0">
                <a:solidFill>
                  <a:schemeClr val="bg1">
                    <a:lumMod val="50000"/>
                  </a:schemeClr>
                </a:solidFill>
                <a:latin typeface="微软雅黑" panose="020B0503020204020204" charset="-122"/>
                <a:ea typeface="微软雅黑" panose="020B0503020204020204" charset="-122"/>
                <a:sym typeface="+mn-ea"/>
              </a:rPr>
              <a:t>"</a:t>
            </a:r>
            <a:r>
              <a:rPr lang="zh-CN" altLang="en-US" dirty="0">
                <a:solidFill>
                  <a:schemeClr val="bg1">
                    <a:lumMod val="50000"/>
                  </a:schemeClr>
                </a:solidFill>
                <a:latin typeface="微软雅黑" panose="020B0503020204020204" charset="-122"/>
                <a:ea typeface="微软雅黑" panose="020B0503020204020204" charset="-122"/>
                <a:sym typeface="+mn-ea"/>
              </a:rPr>
              <a:t>，因为跳窗时人在地震过程中站立行走不稳，跳楼危险性极大；</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不要下楼梯，不要到处跑，不要随人流拥挤，这些地方容易崩塌垮掉、发生挤压踩伤。</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根据唐山地震震害调查结果表明，因跳楼或逃跑而伤亡的人数在六种主要伤亡形式（直接伤亡、闷压致死、跳楼或逃跑、躲避地点不当、重返危房、抢救或护理不正当等）中占第三位。</a:t>
            </a:r>
          </a:p>
        </p:txBody>
      </p:sp>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pic>
        <p:nvPicPr>
          <p:cNvPr id="21" name="图片 20"/>
          <p:cNvPicPr>
            <a:picLocks noChangeAspect="1"/>
          </p:cNvPicPr>
          <p:nvPr/>
        </p:nvPicPr>
        <p:blipFill rotWithShape="1">
          <a:blip r:embed="rId3">
            <a:extLst>
              <a:ext uri="{28A0092B-C50C-407E-A947-70E740481C1C}">
                <a14:useLocalDpi xmlns:a14="http://schemas.microsoft.com/office/drawing/2010/main" val="0"/>
              </a:ext>
            </a:extLst>
          </a:blip>
          <a:srcRect t="-1" r="30152" b="81533"/>
          <a:stretch>
            <a:fillRect/>
          </a:stretch>
        </p:blipFill>
        <p:spPr>
          <a:xfrm>
            <a:off x="-871025" y="5820275"/>
            <a:ext cx="13063025" cy="10440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4453"/>
                                        </p:tgtEl>
                                        <p:attrNameLst>
                                          <p:attrName>style.visibility</p:attrName>
                                        </p:attrNameLst>
                                      </p:cBhvr>
                                      <p:to>
                                        <p:strVal val="visible"/>
                                      </p:to>
                                    </p:set>
                                    <p:animEffect transition="in" filter="box(in)">
                                      <p:cBhvr>
                                        <p:cTn id="7" dur="500"/>
                                        <p:tgtEl>
                                          <p:spTgt spid="10445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4453" grpId="0" animBg="1"/>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002922" y="405546"/>
            <a:ext cx="46799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室外人员的应急防震行动</a:t>
            </a:r>
          </a:p>
        </p:txBody>
      </p:sp>
      <p:sp>
        <p:nvSpPr>
          <p:cNvPr id="105477"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708025" y="3695847"/>
            <a:ext cx="113855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在行驶的车上时，要抓牢扶手，低头，以免摔倒或碰伤；可降低重心，躲在座位附近，耐心等待停车脱险。</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正在室外的人员，用合适的物件罩在头上</a:t>
            </a:r>
            <a:r>
              <a:rPr lang="en-US" altLang="zh-CN" dirty="0">
                <a:solidFill>
                  <a:schemeClr val="bg1">
                    <a:lumMod val="50000"/>
                  </a:schemeClr>
                </a:solidFill>
                <a:latin typeface="微软雅黑" panose="020B0503020204020204" charset="-122"/>
                <a:ea typeface="微软雅黑" panose="020B0503020204020204" charset="-122"/>
              </a:rPr>
              <a:t>(</a:t>
            </a:r>
            <a:r>
              <a:rPr lang="zh-CN" altLang="en-US" dirty="0">
                <a:solidFill>
                  <a:schemeClr val="bg1">
                    <a:lumMod val="50000"/>
                  </a:schemeClr>
                </a:solidFill>
                <a:latin typeface="微软雅黑" panose="020B0503020204020204" charset="-122"/>
                <a:ea typeface="微软雅黑" panose="020B0503020204020204" charset="-122"/>
              </a:rPr>
              <a:t>双手也行</a:t>
            </a:r>
            <a:r>
              <a:rPr lang="en-US" altLang="zh-CN" dirty="0">
                <a:solidFill>
                  <a:schemeClr val="bg1">
                    <a:lumMod val="50000"/>
                  </a:schemeClr>
                </a:solidFill>
                <a:latin typeface="微软雅黑" panose="020B0503020204020204" charset="-122"/>
                <a:ea typeface="微软雅黑" panose="020B0503020204020204" charset="-122"/>
              </a:rPr>
              <a:t>)</a:t>
            </a:r>
            <a:r>
              <a:rPr lang="zh-CN" altLang="en-US" dirty="0">
                <a:solidFill>
                  <a:schemeClr val="bg1">
                    <a:lumMod val="50000"/>
                  </a:schemeClr>
                </a:solidFill>
                <a:latin typeface="微软雅黑" panose="020B0503020204020204" charset="-122"/>
                <a:ea typeface="微软雅黑" panose="020B0503020204020204" charset="-122"/>
              </a:rPr>
              <a:t>，跑到空旷的地方。注意避开高大的建筑物，特别是有玻璃的，还有像烟囱、水塔、广告牌、路灯、大吊车、立交桥、过街天桥等。在楼群中躲不开可以进入路旁大楼里，底层不容易塌掉，但有被埋的危险性。</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地震时正在郊外的人员，应迅速离开山边、河岸及高压线、电线杆，以防滑坡、涨水等突发事件。</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5469" y="1144616"/>
            <a:ext cx="3817729" cy="2730911"/>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5477"/>
                                        </p:tgtEl>
                                        <p:attrNameLst>
                                          <p:attrName>style.visibility</p:attrName>
                                        </p:attrNameLst>
                                      </p:cBhvr>
                                      <p:to>
                                        <p:strVal val="visible"/>
                                      </p:to>
                                    </p:set>
                                    <p:animEffect transition="in" filter="box(in)">
                                      <p:cBhvr>
                                        <p:cTn id="7" dur="500"/>
                                        <p:tgtEl>
                                          <p:spTgt spid="10547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5477" grpId="0" animBg="1"/>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708025" y="419151"/>
            <a:ext cx="46799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学校的应急防震行动</a:t>
            </a:r>
          </a:p>
        </p:txBody>
      </p:sp>
      <p:sp>
        <p:nvSpPr>
          <p:cNvPr id="10650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708025" y="1768846"/>
            <a:ext cx="600868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在操场或室外时，可原地不动蹲下，双手保护头部，注意避开高大建筑物或危险物。</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不要回到教室去。</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震后应当有组织地撤离。</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千万不要跳楼！不要站在窗外！ 不要到阳台上去！</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5136" y="1798009"/>
            <a:ext cx="4667250"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6501"/>
                                        </p:tgtEl>
                                        <p:attrNameLst>
                                          <p:attrName>style.visibility</p:attrName>
                                        </p:attrNameLst>
                                      </p:cBhvr>
                                      <p:to>
                                        <p:strVal val="visible"/>
                                      </p:to>
                                    </p:set>
                                    <p:animEffect transition="in" filter="box(in)">
                                      <p:cBhvr>
                                        <p:cTn id="7" dur="500"/>
                                        <p:tgtEl>
                                          <p:spTgt spid="10650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6501" grpId="0" animBg="1"/>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383368" y="391235"/>
            <a:ext cx="46799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自救常识</a:t>
            </a:r>
          </a:p>
        </p:txBody>
      </p:sp>
      <p:sp>
        <p:nvSpPr>
          <p:cNvPr id="10752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a:spLocks noChangeArrowheads="1"/>
          </p:cNvSpPr>
          <p:nvPr/>
        </p:nvSpPr>
        <p:spPr bwMode="auto">
          <a:xfrm>
            <a:off x="438166" y="1356130"/>
            <a:ext cx="670831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如果被埋在废墟里，要尽量保持冷静，设法移动身边可动之物，扩大空间。</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用砖块、木头等加固支撑住可能塌落的重物，以防余震。</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若在室内要用手中、衣服或衣袖等捂住口鼻，防止有天然气煤气泄漏或烟尘呛闷窒息。</a:t>
            </a:r>
            <a:endParaRPr lang="en-US" altLang="zh-CN" dirty="0">
              <a:solidFill>
                <a:schemeClr val="bg1">
                  <a:lumMod val="50000"/>
                </a:schemeClr>
              </a:solidFill>
              <a:latin typeface="微软雅黑" panose="020B0503020204020204" charset="-122"/>
              <a:ea typeface="微软雅黑" panose="020B0503020204020204" charset="-122"/>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要保存体力，创造生存条件，等待救援。要相信自己，相信党！保持乐观自信！</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rPr>
              <a:t>撤退时，要把上衣脱掉，把带有皮带扣的皮带解下来，以免中途被阻碍物挂住。</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6485" y="1584904"/>
            <a:ext cx="4614791" cy="451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7525"/>
                                        </p:tgtEl>
                                        <p:attrNameLst>
                                          <p:attrName>style.visibility</p:attrName>
                                        </p:attrNameLst>
                                      </p:cBhvr>
                                      <p:to>
                                        <p:strVal val="visible"/>
                                      </p:to>
                                    </p:set>
                                    <p:animEffect transition="in" filter="box(in)">
                                      <p:cBhvr>
                                        <p:cTn id="7" dur="500"/>
                                        <p:tgtEl>
                                          <p:spTgt spid="1075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7525" grpId="0" animBg="1"/>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353387" y="381059"/>
            <a:ext cx="46799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互救常识</a:t>
            </a:r>
          </a:p>
        </p:txBody>
      </p:sp>
      <p:sp>
        <p:nvSpPr>
          <p:cNvPr id="10854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2" name="矩形 1"/>
          <p:cNvSpPr/>
          <p:nvPr/>
        </p:nvSpPr>
        <p:spPr>
          <a:xfrm>
            <a:off x="806450" y="2689362"/>
            <a:ext cx="1160053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地震后救人，时间就是生命，救人应当先从最近处救起，此种做法可以节约时间，减少伤亡：</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要先救青壮年，救出一个青年，就等于增多一份救援力量，另外还要注意先救有呼声的，先救容易救的人。</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营救他人时应先确定伤员的头部位置，使头部暴露，迅速清除口鼻内的尘土，再使胸腹部暴露，如有窒息，应及时施以人工呼吸。</a:t>
            </a:r>
            <a:endParaRPr lang="en-US" altLang="zh-CN" dirty="0">
              <a:solidFill>
                <a:schemeClr val="bg1">
                  <a:lumMod val="50000"/>
                </a:schemeClr>
              </a:solidFill>
              <a:latin typeface="微软雅黑" panose="020B0503020204020204" charset="-122"/>
              <a:ea typeface="微软雅黑" panose="020B0503020204020204" charset="-122"/>
              <a:sym typeface="+mn-ea"/>
            </a:endParaRP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在黑暗处呆的时间长的人，出来后要避免强光的刺激，长时间处于饥饿的人，不能一下子喂给过多食物。</a:t>
            </a:r>
          </a:p>
          <a:p>
            <a:pPr marL="457200" indent="-457200" eaLnBrk="0" hangingPunct="0">
              <a:lnSpc>
                <a:spcPct val="200000"/>
              </a:lnSpc>
              <a:buClr>
                <a:srgbClr val="00B050"/>
              </a:buClr>
              <a:buFont typeface="Wingdings" panose="05000000000000000000" pitchFamily="2" charset="2"/>
              <a:buChar char="n"/>
            </a:pPr>
            <a:r>
              <a:rPr lang="zh-CN" altLang="en-US" dirty="0">
                <a:solidFill>
                  <a:schemeClr val="bg1">
                    <a:lumMod val="50000"/>
                  </a:schemeClr>
                </a:solidFill>
                <a:latin typeface="微软雅黑" panose="020B0503020204020204" charset="-122"/>
                <a:ea typeface="微软雅黑" panose="020B0503020204020204" charset="-122"/>
                <a:sym typeface="+mn-ea"/>
              </a:rPr>
              <a:t>震后初期的抢救工作，大多采取手挖肩扛，不可用利器刨挖挖掘过程中，要特别注意不要造成粉尘碎物飞扬，以致误伤和窒息被营救者，必要时可采取洒水息尘的办法。</a:t>
            </a:r>
          </a:p>
        </p:txBody>
      </p:sp>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70488" t="-2" r="-3316" b="51423"/>
          <a:stretch>
            <a:fillRect/>
          </a:stretch>
        </p:blipFill>
        <p:spPr>
          <a:xfrm>
            <a:off x="4246817" y="381059"/>
            <a:ext cx="4928074" cy="27462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08549"/>
                                        </p:tgtEl>
                                        <p:attrNameLst>
                                          <p:attrName>style.visibility</p:attrName>
                                        </p:attrNameLst>
                                      </p:cBhvr>
                                      <p:to>
                                        <p:strVal val="visible"/>
                                      </p:to>
                                    </p:set>
                                    <p:animEffect transition="in" filter="box(in)">
                                      <p:cBhvr>
                                        <p:cTn id="7" dur="500"/>
                                        <p:tgtEl>
                                          <p:spTgt spid="10854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8549" grpId="0" animBg="1"/>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7ab8d0e0368f01b72e384eed0bc9a6"/>
          <p:cNvPicPr>
            <a:picLocks noChangeAspect="1"/>
          </p:cNvPicPr>
          <p:nvPr/>
        </p:nvPicPr>
        <p:blipFill rotWithShape="1">
          <a:blip r:embed="rId3"/>
          <a:srcRect b="15742"/>
          <a:stretch>
            <a:fillRect/>
          </a:stretch>
        </p:blipFill>
        <p:spPr>
          <a:xfrm rot="16200000">
            <a:off x="5849444" y="1039668"/>
            <a:ext cx="7979475" cy="4705637"/>
          </a:xfrm>
          <a:prstGeom prst="rect">
            <a:avLst/>
          </a:prstGeom>
        </p:spPr>
      </p:pic>
      <p:grpSp>
        <p:nvGrpSpPr>
          <p:cNvPr id="4" name="Group 1"/>
          <p:cNvGrpSpPr/>
          <p:nvPr/>
        </p:nvGrpSpPr>
        <p:grpSpPr>
          <a:xfrm>
            <a:off x="5839749" y="6174695"/>
            <a:ext cx="443376" cy="45720"/>
            <a:chOff x="5874311" y="5185093"/>
            <a:chExt cx="443376" cy="45720"/>
          </a:xfrm>
          <a:solidFill>
            <a:schemeClr val="bg1"/>
          </a:solidFill>
        </p:grpSpPr>
        <p:sp>
          <p:nvSpPr>
            <p:cNvPr id="7" name="Rectangle 6"/>
            <p:cNvSpPr/>
            <p:nvPr/>
          </p:nvSpPr>
          <p:spPr>
            <a:xfrm>
              <a:off x="5874311"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Rectangle 7"/>
            <p:cNvSpPr/>
            <p:nvPr/>
          </p:nvSpPr>
          <p:spPr>
            <a:xfrm>
              <a:off x="5991623"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108935"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0" name="Rectangle 9"/>
            <p:cNvSpPr/>
            <p:nvPr/>
          </p:nvSpPr>
          <p:spPr>
            <a:xfrm>
              <a:off x="6226247" y="5185093"/>
              <a:ext cx="91440" cy="45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0" name="TextBox 4"/>
          <p:cNvSpPr txBox="1"/>
          <p:nvPr/>
        </p:nvSpPr>
        <p:spPr>
          <a:xfrm>
            <a:off x="1681125" y="4111670"/>
            <a:ext cx="5262979" cy="1015663"/>
          </a:xfrm>
          <a:prstGeom prst="rect">
            <a:avLst/>
          </a:prstGeom>
          <a:noFill/>
        </p:spPr>
        <p:txBody>
          <a:bodyPr wrap="none" rtlCol="0">
            <a:spAutoFit/>
          </a:bodyPr>
          <a:lstStyle/>
          <a:p>
            <a:pPr defTabSz="913765">
              <a:defRPr/>
            </a:pPr>
            <a:r>
              <a:rPr lang="zh-CN" altLang="en-US" sz="6000" b="1" spc="600" dirty="0" smtClean="0">
                <a:solidFill>
                  <a:srgbClr val="92D050"/>
                </a:solidFill>
                <a:latin typeface="迷你简汉真广标" panose="02010609000101010101" pitchFamily="49" charset="-122"/>
                <a:ea typeface="迷你简汉真广标" panose="02010609000101010101" pitchFamily="49" charset="-122"/>
              </a:rPr>
              <a:t>家庭防震准备</a:t>
            </a:r>
            <a:endParaRPr lang="zh-CN" altLang="en-US" sz="6000" b="1" spc="600" dirty="0">
              <a:solidFill>
                <a:srgbClr val="92D050"/>
              </a:solidFill>
              <a:latin typeface="迷你简汉真广标" panose="02010609000101010101" pitchFamily="49" charset="-122"/>
              <a:ea typeface="迷你简汉真广标" panose="02010609000101010101" pitchFamily="49" charset="-122"/>
            </a:endParaRPr>
          </a:p>
        </p:txBody>
      </p:sp>
      <p:grpSp>
        <p:nvGrpSpPr>
          <p:cNvPr id="13" name="组合 12"/>
          <p:cNvGrpSpPr/>
          <p:nvPr/>
        </p:nvGrpSpPr>
        <p:grpSpPr>
          <a:xfrm>
            <a:off x="2948998" y="1424678"/>
            <a:ext cx="2449676" cy="2449676"/>
            <a:chOff x="1959919" y="2023759"/>
            <a:chExt cx="2773806" cy="2773806"/>
          </a:xfrm>
        </p:grpSpPr>
        <p:grpSp>
          <p:nvGrpSpPr>
            <p:cNvPr id="14" name="组合 13"/>
            <p:cNvGrpSpPr/>
            <p:nvPr/>
          </p:nvGrpSpPr>
          <p:grpSpPr>
            <a:xfrm>
              <a:off x="1959919" y="2023759"/>
              <a:ext cx="2773806" cy="2773806"/>
              <a:chOff x="2099081" y="2031187"/>
              <a:chExt cx="2739620" cy="2739620"/>
            </a:xfrm>
          </p:grpSpPr>
          <p:sp>
            <p:nvSpPr>
              <p:cNvPr id="16" name="椭圆 15"/>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sp>
            <p:nvSpPr>
              <p:cNvPr id="17" name="圆角矩形 1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黑体" panose="02010609060101010101" charset="-122"/>
                  <a:ea typeface="黑体" panose="02010609060101010101" charset="-122"/>
                  <a:cs typeface="+mn-ea"/>
                  <a:sym typeface="+mn-lt"/>
                </a:endParaRPr>
              </a:p>
            </p:txBody>
          </p:sp>
        </p:grpSp>
        <p:sp>
          <p:nvSpPr>
            <p:cNvPr id="15" name="椭圆 14"/>
            <p:cNvSpPr/>
            <p:nvPr/>
          </p:nvSpPr>
          <p:spPr>
            <a:xfrm>
              <a:off x="2510240" y="2574081"/>
              <a:ext cx="1673164" cy="1673161"/>
            </a:xfrm>
            <a:prstGeom prst="ellipse">
              <a:avLst/>
            </a:prstGeom>
            <a:solidFill>
              <a:srgbClr val="439D36"/>
            </a:solid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黑体" panose="02010609060101010101" charset="-122"/>
                <a:ea typeface="黑体" panose="02010609060101010101" charset="-122"/>
                <a:cs typeface="+mn-ea"/>
                <a:sym typeface="+mn-lt"/>
              </a:endParaRPr>
            </a:p>
          </p:txBody>
        </p:sp>
      </p:grpSp>
      <p:sp>
        <p:nvSpPr>
          <p:cNvPr id="18" name="TextBox 27"/>
          <p:cNvSpPr txBox="1"/>
          <p:nvPr/>
        </p:nvSpPr>
        <p:spPr>
          <a:xfrm>
            <a:off x="3759462" y="1673377"/>
            <a:ext cx="847903" cy="1717040"/>
          </a:xfrm>
          <a:prstGeom prst="rect">
            <a:avLst/>
          </a:prstGeom>
          <a:noFill/>
        </p:spPr>
        <p:txBody>
          <a:bodyPr wrap="square" rtlCol="0">
            <a:spAutoFit/>
          </a:bodyPr>
          <a:lstStyle/>
          <a:p>
            <a:pPr>
              <a:defRPr/>
            </a:pPr>
            <a:r>
              <a:rPr lang="en-US" altLang="zh-CN" sz="10665" b="1" kern="0" dirty="0" smtClean="0">
                <a:solidFill>
                  <a:sysClr val="window" lastClr="FFFFFF"/>
                </a:solidFill>
                <a:latin typeface="黑体" panose="02010609060101010101" charset="-122"/>
                <a:ea typeface="黑体" panose="02010609060101010101" charset="-122"/>
                <a:cs typeface="+mn-ea"/>
                <a:sym typeface="+mn-lt"/>
              </a:rPr>
              <a:t>7</a:t>
            </a:r>
            <a:endParaRPr lang="en-US" altLang="zh-CN" sz="10665" b="1" kern="0" dirty="0">
              <a:solidFill>
                <a:sysClr val="window" lastClr="FFFFFF"/>
              </a:solidFill>
              <a:latin typeface="黑体" panose="02010609060101010101" charset="-122"/>
              <a:ea typeface="黑体" panose="02010609060101010101" charset="-122"/>
              <a:cs typeface="+mn-ea"/>
              <a:sym typeface="+mn-lt"/>
            </a:endParaRPr>
          </a:p>
        </p:txBody>
      </p:sp>
      <p:sp>
        <p:nvSpPr>
          <p:cNvPr id="19" name="tree-leaf_72691"/>
          <p:cNvSpPr>
            <a:spLocks noChangeAspect="1"/>
          </p:cNvSpPr>
          <p:nvPr/>
        </p:nvSpPr>
        <p:spPr bwMode="auto">
          <a:xfrm rot="4873980">
            <a:off x="237297" y="19168"/>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0" name="tree-leaf_72691"/>
          <p:cNvSpPr>
            <a:spLocks noChangeAspect="1"/>
          </p:cNvSpPr>
          <p:nvPr/>
        </p:nvSpPr>
        <p:spPr bwMode="auto">
          <a:xfrm rot="5842545">
            <a:off x="1032018" y="114833"/>
            <a:ext cx="459085" cy="45041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1" name="tree-leaf_72691"/>
          <p:cNvSpPr>
            <a:spLocks noChangeAspect="1"/>
          </p:cNvSpPr>
          <p:nvPr/>
        </p:nvSpPr>
        <p:spPr bwMode="auto">
          <a:xfrm rot="5739186">
            <a:off x="2847975" y="373917"/>
            <a:ext cx="443137" cy="43476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2" name="tree-leaf_72691"/>
          <p:cNvSpPr>
            <a:spLocks noChangeAspect="1"/>
          </p:cNvSpPr>
          <p:nvPr/>
        </p:nvSpPr>
        <p:spPr bwMode="auto">
          <a:xfrm rot="6023744">
            <a:off x="1481630" y="722045"/>
            <a:ext cx="398990" cy="391451"/>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3" name="tree-leaf_72691"/>
          <p:cNvSpPr>
            <a:spLocks noChangeAspect="1"/>
          </p:cNvSpPr>
          <p:nvPr/>
        </p:nvSpPr>
        <p:spPr bwMode="auto">
          <a:xfrm rot="5947214">
            <a:off x="2067477" y="151073"/>
            <a:ext cx="417115" cy="409234"/>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24" name="tree-leaf_72691"/>
          <p:cNvSpPr>
            <a:spLocks noChangeAspect="1"/>
          </p:cNvSpPr>
          <p:nvPr/>
        </p:nvSpPr>
        <p:spPr bwMode="auto">
          <a:xfrm rot="6408616">
            <a:off x="2496029" y="912596"/>
            <a:ext cx="384345" cy="377083"/>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0-#ppt_h/2"/>
                                          </p:val>
                                        </p:tav>
                                        <p:tav tm="100000">
                                          <p:val>
                                            <p:strVal val="#ppt_y"/>
                                          </p:val>
                                        </p:tav>
                                      </p:tavLst>
                                    </p:anim>
                                  </p:childTnLst>
                                </p:cTn>
                              </p:par>
                              <p:par>
                                <p:cTn id="34" presetID="38" presetClass="entr" presetSubtype="0" accel="50000" fill="hold" grpId="0" nodeType="withEffect">
                                  <p:stCondLst>
                                    <p:cond delay="0"/>
                                  </p:stCondLst>
                                  <p:iterate type="lt">
                                    <p:tmPct val="50000"/>
                                  </p:iterate>
                                  <p:childTnLst>
                                    <p:set>
                                      <p:cBhvr>
                                        <p:cTn id="35" dur="1" fill="hold">
                                          <p:stCondLst>
                                            <p:cond delay="0"/>
                                          </p:stCondLst>
                                        </p:cTn>
                                        <p:tgtEl>
                                          <p:spTgt spid="18"/>
                                        </p:tgtEl>
                                        <p:attrNameLst>
                                          <p:attrName>style.visibility</p:attrName>
                                        </p:attrNameLst>
                                      </p:cBhvr>
                                      <p:to>
                                        <p:strVal val="visible"/>
                                      </p:to>
                                    </p:set>
                                    <p:set>
                                      <p:cBhvr>
                                        <p:cTn id="36" dur="364" fill="hold">
                                          <p:stCondLst>
                                            <p:cond delay="0"/>
                                          </p:stCondLst>
                                        </p:cTn>
                                        <p:tgtEl>
                                          <p:spTgt spid="18"/>
                                        </p:tgtEl>
                                        <p:attrNameLst>
                                          <p:attrName>style.rotation</p:attrName>
                                        </p:attrNameLst>
                                      </p:cBhvr>
                                      <p:to>
                                        <p:strVal val="-45.0"/>
                                      </p:to>
                                    </p:set>
                                    <p:anim calcmode="lin" valueType="num">
                                      <p:cBhvr>
                                        <p:cTn id="37" dur="364" fill="hold">
                                          <p:stCondLst>
                                            <p:cond delay="36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38" dur="36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39" dur="125" decel="50000" autoRev="1" fill="hold">
                                          <p:stCondLst>
                                            <p:cond delay="36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0" dur="109" fill="hold">
                                          <p:stCondLst>
                                            <p:cond delay="691"/>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3299"/>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transition="in" filter="fade">
                                      <p:cBhvr>
                                        <p:cTn id="46" dur="25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799"/>
                            </p:stCondLst>
                            <p:childTnLst>
                              <p:par>
                                <p:cTn id="53" presetID="16" presetClass="entr" presetSubtype="21"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barn(inVertical)">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789578" y="473857"/>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合理放置家具、物品</a:t>
            </a:r>
          </a:p>
        </p:txBody>
      </p:sp>
      <p:sp>
        <p:nvSpPr>
          <p:cNvPr id="110597"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292815" y="5669888"/>
            <a:ext cx="3744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1.</a:t>
            </a:r>
            <a:r>
              <a:rPr lang="zh-CN" altLang="en-US" dirty="0">
                <a:solidFill>
                  <a:srgbClr val="00B050"/>
                </a:solidFill>
                <a:latin typeface="华康新综艺W7(P)" panose="040B0700000000000000" pitchFamily="82" charset="-122"/>
                <a:ea typeface="华康新综艺W7(P)" panose="040B0700000000000000" pitchFamily="82" charset="-122"/>
              </a:rPr>
              <a:t>清理杂物，让门口、楼道畅通。</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076" y="1401227"/>
            <a:ext cx="3781652" cy="395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499225" y="5740235"/>
            <a:ext cx="4567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2.</a:t>
            </a:r>
            <a:r>
              <a:rPr lang="zh-CN" altLang="en-US" dirty="0">
                <a:solidFill>
                  <a:srgbClr val="00B050"/>
                </a:solidFill>
                <a:latin typeface="华康新综艺W7(P)" panose="040B0700000000000000" pitchFamily="82" charset="-122"/>
                <a:ea typeface="华康新综艺W7(P)" panose="040B0700000000000000" pitchFamily="82" charset="-122"/>
              </a:rPr>
              <a:t>把牢固的家具下腾空，以备地震时藏身。</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8600" y="1301972"/>
            <a:ext cx="3804924" cy="3870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10597"/>
                                        </p:tgtEl>
                                        <p:attrNameLst>
                                          <p:attrName>style.visibility</p:attrName>
                                        </p:attrNameLst>
                                      </p:cBhvr>
                                      <p:to>
                                        <p:strVal val="visible"/>
                                      </p:to>
                                    </p:set>
                                    <p:animEffect transition="in" filter="box(in)">
                                      <p:cBhvr>
                                        <p:cTn id="7" dur="500"/>
                                        <p:tgtEl>
                                          <p:spTgt spid="11059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0597" grpId="0" animBg="1"/>
      <p:bldP spid="3"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806450" y="412531"/>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合理放置家具、物品</a:t>
            </a:r>
          </a:p>
        </p:txBody>
      </p:sp>
      <p:sp>
        <p:nvSpPr>
          <p:cNvPr id="111621"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600162" y="5542190"/>
            <a:ext cx="4567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3.</a:t>
            </a:r>
            <a:r>
              <a:rPr lang="zh-CN" altLang="en-US" dirty="0">
                <a:solidFill>
                  <a:srgbClr val="00B050"/>
                </a:solidFill>
                <a:latin typeface="华康新综艺W7(P)" panose="040B0700000000000000" pitchFamily="82" charset="-122"/>
                <a:ea typeface="华康新综艺W7(P)" panose="040B0700000000000000" pitchFamily="82" charset="-122"/>
              </a:rPr>
              <a:t>把易燃易爆和有毒物品放在安全的地方。</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397568"/>
            <a:ext cx="3716338" cy="3874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6880927" y="5605741"/>
            <a:ext cx="4105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4.</a:t>
            </a:r>
            <a:r>
              <a:rPr lang="zh-CN" altLang="en-US" dirty="0">
                <a:solidFill>
                  <a:srgbClr val="00B050"/>
                </a:solidFill>
                <a:latin typeface="华康新综艺W7(P)" panose="040B0700000000000000" pitchFamily="82" charset="-122"/>
                <a:ea typeface="华康新综艺W7(P)" panose="040B0700000000000000" pitchFamily="82" charset="-122"/>
              </a:rPr>
              <a:t>阳台护墙要清理，花盆杂物拿下来。</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0927" y="1468083"/>
            <a:ext cx="3560061" cy="380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11621"/>
                                        </p:tgtEl>
                                        <p:attrNameLst>
                                          <p:attrName>style.visibility</p:attrName>
                                        </p:attrNameLst>
                                      </p:cBhvr>
                                      <p:to>
                                        <p:strVal val="visible"/>
                                      </p:to>
                                    </p:set>
                                    <p:animEffect transition="in" filter="box(in)">
                                      <p:cBhvr>
                                        <p:cTn id="7" dur="500"/>
                                        <p:tgtEl>
                                          <p:spTgt spid="11162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1621" grpId="0" animBg="1"/>
      <p:bldP spid="3"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839788" y="462502"/>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合理放置家具、物品</a:t>
            </a:r>
          </a:p>
        </p:txBody>
      </p:sp>
      <p:sp>
        <p:nvSpPr>
          <p:cNvPr id="112645"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774825" y="5427663"/>
            <a:ext cx="4336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5.</a:t>
            </a:r>
            <a:r>
              <a:rPr lang="zh-CN" altLang="en-US" dirty="0">
                <a:solidFill>
                  <a:srgbClr val="00B050"/>
                </a:solidFill>
                <a:latin typeface="华康新综艺W7(P)" panose="040B0700000000000000" pitchFamily="82" charset="-122"/>
                <a:ea typeface="华康新综艺W7(P)" panose="040B0700000000000000" pitchFamily="82" charset="-122"/>
              </a:rPr>
              <a:t>准备一个家庭震包，放在便于取到处。</a:t>
            </a:r>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2212975"/>
            <a:ext cx="309562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7278688" y="5481638"/>
            <a:ext cx="35126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en-US" altLang="zh-CN" dirty="0">
                <a:solidFill>
                  <a:srgbClr val="00B050"/>
                </a:solidFill>
                <a:latin typeface="华康新综艺W7(P)" panose="040B0700000000000000" pitchFamily="82" charset="-122"/>
                <a:ea typeface="华康新综艺W7(P)" panose="040B0700000000000000" pitchFamily="82" charset="-122"/>
              </a:rPr>
              <a:t>6.</a:t>
            </a:r>
            <a:r>
              <a:rPr lang="zh-CN" altLang="en-US" dirty="0">
                <a:solidFill>
                  <a:srgbClr val="00B050"/>
                </a:solidFill>
                <a:latin typeface="华康新综艺W7(P)" panose="040B0700000000000000" pitchFamily="82" charset="-122"/>
                <a:ea typeface="华康新综艺W7(P)" panose="040B0700000000000000" pitchFamily="82" charset="-122"/>
              </a:rPr>
              <a:t>练习“一分钟紧急避险”，进行紧急撤离与疏散练习。</a:t>
            </a:r>
          </a:p>
        </p:txBody>
      </p:sp>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5538" y="2192338"/>
            <a:ext cx="296545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11"/>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3" name="组合 12"/>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4" name="矩形 13"/>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7"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8"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9"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12645"/>
                                        </p:tgtEl>
                                        <p:attrNameLst>
                                          <p:attrName>style.visibility</p:attrName>
                                        </p:attrNameLst>
                                      </p:cBhvr>
                                      <p:to>
                                        <p:strVal val="visible"/>
                                      </p:to>
                                    </p:set>
                                    <p:animEffect transition="in" filter="box(in)">
                                      <p:cBhvr>
                                        <p:cTn id="7" dur="500"/>
                                        <p:tgtEl>
                                          <p:spTgt spid="1126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2645" grpId="0" animBg="1"/>
      <p:bldP spid="3" grpId="0"/>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075871" y="445201"/>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准备好必要的防震物品</a:t>
            </a:r>
          </a:p>
        </p:txBody>
      </p:sp>
      <p:sp>
        <p:nvSpPr>
          <p:cNvPr id="113669"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718792" y="1461585"/>
            <a:ext cx="509780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sz="2800" dirty="0">
                <a:solidFill>
                  <a:schemeClr val="bg1">
                    <a:lumMod val="50000"/>
                  </a:schemeClr>
                </a:solidFill>
                <a:latin typeface="微软雅黑" panose="020B0503020204020204" charset="-122"/>
                <a:ea typeface="微软雅黑" panose="020B0503020204020204" charset="-122"/>
              </a:rPr>
              <a:t>准备一个包括食品、水、应急灯、简单药品、绳索、收音机等在内的家庭防震包，放在便于取到处。</a:t>
            </a:r>
          </a:p>
        </p:txBody>
      </p:sp>
      <p:pic>
        <p:nvPicPr>
          <p:cNvPr id="7"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768847"/>
            <a:ext cx="5040569" cy="403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13669"/>
                                        </p:tgtEl>
                                        <p:attrNameLst>
                                          <p:attrName>style.visibility</p:attrName>
                                        </p:attrNameLst>
                                      </p:cBhvr>
                                      <p:to>
                                        <p:strVal val="visible"/>
                                      </p:to>
                                    </p:set>
                                    <p:animEffect transition="in" filter="box(in)">
                                      <p:cBhvr>
                                        <p:cTn id="7" dur="500"/>
                                        <p:tgtEl>
                                          <p:spTgt spid="11366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3669" grpId="0" animBg="1"/>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1064078" y="473857"/>
            <a:ext cx="4248150" cy="54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lnSpc>
                <a:spcPct val="90000"/>
              </a:lnSpc>
              <a:defRPr sz="3200">
                <a:solidFill>
                  <a:srgbClr val="00B050"/>
                </a:solidFill>
                <a:latin typeface="华康新综艺W7(P)" panose="040B0700000000000000" pitchFamily="82" charset="-122"/>
                <a:ea typeface="华康新综艺W7(P)" panose="040B0700000000000000" pitchFamily="82" charset="-122"/>
              </a:defRPr>
            </a:lvl1pPr>
            <a:lvl2pPr eaLnBrk="0" hangingPunct="0">
              <a:defRPr sz="2400">
                <a:latin typeface="Arial" panose="020B0604020202020204" pitchFamily="34" charset="0"/>
                <a:ea typeface="宋体" panose="02010600030101010101" pitchFamily="2" charset="-122"/>
              </a:defRPr>
            </a:lvl2pPr>
            <a:lvl3pPr eaLnBrk="0" hangingPunct="0">
              <a:defRPr sz="2400">
                <a:latin typeface="Arial" panose="020B0604020202020204" pitchFamily="34" charset="0"/>
                <a:ea typeface="宋体" panose="02010600030101010101" pitchFamily="2" charset="-122"/>
              </a:defRPr>
            </a:lvl3pPr>
            <a:lvl4pPr eaLnBrk="0" hangingPunct="0">
              <a:defRPr sz="2400">
                <a:latin typeface="Arial" panose="020B0604020202020204" pitchFamily="34" charset="0"/>
                <a:ea typeface="宋体" panose="02010600030101010101" pitchFamily="2" charset="-122"/>
              </a:defRPr>
            </a:lvl4pPr>
            <a:lvl5pPr eaLnBrk="0" hangingPunct="0">
              <a:defRPr sz="2400">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latin typeface="Arial" panose="020B0604020202020204" pitchFamily="34" charset="0"/>
                <a:ea typeface="宋体" panose="02010600030101010101" pitchFamily="2" charset="-122"/>
              </a:defRPr>
            </a:lvl9pPr>
          </a:lstStyle>
          <a:p>
            <a:r>
              <a:rPr lang="zh-CN" altLang="en-US" dirty="0">
                <a:sym typeface="+mn-ea"/>
              </a:rPr>
              <a:t>地震时关火的三次机会</a:t>
            </a:r>
          </a:p>
        </p:txBody>
      </p:sp>
      <p:sp>
        <p:nvSpPr>
          <p:cNvPr id="114693" name="WordArt 7"/>
          <p:cNvSpPr>
            <a:spLocks noChangeArrowheads="1" noChangeShapeType="1" noTextEdit="1"/>
          </p:cNvSpPr>
          <p:nvPr/>
        </p:nvSpPr>
        <p:spPr bwMode="auto">
          <a:xfrm rot="5400000">
            <a:off x="8007350" y="2741613"/>
            <a:ext cx="5983287" cy="1150938"/>
          </a:xfrm>
          <a:prstGeom prst="rect">
            <a:avLst/>
          </a:prstGeom>
        </p:spPr>
        <p:txBody>
          <a:bodyPr vert="eaVert" wrap="none" fromWordArt="1">
            <a:prstTxWarp prst="textPlain">
              <a:avLst>
                <a:gd name="adj" fmla="val 50000"/>
              </a:avLst>
            </a:prstTxWarp>
          </a:bodyPr>
          <a:lstStyle/>
          <a:p>
            <a:pPr algn="ctr" fontAlgn="auto"/>
            <a:endParaRPr lang="zh-CN" altLang="en-US" sz="1400" kern="10">
              <a:ln w="9525">
                <a:solidFill>
                  <a:srgbClr val="000000"/>
                </a:solidFill>
                <a:round/>
              </a:ln>
              <a:solidFill>
                <a:srgbClr val="000000"/>
              </a:solidFill>
              <a:latin typeface="宋体" panose="02010600030101010101" pitchFamily="2" charset="-122"/>
            </a:endParaRPr>
          </a:p>
        </p:txBody>
      </p:sp>
      <p:sp>
        <p:nvSpPr>
          <p:cNvPr id="3" name="矩形 2"/>
          <p:cNvSpPr>
            <a:spLocks noChangeArrowheads="1"/>
          </p:cNvSpPr>
          <p:nvPr/>
        </p:nvSpPr>
        <p:spPr bwMode="auto">
          <a:xfrm>
            <a:off x="1064078" y="1768847"/>
            <a:ext cx="474345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panose="020B0604020202020204" pitchFamily="34" charset="0"/>
                <a:ea typeface="宋体" panose="02010600030101010101" pitchFamily="2" charset="-122"/>
              </a:defRPr>
            </a:lvl1pPr>
            <a:lvl2pPr eaLnBrk="0" hangingPunct="0">
              <a:defRPr sz="2400">
                <a:solidFill>
                  <a:schemeClr val="tx1"/>
                </a:solidFill>
                <a:latin typeface="Arial" panose="020B0604020202020204" pitchFamily="34" charset="0"/>
                <a:ea typeface="宋体" panose="02010600030101010101" pitchFamily="2" charset="-122"/>
              </a:defRPr>
            </a:lvl2pPr>
            <a:lvl3pPr eaLnBrk="0" hangingPunct="0">
              <a:defRPr sz="2400">
                <a:solidFill>
                  <a:schemeClr val="tx1"/>
                </a:solidFill>
                <a:latin typeface="Arial" panose="020B0604020202020204" pitchFamily="34" charset="0"/>
                <a:ea typeface="宋体" panose="02010600030101010101" pitchFamily="2" charset="-122"/>
              </a:defRPr>
            </a:lvl3pPr>
            <a:lvl4pPr eaLnBrk="0" hangingPunct="0">
              <a:defRPr sz="2400">
                <a:solidFill>
                  <a:schemeClr val="tx1"/>
                </a:solidFill>
                <a:latin typeface="Arial" panose="020B0604020202020204" pitchFamily="34" charset="0"/>
                <a:ea typeface="宋体" panose="02010600030101010101" pitchFamily="2" charset="-122"/>
              </a:defRPr>
            </a:lvl4pPr>
            <a:lvl5pPr eaLnBrk="0" hangingPunct="0">
              <a:defRPr sz="2400">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sz="2400">
                <a:solidFill>
                  <a:schemeClr val="tx1"/>
                </a:solidFill>
                <a:latin typeface="Arial" panose="020B0604020202020204" pitchFamily="34" charset="0"/>
                <a:ea typeface="宋体" panose="02010600030101010101" pitchFamily="2" charset="-122"/>
              </a:defRPr>
            </a:lvl9pPr>
          </a:lstStyle>
          <a:p>
            <a:pPr>
              <a:lnSpc>
                <a:spcPct val="200000"/>
              </a:lnSpc>
              <a:buClr>
                <a:srgbClr val="00B050"/>
              </a:buClr>
              <a:buFont typeface="Wingdings" panose="05000000000000000000" pitchFamily="2" charset="2"/>
              <a:buChar char="n"/>
            </a:pPr>
            <a:r>
              <a:rPr lang="zh-CN" altLang="en-US" sz="1600" dirty="0">
                <a:solidFill>
                  <a:schemeClr val="bg1">
                    <a:lumMod val="50000"/>
                  </a:schemeClr>
                </a:solidFill>
                <a:latin typeface="微软雅黑" panose="020B0503020204020204" charset="-122"/>
                <a:ea typeface="微软雅黑" panose="020B0503020204020204" charset="-122"/>
              </a:rPr>
              <a:t>在感知小的晃动的瞬间，即刻关闭正在使用的取暖炉、煤气炉等。</a:t>
            </a:r>
            <a:endParaRPr lang="en-US" altLang="zh-CN" sz="1600" dirty="0">
              <a:solidFill>
                <a:schemeClr val="bg1">
                  <a:lumMod val="50000"/>
                </a:schemeClr>
              </a:solidFill>
              <a:latin typeface="微软雅黑" panose="020B0503020204020204" charset="-122"/>
              <a:ea typeface="微软雅黑" panose="020B0503020204020204" charset="-122"/>
            </a:endParaRPr>
          </a:p>
          <a:p>
            <a:pPr>
              <a:lnSpc>
                <a:spcPct val="200000"/>
              </a:lnSpc>
              <a:buClr>
                <a:srgbClr val="00B050"/>
              </a:buClr>
              <a:buFont typeface="Wingdings" panose="05000000000000000000" pitchFamily="2" charset="2"/>
              <a:buChar char="n"/>
            </a:pPr>
            <a:r>
              <a:rPr lang="zh-CN" altLang="en-US" sz="1600" dirty="0">
                <a:solidFill>
                  <a:schemeClr val="bg1">
                    <a:lumMod val="50000"/>
                  </a:schemeClr>
                </a:solidFill>
                <a:latin typeface="微软雅黑" panose="020B0503020204020204" charset="-122"/>
                <a:ea typeface="微软雅黑" panose="020B0503020204020204" charset="-122"/>
              </a:rPr>
              <a:t>在发生大的晃动时去关火，放在煤气炉、取暖炉上面的水壶等滑落下来，很危险，大的晃动停息后去关火更加合理。</a:t>
            </a:r>
            <a:endParaRPr lang="en-US" altLang="zh-CN" sz="1600" dirty="0">
              <a:solidFill>
                <a:schemeClr val="bg1">
                  <a:lumMod val="50000"/>
                </a:schemeClr>
              </a:solidFill>
              <a:latin typeface="微软雅黑" panose="020B0503020204020204" charset="-122"/>
              <a:ea typeface="微软雅黑" panose="020B0503020204020204" charset="-122"/>
            </a:endParaRPr>
          </a:p>
          <a:p>
            <a:pPr>
              <a:lnSpc>
                <a:spcPct val="200000"/>
              </a:lnSpc>
              <a:buClr>
                <a:srgbClr val="00B050"/>
              </a:buClr>
              <a:buFont typeface="Wingdings" panose="05000000000000000000" pitchFamily="2" charset="2"/>
              <a:buChar char="n"/>
            </a:pPr>
            <a:r>
              <a:rPr lang="zh-CN" altLang="en-US" sz="1600" dirty="0">
                <a:solidFill>
                  <a:schemeClr val="bg1">
                    <a:lumMod val="50000"/>
                  </a:schemeClr>
                </a:solidFill>
                <a:latin typeface="微软雅黑" panose="020B0503020204020204" charset="-122"/>
                <a:ea typeface="微软雅黑" panose="020B0503020204020204" charset="-122"/>
              </a:rPr>
              <a:t>即便发生失火的情形，在</a:t>
            </a:r>
            <a:r>
              <a:rPr lang="en-US" altLang="zh-CN" sz="1600" dirty="0">
                <a:solidFill>
                  <a:schemeClr val="bg1">
                    <a:lumMod val="50000"/>
                  </a:schemeClr>
                </a:solidFill>
                <a:latin typeface="微软雅黑" panose="020B0503020204020204" charset="-122"/>
                <a:ea typeface="微软雅黑" panose="020B0503020204020204" charset="-122"/>
              </a:rPr>
              <a:t>1-2</a:t>
            </a:r>
            <a:r>
              <a:rPr lang="zh-CN" altLang="en-US" sz="1600" dirty="0">
                <a:solidFill>
                  <a:schemeClr val="bg1">
                    <a:lumMod val="50000"/>
                  </a:schemeClr>
                </a:solidFill>
                <a:latin typeface="微软雅黑" panose="020B0503020204020204" charset="-122"/>
                <a:ea typeface="微软雅黑" panose="020B0503020204020204" charset="-122"/>
              </a:rPr>
              <a:t>分钟之内，还是可以扑灭的。为了能够迅速灭火，请将灭火器、消防水桶经常放置在离用火场所较近的地方。</a:t>
            </a:r>
          </a:p>
        </p:txBody>
      </p:sp>
      <p:pic>
        <p:nvPicPr>
          <p:cNvPr id="7"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933518"/>
            <a:ext cx="5580361" cy="379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a:xfrm>
            <a:off x="806450" y="1047142"/>
            <a:ext cx="11385550" cy="0"/>
          </a:xfrm>
          <a:prstGeom prst="line">
            <a:avLst/>
          </a:prstGeom>
          <a:noFill/>
          <a:ln w="22225" cap="flat" cmpd="sng" algn="ctr">
            <a:solidFill>
              <a:srgbClr val="92D050"/>
            </a:solidFill>
            <a:prstDash val="solid"/>
            <a:headEnd type="none"/>
          </a:ln>
          <a:effectLst/>
        </p:spPr>
      </p:cxnSp>
      <p:grpSp>
        <p:nvGrpSpPr>
          <p:cNvPr id="12" name="组合 11"/>
          <p:cNvGrpSpPr/>
          <p:nvPr/>
        </p:nvGrpSpPr>
        <p:grpSpPr>
          <a:xfrm>
            <a:off x="168308" y="381060"/>
            <a:ext cx="638142" cy="666082"/>
            <a:chOff x="126398" y="329784"/>
            <a:chExt cx="638142" cy="666082"/>
          </a:xfrm>
          <a:effectLst>
            <a:outerShdw blurRad="50800" dist="38100" dir="2700000" algn="tl" rotWithShape="0">
              <a:prstClr val="black">
                <a:alpha val="40000"/>
              </a:prstClr>
            </a:outerShdw>
          </a:effectLst>
        </p:grpSpPr>
        <p:sp>
          <p:nvSpPr>
            <p:cNvPr id="13" name="矩形 12"/>
            <p:cNvSpPr/>
            <p:nvPr/>
          </p:nvSpPr>
          <p:spPr>
            <a:xfrm>
              <a:off x="126398" y="329784"/>
              <a:ext cx="539717" cy="539717"/>
            </a:xfrm>
            <a:prstGeom prst="rect">
              <a:avLst/>
            </a:prstGeom>
            <a:noFill/>
            <a:ln w="25400">
              <a:solidFill>
                <a:srgbClr val="439D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24823" y="456149"/>
              <a:ext cx="539717" cy="539717"/>
            </a:xfrm>
            <a:prstGeom prst="rect">
              <a:avLst/>
            </a:prstGeom>
            <a:no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2D050"/>
                </a:solidFill>
              </a:endParaRPr>
            </a:p>
          </p:txBody>
        </p:sp>
      </p:grpSp>
      <p:sp>
        <p:nvSpPr>
          <p:cNvPr id="16" name="tree-leaf_72691"/>
          <p:cNvSpPr>
            <a:spLocks noChangeAspect="1"/>
          </p:cNvSpPr>
          <p:nvPr/>
        </p:nvSpPr>
        <p:spPr bwMode="auto">
          <a:xfrm rot="15828658">
            <a:off x="352161" y="561895"/>
            <a:ext cx="351989" cy="345338"/>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a:effectLst>
            <a:outerShdw blurRad="50800" dist="38100" dir="2700000" algn="tl" rotWithShape="0">
              <a:prstClr val="black">
                <a:alpha val="40000"/>
              </a:prstClr>
            </a:outerShdw>
          </a:effectLst>
        </p:spPr>
      </p:sp>
      <p:sp>
        <p:nvSpPr>
          <p:cNvPr id="17" name="tree-leaf_72691"/>
          <p:cNvSpPr>
            <a:spLocks noChangeAspect="1"/>
          </p:cNvSpPr>
          <p:nvPr/>
        </p:nvSpPr>
        <p:spPr bwMode="auto">
          <a:xfrm rot="222220">
            <a:off x="11266103" y="589907"/>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
        <p:nvSpPr>
          <p:cNvPr id="18" name="tree-leaf_72691"/>
          <p:cNvSpPr>
            <a:spLocks noChangeAspect="1"/>
          </p:cNvSpPr>
          <p:nvPr/>
        </p:nvSpPr>
        <p:spPr bwMode="auto">
          <a:xfrm rot="15750888">
            <a:off x="10816117" y="600394"/>
            <a:ext cx="480450" cy="471372"/>
          </a:xfrm>
          <a:custGeom>
            <a:avLst/>
            <a:gdLst>
              <a:gd name="T0" fmla="*/ 372171 w 604011"/>
              <a:gd name="T1" fmla="*/ 372171 w 604011"/>
              <a:gd name="T2" fmla="*/ 372171 w 604011"/>
              <a:gd name="T3" fmla="*/ 372171 w 604011"/>
              <a:gd name="T4" fmla="*/ 372171 w 604011"/>
              <a:gd name="T5" fmla="*/ 372171 w 604011"/>
              <a:gd name="T6" fmla="*/ 372171 w 604011"/>
              <a:gd name="T7" fmla="*/ 372171 w 604011"/>
              <a:gd name="T8" fmla="*/ 372171 w 604011"/>
              <a:gd name="T9" fmla="*/ 372171 w 604011"/>
              <a:gd name="T10" fmla="*/ 372171 w 604011"/>
              <a:gd name="T11" fmla="*/ 372171 w 604011"/>
              <a:gd name="T12" fmla="*/ 372171 w 604011"/>
              <a:gd name="T13" fmla="*/ 372171 w 604011"/>
              <a:gd name="T14" fmla="*/ 372171 w 604011"/>
              <a:gd name="T15" fmla="*/ 372171 w 604011"/>
              <a:gd name="T16" fmla="*/ 372171 w 604011"/>
              <a:gd name="T17" fmla="*/ 372171 w 604011"/>
              <a:gd name="T18" fmla="*/ 372171 w 604011"/>
              <a:gd name="T19" fmla="*/ 372171 w 604011"/>
              <a:gd name="T20" fmla="*/ 372171 w 604011"/>
              <a:gd name="T21" fmla="*/ 372171 w 604011"/>
              <a:gd name="T22" fmla="*/ 372171 w 604011"/>
              <a:gd name="T23" fmla="*/ 372171 w 604011"/>
              <a:gd name="T24" fmla="*/ 372171 w 604011"/>
              <a:gd name="T25" fmla="*/ 372171 w 604011"/>
              <a:gd name="T26" fmla="*/ 372171 w 604011"/>
              <a:gd name="T27" fmla="*/ 372171 w 604011"/>
              <a:gd name="T28" fmla="*/ 372171 w 604011"/>
              <a:gd name="T29" fmla="*/ 372171 w 604011"/>
              <a:gd name="T30" fmla="*/ 372171 w 604011"/>
              <a:gd name="T31" fmla="*/ 372171 w 604011"/>
              <a:gd name="T32" fmla="*/ 372171 w 604011"/>
              <a:gd name="T33" fmla="*/ 372171 w 604011"/>
              <a:gd name="T34" fmla="*/ 372171 w 604011"/>
              <a:gd name="T35" fmla="*/ 372171 w 604011"/>
              <a:gd name="T36" fmla="*/ 372171 w 604011"/>
              <a:gd name="T37" fmla="*/ 372171 w 604011"/>
              <a:gd name="T38" fmla="*/ 372171 w 604011"/>
              <a:gd name="T39" fmla="*/ 372171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11" h="8166">
                <a:moveTo>
                  <a:pt x="8153" y="159"/>
                </a:moveTo>
                <a:cubicBezTo>
                  <a:pt x="8049" y="55"/>
                  <a:pt x="7907" y="0"/>
                  <a:pt x="7761" y="7"/>
                </a:cubicBezTo>
                <a:cubicBezTo>
                  <a:pt x="7254" y="29"/>
                  <a:pt x="6763" y="96"/>
                  <a:pt x="6349" y="157"/>
                </a:cubicBezTo>
                <a:cubicBezTo>
                  <a:pt x="5382" y="302"/>
                  <a:pt x="4438" y="516"/>
                  <a:pt x="3546" y="794"/>
                </a:cubicBezTo>
                <a:cubicBezTo>
                  <a:pt x="3168" y="912"/>
                  <a:pt x="2672" y="1078"/>
                  <a:pt x="2185" y="1319"/>
                </a:cubicBezTo>
                <a:cubicBezTo>
                  <a:pt x="1841" y="1490"/>
                  <a:pt x="1448" y="1698"/>
                  <a:pt x="1144" y="2011"/>
                </a:cubicBezTo>
                <a:cubicBezTo>
                  <a:pt x="1141" y="2014"/>
                  <a:pt x="1139" y="2016"/>
                  <a:pt x="1137" y="2018"/>
                </a:cubicBezTo>
                <a:cubicBezTo>
                  <a:pt x="347" y="2860"/>
                  <a:pt x="0" y="4044"/>
                  <a:pt x="208" y="5184"/>
                </a:cubicBezTo>
                <a:cubicBezTo>
                  <a:pt x="321" y="5803"/>
                  <a:pt x="597" y="6369"/>
                  <a:pt x="986" y="6838"/>
                </a:cubicBezTo>
                <a:lnTo>
                  <a:pt x="6267" y="2045"/>
                </a:lnTo>
                <a:lnTo>
                  <a:pt x="1474" y="7325"/>
                </a:lnTo>
                <a:cubicBezTo>
                  <a:pt x="1995" y="7757"/>
                  <a:pt x="2636" y="8049"/>
                  <a:pt x="3330" y="8137"/>
                </a:cubicBezTo>
                <a:cubicBezTo>
                  <a:pt x="3482" y="8156"/>
                  <a:pt x="3636" y="8166"/>
                  <a:pt x="3789" y="8166"/>
                </a:cubicBezTo>
                <a:lnTo>
                  <a:pt x="3789" y="8166"/>
                </a:lnTo>
                <a:cubicBezTo>
                  <a:pt x="4386" y="8166"/>
                  <a:pt x="4977" y="8020"/>
                  <a:pt x="5499" y="7743"/>
                </a:cubicBezTo>
                <a:cubicBezTo>
                  <a:pt x="5855" y="7555"/>
                  <a:pt x="6145" y="7340"/>
                  <a:pt x="6361" y="7105"/>
                </a:cubicBezTo>
                <a:cubicBezTo>
                  <a:pt x="6692" y="6743"/>
                  <a:pt x="6916" y="6301"/>
                  <a:pt x="7092" y="5917"/>
                </a:cubicBezTo>
                <a:cubicBezTo>
                  <a:pt x="7501" y="5020"/>
                  <a:pt x="7732" y="4055"/>
                  <a:pt x="7934" y="3144"/>
                </a:cubicBezTo>
                <a:cubicBezTo>
                  <a:pt x="8148" y="2178"/>
                  <a:pt x="8269" y="1329"/>
                  <a:pt x="8305" y="551"/>
                </a:cubicBezTo>
                <a:cubicBezTo>
                  <a:pt x="8311" y="404"/>
                  <a:pt x="8256" y="262"/>
                  <a:pt x="8153" y="159"/>
                </a:cubicBezTo>
                <a:close/>
              </a:path>
            </a:pathLst>
          </a:custGeom>
          <a:solidFill>
            <a:srgbClr val="92D050"/>
          </a:solidFill>
          <a:ln>
            <a:noFill/>
          </a:ln>
        </p:spPr>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nodePh="1">
                                  <p:stCondLst>
                                    <p:cond delay="0"/>
                                  </p:stCondLst>
                                  <p:endCondLst>
                                    <p:cond evt="begin" delay="0">
                                      <p:tn val="5"/>
                                    </p:cond>
                                  </p:endCondLst>
                                  <p:childTnLst>
                                    <p:set>
                                      <p:cBhvr>
                                        <p:cTn id="6" dur="1" fill="hold">
                                          <p:stCondLst>
                                            <p:cond delay="0"/>
                                          </p:stCondLst>
                                        </p:cTn>
                                        <p:tgtEl>
                                          <p:spTgt spid="114693"/>
                                        </p:tgtEl>
                                        <p:attrNameLst>
                                          <p:attrName>style.visibility</p:attrName>
                                        </p:attrNameLst>
                                      </p:cBhvr>
                                      <p:to>
                                        <p:strVal val="visible"/>
                                      </p:to>
                                    </p:set>
                                    <p:animEffect transition="in" filter="box(in)">
                                      <p:cBhvr>
                                        <p:cTn id="7" dur="500"/>
                                        <p:tgtEl>
                                          <p:spTgt spid="11469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4693" grpId="0" animBg="1"/>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45887"/>
          <a:stretch>
            <a:fillRect/>
          </a:stretch>
        </p:blipFill>
        <p:spPr>
          <a:xfrm>
            <a:off x="2729009" y="4011169"/>
            <a:ext cx="6937288" cy="1953296"/>
          </a:xfrm>
          <a:prstGeom prst="rect">
            <a:avLst/>
          </a:prstGeom>
        </p:spPr>
      </p:pic>
      <p:pic>
        <p:nvPicPr>
          <p:cNvPr id="10" name="图片 9" descr="b3affab8c253b34079681e15caba6005"/>
          <p:cNvPicPr>
            <a:picLocks noChangeAspect="1"/>
          </p:cNvPicPr>
          <p:nvPr/>
        </p:nvPicPr>
        <p:blipFill>
          <a:blip r:embed="rId4"/>
          <a:stretch>
            <a:fillRect/>
          </a:stretch>
        </p:blipFill>
        <p:spPr>
          <a:xfrm>
            <a:off x="-5715" y="3269756"/>
            <a:ext cx="12197715" cy="3638550"/>
          </a:xfrm>
          <a:prstGeom prst="rect">
            <a:avLst/>
          </a:prstGeom>
        </p:spPr>
      </p:pic>
      <p:sp>
        <p:nvSpPr>
          <p:cNvPr id="55305" name="矩形 15"/>
          <p:cNvSpPr>
            <a:spLocks noChangeArrowheads="1"/>
          </p:cNvSpPr>
          <p:nvPr/>
        </p:nvSpPr>
        <p:spPr bwMode="auto">
          <a:xfrm>
            <a:off x="3410459" y="2582380"/>
            <a:ext cx="5771132" cy="1631216"/>
          </a:xfrm>
          <a:prstGeom prst="rect">
            <a:avLst/>
          </a:prstGeom>
        </p:spPr>
        <p:txBody>
          <a:bodyPr>
            <a:spAutoFit/>
          </a:bodyPr>
          <a:lstStyle/>
          <a:p>
            <a:pPr algn="ctr"/>
            <a:r>
              <a:rPr lang="zh-CN" altLang="en-US" sz="10000" b="1" spc="-300" dirty="0" smtClean="0">
                <a:solidFill>
                  <a:srgbClr val="FFC000"/>
                </a:solidFill>
                <a:latin typeface="迷你简汉真广标" panose="02010609000101010101" pitchFamily="49" charset="-122"/>
                <a:ea typeface="迷你简汉真广标" panose="02010609000101010101" pitchFamily="49" charset="-122"/>
              </a:rPr>
              <a:t> </a:t>
            </a:r>
            <a:endParaRPr lang="zh-CN" altLang="en-US" sz="10000" b="1" spc="-300" dirty="0">
              <a:solidFill>
                <a:srgbClr val="FFC000"/>
              </a:solidFill>
              <a:latin typeface="迷你简汉真广标" panose="02010609000101010101" pitchFamily="49" charset="-122"/>
              <a:ea typeface="迷你简汉真广标" panose="02010609000101010101" pitchFamily="49" charset="-122"/>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49116" y="-530548"/>
            <a:ext cx="7742346" cy="7549261"/>
          </a:xfrm>
          <a:prstGeom prst="rect">
            <a:avLst/>
          </a:prstGeom>
        </p:spPr>
      </p:pic>
      <p:sp>
        <p:nvSpPr>
          <p:cNvPr id="12" name="矩形 11"/>
          <p:cNvSpPr/>
          <p:nvPr/>
        </p:nvSpPr>
        <p:spPr bwMode="auto">
          <a:xfrm>
            <a:off x="6792455" y="1678020"/>
            <a:ext cx="5262979" cy="1015663"/>
          </a:xfrm>
          <a:prstGeom prst="rect">
            <a:avLst/>
          </a:prstGeom>
          <a:noFill/>
        </p:spPr>
        <p:txBody>
          <a:bodyPr wrap="none" rtlCol="0">
            <a:spAutoFit/>
          </a:bodyPr>
          <a:lstStyle/>
          <a:p>
            <a:pPr defTabSz="913765"/>
            <a:r>
              <a:rPr lang="zh-CN" altLang="en-US" sz="6000" b="1" spc="600" dirty="0">
                <a:solidFill>
                  <a:srgbClr val="92D050"/>
                </a:solidFill>
                <a:latin typeface="迷你简汉真广标" panose="02010609000101010101" pitchFamily="49" charset="-122"/>
                <a:ea typeface="迷你简汉真广标" panose="02010609000101010101" pitchFamily="49" charset="-122"/>
                <a:sym typeface="+mn-ea"/>
              </a:rPr>
              <a:t>谢谢大家观看</a:t>
            </a:r>
          </a:p>
        </p:txBody>
      </p:sp>
    </p:spTree>
  </p:cSld>
  <p:clrMapOvr>
    <a:masterClrMapping/>
  </p:clrMapOvr>
  <mc:AlternateContent xmlns:mc="http://schemas.openxmlformats.org/markup-compatibility/2006" xmlns:p14="http://schemas.microsoft.com/office/powerpoint/2010/main">
    <mc:Choice Requires="p14">
      <p:transition spd="slow" p14:dur="1250" advTm="3000">
        <p14:switch dir="r"/>
      </p:transition>
    </mc:Choice>
    <mc:Fallback xmlns="">
      <p:transition spd="slow" advTm="3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3683BB4-1A02-412C-A229-FF1CA1B11E94"/>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115.儿童地震防灾\1环保风抗震救灾主题班会ppt模板"/>
  <p:tag name="ISPRING_PRESENTATION_TITLE" val="抗震救灾"/>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3101</Words>
  <Application>Microsoft Office PowerPoint</Application>
  <PresentationFormat>宽屏</PresentationFormat>
  <Paragraphs>297</Paragraphs>
  <Slides>59</Slides>
  <Notes>59</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59</vt:i4>
      </vt:variant>
    </vt:vector>
  </HeadingPairs>
  <TitlesOfParts>
    <vt:vector size="73" baseType="lpstr">
      <vt:lpstr>仿宋</vt:lpstr>
      <vt:lpstr>黑体</vt:lpstr>
      <vt:lpstr>苏新诗古印宋简</vt:lpstr>
      <vt:lpstr>仿宋_GB2312</vt:lpstr>
      <vt:lpstr>Arial</vt:lpstr>
      <vt:lpstr>迷你简汉真广标</vt:lpstr>
      <vt:lpstr>微软雅黑</vt:lpstr>
      <vt:lpstr>Calibri</vt:lpstr>
      <vt:lpstr>宋体</vt:lpstr>
      <vt:lpstr>华文琥珀</vt:lpstr>
      <vt:lpstr>Calibri Light</vt:lpstr>
      <vt:lpstr>华康新综艺W7(P)</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众志成城  抗震救灾</vt:lpstr>
      <vt:lpstr> 众志成城  抗震救灾</vt:lpstr>
      <vt:lpstr>PowerPoint 演示文稿</vt:lpstr>
      <vt:lpstr>众志成城  抗震救灾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抗震救灾</dc:title>
  <dc:creator>孟小丽</dc:creator>
  <cp:lastModifiedBy>faith123</cp:lastModifiedBy>
  <cp:revision>65</cp:revision>
  <dcterms:created xsi:type="dcterms:W3CDTF">2018-05-08T13:13:00Z</dcterms:created>
  <dcterms:modified xsi:type="dcterms:W3CDTF">2018-07-28T23:38:49Z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