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316" r:id="rId3"/>
    <p:sldId id="317" r:id="rId5"/>
    <p:sldId id="288" r:id="rId6"/>
    <p:sldId id="260" r:id="rId7"/>
    <p:sldId id="320" r:id="rId8"/>
    <p:sldId id="262" r:id="rId9"/>
    <p:sldId id="289" r:id="rId10"/>
    <p:sldId id="264" r:id="rId11"/>
    <p:sldId id="321" r:id="rId12"/>
    <p:sldId id="295" r:id="rId13"/>
    <p:sldId id="322" r:id="rId14"/>
    <p:sldId id="324" r:id="rId15"/>
    <p:sldId id="325" r:id="rId16"/>
    <p:sldId id="326" r:id="rId17"/>
    <p:sldId id="327" r:id="rId18"/>
    <p:sldId id="328" r:id="rId19"/>
    <p:sldId id="329" r:id="rId20"/>
    <p:sldId id="330" r:id="rId21"/>
    <p:sldId id="296" r:id="rId22"/>
    <p:sldId id="274" r:id="rId23"/>
    <p:sldId id="276" r:id="rId24"/>
    <p:sldId id="275" r:id="rId25"/>
    <p:sldId id="297" r:id="rId26"/>
    <p:sldId id="279" r:id="rId27"/>
    <p:sldId id="280" r:id="rId28"/>
    <p:sldId id="281" r:id="rId29"/>
    <p:sldId id="298" r:id="rId30"/>
    <p:sldId id="346" r:id="rId31"/>
    <p:sldId id="283" r:id="rId32"/>
    <p:sldId id="347"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78"/>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EA6F3-4DFC-43C6-AD2D-8165C2CA808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3A5C2A-718A-4962-9B43-E65888496CD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pic>
        <p:nvPicPr>
          <p:cNvPr id="10" name="图片 9" descr="区字"/>
          <p:cNvPicPr>
            <a:picLocks noChangeAspect="1"/>
          </p:cNvPicPr>
          <p:nvPr userDrawn="1"/>
        </p:nvPicPr>
        <p:blipFill>
          <a:blip r:embed="rId2"/>
          <a:stretch>
            <a:fillRect/>
          </a:stretch>
        </p:blipFill>
        <p:spPr>
          <a:xfrm>
            <a:off x="1476375" y="833755"/>
            <a:ext cx="2772613" cy="458866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blipFill>
        <a:effectLst/>
      </p:bgPr>
    </p:bg>
    <p:spTree>
      <p:nvGrpSpPr>
        <p:cNvPr id="1" name=""/>
        <p:cNvGrpSpPr/>
        <p:nvPr/>
      </p:nvGrpSpPr>
      <p:grpSpPr>
        <a:xfrm>
          <a:off x="0" y="0"/>
          <a:ext cx="0" cy="0"/>
          <a:chOff x="0" y="0"/>
          <a:chExt cx="0" cy="0"/>
        </a:xfrm>
      </p:grpSpPr>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pic>
        <p:nvPicPr>
          <p:cNvPr id="2" name="图片 1" descr="花"/>
          <p:cNvPicPr>
            <a:picLocks noChangeAspect="1"/>
          </p:cNvPicPr>
          <p:nvPr userDrawn="1"/>
        </p:nvPicPr>
        <p:blipFill>
          <a:blip r:embed="rId5"/>
          <a:stretch>
            <a:fillRect/>
          </a:stretch>
        </p:blipFill>
        <p:spPr>
          <a:xfrm>
            <a:off x="13970" y="-5080"/>
            <a:ext cx="12163425" cy="686752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9.emf"/><Relationship Id="rId2" Type="http://schemas.openxmlformats.org/officeDocument/2006/relationships/tags" Target="../tags/tag2.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blipFill>
        <a:effectLst/>
      </p:bgPr>
    </p:bg>
    <p:spTree>
      <p:nvGrpSpPr>
        <p:cNvPr id="1" name=""/>
        <p:cNvGrpSpPr/>
        <p:nvPr/>
      </p:nvGrpSpPr>
      <p:grpSpPr>
        <a:xfrm>
          <a:off x="0" y="0"/>
          <a:ext cx="0" cy="0"/>
          <a:chOff x="0" y="0"/>
          <a:chExt cx="0" cy="0"/>
        </a:xfrm>
      </p:grpSpPr>
      <p:pic>
        <p:nvPicPr>
          <p:cNvPr id="3" name="图片 2" descr="花"/>
          <p:cNvPicPr>
            <a:picLocks noChangeAspect="1"/>
          </p:cNvPicPr>
          <p:nvPr/>
        </p:nvPicPr>
        <p:blipFill>
          <a:blip r:embed="rId2"/>
          <a:stretch>
            <a:fillRect/>
          </a:stretch>
        </p:blipFill>
        <p:spPr>
          <a:xfrm>
            <a:off x="13970" y="13335"/>
            <a:ext cx="12164695" cy="6831330"/>
          </a:xfrm>
          <a:prstGeom prst="rect">
            <a:avLst/>
          </a:prstGeom>
        </p:spPr>
      </p:pic>
      <p:pic>
        <p:nvPicPr>
          <p:cNvPr id="5" name="图片 4" descr="电路板"/>
          <p:cNvPicPr>
            <a:picLocks noChangeAspect="1"/>
          </p:cNvPicPr>
          <p:nvPr/>
        </p:nvPicPr>
        <p:blipFill>
          <a:blip r:embed="rId3"/>
          <a:stretch>
            <a:fillRect/>
          </a:stretch>
        </p:blipFill>
        <p:spPr>
          <a:xfrm>
            <a:off x="6010910" y="-317500"/>
            <a:ext cx="6167755" cy="7151370"/>
          </a:xfrm>
          <a:prstGeom prst="rect">
            <a:avLst/>
          </a:prstGeom>
        </p:spPr>
      </p:pic>
      <p:pic>
        <p:nvPicPr>
          <p:cNvPr id="4" name="图片 3" descr="区字"/>
          <p:cNvPicPr>
            <a:picLocks noChangeAspect="1"/>
          </p:cNvPicPr>
          <p:nvPr/>
        </p:nvPicPr>
        <p:blipFill>
          <a:blip r:embed="rId4"/>
          <a:stretch>
            <a:fillRect/>
          </a:stretch>
        </p:blipFill>
        <p:spPr>
          <a:xfrm>
            <a:off x="7630795" y="878205"/>
            <a:ext cx="2772613" cy="4588669"/>
          </a:xfrm>
          <a:prstGeom prst="rect">
            <a:avLst/>
          </a:prstGeom>
        </p:spPr>
      </p:pic>
      <p:pic>
        <p:nvPicPr>
          <p:cNvPr id="6" name="图片 5" descr="晶格"/>
          <p:cNvPicPr>
            <a:picLocks noChangeAspect="1"/>
          </p:cNvPicPr>
          <p:nvPr/>
        </p:nvPicPr>
        <p:blipFill>
          <a:blip r:embed="rId5"/>
          <a:stretch>
            <a:fillRect/>
          </a:stretch>
        </p:blipFill>
        <p:spPr>
          <a:xfrm>
            <a:off x="10403205" y="5532120"/>
            <a:ext cx="1689100" cy="1301750"/>
          </a:xfrm>
          <a:prstGeom prst="rect">
            <a:avLst/>
          </a:prstGeom>
        </p:spPr>
      </p:pic>
      <p:pic>
        <p:nvPicPr>
          <p:cNvPr id="7" name="图片 6" descr="箭头"/>
          <p:cNvPicPr>
            <a:picLocks noChangeAspect="1"/>
          </p:cNvPicPr>
          <p:nvPr/>
        </p:nvPicPr>
        <p:blipFill>
          <a:blip r:embed="rId6"/>
          <a:stretch>
            <a:fillRect/>
          </a:stretch>
        </p:blipFill>
        <p:spPr>
          <a:xfrm flipH="1">
            <a:off x="115570" y="5642610"/>
            <a:ext cx="1343025" cy="1080135"/>
          </a:xfrm>
          <a:prstGeom prst="rect">
            <a:avLst/>
          </a:prstGeom>
        </p:spPr>
      </p:pic>
      <p:sp>
        <p:nvSpPr>
          <p:cNvPr id="119" name="矩形 118"/>
          <p:cNvSpPr/>
          <p:nvPr/>
        </p:nvSpPr>
        <p:spPr>
          <a:xfrm>
            <a:off x="1133475" y="2172970"/>
            <a:ext cx="5655945" cy="829945"/>
          </a:xfrm>
          <a:prstGeom prst="rect">
            <a:avLst/>
          </a:prstGeom>
        </p:spPr>
        <p:txBody>
          <a:bodyPr wrap="square">
            <a:spAutoFit/>
          </a:bodyPr>
          <a:lstStyle/>
          <a:p>
            <a:pPr algn="ctr"/>
            <a:r>
              <a:rPr lang="zh-CN" altLang="zh-CN"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科技风区块链模板</a:t>
            </a:r>
            <a:endParaRPr lang="zh-CN" altLang="zh-CN"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2" name="直接连接符 11"/>
          <p:cNvCxnSpPr/>
          <p:nvPr/>
        </p:nvCxnSpPr>
        <p:spPr>
          <a:xfrm flipH="1">
            <a:off x="1712595" y="3406775"/>
            <a:ext cx="4696460" cy="31115"/>
          </a:xfrm>
          <a:prstGeom prst="line">
            <a:avLst/>
          </a:prstGeom>
          <a:ln w="22225">
            <a:solidFill>
              <a:sysClr val="window" lastClr="FFFFFF"/>
            </a:solidFill>
            <a:headEnd type="oval"/>
            <a:tailEnd type="none"/>
          </a:ln>
        </p:spPr>
        <p:style>
          <a:lnRef idx="1">
            <a:srgbClr val="5B9BD5"/>
          </a:lnRef>
          <a:fillRef idx="0">
            <a:srgbClr val="5B9BD5"/>
          </a:fillRef>
          <a:effectRef idx="0">
            <a:srgbClr val="5B9BD5"/>
          </a:effectRef>
          <a:fontRef idx="minor">
            <a:sysClr val="windowText" lastClr="000000"/>
          </a:fontRef>
        </p:style>
      </p:cxnSp>
      <p:sp>
        <p:nvSpPr>
          <p:cNvPr id="227" name="矩形: 圆角 226"/>
          <p:cNvSpPr/>
          <p:nvPr/>
        </p:nvSpPr>
        <p:spPr>
          <a:xfrm>
            <a:off x="1894238" y="3617482"/>
            <a:ext cx="3798120" cy="461665"/>
          </a:xfrm>
          <a:prstGeom prst="roundRect">
            <a:avLst>
              <a:gd name="adj" fmla="val 32386"/>
            </a:avLst>
          </a:prstGeom>
          <a:solidFill>
            <a:sysClr val="window" lastClr="FFFFFF"/>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r>
              <a:rPr lang="zh-CN" altLang="en-US" sz="1400" b="1" dirty="0" smtClean="0">
                <a:solidFill>
                  <a:srgbClr val="002060"/>
                </a:solidFill>
                <a:latin typeface="微软雅黑" panose="020B0503020204020204" pitchFamily="34" charset="-122"/>
                <a:ea typeface="微软雅黑" panose="020B0503020204020204" pitchFamily="34" charset="-122"/>
              </a:rPr>
              <a:t>       汇报</a:t>
            </a:r>
            <a:r>
              <a:rPr lang="zh-CN" altLang="en-US" sz="1400" b="1" dirty="0">
                <a:solidFill>
                  <a:srgbClr val="002060"/>
                </a:solidFill>
                <a:latin typeface="微软雅黑" panose="020B0503020204020204" pitchFamily="34" charset="-122"/>
                <a:ea typeface="微软雅黑" panose="020B0503020204020204" pitchFamily="34" charset="-122"/>
              </a:rPr>
              <a:t>人</a:t>
            </a:r>
            <a:r>
              <a:rPr lang="zh-CN" altLang="en-US" sz="1400" b="1" dirty="0" smtClean="0">
                <a:solidFill>
                  <a:srgbClr val="002060"/>
                </a:solidFill>
                <a:latin typeface="微软雅黑" panose="020B0503020204020204" pitchFamily="34" charset="-122"/>
                <a:ea typeface="微软雅黑" panose="020B0503020204020204" pitchFamily="34" charset="-122"/>
              </a:rPr>
              <a:t>：    </a:t>
            </a:r>
            <a:r>
              <a:rPr lang="zh-CN" altLang="en-US" sz="1400" b="1" dirty="0">
                <a:solidFill>
                  <a:srgbClr val="002060"/>
                </a:solidFill>
                <a:latin typeface="微软雅黑" panose="020B0503020204020204" pitchFamily="34" charset="-122"/>
                <a:ea typeface="微软雅黑" panose="020B0503020204020204" pitchFamily="34" charset="-122"/>
              </a:rPr>
              <a:t>时间：</a:t>
            </a:r>
            <a:r>
              <a:rPr lang="en-US" altLang="zh-CN" sz="1400" b="1" dirty="0">
                <a:solidFill>
                  <a:srgbClr val="002060"/>
                </a:solidFill>
                <a:latin typeface="微软雅黑" panose="020B0503020204020204" pitchFamily="34" charset="-122"/>
                <a:ea typeface="微软雅黑" panose="020B0503020204020204" pitchFamily="34" charset="-122"/>
              </a:rPr>
              <a:t>201X</a:t>
            </a:r>
            <a:r>
              <a:rPr lang="zh-CN" altLang="en-US" sz="1400" b="1" dirty="0">
                <a:solidFill>
                  <a:srgbClr val="002060"/>
                </a:solidFill>
                <a:latin typeface="微软雅黑" panose="020B0503020204020204" pitchFamily="34" charset="-122"/>
                <a:ea typeface="微软雅黑" panose="020B0503020204020204" pitchFamily="34" charset="-122"/>
              </a:rPr>
              <a:t>年</a:t>
            </a:r>
            <a:r>
              <a:rPr lang="en-US" altLang="zh-CN" sz="1400" b="1" dirty="0">
                <a:solidFill>
                  <a:srgbClr val="002060"/>
                </a:solidFill>
                <a:latin typeface="微软雅黑" panose="020B0503020204020204" pitchFamily="34" charset="-122"/>
                <a:ea typeface="微软雅黑" panose="020B0503020204020204" pitchFamily="34" charset="-122"/>
              </a:rPr>
              <a:t>X</a:t>
            </a:r>
            <a:r>
              <a:rPr lang="zh-CN" altLang="en-US" sz="1400" b="1" dirty="0">
                <a:solidFill>
                  <a:srgbClr val="002060"/>
                </a:solidFill>
                <a:latin typeface="微软雅黑" panose="020B0503020204020204" pitchFamily="34" charset="-122"/>
                <a:ea typeface="微软雅黑" panose="020B0503020204020204" pitchFamily="34" charset="-122"/>
              </a:rPr>
              <a:t>月</a:t>
            </a:r>
            <a:endParaRPr lang="zh-CN" altLang="en-US" sz="1400" b="1" dirty="0">
              <a:solidFill>
                <a:srgbClr val="00206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83891" y="3003095"/>
            <a:ext cx="5351801" cy="338554"/>
          </a:xfrm>
          <a:prstGeom prst="rect">
            <a:avLst/>
          </a:prstGeom>
          <a:noFill/>
        </p:spPr>
        <p:txBody>
          <a:bodyPr wrap="square" rtlCol="0">
            <a:spAutoFit/>
          </a:bodyPr>
          <a:lstStyle/>
          <a:p>
            <a:r>
              <a:rPr lang="en-US" altLang="zh-CN" sz="1600" dirty="0">
                <a:solidFill>
                  <a:sysClr val="window" lastClr="FFFFFF"/>
                </a:solidFill>
              </a:rPr>
              <a:t>High-end technology chain block is introduced</a:t>
            </a:r>
            <a:endParaRPr lang="zh-CN" altLang="en-US" sz="1600" b="1"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25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0-#ppt_w/2"/>
                                          </p:val>
                                        </p:tav>
                                        <p:tav tm="100000">
                                          <p:val>
                                            <p:strVal val="#ppt_x"/>
                                          </p:val>
                                        </p:tav>
                                      </p:tavLst>
                                    </p:anim>
                                    <p:anim calcmode="lin" valueType="num">
                                      <p:cBhvr additive="base">
                                        <p:cTn id="8" dur="500" fill="hold"/>
                                        <p:tgtEl>
                                          <p:spTgt spid="119"/>
                                        </p:tgtEl>
                                        <p:attrNameLst>
                                          <p:attrName>ppt_y</p:attrName>
                                        </p:attrNameLst>
                                      </p:cBhvr>
                                      <p:tavLst>
                                        <p:tav tm="0">
                                          <p:val>
                                            <p:strVal val="#ppt_y"/>
                                          </p:val>
                                        </p:tav>
                                        <p:tav tm="100000">
                                          <p:val>
                                            <p:strVal val="#ppt_y"/>
                                          </p:val>
                                        </p:tav>
                                      </p:tavLst>
                                    </p:anim>
                                  </p:childTnLst>
                                </p:cTn>
                              </p:par>
                            </p:childTnLst>
                          </p:cTn>
                        </p:par>
                        <p:par>
                          <p:cTn id="9" fill="hold">
                            <p:stCondLst>
                              <p:cond delay="3750"/>
                            </p:stCondLst>
                            <p:childTnLst>
                              <p:par>
                                <p:cTn id="10" presetID="2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4250"/>
                            </p:stCondLst>
                            <p:childTnLst>
                              <p:par>
                                <p:cTn id="14" presetID="22" presetClass="entr" presetSubtype="8" fill="hold" grpId="0" nodeType="afterEffect">
                                  <p:stCondLst>
                                    <p:cond delay="0"/>
                                  </p:stCondLst>
                                  <p:childTnLst>
                                    <p:set>
                                      <p:cBhvr>
                                        <p:cTn id="15" dur="1" fill="hold">
                                          <p:stCondLst>
                                            <p:cond delay="0"/>
                                          </p:stCondLst>
                                        </p:cTn>
                                        <p:tgtEl>
                                          <p:spTgt spid="227"/>
                                        </p:tgtEl>
                                        <p:attrNameLst>
                                          <p:attrName>style.visibility</p:attrName>
                                        </p:attrNameLst>
                                      </p:cBhvr>
                                      <p:to>
                                        <p:strVal val="visible"/>
                                      </p:to>
                                    </p:set>
                                    <p:animEffect transition="in" filter="wipe(left)">
                                      <p:cBhvr>
                                        <p:cTn id="16" dur="500"/>
                                        <p:tgtEl>
                                          <p:spTgt spid="227"/>
                                        </p:tgtEl>
                                      </p:cBhvr>
                                    </p:animEffect>
                                  </p:childTnLst>
                                </p:cTn>
                              </p:par>
                            </p:childTnLst>
                          </p:cTn>
                        </p:par>
                        <p:par>
                          <p:cTn id="17" fill="hold">
                            <p:stCondLst>
                              <p:cond delay="4750"/>
                            </p:stCondLst>
                            <p:childTnLst>
                              <p:par>
                                <p:cTn id="18" presetID="29" presetClass="entr" presetSubtype="0" fill="hold" grpId="1"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ppt_x</p:attrName>
                                        </p:attrNameLst>
                                      </p:cBhvr>
                                      <p:tavLst>
                                        <p:tav tm="0">
                                          <p:val>
                                            <p:strVal val="#ppt_x-.2"/>
                                          </p:val>
                                        </p:tav>
                                        <p:tav tm="100000">
                                          <p:val>
                                            <p:strVal val="#ppt_x"/>
                                          </p:val>
                                        </p:tav>
                                      </p:tavLst>
                                    </p:anim>
                                    <p:anim calcmode="lin" valueType="num">
                                      <p:cBhvr>
                                        <p:cTn id="21"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227" grpId="0" bldLvl="0" animBg="1"/>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dcafb3865cdd97c2c80832a4651d5a3"/>
          <p:cNvPicPr>
            <a:picLocks noChangeAspect="1"/>
          </p:cNvPicPr>
          <p:nvPr/>
        </p:nvPicPr>
        <p:blipFill>
          <a:blip r:embed="rId1"/>
          <a:stretch>
            <a:fillRect/>
          </a:stretch>
        </p:blipFill>
        <p:spPr>
          <a:xfrm>
            <a:off x="1510665" y="1377950"/>
            <a:ext cx="3769360" cy="3844290"/>
          </a:xfrm>
          <a:prstGeom prst="rect">
            <a:avLst/>
          </a:prstGeom>
        </p:spPr>
      </p:pic>
      <p:sp>
        <p:nvSpPr>
          <p:cNvPr id="44" name="圆角矩形 8"/>
          <p:cNvSpPr/>
          <p:nvPr/>
        </p:nvSpPr>
        <p:spPr>
          <a:xfrm>
            <a:off x="7386411" y="1377952"/>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区块链简介</a:t>
            </a:r>
            <a:endParaRPr lang="en-US" altLang="zh-CN" sz="20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6" name="圆角矩形 10"/>
          <p:cNvSpPr/>
          <p:nvPr/>
        </p:nvSpPr>
        <p:spPr>
          <a:xfrm>
            <a:off x="7386411" y="2122172"/>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特征及分类</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圆角矩形 12"/>
          <p:cNvSpPr/>
          <p:nvPr/>
        </p:nvSpPr>
        <p:spPr>
          <a:xfrm>
            <a:off x="7386411" y="2859922"/>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区块链网络</a:t>
            </a:r>
            <a:endParaRPr lang="en-US" altLang="zh-CN" sz="20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50" name="圆角矩形 32"/>
          <p:cNvSpPr/>
          <p:nvPr/>
        </p:nvSpPr>
        <p:spPr>
          <a:xfrm>
            <a:off x="7386411" y="3615572"/>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 数据结构</a:t>
            </a:r>
            <a:endParaRPr lang="en-US" altLang="zh-CN" sz="20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52" name="圆角矩形 14"/>
          <p:cNvSpPr/>
          <p:nvPr/>
        </p:nvSpPr>
        <p:spPr>
          <a:xfrm>
            <a:off x="7386411" y="4383802"/>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核心问题</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54" name="圆角矩形 16"/>
          <p:cNvSpPr/>
          <p:nvPr/>
        </p:nvSpPr>
        <p:spPr>
          <a:xfrm>
            <a:off x="7386411" y="5160407"/>
            <a:ext cx="3180080" cy="513080"/>
          </a:xfrm>
          <a:prstGeom prst="roundRect">
            <a:avLst/>
          </a:prstGeom>
          <a:noFill/>
          <a:ln w="1270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前景展望</a:t>
            </a:r>
            <a:endParaRPr lang="en-US" altLang="zh-CN" sz="20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3" name="文本框 42"/>
          <p:cNvSpPr txBox="1"/>
          <p:nvPr/>
        </p:nvSpPr>
        <p:spPr>
          <a:xfrm>
            <a:off x="6263640" y="1377950"/>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01</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263640" y="2148205"/>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02</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205855" y="2860040"/>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03</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205855" y="3615690"/>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04</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205855" y="4384040"/>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05</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205855" y="5160645"/>
            <a:ext cx="726440" cy="460375"/>
          </a:xfrm>
          <a:prstGeom prst="rect">
            <a:avLst/>
          </a:prstGeom>
          <a:noFill/>
        </p:spPr>
        <p:txBody>
          <a:bodyPr wrap="square" rtlCol="0">
            <a:spAutoFit/>
          </a:bodyPr>
          <a:lstStyle/>
          <a:p>
            <a:pPr algn="r"/>
            <a:r>
              <a:rPr lang="en-US" altLang="zh-CN" sz="2400" b="1">
                <a:solidFill>
                  <a:schemeClr val="bg1"/>
                </a:solidFill>
                <a:latin typeface="微软雅黑" panose="020B0503020204020204" pitchFamily="34" charset="-122"/>
                <a:ea typeface="微软雅黑" panose="020B0503020204020204" pitchFamily="34" charset="-122"/>
              </a:rPr>
              <a:t>06</a:t>
            </a:r>
            <a:endParaRPr lang="en-US" altLang="zh-CN" sz="2400" b="1">
              <a:solidFill>
                <a:schemeClr val="bg1"/>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2530493" y="2608659"/>
            <a:ext cx="1729347" cy="769441"/>
          </a:xfrm>
          <a:prstGeom prst="rect">
            <a:avLst/>
          </a:prstGeom>
          <a:noFill/>
        </p:spPr>
        <p:txBody>
          <a:bodyPr wrap="square" rtlCol="0">
            <a:spAutoFit/>
          </a:bodyPr>
          <a:lstStyle/>
          <a:p>
            <a:pPr algn="ctr"/>
            <a:r>
              <a:rPr lang="zh-CN" altLang="en-US" sz="4400" dirty="0">
                <a:ln w="0"/>
                <a:solidFill>
                  <a:schemeClr val="bg1">
                    <a:lumMod val="9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lt"/>
              </a:rPr>
              <a:t>目录</a:t>
            </a:r>
            <a:endParaRPr lang="zh-CN" altLang="en-US" sz="4400" dirty="0">
              <a:ln w="0"/>
              <a:solidFill>
                <a:schemeClr val="bg1">
                  <a:lumMod val="9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lt"/>
            </a:endParaRPr>
          </a:p>
        </p:txBody>
      </p:sp>
      <p:sp>
        <p:nvSpPr>
          <p:cNvPr id="99" name="文本框 98"/>
          <p:cNvSpPr txBox="1"/>
          <p:nvPr/>
        </p:nvSpPr>
        <p:spPr>
          <a:xfrm>
            <a:off x="2804875" y="3485846"/>
            <a:ext cx="1179915" cy="369332"/>
          </a:xfrm>
          <a:prstGeom prst="rect">
            <a:avLst/>
          </a:prstGeom>
          <a:noFill/>
        </p:spPr>
        <p:txBody>
          <a:bodyPr wrap="square" rtlCol="0">
            <a:spAutoFit/>
          </a:bodyPr>
          <a:lstStyle/>
          <a:p>
            <a:pPr algn="ctr"/>
            <a:r>
              <a:rPr lang="en-US" altLang="zh-CN" dirty="0">
                <a:ln w="0"/>
                <a:solidFill>
                  <a:schemeClr val="bg1">
                    <a:lumMod val="9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lt"/>
              </a:rPr>
              <a:t>Contents </a:t>
            </a:r>
            <a:endParaRPr lang="en-US" altLang="zh-CN" dirty="0">
              <a:ln w="0"/>
              <a:solidFill>
                <a:schemeClr val="bg1">
                  <a:lumMod val="95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1"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ppt_x</p:attrName>
                                        </p:attrNameLst>
                                      </p:cBhvr>
                                      <p:tavLst>
                                        <p:tav tm="0">
                                          <p:val>
                                            <p:strVal val="#ppt_x-.2"/>
                                          </p:val>
                                        </p:tav>
                                        <p:tav tm="100000">
                                          <p:val>
                                            <p:strVal val="#ppt_x"/>
                                          </p:val>
                                        </p:tav>
                                      </p:tavLst>
                                    </p:anim>
                                    <p:anim calcmode="lin" valueType="num">
                                      <p:cBhvr>
                                        <p:cTn id="8" dur="5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9" dur="500"/>
                                        <p:tgtEl>
                                          <p:spTgt spid="44"/>
                                        </p:tgtEl>
                                      </p:cBhvr>
                                    </p:animEffect>
                                  </p:childTnLst>
                                </p:cTn>
                              </p:par>
                            </p:childTnLst>
                          </p:cTn>
                        </p:par>
                        <p:par>
                          <p:cTn id="10" fill="hold">
                            <p:stCondLst>
                              <p:cond delay="500"/>
                            </p:stCondLst>
                            <p:childTnLst>
                              <p:par>
                                <p:cTn id="11" presetID="29" presetClass="entr" presetSubtype="0" fill="hold" grpId="1"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ppt_x</p:attrName>
                                        </p:attrNameLst>
                                      </p:cBhvr>
                                      <p:tavLst>
                                        <p:tav tm="0">
                                          <p:val>
                                            <p:strVal val="#ppt_x-.2"/>
                                          </p:val>
                                        </p:tav>
                                        <p:tav tm="100000">
                                          <p:val>
                                            <p:strVal val="#ppt_x"/>
                                          </p:val>
                                        </p:tav>
                                      </p:tavLst>
                                    </p:anim>
                                    <p:anim calcmode="lin" valueType="num">
                                      <p:cBhvr>
                                        <p:cTn id="14" dur="5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15" dur="500"/>
                                        <p:tgtEl>
                                          <p:spTgt spid="46"/>
                                        </p:tgtEl>
                                      </p:cBhvr>
                                    </p:animEffect>
                                  </p:childTnLst>
                                </p:cTn>
                              </p:par>
                            </p:childTnLst>
                          </p:cTn>
                        </p:par>
                        <p:par>
                          <p:cTn id="16" fill="hold">
                            <p:stCondLst>
                              <p:cond delay="1000"/>
                            </p:stCondLst>
                            <p:childTnLst>
                              <p:par>
                                <p:cTn id="17" presetID="29" presetClass="entr" presetSubtype="0" fill="hold" grpId="1"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2"/>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21" dur="500"/>
                                        <p:tgtEl>
                                          <p:spTgt spid="48"/>
                                        </p:tgtEl>
                                      </p:cBhvr>
                                    </p:animEffect>
                                  </p:childTnLst>
                                </p:cTn>
                              </p:par>
                            </p:childTnLst>
                          </p:cTn>
                        </p:par>
                        <p:par>
                          <p:cTn id="22" fill="hold">
                            <p:stCondLst>
                              <p:cond delay="1500"/>
                            </p:stCondLst>
                            <p:childTnLst>
                              <p:par>
                                <p:cTn id="23" presetID="29" presetClass="entr" presetSubtype="0" fill="hold" grpId="1"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ppt_x</p:attrName>
                                        </p:attrNameLst>
                                      </p:cBhvr>
                                      <p:tavLst>
                                        <p:tav tm="0">
                                          <p:val>
                                            <p:strVal val="#ppt_x-.2"/>
                                          </p:val>
                                        </p:tav>
                                        <p:tav tm="100000">
                                          <p:val>
                                            <p:strVal val="#ppt_x"/>
                                          </p:val>
                                        </p:tav>
                                      </p:tavLst>
                                    </p:anim>
                                    <p:anim calcmode="lin" valueType="num">
                                      <p:cBhvr>
                                        <p:cTn id="26" dur="5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27" dur="500"/>
                                        <p:tgtEl>
                                          <p:spTgt spid="50"/>
                                        </p:tgtEl>
                                      </p:cBhvr>
                                    </p:animEffect>
                                  </p:childTnLst>
                                </p:cTn>
                              </p:par>
                            </p:childTnLst>
                          </p:cTn>
                        </p:par>
                        <p:par>
                          <p:cTn id="28" fill="hold">
                            <p:stCondLst>
                              <p:cond delay="2000"/>
                            </p:stCondLst>
                            <p:childTnLst>
                              <p:par>
                                <p:cTn id="29" presetID="29" presetClass="entr" presetSubtype="0" fill="hold" grpId="1"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ppt_x</p:attrName>
                                        </p:attrNameLst>
                                      </p:cBhvr>
                                      <p:tavLst>
                                        <p:tav tm="0">
                                          <p:val>
                                            <p:strVal val="#ppt_x-.2"/>
                                          </p:val>
                                        </p:tav>
                                        <p:tav tm="100000">
                                          <p:val>
                                            <p:strVal val="#ppt_x"/>
                                          </p:val>
                                        </p:tav>
                                      </p:tavLst>
                                    </p:anim>
                                    <p:anim calcmode="lin" valueType="num">
                                      <p:cBhvr>
                                        <p:cTn id="32" dur="5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33" dur="500"/>
                                        <p:tgtEl>
                                          <p:spTgt spid="52"/>
                                        </p:tgtEl>
                                      </p:cBhvr>
                                    </p:animEffect>
                                  </p:childTnLst>
                                </p:cTn>
                              </p:par>
                            </p:childTnLst>
                          </p:cTn>
                        </p:par>
                        <p:par>
                          <p:cTn id="34" fill="hold">
                            <p:stCondLst>
                              <p:cond delay="2500"/>
                            </p:stCondLst>
                            <p:childTnLst>
                              <p:par>
                                <p:cTn id="35" presetID="29" presetClass="entr" presetSubtype="0" fill="hold" grpId="1"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ppt_x</p:attrName>
                                        </p:attrNameLst>
                                      </p:cBhvr>
                                      <p:tavLst>
                                        <p:tav tm="0">
                                          <p:val>
                                            <p:strVal val="#ppt_x-.2"/>
                                          </p:val>
                                        </p:tav>
                                        <p:tav tm="100000">
                                          <p:val>
                                            <p:strVal val="#ppt_x"/>
                                          </p:val>
                                        </p:tav>
                                      </p:tavLst>
                                    </p:anim>
                                    <p:anim calcmode="lin" valueType="num">
                                      <p:cBhvr>
                                        <p:cTn id="38" dur="5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39" dur="500"/>
                                        <p:tgtEl>
                                          <p:spTgt spid="5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Effect transition="in" filter="fade">
                                      <p:cBhvr>
                                        <p:cTn id="7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bldLvl="0" animBg="1"/>
      <p:bldP spid="46" grpId="0" animBg="1"/>
      <p:bldP spid="46" grpId="1" bldLvl="0" animBg="1"/>
      <p:bldP spid="48" grpId="0" animBg="1"/>
      <p:bldP spid="48" grpId="1" bldLvl="0" animBg="1"/>
      <p:bldP spid="50" grpId="0" animBg="1"/>
      <p:bldP spid="50" grpId="1" bldLvl="0" animBg="1"/>
      <p:bldP spid="52" grpId="0" animBg="1"/>
      <p:bldP spid="52" grpId="1" bldLvl="0" animBg="1"/>
      <p:bldP spid="54" grpId="0" animBg="1"/>
      <p:bldP spid="54" grpId="1" bldLvl="0" animBg="1"/>
      <p:bldP spid="43" grpId="0"/>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68745" y="1537970"/>
            <a:ext cx="1696720"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01</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756985" y="2967290"/>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54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6082665" y="3890645"/>
            <a:ext cx="4378960" cy="553085"/>
          </a:xfrm>
          <a:prstGeom prst="rect">
            <a:avLst/>
          </a:prstGeom>
        </p:spPr>
        <p:txBody>
          <a:bodyPr wrap="square">
            <a:spAutoFit/>
          </a:bodyPr>
          <a:lstStyle/>
          <a:p>
            <a:pPr>
              <a:lnSpc>
                <a:spcPct val="150000"/>
              </a:lnSpc>
            </a:pPr>
            <a:r>
              <a:rPr lang="en-US" altLang="zh-CN" sz="2000" dirty="0">
                <a:solidFill>
                  <a:schemeClr val="bg1"/>
                </a:solidFill>
              </a:rPr>
              <a:t>Block chain introduction</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615950" y="2235200"/>
            <a:ext cx="5125085" cy="3234055"/>
          </a:xfrm>
          <a:prstGeom prst="rect">
            <a:avLst/>
          </a:prstGeom>
          <a:ln>
            <a:solidFill>
              <a:schemeClr val="bg1"/>
            </a:solidFill>
          </a:ln>
        </p:spPr>
      </p:pic>
      <p:sp>
        <p:nvSpPr>
          <p:cNvPr id="39" name="TextBox 39"/>
          <p:cNvSpPr txBox="1"/>
          <p:nvPr/>
        </p:nvSpPr>
        <p:spPr>
          <a:xfrm>
            <a:off x="933423" y="383985"/>
            <a:ext cx="2214880" cy="58356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占位符 2"/>
          <p:cNvSpPr>
            <a:spLocks noGrp="1"/>
          </p:cNvSpPr>
          <p:nvPr/>
        </p:nvSpPr>
        <p:spPr>
          <a:xfrm>
            <a:off x="6125210" y="1830705"/>
            <a:ext cx="5561965" cy="435102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ysClr val="windowText" lastClr="000000"/>
                </a:solidFill>
                <a:latin typeface="Arial" panose="020B0604020202020204" pitchFamily="34" charset="0"/>
                <a:ea typeface="微软雅黑" panose="020B0503020204020204" pitchFamily="34" charset="-122"/>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ysClr val="windowText" lastClr="000000"/>
                </a:solidFill>
                <a:latin typeface="Arial" panose="020B0604020202020204" pitchFamily="34" charset="0"/>
                <a:ea typeface="微软雅黑" panose="020B0503020204020204" pitchFamily="34" charset="-122"/>
                <a:cs typeface="+mn-ea"/>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pitchFamily="34" charset="-122"/>
                <a:cs typeface="+mn-ea"/>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marR="0" lvl="0" rtl="0">
              <a:lnSpc>
                <a:spcPct val="130000"/>
              </a:lnSpc>
            </a:pPr>
            <a:r>
              <a:rPr lang="zh-CN" altLang="en-US" sz="1800" b="0" i="0" u="none" strike="noStrike" kern="100" baseline="0" dirty="0">
                <a:solidFill>
                  <a:sysClr val="window" lastClr="FFFFFF"/>
                </a:solidFill>
                <a:cs typeface="微软雅黑" panose="020B0503020204020204" pitchFamily="34" charset="-122"/>
                <a:sym typeface="Arial" panose="020B0604020202020204" pitchFamily="34" charset="0"/>
              </a:rPr>
              <a:t>区块链是一个分布式账本，一种通过去中心化、去信任的方式集体维护一个可靠数据库的技术方案。</a:t>
            </a:r>
            <a:endParaRPr lang="zh-CN" altLang="en-US" sz="1800" b="0" i="0" u="none" strike="noStrike" kern="100" baseline="0" dirty="0">
              <a:solidFill>
                <a:sysClr val="window" lastClr="FFFFFF"/>
              </a:solidFill>
              <a:cs typeface="微软雅黑" panose="020B0503020204020204" pitchFamily="34" charset="-122"/>
              <a:sym typeface="Arial" panose="020B0604020202020204" pitchFamily="34" charset="0"/>
            </a:endParaRPr>
          </a:p>
          <a:p>
            <a:pPr marL="0" marR="0" lvl="0" indent="0" rtl="0">
              <a:lnSpc>
                <a:spcPct val="130000"/>
              </a:lnSpc>
              <a:buNone/>
            </a:pPr>
            <a:r>
              <a:rPr lang="zh-CN" altLang="en-US" sz="2000" b="0" i="0" u="none" strike="noStrike" kern="100" baseline="0" dirty="0">
                <a:solidFill>
                  <a:sysClr val="window" lastClr="FFFFFF"/>
                </a:solidFill>
                <a:cs typeface="微软雅黑" panose="020B0503020204020204" pitchFamily="34" charset="-122"/>
                <a:sym typeface="Arial" panose="020B0604020202020204" pitchFamily="34" charset="0"/>
              </a:rPr>
              <a:t>从数据的角度来看</a:t>
            </a:r>
            <a:endParaRPr lang="zh-CN" altLang="en-US" sz="2000" b="0" i="0" u="none" strike="noStrike" kern="100" baseline="0" dirty="0">
              <a:solidFill>
                <a:sysClr val="window" lastClr="FFFFFF"/>
              </a:solidFill>
              <a:cs typeface="微软雅黑" panose="020B0503020204020204" pitchFamily="34" charset="-122"/>
              <a:sym typeface="Arial" panose="020B0604020202020204" pitchFamily="34" charset="0"/>
            </a:endParaRPr>
          </a:p>
          <a:p>
            <a:pPr marR="0" lvl="0" rtl="0">
              <a:lnSpc>
                <a:spcPct val="130000"/>
              </a:lnSpc>
            </a:pPr>
            <a:r>
              <a:rPr lang="zh-CN" altLang="en-US" sz="1800" b="0" i="0" u="none" strike="noStrike" kern="100" baseline="0" dirty="0">
                <a:solidFill>
                  <a:sysClr val="window" lastClr="FFFFFF"/>
                </a:solidFill>
                <a:cs typeface="微软雅黑" panose="020B0503020204020204" pitchFamily="34" charset="-122"/>
                <a:sym typeface="Arial" panose="020B0604020202020204" pitchFamily="34" charset="0"/>
              </a:rPr>
              <a:t>区块链是一种几乎不可能被更改的分布式数据库。这里的“分布式”不仅体现为数据的分布式存储，也体现为数据的分布式记录（即由系统参与者共同维护）。</a:t>
            </a:r>
            <a:endParaRPr lang="zh-CN" altLang="en-US" sz="1800" b="0" i="0" u="none" strike="noStrike" kern="100" baseline="0" dirty="0">
              <a:solidFill>
                <a:sysClr val="window" lastClr="FFFFFF"/>
              </a:solidFill>
              <a:cs typeface="微软雅黑" panose="020B0503020204020204" pitchFamily="34" charset="-122"/>
              <a:sym typeface="Arial" panose="020B0604020202020204" pitchFamily="34" charset="0"/>
            </a:endParaRPr>
          </a:p>
          <a:p>
            <a:pPr marL="0" marR="0" lvl="0" indent="0" rtl="0">
              <a:lnSpc>
                <a:spcPct val="130000"/>
              </a:lnSpc>
              <a:buNone/>
            </a:pPr>
            <a:r>
              <a:rPr lang="zh-CN" altLang="en-US" sz="2000" b="0" i="0" u="none" strike="noStrike" kern="1400" baseline="0" dirty="0">
                <a:solidFill>
                  <a:sysClr val="window" lastClr="FFFFFF"/>
                </a:solidFill>
                <a:cs typeface="微软雅黑" panose="020B0503020204020204" pitchFamily="34" charset="-122"/>
                <a:sym typeface="Arial" panose="020B0604020202020204" pitchFamily="34" charset="0"/>
              </a:rPr>
              <a:t>从技术的角度来看</a:t>
            </a:r>
            <a:endParaRPr lang="zh-CN" altLang="en-US" sz="2000" b="0" i="0" u="none" strike="noStrike" kern="1400" baseline="0" dirty="0">
              <a:solidFill>
                <a:sysClr val="window" lastClr="FFFFFF"/>
              </a:solidFill>
              <a:cs typeface="微软雅黑" panose="020B0503020204020204" pitchFamily="34" charset="-122"/>
              <a:sym typeface="Arial" panose="020B0604020202020204" pitchFamily="34" charset="0"/>
            </a:endParaRPr>
          </a:p>
          <a:p>
            <a:pPr marR="0" lvl="0" rtl="0">
              <a:lnSpc>
                <a:spcPct val="130000"/>
              </a:lnSpc>
            </a:pPr>
            <a:r>
              <a:rPr lang="zh-CN" altLang="en-US" sz="1800" b="0" i="0" u="none" strike="noStrike" kern="1400" baseline="0" dirty="0">
                <a:solidFill>
                  <a:sysClr val="window" lastClr="FFFFFF"/>
                </a:solidFill>
                <a:cs typeface="微软雅黑" panose="020B0503020204020204" pitchFamily="34" charset="-122"/>
                <a:sym typeface="Arial" panose="020B0604020202020204" pitchFamily="34" charset="0"/>
              </a:rPr>
              <a:t>区块链并不是一种单一的技术，而是多种技术整合的结果。这些技术以新的结构组合在一起，形成了一种新的数据记录、存储和表达的方式。</a:t>
            </a:r>
            <a:endParaRPr lang="zh-CN" altLang="en-US" sz="1800" b="0" i="0" u="none" strike="noStrike" kern="1400" baseline="0" dirty="0">
              <a:solidFill>
                <a:sysClr val="window" lastClr="FFFFFF"/>
              </a:solidFill>
              <a:cs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up)">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自由: 形状 148"/>
          <p:cNvSpPr/>
          <p:nvPr/>
        </p:nvSpPr>
        <p:spPr>
          <a:xfrm>
            <a:off x="0" y="3459093"/>
            <a:ext cx="12192000" cy="12248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w="38100">
            <a:gradFill>
              <a:gsLst>
                <a:gs pos="0">
                  <a:srgbClr val="62FFFF">
                    <a:alpha val="70000"/>
                  </a:srgbClr>
                </a:gs>
                <a:gs pos="68000">
                  <a:srgbClr val="0D69FF">
                    <a:alpha val="30000"/>
                  </a:srgbClr>
                </a:gs>
                <a:gs pos="43000">
                  <a:srgbClr val="0D69FF">
                    <a:alpha val="50000"/>
                  </a:srgbClr>
                </a:gs>
                <a:gs pos="100000">
                  <a:srgbClr val="62FFFF">
                    <a:alpha val="10000"/>
                  </a:srgbClr>
                </a:gs>
              </a:gsLst>
              <a:lin ang="5400000" scaled="1"/>
            </a:gradFill>
            <a:prstDash val="solid"/>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algn="ctr"/>
            <a:endParaRPr lang="zh-CN" altLang="en-US"/>
          </a:p>
        </p:txBody>
      </p:sp>
      <p:grpSp>
        <p:nvGrpSpPr>
          <p:cNvPr id="34" name="组合 33"/>
          <p:cNvGrpSpPr/>
          <p:nvPr/>
        </p:nvGrpSpPr>
        <p:grpSpPr>
          <a:xfrm>
            <a:off x="3795382" y="1803402"/>
            <a:ext cx="1591027" cy="1350992"/>
            <a:chOff x="3795377" y="1803409"/>
            <a:chExt cx="1591027" cy="1350992"/>
          </a:xfrm>
        </p:grpSpPr>
        <p:grpSp>
          <p:nvGrpSpPr>
            <p:cNvPr id="35" name="组合 34"/>
            <p:cNvGrpSpPr/>
            <p:nvPr/>
          </p:nvGrpSpPr>
          <p:grpSpPr>
            <a:xfrm rot="5400000">
              <a:off x="3915395" y="1683391"/>
              <a:ext cx="1350992" cy="1591027"/>
              <a:chOff x="4130613" y="3376361"/>
              <a:chExt cx="834673" cy="982972"/>
            </a:xfrm>
          </p:grpSpPr>
          <p:sp>
            <p:nvSpPr>
              <p:cNvPr id="37" name="椭圆 36"/>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defPPr>
                  <a:defRPr lang="zh-CN"/>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a:p>
            </p:txBody>
          </p:sp>
          <p:cxnSp>
            <p:nvCxnSpPr>
              <p:cNvPr id="38" name="直接连接符 37"/>
              <p:cNvCxnSpPr/>
              <p:nvPr/>
            </p:nvCxnSpPr>
            <p:spPr>
              <a:xfrm flipH="1">
                <a:off x="4428257" y="3376361"/>
                <a:ext cx="537029" cy="610572"/>
              </a:xfrm>
              <a:prstGeom prst="line">
                <a:avLst/>
              </a:prstGeom>
              <a:noFill/>
              <a:ln>
                <a:gradFill>
                  <a:gsLst>
                    <a:gs pos="9000">
                      <a:sysClr val="window" lastClr="FFFFFF">
                        <a:lumMod val="95000"/>
                        <a:alpha val="10000"/>
                      </a:sysClr>
                    </a:gs>
                    <a:gs pos="68000">
                      <a:srgbClr val="62FFFF">
                        <a:alpha val="50000"/>
                      </a:srgbClr>
                    </a:gs>
                    <a:gs pos="43000">
                      <a:srgbClr val="62FFFF">
                        <a:alpha val="40000"/>
                      </a:srgbClr>
                    </a:gs>
                    <a:gs pos="100000">
                      <a:sysClr val="window" lastClr="FFFFFF">
                        <a:lumMod val="95000"/>
                      </a:sysClr>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cxnSp>
        </p:grpSp>
        <p:sp>
          <p:nvSpPr>
            <p:cNvPr id="36" name="椭圆 97"/>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defPPr>
                <a:defRPr lang="zh-CN"/>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a:p>
          </p:txBody>
        </p:sp>
      </p:grpSp>
      <p:grpSp>
        <p:nvGrpSpPr>
          <p:cNvPr id="5" name="组合 4"/>
          <p:cNvGrpSpPr/>
          <p:nvPr/>
        </p:nvGrpSpPr>
        <p:grpSpPr>
          <a:xfrm>
            <a:off x="9080500" y="2246267"/>
            <a:ext cx="1733344" cy="1471838"/>
            <a:chOff x="9080500" y="2246267"/>
            <a:chExt cx="1733344" cy="1471838"/>
          </a:xfrm>
        </p:grpSpPr>
        <p:grpSp>
          <p:nvGrpSpPr>
            <p:cNvPr id="95" name="组合 94"/>
            <p:cNvGrpSpPr/>
            <p:nvPr/>
          </p:nvGrpSpPr>
          <p:grpSpPr>
            <a:xfrm rot="5400000">
              <a:off x="9211253" y="2115514"/>
              <a:ext cx="1471838" cy="1733344"/>
              <a:chOff x="4130613" y="3376361"/>
              <a:chExt cx="834673" cy="982972"/>
            </a:xfrm>
          </p:grpSpPr>
          <p:sp>
            <p:nvSpPr>
              <p:cNvPr id="96" name="椭圆 95"/>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algn="ctr"/>
                <a:endParaRPr lang="zh-CN" altLang="en-US"/>
              </a:p>
            </p:txBody>
          </p:sp>
          <p:cxnSp>
            <p:nvCxnSpPr>
              <p:cNvPr id="97" name="直接连接符 96"/>
              <p:cNvCxnSpPr/>
              <p:nvPr/>
            </p:nvCxnSpPr>
            <p:spPr>
              <a:xfrm flipH="1">
                <a:off x="4428257" y="3376361"/>
                <a:ext cx="537029" cy="610572"/>
              </a:xfrm>
              <a:prstGeom prst="line">
                <a:avLst/>
              </a:prstGeom>
              <a:noFill/>
              <a:ln>
                <a:gradFill>
                  <a:gsLst>
                    <a:gs pos="9000">
                      <a:sysClr val="window" lastClr="FFFFFF">
                        <a:lumMod val="95000"/>
                        <a:alpha val="10000"/>
                      </a:sysClr>
                    </a:gs>
                    <a:gs pos="68000">
                      <a:srgbClr val="62FFFF">
                        <a:alpha val="50000"/>
                      </a:srgbClr>
                    </a:gs>
                    <a:gs pos="43000">
                      <a:srgbClr val="62FFFF">
                        <a:alpha val="40000"/>
                      </a:srgbClr>
                    </a:gs>
                    <a:gs pos="100000">
                      <a:sysClr val="window" lastClr="FFFFFF">
                        <a:lumMod val="95000"/>
                      </a:sysClr>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cxnSp>
        </p:grpSp>
        <p:sp>
          <p:nvSpPr>
            <p:cNvPr id="39" name="椭圆 99"/>
            <p:cNvSpPr/>
            <p:nvPr/>
          </p:nvSpPr>
          <p:spPr>
            <a:xfrm>
              <a:off x="9240273" y="2398091"/>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defPPr>
                <a:defRPr lang="zh-CN"/>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a:p>
          </p:txBody>
        </p:sp>
      </p:grpSp>
      <p:grpSp>
        <p:nvGrpSpPr>
          <p:cNvPr id="3" name="组合 2"/>
          <p:cNvGrpSpPr/>
          <p:nvPr/>
        </p:nvGrpSpPr>
        <p:grpSpPr>
          <a:xfrm>
            <a:off x="2377599" y="4415402"/>
            <a:ext cx="1805240" cy="1532887"/>
            <a:chOff x="2377599" y="4415402"/>
            <a:chExt cx="1805240" cy="1532887"/>
          </a:xfrm>
        </p:grpSpPr>
        <p:grpSp>
          <p:nvGrpSpPr>
            <p:cNvPr id="76" name="组合 75"/>
            <p:cNvGrpSpPr/>
            <p:nvPr/>
          </p:nvGrpSpPr>
          <p:grpSpPr>
            <a:xfrm rot="14934839">
              <a:off x="2513775" y="4279226"/>
              <a:ext cx="1532887" cy="1805240"/>
              <a:chOff x="4130613" y="3376361"/>
              <a:chExt cx="834673" cy="982972"/>
            </a:xfrm>
          </p:grpSpPr>
          <p:sp>
            <p:nvSpPr>
              <p:cNvPr id="79" name="椭圆 78"/>
              <p:cNvSpPr/>
              <p:nvPr/>
            </p:nvSpPr>
            <p:spPr>
              <a:xfrm>
                <a:off x="4130613" y="3962193"/>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p>
                <a:pPr algn="ctr"/>
                <a:endParaRPr lang="zh-CN" altLang="en-US"/>
              </a:p>
            </p:txBody>
          </p:sp>
          <p:cxnSp>
            <p:nvCxnSpPr>
              <p:cNvPr id="78" name="直接连接符 77"/>
              <p:cNvCxnSpPr/>
              <p:nvPr/>
            </p:nvCxnSpPr>
            <p:spPr>
              <a:xfrm flipH="1">
                <a:off x="4428257" y="3376361"/>
                <a:ext cx="537029" cy="610572"/>
              </a:xfrm>
              <a:prstGeom prst="line">
                <a:avLst/>
              </a:prstGeom>
              <a:noFill/>
              <a:ln>
                <a:gradFill>
                  <a:gsLst>
                    <a:gs pos="9000">
                      <a:sysClr val="window" lastClr="FFFFFF">
                        <a:lumMod val="95000"/>
                        <a:alpha val="10000"/>
                      </a:sysClr>
                    </a:gs>
                    <a:gs pos="68000">
                      <a:srgbClr val="62FFFF">
                        <a:alpha val="50000"/>
                      </a:srgbClr>
                    </a:gs>
                    <a:gs pos="43000">
                      <a:srgbClr val="62FFFF">
                        <a:alpha val="40000"/>
                      </a:srgbClr>
                    </a:gs>
                    <a:gs pos="100000">
                      <a:sysClr val="window" lastClr="FFFFFF">
                        <a:lumMod val="95000"/>
                      </a:sysClr>
                    </a:gs>
                  </a:gsLst>
                  <a:lin ang="5400000" scaled="1"/>
                </a:gradFill>
              </a:ln>
            </p:spPr>
            <p:style>
              <a:lnRef idx="2">
                <a:srgbClr val="4472C4">
                  <a:shade val="50000"/>
                </a:srgbClr>
              </a:lnRef>
              <a:fillRef idx="1">
                <a:srgbClr val="4472C4"/>
              </a:fillRef>
              <a:effectRef idx="0">
                <a:srgbClr val="4472C4"/>
              </a:effectRef>
              <a:fontRef idx="minor">
                <a:sysClr val="window" lastClr="FFFFFF"/>
              </a:fontRef>
            </p:style>
          </p:cxnSp>
        </p:grpSp>
        <p:sp>
          <p:nvSpPr>
            <p:cNvPr id="40" name="椭圆 98"/>
            <p:cNvSpPr/>
            <p:nvPr/>
          </p:nvSpPr>
          <p:spPr>
            <a:xfrm>
              <a:off x="3739014" y="517106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ysClr val="window" lastClr="FFFFFF"/>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lstStyle>
              <a:defPPr>
                <a:defRPr lang="zh-CN"/>
              </a:defPPr>
              <a:lvl1pPr marL="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ysClr val="window" lastClr="FFFFFF"/>
                  </a:solidFill>
                  <a:latin typeface="Arial" panose="020B0604020202020204" pitchFamily="34" charset="0"/>
                  <a:ea typeface="微软雅黑" panose="020B0503020204020204" pitchFamily="34" charset="-122"/>
                  <a:cs typeface="+mn-ea"/>
                </a:defRPr>
              </a:lvl9pPr>
            </a:lstStyle>
            <a:p>
              <a:pPr algn="ctr"/>
              <a:endParaRPr lang="zh-CN" altLang="en-US"/>
            </a:p>
          </p:txBody>
        </p:sp>
      </p:grpSp>
      <p:grpSp>
        <p:nvGrpSpPr>
          <p:cNvPr id="2" name="组合 1"/>
          <p:cNvGrpSpPr/>
          <p:nvPr/>
        </p:nvGrpSpPr>
        <p:grpSpPr>
          <a:xfrm>
            <a:off x="822325" y="2398395"/>
            <a:ext cx="3538220" cy="1221413"/>
            <a:chOff x="1818113" y="1879993"/>
            <a:chExt cx="3682365" cy="962342"/>
          </a:xfrm>
        </p:grpSpPr>
        <p:sp>
          <p:nvSpPr>
            <p:cNvPr id="98" name="矩形 97"/>
            <p:cNvSpPr/>
            <p:nvPr/>
          </p:nvSpPr>
          <p:spPr>
            <a:xfrm>
              <a:off x="1818113" y="2334018"/>
              <a:ext cx="3682365" cy="508317"/>
            </a:xfrm>
            <a:prstGeom prst="rect">
              <a:avLst/>
            </a:prstGeom>
          </p:spPr>
          <p:txBody>
            <a:bodyPr wrap="square">
              <a:spAutoFit/>
            </a:bodyPr>
            <a:lstStyle/>
            <a:p>
              <a:pPr defTabSz="913765">
                <a:lnSpc>
                  <a:spcPct val="150000"/>
                </a:lnSpc>
                <a:spcBef>
                  <a:spcPct val="0"/>
                </a:spcBef>
                <a:buNone/>
              </a:pPr>
              <a:r>
                <a:rPr lang="zh-CN" altLang="zh-CN" sz="1200" dirty="0">
                  <a:solidFill>
                    <a:schemeClr val="bg1"/>
                  </a:solidFill>
                  <a:latin typeface="微软雅黑" panose="020B0503020204020204" pitchFamily="34" charset="-122"/>
                  <a:ea typeface="微软雅黑" panose="020B0503020204020204" pitchFamily="34" charset="-122"/>
                </a:rPr>
                <a:t>区块链是一个分布式账本，一种通过去中心化、去信任的方式集体维护一个可靠数据库的技术方案。</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矩形 98"/>
            <p:cNvSpPr/>
            <p:nvPr/>
          </p:nvSpPr>
          <p:spPr>
            <a:xfrm>
              <a:off x="1818113" y="1879993"/>
              <a:ext cx="2241974" cy="411256"/>
            </a:xfrm>
            <a:prstGeom prst="rect">
              <a:avLst/>
            </a:prstGeom>
          </p:spPr>
          <p:txBody>
            <a:bodyPr wrap="square">
              <a:spAutoFit/>
            </a:bodyPr>
            <a:lstStyle/>
            <a:p>
              <a:r>
                <a:rPr lang="zh-CN" altLang="en-US" sz="2800" b="1" dirty="0">
                  <a:solidFill>
                    <a:srgbClr val="FFFFFF"/>
                  </a:solidFill>
                  <a:latin typeface="微软雅黑" panose="020B0503020204020204" pitchFamily="34" charset="-122"/>
                  <a:ea typeface="微软雅黑" panose="020B0503020204020204" pitchFamily="34" charset="-122"/>
                </a:rPr>
                <a:t>定义</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438122" y="4891461"/>
            <a:ext cx="5617404" cy="1100553"/>
            <a:chOff x="1818112" y="1879994"/>
            <a:chExt cx="5617404" cy="1100553"/>
          </a:xfrm>
        </p:grpSpPr>
        <p:sp>
          <p:nvSpPr>
            <p:cNvPr id="101" name="矩形 100"/>
            <p:cNvSpPr/>
            <p:nvPr/>
          </p:nvSpPr>
          <p:spPr>
            <a:xfrm>
              <a:off x="1818113" y="2334216"/>
              <a:ext cx="5617403" cy="646331"/>
            </a:xfrm>
            <a:prstGeom prst="rect">
              <a:avLst/>
            </a:prstGeom>
          </p:spPr>
          <p:txBody>
            <a:bodyPr wrap="square">
              <a:spAutoFit/>
            </a:body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区块链是一种几乎不可能被更改的分布式数据库。这里的“分布式”不仅体现为数据的分布式存储，也体现为数据的分布式记录（即由系统参与者共同维护）。</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2" name="矩形 101"/>
            <p:cNvSpPr/>
            <p:nvPr/>
          </p:nvSpPr>
          <p:spPr>
            <a:xfrm>
              <a:off x="1818112" y="1879994"/>
              <a:ext cx="3378001"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从数据的角度来看</a:t>
              </a:r>
              <a:endParaRPr lang="zh-CN" altLang="en-US" sz="2800" b="1" dirty="0">
                <a:solidFill>
                  <a:schemeClr val="bg1"/>
                </a:solidFill>
                <a:latin typeface="幼圆" panose="02010509060101010101" pitchFamily="49" charset="-122"/>
                <a:ea typeface="幼圆" panose="02010509060101010101" pitchFamily="49" charset="-122"/>
              </a:endParaRPr>
            </a:p>
          </p:txBody>
        </p:sp>
      </p:grpSp>
      <p:grpSp>
        <p:nvGrpSpPr>
          <p:cNvPr id="103" name="组合 102"/>
          <p:cNvGrpSpPr/>
          <p:nvPr/>
        </p:nvGrpSpPr>
        <p:grpSpPr>
          <a:xfrm>
            <a:off x="6900545" y="920750"/>
            <a:ext cx="4277360" cy="1477798"/>
            <a:chOff x="1818112" y="1778391"/>
            <a:chExt cx="6357718" cy="1477922"/>
          </a:xfrm>
        </p:grpSpPr>
        <p:sp>
          <p:nvSpPr>
            <p:cNvPr id="104" name="矩形 103"/>
            <p:cNvSpPr/>
            <p:nvPr/>
          </p:nvSpPr>
          <p:spPr>
            <a:xfrm>
              <a:off x="1818114" y="2334216"/>
              <a:ext cx="6357716" cy="922097"/>
            </a:xfrm>
            <a:prstGeom prst="rect">
              <a:avLst/>
            </a:prstGeom>
          </p:spPr>
          <p:txBody>
            <a:bodyPr wrap="square">
              <a:spAutoFit/>
            </a:bodyPr>
            <a:lstStyle/>
            <a:p>
              <a:pPr>
                <a:lnSpc>
                  <a:spcPct val="150000"/>
                </a:lnSpc>
                <a:buNone/>
              </a:pPr>
              <a:r>
                <a:rPr lang="zh-CN" altLang="zh-CN" sz="1200" dirty="0">
                  <a:solidFill>
                    <a:schemeClr val="bg1"/>
                  </a:solidFill>
                  <a:latin typeface="微软雅黑" panose="020B0503020204020204" pitchFamily="34" charset="-122"/>
                  <a:ea typeface="微软雅黑" panose="020B0503020204020204" pitchFamily="34" charset="-122"/>
                </a:rPr>
                <a:t>区块链并不是一种单一的技术，而是多种技术整合的结果</a:t>
              </a:r>
              <a:r>
                <a:rPr lang="zh-CN" altLang="en-US" sz="1200" dirty="0">
                  <a:solidFill>
                    <a:schemeClr val="bg1"/>
                  </a:solidFill>
                  <a:latin typeface="微软雅黑" panose="020B0503020204020204" pitchFamily="34" charset="-122"/>
                  <a:ea typeface="微软雅黑" panose="020B0503020204020204" pitchFamily="34" charset="-122"/>
                </a:rPr>
                <a:t>。</a:t>
              </a:r>
              <a:r>
                <a:rPr lang="zh-CN" altLang="zh-CN" sz="1200" dirty="0">
                  <a:solidFill>
                    <a:schemeClr val="bg1"/>
                  </a:solidFill>
                  <a:latin typeface="微软雅黑" panose="020B0503020204020204" pitchFamily="34" charset="-122"/>
                  <a:ea typeface="微软雅黑" panose="020B0503020204020204" pitchFamily="34" charset="-122"/>
                </a:rPr>
                <a:t>这些技术以新的结构组合在一起，形成了一种新的数据记录、存储和表达的方式。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1818112" y="1778391"/>
              <a:ext cx="3668287" cy="1383781"/>
            </a:xfrm>
            <a:prstGeom prst="rect">
              <a:avLst/>
            </a:prstGeom>
          </p:spPr>
          <p:txBody>
            <a:bodyPr wrap="square">
              <a:spAutoFit/>
            </a:bodyPr>
            <a:lstStyle/>
            <a:p>
              <a:pP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从技术的角度来看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par>
                                <p:cTn id="8" presetID="2" presetClass="entr" presetSubtype="2"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1+#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wipe(left)">
                                      <p:cBhvr>
                                        <p:cTn id="28" dur="500"/>
                                        <p:tgtEl>
                                          <p:spTgt spid="100"/>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left)">
                                      <p:cBhvr>
                                        <p:cTn id="32"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p:cNvPicPr>
            <a:picLocks noChangeAspect="1"/>
          </p:cNvPicPr>
          <p:nvPr/>
        </p:nvPicPr>
        <p:blipFill rotWithShape="1">
          <a:blip r:embed="rId1" cstate="screen"/>
          <a:srcRect/>
          <a:stretch>
            <a:fillRect/>
          </a:stretch>
        </p:blipFill>
        <p:spPr>
          <a:xfrm>
            <a:off x="6118860" y="1870075"/>
            <a:ext cx="6013450" cy="3627755"/>
          </a:xfrm>
          <a:prstGeom prst="rect">
            <a:avLst/>
          </a:prstGeom>
        </p:spPr>
      </p:pic>
      <p:sp>
        <p:nvSpPr>
          <p:cNvPr id="6" name="矩形 5"/>
          <p:cNvSpPr/>
          <p:nvPr/>
        </p:nvSpPr>
        <p:spPr>
          <a:xfrm>
            <a:off x="904240" y="2233930"/>
            <a:ext cx="4848860" cy="304609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国际权威杂志《经济学人》、《哈佛商业周刊》、《福布斯杂志》等相继报道区块链技术将影响世界</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创业公司</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R3</a:t>
            </a: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联合</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全球</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42</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家顶级</a:t>
            </a: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银行成立区块链联盟，</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包括</a:t>
            </a: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摩根大通、美国银行、汇丰银行、花旗银行、富国银行、三菱</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UFJ</a:t>
            </a:r>
            <a:r>
              <a:rPr kumimoji="0" lang="zh-CN"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金融集团、巴克莱银行、高盛、德意志银行等。</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722" y="2447041"/>
            <a:ext cx="1743075" cy="228600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633" y="2398794"/>
            <a:ext cx="1807351" cy="2383321"/>
          </a:xfrm>
          <a:prstGeom prst="rect">
            <a:avLst/>
          </a:prstGeom>
        </p:spPr>
      </p:pic>
      <p:sp>
        <p:nvSpPr>
          <p:cNvPr id="18" name="TextBox 39"/>
          <p:cNvSpPr txBox="1"/>
          <p:nvPr/>
        </p:nvSpPr>
        <p:spPr>
          <a:xfrm>
            <a:off x="319378" y="344615"/>
            <a:ext cx="2214880" cy="58356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32" presetClass="emph" presetSubtype="0" fill="hold" nodeType="afterEffect">
                                  <p:stCondLst>
                                    <p:cond delay="0"/>
                                  </p:stCondLst>
                                  <p:childTnLst>
                                    <p:animRot by="120000">
                                      <p:cBhvr>
                                        <p:cTn id="14" dur="100" fill="hold">
                                          <p:stCondLst>
                                            <p:cond delay="0"/>
                                          </p:stCondLst>
                                        </p:cTn>
                                        <p:tgtEl>
                                          <p:spTgt spid="8"/>
                                        </p:tgtEl>
                                        <p:attrNameLst>
                                          <p:attrName>r</p:attrName>
                                        </p:attrNameLst>
                                      </p:cBhvr>
                                    </p:animRot>
                                    <p:animRot by="-240000">
                                      <p:cBhvr>
                                        <p:cTn id="15" dur="200" fill="hold">
                                          <p:stCondLst>
                                            <p:cond delay="200"/>
                                          </p:stCondLst>
                                        </p:cTn>
                                        <p:tgtEl>
                                          <p:spTgt spid="8"/>
                                        </p:tgtEl>
                                        <p:attrNameLst>
                                          <p:attrName>r</p:attrName>
                                        </p:attrNameLst>
                                      </p:cBhvr>
                                    </p:animRot>
                                    <p:animRot by="240000">
                                      <p:cBhvr>
                                        <p:cTn id="16" dur="200" fill="hold">
                                          <p:stCondLst>
                                            <p:cond delay="400"/>
                                          </p:stCondLst>
                                        </p:cTn>
                                        <p:tgtEl>
                                          <p:spTgt spid="8"/>
                                        </p:tgtEl>
                                        <p:attrNameLst>
                                          <p:attrName>r</p:attrName>
                                        </p:attrNameLst>
                                      </p:cBhvr>
                                    </p:animRot>
                                    <p:animRot by="-240000">
                                      <p:cBhvr>
                                        <p:cTn id="17" dur="200" fill="hold">
                                          <p:stCondLst>
                                            <p:cond delay="600"/>
                                          </p:stCondLst>
                                        </p:cTn>
                                        <p:tgtEl>
                                          <p:spTgt spid="8"/>
                                        </p:tgtEl>
                                        <p:attrNameLst>
                                          <p:attrName>r</p:attrName>
                                        </p:attrNameLst>
                                      </p:cBhvr>
                                    </p:animRot>
                                    <p:animRot by="120000">
                                      <p:cBhvr>
                                        <p:cTn id="18" dur="200" fill="hold">
                                          <p:stCondLst>
                                            <p:cond delay="800"/>
                                          </p:stCondLst>
                                        </p:cTn>
                                        <p:tgtEl>
                                          <p:spTgt spid="8"/>
                                        </p:tgtEl>
                                        <p:attrNameLst>
                                          <p:attrName>r</p:attrName>
                                        </p:attrNameLst>
                                      </p:cBhvr>
                                    </p:animRot>
                                  </p:childTnLst>
                                </p:cTn>
                              </p:par>
                            </p:childTnLst>
                          </p:cTn>
                        </p:par>
                        <p:par>
                          <p:cTn id="19" fill="hold">
                            <p:stCondLst>
                              <p:cond delay="2000"/>
                            </p:stCondLst>
                            <p:childTnLst>
                              <p:par>
                                <p:cTn id="20" presetID="32" presetClass="emph" presetSubtype="0" fill="hold" nodeType="afterEffect">
                                  <p:stCondLst>
                                    <p:cond delay="0"/>
                                  </p:stCondLst>
                                  <p:childTnLst>
                                    <p:animRot by="120000">
                                      <p:cBhvr>
                                        <p:cTn id="21" dur="100" fill="hold">
                                          <p:stCondLst>
                                            <p:cond delay="0"/>
                                          </p:stCondLst>
                                        </p:cTn>
                                        <p:tgtEl>
                                          <p:spTgt spid="7"/>
                                        </p:tgtEl>
                                        <p:attrNameLst>
                                          <p:attrName>r</p:attrName>
                                        </p:attrNameLst>
                                      </p:cBhvr>
                                    </p:animRot>
                                    <p:animRot by="-240000">
                                      <p:cBhvr>
                                        <p:cTn id="22" dur="200" fill="hold">
                                          <p:stCondLst>
                                            <p:cond delay="200"/>
                                          </p:stCondLst>
                                        </p:cTn>
                                        <p:tgtEl>
                                          <p:spTgt spid="7"/>
                                        </p:tgtEl>
                                        <p:attrNameLst>
                                          <p:attrName>r</p:attrName>
                                        </p:attrNameLst>
                                      </p:cBhvr>
                                    </p:animRot>
                                    <p:animRot by="240000">
                                      <p:cBhvr>
                                        <p:cTn id="23" dur="200" fill="hold">
                                          <p:stCondLst>
                                            <p:cond delay="400"/>
                                          </p:stCondLst>
                                        </p:cTn>
                                        <p:tgtEl>
                                          <p:spTgt spid="7"/>
                                        </p:tgtEl>
                                        <p:attrNameLst>
                                          <p:attrName>r</p:attrName>
                                        </p:attrNameLst>
                                      </p:cBhvr>
                                    </p:animRot>
                                    <p:animRot by="-240000">
                                      <p:cBhvr>
                                        <p:cTn id="24" dur="200" fill="hold">
                                          <p:stCondLst>
                                            <p:cond delay="600"/>
                                          </p:stCondLst>
                                        </p:cTn>
                                        <p:tgtEl>
                                          <p:spTgt spid="7"/>
                                        </p:tgtEl>
                                        <p:attrNameLst>
                                          <p:attrName>r</p:attrName>
                                        </p:attrNameLst>
                                      </p:cBhvr>
                                    </p:animRot>
                                    <p:animRot by="120000">
                                      <p:cBhvr>
                                        <p:cTn id="25" dur="200" fill="hold">
                                          <p:stCondLst>
                                            <p:cond delay="800"/>
                                          </p:stCondLst>
                                        </p:cTn>
                                        <p:tgtEl>
                                          <p:spTgt spid="7"/>
                                        </p:tgtEl>
                                        <p:attrNameLst>
                                          <p:attrName>r</p:attrName>
                                        </p:attrNameLst>
                                      </p:cBhvr>
                                    </p:animRot>
                                  </p:childTnLst>
                                </p:cTn>
                              </p:par>
                            </p:childTnLst>
                          </p:cTn>
                        </p:par>
                        <p:par>
                          <p:cTn id="26" fill="hold">
                            <p:stCondLst>
                              <p:cond delay="3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anim calcmode="lin" valueType="num">
                                      <p:cBhvr>
                                        <p:cTn id="3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354838" y="1362710"/>
            <a:ext cx="1513205"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02</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545530" y="2839655"/>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特征及分类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9" name="矩形 358"/>
          <p:cNvSpPr/>
          <p:nvPr/>
        </p:nvSpPr>
        <p:spPr>
          <a:xfrm>
            <a:off x="5721107" y="3762727"/>
            <a:ext cx="4783455" cy="507831"/>
          </a:xfrm>
          <a:prstGeom prst="rect">
            <a:avLst/>
          </a:prstGeom>
        </p:spPr>
        <p:txBody>
          <a:bodyPr wrap="square">
            <a:spAutoFit/>
          </a:bodyPr>
          <a:lstStyle/>
          <a:p>
            <a:pPr>
              <a:lnSpc>
                <a:spcPct val="150000"/>
              </a:lnSpc>
            </a:pPr>
            <a:r>
              <a:rPr lang="en-US" altLang="zh-CN" sz="2000" dirty="0">
                <a:solidFill>
                  <a:schemeClr val="bg1"/>
                </a:solidFill>
              </a:rPr>
              <a:t>Block chain is introduced</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64951" y="1813362"/>
            <a:ext cx="3612678" cy="1960210"/>
            <a:chOff x="6795152" y="1901661"/>
            <a:chExt cx="3612678" cy="1960210"/>
          </a:xfrm>
        </p:grpSpPr>
        <p:sp>
          <p:nvSpPr>
            <p:cNvPr id="33" name="文本框 32"/>
            <p:cNvSpPr txBox="1"/>
            <p:nvPr/>
          </p:nvSpPr>
          <p:spPr>
            <a:xfrm>
              <a:off x="7702870" y="1901661"/>
              <a:ext cx="267484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开放，共识</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文本框 14"/>
            <p:cNvSpPr txBox="1"/>
            <p:nvPr/>
          </p:nvSpPr>
          <p:spPr>
            <a:xfrm>
              <a:off x="6795152" y="2384543"/>
              <a:ext cx="36126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任何人都可以参与到区块链网络，每一台设备都能作为一个节点，每个节点都允许获得一份完整的数据库拷贝。节点间基于一套共识机制，通过竞争计算共同维护整个区块链。任一节点失效，其余节点仍能正常工作。</a:t>
              </a:r>
              <a:endPar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组合 34"/>
          <p:cNvGrpSpPr/>
          <p:nvPr/>
        </p:nvGrpSpPr>
        <p:grpSpPr>
          <a:xfrm>
            <a:off x="7920831" y="1813362"/>
            <a:ext cx="3857881" cy="1621216"/>
            <a:chOff x="7702869" y="1901661"/>
            <a:chExt cx="3857881" cy="1621216"/>
          </a:xfrm>
        </p:grpSpPr>
        <p:sp>
          <p:nvSpPr>
            <p:cNvPr id="36" name="文本框 35"/>
            <p:cNvSpPr txBox="1"/>
            <p:nvPr/>
          </p:nvSpPr>
          <p:spPr>
            <a:xfrm>
              <a:off x="7702870" y="1901661"/>
              <a:ext cx="26748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去中心，去信任</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文本框 14"/>
            <p:cNvSpPr txBox="1"/>
            <p:nvPr/>
          </p:nvSpPr>
          <p:spPr>
            <a:xfrm>
              <a:off x="7702869" y="2322548"/>
              <a:ext cx="3857881"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由众多节点共同组成一个端到端的网络，不存在中心化的设备和管理机构。节点之间数据交换通过数字签名技术进行验证，无需互相信任，只要按照系统既定的规则进行，节点之间不能也无法欺骗其它节点。</a:t>
              </a:r>
              <a:endPar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8" name="组合 37"/>
          <p:cNvGrpSpPr/>
          <p:nvPr/>
        </p:nvGrpSpPr>
        <p:grpSpPr>
          <a:xfrm>
            <a:off x="263474" y="3997185"/>
            <a:ext cx="3861529" cy="1807192"/>
            <a:chOff x="6593675" y="1901661"/>
            <a:chExt cx="3861529" cy="1807192"/>
          </a:xfrm>
        </p:grpSpPr>
        <p:sp>
          <p:nvSpPr>
            <p:cNvPr id="39" name="文本框 38"/>
            <p:cNvSpPr txBox="1"/>
            <p:nvPr/>
          </p:nvSpPr>
          <p:spPr>
            <a:xfrm>
              <a:off x="7312993" y="1901661"/>
              <a:ext cx="3142211" cy="646331"/>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交易透明，双方匿名</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文本框 14"/>
            <p:cNvSpPr txBox="1"/>
            <p:nvPr/>
          </p:nvSpPr>
          <p:spPr>
            <a:xfrm>
              <a:off x="6593675" y="2508524"/>
              <a:ext cx="3814154"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区块链的运行规则是公开透明的，所有的数据信息也是公开的，因此每一笔交易都对所有节点可见。由于节点与节点之间是去信任的，因此节点之间无需公开身份，每个参与的节点都是匿名的。</a:t>
              </a:r>
              <a:endPar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7920832" y="3997185"/>
            <a:ext cx="3857880" cy="2053200"/>
            <a:chOff x="7702870" y="1901661"/>
            <a:chExt cx="3857880" cy="2053200"/>
          </a:xfrm>
        </p:grpSpPr>
        <p:sp>
          <p:nvSpPr>
            <p:cNvPr id="42" name="文本框 41"/>
            <p:cNvSpPr txBox="1"/>
            <p:nvPr/>
          </p:nvSpPr>
          <p:spPr>
            <a:xfrm>
              <a:off x="7702870" y="1901661"/>
              <a:ext cx="2674843" cy="58105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不可篡改，可追溯</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文本框 14"/>
            <p:cNvSpPr txBox="1"/>
            <p:nvPr/>
          </p:nvSpPr>
          <p:spPr>
            <a:xfrm>
              <a:off x="7702870" y="2477533"/>
              <a:ext cx="3857880"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单个甚至多个节点对数据库的修改无法影响其他节点的数据库，除非能控制整个网络中超过</a:t>
              </a: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51%</a:t>
              </a:r>
              <a:r>
                <a:rPr kumimoji="0" lang="zh-CN"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的节点同时修改，这几乎不可能发生。区块链中的每一笔交易都通过密码学方法与相邻两个区块串联，因此可以追溯到任何一笔交易的前世今生。</a:t>
              </a:r>
              <a:endParaRPr kumimoji="0" lang="zh-CN" altLang="en-US" sz="1200" b="0" i="0" u="none" strike="noStrike" kern="1200" cap="none" spc="0" normalizeH="0" baseline="0" noProof="0" dirty="0">
                <a:ln>
                  <a:noFill/>
                </a:ln>
                <a:solidFill>
                  <a:prstClr val="white"/>
                </a:solidFill>
                <a:effectLst/>
                <a:uLnTx/>
                <a:uFillTx/>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44" name="TextBox 39"/>
          <p:cNvSpPr txBox="1"/>
          <p:nvPr/>
        </p:nvSpPr>
        <p:spPr>
          <a:xfrm>
            <a:off x="319378" y="344615"/>
            <a:ext cx="2214880" cy="58356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区块链特征</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grpSp>
        <p:nvGrpSpPr>
          <p:cNvPr id="11" name="组合 10"/>
          <p:cNvGrpSpPr/>
          <p:nvPr/>
        </p:nvGrpSpPr>
        <p:grpSpPr>
          <a:xfrm>
            <a:off x="5960011" y="1954121"/>
            <a:ext cx="215673" cy="780462"/>
            <a:chOff x="5960011" y="1585821"/>
            <a:chExt cx="215673" cy="780462"/>
          </a:xfrm>
        </p:grpSpPr>
        <p:sp>
          <p:nvSpPr>
            <p:cNvPr id="12" name="KSO_Shape"/>
            <p:cNvSpPr/>
            <p:nvPr/>
          </p:nvSpPr>
          <p:spPr bwMode="auto">
            <a:xfrm>
              <a:off x="5960011" y="1585821"/>
              <a:ext cx="215673" cy="353563"/>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62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3" name="等腰三角形 24"/>
            <p:cNvSpPr/>
            <p:nvPr/>
          </p:nvSpPr>
          <p:spPr>
            <a:xfrm>
              <a:off x="5978424" y="1913439"/>
              <a:ext cx="178847" cy="452844"/>
            </a:xfrm>
            <a:custGeom>
              <a:avLst/>
              <a:gdLst>
                <a:gd name="connsiteX0" fmla="*/ 0 w 578876"/>
                <a:gd name="connsiteY0" fmla="*/ 4648025 h 4648025"/>
                <a:gd name="connsiteX1" fmla="*/ 289438 w 578876"/>
                <a:gd name="connsiteY1" fmla="*/ 0 h 4648025"/>
                <a:gd name="connsiteX2" fmla="*/ 578876 w 578876"/>
                <a:gd name="connsiteY2" fmla="*/ 4648025 h 4648025"/>
                <a:gd name="connsiteX3" fmla="*/ 0 w 578876"/>
                <a:gd name="connsiteY3" fmla="*/ 4648025 h 4648025"/>
                <a:gd name="connsiteX0-1" fmla="*/ 0 w 578876"/>
                <a:gd name="connsiteY0-2" fmla="*/ 4648025 h 4648025"/>
                <a:gd name="connsiteX1-3" fmla="*/ 289438 w 578876"/>
                <a:gd name="connsiteY1-4" fmla="*/ 0 h 4648025"/>
                <a:gd name="connsiteX2-5" fmla="*/ 578876 w 578876"/>
                <a:gd name="connsiteY2-6" fmla="*/ 4648025 h 4648025"/>
                <a:gd name="connsiteX3-7" fmla="*/ 0 w 578876"/>
                <a:gd name="connsiteY3-8" fmla="*/ 4648025 h 4648025"/>
                <a:gd name="connsiteX0-9" fmla="*/ 0 w 578876"/>
                <a:gd name="connsiteY0-10" fmla="*/ 4648025 h 4648025"/>
                <a:gd name="connsiteX1-11" fmla="*/ 289438 w 578876"/>
                <a:gd name="connsiteY1-12" fmla="*/ 0 h 4648025"/>
                <a:gd name="connsiteX2-13" fmla="*/ 578876 w 578876"/>
                <a:gd name="connsiteY2-14" fmla="*/ 4648025 h 4648025"/>
                <a:gd name="connsiteX3-15" fmla="*/ 0 w 578876"/>
                <a:gd name="connsiteY3-16" fmla="*/ 4648025 h 4648025"/>
                <a:gd name="connsiteX0-17" fmla="*/ 0 w 578876"/>
                <a:gd name="connsiteY0-18" fmla="*/ 4648025 h 4648025"/>
                <a:gd name="connsiteX1-19" fmla="*/ 289438 w 578876"/>
                <a:gd name="connsiteY1-20" fmla="*/ 0 h 4648025"/>
                <a:gd name="connsiteX2-21" fmla="*/ 578876 w 578876"/>
                <a:gd name="connsiteY2-22" fmla="*/ 4648025 h 4648025"/>
                <a:gd name="connsiteX3-23" fmla="*/ 0 w 578876"/>
                <a:gd name="connsiteY3-24" fmla="*/ 4648025 h 4648025"/>
                <a:gd name="connsiteX0-25" fmla="*/ 0 w 578876"/>
                <a:gd name="connsiteY0-26" fmla="*/ 4648025 h 4648025"/>
                <a:gd name="connsiteX1-27" fmla="*/ 289438 w 578876"/>
                <a:gd name="connsiteY1-28" fmla="*/ 0 h 4648025"/>
                <a:gd name="connsiteX2-29" fmla="*/ 578876 w 578876"/>
                <a:gd name="connsiteY2-30" fmla="*/ 4648025 h 4648025"/>
                <a:gd name="connsiteX3-31" fmla="*/ 0 w 578876"/>
                <a:gd name="connsiteY3-32" fmla="*/ 4648025 h 4648025"/>
                <a:gd name="connsiteX0-33" fmla="*/ 0 w 578876"/>
                <a:gd name="connsiteY0-34" fmla="*/ 4648025 h 4648025"/>
                <a:gd name="connsiteX1-35" fmla="*/ 289438 w 578876"/>
                <a:gd name="connsiteY1-36" fmla="*/ 0 h 4648025"/>
                <a:gd name="connsiteX2-37" fmla="*/ 578876 w 578876"/>
                <a:gd name="connsiteY2-38" fmla="*/ 4648025 h 4648025"/>
                <a:gd name="connsiteX3-39" fmla="*/ 0 w 578876"/>
                <a:gd name="connsiteY3-40" fmla="*/ 4648025 h 4648025"/>
                <a:gd name="connsiteX0-41" fmla="*/ 0 w 578876"/>
                <a:gd name="connsiteY0-42" fmla="*/ 4648025 h 4648025"/>
                <a:gd name="connsiteX1-43" fmla="*/ 289438 w 578876"/>
                <a:gd name="connsiteY1-44" fmla="*/ 0 h 4648025"/>
                <a:gd name="connsiteX2-45" fmla="*/ 578876 w 578876"/>
                <a:gd name="connsiteY2-46" fmla="*/ 4648025 h 4648025"/>
                <a:gd name="connsiteX3-47" fmla="*/ 0 w 578876"/>
                <a:gd name="connsiteY3-48" fmla="*/ 4648025 h 4648025"/>
                <a:gd name="connsiteX0-49" fmla="*/ 0 w 578876"/>
                <a:gd name="connsiteY0-50" fmla="*/ 4648025 h 4648025"/>
                <a:gd name="connsiteX1-51" fmla="*/ 289438 w 578876"/>
                <a:gd name="connsiteY1-52" fmla="*/ 0 h 4648025"/>
                <a:gd name="connsiteX2-53" fmla="*/ 578876 w 578876"/>
                <a:gd name="connsiteY2-54" fmla="*/ 4648025 h 4648025"/>
                <a:gd name="connsiteX3-55" fmla="*/ 0 w 578876"/>
                <a:gd name="connsiteY3-56" fmla="*/ 4648025 h 4648025"/>
                <a:gd name="connsiteX0-57" fmla="*/ 0 w 578876"/>
                <a:gd name="connsiteY0-58" fmla="*/ 4648025 h 4648025"/>
                <a:gd name="connsiteX1-59" fmla="*/ 289438 w 578876"/>
                <a:gd name="connsiteY1-60" fmla="*/ 0 h 4648025"/>
                <a:gd name="connsiteX2-61" fmla="*/ 578876 w 578876"/>
                <a:gd name="connsiteY2-62" fmla="*/ 4648025 h 4648025"/>
                <a:gd name="connsiteX3-63" fmla="*/ 0 w 578876"/>
                <a:gd name="connsiteY3-64" fmla="*/ 4648025 h 4648025"/>
                <a:gd name="connsiteX0-65" fmla="*/ 0 w 578876"/>
                <a:gd name="connsiteY0-66" fmla="*/ 4648025 h 4648025"/>
                <a:gd name="connsiteX1-67" fmla="*/ 289438 w 578876"/>
                <a:gd name="connsiteY1-68" fmla="*/ 0 h 4648025"/>
                <a:gd name="connsiteX2-69" fmla="*/ 578876 w 578876"/>
                <a:gd name="connsiteY2-70" fmla="*/ 4648025 h 4648025"/>
                <a:gd name="connsiteX3-71" fmla="*/ 0 w 578876"/>
                <a:gd name="connsiteY3-72" fmla="*/ 4648025 h 4648025"/>
                <a:gd name="connsiteX0-73" fmla="*/ 0 w 578876"/>
                <a:gd name="connsiteY0-74" fmla="*/ 4648025 h 4648025"/>
                <a:gd name="connsiteX1-75" fmla="*/ 289438 w 578876"/>
                <a:gd name="connsiteY1-76" fmla="*/ 0 h 4648025"/>
                <a:gd name="connsiteX2-77" fmla="*/ 578876 w 578876"/>
                <a:gd name="connsiteY2-78" fmla="*/ 4648025 h 4648025"/>
                <a:gd name="connsiteX3-79" fmla="*/ 0 w 578876"/>
                <a:gd name="connsiteY3-80" fmla="*/ 4648025 h 4648025"/>
                <a:gd name="connsiteX0-81" fmla="*/ 0 w 578876"/>
                <a:gd name="connsiteY0-82" fmla="*/ 4648025 h 4648025"/>
                <a:gd name="connsiteX1-83" fmla="*/ 289438 w 578876"/>
                <a:gd name="connsiteY1-84" fmla="*/ 0 h 4648025"/>
                <a:gd name="connsiteX2-85" fmla="*/ 578876 w 578876"/>
                <a:gd name="connsiteY2-86" fmla="*/ 4648025 h 4648025"/>
                <a:gd name="connsiteX3-87" fmla="*/ 0 w 578876"/>
                <a:gd name="connsiteY3-88" fmla="*/ 4648025 h 4648025"/>
                <a:gd name="connsiteX0-89" fmla="*/ 0 w 578876"/>
                <a:gd name="connsiteY0-90" fmla="*/ 4648025 h 4648025"/>
                <a:gd name="connsiteX1-91" fmla="*/ 289438 w 578876"/>
                <a:gd name="connsiteY1-92" fmla="*/ 0 h 4648025"/>
                <a:gd name="connsiteX2-93" fmla="*/ 578876 w 578876"/>
                <a:gd name="connsiteY2-94" fmla="*/ 4648025 h 4648025"/>
                <a:gd name="connsiteX3-95" fmla="*/ 0 w 578876"/>
                <a:gd name="connsiteY3-96" fmla="*/ 4648025 h 4648025"/>
                <a:gd name="connsiteX0-97" fmla="*/ 0 w 578876"/>
                <a:gd name="connsiteY0-98" fmla="*/ 4648025 h 4648025"/>
                <a:gd name="connsiteX1-99" fmla="*/ 289438 w 578876"/>
                <a:gd name="connsiteY1-100" fmla="*/ 0 h 4648025"/>
                <a:gd name="connsiteX2-101" fmla="*/ 578876 w 578876"/>
                <a:gd name="connsiteY2-102" fmla="*/ 4648025 h 4648025"/>
                <a:gd name="connsiteX3-103" fmla="*/ 0 w 578876"/>
                <a:gd name="connsiteY3-104" fmla="*/ 4648025 h 4648025"/>
                <a:gd name="connsiteX0-105" fmla="*/ 0 w 578876"/>
                <a:gd name="connsiteY0-106" fmla="*/ 4648025 h 4648025"/>
                <a:gd name="connsiteX1-107" fmla="*/ 289438 w 578876"/>
                <a:gd name="connsiteY1-108" fmla="*/ 0 h 4648025"/>
                <a:gd name="connsiteX2-109" fmla="*/ 578876 w 578876"/>
                <a:gd name="connsiteY2-110" fmla="*/ 4648025 h 4648025"/>
                <a:gd name="connsiteX3-111" fmla="*/ 0 w 578876"/>
                <a:gd name="connsiteY3-112" fmla="*/ 4648025 h 4648025"/>
              </a:gdLst>
              <a:ahLst/>
              <a:cxnLst>
                <a:cxn ang="0">
                  <a:pos x="connsiteX0-1" y="connsiteY0-2"/>
                </a:cxn>
                <a:cxn ang="0">
                  <a:pos x="connsiteX1-3" y="connsiteY1-4"/>
                </a:cxn>
                <a:cxn ang="0">
                  <a:pos x="connsiteX2-5" y="connsiteY2-6"/>
                </a:cxn>
                <a:cxn ang="0">
                  <a:pos x="connsiteX3-7" y="connsiteY3-8"/>
                </a:cxn>
              </a:cxnLst>
              <a:rect l="l" t="t" r="r" b="b"/>
              <a:pathLst>
                <a:path w="578876" h="4648025">
                  <a:moveTo>
                    <a:pt x="0" y="4648025"/>
                  </a:moveTo>
                  <a:cubicBezTo>
                    <a:pt x="162866" y="3047883"/>
                    <a:pt x="238853" y="1866842"/>
                    <a:pt x="289438" y="0"/>
                  </a:cubicBezTo>
                  <a:cubicBezTo>
                    <a:pt x="343197" y="1879542"/>
                    <a:pt x="403887" y="3035183"/>
                    <a:pt x="578876" y="4648025"/>
                  </a:cubicBezTo>
                  <a:lnTo>
                    <a:pt x="0" y="4648025"/>
                  </a:lnTo>
                  <a:close/>
                </a:path>
              </a:pathLst>
            </a:custGeom>
            <a:gradFill flip="none" rotWithShape="1">
              <a:gsLst>
                <a:gs pos="0">
                  <a:srgbClr val="62FFFF">
                    <a:alpha val="0"/>
                  </a:srgbClr>
                </a:gs>
                <a:gs pos="96842">
                  <a:srgbClr val="62FFFF">
                    <a:alpha val="77000"/>
                  </a:srgbClr>
                </a:gs>
                <a:gs pos="47000">
                  <a:srgbClr val="62FFFF">
                    <a:alpha val="47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5892449" y="2734045"/>
            <a:ext cx="330902" cy="45719"/>
          </a:xfrm>
          <a:prstGeom prst="ellipse">
            <a:avLst/>
          </a:prstGeom>
          <a:noFill/>
          <a:ln>
            <a:solidFill>
              <a:srgbClr val="62FFFF">
                <a:alpha val="7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flipV="1">
            <a:off x="5707928" y="3131740"/>
            <a:ext cx="699944" cy="45837"/>
          </a:xfrm>
          <a:prstGeom prst="ellipse">
            <a:avLst/>
          </a:prstGeom>
          <a:noFill/>
          <a:ln>
            <a:solidFill>
              <a:srgbClr val="62FFFF">
                <a:alpha val="6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椭圆 3"/>
          <p:cNvSpPr/>
          <p:nvPr/>
        </p:nvSpPr>
        <p:spPr>
          <a:xfrm flipV="1">
            <a:off x="5558746" y="3473673"/>
            <a:ext cx="998309" cy="65377"/>
          </a:xfrm>
          <a:prstGeom prst="ellipse">
            <a:avLst/>
          </a:prstGeom>
          <a:noFill/>
          <a:ln>
            <a:solidFill>
              <a:srgbClr val="62FFFF">
                <a:alpha val="5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flipV="1">
            <a:off x="5134440" y="4222189"/>
            <a:ext cx="1846921" cy="84519"/>
          </a:xfrm>
          <a:prstGeom prst="ellipse">
            <a:avLst/>
          </a:prstGeom>
          <a:noFill/>
          <a:ln>
            <a:solidFill>
              <a:srgbClr val="62FFFF">
                <a:alpha val="3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V="1">
            <a:off x="4789719" y="4602804"/>
            <a:ext cx="2536362" cy="116069"/>
          </a:xfrm>
          <a:prstGeom prst="ellipse">
            <a:avLst/>
          </a:prstGeom>
          <a:noFill/>
          <a:ln>
            <a:solidFill>
              <a:srgbClr val="62FFFF">
                <a:alpha val="20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V="1">
            <a:off x="4660900" y="5142230"/>
            <a:ext cx="3048635" cy="201930"/>
          </a:xfrm>
          <a:prstGeom prst="ellipse">
            <a:avLst/>
          </a:prstGeom>
          <a:noFill/>
          <a:ln>
            <a:solidFill>
              <a:srgbClr val="62FFFF">
                <a:alpha val="1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flipV="1">
            <a:off x="4339590" y="5766435"/>
            <a:ext cx="3456940" cy="284480"/>
          </a:xfrm>
          <a:prstGeom prst="ellipse">
            <a:avLst/>
          </a:prstGeom>
          <a:noFill/>
          <a:ln>
            <a:solidFill>
              <a:srgbClr val="62FFFF">
                <a:alpha val="15000"/>
              </a:srgb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strVal val="#ppt_w+.3"/>
                                          </p:val>
                                        </p:tav>
                                        <p:tav tm="100000">
                                          <p:val>
                                            <p:strVal val="#ppt_w"/>
                                          </p:val>
                                        </p:tav>
                                      </p:tavLst>
                                    </p:anim>
                                    <p:anim calcmode="lin" valueType="num">
                                      <p:cBhvr>
                                        <p:cTn id="8" dur="1000" fill="hold"/>
                                        <p:tgtEl>
                                          <p:spTgt spid="38"/>
                                        </p:tgtEl>
                                        <p:attrNameLst>
                                          <p:attrName>ppt_h</p:attrName>
                                        </p:attrNameLst>
                                      </p:cBhvr>
                                      <p:tavLst>
                                        <p:tav tm="0">
                                          <p:val>
                                            <p:strVal val="#ppt_h"/>
                                          </p:val>
                                        </p:tav>
                                        <p:tav tm="100000">
                                          <p:val>
                                            <p:strVal val="#ppt_h"/>
                                          </p:val>
                                        </p:tav>
                                      </p:tavLst>
                                    </p:anim>
                                    <p:animEffect transition="in" filter="fade">
                                      <p:cBhvr>
                                        <p:cTn id="9" dur="1000"/>
                                        <p:tgtEl>
                                          <p:spTgt spid="3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1000" fill="hold"/>
                                        <p:tgtEl>
                                          <p:spTgt spid="32"/>
                                        </p:tgtEl>
                                        <p:attrNameLst>
                                          <p:attrName>ppt_w</p:attrName>
                                        </p:attrNameLst>
                                      </p:cBhvr>
                                      <p:tavLst>
                                        <p:tav tm="0">
                                          <p:val>
                                            <p:strVal val="#ppt_w+.3"/>
                                          </p:val>
                                        </p:tav>
                                        <p:tav tm="100000">
                                          <p:val>
                                            <p:strVal val="#ppt_w"/>
                                          </p:val>
                                        </p:tav>
                                      </p:tavLst>
                                    </p:anim>
                                    <p:anim calcmode="lin" valueType="num">
                                      <p:cBhvr>
                                        <p:cTn id="13" dur="1000" fill="hold"/>
                                        <p:tgtEl>
                                          <p:spTgt spid="32"/>
                                        </p:tgtEl>
                                        <p:attrNameLst>
                                          <p:attrName>ppt_h</p:attrName>
                                        </p:attrNameLst>
                                      </p:cBhvr>
                                      <p:tavLst>
                                        <p:tav tm="0">
                                          <p:val>
                                            <p:strVal val="#ppt_h"/>
                                          </p:val>
                                        </p:tav>
                                        <p:tav tm="100000">
                                          <p:val>
                                            <p:strVal val="#ppt_h"/>
                                          </p:val>
                                        </p:tav>
                                      </p:tavLst>
                                    </p:anim>
                                    <p:animEffect transition="in" filter="fade">
                                      <p:cBhvr>
                                        <p:cTn id="14" dur="1000"/>
                                        <p:tgtEl>
                                          <p:spTgt spid="32"/>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3"/>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1000" fill="hold"/>
                                        <p:tgtEl>
                                          <p:spTgt spid="41"/>
                                        </p:tgtEl>
                                        <p:attrNameLst>
                                          <p:attrName>ppt_w</p:attrName>
                                        </p:attrNameLst>
                                      </p:cBhvr>
                                      <p:tavLst>
                                        <p:tav tm="0">
                                          <p:val>
                                            <p:strVal val="#ppt_w+.3"/>
                                          </p:val>
                                        </p:tav>
                                        <p:tav tm="100000">
                                          <p:val>
                                            <p:strVal val="#ppt_w"/>
                                          </p:val>
                                        </p:tav>
                                      </p:tavLst>
                                    </p:anim>
                                    <p:anim calcmode="lin" valueType="num">
                                      <p:cBhvr>
                                        <p:cTn id="23" dur="1000" fill="hold"/>
                                        <p:tgtEl>
                                          <p:spTgt spid="41"/>
                                        </p:tgtEl>
                                        <p:attrNameLst>
                                          <p:attrName>ppt_h</p:attrName>
                                        </p:attrNameLst>
                                      </p:cBhvr>
                                      <p:tavLst>
                                        <p:tav tm="0">
                                          <p:val>
                                            <p:strVal val="#ppt_h"/>
                                          </p:val>
                                        </p:tav>
                                        <p:tav tm="100000">
                                          <p:val>
                                            <p:strVal val="#ppt_h"/>
                                          </p:val>
                                        </p:tav>
                                      </p:tavLst>
                                    </p:anim>
                                    <p:animEffect transition="in" filter="fade">
                                      <p:cBhvr>
                                        <p:cTn id="24" dur="1000"/>
                                        <p:tgtEl>
                                          <p:spTgt spid="41"/>
                                        </p:tgtEl>
                                      </p:cBhvr>
                                    </p:animEffect>
                                  </p:childTnLst>
                                </p:cTn>
                              </p:par>
                              <p:par>
                                <p:cTn id="25" presetID="3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anim calcmode="lin" valueType="num">
                                      <p:cBhvr>
                                        <p:cTn id="28" dur="2000" fill="hold"/>
                                        <p:tgtEl>
                                          <p:spTgt spid="11"/>
                                        </p:tgtEl>
                                        <p:attrNameLst>
                                          <p:attrName>ppt_x</p:attrName>
                                        </p:attrNameLst>
                                      </p:cBhvr>
                                      <p:tavLst>
                                        <p:tav tm="0">
                                          <p:val>
                                            <p:strVal val="#ppt_x"/>
                                          </p:val>
                                        </p:tav>
                                        <p:tav tm="100000">
                                          <p:val>
                                            <p:strVal val="#ppt_x"/>
                                          </p:val>
                                        </p:tav>
                                      </p:tavLst>
                                    </p:anim>
                                    <p:anim calcmode="lin" valueType="num">
                                      <p:cBhvr>
                                        <p:cTn id="29" dur="1800" decel="100000" fill="hold"/>
                                        <p:tgtEl>
                                          <p:spTgt spid="11"/>
                                        </p:tgtEl>
                                        <p:attrNameLst>
                                          <p:attrName>ppt_y</p:attrName>
                                        </p:attrNameLst>
                                      </p:cBhvr>
                                      <p:tavLst>
                                        <p:tav tm="0">
                                          <p:val>
                                            <p:strVal val="#ppt_y+1"/>
                                          </p:val>
                                        </p:tav>
                                        <p:tav tm="100000">
                                          <p:val>
                                            <p:strVal val="#ppt_y-.03"/>
                                          </p:val>
                                        </p:tav>
                                      </p:tavLst>
                                    </p:anim>
                                    <p:anim calcmode="lin" valueType="num">
                                      <p:cBhvr>
                                        <p:cTn id="30" dur="200" accel="100000" fill="hold">
                                          <p:stCondLst>
                                            <p:cond delay="1800"/>
                                          </p:stCondLst>
                                        </p:cTn>
                                        <p:tgtEl>
                                          <p:spTgt spid="11"/>
                                        </p:tgtEl>
                                        <p:attrNameLst>
                                          <p:attrName>ppt_y</p:attrName>
                                        </p:attrNameLst>
                                      </p:cBhvr>
                                      <p:tavLst>
                                        <p:tav tm="0">
                                          <p:val>
                                            <p:strVal val="#ppt_y-.03"/>
                                          </p:val>
                                        </p:tav>
                                        <p:tav tm="100000">
                                          <p:val>
                                            <p:strVal val="#ppt_y"/>
                                          </p:val>
                                        </p:tav>
                                      </p:tavLst>
                                    </p:anim>
                                  </p:childTnLst>
                                </p:cTn>
                              </p:par>
                              <p:par>
                                <p:cTn id="31" presetID="22" presetClass="entr" presetSubtype="4" fill="hold" grpId="0" nodeType="withEffect">
                                  <p:stCondLst>
                                    <p:cond delay="220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800"/>
                                        <p:tgtEl>
                                          <p:spTgt spid="2"/>
                                        </p:tgtEl>
                                      </p:cBhvr>
                                    </p:animEffect>
                                  </p:childTnLst>
                                </p:cTn>
                              </p:par>
                              <p:par>
                                <p:cTn id="34" presetID="22" presetClass="entr" presetSubtype="4" fill="hold" grpId="0" nodeType="withEffect">
                                  <p:stCondLst>
                                    <p:cond delay="200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800"/>
                                        <p:tgtEl>
                                          <p:spTgt spid="3"/>
                                        </p:tgtEl>
                                      </p:cBhvr>
                                    </p:animEffect>
                                  </p:childTnLst>
                                </p:cTn>
                              </p:par>
                              <p:par>
                                <p:cTn id="37" presetID="22" presetClass="entr" presetSubtype="4" fill="hold" grpId="0" nodeType="withEffect">
                                  <p:stCondLst>
                                    <p:cond delay="18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800"/>
                                        <p:tgtEl>
                                          <p:spTgt spid="4"/>
                                        </p:tgtEl>
                                      </p:cBhvr>
                                    </p:animEffect>
                                  </p:childTnLst>
                                </p:cTn>
                              </p:par>
                              <p:par>
                                <p:cTn id="40" presetID="22" presetClass="entr" presetSubtype="4" fill="hold" grpId="0" nodeType="withEffect">
                                  <p:stCondLst>
                                    <p:cond delay="140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800"/>
                                        <p:tgtEl>
                                          <p:spTgt spid="6"/>
                                        </p:tgtEl>
                                      </p:cBhvr>
                                    </p:animEffect>
                                  </p:childTnLst>
                                </p:cTn>
                              </p:par>
                              <p:par>
                                <p:cTn id="43" presetID="22" presetClass="entr" presetSubtype="4" fill="hold" grpId="0" nodeType="withEffect">
                                  <p:stCondLst>
                                    <p:cond delay="120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800"/>
                                        <p:tgtEl>
                                          <p:spTgt spid="7"/>
                                        </p:tgtEl>
                                      </p:cBhvr>
                                    </p:animEffect>
                                  </p:childTnLst>
                                </p:cTn>
                              </p:par>
                              <p:par>
                                <p:cTn id="46" presetID="22" presetClass="entr" presetSubtype="4" fill="hold" grpId="0" nodeType="withEffect">
                                  <p:stCondLst>
                                    <p:cond delay="100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800"/>
                                        <p:tgtEl>
                                          <p:spTgt spid="10"/>
                                        </p:tgtEl>
                                      </p:cBhvr>
                                    </p:animEffect>
                                  </p:childTnLst>
                                </p:cTn>
                              </p:par>
                              <p:par>
                                <p:cTn id="49" presetID="22" presetClass="entr" presetSubtype="4" fill="hold" grpId="0" nodeType="withEffect">
                                  <p:stCondLst>
                                    <p:cond delay="100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8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6" grpId="0" bldLvl="0" animBg="1"/>
      <p:bldP spid="7" grpId="0" bldLvl="0" animBg="1"/>
      <p:bldP spid="10" grpId="0" bldLvl="0" animBg="1"/>
      <p:bldP spid="1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832878" y="1317867"/>
            <a:ext cx="2343013" cy="4780287"/>
            <a:chOff x="8481848" y="1166648"/>
            <a:chExt cx="2474802" cy="5049166"/>
          </a:xfrm>
        </p:grpSpPr>
        <p:pic>
          <p:nvPicPr>
            <p:cNvPr id="3" name="图片 2"/>
            <p:cNvPicPr>
              <a:picLocks noChangeAspect="1"/>
            </p:cNvPicPr>
            <p:nvPr/>
          </p:nvPicPr>
          <p:blipFill>
            <a:blip r:embed="rId1" cstate="screen"/>
            <a:stretch>
              <a:fillRect/>
            </a:stretch>
          </p:blipFill>
          <p:spPr>
            <a:xfrm>
              <a:off x="8481848" y="1166648"/>
              <a:ext cx="2474802" cy="5049166"/>
            </a:xfrm>
            <a:prstGeom prst="rect">
              <a:avLst/>
            </a:prstGeom>
          </p:spPr>
        </p:pic>
        <p:pic>
          <p:nvPicPr>
            <p:cNvPr id="4" name="图片 3"/>
            <p:cNvPicPr>
              <a:picLocks noChangeAspect="1"/>
            </p:cNvPicPr>
            <p:nvPr/>
          </p:nvPicPr>
          <p:blipFill>
            <a:blip r:embed="rId2" cstate="screen"/>
            <a:srcRect/>
            <a:stretch>
              <a:fillRect/>
            </a:stretch>
          </p:blipFill>
          <p:spPr>
            <a:xfrm>
              <a:off x="8652449" y="1783604"/>
              <a:ext cx="2133600" cy="3815255"/>
            </a:xfrm>
            <a:custGeom>
              <a:avLst/>
              <a:gdLst>
                <a:gd name="connsiteX0" fmla="*/ 0 w 2133600"/>
                <a:gd name="connsiteY0" fmla="*/ 0 h 3815255"/>
                <a:gd name="connsiteX1" fmla="*/ 2133600 w 2133600"/>
                <a:gd name="connsiteY1" fmla="*/ 0 h 3815255"/>
                <a:gd name="connsiteX2" fmla="*/ 2133600 w 2133600"/>
                <a:gd name="connsiteY2" fmla="*/ 3815255 h 3815255"/>
                <a:gd name="connsiteX3" fmla="*/ 0 w 2133600"/>
                <a:gd name="connsiteY3" fmla="*/ 3815255 h 3815255"/>
              </a:gdLst>
              <a:ahLst/>
              <a:cxnLst>
                <a:cxn ang="0">
                  <a:pos x="connsiteX0" y="connsiteY0"/>
                </a:cxn>
                <a:cxn ang="0">
                  <a:pos x="connsiteX1" y="connsiteY1"/>
                </a:cxn>
                <a:cxn ang="0">
                  <a:pos x="connsiteX2" y="connsiteY2"/>
                </a:cxn>
                <a:cxn ang="0">
                  <a:pos x="connsiteX3" y="connsiteY3"/>
                </a:cxn>
              </a:cxnLst>
              <a:rect l="l" t="t" r="r" b="b"/>
              <a:pathLst>
                <a:path w="2133600" h="3815255">
                  <a:moveTo>
                    <a:pt x="0" y="0"/>
                  </a:moveTo>
                  <a:lnTo>
                    <a:pt x="2133600" y="0"/>
                  </a:lnTo>
                  <a:lnTo>
                    <a:pt x="2133600" y="3815255"/>
                  </a:lnTo>
                  <a:lnTo>
                    <a:pt x="0" y="3815255"/>
                  </a:lnTo>
                  <a:close/>
                </a:path>
              </a:pathLst>
            </a:custGeom>
          </p:spPr>
        </p:pic>
      </p:grpSp>
      <p:grpSp>
        <p:nvGrpSpPr>
          <p:cNvPr id="47" name="组合 46"/>
          <p:cNvGrpSpPr/>
          <p:nvPr/>
        </p:nvGrpSpPr>
        <p:grpSpPr>
          <a:xfrm>
            <a:off x="9163904" y="2336313"/>
            <a:ext cx="579149" cy="579149"/>
            <a:chOff x="8877874" y="2079624"/>
            <a:chExt cx="579149" cy="579149"/>
          </a:xfrm>
        </p:grpSpPr>
        <p:grpSp>
          <p:nvGrpSpPr>
            <p:cNvPr id="48" name="组合 47"/>
            <p:cNvGrpSpPr/>
            <p:nvPr/>
          </p:nvGrpSpPr>
          <p:grpSpPr>
            <a:xfrm>
              <a:off x="8877874" y="2079624"/>
              <a:ext cx="579149" cy="579149"/>
              <a:chOff x="829915" y="1454033"/>
              <a:chExt cx="1010790" cy="1010792"/>
            </a:xfrm>
          </p:grpSpPr>
          <p:grpSp>
            <p:nvGrpSpPr>
              <p:cNvPr id="52" name="组合 51"/>
              <p:cNvGrpSpPr/>
              <p:nvPr/>
            </p:nvGrpSpPr>
            <p:grpSpPr>
              <a:xfrm>
                <a:off x="885367" y="1509486"/>
                <a:ext cx="899888" cy="899886"/>
                <a:chOff x="4223654" y="2075543"/>
                <a:chExt cx="2786746" cy="2786743"/>
              </a:xfrm>
            </p:grpSpPr>
            <p:sp>
              <p:nvSpPr>
                <p:cNvPr id="54" name="弧形 53"/>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弧形 54"/>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弧形 55"/>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7" name="弧形 56"/>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53" name="椭圆 52"/>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984825" y="2183365"/>
              <a:ext cx="371666" cy="371666"/>
              <a:chOff x="8969184" y="2183993"/>
              <a:chExt cx="371666" cy="371666"/>
            </a:xfrm>
          </p:grpSpPr>
          <p:cxnSp>
            <p:nvCxnSpPr>
              <p:cNvPr id="50" name="直接连接符 49"/>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5" name="组合 4"/>
          <p:cNvGrpSpPr/>
          <p:nvPr/>
        </p:nvGrpSpPr>
        <p:grpSpPr>
          <a:xfrm>
            <a:off x="9743024" y="3689498"/>
            <a:ext cx="579149" cy="579149"/>
            <a:chOff x="8877874" y="2079624"/>
            <a:chExt cx="579149" cy="579149"/>
          </a:xfrm>
        </p:grpSpPr>
        <p:grpSp>
          <p:nvGrpSpPr>
            <p:cNvPr id="6" name="组合 5"/>
            <p:cNvGrpSpPr/>
            <p:nvPr/>
          </p:nvGrpSpPr>
          <p:grpSpPr>
            <a:xfrm>
              <a:off x="8877874" y="2079624"/>
              <a:ext cx="579149" cy="579149"/>
              <a:chOff x="829915" y="1454033"/>
              <a:chExt cx="1010790" cy="1010792"/>
            </a:xfrm>
          </p:grpSpPr>
          <p:grpSp>
            <p:nvGrpSpPr>
              <p:cNvPr id="7" name="组合 6"/>
              <p:cNvGrpSpPr/>
              <p:nvPr/>
            </p:nvGrpSpPr>
            <p:grpSpPr>
              <a:xfrm>
                <a:off x="885367" y="1509486"/>
                <a:ext cx="899888" cy="899886"/>
                <a:chOff x="4223654" y="2075543"/>
                <a:chExt cx="2786746" cy="2786743"/>
              </a:xfrm>
            </p:grpSpPr>
            <p:sp>
              <p:nvSpPr>
                <p:cNvPr id="8" name="弧形 7"/>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 name="椭圆 11"/>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984825" y="2183365"/>
              <a:ext cx="371666" cy="371666"/>
              <a:chOff x="8969184" y="2183993"/>
              <a:chExt cx="371666" cy="371666"/>
            </a:xfrm>
          </p:grpSpPr>
          <p:cxnSp>
            <p:nvCxnSpPr>
              <p:cNvPr id="14" name="直接连接符 13"/>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grpSp>
        <p:nvGrpSpPr>
          <p:cNvPr id="16" name="组合 15"/>
          <p:cNvGrpSpPr/>
          <p:nvPr/>
        </p:nvGrpSpPr>
        <p:grpSpPr>
          <a:xfrm>
            <a:off x="9711274" y="5131583"/>
            <a:ext cx="579149" cy="579149"/>
            <a:chOff x="8877874" y="2079624"/>
            <a:chExt cx="579149" cy="579149"/>
          </a:xfrm>
        </p:grpSpPr>
        <p:grpSp>
          <p:nvGrpSpPr>
            <p:cNvPr id="17" name="组合 16"/>
            <p:cNvGrpSpPr/>
            <p:nvPr/>
          </p:nvGrpSpPr>
          <p:grpSpPr>
            <a:xfrm>
              <a:off x="8877874" y="2079624"/>
              <a:ext cx="579149" cy="579149"/>
              <a:chOff x="829915" y="1454033"/>
              <a:chExt cx="1010790" cy="1010792"/>
            </a:xfrm>
          </p:grpSpPr>
          <p:grpSp>
            <p:nvGrpSpPr>
              <p:cNvPr id="18" name="组合 17"/>
              <p:cNvGrpSpPr/>
              <p:nvPr/>
            </p:nvGrpSpPr>
            <p:grpSpPr>
              <a:xfrm>
                <a:off x="885367" y="1509486"/>
                <a:ext cx="899888" cy="899886"/>
                <a:chOff x="4223654" y="2075543"/>
                <a:chExt cx="2786746" cy="2786743"/>
              </a:xfrm>
            </p:grpSpPr>
            <p:sp>
              <p:nvSpPr>
                <p:cNvPr id="19" name="弧形 18"/>
                <p:cNvSpPr/>
                <p:nvPr/>
              </p:nvSpPr>
              <p:spPr>
                <a:xfrm>
                  <a:off x="4223657" y="2075543"/>
                  <a:ext cx="2786743" cy="2786743"/>
                </a:xfrm>
                <a:prstGeom prst="arc">
                  <a:avLst>
                    <a:gd name="adj1" fmla="val 16515091"/>
                    <a:gd name="adj2" fmla="val 8042095"/>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弧形 19"/>
                <p:cNvSpPr/>
                <p:nvPr/>
              </p:nvSpPr>
              <p:spPr>
                <a:xfrm flipH="1">
                  <a:off x="4223657" y="2075543"/>
                  <a:ext cx="2786743" cy="2786743"/>
                </a:xfrm>
                <a:prstGeom prst="arc">
                  <a:avLst>
                    <a:gd name="adj1" fmla="val 16221398"/>
                    <a:gd name="adj2" fmla="val 17074317"/>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弧形 20"/>
                <p:cNvSpPr/>
                <p:nvPr/>
              </p:nvSpPr>
              <p:spPr>
                <a:xfrm flipH="1">
                  <a:off x="4223654" y="2075543"/>
                  <a:ext cx="2786743" cy="2786743"/>
                </a:xfrm>
                <a:prstGeom prst="arc">
                  <a:avLst>
                    <a:gd name="adj1" fmla="val 19108016"/>
                    <a:gd name="adj2" fmla="val 947009"/>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flipH="1">
                  <a:off x="4223654" y="2075543"/>
                  <a:ext cx="2786743" cy="2786743"/>
                </a:xfrm>
                <a:prstGeom prst="arc">
                  <a:avLst>
                    <a:gd name="adj1" fmla="val 1732279"/>
                    <a:gd name="adj2" fmla="val 2508284"/>
                  </a:avLst>
                </a:prstGeom>
                <a:ln w="15875">
                  <a:solidFill>
                    <a:srgbClr val="62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 name="椭圆 22"/>
              <p:cNvSpPr/>
              <p:nvPr/>
            </p:nvSpPr>
            <p:spPr>
              <a:xfrm rot="16200000">
                <a:off x="829914" y="1454034"/>
                <a:ext cx="1010792" cy="1010790"/>
              </a:xfrm>
              <a:prstGeom prst="ellipse">
                <a:avLst/>
              </a:prstGeom>
              <a:noFill/>
              <a:ln w="9525">
                <a:gradFill flip="none" rotWithShape="1">
                  <a:gsLst>
                    <a:gs pos="0">
                      <a:srgbClr val="62FFFF">
                        <a:alpha val="50000"/>
                      </a:srgbClr>
                    </a:gs>
                    <a:gs pos="82000">
                      <a:srgbClr val="62FFFF">
                        <a:alpha val="0"/>
                      </a:srgb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8984825" y="2183365"/>
              <a:ext cx="371666" cy="371666"/>
              <a:chOff x="8969184" y="2183993"/>
              <a:chExt cx="371666" cy="371666"/>
            </a:xfrm>
          </p:grpSpPr>
          <p:cxnSp>
            <p:nvCxnSpPr>
              <p:cNvPr id="25" name="直接连接符 24"/>
              <p:cNvCxnSpPr/>
              <p:nvPr/>
            </p:nvCxnSpPr>
            <p:spPr>
              <a:xfrm>
                <a:off x="8969184" y="2369826"/>
                <a:ext cx="371666" cy="0"/>
              </a:xfrm>
              <a:prstGeom prst="line">
                <a:avLst/>
              </a:prstGeom>
              <a:ln>
                <a:gradFill flip="none" rotWithShape="1">
                  <a:gsLst>
                    <a:gs pos="50000">
                      <a:srgbClr val="01E2BC">
                        <a:alpha val="50000"/>
                      </a:srgbClr>
                    </a:gs>
                    <a:gs pos="0">
                      <a:srgbClr val="01E2BC">
                        <a:alpha val="0"/>
                      </a:srgbClr>
                    </a:gs>
                    <a:gs pos="100000">
                      <a:srgbClr val="01E2BC">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5400000">
                <a:off x="8969184" y="2369826"/>
                <a:ext cx="371666" cy="0"/>
              </a:xfrm>
              <a:prstGeom prst="line">
                <a:avLst/>
              </a:prstGeom>
              <a:ln>
                <a:gradFill flip="none" rotWithShape="1">
                  <a:gsLst>
                    <a:gs pos="50000">
                      <a:srgbClr val="62FFFF"/>
                    </a:gs>
                    <a:gs pos="0">
                      <a:srgbClr val="62FFFF">
                        <a:alpha val="0"/>
                      </a:srgbClr>
                    </a:gs>
                    <a:gs pos="100000">
                      <a:srgbClr val="62FFFF">
                        <a:alpha val="0"/>
                      </a:srgbClr>
                    </a:gs>
                  </a:gsLst>
                  <a:lin ang="0" scaled="1"/>
                  <a:tileRect/>
                </a:gra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cxnSp>
        </p:grpSp>
      </p:grpSp>
      <p:cxnSp>
        <p:nvCxnSpPr>
          <p:cNvPr id="27" name="直接连接符 26"/>
          <p:cNvCxnSpPr/>
          <p:nvPr/>
        </p:nvCxnSpPr>
        <p:spPr>
          <a:xfrm flipH="1">
            <a:off x="6115330" y="2625887"/>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861330" y="4495962"/>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721630" y="5898677"/>
            <a:ext cx="3048574" cy="0"/>
          </a:xfrm>
          <a:prstGeom prst="line">
            <a:avLst/>
          </a:prstGeom>
          <a:ln>
            <a:gradFill flip="none" rotWithShape="1">
              <a:gsLst>
                <a:gs pos="0">
                  <a:srgbClr val="62FFFF"/>
                </a:gs>
                <a:gs pos="100000">
                  <a:srgbClr val="62FFFF">
                    <a:alpha val="0"/>
                  </a:srgbClr>
                </a:gs>
              </a:gsLst>
              <a:lin ang="10800000" scaled="1"/>
              <a:tileRect/>
            </a:gradFill>
          </a:ln>
          <a:effectLst>
            <a:outerShdw blurRad="63500" sx="102000" sy="102000" algn="ctr" rotWithShape="0">
              <a:srgbClr val="01E2BC">
                <a:alpha val="40000"/>
              </a:srgbClr>
            </a:outerShdw>
          </a:effectLst>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5721350" y="1759677"/>
            <a:ext cx="2855913" cy="866101"/>
            <a:chOff x="3952875" y="1877099"/>
            <a:chExt cx="2855913" cy="866101"/>
          </a:xfrm>
        </p:grpSpPr>
        <p:sp>
          <p:nvSpPr>
            <p:cNvPr id="31" name="圆角矩形 30"/>
            <p:cNvSpPr/>
            <p:nvPr/>
          </p:nvSpPr>
          <p:spPr>
            <a:xfrm>
              <a:off x="3952875" y="1970088"/>
              <a:ext cx="2855913" cy="773112"/>
            </a:xfrm>
            <a:prstGeom prst="roundRect">
              <a:avLst/>
            </a:prstGeom>
            <a:solidFill>
              <a:schemeClr val="accent5">
                <a:lumMod val="75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prstClr val="white"/>
                </a:solidFill>
                <a:effectLst/>
                <a:uLnTx/>
                <a:uFillTx/>
                <a:latin typeface="Calibri" panose="020F0502020204030204"/>
                <a:ea typeface="宋体" panose="02010600030101010101" pitchFamily="2" charset="-122"/>
                <a:cs typeface="+mn-cs"/>
              </a:endParaRPr>
            </a:p>
          </p:txBody>
        </p:sp>
        <p:sp>
          <p:nvSpPr>
            <p:cNvPr id="32" name="文本框 3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51432" y="1877099"/>
              <a:ext cx="1569660" cy="825419"/>
            </a:xfrm>
            <a:prstGeom prst="rect">
              <a:avLst/>
            </a:prstGeom>
            <a:noFill/>
            <a:effectLst/>
          </p:spPr>
          <p:txBody>
            <a:bodyPr wrap="non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公有链</a:t>
              </a:r>
              <a:endParaRPr kumimoji="0" lang="en-US" altLang="zh-CN"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8" name="矩形 47"/>
          <p:cNvSpPr>
            <a:spLocks noChangeArrowheads="1"/>
          </p:cNvSpPr>
          <p:nvPr/>
        </p:nvSpPr>
        <p:spPr bwMode="auto">
          <a:xfrm>
            <a:off x="994769" y="1523593"/>
            <a:ext cx="3847310"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无官方组织及管理机构，无中心服务器，参与的节点按照系统规则自由接入网络、不受控制，节点间基于共识机制开展工作。</a:t>
            </a:r>
            <a:endParaRPr kumimoji="0" lang="zh-CN"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grpSp>
        <p:nvGrpSpPr>
          <p:cNvPr id="33" name="组合 32"/>
          <p:cNvGrpSpPr/>
          <p:nvPr/>
        </p:nvGrpSpPr>
        <p:grpSpPr>
          <a:xfrm>
            <a:off x="5721350" y="3493506"/>
            <a:ext cx="2855913" cy="774700"/>
            <a:chOff x="3952875" y="3751263"/>
            <a:chExt cx="2855913" cy="774700"/>
          </a:xfrm>
        </p:grpSpPr>
        <p:sp>
          <p:nvSpPr>
            <p:cNvPr id="34" name="圆角矩形 33"/>
            <p:cNvSpPr/>
            <p:nvPr/>
          </p:nvSpPr>
          <p:spPr>
            <a:xfrm>
              <a:off x="3952875" y="3751263"/>
              <a:ext cx="2855913" cy="774700"/>
            </a:xfrm>
            <a:prstGeom prst="roundRect">
              <a:avLst/>
            </a:prstGeom>
            <a:solidFill>
              <a:schemeClr val="bg1"/>
            </a:solidFill>
            <a:ln>
              <a:noFill/>
            </a:ln>
            <a:effectLst>
              <a:outerShdw blurRad="508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prstClr val="white"/>
                </a:solidFill>
                <a:effectLst/>
                <a:uLnTx/>
                <a:uFillTx/>
                <a:latin typeface="Calibri" panose="020F0502020204030204"/>
                <a:ea typeface="宋体" panose="02010600030101010101" pitchFamily="2" charset="-122"/>
                <a:cs typeface="+mn-cs"/>
              </a:endParaRPr>
            </a:p>
          </p:txBody>
        </p:sp>
        <p:sp>
          <p:nvSpPr>
            <p:cNvPr id="35" name="文本框 3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3811667"/>
              <a:ext cx="1569660" cy="646331"/>
            </a:xfrm>
            <a:prstGeom prst="rect">
              <a:avLst/>
            </a:prstGeom>
            <a:no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3600" b="0" i="0" u="none" strike="noStrike" kern="1200" cap="none" spc="0" normalizeH="0" baseline="0" noProof="0" dirty="0">
                  <a:ln>
                    <a:noFill/>
                  </a:ln>
                  <a:solidFill>
                    <a:srgbClr val="26576E"/>
                  </a:solidFill>
                  <a:effectLst/>
                  <a:uLnTx/>
                  <a:uFillTx/>
                  <a:latin typeface="微软雅黑" panose="020B0503020204020204" pitchFamily="34" charset="-122"/>
                  <a:ea typeface="微软雅黑" panose="020B0503020204020204" pitchFamily="34" charset="-122"/>
                  <a:cs typeface="+mn-cs"/>
                </a:rPr>
                <a:t>私有链</a:t>
              </a:r>
              <a:endParaRPr kumimoji="0" lang="en-US" altLang="zh-CN" sz="3600" b="0" i="0" u="none" strike="noStrike" kern="1200" cap="none" spc="0" normalizeH="0" baseline="0" noProof="0" dirty="0">
                <a:ln>
                  <a:noFill/>
                </a:ln>
                <a:solidFill>
                  <a:srgbClr val="26576E"/>
                </a:solidFill>
                <a:effectLst/>
                <a:uLnTx/>
                <a:uFillTx/>
                <a:latin typeface="幼圆" panose="02010509060101010101" pitchFamily="49" charset="-122"/>
                <a:ea typeface="幼圆" panose="02010509060101010101" pitchFamily="49" charset="-122"/>
                <a:cs typeface="Kartika" panose="02020503030404060203" pitchFamily="18" charset="0"/>
              </a:endParaRPr>
            </a:p>
          </p:txBody>
        </p:sp>
      </p:grpSp>
      <p:grpSp>
        <p:nvGrpSpPr>
          <p:cNvPr id="36" name="组合 35"/>
          <p:cNvGrpSpPr/>
          <p:nvPr/>
        </p:nvGrpSpPr>
        <p:grpSpPr>
          <a:xfrm>
            <a:off x="5721350" y="5012426"/>
            <a:ext cx="2855913" cy="774700"/>
            <a:chOff x="3952875" y="5532438"/>
            <a:chExt cx="2855913" cy="774700"/>
          </a:xfrm>
        </p:grpSpPr>
        <p:sp>
          <p:nvSpPr>
            <p:cNvPr id="37" name="圆角矩形 36"/>
            <p:cNvSpPr/>
            <p:nvPr/>
          </p:nvSpPr>
          <p:spPr>
            <a:xfrm>
              <a:off x="3952875" y="5532438"/>
              <a:ext cx="2855913" cy="774700"/>
            </a:xfrm>
            <a:prstGeom prst="roundRect">
              <a:avLst/>
            </a:prstGeom>
            <a:solidFill>
              <a:schemeClr val="accent5">
                <a:lumMod val="75000"/>
                <a:alpha val="30000"/>
              </a:schemeClr>
            </a:solidFill>
            <a:ln>
              <a:noFill/>
            </a:ln>
            <a:effectLst>
              <a:outerShdw blurRad="88900" dist="635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prstClr val="white"/>
                </a:solidFill>
                <a:effectLst/>
                <a:uLnTx/>
                <a:uFillTx/>
                <a:latin typeface="Calibri" panose="020F0502020204030204"/>
                <a:ea typeface="宋体" panose="02010600030101010101" pitchFamily="2" charset="-122"/>
                <a:cs typeface="+mn-cs"/>
              </a:endParaRPr>
            </a:p>
          </p:txBody>
        </p:sp>
        <p:sp>
          <p:nvSpPr>
            <p:cNvPr id="38" name="文本框 3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5583968"/>
              <a:ext cx="1569660" cy="646331"/>
            </a:xfrm>
            <a:prstGeom prst="rect">
              <a:avLst/>
            </a:prstGeom>
            <a:no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联盟链</a:t>
              </a:r>
              <a:endParaRPr kumimoji="0" lang="en-US" altLang="zh-CN" sz="3600" b="0" i="0" u="none" strike="noStrike" kern="1200" cap="none" spc="0" normalizeH="0" baseline="0" noProof="0" dirty="0">
                <a:ln>
                  <a:noFill/>
                </a:ln>
                <a:solidFill>
                  <a:prstClr val="white"/>
                </a:solidFill>
                <a:effectLst/>
                <a:uLnTx/>
                <a:uFillTx/>
                <a:latin typeface="幼圆" panose="02010509060101010101" pitchFamily="49" charset="-122"/>
                <a:ea typeface="幼圆" panose="02010509060101010101" pitchFamily="49" charset="-122"/>
                <a:cs typeface="Kartika" panose="02020503030404060203" pitchFamily="18" charset="0"/>
              </a:endParaRPr>
            </a:p>
          </p:txBody>
        </p:sp>
      </p:grpSp>
      <p:sp>
        <p:nvSpPr>
          <p:cNvPr id="59" name="矩形 47"/>
          <p:cNvSpPr>
            <a:spLocks noChangeArrowheads="1"/>
          </p:cNvSpPr>
          <p:nvPr/>
        </p:nvSpPr>
        <p:spPr bwMode="auto">
          <a:xfrm>
            <a:off x="994769" y="3262984"/>
            <a:ext cx="384731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建立在某个企业内部，系统的运作规则根据企业要求进行设定，修改甚至是读取权限仅限于少数节点，同时仍保留着区块链的真实性和部分去中心化的特性。</a:t>
            </a:r>
            <a:endParaRPr kumimoji="0" lang="zh-CN"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60" name="矩形 47"/>
          <p:cNvSpPr>
            <a:spLocks noChangeArrowheads="1"/>
          </p:cNvSpPr>
          <p:nvPr/>
        </p:nvSpPr>
        <p:spPr bwMode="auto">
          <a:xfrm>
            <a:off x="994769" y="5160040"/>
            <a:ext cx="3847310"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由若干机构联合发起，介于公有链和私有链之间，兼具部分去中心化的特性。</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39" name="TextBox 39"/>
          <p:cNvSpPr txBox="1"/>
          <p:nvPr/>
        </p:nvSpPr>
        <p:spPr>
          <a:xfrm>
            <a:off x="319378" y="344615"/>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分类</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right)">
                                      <p:cBhvr>
                                        <p:cTn id="22" dur="1000"/>
                                        <p:tgtEl>
                                          <p:spTgt spid="27"/>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right)">
                                      <p:cBhvr>
                                        <p:cTn id="26" dur="1000"/>
                                        <p:tgtEl>
                                          <p:spTgt spid="28"/>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right)">
                                      <p:cBhvr>
                                        <p:cTn id="30" dur="1000"/>
                                        <p:tgtEl>
                                          <p:spTgt spid="29"/>
                                        </p:tgtEl>
                                      </p:cBhvr>
                                    </p:animEffect>
                                  </p:childTnLst>
                                </p:cTn>
                              </p:par>
                            </p:childTnLst>
                          </p:cTn>
                        </p:par>
                        <p:par>
                          <p:cTn id="31" fill="hold">
                            <p:stCondLst>
                              <p:cond delay="4000"/>
                            </p:stCondLst>
                            <p:childTnLst>
                              <p:par>
                                <p:cTn id="32" presetID="2" presetClass="entr" presetSubtype="2" decel="2800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750" fill="hold"/>
                                        <p:tgtEl>
                                          <p:spTgt spid="30"/>
                                        </p:tgtEl>
                                        <p:attrNameLst>
                                          <p:attrName>ppt_x</p:attrName>
                                        </p:attrNameLst>
                                      </p:cBhvr>
                                      <p:tavLst>
                                        <p:tav tm="0">
                                          <p:val>
                                            <p:strVal val="1+#ppt_w/2"/>
                                          </p:val>
                                        </p:tav>
                                        <p:tav tm="100000">
                                          <p:val>
                                            <p:strVal val="#ppt_x"/>
                                          </p:val>
                                        </p:tav>
                                      </p:tavLst>
                                    </p:anim>
                                    <p:anim calcmode="lin" valueType="num">
                                      <p:cBhvr additive="base">
                                        <p:cTn id="35" dur="750" fill="hold"/>
                                        <p:tgtEl>
                                          <p:spTgt spid="30"/>
                                        </p:tgtEl>
                                        <p:attrNameLst>
                                          <p:attrName>ppt_y</p:attrName>
                                        </p:attrNameLst>
                                      </p:cBhvr>
                                      <p:tavLst>
                                        <p:tav tm="0">
                                          <p:val>
                                            <p:strVal val="#ppt_y"/>
                                          </p:val>
                                        </p:tav>
                                        <p:tav tm="100000">
                                          <p:val>
                                            <p:strVal val="#ppt_y"/>
                                          </p:val>
                                        </p:tav>
                                      </p:tavLst>
                                    </p:anim>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500"/>
                                        <p:tgtEl>
                                          <p:spTgt spid="58"/>
                                        </p:tgtEl>
                                      </p:cBhvr>
                                    </p:animEffect>
                                  </p:childTnLst>
                                </p:cTn>
                              </p:par>
                              <p:par>
                                <p:cTn id="40" presetID="2" presetClass="entr" presetSubtype="2" decel="28000" fill="hold" nodeType="withEffect">
                                  <p:stCondLst>
                                    <p:cond delay="25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750" fill="hold"/>
                                        <p:tgtEl>
                                          <p:spTgt spid="33"/>
                                        </p:tgtEl>
                                        <p:attrNameLst>
                                          <p:attrName>ppt_x</p:attrName>
                                        </p:attrNameLst>
                                      </p:cBhvr>
                                      <p:tavLst>
                                        <p:tav tm="0">
                                          <p:val>
                                            <p:strVal val="1+#ppt_w/2"/>
                                          </p:val>
                                        </p:tav>
                                        <p:tav tm="100000">
                                          <p:val>
                                            <p:strVal val="#ppt_x"/>
                                          </p:val>
                                        </p:tav>
                                      </p:tavLst>
                                    </p:anim>
                                    <p:anim calcmode="lin" valueType="num">
                                      <p:cBhvr additive="base">
                                        <p:cTn id="43" dur="75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decel="28000" fill="hold" nodeType="withEffect">
                                  <p:stCondLst>
                                    <p:cond delay="5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750" fill="hold"/>
                                        <p:tgtEl>
                                          <p:spTgt spid="36"/>
                                        </p:tgtEl>
                                        <p:attrNameLst>
                                          <p:attrName>ppt_x</p:attrName>
                                        </p:attrNameLst>
                                      </p:cBhvr>
                                      <p:tavLst>
                                        <p:tav tm="0">
                                          <p:val>
                                            <p:strVal val="1+#ppt_w/2"/>
                                          </p:val>
                                        </p:tav>
                                        <p:tav tm="100000">
                                          <p:val>
                                            <p:strVal val="#ppt_x"/>
                                          </p:val>
                                        </p:tav>
                                      </p:tavLst>
                                    </p:anim>
                                    <p:anim calcmode="lin" valueType="num">
                                      <p:cBhvr additive="base">
                                        <p:cTn id="47" dur="750" fill="hold"/>
                                        <p:tgtEl>
                                          <p:spTgt spid="36"/>
                                        </p:tgtEl>
                                        <p:attrNameLst>
                                          <p:attrName>ppt_y</p:attrName>
                                        </p:attrNameLst>
                                      </p:cBhvr>
                                      <p:tavLst>
                                        <p:tav tm="0">
                                          <p:val>
                                            <p:strVal val="#ppt_y"/>
                                          </p:val>
                                        </p:tav>
                                        <p:tav tm="100000">
                                          <p:val>
                                            <p:strVal val="#ppt_y"/>
                                          </p:val>
                                        </p:tav>
                                      </p:tavLst>
                                    </p:anim>
                                  </p:childTnLst>
                                </p:cTn>
                              </p:par>
                              <p:par>
                                <p:cTn id="48" presetID="22" presetClass="entr" presetSubtype="8" fill="hold" grpId="0" nodeType="withEffect">
                                  <p:stCondLst>
                                    <p:cond delay="250"/>
                                  </p:stCondLst>
                                  <p:childTnLst>
                                    <p:set>
                                      <p:cBhvr>
                                        <p:cTn id="49" dur="1" fill="hold">
                                          <p:stCondLst>
                                            <p:cond delay="0"/>
                                          </p:stCondLst>
                                        </p:cTn>
                                        <p:tgtEl>
                                          <p:spTgt spid="59"/>
                                        </p:tgtEl>
                                        <p:attrNameLst>
                                          <p:attrName>style.visibility</p:attrName>
                                        </p:attrNameLst>
                                      </p:cBhvr>
                                      <p:to>
                                        <p:strVal val="visible"/>
                                      </p:to>
                                    </p:set>
                                    <p:animEffect transition="in" filter="wipe(left)">
                                      <p:cBhvr>
                                        <p:cTn id="50" dur="500"/>
                                        <p:tgtEl>
                                          <p:spTgt spid="59"/>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60"/>
                                        </p:tgtEl>
                                        <p:attrNameLst>
                                          <p:attrName>style.visibility</p:attrName>
                                        </p:attrNameLst>
                                      </p:cBhvr>
                                      <p:to>
                                        <p:strVal val="visible"/>
                                      </p:to>
                                    </p:set>
                                    <p:animEffect transition="in" filter="wipe(left)">
                                      <p:cBhvr>
                                        <p:cTn id="5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217678" y="1484630"/>
            <a:ext cx="1513205"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03</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548705" y="2839655"/>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区块链网络</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9" name="矩形 358"/>
          <p:cNvSpPr/>
          <p:nvPr/>
        </p:nvSpPr>
        <p:spPr>
          <a:xfrm>
            <a:off x="5739522" y="3640172"/>
            <a:ext cx="4783455" cy="507831"/>
          </a:xfrm>
          <a:prstGeom prst="rect">
            <a:avLst/>
          </a:prstGeom>
        </p:spPr>
        <p:txBody>
          <a:bodyPr wrap="square">
            <a:spAutoFit/>
          </a:bodyPr>
          <a:lstStyle/>
          <a:p>
            <a:pPr>
              <a:lnSpc>
                <a:spcPct val="150000"/>
              </a:lnSpc>
            </a:pPr>
            <a:r>
              <a:rPr lang="en-US" altLang="zh-CN" sz="2000" dirty="0">
                <a:solidFill>
                  <a:schemeClr val="bg1"/>
                </a:solidFill>
              </a:rPr>
              <a:t>Block chain is introduced</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接连接符 22"/>
          <p:cNvCxnSpPr/>
          <p:nvPr/>
        </p:nvCxnSpPr>
        <p:spPr>
          <a:xfrm flipV="1">
            <a:off x="9355978" y="3087425"/>
            <a:ext cx="523701" cy="523701"/>
          </a:xfrm>
          <a:prstGeom prst="lin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10394555" y="2968700"/>
            <a:ext cx="118932" cy="118932"/>
          </a:xfrm>
          <a:prstGeom prst="ellipse">
            <a:avLst/>
          </a:prstGeom>
          <a:solidFill>
            <a:srgbClr val="62FFFF"/>
          </a:solidFill>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椭圆 20"/>
          <p:cNvSpPr/>
          <p:nvPr/>
        </p:nvSpPr>
        <p:spPr>
          <a:xfrm>
            <a:off x="10513149" y="4933797"/>
            <a:ext cx="382438" cy="382438"/>
          </a:xfrm>
          <a:prstGeom prst="ellipse">
            <a:avLst/>
          </a:prstGeom>
          <a:ln w="12700">
            <a:solidFill>
              <a:srgbClr val="62FF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9200390" y="3315062"/>
            <a:ext cx="155852" cy="155852"/>
          </a:xfrm>
          <a:prstGeom prst="ellipse">
            <a:avLst/>
          </a:prstGeom>
          <a:ln w="12700">
            <a:solidFill>
              <a:srgbClr val="0D69FF"/>
            </a:solidFill>
          </a:ln>
          <a:effectLst>
            <a:glow rad="63500">
              <a:schemeClr val="accent1">
                <a:alpha val="2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7" name="直接连接符 16"/>
          <p:cNvCxnSpPr/>
          <p:nvPr/>
        </p:nvCxnSpPr>
        <p:spPr>
          <a:xfrm flipV="1">
            <a:off x="8748954" y="2299729"/>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flipV="1">
            <a:off x="9356014" y="1156094"/>
            <a:ext cx="3409201" cy="3409201"/>
          </a:xfrm>
          <a:prstGeom prst="line">
            <a:avLst/>
          </a:prstGeom>
          <a:ln w="12700">
            <a:gradFill>
              <a:gsLst>
                <a:gs pos="50000">
                  <a:srgbClr val="62FFFF">
                    <a:alpha val="50000"/>
                  </a:srgbClr>
                </a:gs>
                <a:gs pos="0">
                  <a:schemeClr val="accent1">
                    <a:lumMod val="5000"/>
                    <a:lumOff val="95000"/>
                    <a:alpha val="0"/>
                  </a:schemeClr>
                </a:gs>
                <a:gs pos="100000">
                  <a:srgbClr val="62FF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7" name="矩形 34"/>
          <p:cNvSpPr>
            <a:spLocks noChangeArrowheads="1"/>
          </p:cNvSpPr>
          <p:nvPr/>
        </p:nvSpPr>
        <p:spPr bwMode="auto">
          <a:xfrm>
            <a:off x="2266813" y="1313317"/>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数字签名</a:t>
            </a:r>
            <a:endParaRPr lang="zh-CN" altLang="en-US" dirty="0">
              <a:solidFill>
                <a:schemeClr val="bg1"/>
              </a:solidFill>
            </a:endParaRPr>
          </a:p>
        </p:txBody>
      </p:sp>
      <p:sp>
        <p:nvSpPr>
          <p:cNvPr id="29" name="矩形 37"/>
          <p:cNvSpPr>
            <a:spLocks noChangeArrowheads="1"/>
          </p:cNvSpPr>
          <p:nvPr/>
        </p:nvSpPr>
        <p:spPr bwMode="auto">
          <a:xfrm>
            <a:off x="1640385" y="1682569"/>
            <a:ext cx="50501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2" name="矩形 34"/>
          <p:cNvSpPr>
            <a:spLocks noChangeArrowheads="1"/>
          </p:cNvSpPr>
          <p:nvPr/>
        </p:nvSpPr>
        <p:spPr bwMode="auto">
          <a:xfrm>
            <a:off x="2832598" y="4045281"/>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工作原理</a:t>
            </a:r>
            <a:endParaRPr lang="zh-CN" altLang="en-US" dirty="0">
              <a:solidFill>
                <a:schemeClr val="bg1"/>
              </a:solidFill>
            </a:endParaRPr>
          </a:p>
        </p:txBody>
      </p:sp>
      <p:sp>
        <p:nvSpPr>
          <p:cNvPr id="28" name="矩形 36"/>
          <p:cNvSpPr>
            <a:spLocks noChangeArrowheads="1"/>
          </p:cNvSpPr>
          <p:nvPr/>
        </p:nvSpPr>
        <p:spPr bwMode="auto">
          <a:xfrm>
            <a:off x="2602410" y="4427948"/>
            <a:ext cx="4984750"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2" name="任意多边形: 形状 11"/>
          <p:cNvSpPr/>
          <p:nvPr/>
        </p:nvSpPr>
        <p:spPr>
          <a:xfrm rot="10800000" flipH="1">
            <a:off x="935969" y="1156173"/>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 name="任意多边形: 形状 11"/>
          <p:cNvSpPr/>
          <p:nvPr/>
        </p:nvSpPr>
        <p:spPr>
          <a:xfrm flipH="1">
            <a:off x="2266929" y="4045423"/>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20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par>
                                <p:cTn id="8" presetID="10" presetClass="entr" presetSubtype="0" fill="hold" grpId="0" nodeType="withEffect">
                                  <p:stCondLst>
                                    <p:cond delay="56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55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54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22" presetClass="entr" presetSubtype="1" fill="hold" nodeType="withEffect">
                                  <p:stCondLst>
                                    <p:cond delay="530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par>
                                <p:cTn id="20" presetID="22" presetClass="entr" presetSubtype="1" fill="hold" nodeType="withEffect">
                                  <p:stCondLst>
                                    <p:cond delay="530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par>
                          <p:cTn id="23" fill="hold">
                            <p:stCondLst>
                              <p:cond delay="570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62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6700"/>
                            </p:stCondLst>
                            <p:childTnLst>
                              <p:par>
                                <p:cTn id="35" presetID="12" presetClass="entr" presetSubtype="4"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p:tgtEl>
                                          <p:spTgt spid="28"/>
                                        </p:tgtEl>
                                        <p:attrNameLst>
                                          <p:attrName>ppt_y</p:attrName>
                                        </p:attrNameLst>
                                      </p:cBhvr>
                                      <p:tavLst>
                                        <p:tav tm="0">
                                          <p:val>
                                            <p:strVal val="#ppt_y+#ppt_h*1.125000"/>
                                          </p:val>
                                        </p:tav>
                                        <p:tav tm="100000">
                                          <p:val>
                                            <p:strVal val="#ppt_y"/>
                                          </p:val>
                                        </p:tav>
                                      </p:tavLst>
                                    </p:anim>
                                    <p:animEffect transition="in" filter="wipe(up)">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heel(1)">
                                      <p:cBhvr>
                                        <p:cTn id="43" dur="20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heel(1)">
                                      <p:cBhvr>
                                        <p:cTn id="4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1" grpId="0" bldLvl="0" animBg="1"/>
      <p:bldP spid="24" grpId="0" bldLvl="0" animBg="1"/>
      <p:bldP spid="27" grpId="0"/>
      <p:bldP spid="29" grpId="0"/>
      <p:bldP spid="32" grpId="0"/>
      <p:bldP spid="28" grpId="0"/>
      <p:bldP spid="12" grpId="0" bldLvl="0" animBg="1"/>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44889" y="4650600"/>
            <a:ext cx="8481701" cy="929640"/>
            <a:chOff x="-2726397" y="3961929"/>
            <a:chExt cx="6130395" cy="929640"/>
          </a:xfrm>
        </p:grpSpPr>
        <p:sp>
          <p:nvSpPr>
            <p:cNvPr id="22" name="矩形 21"/>
            <p:cNvSpPr/>
            <p:nvPr/>
          </p:nvSpPr>
          <p:spPr>
            <a:xfrm>
              <a:off x="-145449" y="3961929"/>
              <a:ext cx="3549447" cy="929640"/>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数字签名涉及到一个哈希函数、发送者的公钥、发送者的私钥。数字签名有两个作用，一是能确定消息确实是由发送方签名并发出来的。二是数字签名能确定消息的完整性。</a:t>
              </a:r>
              <a:endParaRPr kumimoji="0" lang="zh-CN" altLang="en-US" sz="14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23" name="矩形 22"/>
            <p:cNvSpPr/>
            <p:nvPr/>
          </p:nvSpPr>
          <p:spPr>
            <a:xfrm>
              <a:off x="-2726397" y="4389622"/>
              <a:ext cx="12105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数字签名</a:t>
              </a:r>
              <a:endParaRPr kumimoji="0" lang="zh-CN" altLang="en-US" sz="20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3" name="文本占位符 2"/>
          <p:cNvSpPr>
            <a:spLocks noGrp="1"/>
          </p:cNvSpPr>
          <p:nvPr>
            <p:ph type="body" idx="4294967295"/>
          </p:nvPr>
        </p:nvSpPr>
        <p:spPr>
          <a:xfrm>
            <a:off x="1003300" y="1910080"/>
            <a:ext cx="4910138" cy="4351338"/>
          </a:xfrm>
          <a:prstGeom prst="rect">
            <a:avLst/>
          </a:prstGeom>
        </p:spPr>
        <p:txBody>
          <a:bodyPr>
            <a:normAutofit/>
          </a:bodyPr>
          <a:lstStyle/>
          <a:p>
            <a:pPr marL="0" marR="0" lvl="0" indent="0" rtl="0">
              <a:lnSpc>
                <a:spcPct val="130000"/>
              </a:lnSpc>
              <a:buNone/>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mn-ea"/>
                <a:sym typeface="+mn-lt"/>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5681107" y="1116538"/>
            <a:ext cx="902811" cy="59721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8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科普</a:t>
            </a:r>
            <a:endParaRPr kumimoji="0" lang="zh-CN" altLang="en-US" sz="28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25" name="矩形 24"/>
          <p:cNvSpPr/>
          <p:nvPr/>
        </p:nvSpPr>
        <p:spPr>
          <a:xfrm>
            <a:off x="8631118" y="2709734"/>
            <a:ext cx="12105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工作原理</a:t>
            </a:r>
            <a:endParaRPr kumimoji="0" lang="zh-CN" altLang="en-US" sz="20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1" name="任意多边形: 形状 10"/>
          <p:cNvSpPr/>
          <p:nvPr/>
        </p:nvSpPr>
        <p:spPr>
          <a:xfrm flipH="1">
            <a:off x="1003434" y="1713117"/>
            <a:ext cx="7409439" cy="2352200"/>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椭圆 12"/>
          <p:cNvSpPr/>
          <p:nvPr/>
        </p:nvSpPr>
        <p:spPr>
          <a:xfrm>
            <a:off x="6109137" y="1855295"/>
            <a:ext cx="2067571" cy="2067571"/>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4" name="任意多边形: 形状 13"/>
          <p:cNvSpPr/>
          <p:nvPr/>
        </p:nvSpPr>
        <p:spPr>
          <a:xfrm rot="10800000" flipH="1">
            <a:off x="4184378" y="4262167"/>
            <a:ext cx="7409439" cy="2283767"/>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5" name="椭圆 14"/>
          <p:cNvSpPr/>
          <p:nvPr/>
        </p:nvSpPr>
        <p:spPr>
          <a:xfrm>
            <a:off x="4520102" y="4431866"/>
            <a:ext cx="1830070" cy="1830070"/>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ppt_w/2"/>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17"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ppt_x</p:attrName>
                                        </p:attrNameLst>
                                      </p:cBhvr>
                                      <p:tavLst>
                                        <p:tav tm="0">
                                          <p:val>
                                            <p:strVal val="#ppt_x-#ppt_w/2"/>
                                          </p:val>
                                        </p:tav>
                                        <p:tav tm="100000">
                                          <p:val>
                                            <p:strVal val="#ppt_x"/>
                                          </p:val>
                                        </p:tav>
                                      </p:tavLst>
                                    </p:anim>
                                    <p:anim calcmode="lin" valueType="num">
                                      <p:cBhvr>
                                        <p:cTn id="35" dur="500" fill="hold"/>
                                        <p:tgtEl>
                                          <p:spTgt spid="14"/>
                                        </p:tgtEl>
                                        <p:attrNameLst>
                                          <p:attrName>ppt_y</p:attrName>
                                        </p:attrNameLst>
                                      </p:cBhvr>
                                      <p:tavLst>
                                        <p:tav tm="0">
                                          <p:val>
                                            <p:strVal val="#ppt_y"/>
                                          </p:val>
                                        </p:tav>
                                        <p:tav tm="100000">
                                          <p:val>
                                            <p:strVal val="#ppt_y"/>
                                          </p:val>
                                        </p:tav>
                                      </p:tavLst>
                                    </p:anim>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11" grpId="0" bldLvl="0" animBg="1"/>
      <p:bldP spid="13" grpId="0" bldLvl="0" animBg="1"/>
      <p:bldP spid="14" grpId="0" bldLvl="0" animBg="1"/>
      <p:bldP spid="1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25725" y="2140581"/>
            <a:ext cx="6096000" cy="370840"/>
          </a:xfrm>
          <a:prstGeom prst="rect">
            <a:avLst/>
          </a:prstGeom>
        </p:spPr>
        <p:txBody>
          <a:bodyPr>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一种求</a:t>
            </a:r>
            <a:r>
              <a:rPr kumimoji="0" lang="en-US" altLang="zh-CN" sz="1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Hash</a:t>
            </a:r>
            <a:r>
              <a:rPr kumimoji="0" lang="zh-CN" altLang="en-US" sz="1400" b="0" i="0" u="none" strike="noStrike" kern="1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值的加密算法</a:t>
            </a:r>
            <a:r>
              <a:rPr kumimoji="0" lang="zh-CN" altLang="en-US" sz="14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a:t>
            </a:r>
            <a:endParaRPr kumimoji="0" lang="zh-CN" altLang="en-US" sz="14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nvGrpSpPr>
          <p:cNvPr id="4" name="组合 3"/>
          <p:cNvGrpSpPr/>
          <p:nvPr/>
        </p:nvGrpSpPr>
        <p:grpSpPr>
          <a:xfrm>
            <a:off x="1814532" y="2014311"/>
            <a:ext cx="1875075" cy="814331"/>
            <a:chOff x="1461092" y="2435674"/>
            <a:chExt cx="2083026" cy="904643"/>
          </a:xfrm>
        </p:grpSpPr>
        <p:sp>
          <p:nvSpPr>
            <p:cNvPr id="9" name="Freeform: Shape 50"/>
            <p:cNvSpPr/>
            <p:nvPr/>
          </p:nvSpPr>
          <p:spPr bwMode="auto">
            <a:xfrm>
              <a:off x="1461092" y="2435674"/>
              <a:ext cx="916770" cy="90464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矩形 9"/>
            <p:cNvSpPr/>
            <p:nvPr/>
          </p:nvSpPr>
          <p:spPr>
            <a:xfrm>
              <a:off x="2423298" y="2658586"/>
              <a:ext cx="1120820" cy="41498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18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SHA256</a:t>
              </a:r>
              <a:r>
                <a:rPr kumimoji="0" lang="en-US" altLang="zh-CN"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 </a:t>
              </a:r>
              <a:endParaRPr kumimoji="0" lang="en-US" altLang="zh-CN"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3" name="文本占位符 2"/>
          <p:cNvSpPr>
            <a:spLocks noGrp="1"/>
          </p:cNvSpPr>
          <p:nvPr>
            <p:ph type="body" idx="4294967295"/>
          </p:nvPr>
        </p:nvSpPr>
        <p:spPr>
          <a:xfrm>
            <a:off x="4032885" y="4261168"/>
            <a:ext cx="4972050" cy="2459037"/>
          </a:xfrm>
          <a:prstGeom prst="rect">
            <a:avLst/>
          </a:prstGeom>
        </p:spPr>
        <p:txBody>
          <a:bodyPr>
            <a:normAutofit/>
          </a:bodyPr>
          <a:lstStyle/>
          <a:p>
            <a:pPr marL="0" lvl="0" indent="0" algn="just">
              <a:lnSpc>
                <a:spcPct val="130000"/>
              </a:lnSpc>
              <a:buNone/>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将任何一串数据输入到</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SHA256</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将得到一个</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256</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位的</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Hash</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值（散列值）。其特点：相同的数据输入将得到相同的结果。输入数据只要稍有变化（比如一个</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1</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变成了</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a:t>
            </a:r>
            <a:r>
              <a:rPr lang="zh-CN" altLang="en-US" sz="1400" kern="10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11" name="组合 10"/>
          <p:cNvGrpSpPr/>
          <p:nvPr/>
        </p:nvGrpSpPr>
        <p:grpSpPr>
          <a:xfrm>
            <a:off x="9004665" y="4705285"/>
            <a:ext cx="1907283" cy="805260"/>
            <a:chOff x="1461092" y="4809068"/>
            <a:chExt cx="2070202" cy="948266"/>
          </a:xfrm>
        </p:grpSpPr>
        <p:sp>
          <p:nvSpPr>
            <p:cNvPr id="6" name="矩形 5"/>
            <p:cNvSpPr/>
            <p:nvPr/>
          </p:nvSpPr>
          <p:spPr>
            <a:xfrm>
              <a:off x="2423298" y="5068468"/>
              <a:ext cx="1107996" cy="416909"/>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工作原理</a:t>
              </a:r>
              <a:endParaRPr kumimoji="0" lang="zh-CN" altLang="en-US" sz="1800" b="1"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23" name="Freeform: Shape 48"/>
            <p:cNvSpPr/>
            <p:nvPr/>
          </p:nvSpPr>
          <p:spPr bwMode="auto">
            <a:xfrm>
              <a:off x="1461092" y="4809068"/>
              <a:ext cx="916770" cy="948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2" name="任意多边形: 形状 11"/>
          <p:cNvSpPr/>
          <p:nvPr/>
        </p:nvSpPr>
        <p:spPr>
          <a:xfrm rot="10800000" flipH="1">
            <a:off x="1111229" y="1269838"/>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3" name="任意多边形: 形状 12"/>
          <p:cNvSpPr/>
          <p:nvPr/>
        </p:nvSpPr>
        <p:spPr>
          <a:xfrm flipH="1">
            <a:off x="3689607" y="4036782"/>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4" name="矩形 13"/>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500"/>
                            </p:stCondLst>
                            <p:childTnLst>
                              <p:par>
                                <p:cTn id="20" presetID="21"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wipe(up)">
                                      <p:cBhvr>
                                        <p:cTn id="3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P spid="12" grpId="0" bldLvl="0" animBg="1"/>
      <p:bldP spid="1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6012180" y="1808480"/>
            <a:ext cx="5415280" cy="4351020"/>
          </a:xfrm>
          <a:prstGeom prst="rect">
            <a:avLst/>
          </a:prstGeom>
        </p:spPr>
        <p:txBody>
          <a:bodyPr>
            <a:normAutofit/>
          </a:bodyPr>
          <a:lstStyle/>
          <a:p>
            <a:pPr marL="0" marR="0" lvl="0" indent="0" rtl="0">
              <a:lnSpc>
                <a:spcPct val="130000"/>
              </a:lnSpc>
              <a:buNone/>
            </a:pPr>
            <a:r>
              <a:rPr lang="en-US" altLang="zh-CN" sz="2400" b="1" i="0" u="none" strike="noStrike" kern="100" baseline="0" dirty="0">
                <a:solidFill>
                  <a:schemeClr val="bg1">
                    <a:lumMod val="95000"/>
                  </a:schemeClr>
                </a:solidFill>
                <a:cs typeface="+mn-ea"/>
                <a:sym typeface="+mn-lt"/>
              </a:rPr>
              <a:t>Merkle Tree</a:t>
            </a:r>
            <a:endParaRPr lang="en-US" altLang="zh-CN" sz="2400" b="1" i="0" u="none" strike="noStrike" kern="100" baseline="0" dirty="0">
              <a:solidFill>
                <a:schemeClr val="bg1">
                  <a:lumMod val="95000"/>
                </a:schemeClr>
              </a:solidFill>
              <a:cs typeface="+mn-ea"/>
              <a:sym typeface="+mn-lt"/>
            </a:endParaRPr>
          </a:p>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一种哈希二叉树，使用它可以快速校验大规模数据的完整性。在比特币网络中，</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Merkle </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树被用来归纳一个区块中的所有交易信息，最终生成这个区块所有交易信息的一个统一的哈希值，区块中任何一笔交易信息的改变都会使得使得 </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Merkle </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树改变。</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0" marR="0" lvl="0" indent="0" rtl="0">
              <a:lnSpc>
                <a:spcPct val="130000"/>
              </a:lnSpc>
              <a:buNone/>
            </a:pPr>
            <a:r>
              <a:rPr lang="zh-CN" altLang="en-US" sz="1400" b="1"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工作原理</a:t>
            </a:r>
            <a:endParaRPr lang="zh-CN" altLang="en-US" sz="1400" b="1"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非叶子节点</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value</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的计算方法是将该节点的所有子节点进行组合，然后对组合结果进行</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hash</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计算所得出的</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hash value</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6" name="Grafik 6"/>
          <p:cNvPicPr>
            <a:picLocks noChangeAspect="1"/>
          </p:cNvPicPr>
          <p:nvPr/>
        </p:nvPicPr>
        <p:blipFill>
          <a:blip r:embed="rId1"/>
          <a:stretch>
            <a:fillRect/>
          </a:stretch>
        </p:blipFill>
        <p:spPr bwMode="gray">
          <a:xfrm>
            <a:off x="1010855" y="2021190"/>
            <a:ext cx="4722863" cy="3925585"/>
          </a:xfrm>
          <a:prstGeom prst="rect">
            <a:avLst/>
          </a:prstGeom>
        </p:spPr>
      </p:pic>
      <p:sp>
        <p:nvSpPr>
          <p:cNvPr id="8" name="矩形 7"/>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a:xfrm>
            <a:off x="1271270" y="2274570"/>
            <a:ext cx="4202430" cy="2308860"/>
          </a:xfrm>
          <a:prstGeom prst="rect">
            <a:avLst/>
          </a:prstGeom>
          <a:ln>
            <a:solidFill>
              <a:sysClr val="window" lastClr="FFFFFF"/>
            </a:solidFill>
          </a:ln>
        </p:spPr>
      </p:pic>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up)">
                                      <p:cBhvr>
                                        <p:cTn id="29" dur="500"/>
                                        <p:tgtEl>
                                          <p:spTgt spid="3">
                                            <p:txEl>
                                              <p:pRg st="3" end="3"/>
                                            </p:txEl>
                                          </p:spTgt>
                                        </p:tgtEl>
                                      </p:cBhvr>
                                    </p:animEffect>
                                  </p:childTnLst>
                                </p:cTn>
                              </p:par>
                            </p:childTnLst>
                          </p:cTn>
                        </p:par>
                        <p:par>
                          <p:cTn id="30" fill="hold">
                            <p:stCondLst>
                              <p:cond delay="500"/>
                            </p:stCondLst>
                            <p:childTnLst>
                              <p:par>
                                <p:cTn id="31" presetID="16" presetClass="entr" presetSubtype="21"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662940" y="2080260"/>
            <a:ext cx="5251450" cy="1968500"/>
          </a:xfrm>
          <a:prstGeom prst="rect">
            <a:avLst/>
          </a:prstGeom>
        </p:spPr>
        <p:txBody>
          <a:bodyPr>
            <a:normAutofit lnSpcReduction="10000"/>
          </a:bodyPr>
          <a:lstStyle/>
          <a:p>
            <a:pPr marL="0" marR="0" lvl="0" indent="0" algn="just" rtl="0">
              <a:lnSpc>
                <a:spcPct val="130000"/>
              </a:lnSpc>
              <a:buNone/>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大多用来进行比对以及验证处理，时间戳服务器是一款基于</a:t>
            </a:r>
            <a:r>
              <a:rPr lang="en-US" altLang="zh-CN"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PKI</a:t>
            </a: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（公钥密码基础设施）技术的时间戳权威系统，对外提供精确可信的时间戳服务。它采用精确的时间源、高强度高标准的安全机制，以确认系统处理数据在某一时间的存在性和相关操作的相对时间顺序，</a:t>
            </a:r>
            <a:r>
              <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为信息系统中的时间防抵赖提供基础服务。</a:t>
            </a:r>
            <a:endPar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矩形 4"/>
          <p:cNvSpPr/>
          <p:nvPr/>
        </p:nvSpPr>
        <p:spPr>
          <a:xfrm>
            <a:off x="1640205" y="1466850"/>
            <a:ext cx="1569720" cy="41719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时间戳服务器</a:t>
            </a:r>
            <a:endParaRPr kumimoji="0" lang="zh-CN" altLang="en-US" sz="1800" b="1"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8" name="矩形 7"/>
          <p:cNvSpPr/>
          <p:nvPr/>
        </p:nvSpPr>
        <p:spPr>
          <a:xfrm>
            <a:off x="8500745" y="1466850"/>
            <a:ext cx="1669415" cy="450849"/>
          </a:xfrm>
          <a:prstGeom prst="flowChartOnlineStorage">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节点网络</a:t>
            </a:r>
            <a:endParaRPr kumimoji="0" lang="zh-CN" altLang="en-US" sz="1800" b="1"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pic>
        <p:nvPicPr>
          <p:cNvPr id="10" name="Picture 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13764" y="2144420"/>
            <a:ext cx="4451797" cy="256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grpSp>
        <p:nvGrpSpPr>
          <p:cNvPr id="55" name="组合 54"/>
          <p:cNvGrpSpPr/>
          <p:nvPr/>
        </p:nvGrpSpPr>
        <p:grpSpPr>
          <a:xfrm>
            <a:off x="4969154" y="4634100"/>
            <a:ext cx="1270664" cy="1165539"/>
            <a:chOff x="6590309" y="5124320"/>
            <a:chExt cx="1270664" cy="1165539"/>
          </a:xfrm>
        </p:grpSpPr>
        <p:sp>
          <p:nvSpPr>
            <p:cNvPr id="56" name="矩形 10"/>
            <p:cNvSpPr>
              <a:spLocks noChangeAspect="1"/>
            </p:cNvSpPr>
            <p:nvPr/>
          </p:nvSpPr>
          <p:spPr>
            <a:xfrm rot="5400000">
              <a:off x="6642871" y="5071758"/>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7" name="矩形 56"/>
            <p:cNvSpPr/>
            <p:nvPr/>
          </p:nvSpPr>
          <p:spPr>
            <a:xfrm>
              <a:off x="6787647" y="5441766"/>
              <a:ext cx="100027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10B14"/>
                  </a:solidFill>
                  <a:effectLst/>
                  <a:uLnTx/>
                  <a:uFillTx/>
                  <a:latin typeface="微软雅黑" panose="020B0503020204020204" pitchFamily="34" charset="-122"/>
                  <a:ea typeface="微软雅黑" panose="020B0503020204020204" pitchFamily="34" charset="-122"/>
                  <a:cs typeface="+mn-cs"/>
                </a:rPr>
                <a:t>基础</a:t>
              </a:r>
              <a:endParaRPr kumimoji="0" lang="zh-CN" altLang="en-US" sz="2400" b="0" i="0" u="none" strike="noStrike" kern="1200" cap="none" spc="0" normalizeH="0" baseline="0" noProof="0" dirty="0">
                <a:ln>
                  <a:noFill/>
                </a:ln>
                <a:solidFill>
                  <a:srgbClr val="010B14"/>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a:off x="2346595" y="4704652"/>
            <a:ext cx="1270664" cy="1165539"/>
            <a:chOff x="4359545" y="5133912"/>
            <a:chExt cx="1270664" cy="1165539"/>
          </a:xfrm>
        </p:grpSpPr>
        <p:sp>
          <p:nvSpPr>
            <p:cNvPr id="50" name="矩形 10"/>
            <p:cNvSpPr>
              <a:spLocks noChangeAspect="1"/>
            </p:cNvSpPr>
            <p:nvPr/>
          </p:nvSpPr>
          <p:spPr>
            <a:xfrm rot="5400000">
              <a:off x="4412107" y="5081350"/>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矩形 50"/>
            <p:cNvSpPr/>
            <p:nvPr/>
          </p:nvSpPr>
          <p:spPr>
            <a:xfrm>
              <a:off x="4514450" y="5485849"/>
              <a:ext cx="108440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020B14"/>
                  </a:solidFill>
                  <a:effectLst/>
                  <a:uLnTx/>
                  <a:uFillTx/>
                  <a:latin typeface="微软雅黑" panose="020B0503020204020204" pitchFamily="34" charset="-122"/>
                  <a:ea typeface="微软雅黑" panose="020B0503020204020204" pitchFamily="34" charset="-122"/>
                  <a:cs typeface="+mn-cs"/>
                </a:rPr>
                <a:t>密钥</a:t>
              </a:r>
              <a:endParaRPr kumimoji="0" lang="zh-CN" altLang="en-US" sz="2400" b="0" i="0" u="none" strike="noStrike" kern="1200" cap="none" spc="0" normalizeH="0" baseline="0" noProof="0" dirty="0">
                <a:ln>
                  <a:noFill/>
                </a:ln>
                <a:solidFill>
                  <a:srgbClr val="020B14"/>
                </a:solidFill>
                <a:effectLst/>
                <a:uLnTx/>
                <a:uFillTx/>
                <a:latin typeface="微软雅黑" panose="020B0503020204020204" pitchFamily="34" charset="-122"/>
                <a:ea typeface="微软雅黑" panose="020B0503020204020204" pitchFamily="34" charset="-122"/>
                <a:cs typeface="+mn-cs"/>
              </a:endParaRPr>
            </a:p>
          </p:txBody>
        </p:sp>
      </p:grpSp>
      <p:grpSp>
        <p:nvGrpSpPr>
          <p:cNvPr id="2" name="组合 1"/>
          <p:cNvGrpSpPr/>
          <p:nvPr/>
        </p:nvGrpSpPr>
        <p:grpSpPr>
          <a:xfrm>
            <a:off x="3707910" y="4318464"/>
            <a:ext cx="1458397" cy="1165539"/>
            <a:chOff x="7705870" y="4507059"/>
            <a:chExt cx="1458397" cy="1165539"/>
          </a:xfrm>
        </p:grpSpPr>
        <p:sp>
          <p:nvSpPr>
            <p:cNvPr id="4" name="矩形 10"/>
            <p:cNvSpPr>
              <a:spLocks noChangeAspect="1"/>
            </p:cNvSpPr>
            <p:nvPr/>
          </p:nvSpPr>
          <p:spPr>
            <a:xfrm rot="5400000">
              <a:off x="7758432" y="4454497"/>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矩形 13"/>
            <p:cNvSpPr/>
            <p:nvPr/>
          </p:nvSpPr>
          <p:spPr>
            <a:xfrm>
              <a:off x="7960157" y="4858996"/>
              <a:ext cx="120411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DFDFD"/>
                  </a:solidFill>
                  <a:effectLst/>
                  <a:uLnTx/>
                  <a:uFillTx/>
                  <a:latin typeface="微软雅黑" panose="020B0503020204020204" pitchFamily="34" charset="-122"/>
                  <a:ea typeface="微软雅黑" panose="020B0503020204020204" pitchFamily="34" charset="-122"/>
                  <a:cs typeface="+mn-cs"/>
                </a:rPr>
                <a:t>服务</a:t>
              </a:r>
              <a:endParaRPr kumimoji="0" lang="zh-CN" altLang="en-US" sz="2400" b="0" i="0" u="none" strike="noStrike" kern="1200" cap="none" spc="0" normalizeH="0" baseline="0" noProof="0" dirty="0">
                <a:ln>
                  <a:noFill/>
                </a:ln>
                <a:solidFill>
                  <a:srgbClr val="FDFDFD"/>
                </a:solidFill>
                <a:effectLst/>
                <a:uLnTx/>
                <a:uFillTx/>
                <a:latin typeface="微软雅黑" panose="020B0503020204020204" pitchFamily="34" charset="-122"/>
                <a:ea typeface="微软雅黑" panose="020B0503020204020204" pitchFamily="34" charset="-122"/>
                <a:cs typeface="+mn-cs"/>
              </a:endParaRPr>
            </a:p>
          </p:txBody>
        </p:sp>
      </p:grpSp>
      <p:grpSp>
        <p:nvGrpSpPr>
          <p:cNvPr id="46" name="组合 45"/>
          <p:cNvGrpSpPr/>
          <p:nvPr/>
        </p:nvGrpSpPr>
        <p:grpSpPr>
          <a:xfrm>
            <a:off x="1089685" y="4248098"/>
            <a:ext cx="1411635" cy="1165539"/>
            <a:chOff x="3247415" y="4530038"/>
            <a:chExt cx="1411635" cy="1165539"/>
          </a:xfrm>
        </p:grpSpPr>
        <p:sp>
          <p:nvSpPr>
            <p:cNvPr id="47"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矩形 47"/>
            <p:cNvSpPr/>
            <p:nvPr/>
          </p:nvSpPr>
          <p:spPr>
            <a:xfrm>
              <a:off x="3498169" y="4893487"/>
              <a:ext cx="116088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DFDFD"/>
                  </a:solidFill>
                  <a:effectLst/>
                  <a:uLnTx/>
                  <a:uFillTx/>
                  <a:latin typeface="微软雅黑" panose="020B0503020204020204" pitchFamily="34" charset="-122"/>
                  <a:ea typeface="微软雅黑" panose="020B0503020204020204" pitchFamily="34" charset="-122"/>
                  <a:cs typeface="+mn-cs"/>
                </a:rPr>
                <a:t>PKI</a:t>
              </a:r>
              <a:endParaRPr kumimoji="0" lang="zh-CN" altLang="en-US" sz="2400" b="0" i="0" u="none" strike="noStrike" kern="1200" cap="none" spc="0" normalizeH="0" baseline="0" noProof="0" dirty="0">
                <a:ln>
                  <a:noFill/>
                </a:ln>
                <a:solidFill>
                  <a:srgbClr val="FDFDFD"/>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25" presetClass="entr" presetSubtype="0" fill="hold" nodeType="withEffect">
                                  <p:stCondLst>
                                    <p:cond delay="750"/>
                                  </p:stCondLst>
                                  <p:childTnLst>
                                    <p:set>
                                      <p:cBhvr>
                                        <p:cTn id="16" dur="1" fill="hold">
                                          <p:stCondLst>
                                            <p:cond delay="0"/>
                                          </p:stCondLst>
                                        </p:cTn>
                                        <p:tgtEl>
                                          <p:spTgt spid="55"/>
                                        </p:tgtEl>
                                        <p:attrNameLst>
                                          <p:attrName>style.visibility</p:attrName>
                                        </p:attrNameLst>
                                      </p:cBhvr>
                                      <p:to>
                                        <p:strVal val="visible"/>
                                      </p:to>
                                    </p:set>
                                    <p:anim calcmode="lin" valueType="num">
                                      <p:cBhvr>
                                        <p:cTn id="17"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20" dur="1000" fill="hold"/>
                                        <p:tgtEl>
                                          <p:spTgt spid="5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5"/>
                                        </p:tgtEl>
                                      </p:cBhvr>
                                    </p:animEffect>
                                  </p:childTnLst>
                                </p:cTn>
                              </p:par>
                              <p:par>
                                <p:cTn id="25" presetID="25" presetClass="entr" presetSubtype="0" fill="hold" nodeType="withEffect">
                                  <p:stCondLst>
                                    <p:cond delay="25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30" dur="1000" fill="hold"/>
                                        <p:tgtEl>
                                          <p:spTgt spid="49"/>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49"/>
                                        </p:tgtEl>
                                      </p:cBhvr>
                                    </p:animEffect>
                                  </p:childTnLst>
                                </p:cTn>
                              </p:par>
                              <p:par>
                                <p:cTn id="35" presetID="25" presetClass="entr" presetSubtype="0" fill="hold" nodeType="withEffect">
                                  <p:stCondLst>
                                    <p:cond delay="100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40" dur="1000" fill="hold"/>
                                        <p:tgtEl>
                                          <p:spTgt spid="2"/>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
                                        </p:tgtEl>
                                      </p:cBhvr>
                                    </p:animEffect>
                                  </p:childTnLst>
                                </p:cTn>
                              </p:par>
                            </p:childTnLst>
                          </p:cTn>
                        </p:par>
                        <p:par>
                          <p:cTn id="45" fill="hold">
                            <p:stCondLst>
                              <p:cond delay="500"/>
                            </p:stCondLst>
                            <p:childTnLst>
                              <p:par>
                                <p:cTn id="46" presetID="25"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51" dur="1000" fill="hold"/>
                                        <p:tgtEl>
                                          <p:spTgt spid="46"/>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97635" y="1347470"/>
            <a:ext cx="1654810" cy="417195"/>
          </a:xfrm>
          <a:prstGeom prst="flowChartOnlineStorage">
            <a:avLst/>
          </a:prstGeom>
          <a:noFill/>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rPr>
              <a:t>节点网络</a:t>
            </a:r>
            <a:endPar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endParaRPr>
          </a:p>
        </p:txBody>
      </p:sp>
      <p:sp>
        <p:nvSpPr>
          <p:cNvPr id="3" name="文本占位符 2"/>
          <p:cNvSpPr>
            <a:spLocks noGrp="1"/>
          </p:cNvSpPr>
          <p:nvPr>
            <p:ph type="body" idx="4294967295"/>
          </p:nvPr>
        </p:nvSpPr>
        <p:spPr>
          <a:xfrm>
            <a:off x="0" y="2090738"/>
            <a:ext cx="6835775" cy="4351337"/>
          </a:xfrm>
          <a:prstGeom prst="rect">
            <a:avLst/>
          </a:prstGeom>
        </p:spPr>
        <p:txBody>
          <a:bodyPr>
            <a:normAutofit/>
          </a:bodyPr>
          <a:lstStyle/>
          <a:p>
            <a:pPr marR="0" lvl="0" rtl="0">
              <a:lnSpc>
                <a:spcPct val="130000"/>
              </a:lnSpc>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任何机器都可以运行一个完整的比特币节点，一个完整的比特币节点包括如下功能：</a:t>
            </a:r>
            <a:endPar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钱包，允许用户在区块链网络上进行交易</a:t>
            </a:r>
            <a:endPar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完整区块链，记录了所有交易历史，通过特殊的结构保证历史交易的安全性，并且用来验证新交易的合法性</a:t>
            </a:r>
            <a:endPar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矿工，通过记录交易及解密数学题来生成新区块，如果成功可以赚取奖励</a:t>
            </a:r>
            <a:endPar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6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路由功能，把其它节点传送过来的交易数据等信息再传送给更</a:t>
            </a:r>
            <a:r>
              <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多的节点</a:t>
            </a:r>
            <a:endPar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0" marR="0" lvl="0" indent="0" rtl="0">
              <a:lnSpc>
                <a:spcPct val="130000"/>
              </a:lnSpc>
              <a:buNone/>
            </a:pPr>
            <a:r>
              <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除了路由功能以外，其它的功能都不是必须的。</a:t>
            </a:r>
            <a:endParaRPr lang="zh-CN" altLang="en-US" sz="1600" b="0" i="0" u="none" strike="noStrike" kern="100" baseline="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8" name="矩形 7"/>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36055" y="1919514"/>
            <a:ext cx="5236662" cy="36648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par>
                          <p:cTn id="33" fill="hold">
                            <p:stCondLst>
                              <p:cond delay="5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C:\Users\Administrator\Desktop\图片1.png图片1"/>
          <p:cNvPicPr>
            <a:picLocks noChangeAspect="1"/>
          </p:cNvPicPr>
          <p:nvPr/>
        </p:nvPicPr>
        <p:blipFill rotWithShape="1">
          <a:blip r:embed="rId1"/>
          <a:srcRect/>
          <a:stretch>
            <a:fillRect/>
          </a:stretch>
        </p:blipFill>
        <p:spPr>
          <a:xfrm>
            <a:off x="1197532" y="2634811"/>
            <a:ext cx="3888740" cy="3039895"/>
          </a:xfrm>
          <a:prstGeom prst="rect">
            <a:avLst/>
          </a:prstGeom>
        </p:spPr>
      </p:pic>
      <p:sp>
        <p:nvSpPr>
          <p:cNvPr id="3" name="文本占位符 2"/>
          <p:cNvSpPr>
            <a:spLocks noGrp="1"/>
          </p:cNvSpPr>
          <p:nvPr>
            <p:ph type="body" idx="4294967295"/>
          </p:nvPr>
        </p:nvSpPr>
        <p:spPr>
          <a:xfrm>
            <a:off x="5552440" y="2198688"/>
            <a:ext cx="6149975" cy="4351337"/>
          </a:xfrm>
          <a:prstGeom prst="rect">
            <a:avLst/>
          </a:prstGeom>
        </p:spPr>
        <p:txBody>
          <a:bodyPr>
            <a:normAutofit/>
          </a:bodyPr>
          <a:lstStyle/>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第</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1</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步：所有者</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利用他的私钥对前一次交易（比特货来源）和下一位所有者</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B</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签署一个数字签名，并将这个签名附加在这枚货币的末尾，制作成交易单</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要点：</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B</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以公钥作为接收方地址</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第</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步：</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将交易单广播至全网，比特币就发送给了</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B</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，每个节点都将收到的交易信息纳入一个区块中</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algn="just"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要点：对</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B</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而言，该枚比特币会即时显示在比特币钱包中，但直到区块确认成功后才可用。目前一笔比特币从支付到最终确认成功，得到</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6</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个区块确认之后才能真正确认到帐</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 name="矩形 3"/>
          <p:cNvSpPr/>
          <p:nvPr/>
        </p:nvSpPr>
        <p:spPr>
          <a:xfrm>
            <a:off x="1297300" y="1504422"/>
            <a:ext cx="1654493" cy="416909"/>
          </a:xfrm>
          <a:prstGeom prst="flowChartOnlineStorage">
            <a:avLst/>
          </a:prstGeom>
          <a:noFill/>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rPr>
              <a:t>节点网络</a:t>
            </a:r>
            <a:endPar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endParaRPr>
          </a:p>
        </p:txBody>
      </p:sp>
      <p:sp>
        <p:nvSpPr>
          <p:cNvPr id="10" name="矩形 9"/>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up)">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up)">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nvPr>
        </p:nvSpPr>
        <p:spPr>
          <a:xfrm>
            <a:off x="953770" y="2573973"/>
            <a:ext cx="10283825" cy="4351337"/>
          </a:xfrm>
          <a:prstGeom prst="rect">
            <a:avLst/>
          </a:prstGeom>
        </p:spPr>
        <p:txBody>
          <a:bodyPr>
            <a:normAutofit/>
          </a:bodyPr>
          <a:lstStyle/>
          <a:p>
            <a:pPr marR="0" lvl="0"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第</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3</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步：每个节点通过解一道数学难题，从而去获得创建新区块权利，并争取得到比特币的奖励（新比特币会在此过程中产生）</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要点：节点反复尝试寻找一个数值，使得将该数值、区块链中最后一个区块的</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Hash</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值以及交易单三部分送入</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SHA256</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算法后能计算出散列值</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X</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256</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位）满足一定条件（比如前</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20</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位均为</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），即找到数学难题的解。由此可见，答案并不唯一</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第</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4</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步：当一个节点找到解时，它就向全网广播该区块记录的所有盖时间戳交易，并由全网其他节点核对</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marR="0" lvl="0" rtl="0">
              <a:lnSpc>
                <a:spcPct val="130000"/>
              </a:lnSpc>
            </a:pP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要点：时间戳用来证实特定区块必然于某特定时间是的确存在的。比特币网络采取从</a:t>
            </a:r>
            <a:r>
              <a:rPr lang="en-US" altLang="zh-CN"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5</a:t>
            </a:r>
            <a:r>
              <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个以上节点获取时间，然后取中间值的方式作为时间戳。</a:t>
            </a:r>
            <a:endParaRPr lang="zh-CN" altLang="en-US" sz="1400" b="0" i="0" u="none" strike="noStrike" kern="100" baseline="0" dirty="0">
              <a:solidFill>
                <a:schemeClr val="bg1">
                  <a:lumMod val="9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 name="矩形 6"/>
          <p:cNvSpPr/>
          <p:nvPr/>
        </p:nvSpPr>
        <p:spPr>
          <a:xfrm>
            <a:off x="1306747" y="1580165"/>
            <a:ext cx="1107996"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rPr>
              <a:t>交易过程</a:t>
            </a:r>
            <a:endParaRPr kumimoji="0" lang="zh-CN" altLang="en-US" sz="1800" b="1" i="0" u="none" strike="noStrike" kern="100" cap="none" spc="0" normalizeH="0" baseline="0" noProof="0" dirty="0">
              <a:ln>
                <a:noFill/>
              </a:ln>
              <a:solidFill>
                <a:schemeClr val="accent6"/>
              </a:solidFill>
              <a:effectLst/>
              <a:uLnTx/>
              <a:uFillTx/>
              <a:latin typeface="Arial" panose="020B0604020202020204"/>
              <a:ea typeface="微软雅黑" panose="020B0503020204020204" pitchFamily="34" charset="-122"/>
              <a:cs typeface="+mn-ea"/>
              <a:sym typeface="+mn-lt"/>
            </a:endParaRPr>
          </a:p>
        </p:txBody>
      </p:sp>
      <p:sp>
        <p:nvSpPr>
          <p:cNvPr id="6" name="矩形 5"/>
          <p:cNvSpPr/>
          <p:nvPr/>
        </p:nvSpPr>
        <p:spPr>
          <a:xfrm>
            <a:off x="3410858" y="393137"/>
            <a:ext cx="5370284" cy="646331"/>
          </a:xfrm>
          <a:prstGeom prst="rect">
            <a:avLst/>
          </a:prstGeom>
        </p:spPr>
        <p:txBody>
          <a:bodyPr wrap="square">
            <a:spAutoFit/>
          </a:bodyPr>
          <a:lstStyle/>
          <a:p>
            <a:pPr algn="ctr"/>
            <a:r>
              <a:rPr lang="zh-CN" altLang="en-US" sz="3600" b="1" kern="2200" dirty="0">
                <a:solidFill>
                  <a:schemeClr val="bg1"/>
                </a:solidFill>
                <a:effectLst>
                  <a:outerShdw blurRad="38100" dist="38100" dir="2700000" algn="tl">
                    <a:srgbClr val="000000">
                      <a:alpha val="43137"/>
                    </a:srgbClr>
                  </a:outerShdw>
                </a:effectLst>
                <a:cs typeface="+mn-ea"/>
                <a:sym typeface="+mn-lt"/>
              </a:rPr>
              <a:t>区块链网络</a:t>
            </a:r>
            <a:endParaRPr lang="zh-CN" altLang="en-US" sz="3600" dirty="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up)">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66598" y="1605915"/>
            <a:ext cx="1513205"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04</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635247" y="2967570"/>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数据结构</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9" name="矩形 358"/>
          <p:cNvSpPr/>
          <p:nvPr/>
        </p:nvSpPr>
        <p:spPr>
          <a:xfrm>
            <a:off x="5909067" y="3805907"/>
            <a:ext cx="4783455" cy="507831"/>
          </a:xfrm>
          <a:prstGeom prst="rect">
            <a:avLst/>
          </a:prstGeom>
        </p:spPr>
        <p:txBody>
          <a:bodyPr wrap="square">
            <a:spAutoFit/>
          </a:bodyPr>
          <a:lstStyle/>
          <a:p>
            <a:pPr>
              <a:lnSpc>
                <a:spcPct val="150000"/>
              </a:lnSpc>
            </a:pPr>
            <a:r>
              <a:rPr lang="en-US" altLang="zh-CN" sz="2000" dirty="0">
                <a:solidFill>
                  <a:schemeClr val="bg1"/>
                </a:solidFill>
              </a:rPr>
              <a:t>Block chain is introduced</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30"/>
          <p:cNvSpPr>
            <a:spLocks noEditPoints="1"/>
          </p:cNvSpPr>
          <p:nvPr/>
        </p:nvSpPr>
        <p:spPr bwMode="auto">
          <a:xfrm>
            <a:off x="8426453" y="210595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Calibri" panose="020F0502020204030204"/>
              <a:ea typeface="宋体" panose="02010600030101010101" pitchFamily="2" charset="-122"/>
              <a:cs typeface="+mn-cs"/>
            </a:endParaRPr>
          </a:p>
        </p:txBody>
      </p:sp>
      <p:sp>
        <p:nvSpPr>
          <p:cNvPr id="68" name="Freeform 35"/>
          <p:cNvSpPr>
            <a:spLocks noEditPoints="1"/>
          </p:cNvSpPr>
          <p:nvPr/>
        </p:nvSpPr>
        <p:spPr bwMode="auto">
          <a:xfrm>
            <a:off x="1235349" y="210542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Calibri" panose="020F0502020204030204"/>
              <a:ea typeface="宋体" panose="02010600030101010101" pitchFamily="2" charset="-122"/>
              <a:cs typeface="+mn-cs"/>
            </a:endParaRPr>
          </a:p>
        </p:txBody>
      </p:sp>
      <p:sp>
        <p:nvSpPr>
          <p:cNvPr id="69" name="TextBox 12"/>
          <p:cNvSpPr txBox="1"/>
          <p:nvPr/>
        </p:nvSpPr>
        <p:spPr>
          <a:xfrm>
            <a:off x="761365" y="4048760"/>
            <a:ext cx="3204845" cy="106045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区块链以区块为单位组织数据。全网所有的交易记录都以交易单的形式存储在全网唯一的区块链中。</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 name="TextBox 12"/>
          <p:cNvSpPr txBox="1"/>
          <p:nvPr/>
        </p:nvSpPr>
        <p:spPr>
          <a:xfrm>
            <a:off x="8027035" y="3888105"/>
            <a:ext cx="3312160" cy="170688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区块是一种记录交易的数据结构。每个区块由区块头和区块主体组成，区块主体只负责记录前一段时间内的所有交易信息，区块链的大部分功能都由区块头实现。</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1127829" y="3246919"/>
            <a:ext cx="11079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a:t>
            </a:r>
            <a:endParaRPr kumimoji="0" lang="zh-CN" altLang="en-US" sz="24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72" name="矩形 71"/>
          <p:cNvSpPr/>
          <p:nvPr/>
        </p:nvSpPr>
        <p:spPr>
          <a:xfrm>
            <a:off x="8511540" y="3198495"/>
            <a:ext cx="80010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a:t>
            </a:r>
            <a:endParaRPr kumimoji="0" lang="zh-CN" altLang="en-US" sz="24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6"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&amp;</a:t>
            </a:r>
            <a:r>
              <a:rPr lang="zh-CN" altLang="en-US" sz="3200" b="1" dirty="0">
                <a:solidFill>
                  <a:schemeClr val="bg1"/>
                </a:solidFill>
                <a:latin typeface="微软雅黑" panose="020B0503020204020204" pitchFamily="34" charset="-122"/>
                <a:ea typeface="微软雅黑" panose="020B0503020204020204" pitchFamily="34" charset="-122"/>
                <a:sym typeface="+mn-ea"/>
              </a:rPr>
              <a:t>区块</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pic>
        <p:nvPicPr>
          <p:cNvPr id="106" name="图片 105"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PicPr>
            <a:picLocks noChangeAspect="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tretch>
            <a:fillRect/>
          </a:stretch>
        </p:blipFill>
        <p:spPr>
          <a:xfrm>
            <a:off x="4432300" y="1815465"/>
            <a:ext cx="3327400" cy="3225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barn(outVertical)">
                                      <p:cBhvr>
                                        <p:cTn id="11" dur="500"/>
                                        <p:tgtEl>
                                          <p:spTgt spid="6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500"/>
                                        <p:tgtEl>
                                          <p:spTgt spid="6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barn(outVertical)">
                                      <p:cBhvr>
                                        <p:cTn id="19" dur="500"/>
                                        <p:tgtEl>
                                          <p:spTgt spid="7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p:cTn id="23" dur="500" fill="hold"/>
                                        <p:tgtEl>
                                          <p:spTgt spid="71"/>
                                        </p:tgtEl>
                                        <p:attrNameLst>
                                          <p:attrName>ppt_w</p:attrName>
                                        </p:attrNameLst>
                                      </p:cBhvr>
                                      <p:tavLst>
                                        <p:tav tm="0">
                                          <p:val>
                                            <p:fltVal val="0"/>
                                          </p:val>
                                        </p:tav>
                                        <p:tav tm="100000">
                                          <p:val>
                                            <p:strVal val="#ppt_w"/>
                                          </p:val>
                                        </p:tav>
                                      </p:tavLst>
                                    </p:anim>
                                    <p:anim calcmode="lin" valueType="num">
                                      <p:cBhvr>
                                        <p:cTn id="24" dur="500" fill="hold"/>
                                        <p:tgtEl>
                                          <p:spTgt spid="71"/>
                                        </p:tgtEl>
                                        <p:attrNameLst>
                                          <p:attrName>ppt_h</p:attrName>
                                        </p:attrNameLst>
                                      </p:cBhvr>
                                      <p:tavLst>
                                        <p:tav tm="0">
                                          <p:val>
                                            <p:fltVal val="0"/>
                                          </p:val>
                                        </p:tav>
                                        <p:tav tm="100000">
                                          <p:val>
                                            <p:strVal val="#ppt_h"/>
                                          </p:val>
                                        </p:tav>
                                      </p:tavLst>
                                    </p:anim>
                                    <p:animEffect transition="in" filter="fade">
                                      <p:cBhvr>
                                        <p:cTn id="25" dur="500"/>
                                        <p:tgtEl>
                                          <p:spTgt spid="7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10" presetClass="entr" presetSubtype="0" fill="hold" nodeType="withEffect">
                                  <p:stCondLst>
                                    <p:cond delay="100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500"/>
                                        <p:tgtEl>
                                          <p:spTgt spid="106"/>
                                        </p:tgtEl>
                                      </p:cBhvr>
                                    </p:animEffect>
                                  </p:childTnLst>
                                </p:cTn>
                              </p:par>
                              <p:par>
                                <p:cTn id="35" presetID="42" presetClass="path" presetSubtype="0" accel="50000" decel="50000" fill="hold" nodeType="withEffect">
                                  <p:stCondLst>
                                    <p:cond delay="1000"/>
                                  </p:stCondLst>
                                  <p:childTnLst>
                                    <p:animMotion origin="layout" path="M 1.25E-6 0.17014 L 1.25E-6 -3.7037E-6 " pathEditMode="relative" rAng="0" ptsTypes="AA">
                                      <p:cBhvr>
                                        <p:cTn id="36" dur="1000" fill="hold"/>
                                        <p:tgtEl>
                                          <p:spTgt spid="106"/>
                                        </p:tgtEl>
                                        <p:attrNameLst>
                                          <p:attrName>ppt_x</p:attrName>
                                          <p:attrName>ppt_y</p:attrName>
                                        </p:attrNameLst>
                                      </p:cBhvr>
                                      <p:rCtr x="0" y="-8519"/>
                                    </p:animMotion>
                                  </p:childTnLst>
                                </p:cTn>
                              </p:par>
                              <p:par>
                                <p:cTn id="37" presetID="8" presetClass="emph" presetSubtype="0" repeatCount="indefinite" fill="hold" nodeType="withEffect">
                                  <p:stCondLst>
                                    <p:cond delay="1000"/>
                                  </p:stCondLst>
                                  <p:childTnLst>
                                    <p:animRot by="21600000">
                                      <p:cBhvr>
                                        <p:cTn id="38" dur="5000" fill="hold"/>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p:bldP spid="68" grpId="0" bldLvl="0" animBg="1"/>
      <p:bldP spid="69" grpId="0"/>
      <p:bldP spid="70" grpId="0"/>
      <p:bldP spid="71"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traight Connector 10"/>
          <p:cNvSpPr/>
          <p:nvPr/>
        </p:nvSpPr>
        <p:spPr>
          <a:xfrm>
            <a:off x="2971196" y="1937072"/>
            <a:ext cx="7637560" cy="0"/>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17" name="Teardrop 1"/>
          <p:cNvSpPr/>
          <p:nvPr/>
        </p:nvSpPr>
        <p:spPr>
          <a:xfrm rot="2714409">
            <a:off x="1867205" y="1474837"/>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ontent Placeholder 2"/>
          <p:cNvSpPr txBox="1"/>
          <p:nvPr/>
        </p:nvSpPr>
        <p:spPr>
          <a:xfrm>
            <a:off x="3365456" y="1515782"/>
            <a:ext cx="4873026" cy="581572"/>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版本号，标示软件及协议的相关版本信息</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Straight Connector 48"/>
          <p:cNvSpPr/>
          <p:nvPr/>
        </p:nvSpPr>
        <p:spPr>
          <a:xfrm flipV="1">
            <a:off x="3617901" y="268786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1" name="Content Placeholder 2"/>
          <p:cNvSpPr txBox="1"/>
          <p:nvPr/>
        </p:nvSpPr>
        <p:spPr>
          <a:xfrm>
            <a:off x="3620829" y="1957907"/>
            <a:ext cx="6987926" cy="62441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父区块哈希值，引用的区块链中父区块头的哈希值，通过这个值每个区块才首尾相连组成了区块链，并且这个值对区块链的安全性起到了至关重要的作用</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Straight Connector 58"/>
          <p:cNvSpPr/>
          <p:nvPr/>
        </p:nvSpPr>
        <p:spPr>
          <a:xfrm>
            <a:off x="2971196" y="3436870"/>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3" name="Content Placeholder 2"/>
          <p:cNvSpPr txBox="1"/>
          <p:nvPr/>
        </p:nvSpPr>
        <p:spPr>
          <a:xfrm>
            <a:off x="3605908" y="2708526"/>
            <a:ext cx="7062737" cy="72171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en-US" altLang="zh-CN" sz="14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Merkle</a:t>
            </a: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根，这个值是由区块主体中所有交易的哈希值再逐级两两哈希计算出来的一个数值，主要用于检验一笔交易是否在这个区块中存在</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Straight Connector 68"/>
          <p:cNvSpPr/>
          <p:nvPr/>
        </p:nvSpPr>
        <p:spPr>
          <a:xfrm>
            <a:off x="3581258" y="4186597"/>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5" name="Freeform 69"/>
          <p:cNvSpPr/>
          <p:nvPr/>
        </p:nvSpPr>
        <p:spPr>
          <a:xfrm>
            <a:off x="4439716" y="4133281"/>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marL="0" marR="0" lvl="0" indent="0" algn="l" defTabSz="888365" rtl="0" eaLnBrk="1" fontAlgn="auto" latinLnBrk="0" hangingPunct="1">
              <a:lnSpc>
                <a:spcPct val="90000"/>
              </a:lnSpc>
              <a:spcBef>
                <a:spcPct val="0"/>
              </a:spcBef>
              <a:spcAft>
                <a:spcPct val="35000"/>
              </a:spcAft>
              <a:buClrTx/>
              <a:buSzTx/>
              <a:buFontTx/>
              <a:buNone/>
              <a:defRPr/>
            </a:pPr>
            <a:endParaRPr kumimoji="0" lang="id-ID" sz="20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6" name="Content Placeholder 2"/>
          <p:cNvSpPr txBox="1"/>
          <p:nvPr/>
        </p:nvSpPr>
        <p:spPr>
          <a:xfrm>
            <a:off x="3857305" y="3671608"/>
            <a:ext cx="6029014" cy="38602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时间戳，记录该区块产生的时间，精确到秒</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Teardrop 56"/>
          <p:cNvSpPr/>
          <p:nvPr/>
        </p:nvSpPr>
        <p:spPr>
          <a:xfrm rot="2714409">
            <a:off x="1867205" y="2979566"/>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ardrop 66"/>
          <p:cNvSpPr/>
          <p:nvPr/>
        </p:nvSpPr>
        <p:spPr>
          <a:xfrm rot="2714409">
            <a:off x="2513890" y="373348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ardrop 46"/>
          <p:cNvSpPr/>
          <p:nvPr/>
        </p:nvSpPr>
        <p:spPr>
          <a:xfrm rot="2714409">
            <a:off x="2513890" y="222875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116"/>
          <p:cNvSpPr/>
          <p:nvPr/>
        </p:nvSpPr>
        <p:spPr bwMode="auto">
          <a:xfrm>
            <a:off x="2163585" y="1740178"/>
            <a:ext cx="352486" cy="393791"/>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ln>
        </p:spPr>
        <p:txBody>
          <a:bodyPr vert="horz" wrap="square" lIns="91401" tIns="45700" rIns="91401" bIns="4570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6"/>
          <p:cNvSpPr>
            <a:spLocks noChangeAspect="1" noEditPoints="1"/>
          </p:cNvSpPr>
          <p:nvPr/>
        </p:nvSpPr>
        <p:spPr bwMode="auto">
          <a:xfrm>
            <a:off x="2152527" y="3205232"/>
            <a:ext cx="425348" cy="3736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01" tIns="45700" rIns="91401" bIns="4570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椭圆 33"/>
          <p:cNvSpPr/>
          <p:nvPr/>
        </p:nvSpPr>
        <p:spPr>
          <a:xfrm>
            <a:off x="10596057" y="186908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10913556" y="261528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10608756" y="3364254"/>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10939599" y="4125708"/>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Straight Connector 58"/>
          <p:cNvSpPr/>
          <p:nvPr/>
        </p:nvSpPr>
        <p:spPr>
          <a:xfrm>
            <a:off x="2985095" y="4999353"/>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2" name="Content Placeholder 2"/>
          <p:cNvSpPr txBox="1"/>
          <p:nvPr/>
        </p:nvSpPr>
        <p:spPr>
          <a:xfrm>
            <a:off x="3670392" y="4426179"/>
            <a:ext cx="6339100" cy="406117"/>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难度值，该区块相关数学题的难度目标</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Straight Connector 68"/>
          <p:cNvSpPr/>
          <p:nvPr/>
        </p:nvSpPr>
        <p:spPr>
          <a:xfrm>
            <a:off x="3595157" y="5749080"/>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4" name="Freeform 69"/>
          <p:cNvSpPr/>
          <p:nvPr/>
        </p:nvSpPr>
        <p:spPr>
          <a:xfrm>
            <a:off x="4453615" y="5695764"/>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marL="0" marR="0" lvl="0" indent="0" algn="l" defTabSz="888365" rtl="0" eaLnBrk="1" fontAlgn="auto" latinLnBrk="0" hangingPunct="1">
              <a:lnSpc>
                <a:spcPct val="90000"/>
              </a:lnSpc>
              <a:spcBef>
                <a:spcPct val="0"/>
              </a:spcBef>
              <a:spcAft>
                <a:spcPct val="35000"/>
              </a:spcAft>
              <a:buClrTx/>
              <a:buSzTx/>
              <a:buFontTx/>
              <a:buNone/>
              <a:defRPr/>
            </a:pPr>
            <a:endParaRPr kumimoji="0" lang="id-ID" sz="20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5" name="Content Placeholder 2"/>
          <p:cNvSpPr txBox="1"/>
          <p:nvPr/>
        </p:nvSpPr>
        <p:spPr>
          <a:xfrm>
            <a:off x="3857305" y="5248310"/>
            <a:ext cx="6418071" cy="42029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随机数</a:t>
            </a: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(Nonce)</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，记录解密该区块相关数学题的答案的值</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Teardrop 56"/>
          <p:cNvSpPr/>
          <p:nvPr/>
        </p:nvSpPr>
        <p:spPr>
          <a:xfrm rot="2714409">
            <a:off x="1881104" y="4542049"/>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eardrop 66"/>
          <p:cNvSpPr/>
          <p:nvPr/>
        </p:nvSpPr>
        <p:spPr>
          <a:xfrm rot="2714409">
            <a:off x="2527789" y="5295966"/>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椭圆 59"/>
          <p:cNvSpPr/>
          <p:nvPr/>
        </p:nvSpPr>
        <p:spPr>
          <a:xfrm>
            <a:off x="10622655" y="492673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10953498" y="5688191"/>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2" name="Freeform 40"/>
          <p:cNvSpPr>
            <a:spLocks noEditPoints="1"/>
          </p:cNvSpPr>
          <p:nvPr/>
        </p:nvSpPr>
        <p:spPr bwMode="auto">
          <a:xfrm>
            <a:off x="2860823" y="5576042"/>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41"/>
          <p:cNvSpPr>
            <a:spLocks noEditPoints="1"/>
          </p:cNvSpPr>
          <p:nvPr/>
        </p:nvSpPr>
        <p:spPr bwMode="auto">
          <a:xfrm>
            <a:off x="2867885" y="3992097"/>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5" name="Freeform 492"/>
          <p:cNvSpPr>
            <a:spLocks noEditPoints="1"/>
          </p:cNvSpPr>
          <p:nvPr/>
        </p:nvSpPr>
        <p:spPr bwMode="auto">
          <a:xfrm>
            <a:off x="2835270" y="2531826"/>
            <a:ext cx="333894" cy="339887"/>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accent5">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6" name="组合 65"/>
          <p:cNvGrpSpPr/>
          <p:nvPr/>
        </p:nvGrpSpPr>
        <p:grpSpPr>
          <a:xfrm>
            <a:off x="2205348" y="4832296"/>
            <a:ext cx="273274" cy="341408"/>
            <a:chOff x="5588679" y="1814529"/>
            <a:chExt cx="273274" cy="341408"/>
          </a:xfrm>
        </p:grpSpPr>
        <p:sp>
          <p:nvSpPr>
            <p:cNvPr id="67" name="Freeform 526"/>
            <p:cNvSpPr/>
            <p:nvPr/>
          </p:nvSpPr>
          <p:spPr bwMode="auto">
            <a:xfrm>
              <a:off x="5655331" y="18145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527"/>
            <p:cNvSpPr/>
            <p:nvPr/>
          </p:nvSpPr>
          <p:spPr bwMode="auto">
            <a:xfrm>
              <a:off x="5588679" y="19582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0"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区块头</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5"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ppt_w</p:attrName>
                                        </p:attrNameLst>
                                      </p:cBhvr>
                                      <p:tavLst>
                                        <p:tav tm="0" fmla="#ppt_w*sin(2.5*pi*$)">
                                          <p:val>
                                            <p:fltVal val="0"/>
                                          </p:val>
                                        </p:tav>
                                        <p:tav tm="100000">
                                          <p:val>
                                            <p:fltVal val="1"/>
                                          </p:val>
                                        </p:tav>
                                      </p:tavLst>
                                    </p:anim>
                                    <p:anim calcmode="lin" valueType="num">
                                      <p:cBhvr>
                                        <p:cTn id="24" dur="1000" fill="hold"/>
                                        <p:tgtEl>
                                          <p:spTgt spid="34"/>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750"/>
                                        <p:tgtEl>
                                          <p:spTgt spid="18"/>
                                        </p:tgtEl>
                                      </p:cBhvr>
                                    </p:animEffect>
                                  </p:childTnLst>
                                </p:cTn>
                              </p:par>
                            </p:childTnLst>
                          </p:cTn>
                        </p:par>
                        <p:par>
                          <p:cTn id="29" fill="hold">
                            <p:stCondLst>
                              <p:cond delay="3500"/>
                            </p:stCondLst>
                            <p:childTnLst>
                              <p:par>
                                <p:cTn id="30" presetID="2" presetClass="entr" presetSubtype="2"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2"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1+#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45"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ppt_w</p:attrName>
                                        </p:attrNameLst>
                                      </p:cBhvr>
                                      <p:tavLst>
                                        <p:tav tm="0" fmla="#ppt_w*sin(2.5*pi*$)">
                                          <p:val>
                                            <p:fltVal val="0"/>
                                          </p:val>
                                        </p:tav>
                                        <p:tav tm="100000">
                                          <p:val>
                                            <p:fltVal val="1"/>
                                          </p:val>
                                        </p:tav>
                                      </p:tavLst>
                                    </p:anim>
                                    <p:anim calcmode="lin" valueType="num">
                                      <p:cBhvr>
                                        <p:cTn id="44" dur="1000" fill="hold"/>
                                        <p:tgtEl>
                                          <p:spTgt spid="35"/>
                                        </p:tgtEl>
                                        <p:attrNameLst>
                                          <p:attrName>ppt_h</p:attrName>
                                        </p:attrNameLst>
                                      </p:cBhvr>
                                      <p:tavLst>
                                        <p:tav tm="0">
                                          <p:val>
                                            <p:strVal val="#ppt_h"/>
                                          </p:val>
                                        </p:tav>
                                        <p:tav tm="100000">
                                          <p:val>
                                            <p:strVal val="#ppt_h"/>
                                          </p:val>
                                        </p:tav>
                                      </p:tavLst>
                                    </p:anim>
                                  </p:childTnLst>
                                </p:cTn>
                              </p:par>
                            </p:childTnLst>
                          </p:cTn>
                        </p:par>
                        <p:par>
                          <p:cTn id="45" fill="hold">
                            <p:stCondLst>
                              <p:cond delay="5500"/>
                            </p:stCondLst>
                            <p:childTnLst>
                              <p:par>
                                <p:cTn id="46" presetID="2" presetClass="entr" presetSubtype="2"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6500"/>
                            </p:stCondLst>
                            <p:childTnLst>
                              <p:par>
                                <p:cTn id="56" presetID="2" presetClass="entr" presetSubtype="8"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0-#ppt_w/2"/>
                                          </p:val>
                                        </p:tav>
                                        <p:tav tm="100000">
                                          <p:val>
                                            <p:strVal val="#ppt_x"/>
                                          </p:val>
                                        </p:tav>
                                      </p:tavLst>
                                    </p:anim>
                                    <p:anim calcmode="lin" valueType="num">
                                      <p:cBhvr additive="base">
                                        <p:cTn id="59" dur="500" fill="hold"/>
                                        <p:tgtEl>
                                          <p:spTgt spid="33"/>
                                        </p:tgtEl>
                                        <p:attrNameLst>
                                          <p:attrName>ppt_y</p:attrName>
                                        </p:attrNameLst>
                                      </p:cBhvr>
                                      <p:tavLst>
                                        <p:tav tm="0">
                                          <p:val>
                                            <p:strVal val="#ppt_y"/>
                                          </p:val>
                                        </p:tav>
                                        <p:tav tm="100000">
                                          <p:val>
                                            <p:strVal val="#ppt_y"/>
                                          </p:val>
                                        </p:tav>
                                      </p:tavLst>
                                    </p:anim>
                                  </p:childTnLst>
                                </p:cTn>
                              </p:par>
                            </p:childTnLst>
                          </p:cTn>
                        </p:par>
                        <p:par>
                          <p:cTn id="60" fill="hold">
                            <p:stCondLst>
                              <p:cond delay="7000"/>
                            </p:stCondLst>
                            <p:childTnLst>
                              <p:par>
                                <p:cTn id="61" presetID="2" presetClass="entr" presetSubtype="8"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0-#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45"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ppt_w</p:attrName>
                                        </p:attrNameLst>
                                      </p:cBhvr>
                                      <p:tavLst>
                                        <p:tav tm="0" fmla="#ppt_w*sin(2.5*pi*$)">
                                          <p:val>
                                            <p:fltVal val="0"/>
                                          </p:val>
                                        </p:tav>
                                        <p:tav tm="100000">
                                          <p:val>
                                            <p:fltVal val="1"/>
                                          </p:val>
                                        </p:tav>
                                      </p:tavLst>
                                    </p:anim>
                                    <p:anim calcmode="lin" valueType="num">
                                      <p:cBhvr>
                                        <p:cTn id="70" dur="1000" fill="hold"/>
                                        <p:tgtEl>
                                          <p:spTgt spid="36"/>
                                        </p:tgtEl>
                                        <p:attrNameLst>
                                          <p:attrName>ppt_h</p:attrName>
                                        </p:attrNameLst>
                                      </p:cBhvr>
                                      <p:tavLst>
                                        <p:tav tm="0">
                                          <p:val>
                                            <p:strVal val="#ppt_h"/>
                                          </p:val>
                                        </p:tav>
                                        <p:tav tm="100000">
                                          <p:val>
                                            <p:strVal val="#ppt_h"/>
                                          </p:val>
                                        </p:tav>
                                      </p:tavLst>
                                    </p:anim>
                                  </p:childTnLst>
                                </p:cTn>
                              </p:par>
                            </p:childTnLst>
                          </p:cTn>
                        </p:par>
                        <p:par>
                          <p:cTn id="71" fill="hold">
                            <p:stCondLst>
                              <p:cond delay="8500"/>
                            </p:stCondLst>
                            <p:childTnLst>
                              <p:par>
                                <p:cTn id="72" presetID="2" presetClass="entr" presetSubtype="8"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fill="hold"/>
                                        <p:tgtEl>
                                          <p:spTgt spid="23"/>
                                        </p:tgtEl>
                                        <p:attrNameLst>
                                          <p:attrName>ppt_x</p:attrName>
                                        </p:attrNameLst>
                                      </p:cBhvr>
                                      <p:tavLst>
                                        <p:tav tm="0">
                                          <p:val>
                                            <p:strVal val="0-#ppt_w/2"/>
                                          </p:val>
                                        </p:tav>
                                        <p:tav tm="100000">
                                          <p:val>
                                            <p:strVal val="#ppt_x"/>
                                          </p:val>
                                        </p:tav>
                                      </p:tavLst>
                                    </p:anim>
                                    <p:anim calcmode="lin" valueType="num">
                                      <p:cBhvr additive="base">
                                        <p:cTn id="75" dur="500" fill="hold"/>
                                        <p:tgtEl>
                                          <p:spTgt spid="23"/>
                                        </p:tgtEl>
                                        <p:attrNameLst>
                                          <p:attrName>ppt_y</p:attrName>
                                        </p:attrNameLst>
                                      </p:cBhvr>
                                      <p:tavLst>
                                        <p:tav tm="0">
                                          <p:val>
                                            <p:strVal val="#ppt_y"/>
                                          </p:val>
                                        </p:tav>
                                        <p:tav tm="100000">
                                          <p:val>
                                            <p:strVal val="#ppt_y"/>
                                          </p:val>
                                        </p:tav>
                                      </p:tavLst>
                                    </p:anim>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1+#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2" presetClass="entr" presetSubtype="2"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500" fill="hold"/>
                                        <p:tgtEl>
                                          <p:spTgt spid="24"/>
                                        </p:tgtEl>
                                        <p:attrNameLst>
                                          <p:attrName>ppt_x</p:attrName>
                                        </p:attrNameLst>
                                      </p:cBhvr>
                                      <p:tavLst>
                                        <p:tav tm="0">
                                          <p:val>
                                            <p:strVal val="1+#ppt_w/2"/>
                                          </p:val>
                                        </p:tav>
                                        <p:tav tm="100000">
                                          <p:val>
                                            <p:strVal val="#ppt_x"/>
                                          </p:val>
                                        </p:tav>
                                      </p:tavLst>
                                    </p:anim>
                                    <p:anim calcmode="lin" valueType="num">
                                      <p:cBhvr additive="base">
                                        <p:cTn id="85" dur="500" fill="hold"/>
                                        <p:tgtEl>
                                          <p:spTgt spid="24"/>
                                        </p:tgtEl>
                                        <p:attrNameLst>
                                          <p:attrName>ppt_y</p:attrName>
                                        </p:attrNameLst>
                                      </p:cBhvr>
                                      <p:tavLst>
                                        <p:tav tm="0">
                                          <p:val>
                                            <p:strVal val="#ppt_y"/>
                                          </p:val>
                                        </p:tav>
                                        <p:tav tm="100000">
                                          <p:val>
                                            <p:strVal val="#ppt_y"/>
                                          </p:val>
                                        </p:tav>
                                      </p:tavLst>
                                    </p:anim>
                                  </p:childTnLst>
                                </p:cTn>
                              </p:par>
                            </p:childTnLst>
                          </p:cTn>
                        </p:par>
                        <p:par>
                          <p:cTn id="86" fill="hold">
                            <p:stCondLst>
                              <p:cond delay="10000"/>
                            </p:stCondLst>
                            <p:childTnLst>
                              <p:par>
                                <p:cTn id="87" presetID="45"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1000"/>
                                        <p:tgtEl>
                                          <p:spTgt spid="37"/>
                                        </p:tgtEl>
                                      </p:cBhvr>
                                    </p:animEffect>
                                    <p:anim calcmode="lin" valueType="num">
                                      <p:cBhvr>
                                        <p:cTn id="90" dur="1000" fill="hold"/>
                                        <p:tgtEl>
                                          <p:spTgt spid="37"/>
                                        </p:tgtEl>
                                        <p:attrNameLst>
                                          <p:attrName>ppt_w</p:attrName>
                                        </p:attrNameLst>
                                      </p:cBhvr>
                                      <p:tavLst>
                                        <p:tav tm="0" fmla="#ppt_w*sin(2.5*pi*$)">
                                          <p:val>
                                            <p:fltVal val="0"/>
                                          </p:val>
                                        </p:tav>
                                        <p:tav tm="100000">
                                          <p:val>
                                            <p:fltVal val="1"/>
                                          </p:val>
                                        </p:tav>
                                      </p:tavLst>
                                    </p:anim>
                                    <p:anim calcmode="lin" valueType="num">
                                      <p:cBhvr>
                                        <p:cTn id="91" dur="1000" fill="hold"/>
                                        <p:tgtEl>
                                          <p:spTgt spid="37"/>
                                        </p:tgtEl>
                                        <p:attrNameLst>
                                          <p:attrName>ppt_h</p:attrName>
                                        </p:attrNameLst>
                                      </p:cBhvr>
                                      <p:tavLst>
                                        <p:tav tm="0">
                                          <p:val>
                                            <p:strVal val="#ppt_h"/>
                                          </p:val>
                                        </p:tav>
                                        <p:tav tm="100000">
                                          <p:val>
                                            <p:strVal val="#ppt_h"/>
                                          </p:val>
                                        </p:tav>
                                      </p:tavLst>
                                    </p:anim>
                                  </p:childTnLst>
                                </p:cTn>
                              </p:par>
                            </p:childTnLst>
                          </p:cTn>
                        </p:par>
                        <p:par>
                          <p:cTn id="92" fill="hold">
                            <p:stCondLst>
                              <p:cond delay="11000"/>
                            </p:stCondLst>
                            <p:childTnLst>
                              <p:par>
                                <p:cTn id="93" presetID="2" presetClass="entr" presetSubtype="2"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additive="base">
                                        <p:cTn id="95" dur="500" fill="hold"/>
                                        <p:tgtEl>
                                          <p:spTgt spid="26"/>
                                        </p:tgtEl>
                                        <p:attrNameLst>
                                          <p:attrName>ppt_x</p:attrName>
                                        </p:attrNameLst>
                                      </p:cBhvr>
                                      <p:tavLst>
                                        <p:tav tm="0">
                                          <p:val>
                                            <p:strVal val="1+#ppt_w/2"/>
                                          </p:val>
                                        </p:tav>
                                        <p:tav tm="100000">
                                          <p:val>
                                            <p:strVal val="#ppt_x"/>
                                          </p:val>
                                        </p:tav>
                                      </p:tavLst>
                                    </p:anim>
                                    <p:anim calcmode="lin" valueType="num">
                                      <p:cBhvr additive="base">
                                        <p:cTn id="96" dur="500" fill="hold"/>
                                        <p:tgtEl>
                                          <p:spTgt spid="26"/>
                                        </p:tgtEl>
                                        <p:attrNameLst>
                                          <p:attrName>ppt_y</p:attrName>
                                        </p:attrNameLst>
                                      </p:cBhvr>
                                      <p:tavLst>
                                        <p:tav tm="0">
                                          <p:val>
                                            <p:strVal val="#ppt_y"/>
                                          </p:val>
                                        </p:tav>
                                        <p:tav tm="100000">
                                          <p:val>
                                            <p:strVal val="#ppt_y"/>
                                          </p:val>
                                        </p:tav>
                                      </p:tavLst>
                                    </p:anim>
                                  </p:childTnLst>
                                </p:cTn>
                              </p:par>
                            </p:childTnLst>
                          </p:cTn>
                        </p:par>
                        <p:par>
                          <p:cTn id="97" fill="hold">
                            <p:stCondLst>
                              <p:cond delay="11500"/>
                            </p:stCondLst>
                            <p:childTnLst>
                              <p:par>
                                <p:cTn id="98" presetID="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0-#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par>
                          <p:cTn id="102" fill="hold">
                            <p:stCondLst>
                              <p:cond delay="12000"/>
                            </p:stCondLst>
                            <p:childTnLst>
                              <p:par>
                                <p:cTn id="103" presetID="2" presetClass="entr" presetSubtype="8" fill="hold"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additive="base">
                                        <p:cTn id="105" dur="500" fill="hold"/>
                                        <p:tgtEl>
                                          <p:spTgt spid="50"/>
                                        </p:tgtEl>
                                        <p:attrNameLst>
                                          <p:attrName>ppt_x</p:attrName>
                                        </p:attrNameLst>
                                      </p:cBhvr>
                                      <p:tavLst>
                                        <p:tav tm="0">
                                          <p:val>
                                            <p:strVal val="0-#ppt_w/2"/>
                                          </p:val>
                                        </p:tav>
                                        <p:tav tm="100000">
                                          <p:val>
                                            <p:strVal val="#ppt_x"/>
                                          </p:val>
                                        </p:tav>
                                      </p:tavLst>
                                    </p:anim>
                                    <p:anim calcmode="lin" valueType="num">
                                      <p:cBhvr additive="base">
                                        <p:cTn id="106" dur="500" fill="hold"/>
                                        <p:tgtEl>
                                          <p:spTgt spid="50"/>
                                        </p:tgtEl>
                                        <p:attrNameLst>
                                          <p:attrName>ppt_y</p:attrName>
                                        </p:attrNameLst>
                                      </p:cBhvr>
                                      <p:tavLst>
                                        <p:tav tm="0">
                                          <p:val>
                                            <p:strVal val="#ppt_y"/>
                                          </p:val>
                                        </p:tav>
                                        <p:tav tm="100000">
                                          <p:val>
                                            <p:strVal val="#ppt_y"/>
                                          </p:val>
                                        </p:tav>
                                      </p:tavLst>
                                    </p:anim>
                                  </p:childTnLst>
                                </p:cTn>
                              </p:par>
                            </p:childTnLst>
                          </p:cTn>
                        </p:par>
                        <p:par>
                          <p:cTn id="107" fill="hold">
                            <p:stCondLst>
                              <p:cond delay="12500"/>
                            </p:stCondLst>
                            <p:childTnLst>
                              <p:par>
                                <p:cTn id="108" presetID="45" presetClass="entr" presetSubtype="0"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1000"/>
                                        <p:tgtEl>
                                          <p:spTgt spid="60"/>
                                        </p:tgtEl>
                                      </p:cBhvr>
                                    </p:animEffect>
                                    <p:anim calcmode="lin" valueType="num">
                                      <p:cBhvr>
                                        <p:cTn id="111" dur="1000" fill="hold"/>
                                        <p:tgtEl>
                                          <p:spTgt spid="60"/>
                                        </p:tgtEl>
                                        <p:attrNameLst>
                                          <p:attrName>ppt_w</p:attrName>
                                        </p:attrNameLst>
                                      </p:cBhvr>
                                      <p:tavLst>
                                        <p:tav tm="0" fmla="#ppt_w*sin(2.5*pi*$)">
                                          <p:val>
                                            <p:fltVal val="0"/>
                                          </p:val>
                                        </p:tav>
                                        <p:tav tm="100000">
                                          <p:val>
                                            <p:fltVal val="1"/>
                                          </p:val>
                                        </p:tav>
                                      </p:tavLst>
                                    </p:anim>
                                    <p:anim calcmode="lin" valueType="num">
                                      <p:cBhvr>
                                        <p:cTn id="112" dur="1000" fill="hold"/>
                                        <p:tgtEl>
                                          <p:spTgt spid="60"/>
                                        </p:tgtEl>
                                        <p:attrNameLst>
                                          <p:attrName>ppt_h</p:attrName>
                                        </p:attrNameLst>
                                      </p:cBhvr>
                                      <p:tavLst>
                                        <p:tav tm="0">
                                          <p:val>
                                            <p:strVal val="#ppt_h"/>
                                          </p:val>
                                        </p:tav>
                                        <p:tav tm="100000">
                                          <p:val>
                                            <p:strVal val="#ppt_h"/>
                                          </p:val>
                                        </p:tav>
                                      </p:tavLst>
                                    </p:anim>
                                  </p:childTnLst>
                                </p:cTn>
                              </p:par>
                            </p:childTnLst>
                          </p:cTn>
                        </p:par>
                        <p:par>
                          <p:cTn id="113" fill="hold">
                            <p:stCondLst>
                              <p:cond delay="13500"/>
                            </p:stCondLst>
                            <p:childTnLst>
                              <p:par>
                                <p:cTn id="114" presetID="2" presetClass="entr" presetSubtype="8"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 calcmode="lin" valueType="num">
                                      <p:cBhvr additive="base">
                                        <p:cTn id="116" dur="500" fill="hold"/>
                                        <p:tgtEl>
                                          <p:spTgt spid="52"/>
                                        </p:tgtEl>
                                        <p:attrNameLst>
                                          <p:attrName>ppt_x</p:attrName>
                                        </p:attrNameLst>
                                      </p:cBhvr>
                                      <p:tavLst>
                                        <p:tav tm="0">
                                          <p:val>
                                            <p:strVal val="0-#ppt_w/2"/>
                                          </p:val>
                                        </p:tav>
                                        <p:tav tm="100000">
                                          <p:val>
                                            <p:strVal val="#ppt_x"/>
                                          </p:val>
                                        </p:tav>
                                      </p:tavLst>
                                    </p:anim>
                                    <p:anim calcmode="lin" valueType="num">
                                      <p:cBhvr additive="base">
                                        <p:cTn id="117" dur="500" fill="hold"/>
                                        <p:tgtEl>
                                          <p:spTgt spid="52"/>
                                        </p:tgtEl>
                                        <p:attrNameLst>
                                          <p:attrName>ppt_y</p:attrName>
                                        </p:attrNameLst>
                                      </p:cBhvr>
                                      <p:tavLst>
                                        <p:tav tm="0">
                                          <p:val>
                                            <p:strVal val="#ppt_y"/>
                                          </p:val>
                                        </p:tav>
                                        <p:tav tm="100000">
                                          <p:val>
                                            <p:strVal val="#ppt_y"/>
                                          </p:val>
                                        </p:tav>
                                      </p:tavLst>
                                    </p:anim>
                                  </p:childTnLst>
                                </p:cTn>
                              </p:par>
                            </p:childTnLst>
                          </p:cTn>
                        </p:par>
                        <p:par>
                          <p:cTn id="118" fill="hold">
                            <p:stCondLst>
                              <p:cond delay="14000"/>
                            </p:stCondLst>
                            <p:childTnLst>
                              <p:par>
                                <p:cTn id="119" presetID="2" presetClass="entr" presetSubtype="2" fill="hold" grpId="0" nodeType="after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ppt_y"/>
                                          </p:val>
                                        </p:tav>
                                        <p:tav tm="100000">
                                          <p:val>
                                            <p:strVal val="#ppt_y"/>
                                          </p:val>
                                        </p:tav>
                                      </p:tavLst>
                                    </p:anim>
                                  </p:childTnLst>
                                </p:cTn>
                              </p:par>
                            </p:childTnLst>
                          </p:cTn>
                        </p:par>
                        <p:par>
                          <p:cTn id="123" fill="hold">
                            <p:stCondLst>
                              <p:cond delay="14500"/>
                            </p:stCondLst>
                            <p:childTnLst>
                              <p:par>
                                <p:cTn id="124" presetID="2" presetClass="entr" presetSubtype="2" fill="hold" nodeType="afterEffect">
                                  <p:stCondLst>
                                    <p:cond delay="0"/>
                                  </p:stCondLst>
                                  <p:childTnLst>
                                    <p:set>
                                      <p:cBhvr>
                                        <p:cTn id="125" dur="1" fill="hold">
                                          <p:stCondLst>
                                            <p:cond delay="0"/>
                                          </p:stCondLst>
                                        </p:cTn>
                                        <p:tgtEl>
                                          <p:spTgt spid="53"/>
                                        </p:tgtEl>
                                        <p:attrNameLst>
                                          <p:attrName>style.visibility</p:attrName>
                                        </p:attrNameLst>
                                      </p:cBhvr>
                                      <p:to>
                                        <p:strVal val="visible"/>
                                      </p:to>
                                    </p:set>
                                    <p:anim calcmode="lin" valueType="num">
                                      <p:cBhvr additive="base">
                                        <p:cTn id="126" dur="500" fill="hold"/>
                                        <p:tgtEl>
                                          <p:spTgt spid="53"/>
                                        </p:tgtEl>
                                        <p:attrNameLst>
                                          <p:attrName>ppt_x</p:attrName>
                                        </p:attrNameLst>
                                      </p:cBhvr>
                                      <p:tavLst>
                                        <p:tav tm="0">
                                          <p:val>
                                            <p:strVal val="1+#ppt_w/2"/>
                                          </p:val>
                                        </p:tav>
                                        <p:tav tm="100000">
                                          <p:val>
                                            <p:strVal val="#ppt_x"/>
                                          </p:val>
                                        </p:tav>
                                      </p:tavLst>
                                    </p:anim>
                                    <p:anim calcmode="lin" valueType="num">
                                      <p:cBhvr additive="base">
                                        <p:cTn id="127" dur="500" fill="hold"/>
                                        <p:tgtEl>
                                          <p:spTgt spid="53"/>
                                        </p:tgtEl>
                                        <p:attrNameLst>
                                          <p:attrName>ppt_y</p:attrName>
                                        </p:attrNameLst>
                                      </p:cBhvr>
                                      <p:tavLst>
                                        <p:tav tm="0">
                                          <p:val>
                                            <p:strVal val="#ppt_y"/>
                                          </p:val>
                                        </p:tav>
                                        <p:tav tm="100000">
                                          <p:val>
                                            <p:strVal val="#ppt_y"/>
                                          </p:val>
                                        </p:tav>
                                      </p:tavLst>
                                    </p:anim>
                                  </p:childTnLst>
                                </p:cTn>
                              </p:par>
                            </p:childTnLst>
                          </p:cTn>
                        </p:par>
                        <p:par>
                          <p:cTn id="128" fill="hold">
                            <p:stCondLst>
                              <p:cond delay="15000"/>
                            </p:stCondLst>
                            <p:childTnLst>
                              <p:par>
                                <p:cTn id="129" presetID="45" presetClass="entr" presetSubtype="0" fill="hold" grpId="0" nodeType="after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1000"/>
                                        <p:tgtEl>
                                          <p:spTgt spid="61"/>
                                        </p:tgtEl>
                                      </p:cBhvr>
                                    </p:animEffect>
                                    <p:anim calcmode="lin" valueType="num">
                                      <p:cBhvr>
                                        <p:cTn id="132" dur="1000" fill="hold"/>
                                        <p:tgtEl>
                                          <p:spTgt spid="61"/>
                                        </p:tgtEl>
                                        <p:attrNameLst>
                                          <p:attrName>ppt_w</p:attrName>
                                        </p:attrNameLst>
                                      </p:cBhvr>
                                      <p:tavLst>
                                        <p:tav tm="0" fmla="#ppt_w*sin(2.5*pi*$)">
                                          <p:val>
                                            <p:fltVal val="0"/>
                                          </p:val>
                                        </p:tav>
                                        <p:tav tm="100000">
                                          <p:val>
                                            <p:fltVal val="1"/>
                                          </p:val>
                                        </p:tav>
                                      </p:tavLst>
                                    </p:anim>
                                    <p:anim calcmode="lin" valueType="num">
                                      <p:cBhvr>
                                        <p:cTn id="133" dur="1000" fill="hold"/>
                                        <p:tgtEl>
                                          <p:spTgt spid="61"/>
                                        </p:tgtEl>
                                        <p:attrNameLst>
                                          <p:attrName>ppt_h</p:attrName>
                                        </p:attrNameLst>
                                      </p:cBhvr>
                                      <p:tavLst>
                                        <p:tav tm="0">
                                          <p:val>
                                            <p:strVal val="#ppt_h"/>
                                          </p:val>
                                        </p:tav>
                                        <p:tav tm="100000">
                                          <p:val>
                                            <p:strVal val="#ppt_h"/>
                                          </p:val>
                                        </p:tav>
                                      </p:tavLst>
                                    </p:anim>
                                  </p:childTnLst>
                                </p:cTn>
                              </p:par>
                            </p:childTnLst>
                          </p:cTn>
                        </p:par>
                        <p:par>
                          <p:cTn id="134" fill="hold">
                            <p:stCondLst>
                              <p:cond delay="16000"/>
                            </p:stCondLst>
                            <p:childTnLst>
                              <p:par>
                                <p:cTn id="135" presetID="2" presetClass="entr" presetSubtype="2"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additive="base">
                                        <p:cTn id="137" dur="500" fill="hold"/>
                                        <p:tgtEl>
                                          <p:spTgt spid="55"/>
                                        </p:tgtEl>
                                        <p:attrNameLst>
                                          <p:attrName>ppt_x</p:attrName>
                                        </p:attrNameLst>
                                      </p:cBhvr>
                                      <p:tavLst>
                                        <p:tav tm="0">
                                          <p:val>
                                            <p:strVal val="1+#ppt_w/2"/>
                                          </p:val>
                                        </p:tav>
                                        <p:tav tm="100000">
                                          <p:val>
                                            <p:strVal val="#ppt_x"/>
                                          </p:val>
                                        </p:tav>
                                      </p:tavLst>
                                    </p:anim>
                                    <p:anim calcmode="lin" valueType="num">
                                      <p:cBhvr additive="base">
                                        <p:cTn id="138" dur="500" fill="hold"/>
                                        <p:tgtEl>
                                          <p:spTgt spid="55"/>
                                        </p:tgtEl>
                                        <p:attrNameLst>
                                          <p:attrName>ppt_y</p:attrName>
                                        </p:attrNameLst>
                                      </p:cBhvr>
                                      <p:tavLst>
                                        <p:tav tm="0">
                                          <p:val>
                                            <p:strVal val="#ppt_y"/>
                                          </p:val>
                                        </p:tav>
                                        <p:tav tm="100000">
                                          <p:val>
                                            <p:strVal val="#ppt_y"/>
                                          </p:val>
                                        </p:tav>
                                      </p:tavLst>
                                    </p:anim>
                                  </p:childTnLst>
                                </p:cTn>
                              </p:par>
                            </p:childTnLst>
                          </p:cTn>
                        </p:par>
                        <p:par>
                          <p:cTn id="139" fill="hold">
                            <p:stCondLst>
                              <p:cond delay="16500"/>
                            </p:stCondLst>
                            <p:childTnLst>
                              <p:par>
                                <p:cTn id="140" presetID="16" presetClass="entr" presetSubtype="21" fill="hold" grpId="0" nodeType="after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barn(inVertical)">
                                      <p:cBhvr>
                                        <p:cTn id="142" dur="500"/>
                                        <p:tgtEl>
                                          <p:spTgt spid="65"/>
                                        </p:tgtEl>
                                      </p:cBhvr>
                                    </p:animEffect>
                                  </p:childTnLst>
                                </p:cTn>
                              </p:par>
                            </p:childTnLst>
                          </p:cTn>
                        </p:par>
                        <p:par>
                          <p:cTn id="143" fill="hold">
                            <p:stCondLst>
                              <p:cond delay="17000"/>
                            </p:stCondLst>
                            <p:childTnLst>
                              <p:par>
                                <p:cTn id="144" presetID="16" presetClass="entr" presetSubtype="21" fill="hold" grpId="0" nodeType="afterEffect">
                                  <p:stCondLst>
                                    <p:cond delay="0"/>
                                  </p:stCondLst>
                                  <p:childTnLst>
                                    <p:set>
                                      <p:cBhvr>
                                        <p:cTn id="145" dur="1" fill="hold">
                                          <p:stCondLst>
                                            <p:cond delay="0"/>
                                          </p:stCondLst>
                                        </p:cTn>
                                        <p:tgtEl>
                                          <p:spTgt spid="64"/>
                                        </p:tgtEl>
                                        <p:attrNameLst>
                                          <p:attrName>style.visibility</p:attrName>
                                        </p:attrNameLst>
                                      </p:cBhvr>
                                      <p:to>
                                        <p:strVal val="visible"/>
                                      </p:to>
                                    </p:set>
                                    <p:animEffect transition="in" filter="barn(inVertical)">
                                      <p:cBhvr>
                                        <p:cTn id="146" dur="500"/>
                                        <p:tgtEl>
                                          <p:spTgt spid="64"/>
                                        </p:tgtEl>
                                      </p:cBhvr>
                                    </p:animEffect>
                                  </p:childTnLst>
                                </p:cTn>
                              </p:par>
                            </p:childTnLst>
                          </p:cTn>
                        </p:par>
                        <p:par>
                          <p:cTn id="147" fill="hold">
                            <p:stCondLst>
                              <p:cond delay="17500"/>
                            </p:stCondLst>
                            <p:childTnLst>
                              <p:par>
                                <p:cTn id="148" presetID="16" presetClass="entr" presetSubtype="21" fill="hold" grpId="0" nodeType="afterEffect">
                                  <p:stCondLst>
                                    <p:cond delay="0"/>
                                  </p:stCondLst>
                                  <p:childTnLst>
                                    <p:set>
                                      <p:cBhvr>
                                        <p:cTn id="149" dur="1" fill="hold">
                                          <p:stCondLst>
                                            <p:cond delay="0"/>
                                          </p:stCondLst>
                                        </p:cTn>
                                        <p:tgtEl>
                                          <p:spTgt spid="62"/>
                                        </p:tgtEl>
                                        <p:attrNameLst>
                                          <p:attrName>style.visibility</p:attrName>
                                        </p:attrNameLst>
                                      </p:cBhvr>
                                      <p:to>
                                        <p:strVal val="visible"/>
                                      </p:to>
                                    </p:set>
                                    <p:animEffect transition="in" filter="barn(inVertical)">
                                      <p:cBhvr>
                                        <p:cTn id="150" dur="500"/>
                                        <p:tgtEl>
                                          <p:spTgt spid="62"/>
                                        </p:tgtEl>
                                      </p:cBhvr>
                                    </p:animEffect>
                                  </p:childTnLst>
                                </p:cTn>
                              </p:par>
                            </p:childTnLst>
                          </p:cTn>
                        </p:par>
                        <p:par>
                          <p:cTn id="151" fill="hold">
                            <p:stCondLst>
                              <p:cond delay="18000"/>
                            </p:stCondLst>
                            <p:childTnLst>
                              <p:par>
                                <p:cTn id="152" presetID="16" presetClass="entr" presetSubtype="21" fill="hold" nodeType="afterEffect">
                                  <p:stCondLst>
                                    <p:cond delay="0"/>
                                  </p:stCondLst>
                                  <p:childTnLst>
                                    <p:set>
                                      <p:cBhvr>
                                        <p:cTn id="153" dur="1" fill="hold">
                                          <p:stCondLst>
                                            <p:cond delay="0"/>
                                          </p:stCondLst>
                                        </p:cTn>
                                        <p:tgtEl>
                                          <p:spTgt spid="66"/>
                                        </p:tgtEl>
                                        <p:attrNameLst>
                                          <p:attrName>style.visibility</p:attrName>
                                        </p:attrNameLst>
                                      </p:cBhvr>
                                      <p:to>
                                        <p:strVal val="visible"/>
                                      </p:to>
                                    </p:set>
                                    <p:animEffect transition="in" filter="barn(inVertical)">
                                      <p:cBhvr>
                                        <p:cTn id="15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p:bldP spid="23" grpId="0"/>
      <p:bldP spid="26" grpId="0"/>
      <p:bldP spid="27" grpId="0" animBg="1"/>
      <p:bldP spid="28" grpId="0" animBg="1"/>
      <p:bldP spid="29" grpId="0" animBg="1"/>
      <p:bldP spid="30" grpId="0" animBg="1"/>
      <p:bldP spid="33" grpId="0" animBg="1"/>
      <p:bldP spid="34" grpId="0" animBg="1"/>
      <p:bldP spid="35" grpId="0" animBg="1"/>
      <p:bldP spid="36" grpId="0" animBg="1"/>
      <p:bldP spid="37" grpId="0" animBg="1"/>
      <p:bldP spid="52" grpId="0"/>
      <p:bldP spid="55" grpId="0"/>
      <p:bldP spid="56" grpId="0" animBg="1"/>
      <p:bldP spid="57" grpId="0" animBg="1"/>
      <p:bldP spid="60" grpId="0" animBg="1"/>
      <p:bldP spid="61" grpId="0" animBg="1"/>
      <p:bldP spid="62" grpId="0" animBg="1"/>
      <p:bldP spid="64" grpId="0" animBg="1"/>
      <p:bldP spid="6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4"/>
          <p:cNvSpPr txBox="1"/>
          <p:nvPr/>
        </p:nvSpPr>
        <p:spPr>
          <a:xfrm>
            <a:off x="8150102" y="2678671"/>
            <a:ext cx="2935688" cy="102374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在区块主体中生成此区块中所有交易信息的 </a:t>
            </a:r>
            <a:r>
              <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Merkle </a:t>
            </a: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树，把 </a:t>
            </a:r>
            <a:r>
              <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Merkle </a:t>
            </a: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树根的值保存在区块头中</a:t>
            </a:r>
            <a:endPar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 name="文本框 14"/>
          <p:cNvSpPr txBox="1"/>
          <p:nvPr/>
        </p:nvSpPr>
        <p:spPr>
          <a:xfrm>
            <a:off x="8440599" y="4866282"/>
            <a:ext cx="2935688" cy="13849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把上一个刚刚生成的区块的区块头的数据通过 </a:t>
            </a:r>
            <a:r>
              <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SHA256 </a:t>
            </a: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算法生成一个 哈希值填入到当前区块的父哈希值中</a:t>
            </a:r>
            <a:endPar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文本框 14"/>
          <p:cNvSpPr txBox="1"/>
          <p:nvPr/>
        </p:nvSpPr>
        <p:spPr>
          <a:xfrm>
            <a:off x="884862" y="2648894"/>
            <a:ext cx="3365636" cy="20313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文本框 14"/>
          <p:cNvSpPr txBox="1"/>
          <p:nvPr/>
        </p:nvSpPr>
        <p:spPr>
          <a:xfrm>
            <a:off x="1099582" y="5091707"/>
            <a:ext cx="2935688" cy="37741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把当前时间保存在时间戳字段中</a:t>
            </a:r>
            <a:endPar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文本框 14"/>
          <p:cNvSpPr txBox="1"/>
          <p:nvPr/>
        </p:nvSpPr>
        <p:spPr>
          <a:xfrm>
            <a:off x="4906649" y="1887933"/>
            <a:ext cx="2935688" cy="70057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把在本地内存中的交易信息记录到区块主体中</a:t>
            </a:r>
            <a:endParaRPr kumimoji="0" lang="en-US" altLang="zh-CN" sz="1400" b="0"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2352497" y="1370687"/>
            <a:ext cx="787254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1">
                <a:ln>
                  <a:noFill/>
                </a:ln>
                <a:solidFill>
                  <a:prstClr val="white"/>
                </a:solidFill>
                <a:effectLst/>
                <a:uLnTx/>
                <a:uFillTx/>
                <a:latin typeface="微软雅黑" panose="020B0503020204020204" pitchFamily="34" charset="-122"/>
                <a:ea typeface="微软雅黑" panose="020B0503020204020204" pitchFamily="34" charset="-122"/>
                <a:cs typeface="+mn-cs"/>
              </a:rPr>
              <a:t>在当前区块加入区块链后，所有矿工就立即开始下一个区块的生成工作。</a:t>
            </a:r>
            <a:endParaRPr kumimoji="0" lang="zh-CN" altLang="en-US" sz="1800" b="1"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cxnSp>
        <p:nvCxnSpPr>
          <p:cNvPr id="11" name="直接连接符 10"/>
          <p:cNvCxnSpPr/>
          <p:nvPr/>
        </p:nvCxnSpPr>
        <p:spPr>
          <a:xfrm>
            <a:off x="2169763" y="1300440"/>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900835" y="1293026"/>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区块链形成过程</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pic>
        <p:nvPicPr>
          <p:cNvPr id="3" name="Picture 10"/>
          <p:cNvPicPr>
            <a:picLocks noChangeAspect="1"/>
          </p:cNvPicPr>
          <p:nvPr/>
        </p:nvPicPr>
        <p:blipFill rotWithShape="1">
          <a:blip r:embed="rId1" cstate="screen"/>
          <a:srcRect/>
          <a:stretch>
            <a:fillRect/>
          </a:stretch>
        </p:blipFill>
        <p:spPr>
          <a:xfrm>
            <a:off x="3883660" y="2588260"/>
            <a:ext cx="4775200" cy="2880360"/>
          </a:xfrm>
          <a:prstGeom prst="rect">
            <a:avLst/>
          </a:prstGeom>
        </p:spPr>
      </p:pic>
      <p:pic>
        <p:nvPicPr>
          <p:cNvPr id="2" name="图片 1" descr="图片1"/>
          <p:cNvPicPr>
            <a:picLocks noChangeAspect="1"/>
          </p:cNvPicPr>
          <p:nvPr/>
        </p:nvPicPr>
        <p:blipFill>
          <a:blip r:embed="rId2"/>
          <a:stretch>
            <a:fillRect/>
          </a:stretch>
        </p:blipFill>
        <p:spPr>
          <a:xfrm>
            <a:off x="4608195" y="2941955"/>
            <a:ext cx="3325495" cy="20815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4"/>
                                        </p:tgtEl>
                                        <p:attrNameLst>
                                          <p:attrName>ppt_y</p:attrName>
                                        </p:attrNameLst>
                                      </p:cBhvr>
                                      <p:tavLst>
                                        <p:tav tm="0">
                                          <p:val>
                                            <p:strVal val="#ppt_y"/>
                                          </p:val>
                                        </p:tav>
                                        <p:tav tm="100000">
                                          <p:val>
                                            <p:strVal val="#ppt_y"/>
                                          </p:val>
                                        </p:tav>
                                      </p:tavLst>
                                    </p:anim>
                                    <p:anim calcmode="lin" valueType="num">
                                      <p:cBhvr>
                                        <p:cTn id="9"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4"/>
                                        </p:tgtEl>
                                      </p:cBhvr>
                                    </p:animEffect>
                                  </p:childTnLst>
                                </p:cTn>
                              </p:par>
                            </p:childTnLst>
                          </p:cTn>
                        </p:par>
                        <p:par>
                          <p:cTn id="12" fill="hold">
                            <p:stCondLst>
                              <p:cond delay="14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1"/>
                                        </p:tgtEl>
                                        <p:attrNameLst>
                                          <p:attrName>ppt_y</p:attrName>
                                        </p:attrNameLst>
                                      </p:cBhvr>
                                      <p:tavLst>
                                        <p:tav tm="0">
                                          <p:val>
                                            <p:strVal val="#ppt_y"/>
                                          </p:val>
                                        </p:tav>
                                        <p:tav tm="100000">
                                          <p:val>
                                            <p:strVal val="#ppt_y"/>
                                          </p:val>
                                        </p:tav>
                                      </p:tavLst>
                                    </p:anim>
                                    <p:anim calcmode="lin" valueType="num">
                                      <p:cBhvr>
                                        <p:cTn id="17"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1"/>
                                        </p:tgtEl>
                                      </p:cBhvr>
                                    </p:animEffect>
                                  </p:childTnLst>
                                </p:cTn>
                              </p:par>
                            </p:childTnLst>
                          </p:cTn>
                        </p:par>
                        <p:par>
                          <p:cTn id="20" fill="hold">
                            <p:stCondLst>
                              <p:cond delay="43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5"/>
                                        </p:tgtEl>
                                        <p:attrNameLst>
                                          <p:attrName>ppt_y</p:attrName>
                                        </p:attrNameLst>
                                      </p:cBhvr>
                                      <p:tavLst>
                                        <p:tav tm="0">
                                          <p:val>
                                            <p:strVal val="#ppt_y"/>
                                          </p:val>
                                        </p:tav>
                                        <p:tav tm="100000">
                                          <p:val>
                                            <p:strVal val="#ppt_y"/>
                                          </p:val>
                                        </p:tav>
                                      </p:tavLst>
                                    </p:anim>
                                    <p:anim calcmode="lin" valueType="num">
                                      <p:cBhvr>
                                        <p:cTn id="25"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5"/>
                                        </p:tgtEl>
                                      </p:cBhvr>
                                    </p:animEffect>
                                  </p:childTnLst>
                                </p:cTn>
                              </p:par>
                            </p:childTnLst>
                          </p:cTn>
                        </p:par>
                        <p:par>
                          <p:cTn id="28" fill="hold">
                            <p:stCondLst>
                              <p:cond delay="73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1"/>
                                        </p:tgtEl>
                                        <p:attrNameLst>
                                          <p:attrName>style.visibility</p:attrName>
                                        </p:attrNameLst>
                                      </p:cBhvr>
                                      <p:to>
                                        <p:strVal val="visible"/>
                                      </p:to>
                                    </p:set>
                                    <p:anim calcmode="lin" valueType="num">
                                      <p:cBhvr>
                                        <p:cTn id="31"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1"/>
                                        </p:tgtEl>
                                        <p:attrNameLst>
                                          <p:attrName>ppt_y</p:attrName>
                                        </p:attrNameLst>
                                      </p:cBhvr>
                                      <p:tavLst>
                                        <p:tav tm="0">
                                          <p:val>
                                            <p:strVal val="#ppt_y"/>
                                          </p:val>
                                        </p:tav>
                                        <p:tav tm="100000">
                                          <p:val>
                                            <p:strVal val="#ppt_y"/>
                                          </p:val>
                                        </p:tav>
                                      </p:tavLst>
                                    </p:anim>
                                    <p:anim calcmode="lin" valueType="num">
                                      <p:cBhvr>
                                        <p:cTn id="33"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1"/>
                                        </p:tgtEl>
                                      </p:cBhvr>
                                    </p:animEffect>
                                  </p:childTnLst>
                                </p:cTn>
                              </p:par>
                            </p:childTnLst>
                          </p:cTn>
                        </p:par>
                        <p:par>
                          <p:cTn id="36" fill="hold">
                            <p:stCondLst>
                              <p:cond delay="8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78"/>
                                        </p:tgtEl>
                                        <p:attrNameLst>
                                          <p:attrName>style.visibility</p:attrName>
                                        </p:attrNameLst>
                                      </p:cBhvr>
                                      <p:to>
                                        <p:strVal val="visible"/>
                                      </p:to>
                                    </p:set>
                                    <p:anim calcmode="lin" valueType="num">
                                      <p:cBhvr>
                                        <p:cTn id="39"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8"/>
                                        </p:tgtEl>
                                        <p:attrNameLst>
                                          <p:attrName>ppt_y</p:attrName>
                                        </p:attrNameLst>
                                      </p:cBhvr>
                                      <p:tavLst>
                                        <p:tav tm="0">
                                          <p:val>
                                            <p:strVal val="#ppt_y"/>
                                          </p:val>
                                        </p:tav>
                                        <p:tav tm="100000">
                                          <p:val>
                                            <p:strVal val="#ppt_y"/>
                                          </p:val>
                                        </p:tav>
                                      </p:tavLst>
                                    </p:anim>
                                    <p:anim calcmode="lin" valueType="num">
                                      <p:cBhvr>
                                        <p:cTn id="41"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8"/>
                                        </p:tgtEl>
                                      </p:cBhvr>
                                    </p:animEffect>
                                  </p:childTnLst>
                                </p:cTn>
                              </p:par>
                            </p:childTnLst>
                          </p:cTn>
                        </p:par>
                        <p:par>
                          <p:cTn id="44" fill="hold">
                            <p:stCondLst>
                              <p:cond delay="13550"/>
                            </p:stCondLst>
                            <p:childTnLst>
                              <p:par>
                                <p:cTn id="45" presetID="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par>
                          <p:cTn id="49" fill="hold">
                            <p:stCondLst>
                              <p:cond delay="14050"/>
                            </p:stCondLst>
                            <p:childTnLst>
                              <p:par>
                                <p:cTn id="50" presetID="49" presetClass="entr" presetSubtype="0" decel="10000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 calcmode="lin" valueType="num">
                                      <p:cBhvr>
                                        <p:cTn id="54" dur="500" fill="hold"/>
                                        <p:tgtEl>
                                          <p:spTgt spid="11"/>
                                        </p:tgtEl>
                                        <p:attrNameLst>
                                          <p:attrName>style.rotation</p:attrName>
                                        </p:attrNameLst>
                                      </p:cBhvr>
                                      <p:tavLst>
                                        <p:tav tm="0">
                                          <p:val>
                                            <p:fltVal val="360"/>
                                          </p:val>
                                        </p:tav>
                                        <p:tav tm="100000">
                                          <p:val>
                                            <p:fltVal val="0"/>
                                          </p:val>
                                        </p:tav>
                                      </p:tavLst>
                                    </p:anim>
                                    <p:animEffect transition="in" filter="fade">
                                      <p:cBhvr>
                                        <p:cTn id="55" dur="500"/>
                                        <p:tgtEl>
                                          <p:spTgt spid="11"/>
                                        </p:tgtEl>
                                      </p:cBhvr>
                                    </p:animEffect>
                                  </p:childTnLst>
                                </p:cTn>
                              </p:par>
                            </p:childTnLst>
                          </p:cTn>
                        </p:par>
                        <p:par>
                          <p:cTn id="56" fill="hold">
                            <p:stCondLst>
                              <p:cond delay="14550"/>
                            </p:stCondLst>
                            <p:childTnLst>
                              <p:par>
                                <p:cTn id="57" presetID="49" presetClass="entr" presetSubtype="0" decel="100000" fill="hold" nodeType="after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p:cTn id="59" dur="500" fill="hold"/>
                                        <p:tgtEl>
                                          <p:spTgt spid="86"/>
                                        </p:tgtEl>
                                        <p:attrNameLst>
                                          <p:attrName>ppt_w</p:attrName>
                                        </p:attrNameLst>
                                      </p:cBhvr>
                                      <p:tavLst>
                                        <p:tav tm="0">
                                          <p:val>
                                            <p:fltVal val="0"/>
                                          </p:val>
                                        </p:tav>
                                        <p:tav tm="100000">
                                          <p:val>
                                            <p:strVal val="#ppt_w"/>
                                          </p:val>
                                        </p:tav>
                                      </p:tavLst>
                                    </p:anim>
                                    <p:anim calcmode="lin" valueType="num">
                                      <p:cBhvr>
                                        <p:cTn id="60" dur="500" fill="hold"/>
                                        <p:tgtEl>
                                          <p:spTgt spid="86"/>
                                        </p:tgtEl>
                                        <p:attrNameLst>
                                          <p:attrName>ppt_h</p:attrName>
                                        </p:attrNameLst>
                                      </p:cBhvr>
                                      <p:tavLst>
                                        <p:tav tm="0">
                                          <p:val>
                                            <p:fltVal val="0"/>
                                          </p:val>
                                        </p:tav>
                                        <p:tav tm="100000">
                                          <p:val>
                                            <p:strVal val="#ppt_h"/>
                                          </p:val>
                                        </p:tav>
                                      </p:tavLst>
                                    </p:anim>
                                    <p:anim calcmode="lin" valueType="num">
                                      <p:cBhvr>
                                        <p:cTn id="61" dur="500" fill="hold"/>
                                        <p:tgtEl>
                                          <p:spTgt spid="86"/>
                                        </p:tgtEl>
                                        <p:attrNameLst>
                                          <p:attrName>style.rotation</p:attrName>
                                        </p:attrNameLst>
                                      </p:cBhvr>
                                      <p:tavLst>
                                        <p:tav tm="0">
                                          <p:val>
                                            <p:fltVal val="360"/>
                                          </p:val>
                                        </p:tav>
                                        <p:tav tm="100000">
                                          <p:val>
                                            <p:fltVal val="0"/>
                                          </p:val>
                                        </p:tav>
                                      </p:tavLst>
                                    </p:anim>
                                    <p:animEffect transition="in" filter="fade">
                                      <p:cBhvr>
                                        <p:cTn id="6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5" grpId="0"/>
      <p:bldP spid="78" grpId="0"/>
      <p:bldP spid="81" grpId="0"/>
      <p:bldP spid="8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945263" y="1741170"/>
            <a:ext cx="1513205"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05</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182945" y="2967290"/>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核心问题</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9" name="矩形 358"/>
          <p:cNvSpPr/>
          <p:nvPr/>
        </p:nvSpPr>
        <p:spPr>
          <a:xfrm>
            <a:off x="5426467" y="3753202"/>
            <a:ext cx="4783455" cy="507831"/>
          </a:xfrm>
          <a:prstGeom prst="rect">
            <a:avLst/>
          </a:prstGeom>
        </p:spPr>
        <p:txBody>
          <a:bodyPr wrap="square">
            <a:spAutoFit/>
          </a:bodyPr>
          <a:lstStyle/>
          <a:p>
            <a:pPr>
              <a:lnSpc>
                <a:spcPct val="150000"/>
              </a:lnSpc>
            </a:pPr>
            <a:r>
              <a:rPr lang="en-US" altLang="zh-CN" sz="2000" dirty="0">
                <a:solidFill>
                  <a:schemeClr val="bg1"/>
                </a:solidFill>
              </a:rPr>
              <a:t>Block chain is introduced</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149"/>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Text_1"/>
          <p:cNvSpPr/>
          <p:nvPr>
            <p:custDataLst>
              <p:tags r:id="rId1"/>
            </p:custDataLst>
          </p:nvPr>
        </p:nvSpPr>
        <p:spPr>
          <a:xfrm>
            <a:off x="7632247" y="2133215"/>
            <a:ext cx="2865174" cy="724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0" marR="0" lvl="0" indent="0" algn="ctr" defTabSz="914400" rtl="0" eaLnBrk="1" fontAlgn="auto" latinLnBrk="0" hangingPunct="1">
              <a:lnSpc>
                <a:spcPct val="120000"/>
              </a:lnSpc>
              <a:spcBef>
                <a:spcPts val="0"/>
              </a:spcBef>
              <a:spcAft>
                <a:spcPts val="0"/>
              </a:spcAft>
              <a:buClr>
                <a:srgbClr val="5B9BD5"/>
              </a:buClr>
              <a:buSzTx/>
              <a:buFontTx/>
              <a:buNone/>
              <a:defRPr/>
            </a:pPr>
            <a:r>
              <a:rPr kumimoji="0" lang="zh-CN" altLang="en-US" sz="3600" b="1" i="0" u="none" strike="noStrike" kern="1200" cap="none" spc="0" normalizeH="0" baseline="0" noProof="0" dirty="0">
                <a:ln>
                  <a:noFill/>
                </a:ln>
                <a:solidFill>
                  <a:prstClr val="white"/>
                </a:solidFill>
                <a:effectLst/>
                <a:uLnTx/>
                <a:uFillTx/>
                <a:latin typeface="幼圆" panose="02010509060101010101" pitchFamily="49" charset="-122"/>
                <a:ea typeface="幼圆" panose="02010509060101010101" pitchFamily="49" charset="-122"/>
                <a:cs typeface="+mn-cs"/>
              </a:rPr>
              <a:t>核心问题</a:t>
            </a:r>
            <a:endParaRPr kumimoji="0" lang="en-US" altLang="zh-CN" sz="3200" b="1" i="0" u="none" strike="noStrike" kern="1200" cap="none" spc="0" normalizeH="0" baseline="0" noProof="0" dirty="0">
              <a:ln>
                <a:noFill/>
              </a:ln>
              <a:solidFill>
                <a:prstClr val="white"/>
              </a:solidFill>
              <a:effectLst/>
              <a:uLnTx/>
              <a:uFillTx/>
              <a:latin typeface="幼圆" panose="02010509060101010101" pitchFamily="49" charset="-122"/>
              <a:ea typeface="幼圆" panose="02010509060101010101" pitchFamily="49" charset="-122"/>
              <a:cs typeface="+mn-ea"/>
              <a:sym typeface="+mn-lt"/>
            </a:endParaRPr>
          </a:p>
        </p:txBody>
      </p:sp>
      <p:sp>
        <p:nvSpPr>
          <p:cNvPr id="23" name="MH_SubTitle_1"/>
          <p:cNvSpPr/>
          <p:nvPr>
            <p:custDataLst>
              <p:tags r:id="rId2"/>
            </p:custDataLst>
          </p:nvPr>
        </p:nvSpPr>
        <p:spPr>
          <a:xfrm>
            <a:off x="7518240" y="5257759"/>
            <a:ext cx="3093189" cy="546474"/>
          </a:xfrm>
          <a:prstGeom prst="roundRect">
            <a:avLst>
              <a:gd name="adj" fmla="val 21110"/>
            </a:avLst>
          </a:prstGeom>
          <a:solidFill>
            <a:schemeClr val="accent5">
              <a:lumMod val="75000"/>
            </a:schemeClr>
          </a:solidFill>
          <a:ln>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31,780,000</a:t>
            </a:r>
            <a:endParaRPr kumimoji="0" lang="en-US" altLang="zh-CN" sz="36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pic>
        <p:nvPicPr>
          <p:cNvPr id="24" name="图片 23"/>
          <p:cNvPicPr>
            <a:picLocks noChangeAspect="1"/>
          </p:cNvPicPr>
          <p:nvPr/>
        </p:nvPicPr>
        <p:blipFill>
          <a:blip r:embed="rId3"/>
          <a:stretch>
            <a:fillRect/>
          </a:stretch>
        </p:blipFill>
        <p:spPr>
          <a:xfrm>
            <a:off x="6433251" y="3266771"/>
            <a:ext cx="5072295" cy="1581830"/>
          </a:xfrm>
          <a:prstGeom prst="rect">
            <a:avLst/>
          </a:prstGeom>
          <a:noFill/>
          <a:ln w="9525">
            <a:noFill/>
          </a:ln>
        </p:spPr>
      </p:pic>
      <p:sp>
        <p:nvSpPr>
          <p:cNvPr id="5" name="矩形 4"/>
          <p:cNvSpPr/>
          <p:nvPr/>
        </p:nvSpPr>
        <p:spPr>
          <a:xfrm>
            <a:off x="1162373" y="2404500"/>
            <a:ext cx="5048515" cy="73866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同一时间段内全网不止一个节点能计算出随机数，即会有多个节点在网络中广播它们各自打包好的临时区块（都是合法的）。</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162373" y="3639275"/>
            <a:ext cx="5048515" cy="203132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kumimoji="0" lang="zh-CN" altLang="en-US" sz="14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7" name="菱形 26"/>
          <p:cNvSpPr/>
          <p:nvPr/>
        </p:nvSpPr>
        <p:spPr>
          <a:xfrm>
            <a:off x="623149" y="2514312"/>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菱形 27"/>
          <p:cNvSpPr/>
          <p:nvPr/>
        </p:nvSpPr>
        <p:spPr>
          <a:xfrm>
            <a:off x="623149" y="3677004"/>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5"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6" dur="1000" fill="hold"/>
                                        <p:tgtEl>
                                          <p:spTgt spid="23"/>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3"/>
                                        </p:tgtEl>
                                      </p:cBhvr>
                                    </p:animEffect>
                                  </p:childTnLst>
                                </p:cTn>
                              </p:par>
                            </p:childTnLst>
                          </p:cTn>
                        </p:par>
                        <p:par>
                          <p:cTn id="21" fill="hold">
                            <p:stCondLst>
                              <p:cond delay="2000"/>
                            </p:stCondLst>
                            <p:childTnLst>
                              <p:par>
                                <p:cTn id="22" presetID="49" presetClass="entr" presetSubtype="0" decel="10000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 calcmode="lin" valueType="num">
                                      <p:cBhvr>
                                        <p:cTn id="26" dur="500" fill="hold"/>
                                        <p:tgtEl>
                                          <p:spTgt spid="27"/>
                                        </p:tgtEl>
                                        <p:attrNameLst>
                                          <p:attrName>style.rotation</p:attrName>
                                        </p:attrNameLst>
                                      </p:cBhvr>
                                      <p:tavLst>
                                        <p:tav tm="0">
                                          <p:val>
                                            <p:fltVal val="360"/>
                                          </p:val>
                                        </p:tav>
                                        <p:tav tm="100000">
                                          <p:val>
                                            <p:fltVal val="0"/>
                                          </p:val>
                                        </p:tav>
                                      </p:tavLst>
                                    </p:anim>
                                    <p:animEffect transition="in" filter="fade">
                                      <p:cBhvr>
                                        <p:cTn id="27" dur="500"/>
                                        <p:tgtEl>
                                          <p:spTgt spid="27"/>
                                        </p:tgtEl>
                                      </p:cBhvr>
                                    </p:animEffect>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 calcmode="lin" valueType="num">
                                      <p:cBhvr>
                                        <p:cTn id="33" dur="500" fill="hold"/>
                                        <p:tgtEl>
                                          <p:spTgt spid="28"/>
                                        </p:tgtEl>
                                        <p:attrNameLst>
                                          <p:attrName>style.rotation</p:attrName>
                                        </p:attrNameLst>
                                      </p:cBhvr>
                                      <p:tavLst>
                                        <p:tav tm="0">
                                          <p:val>
                                            <p:fltVal val="360"/>
                                          </p:val>
                                        </p:tav>
                                        <p:tav tm="100000">
                                          <p:val>
                                            <p:fltVal val="0"/>
                                          </p:val>
                                        </p:tav>
                                      </p:tavLst>
                                    </p:anim>
                                    <p:animEffect transition="in" filter="fade">
                                      <p:cBhvr>
                                        <p:cTn id="34" dur="500"/>
                                        <p:tgtEl>
                                          <p:spTgt spid="28"/>
                                        </p:tgtEl>
                                      </p:cBhvr>
                                    </p:animEffect>
                                  </p:childTnLst>
                                </p:cTn>
                              </p:par>
                            </p:childTnLst>
                          </p:cTn>
                        </p:par>
                        <p:par>
                          <p:cTn id="35" fill="hold">
                            <p:stCondLst>
                              <p:cond delay="3000"/>
                            </p:stCondLst>
                            <p:childTnLst>
                              <p:par>
                                <p:cTn id="36" presetID="8" presetClass="emph" presetSubtype="0" fill="hold" grpId="1" nodeType="afterEffect">
                                  <p:stCondLst>
                                    <p:cond delay="0"/>
                                  </p:stCondLst>
                                  <p:childTnLst>
                                    <p:animRot by="21600000">
                                      <p:cBhvr>
                                        <p:cTn id="37" dur="2000" fill="hold"/>
                                        <p:tgtEl>
                                          <p:spTgt spid="27"/>
                                        </p:tgtEl>
                                        <p:attrNameLst>
                                          <p:attrName>r</p:attrName>
                                        </p:attrNameLst>
                                      </p:cBhvr>
                                    </p:animRot>
                                  </p:childTnLst>
                                </p:cTn>
                              </p:par>
                            </p:childTnLst>
                          </p:cTn>
                        </p:par>
                        <p:par>
                          <p:cTn id="38" fill="hold">
                            <p:stCondLst>
                              <p:cond delay="5000"/>
                            </p:stCondLst>
                            <p:childTnLst>
                              <p:par>
                                <p:cTn id="39" presetID="8" presetClass="emph" presetSubtype="0" fill="hold" grpId="1" nodeType="afterEffect">
                                  <p:stCondLst>
                                    <p:cond delay="0"/>
                                  </p:stCondLst>
                                  <p:childTnLst>
                                    <p:animRot by="21600000">
                                      <p:cBhvr>
                                        <p:cTn id="40" dur="2000" fill="hold"/>
                                        <p:tgtEl>
                                          <p:spTgt spid="28"/>
                                        </p:tgtEl>
                                        <p:attrNameLst>
                                          <p:attrName>r</p:attrName>
                                        </p:attrNameLst>
                                      </p:cBhvr>
                                    </p:animRot>
                                  </p:childTnLst>
                                </p:cTn>
                              </p:par>
                            </p:childTnLst>
                          </p:cTn>
                        </p:par>
                        <p:par>
                          <p:cTn id="41" fill="hold">
                            <p:stCondLst>
                              <p:cond delay="7000"/>
                            </p:stCondLst>
                            <p:childTnLst>
                              <p:par>
                                <p:cTn id="42" presetID="2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7500"/>
                            </p:stCondLst>
                            <p:childTnLst>
                              <p:par>
                                <p:cTn id="46" presetID="53" presetClass="entr" presetSubtype="16"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par>
                          <p:cTn id="51" fill="hold">
                            <p:stCondLst>
                              <p:cond delay="80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5" grpId="0"/>
      <p:bldP spid="10" grpId="0"/>
      <p:bldP spid="27" grpId="0" animBg="1"/>
      <p:bldP spid="27" grpId="1" animBg="1"/>
      <p:bldP spid="28" grpId="0" animBg="1"/>
      <p:bldP spid="2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394850" y="2342661"/>
            <a:ext cx="4351012" cy="303525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6" name="图片 5" descr="C:\Users\Administrator\Desktop\图片1.png图片1"/>
          <p:cNvPicPr>
            <a:picLocks noChangeAspect="1"/>
          </p:cNvPicPr>
          <p:nvPr/>
        </p:nvPicPr>
        <p:blipFill>
          <a:blip r:embed="rId1"/>
          <a:srcRect/>
          <a:stretch>
            <a:fillRect/>
          </a:stretch>
        </p:blipFill>
        <p:spPr>
          <a:xfrm>
            <a:off x="1394460" y="2342515"/>
            <a:ext cx="4352290" cy="3048000"/>
          </a:xfrm>
          <a:prstGeom prst="rect">
            <a:avLst/>
          </a:prstGeom>
          <a:effectLst>
            <a:outerShdw blurRad="50800" dist="38100" dir="2700000" algn="tl" rotWithShape="0">
              <a:prstClr val="black">
                <a:alpha val="40000"/>
              </a:prstClr>
            </a:outerShdw>
          </a:effectLst>
        </p:spPr>
      </p:pic>
      <p:grpSp>
        <p:nvGrpSpPr>
          <p:cNvPr id="14" name="Group 10"/>
          <p:cNvGrpSpPr/>
          <p:nvPr/>
        </p:nvGrpSpPr>
        <p:grpSpPr>
          <a:xfrm>
            <a:off x="6184902" y="2110944"/>
            <a:ext cx="954007" cy="954007"/>
            <a:chOff x="6253939" y="2516220"/>
            <a:chExt cx="831273" cy="831273"/>
          </a:xfrm>
          <a:noFill/>
        </p:grpSpPr>
        <p:sp>
          <p:nvSpPr>
            <p:cNvPr id="15" name="Oval 11"/>
            <p:cNvSpPr/>
            <p:nvPr/>
          </p:nvSpPr>
          <p:spPr>
            <a:xfrm>
              <a:off x="6253939" y="2516220"/>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7" name="Group 13"/>
          <p:cNvGrpSpPr/>
          <p:nvPr/>
        </p:nvGrpSpPr>
        <p:grpSpPr>
          <a:xfrm>
            <a:off x="6184902" y="3538722"/>
            <a:ext cx="954007" cy="954007"/>
            <a:chOff x="5716910" y="3464598"/>
            <a:chExt cx="831273" cy="831273"/>
          </a:xfrm>
          <a:noFill/>
        </p:grpSpPr>
        <p:sp>
          <p:nvSpPr>
            <p:cNvPr id="18" name="Oval 14"/>
            <p:cNvSpPr/>
            <p:nvPr/>
          </p:nvSpPr>
          <p:spPr>
            <a:xfrm>
              <a:off x="5716910" y="3464598"/>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grpSp>
      <p:sp>
        <p:nvSpPr>
          <p:cNvPr id="35" name="Rectangle 24"/>
          <p:cNvSpPr/>
          <p:nvPr/>
        </p:nvSpPr>
        <p:spPr>
          <a:xfrm>
            <a:off x="7328919" y="2246855"/>
            <a:ext cx="4403298" cy="738627"/>
          </a:xfrm>
          <a:prstGeom prst="rect">
            <a:avLst/>
          </a:prstGeom>
        </p:spPr>
        <p:txBody>
          <a:bodyPr wrap="square" lIns="91404" tIns="45702" rIns="91404" bIns="45702">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双花，即二重支付，指攻击者几乎同时将同一笔钱用作不同交易。</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7" name="Rectangle 24"/>
          <p:cNvSpPr/>
          <p:nvPr/>
        </p:nvSpPr>
        <p:spPr>
          <a:xfrm>
            <a:off x="7328919" y="3600231"/>
            <a:ext cx="4527284" cy="2677620"/>
          </a:xfrm>
          <a:prstGeom prst="rect">
            <a:avLst/>
          </a:prstGeom>
        </p:spPr>
        <p:txBody>
          <a:bodyPr wrap="square" lIns="91404" tIns="45702" rIns="91404" bIns="45702">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Hash</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值作为时间戳则区块，这决定了任意一笔交易资金来源都可以被确定的回溯</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1000"/>
                            </p:stCondLst>
                            <p:childTnLst>
                              <p:par>
                                <p:cTn id="23" presetID="31"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2000"/>
                            </p:stCondLst>
                            <p:childTnLst>
                              <p:par>
                                <p:cTn id="30" presetID="31"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style.rotation</p:attrName>
                                        </p:attrNameLst>
                                      </p:cBhvr>
                                      <p:tavLst>
                                        <p:tav tm="0">
                                          <p:val>
                                            <p:fltVal val="90"/>
                                          </p:val>
                                        </p:tav>
                                        <p:tav tm="100000">
                                          <p:val>
                                            <p:fltVal val="0"/>
                                          </p:val>
                                        </p:tav>
                                      </p:tavLst>
                                    </p:anim>
                                    <p:animEffect transition="in" filter="fade">
                                      <p:cBhvr>
                                        <p:cTn id="3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5"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256575" y="2855852"/>
            <a:ext cx="1596991" cy="1841171"/>
            <a:chOff x="8256575" y="2855852"/>
            <a:chExt cx="1596991" cy="1841171"/>
          </a:xfrm>
        </p:grpSpPr>
        <p:sp>
          <p:nvSpPr>
            <p:cNvPr id="21" name="Flowchart: Decision 64"/>
            <p:cNvSpPr/>
            <p:nvPr/>
          </p:nvSpPr>
          <p:spPr>
            <a:xfrm flipV="1">
              <a:off x="8256575" y="3100032"/>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2" name="组合 21"/>
            <p:cNvGrpSpPr/>
            <p:nvPr/>
          </p:nvGrpSpPr>
          <p:grpSpPr>
            <a:xfrm>
              <a:off x="8256575" y="2855852"/>
              <a:ext cx="1596991" cy="1596991"/>
              <a:chOff x="5428969" y="2181871"/>
              <a:chExt cx="1375279" cy="1375279"/>
            </a:xfrm>
          </p:grpSpPr>
          <p:sp>
            <p:nvSpPr>
              <p:cNvPr id="2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4" name="Group 52"/>
              <p:cNvGrpSpPr/>
              <p:nvPr/>
            </p:nvGrpSpPr>
            <p:grpSpPr>
              <a:xfrm>
                <a:off x="5933033" y="2685621"/>
                <a:ext cx="367150" cy="367778"/>
                <a:chOff x="9145588" y="4435475"/>
                <a:chExt cx="464344" cy="465138"/>
              </a:xfrm>
              <a:solidFill>
                <a:schemeClr val="accent5"/>
              </a:solidFill>
            </p:grpSpPr>
            <p:sp>
              <p:nvSpPr>
                <p:cNvPr id="2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6">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grpSp>
        <p:nvGrpSpPr>
          <p:cNvPr id="9" name="组合 8"/>
          <p:cNvGrpSpPr/>
          <p:nvPr/>
        </p:nvGrpSpPr>
        <p:grpSpPr>
          <a:xfrm>
            <a:off x="4276489" y="2851357"/>
            <a:ext cx="1596991" cy="1841171"/>
            <a:chOff x="4276489" y="2851357"/>
            <a:chExt cx="1596991" cy="1841171"/>
          </a:xfrm>
        </p:grpSpPr>
        <p:sp>
          <p:nvSpPr>
            <p:cNvPr id="38" name="Flowchart: Decision 71"/>
            <p:cNvSpPr/>
            <p:nvPr/>
          </p:nvSpPr>
          <p:spPr>
            <a:xfrm flipV="1">
              <a:off x="4276489" y="3095537"/>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9" name="组合 38"/>
            <p:cNvGrpSpPr/>
            <p:nvPr/>
          </p:nvGrpSpPr>
          <p:grpSpPr>
            <a:xfrm>
              <a:off x="4276489" y="2851357"/>
              <a:ext cx="1596991" cy="1596991"/>
              <a:chOff x="2548649" y="2178000"/>
              <a:chExt cx="1375279" cy="1375279"/>
            </a:xfrm>
          </p:grpSpPr>
          <p:sp>
            <p:nvSpPr>
              <p:cNvPr id="4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1" name="Group 68"/>
              <p:cNvGrpSpPr/>
              <p:nvPr/>
            </p:nvGrpSpPr>
            <p:grpSpPr>
              <a:xfrm>
                <a:off x="3097524" y="2681122"/>
                <a:ext cx="277529" cy="367778"/>
                <a:chOff x="3582988" y="3510757"/>
                <a:chExt cx="319088" cy="465138"/>
              </a:xfrm>
              <a:solidFill>
                <a:schemeClr val="accent2"/>
              </a:solidFill>
            </p:grpSpPr>
            <p:sp>
              <p:nvSpPr>
                <p:cNvPr id="4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5">
                    <a:lumMod val="75000"/>
                  </a:schemeClr>
                </a:solidFill>
                <a:ln w="12700" cap="flat" cmpd="sng">
                  <a:solidFill>
                    <a:schemeClr val="accent5">
                      <a:lumMod val="7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grpSp>
        <p:nvGrpSpPr>
          <p:cNvPr id="8" name="组合 7"/>
          <p:cNvGrpSpPr/>
          <p:nvPr/>
        </p:nvGrpSpPr>
        <p:grpSpPr>
          <a:xfrm>
            <a:off x="2339340" y="2545844"/>
            <a:ext cx="1596991" cy="1841173"/>
            <a:chOff x="2339340" y="2545844"/>
            <a:chExt cx="1596991" cy="1841173"/>
          </a:xfrm>
        </p:grpSpPr>
        <p:sp>
          <p:nvSpPr>
            <p:cNvPr id="44" name="Flowchart: Decision 78"/>
            <p:cNvSpPr/>
            <p:nvPr/>
          </p:nvSpPr>
          <p:spPr>
            <a:xfrm>
              <a:off x="2339340" y="2545844"/>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5" name="组合 44"/>
            <p:cNvGrpSpPr/>
            <p:nvPr/>
          </p:nvGrpSpPr>
          <p:grpSpPr>
            <a:xfrm>
              <a:off x="2339340" y="2790026"/>
              <a:ext cx="1596991" cy="1596991"/>
              <a:chOff x="1120674" y="2125184"/>
              <a:chExt cx="1375279" cy="1375279"/>
            </a:xfrm>
          </p:grpSpPr>
          <p:sp>
            <p:nvSpPr>
              <p:cNvPr id="46"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7" name="Group 75"/>
              <p:cNvGrpSpPr/>
              <p:nvPr/>
            </p:nvGrpSpPr>
            <p:grpSpPr>
              <a:xfrm>
                <a:off x="1669549" y="2628305"/>
                <a:ext cx="275519" cy="367778"/>
                <a:chOff x="2639219" y="3510757"/>
                <a:chExt cx="348456" cy="465138"/>
              </a:xfrm>
              <a:solidFill>
                <a:schemeClr val="accent1"/>
              </a:solidFill>
            </p:grpSpPr>
            <p:sp>
              <p:nvSpPr>
                <p:cNvPr id="48"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9"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grpSp>
        <p:nvGrpSpPr>
          <p:cNvPr id="10" name="组合 9"/>
          <p:cNvGrpSpPr/>
          <p:nvPr/>
        </p:nvGrpSpPr>
        <p:grpSpPr>
          <a:xfrm>
            <a:off x="6248283" y="2543075"/>
            <a:ext cx="1596991" cy="1841171"/>
            <a:chOff x="6248283" y="2543075"/>
            <a:chExt cx="1596991" cy="1841171"/>
          </a:xfrm>
        </p:grpSpPr>
        <p:sp>
          <p:nvSpPr>
            <p:cNvPr id="50" name="Flowchart: Decision 86"/>
            <p:cNvSpPr/>
            <p:nvPr/>
          </p:nvSpPr>
          <p:spPr>
            <a:xfrm>
              <a:off x="6248283" y="2543075"/>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组合 50"/>
            <p:cNvGrpSpPr/>
            <p:nvPr/>
          </p:nvGrpSpPr>
          <p:grpSpPr>
            <a:xfrm>
              <a:off x="6248283" y="2787255"/>
              <a:ext cx="1596991" cy="1596991"/>
              <a:chOff x="3993114" y="2122799"/>
              <a:chExt cx="1375279" cy="1375279"/>
            </a:xfrm>
          </p:grpSpPr>
          <p:sp>
            <p:nvSpPr>
              <p:cNvPr id="52"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3" name="Group 82"/>
              <p:cNvGrpSpPr/>
              <p:nvPr/>
            </p:nvGrpSpPr>
            <p:grpSpPr>
              <a:xfrm>
                <a:off x="4497178" y="2626549"/>
                <a:ext cx="367150" cy="367150"/>
                <a:chOff x="4439444" y="2582069"/>
                <a:chExt cx="464344" cy="464344"/>
              </a:xfrm>
              <a:solidFill>
                <a:schemeClr val="accent4"/>
              </a:solidFill>
            </p:grpSpPr>
            <p:sp>
              <p:nvSpPr>
                <p:cNvPr id="5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5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sp>
        <p:nvSpPr>
          <p:cNvPr id="58" name="TextBox 126"/>
          <p:cNvSpPr txBox="1"/>
          <p:nvPr/>
        </p:nvSpPr>
        <p:spPr>
          <a:xfrm>
            <a:off x="2417081" y="1682433"/>
            <a:ext cx="1540657" cy="581020"/>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高能耗</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TextBox 128"/>
          <p:cNvSpPr txBox="1"/>
          <p:nvPr/>
        </p:nvSpPr>
        <p:spPr>
          <a:xfrm>
            <a:off x="3746185" y="4968412"/>
            <a:ext cx="2672025" cy="581020"/>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数据库存储空间</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2" name="TextBox 130"/>
          <p:cNvSpPr txBox="1"/>
          <p:nvPr/>
        </p:nvSpPr>
        <p:spPr>
          <a:xfrm>
            <a:off x="8258140" y="4922958"/>
            <a:ext cx="1540657" cy="581020"/>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安全性</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TextBox 132"/>
          <p:cNvSpPr txBox="1"/>
          <p:nvPr/>
        </p:nvSpPr>
        <p:spPr>
          <a:xfrm>
            <a:off x="5967977" y="1348297"/>
            <a:ext cx="2264733" cy="1135018"/>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处理大规模交易的抗压能力</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7"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barn(inVertical)">
                                      <p:cBhvr>
                                        <p:cTn id="31" dur="500"/>
                                        <p:tgtEl>
                                          <p:spTgt spid="58"/>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barn(inVertical)">
                                      <p:cBhvr>
                                        <p:cTn id="35" dur="500"/>
                                        <p:tgtEl>
                                          <p:spTgt spid="60"/>
                                        </p:tgtEl>
                                      </p:cBhvr>
                                    </p:animEffect>
                                  </p:childTnLst>
                                </p:cTn>
                              </p:par>
                            </p:childTnLst>
                          </p:cTn>
                        </p:par>
                        <p:par>
                          <p:cTn id="36" fill="hold">
                            <p:stCondLst>
                              <p:cond delay="3000"/>
                            </p:stCondLst>
                            <p:childTnLst>
                              <p:par>
                                <p:cTn id="37" presetID="16" presetClass="entr" presetSubtype="21"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barn(inVertical)">
                                      <p:cBhvr>
                                        <p:cTn id="39" dur="500"/>
                                        <p:tgtEl>
                                          <p:spTgt spid="64"/>
                                        </p:tgtEl>
                                      </p:cBhvr>
                                    </p:animEffect>
                                  </p:childTnLst>
                                </p:cTn>
                              </p:par>
                            </p:childTnLst>
                          </p:cTn>
                        </p:par>
                        <p:par>
                          <p:cTn id="40" fill="hold">
                            <p:stCondLst>
                              <p:cond delay="3500"/>
                            </p:stCondLst>
                            <p:childTnLst>
                              <p:par>
                                <p:cTn id="41" presetID="16" presetClass="entr" presetSubtype="21"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barn(inVertical)">
                                      <p:cBhvr>
                                        <p:cTn id="4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62"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926213" y="1638300"/>
            <a:ext cx="1513205" cy="1568450"/>
          </a:xfrm>
          <a:prstGeom prst="rect">
            <a:avLst/>
          </a:prstGeom>
          <a:noFill/>
        </p:spPr>
        <p:txBody>
          <a:bodyPr wrap="square" rtlCol="0">
            <a:spAutoFit/>
          </a:bodyPr>
          <a:lstStyle/>
          <a:p>
            <a:pPr algn="r"/>
            <a:r>
              <a:rPr lang="en-US" altLang="zh-CN" sz="9600" b="1" dirty="0">
                <a:solidFill>
                  <a:schemeClr val="bg1"/>
                </a:solidFill>
                <a:effectLst>
                  <a:outerShdw blurRad="38100" dist="38100" dir="2700000" algn="tl">
                    <a:srgbClr val="000000">
                      <a:alpha val="43137"/>
                    </a:srgbClr>
                  </a:outerShdw>
                </a:effectLst>
              </a:rPr>
              <a:t>06</a:t>
            </a:r>
            <a:endParaRPr lang="en-US" altLang="zh-CN" sz="9600" b="1" dirty="0">
              <a:solidFill>
                <a:schemeClr val="bg1"/>
              </a:solidFill>
              <a:effectLst>
                <a:outerShdw blurRad="38100" dist="38100" dir="2700000" algn="tl">
                  <a:srgbClr val="000000">
                    <a:alpha val="43137"/>
                  </a:srgbClr>
                </a:outerShdw>
              </a:effectLst>
            </a:endParaRPr>
          </a:p>
        </p:txBody>
      </p:sp>
      <p:sp>
        <p:nvSpPr>
          <p:cNvPr id="4" name="文本框 3"/>
          <p:cNvSpPr txBox="1"/>
          <p:nvPr/>
        </p:nvSpPr>
        <p:spPr>
          <a:xfrm>
            <a:off x="5320105" y="2839655"/>
            <a:ext cx="4087811"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前景展望</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9" name="矩形 358"/>
          <p:cNvSpPr/>
          <p:nvPr/>
        </p:nvSpPr>
        <p:spPr>
          <a:xfrm>
            <a:off x="5320030" y="3640455"/>
            <a:ext cx="4585335" cy="553085"/>
          </a:xfrm>
          <a:prstGeom prst="rect">
            <a:avLst/>
          </a:prstGeom>
        </p:spPr>
        <p:txBody>
          <a:bodyPr wrap="square">
            <a:spAutoFit/>
          </a:bodyPr>
          <a:lstStyle/>
          <a:p>
            <a:pPr>
              <a:lnSpc>
                <a:spcPct val="150000"/>
              </a:lnSpc>
            </a:pPr>
            <a:r>
              <a:rPr lang="en-US" altLang="zh-CN" sz="2000" dirty="0">
                <a:solidFill>
                  <a:schemeClr val="bg1"/>
                </a:solidFill>
              </a:rPr>
              <a:t>Block chain is introduced</a:t>
            </a:r>
            <a:endParaRPr lang="zh-CN" altLang="en-US" sz="2000" spc="3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149"/>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GrpSpPr/>
          <p:nvPr/>
        </p:nvGrpSpPr>
        <p:grpSpPr>
          <a:xfrm>
            <a:off x="1082757" y="1342065"/>
            <a:ext cx="4103426" cy="4134174"/>
            <a:chOff x="3778181" y="1591820"/>
            <a:chExt cx="4337188" cy="4369688"/>
          </a:xfrm>
          <a:solidFill>
            <a:sysClr val="window" lastClr="FFFFFF"/>
          </a:solidFill>
        </p:grpSpPr>
        <p:grpSp>
          <p:nvGrpSpPr>
            <p:cNvPr id="76" name="Group 4"/>
            <p:cNvGrpSpPr>
              <a:grpSpLocks noChangeAspect="1"/>
            </p:cNvGrpSpPr>
            <p:nvPr/>
          </p:nvGrpSpPr>
          <p:grpSpPr bwMode="auto">
            <a:xfrm>
              <a:off x="3778181" y="1591820"/>
              <a:ext cx="4337188" cy="4369688"/>
              <a:chOff x="2278" y="900"/>
              <a:chExt cx="2936" cy="2958"/>
            </a:xfrm>
            <a:grpFill/>
          </p:grpSpPr>
          <p:sp>
            <p:nvSpPr>
              <p:cNvPr id="78" name="Freeform 5"/>
              <p:cNvSpPr>
                <a:spLocks noEditPoints="1"/>
              </p:cNvSpPr>
              <p:nvPr/>
            </p:nvSpPr>
            <p:spPr bwMode="auto">
              <a:xfrm>
                <a:off x="2280" y="2252"/>
                <a:ext cx="1247" cy="814"/>
              </a:xfrm>
              <a:custGeom>
                <a:avLst/>
                <a:gdLst>
                  <a:gd name="T0" fmla="*/ 1385 w 1488"/>
                  <a:gd name="T1" fmla="*/ 197 h 971"/>
                  <a:gd name="T2" fmla="*/ 738 w 1488"/>
                  <a:gd name="T3" fmla="*/ 71 h 971"/>
                  <a:gd name="T4" fmla="*/ 738 w 1488"/>
                  <a:gd name="T5" fmla="*/ 86 h 971"/>
                  <a:gd name="T6" fmla="*/ 949 w 1488"/>
                  <a:gd name="T7" fmla="*/ 194 h 971"/>
                  <a:gd name="T8" fmla="*/ 767 w 1488"/>
                  <a:gd name="T9" fmla="*/ 96 h 971"/>
                  <a:gd name="T10" fmla="*/ 876 w 1488"/>
                  <a:gd name="T11" fmla="*/ 142 h 971"/>
                  <a:gd name="T12" fmla="*/ 512 w 1488"/>
                  <a:gd name="T13" fmla="*/ 102 h 971"/>
                  <a:gd name="T14" fmla="*/ 0 w 1488"/>
                  <a:gd name="T15" fmla="*/ 77 h 971"/>
                  <a:gd name="T16" fmla="*/ 598 w 1488"/>
                  <a:gd name="T17" fmla="*/ 223 h 971"/>
                  <a:gd name="T18" fmla="*/ 592 w 1488"/>
                  <a:gd name="T19" fmla="*/ 275 h 971"/>
                  <a:gd name="T20" fmla="*/ 369 w 1488"/>
                  <a:gd name="T21" fmla="*/ 280 h 971"/>
                  <a:gd name="T22" fmla="*/ 500 w 1488"/>
                  <a:gd name="T23" fmla="*/ 367 h 971"/>
                  <a:gd name="T24" fmla="*/ 202 w 1488"/>
                  <a:gd name="T25" fmla="*/ 439 h 971"/>
                  <a:gd name="T26" fmla="*/ 308 w 1488"/>
                  <a:gd name="T27" fmla="*/ 499 h 971"/>
                  <a:gd name="T28" fmla="*/ 44 w 1488"/>
                  <a:gd name="T29" fmla="*/ 401 h 971"/>
                  <a:gd name="T30" fmla="*/ 111 w 1488"/>
                  <a:gd name="T31" fmla="*/ 512 h 971"/>
                  <a:gd name="T32" fmla="*/ 216 w 1488"/>
                  <a:gd name="T33" fmla="*/ 536 h 971"/>
                  <a:gd name="T34" fmla="*/ 46 w 1488"/>
                  <a:gd name="T35" fmla="*/ 682 h 971"/>
                  <a:gd name="T36" fmla="*/ 219 w 1488"/>
                  <a:gd name="T37" fmla="*/ 550 h 971"/>
                  <a:gd name="T38" fmla="*/ 506 w 1488"/>
                  <a:gd name="T39" fmla="*/ 395 h 971"/>
                  <a:gd name="T40" fmla="*/ 1067 w 1488"/>
                  <a:gd name="T41" fmla="*/ 307 h 971"/>
                  <a:gd name="T42" fmla="*/ 692 w 1488"/>
                  <a:gd name="T43" fmla="*/ 357 h 971"/>
                  <a:gd name="T44" fmla="*/ 996 w 1488"/>
                  <a:gd name="T45" fmla="*/ 336 h 971"/>
                  <a:gd name="T46" fmla="*/ 555 w 1488"/>
                  <a:gd name="T47" fmla="*/ 488 h 971"/>
                  <a:gd name="T48" fmla="*/ 305 w 1488"/>
                  <a:gd name="T49" fmla="*/ 665 h 971"/>
                  <a:gd name="T50" fmla="*/ 306 w 1488"/>
                  <a:gd name="T51" fmla="*/ 679 h 971"/>
                  <a:gd name="T52" fmla="*/ 555 w 1488"/>
                  <a:gd name="T53" fmla="*/ 503 h 971"/>
                  <a:gd name="T54" fmla="*/ 522 w 1488"/>
                  <a:gd name="T55" fmla="*/ 700 h 971"/>
                  <a:gd name="T56" fmla="*/ 240 w 1488"/>
                  <a:gd name="T57" fmla="*/ 850 h 971"/>
                  <a:gd name="T58" fmla="*/ 268 w 1488"/>
                  <a:gd name="T59" fmla="*/ 905 h 971"/>
                  <a:gd name="T60" fmla="*/ 460 w 1488"/>
                  <a:gd name="T61" fmla="*/ 803 h 971"/>
                  <a:gd name="T62" fmla="*/ 621 w 1488"/>
                  <a:gd name="T63" fmla="*/ 562 h 971"/>
                  <a:gd name="T64" fmla="*/ 860 w 1488"/>
                  <a:gd name="T65" fmla="*/ 513 h 971"/>
                  <a:gd name="T66" fmla="*/ 1189 w 1488"/>
                  <a:gd name="T67" fmla="*/ 226 h 971"/>
                  <a:gd name="T68" fmla="*/ 700 w 1488"/>
                  <a:gd name="T69" fmla="*/ 102 h 971"/>
                  <a:gd name="T70" fmla="*/ 700 w 1488"/>
                  <a:gd name="T71" fmla="*/ 102 h 971"/>
                  <a:gd name="T72" fmla="*/ 791 w 1488"/>
                  <a:gd name="T73" fmla="*/ 134 h 971"/>
                  <a:gd name="T74" fmla="*/ 77 w 1488"/>
                  <a:gd name="T75" fmla="*/ 29 h 971"/>
                  <a:gd name="T76" fmla="*/ 384 w 1488"/>
                  <a:gd name="T77" fmla="*/ 280 h 971"/>
                  <a:gd name="T78" fmla="*/ 202 w 1488"/>
                  <a:gd name="T79" fmla="*/ 410 h 971"/>
                  <a:gd name="T80" fmla="*/ 202 w 1488"/>
                  <a:gd name="T81" fmla="*/ 410 h 971"/>
                  <a:gd name="T82" fmla="*/ 68 w 1488"/>
                  <a:gd name="T83" fmla="*/ 439 h 971"/>
                  <a:gd name="T84" fmla="*/ 84 w 1488"/>
                  <a:gd name="T85" fmla="*/ 658 h 971"/>
                  <a:gd name="T86" fmla="*/ 721 w 1488"/>
                  <a:gd name="T87" fmla="*/ 357 h 971"/>
                  <a:gd name="T88" fmla="*/ 268 w 1488"/>
                  <a:gd name="T89" fmla="*/ 699 h 971"/>
                  <a:gd name="T90" fmla="*/ 268 w 1488"/>
                  <a:gd name="T91" fmla="*/ 699 h 971"/>
                  <a:gd name="T92" fmla="*/ 239 w 1488"/>
                  <a:gd name="T93" fmla="*/ 905 h 971"/>
                  <a:gd name="T94" fmla="*/ 622 w 1488"/>
                  <a:gd name="T95" fmla="*/ 458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8" h="971">
                    <a:moveTo>
                      <a:pt x="1487" y="231"/>
                    </a:moveTo>
                    <a:cubicBezTo>
                      <a:pt x="1488" y="216"/>
                      <a:pt x="1488" y="200"/>
                      <a:pt x="1488" y="185"/>
                    </a:cubicBezTo>
                    <a:cubicBezTo>
                      <a:pt x="1385" y="185"/>
                      <a:pt x="1385" y="185"/>
                      <a:pt x="1385" y="185"/>
                    </a:cubicBezTo>
                    <a:cubicBezTo>
                      <a:pt x="1385" y="197"/>
                      <a:pt x="1385" y="197"/>
                      <a:pt x="1385" y="197"/>
                    </a:cubicBezTo>
                    <a:cubicBezTo>
                      <a:pt x="1004" y="198"/>
                      <a:pt x="1004" y="198"/>
                      <a:pt x="1004" y="198"/>
                    </a:cubicBezTo>
                    <a:cubicBezTo>
                      <a:pt x="880" y="74"/>
                      <a:pt x="880" y="74"/>
                      <a:pt x="880" y="74"/>
                    </a:cubicBezTo>
                    <a:cubicBezTo>
                      <a:pt x="878" y="72"/>
                      <a:pt x="877" y="71"/>
                      <a:pt x="875" y="71"/>
                    </a:cubicBezTo>
                    <a:cubicBezTo>
                      <a:pt x="738" y="71"/>
                      <a:pt x="738" y="71"/>
                      <a:pt x="738" y="71"/>
                    </a:cubicBezTo>
                    <a:cubicBezTo>
                      <a:pt x="735" y="53"/>
                      <a:pt x="719" y="40"/>
                      <a:pt x="700" y="40"/>
                    </a:cubicBezTo>
                    <a:cubicBezTo>
                      <a:pt x="679" y="40"/>
                      <a:pt x="662" y="57"/>
                      <a:pt x="662" y="78"/>
                    </a:cubicBezTo>
                    <a:cubicBezTo>
                      <a:pt x="662" y="99"/>
                      <a:pt x="679" y="117"/>
                      <a:pt x="700" y="117"/>
                    </a:cubicBezTo>
                    <a:cubicBezTo>
                      <a:pt x="719" y="117"/>
                      <a:pt x="734" y="103"/>
                      <a:pt x="738" y="86"/>
                    </a:cubicBezTo>
                    <a:cubicBezTo>
                      <a:pt x="872" y="86"/>
                      <a:pt x="872" y="86"/>
                      <a:pt x="872" y="86"/>
                    </a:cubicBezTo>
                    <a:cubicBezTo>
                      <a:pt x="984" y="198"/>
                      <a:pt x="984" y="198"/>
                      <a:pt x="984" y="198"/>
                    </a:cubicBezTo>
                    <a:cubicBezTo>
                      <a:pt x="951" y="198"/>
                      <a:pt x="951" y="198"/>
                      <a:pt x="951" y="198"/>
                    </a:cubicBezTo>
                    <a:cubicBezTo>
                      <a:pt x="950" y="196"/>
                      <a:pt x="950" y="195"/>
                      <a:pt x="949" y="194"/>
                    </a:cubicBezTo>
                    <a:cubicBezTo>
                      <a:pt x="884" y="129"/>
                      <a:pt x="884" y="129"/>
                      <a:pt x="884" y="129"/>
                    </a:cubicBezTo>
                    <a:cubicBezTo>
                      <a:pt x="883" y="128"/>
                      <a:pt x="881" y="127"/>
                      <a:pt x="879" y="127"/>
                    </a:cubicBezTo>
                    <a:cubicBezTo>
                      <a:pt x="805" y="127"/>
                      <a:pt x="805" y="127"/>
                      <a:pt x="805" y="127"/>
                    </a:cubicBezTo>
                    <a:cubicBezTo>
                      <a:pt x="801" y="109"/>
                      <a:pt x="786" y="96"/>
                      <a:pt x="767" y="96"/>
                    </a:cubicBezTo>
                    <a:cubicBezTo>
                      <a:pt x="745" y="96"/>
                      <a:pt x="728" y="113"/>
                      <a:pt x="728" y="134"/>
                    </a:cubicBezTo>
                    <a:cubicBezTo>
                      <a:pt x="728" y="156"/>
                      <a:pt x="745" y="173"/>
                      <a:pt x="767" y="173"/>
                    </a:cubicBezTo>
                    <a:cubicBezTo>
                      <a:pt x="786" y="173"/>
                      <a:pt x="801" y="159"/>
                      <a:pt x="805" y="142"/>
                    </a:cubicBezTo>
                    <a:cubicBezTo>
                      <a:pt x="876" y="142"/>
                      <a:pt x="876" y="142"/>
                      <a:pt x="876" y="142"/>
                    </a:cubicBezTo>
                    <a:cubicBezTo>
                      <a:pt x="932" y="198"/>
                      <a:pt x="932" y="198"/>
                      <a:pt x="932" y="198"/>
                    </a:cubicBezTo>
                    <a:cubicBezTo>
                      <a:pt x="614" y="198"/>
                      <a:pt x="614" y="198"/>
                      <a:pt x="614" y="198"/>
                    </a:cubicBezTo>
                    <a:cubicBezTo>
                      <a:pt x="522" y="106"/>
                      <a:pt x="522" y="106"/>
                      <a:pt x="522" y="106"/>
                    </a:cubicBezTo>
                    <a:cubicBezTo>
                      <a:pt x="519" y="103"/>
                      <a:pt x="516" y="102"/>
                      <a:pt x="512" y="102"/>
                    </a:cubicBezTo>
                    <a:cubicBezTo>
                      <a:pt x="150" y="102"/>
                      <a:pt x="150" y="102"/>
                      <a:pt x="150" y="102"/>
                    </a:cubicBezTo>
                    <a:cubicBezTo>
                      <a:pt x="153" y="94"/>
                      <a:pt x="154" y="86"/>
                      <a:pt x="154" y="77"/>
                    </a:cubicBezTo>
                    <a:cubicBezTo>
                      <a:pt x="154" y="35"/>
                      <a:pt x="120" y="0"/>
                      <a:pt x="77" y="0"/>
                    </a:cubicBezTo>
                    <a:cubicBezTo>
                      <a:pt x="35" y="0"/>
                      <a:pt x="0" y="35"/>
                      <a:pt x="0" y="77"/>
                    </a:cubicBezTo>
                    <a:cubicBezTo>
                      <a:pt x="0" y="120"/>
                      <a:pt x="35" y="155"/>
                      <a:pt x="77" y="155"/>
                    </a:cubicBezTo>
                    <a:cubicBezTo>
                      <a:pt x="99" y="155"/>
                      <a:pt x="119" y="145"/>
                      <a:pt x="133" y="131"/>
                    </a:cubicBezTo>
                    <a:cubicBezTo>
                      <a:pt x="506" y="131"/>
                      <a:pt x="506" y="131"/>
                      <a:pt x="506" y="131"/>
                    </a:cubicBezTo>
                    <a:cubicBezTo>
                      <a:pt x="598" y="223"/>
                      <a:pt x="598" y="223"/>
                      <a:pt x="598" y="223"/>
                    </a:cubicBezTo>
                    <a:cubicBezTo>
                      <a:pt x="601" y="226"/>
                      <a:pt x="605" y="227"/>
                      <a:pt x="608" y="227"/>
                    </a:cubicBezTo>
                    <a:cubicBezTo>
                      <a:pt x="608" y="227"/>
                      <a:pt x="608" y="227"/>
                      <a:pt x="608" y="227"/>
                    </a:cubicBezTo>
                    <a:cubicBezTo>
                      <a:pt x="640" y="227"/>
                      <a:pt x="640" y="227"/>
                      <a:pt x="640" y="227"/>
                    </a:cubicBezTo>
                    <a:cubicBezTo>
                      <a:pt x="592" y="275"/>
                      <a:pt x="592" y="275"/>
                      <a:pt x="592" y="275"/>
                    </a:cubicBezTo>
                    <a:cubicBezTo>
                      <a:pt x="591" y="273"/>
                      <a:pt x="589" y="272"/>
                      <a:pt x="587" y="272"/>
                    </a:cubicBezTo>
                    <a:cubicBezTo>
                      <a:pt x="446" y="272"/>
                      <a:pt x="446" y="272"/>
                      <a:pt x="446" y="272"/>
                    </a:cubicBezTo>
                    <a:cubicBezTo>
                      <a:pt x="442" y="255"/>
                      <a:pt x="427" y="241"/>
                      <a:pt x="408" y="241"/>
                    </a:cubicBezTo>
                    <a:cubicBezTo>
                      <a:pt x="387" y="241"/>
                      <a:pt x="369" y="258"/>
                      <a:pt x="369" y="280"/>
                    </a:cubicBezTo>
                    <a:cubicBezTo>
                      <a:pt x="369" y="301"/>
                      <a:pt x="387" y="318"/>
                      <a:pt x="408" y="318"/>
                    </a:cubicBezTo>
                    <a:cubicBezTo>
                      <a:pt x="427" y="318"/>
                      <a:pt x="442" y="305"/>
                      <a:pt x="446" y="287"/>
                    </a:cubicBezTo>
                    <a:cubicBezTo>
                      <a:pt x="580" y="287"/>
                      <a:pt x="580" y="287"/>
                      <a:pt x="580" y="287"/>
                    </a:cubicBezTo>
                    <a:cubicBezTo>
                      <a:pt x="500" y="367"/>
                      <a:pt x="500" y="367"/>
                      <a:pt x="500" y="367"/>
                    </a:cubicBezTo>
                    <a:cubicBezTo>
                      <a:pt x="255" y="367"/>
                      <a:pt x="255" y="367"/>
                      <a:pt x="255" y="367"/>
                    </a:cubicBezTo>
                    <a:cubicBezTo>
                      <a:pt x="248" y="344"/>
                      <a:pt x="227" y="327"/>
                      <a:pt x="202" y="327"/>
                    </a:cubicBezTo>
                    <a:cubicBezTo>
                      <a:pt x="171" y="327"/>
                      <a:pt x="145" y="352"/>
                      <a:pt x="145" y="383"/>
                    </a:cubicBezTo>
                    <a:cubicBezTo>
                      <a:pt x="145" y="414"/>
                      <a:pt x="171" y="439"/>
                      <a:pt x="202" y="439"/>
                    </a:cubicBezTo>
                    <a:cubicBezTo>
                      <a:pt x="228" y="439"/>
                      <a:pt x="250" y="420"/>
                      <a:pt x="256" y="395"/>
                    </a:cubicBezTo>
                    <a:cubicBezTo>
                      <a:pt x="415" y="395"/>
                      <a:pt x="415" y="395"/>
                      <a:pt x="415" y="395"/>
                    </a:cubicBezTo>
                    <a:cubicBezTo>
                      <a:pt x="308" y="503"/>
                      <a:pt x="308" y="503"/>
                      <a:pt x="308" y="503"/>
                    </a:cubicBezTo>
                    <a:cubicBezTo>
                      <a:pt x="308" y="499"/>
                      <a:pt x="308" y="499"/>
                      <a:pt x="308" y="499"/>
                    </a:cubicBezTo>
                    <a:cubicBezTo>
                      <a:pt x="119" y="499"/>
                      <a:pt x="119" y="499"/>
                      <a:pt x="119" y="499"/>
                    </a:cubicBezTo>
                    <a:cubicBezTo>
                      <a:pt x="78" y="459"/>
                      <a:pt x="78" y="459"/>
                      <a:pt x="78" y="459"/>
                    </a:cubicBezTo>
                    <a:cubicBezTo>
                      <a:pt x="81" y="453"/>
                      <a:pt x="83" y="446"/>
                      <a:pt x="83" y="439"/>
                    </a:cubicBezTo>
                    <a:cubicBezTo>
                      <a:pt x="83" y="418"/>
                      <a:pt x="66" y="401"/>
                      <a:pt x="44" y="401"/>
                    </a:cubicBezTo>
                    <a:cubicBezTo>
                      <a:pt x="23" y="401"/>
                      <a:pt x="6" y="418"/>
                      <a:pt x="6" y="439"/>
                    </a:cubicBezTo>
                    <a:cubicBezTo>
                      <a:pt x="6" y="461"/>
                      <a:pt x="23" y="478"/>
                      <a:pt x="44" y="478"/>
                    </a:cubicBezTo>
                    <a:cubicBezTo>
                      <a:pt x="53" y="478"/>
                      <a:pt x="62" y="475"/>
                      <a:pt x="68" y="469"/>
                    </a:cubicBezTo>
                    <a:cubicBezTo>
                      <a:pt x="111" y="512"/>
                      <a:pt x="111" y="512"/>
                      <a:pt x="111" y="512"/>
                    </a:cubicBezTo>
                    <a:cubicBezTo>
                      <a:pt x="112" y="513"/>
                      <a:pt x="114" y="514"/>
                      <a:pt x="116" y="514"/>
                    </a:cubicBezTo>
                    <a:cubicBezTo>
                      <a:pt x="297" y="514"/>
                      <a:pt x="297" y="514"/>
                      <a:pt x="297" y="514"/>
                    </a:cubicBezTo>
                    <a:cubicBezTo>
                      <a:pt x="275" y="536"/>
                      <a:pt x="275" y="536"/>
                      <a:pt x="275" y="536"/>
                    </a:cubicBezTo>
                    <a:cubicBezTo>
                      <a:pt x="216" y="536"/>
                      <a:pt x="216" y="536"/>
                      <a:pt x="216" y="536"/>
                    </a:cubicBezTo>
                    <a:cubicBezTo>
                      <a:pt x="214" y="536"/>
                      <a:pt x="212" y="537"/>
                      <a:pt x="210" y="538"/>
                    </a:cubicBezTo>
                    <a:cubicBezTo>
                      <a:pt x="101" y="648"/>
                      <a:pt x="101" y="648"/>
                      <a:pt x="101" y="648"/>
                    </a:cubicBezTo>
                    <a:cubicBezTo>
                      <a:pt x="96" y="645"/>
                      <a:pt x="90" y="644"/>
                      <a:pt x="84" y="644"/>
                    </a:cubicBezTo>
                    <a:cubicBezTo>
                      <a:pt x="63" y="644"/>
                      <a:pt x="46" y="661"/>
                      <a:pt x="46" y="682"/>
                    </a:cubicBezTo>
                    <a:cubicBezTo>
                      <a:pt x="46" y="704"/>
                      <a:pt x="63" y="721"/>
                      <a:pt x="84" y="721"/>
                    </a:cubicBezTo>
                    <a:cubicBezTo>
                      <a:pt x="105" y="721"/>
                      <a:pt x="123" y="704"/>
                      <a:pt x="123" y="682"/>
                    </a:cubicBezTo>
                    <a:cubicBezTo>
                      <a:pt x="123" y="672"/>
                      <a:pt x="119" y="663"/>
                      <a:pt x="113" y="656"/>
                    </a:cubicBezTo>
                    <a:cubicBezTo>
                      <a:pt x="219" y="550"/>
                      <a:pt x="219" y="550"/>
                      <a:pt x="219" y="550"/>
                    </a:cubicBezTo>
                    <a:cubicBezTo>
                      <a:pt x="278" y="550"/>
                      <a:pt x="278" y="550"/>
                      <a:pt x="278" y="550"/>
                    </a:cubicBezTo>
                    <a:cubicBezTo>
                      <a:pt x="280" y="550"/>
                      <a:pt x="282" y="550"/>
                      <a:pt x="283" y="548"/>
                    </a:cubicBezTo>
                    <a:cubicBezTo>
                      <a:pt x="436" y="395"/>
                      <a:pt x="436" y="395"/>
                      <a:pt x="436" y="395"/>
                    </a:cubicBezTo>
                    <a:cubicBezTo>
                      <a:pt x="506" y="395"/>
                      <a:pt x="506" y="395"/>
                      <a:pt x="506" y="395"/>
                    </a:cubicBezTo>
                    <a:cubicBezTo>
                      <a:pt x="510" y="395"/>
                      <a:pt x="513" y="394"/>
                      <a:pt x="516" y="391"/>
                    </a:cubicBezTo>
                    <a:cubicBezTo>
                      <a:pt x="681" y="227"/>
                      <a:pt x="681" y="227"/>
                      <a:pt x="681" y="227"/>
                    </a:cubicBezTo>
                    <a:cubicBezTo>
                      <a:pt x="1148" y="226"/>
                      <a:pt x="1148" y="226"/>
                      <a:pt x="1148" y="226"/>
                    </a:cubicBezTo>
                    <a:cubicBezTo>
                      <a:pt x="1067" y="307"/>
                      <a:pt x="1067" y="307"/>
                      <a:pt x="1067" y="307"/>
                    </a:cubicBezTo>
                    <a:cubicBezTo>
                      <a:pt x="835" y="307"/>
                      <a:pt x="835" y="307"/>
                      <a:pt x="835" y="307"/>
                    </a:cubicBezTo>
                    <a:cubicBezTo>
                      <a:pt x="833" y="307"/>
                      <a:pt x="831" y="308"/>
                      <a:pt x="829" y="309"/>
                    </a:cubicBezTo>
                    <a:cubicBezTo>
                      <a:pt x="815" y="291"/>
                      <a:pt x="793" y="280"/>
                      <a:pt x="769" y="280"/>
                    </a:cubicBezTo>
                    <a:cubicBezTo>
                      <a:pt x="727" y="280"/>
                      <a:pt x="692" y="315"/>
                      <a:pt x="692" y="357"/>
                    </a:cubicBezTo>
                    <a:cubicBezTo>
                      <a:pt x="692" y="400"/>
                      <a:pt x="727" y="434"/>
                      <a:pt x="769" y="434"/>
                    </a:cubicBezTo>
                    <a:cubicBezTo>
                      <a:pt x="812" y="434"/>
                      <a:pt x="846" y="400"/>
                      <a:pt x="846" y="357"/>
                    </a:cubicBezTo>
                    <a:cubicBezTo>
                      <a:pt x="846" y="350"/>
                      <a:pt x="845" y="343"/>
                      <a:pt x="843" y="336"/>
                    </a:cubicBezTo>
                    <a:cubicBezTo>
                      <a:pt x="996" y="336"/>
                      <a:pt x="996" y="336"/>
                      <a:pt x="996" y="336"/>
                    </a:cubicBezTo>
                    <a:cubicBezTo>
                      <a:pt x="844" y="488"/>
                      <a:pt x="844" y="488"/>
                      <a:pt x="844" y="488"/>
                    </a:cubicBezTo>
                    <a:cubicBezTo>
                      <a:pt x="688" y="488"/>
                      <a:pt x="688" y="488"/>
                      <a:pt x="688" y="488"/>
                    </a:cubicBezTo>
                    <a:cubicBezTo>
                      <a:pt x="684" y="455"/>
                      <a:pt x="656" y="429"/>
                      <a:pt x="622" y="429"/>
                    </a:cubicBezTo>
                    <a:cubicBezTo>
                      <a:pt x="587" y="429"/>
                      <a:pt x="559" y="455"/>
                      <a:pt x="555" y="488"/>
                    </a:cubicBezTo>
                    <a:cubicBezTo>
                      <a:pt x="515" y="488"/>
                      <a:pt x="515" y="488"/>
                      <a:pt x="515" y="488"/>
                    </a:cubicBezTo>
                    <a:cubicBezTo>
                      <a:pt x="513" y="488"/>
                      <a:pt x="511" y="489"/>
                      <a:pt x="510" y="491"/>
                    </a:cubicBezTo>
                    <a:cubicBezTo>
                      <a:pt x="336" y="665"/>
                      <a:pt x="336" y="665"/>
                      <a:pt x="336" y="665"/>
                    </a:cubicBezTo>
                    <a:cubicBezTo>
                      <a:pt x="305" y="665"/>
                      <a:pt x="305" y="665"/>
                      <a:pt x="305" y="665"/>
                    </a:cubicBezTo>
                    <a:cubicBezTo>
                      <a:pt x="301" y="648"/>
                      <a:pt x="286" y="636"/>
                      <a:pt x="268" y="636"/>
                    </a:cubicBezTo>
                    <a:cubicBezTo>
                      <a:pt x="247" y="636"/>
                      <a:pt x="230" y="653"/>
                      <a:pt x="230" y="674"/>
                    </a:cubicBezTo>
                    <a:cubicBezTo>
                      <a:pt x="230" y="696"/>
                      <a:pt x="247" y="713"/>
                      <a:pt x="268" y="713"/>
                    </a:cubicBezTo>
                    <a:cubicBezTo>
                      <a:pt x="288" y="713"/>
                      <a:pt x="304" y="698"/>
                      <a:pt x="306" y="679"/>
                    </a:cubicBezTo>
                    <a:cubicBezTo>
                      <a:pt x="339" y="679"/>
                      <a:pt x="339" y="679"/>
                      <a:pt x="339" y="679"/>
                    </a:cubicBezTo>
                    <a:cubicBezTo>
                      <a:pt x="341" y="679"/>
                      <a:pt x="342" y="678"/>
                      <a:pt x="344" y="677"/>
                    </a:cubicBezTo>
                    <a:cubicBezTo>
                      <a:pt x="518" y="503"/>
                      <a:pt x="518" y="503"/>
                      <a:pt x="518" y="503"/>
                    </a:cubicBezTo>
                    <a:cubicBezTo>
                      <a:pt x="555" y="503"/>
                      <a:pt x="555" y="503"/>
                      <a:pt x="555" y="503"/>
                    </a:cubicBezTo>
                    <a:cubicBezTo>
                      <a:pt x="558" y="525"/>
                      <a:pt x="571" y="543"/>
                      <a:pt x="589" y="554"/>
                    </a:cubicBezTo>
                    <a:cubicBezTo>
                      <a:pt x="526" y="616"/>
                      <a:pt x="526" y="616"/>
                      <a:pt x="526" y="616"/>
                    </a:cubicBezTo>
                    <a:cubicBezTo>
                      <a:pt x="523" y="619"/>
                      <a:pt x="522" y="623"/>
                      <a:pt x="522" y="626"/>
                    </a:cubicBezTo>
                    <a:cubicBezTo>
                      <a:pt x="522" y="700"/>
                      <a:pt x="522" y="700"/>
                      <a:pt x="522" y="700"/>
                    </a:cubicBezTo>
                    <a:cubicBezTo>
                      <a:pt x="444" y="778"/>
                      <a:pt x="444" y="778"/>
                      <a:pt x="444" y="778"/>
                    </a:cubicBezTo>
                    <a:cubicBezTo>
                      <a:pt x="318" y="778"/>
                      <a:pt x="318" y="778"/>
                      <a:pt x="318" y="778"/>
                    </a:cubicBezTo>
                    <a:cubicBezTo>
                      <a:pt x="314" y="778"/>
                      <a:pt x="310" y="779"/>
                      <a:pt x="308" y="782"/>
                    </a:cubicBezTo>
                    <a:cubicBezTo>
                      <a:pt x="240" y="850"/>
                      <a:pt x="240" y="850"/>
                      <a:pt x="240" y="850"/>
                    </a:cubicBezTo>
                    <a:cubicBezTo>
                      <a:pt x="229" y="843"/>
                      <a:pt x="216" y="838"/>
                      <a:pt x="202" y="838"/>
                    </a:cubicBezTo>
                    <a:cubicBezTo>
                      <a:pt x="165" y="838"/>
                      <a:pt x="135" y="868"/>
                      <a:pt x="135" y="905"/>
                    </a:cubicBezTo>
                    <a:cubicBezTo>
                      <a:pt x="135" y="942"/>
                      <a:pt x="165" y="971"/>
                      <a:pt x="202" y="971"/>
                    </a:cubicBezTo>
                    <a:cubicBezTo>
                      <a:pt x="238" y="971"/>
                      <a:pt x="268" y="942"/>
                      <a:pt x="268" y="905"/>
                    </a:cubicBezTo>
                    <a:cubicBezTo>
                      <a:pt x="268" y="893"/>
                      <a:pt x="265" y="881"/>
                      <a:pt x="259" y="872"/>
                    </a:cubicBezTo>
                    <a:cubicBezTo>
                      <a:pt x="324" y="807"/>
                      <a:pt x="324" y="807"/>
                      <a:pt x="324" y="807"/>
                    </a:cubicBezTo>
                    <a:cubicBezTo>
                      <a:pt x="450" y="807"/>
                      <a:pt x="450" y="807"/>
                      <a:pt x="450" y="807"/>
                    </a:cubicBezTo>
                    <a:cubicBezTo>
                      <a:pt x="454" y="807"/>
                      <a:pt x="458" y="805"/>
                      <a:pt x="460" y="803"/>
                    </a:cubicBezTo>
                    <a:cubicBezTo>
                      <a:pt x="547" y="716"/>
                      <a:pt x="547" y="716"/>
                      <a:pt x="547" y="716"/>
                    </a:cubicBezTo>
                    <a:cubicBezTo>
                      <a:pt x="549" y="714"/>
                      <a:pt x="551" y="710"/>
                      <a:pt x="551" y="706"/>
                    </a:cubicBezTo>
                    <a:cubicBezTo>
                      <a:pt x="551" y="632"/>
                      <a:pt x="551" y="632"/>
                      <a:pt x="551" y="632"/>
                    </a:cubicBezTo>
                    <a:cubicBezTo>
                      <a:pt x="621" y="562"/>
                      <a:pt x="621" y="562"/>
                      <a:pt x="621" y="562"/>
                    </a:cubicBezTo>
                    <a:cubicBezTo>
                      <a:pt x="621" y="562"/>
                      <a:pt x="621" y="562"/>
                      <a:pt x="622" y="562"/>
                    </a:cubicBezTo>
                    <a:cubicBezTo>
                      <a:pt x="651" y="562"/>
                      <a:pt x="676" y="543"/>
                      <a:pt x="685" y="517"/>
                    </a:cubicBezTo>
                    <a:cubicBezTo>
                      <a:pt x="850" y="517"/>
                      <a:pt x="850" y="517"/>
                      <a:pt x="850" y="517"/>
                    </a:cubicBezTo>
                    <a:cubicBezTo>
                      <a:pt x="853" y="517"/>
                      <a:pt x="857" y="516"/>
                      <a:pt x="860" y="513"/>
                    </a:cubicBezTo>
                    <a:cubicBezTo>
                      <a:pt x="1037" y="336"/>
                      <a:pt x="1037" y="336"/>
                      <a:pt x="1037" y="336"/>
                    </a:cubicBezTo>
                    <a:cubicBezTo>
                      <a:pt x="1073" y="336"/>
                      <a:pt x="1073" y="336"/>
                      <a:pt x="1073" y="336"/>
                    </a:cubicBezTo>
                    <a:cubicBezTo>
                      <a:pt x="1077" y="336"/>
                      <a:pt x="1080" y="334"/>
                      <a:pt x="1083" y="332"/>
                    </a:cubicBezTo>
                    <a:cubicBezTo>
                      <a:pt x="1189" y="226"/>
                      <a:pt x="1189" y="226"/>
                      <a:pt x="1189" y="226"/>
                    </a:cubicBezTo>
                    <a:cubicBezTo>
                      <a:pt x="1385" y="226"/>
                      <a:pt x="1385" y="226"/>
                      <a:pt x="1385" y="226"/>
                    </a:cubicBezTo>
                    <a:cubicBezTo>
                      <a:pt x="1385" y="231"/>
                      <a:pt x="1385" y="231"/>
                      <a:pt x="1385" y="231"/>
                    </a:cubicBezTo>
                    <a:lnTo>
                      <a:pt x="1487" y="231"/>
                    </a:lnTo>
                    <a:close/>
                    <a:moveTo>
                      <a:pt x="700" y="102"/>
                    </a:moveTo>
                    <a:cubicBezTo>
                      <a:pt x="687" y="102"/>
                      <a:pt x="676" y="92"/>
                      <a:pt x="676" y="78"/>
                    </a:cubicBezTo>
                    <a:cubicBezTo>
                      <a:pt x="676" y="65"/>
                      <a:pt x="687" y="54"/>
                      <a:pt x="700" y="54"/>
                    </a:cubicBezTo>
                    <a:cubicBezTo>
                      <a:pt x="713" y="54"/>
                      <a:pt x="724" y="65"/>
                      <a:pt x="724" y="78"/>
                    </a:cubicBezTo>
                    <a:cubicBezTo>
                      <a:pt x="724" y="92"/>
                      <a:pt x="713" y="102"/>
                      <a:pt x="700" y="102"/>
                    </a:cubicBezTo>
                    <a:close/>
                    <a:moveTo>
                      <a:pt x="767" y="159"/>
                    </a:moveTo>
                    <a:cubicBezTo>
                      <a:pt x="753" y="159"/>
                      <a:pt x="743" y="148"/>
                      <a:pt x="743" y="134"/>
                    </a:cubicBezTo>
                    <a:cubicBezTo>
                      <a:pt x="743" y="121"/>
                      <a:pt x="753" y="110"/>
                      <a:pt x="767" y="110"/>
                    </a:cubicBezTo>
                    <a:cubicBezTo>
                      <a:pt x="780" y="110"/>
                      <a:pt x="791" y="121"/>
                      <a:pt x="791" y="134"/>
                    </a:cubicBezTo>
                    <a:cubicBezTo>
                      <a:pt x="791" y="148"/>
                      <a:pt x="780" y="159"/>
                      <a:pt x="767" y="159"/>
                    </a:cubicBezTo>
                    <a:close/>
                    <a:moveTo>
                      <a:pt x="77" y="126"/>
                    </a:moveTo>
                    <a:cubicBezTo>
                      <a:pt x="50" y="126"/>
                      <a:pt x="29" y="104"/>
                      <a:pt x="29" y="77"/>
                    </a:cubicBezTo>
                    <a:cubicBezTo>
                      <a:pt x="29" y="51"/>
                      <a:pt x="50" y="29"/>
                      <a:pt x="77" y="29"/>
                    </a:cubicBezTo>
                    <a:cubicBezTo>
                      <a:pt x="104" y="29"/>
                      <a:pt x="125" y="51"/>
                      <a:pt x="125" y="77"/>
                    </a:cubicBezTo>
                    <a:cubicBezTo>
                      <a:pt x="125" y="104"/>
                      <a:pt x="104" y="126"/>
                      <a:pt x="77" y="126"/>
                    </a:cubicBezTo>
                    <a:close/>
                    <a:moveTo>
                      <a:pt x="408" y="304"/>
                    </a:moveTo>
                    <a:cubicBezTo>
                      <a:pt x="395" y="304"/>
                      <a:pt x="384" y="293"/>
                      <a:pt x="384" y="280"/>
                    </a:cubicBezTo>
                    <a:cubicBezTo>
                      <a:pt x="384" y="266"/>
                      <a:pt x="395" y="256"/>
                      <a:pt x="408" y="256"/>
                    </a:cubicBezTo>
                    <a:cubicBezTo>
                      <a:pt x="421" y="256"/>
                      <a:pt x="432" y="266"/>
                      <a:pt x="432" y="280"/>
                    </a:cubicBezTo>
                    <a:cubicBezTo>
                      <a:pt x="432" y="293"/>
                      <a:pt x="421" y="304"/>
                      <a:pt x="408" y="304"/>
                    </a:cubicBezTo>
                    <a:close/>
                    <a:moveTo>
                      <a:pt x="202" y="410"/>
                    </a:moveTo>
                    <a:cubicBezTo>
                      <a:pt x="186" y="410"/>
                      <a:pt x="174" y="398"/>
                      <a:pt x="174" y="383"/>
                    </a:cubicBezTo>
                    <a:cubicBezTo>
                      <a:pt x="174" y="368"/>
                      <a:pt x="186" y="356"/>
                      <a:pt x="202" y="356"/>
                    </a:cubicBezTo>
                    <a:cubicBezTo>
                      <a:pt x="217" y="356"/>
                      <a:pt x="229" y="368"/>
                      <a:pt x="229" y="383"/>
                    </a:cubicBezTo>
                    <a:cubicBezTo>
                      <a:pt x="229" y="398"/>
                      <a:pt x="217" y="410"/>
                      <a:pt x="202" y="410"/>
                    </a:cubicBezTo>
                    <a:close/>
                    <a:moveTo>
                      <a:pt x="44" y="463"/>
                    </a:moveTo>
                    <a:cubicBezTo>
                      <a:pt x="31" y="463"/>
                      <a:pt x="20" y="453"/>
                      <a:pt x="20" y="439"/>
                    </a:cubicBezTo>
                    <a:cubicBezTo>
                      <a:pt x="20" y="426"/>
                      <a:pt x="31" y="415"/>
                      <a:pt x="44" y="415"/>
                    </a:cubicBezTo>
                    <a:cubicBezTo>
                      <a:pt x="58" y="415"/>
                      <a:pt x="68" y="426"/>
                      <a:pt x="68" y="439"/>
                    </a:cubicBezTo>
                    <a:cubicBezTo>
                      <a:pt x="68" y="453"/>
                      <a:pt x="58" y="463"/>
                      <a:pt x="44" y="463"/>
                    </a:cubicBezTo>
                    <a:close/>
                    <a:moveTo>
                      <a:pt x="84" y="706"/>
                    </a:moveTo>
                    <a:cubicBezTo>
                      <a:pt x="71" y="706"/>
                      <a:pt x="60" y="696"/>
                      <a:pt x="60" y="682"/>
                    </a:cubicBezTo>
                    <a:cubicBezTo>
                      <a:pt x="60" y="669"/>
                      <a:pt x="71" y="658"/>
                      <a:pt x="84" y="658"/>
                    </a:cubicBezTo>
                    <a:cubicBezTo>
                      <a:pt x="98" y="658"/>
                      <a:pt x="108" y="669"/>
                      <a:pt x="108" y="682"/>
                    </a:cubicBezTo>
                    <a:cubicBezTo>
                      <a:pt x="108" y="696"/>
                      <a:pt x="98" y="706"/>
                      <a:pt x="84" y="706"/>
                    </a:cubicBezTo>
                    <a:close/>
                    <a:moveTo>
                      <a:pt x="769" y="405"/>
                    </a:moveTo>
                    <a:cubicBezTo>
                      <a:pt x="743" y="405"/>
                      <a:pt x="721" y="384"/>
                      <a:pt x="721" y="357"/>
                    </a:cubicBezTo>
                    <a:cubicBezTo>
                      <a:pt x="721" y="330"/>
                      <a:pt x="743" y="309"/>
                      <a:pt x="769" y="309"/>
                    </a:cubicBezTo>
                    <a:cubicBezTo>
                      <a:pt x="796" y="309"/>
                      <a:pt x="817" y="330"/>
                      <a:pt x="817" y="357"/>
                    </a:cubicBezTo>
                    <a:cubicBezTo>
                      <a:pt x="817" y="384"/>
                      <a:pt x="796" y="405"/>
                      <a:pt x="769" y="405"/>
                    </a:cubicBezTo>
                    <a:close/>
                    <a:moveTo>
                      <a:pt x="268" y="699"/>
                    </a:moveTo>
                    <a:cubicBezTo>
                      <a:pt x="255" y="699"/>
                      <a:pt x="244" y="688"/>
                      <a:pt x="244" y="674"/>
                    </a:cubicBezTo>
                    <a:cubicBezTo>
                      <a:pt x="244" y="661"/>
                      <a:pt x="255" y="650"/>
                      <a:pt x="268" y="650"/>
                    </a:cubicBezTo>
                    <a:cubicBezTo>
                      <a:pt x="281" y="650"/>
                      <a:pt x="292" y="661"/>
                      <a:pt x="292" y="674"/>
                    </a:cubicBezTo>
                    <a:cubicBezTo>
                      <a:pt x="292" y="688"/>
                      <a:pt x="281" y="699"/>
                      <a:pt x="268" y="699"/>
                    </a:cubicBezTo>
                    <a:close/>
                    <a:moveTo>
                      <a:pt x="202" y="943"/>
                    </a:moveTo>
                    <a:cubicBezTo>
                      <a:pt x="181" y="943"/>
                      <a:pt x="164" y="926"/>
                      <a:pt x="164" y="905"/>
                    </a:cubicBezTo>
                    <a:cubicBezTo>
                      <a:pt x="164" y="884"/>
                      <a:pt x="181" y="867"/>
                      <a:pt x="202" y="867"/>
                    </a:cubicBezTo>
                    <a:cubicBezTo>
                      <a:pt x="222" y="867"/>
                      <a:pt x="239" y="884"/>
                      <a:pt x="239" y="905"/>
                    </a:cubicBezTo>
                    <a:cubicBezTo>
                      <a:pt x="239" y="926"/>
                      <a:pt x="222" y="943"/>
                      <a:pt x="202" y="943"/>
                    </a:cubicBezTo>
                    <a:close/>
                    <a:moveTo>
                      <a:pt x="622" y="533"/>
                    </a:moveTo>
                    <a:cubicBezTo>
                      <a:pt x="601" y="533"/>
                      <a:pt x="584" y="517"/>
                      <a:pt x="584" y="496"/>
                    </a:cubicBezTo>
                    <a:cubicBezTo>
                      <a:pt x="584" y="475"/>
                      <a:pt x="601" y="458"/>
                      <a:pt x="622" y="458"/>
                    </a:cubicBezTo>
                    <a:cubicBezTo>
                      <a:pt x="642" y="458"/>
                      <a:pt x="659" y="475"/>
                      <a:pt x="659" y="496"/>
                    </a:cubicBezTo>
                    <a:cubicBezTo>
                      <a:pt x="659" y="517"/>
                      <a:pt x="642" y="533"/>
                      <a:pt x="622" y="5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79" name="Freeform 6"/>
              <p:cNvSpPr>
                <a:spLocks noEditPoints="1"/>
              </p:cNvSpPr>
              <p:nvPr/>
            </p:nvSpPr>
            <p:spPr bwMode="auto">
              <a:xfrm>
                <a:off x="3836" y="1109"/>
                <a:ext cx="806" cy="1052"/>
              </a:xfrm>
              <a:custGeom>
                <a:avLst/>
                <a:gdLst>
                  <a:gd name="T0" fmla="*/ 62 w 962"/>
                  <a:gd name="T1" fmla="*/ 1118 h 1255"/>
                  <a:gd name="T2" fmla="*/ 414 w 962"/>
                  <a:gd name="T3" fmla="*/ 995 h 1255"/>
                  <a:gd name="T4" fmla="*/ 397 w 962"/>
                  <a:gd name="T5" fmla="*/ 963 h 1255"/>
                  <a:gd name="T6" fmla="*/ 77 w 962"/>
                  <a:gd name="T7" fmla="*/ 1103 h 1255"/>
                  <a:gd name="T8" fmla="*/ 275 w 962"/>
                  <a:gd name="T9" fmla="*/ 1093 h 1255"/>
                  <a:gd name="T10" fmla="*/ 350 w 962"/>
                  <a:gd name="T11" fmla="*/ 976 h 1255"/>
                  <a:gd name="T12" fmla="*/ 282 w 962"/>
                  <a:gd name="T13" fmla="*/ 945 h 1255"/>
                  <a:gd name="T14" fmla="*/ 272 w 962"/>
                  <a:gd name="T15" fmla="*/ 1078 h 1255"/>
                  <a:gd name="T16" fmla="*/ 408 w 962"/>
                  <a:gd name="T17" fmla="*/ 816 h 1255"/>
                  <a:gd name="T18" fmla="*/ 573 w 962"/>
                  <a:gd name="T19" fmla="*/ 774 h 1255"/>
                  <a:gd name="T20" fmla="*/ 475 w 962"/>
                  <a:gd name="T21" fmla="*/ 735 h 1255"/>
                  <a:gd name="T22" fmla="*/ 458 w 962"/>
                  <a:gd name="T23" fmla="*/ 722 h 1255"/>
                  <a:gd name="T24" fmla="*/ 568 w 962"/>
                  <a:gd name="T25" fmla="*/ 672 h 1255"/>
                  <a:gd name="T26" fmla="*/ 629 w 962"/>
                  <a:gd name="T27" fmla="*/ 627 h 1255"/>
                  <a:gd name="T28" fmla="*/ 515 w 962"/>
                  <a:gd name="T29" fmla="*/ 704 h 1255"/>
                  <a:gd name="T30" fmla="*/ 516 w 962"/>
                  <a:gd name="T31" fmla="*/ 683 h 1255"/>
                  <a:gd name="T32" fmla="*/ 733 w 962"/>
                  <a:gd name="T33" fmla="*/ 595 h 1255"/>
                  <a:gd name="T34" fmla="*/ 578 w 962"/>
                  <a:gd name="T35" fmla="*/ 604 h 1255"/>
                  <a:gd name="T36" fmla="*/ 462 w 962"/>
                  <a:gd name="T37" fmla="*/ 643 h 1255"/>
                  <a:gd name="T38" fmla="*/ 700 w 962"/>
                  <a:gd name="T39" fmla="*/ 462 h 1255"/>
                  <a:gd name="T40" fmla="*/ 892 w 962"/>
                  <a:gd name="T41" fmla="*/ 279 h 1255"/>
                  <a:gd name="T42" fmla="*/ 923 w 962"/>
                  <a:gd name="T43" fmla="*/ 170 h 1255"/>
                  <a:gd name="T44" fmla="*/ 894 w 962"/>
                  <a:gd name="T45" fmla="*/ 156 h 1255"/>
                  <a:gd name="T46" fmla="*/ 768 w 962"/>
                  <a:gd name="T47" fmla="*/ 382 h 1255"/>
                  <a:gd name="T48" fmla="*/ 621 w 962"/>
                  <a:gd name="T49" fmla="*/ 511 h 1255"/>
                  <a:gd name="T50" fmla="*/ 709 w 962"/>
                  <a:gd name="T51" fmla="*/ 212 h 1255"/>
                  <a:gd name="T52" fmla="*/ 652 w 962"/>
                  <a:gd name="T53" fmla="*/ 176 h 1255"/>
                  <a:gd name="T54" fmla="*/ 493 w 962"/>
                  <a:gd name="T55" fmla="*/ 582 h 1255"/>
                  <a:gd name="T56" fmla="*/ 530 w 962"/>
                  <a:gd name="T57" fmla="*/ 307 h 1255"/>
                  <a:gd name="T58" fmla="*/ 502 w 962"/>
                  <a:gd name="T59" fmla="*/ 216 h 1255"/>
                  <a:gd name="T60" fmla="*/ 486 w 962"/>
                  <a:gd name="T61" fmla="*/ 185 h 1255"/>
                  <a:gd name="T62" fmla="*/ 466 w 962"/>
                  <a:gd name="T63" fmla="*/ 258 h 1255"/>
                  <a:gd name="T64" fmla="*/ 480 w 962"/>
                  <a:gd name="T65" fmla="*/ 439 h 1255"/>
                  <a:gd name="T66" fmla="*/ 462 w 962"/>
                  <a:gd name="T67" fmla="*/ 417 h 1255"/>
                  <a:gd name="T68" fmla="*/ 563 w 962"/>
                  <a:gd name="T69" fmla="*/ 63 h 1255"/>
                  <a:gd name="T70" fmla="*/ 554 w 962"/>
                  <a:gd name="T71" fmla="*/ 39 h 1255"/>
                  <a:gd name="T72" fmla="*/ 434 w 962"/>
                  <a:gd name="T73" fmla="*/ 289 h 1255"/>
                  <a:gd name="T74" fmla="*/ 12 w 962"/>
                  <a:gd name="T75" fmla="*/ 1127 h 1255"/>
                  <a:gd name="T76" fmla="*/ 0 w 962"/>
                  <a:gd name="T77" fmla="*/ 1254 h 1255"/>
                  <a:gd name="T78" fmla="*/ 460 w 962"/>
                  <a:gd name="T79" fmla="*/ 963 h 1255"/>
                  <a:gd name="T80" fmla="*/ 320 w 962"/>
                  <a:gd name="T81" fmla="*/ 969 h 1255"/>
                  <a:gd name="T82" fmla="*/ 320 w 962"/>
                  <a:gd name="T83" fmla="*/ 969 h 1255"/>
                  <a:gd name="T84" fmla="*/ 549 w 962"/>
                  <a:gd name="T85" fmla="*/ 736 h 1255"/>
                  <a:gd name="T86" fmla="*/ 629 w 962"/>
                  <a:gd name="T87" fmla="*/ 690 h 1255"/>
                  <a:gd name="T88" fmla="*/ 719 w 962"/>
                  <a:gd name="T89" fmla="*/ 595 h 1255"/>
                  <a:gd name="T90" fmla="*/ 923 w 962"/>
                  <a:gd name="T91" fmla="*/ 108 h 1255"/>
                  <a:gd name="T92" fmla="*/ 923 w 962"/>
                  <a:gd name="T93" fmla="*/ 108 h 1255"/>
                  <a:gd name="T94" fmla="*/ 704 w 962"/>
                  <a:gd name="T95" fmla="*/ 423 h 1255"/>
                  <a:gd name="T96" fmla="*/ 709 w 962"/>
                  <a:gd name="T97" fmla="*/ 191 h 1255"/>
                  <a:gd name="T98" fmla="*/ 549 w 962"/>
                  <a:gd name="T99" fmla="*/ 185 h 1255"/>
                  <a:gd name="T100" fmla="*/ 592 w 962"/>
                  <a:gd name="T101" fmla="*/ 15 h 1255"/>
                  <a:gd name="T102" fmla="*/ 592 w 962"/>
                  <a:gd name="T103" fmla="*/ 15 h 1255"/>
                  <a:gd name="T104" fmla="*/ 436 w 962"/>
                  <a:gd name="T105" fmla="*/ 39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2" h="1255">
                    <a:moveTo>
                      <a:pt x="45" y="1173"/>
                    </a:moveTo>
                    <a:cubicBezTo>
                      <a:pt x="37" y="1173"/>
                      <a:pt x="37" y="1173"/>
                      <a:pt x="37" y="1173"/>
                    </a:cubicBezTo>
                    <a:cubicBezTo>
                      <a:pt x="37" y="1143"/>
                      <a:pt x="37" y="1143"/>
                      <a:pt x="37" y="1143"/>
                    </a:cubicBezTo>
                    <a:cubicBezTo>
                      <a:pt x="62" y="1118"/>
                      <a:pt x="62" y="1118"/>
                      <a:pt x="62" y="1118"/>
                    </a:cubicBezTo>
                    <a:cubicBezTo>
                      <a:pt x="127" y="1118"/>
                      <a:pt x="127" y="1118"/>
                      <a:pt x="127" y="1118"/>
                    </a:cubicBezTo>
                    <a:cubicBezTo>
                      <a:pt x="289" y="1118"/>
                      <a:pt x="289" y="1118"/>
                      <a:pt x="289" y="1118"/>
                    </a:cubicBezTo>
                    <a:cubicBezTo>
                      <a:pt x="291" y="1118"/>
                      <a:pt x="293" y="1117"/>
                      <a:pt x="294" y="1115"/>
                    </a:cubicBezTo>
                    <a:cubicBezTo>
                      <a:pt x="414" y="995"/>
                      <a:pt x="414" y="995"/>
                      <a:pt x="414" y="995"/>
                    </a:cubicBezTo>
                    <a:cubicBezTo>
                      <a:pt x="420" y="999"/>
                      <a:pt x="427" y="1002"/>
                      <a:pt x="436" y="1002"/>
                    </a:cubicBezTo>
                    <a:cubicBezTo>
                      <a:pt x="457" y="1002"/>
                      <a:pt x="474" y="985"/>
                      <a:pt x="474" y="963"/>
                    </a:cubicBezTo>
                    <a:cubicBezTo>
                      <a:pt x="474" y="942"/>
                      <a:pt x="457" y="925"/>
                      <a:pt x="436" y="925"/>
                    </a:cubicBezTo>
                    <a:cubicBezTo>
                      <a:pt x="414" y="925"/>
                      <a:pt x="397" y="942"/>
                      <a:pt x="397" y="963"/>
                    </a:cubicBezTo>
                    <a:cubicBezTo>
                      <a:pt x="397" y="971"/>
                      <a:pt x="400" y="979"/>
                      <a:pt x="404" y="985"/>
                    </a:cubicBezTo>
                    <a:cubicBezTo>
                      <a:pt x="286" y="1103"/>
                      <a:pt x="286" y="1103"/>
                      <a:pt x="286" y="1103"/>
                    </a:cubicBezTo>
                    <a:cubicBezTo>
                      <a:pt x="127" y="1103"/>
                      <a:pt x="127" y="1103"/>
                      <a:pt x="127" y="1103"/>
                    </a:cubicBezTo>
                    <a:cubicBezTo>
                      <a:pt x="77" y="1103"/>
                      <a:pt x="77" y="1103"/>
                      <a:pt x="77" y="1103"/>
                    </a:cubicBezTo>
                    <a:cubicBezTo>
                      <a:pt x="87" y="1093"/>
                      <a:pt x="87" y="1093"/>
                      <a:pt x="87" y="1093"/>
                    </a:cubicBezTo>
                    <a:cubicBezTo>
                      <a:pt x="87" y="1093"/>
                      <a:pt x="87" y="1093"/>
                      <a:pt x="88" y="1093"/>
                    </a:cubicBezTo>
                    <a:cubicBezTo>
                      <a:pt x="162" y="1093"/>
                      <a:pt x="162" y="1093"/>
                      <a:pt x="162" y="1093"/>
                    </a:cubicBezTo>
                    <a:cubicBezTo>
                      <a:pt x="275" y="1093"/>
                      <a:pt x="275" y="1093"/>
                      <a:pt x="275" y="1093"/>
                    </a:cubicBezTo>
                    <a:cubicBezTo>
                      <a:pt x="277" y="1093"/>
                      <a:pt x="279" y="1092"/>
                      <a:pt x="280" y="1091"/>
                    </a:cubicBezTo>
                    <a:cubicBezTo>
                      <a:pt x="348" y="1023"/>
                      <a:pt x="348" y="1023"/>
                      <a:pt x="348" y="1023"/>
                    </a:cubicBezTo>
                    <a:cubicBezTo>
                      <a:pt x="349" y="1022"/>
                      <a:pt x="350" y="1020"/>
                      <a:pt x="350" y="1018"/>
                    </a:cubicBezTo>
                    <a:cubicBezTo>
                      <a:pt x="350" y="976"/>
                      <a:pt x="350" y="976"/>
                      <a:pt x="350" y="976"/>
                    </a:cubicBezTo>
                    <a:cubicBezTo>
                      <a:pt x="350" y="974"/>
                      <a:pt x="349" y="973"/>
                      <a:pt x="349" y="972"/>
                    </a:cubicBezTo>
                    <a:cubicBezTo>
                      <a:pt x="355" y="965"/>
                      <a:pt x="359" y="956"/>
                      <a:pt x="359" y="945"/>
                    </a:cubicBezTo>
                    <a:cubicBezTo>
                      <a:pt x="359" y="924"/>
                      <a:pt x="342" y="907"/>
                      <a:pt x="320" y="907"/>
                    </a:cubicBezTo>
                    <a:cubicBezTo>
                      <a:pt x="299" y="907"/>
                      <a:pt x="282" y="924"/>
                      <a:pt x="282" y="945"/>
                    </a:cubicBezTo>
                    <a:cubicBezTo>
                      <a:pt x="282" y="967"/>
                      <a:pt x="299" y="984"/>
                      <a:pt x="320" y="984"/>
                    </a:cubicBezTo>
                    <a:cubicBezTo>
                      <a:pt x="326" y="984"/>
                      <a:pt x="331" y="983"/>
                      <a:pt x="336" y="981"/>
                    </a:cubicBezTo>
                    <a:cubicBezTo>
                      <a:pt x="336" y="1015"/>
                      <a:pt x="336" y="1015"/>
                      <a:pt x="336" y="1015"/>
                    </a:cubicBezTo>
                    <a:cubicBezTo>
                      <a:pt x="272" y="1078"/>
                      <a:pt x="272" y="1078"/>
                      <a:pt x="272" y="1078"/>
                    </a:cubicBezTo>
                    <a:cubicBezTo>
                      <a:pt x="162" y="1078"/>
                      <a:pt x="162" y="1078"/>
                      <a:pt x="162" y="1078"/>
                    </a:cubicBezTo>
                    <a:cubicBezTo>
                      <a:pt x="101" y="1078"/>
                      <a:pt x="101" y="1078"/>
                      <a:pt x="101" y="1078"/>
                    </a:cubicBezTo>
                    <a:cubicBezTo>
                      <a:pt x="364" y="816"/>
                      <a:pt x="364" y="816"/>
                      <a:pt x="364" y="816"/>
                    </a:cubicBezTo>
                    <a:cubicBezTo>
                      <a:pt x="408" y="816"/>
                      <a:pt x="408" y="816"/>
                      <a:pt x="408" y="816"/>
                    </a:cubicBezTo>
                    <a:cubicBezTo>
                      <a:pt x="410" y="816"/>
                      <a:pt x="412" y="816"/>
                      <a:pt x="413" y="814"/>
                    </a:cubicBezTo>
                    <a:cubicBezTo>
                      <a:pt x="478" y="750"/>
                      <a:pt x="478" y="750"/>
                      <a:pt x="478" y="750"/>
                    </a:cubicBezTo>
                    <a:cubicBezTo>
                      <a:pt x="537" y="750"/>
                      <a:pt x="537" y="750"/>
                      <a:pt x="537" y="750"/>
                    </a:cubicBezTo>
                    <a:cubicBezTo>
                      <a:pt x="543" y="764"/>
                      <a:pt x="557" y="774"/>
                      <a:pt x="573" y="774"/>
                    </a:cubicBezTo>
                    <a:cubicBezTo>
                      <a:pt x="594" y="774"/>
                      <a:pt x="612" y="757"/>
                      <a:pt x="612" y="736"/>
                    </a:cubicBezTo>
                    <a:cubicBezTo>
                      <a:pt x="612" y="715"/>
                      <a:pt x="594" y="697"/>
                      <a:pt x="573" y="697"/>
                    </a:cubicBezTo>
                    <a:cubicBezTo>
                      <a:pt x="552" y="697"/>
                      <a:pt x="535" y="714"/>
                      <a:pt x="535" y="735"/>
                    </a:cubicBezTo>
                    <a:cubicBezTo>
                      <a:pt x="475" y="735"/>
                      <a:pt x="475" y="735"/>
                      <a:pt x="475" y="735"/>
                    </a:cubicBezTo>
                    <a:cubicBezTo>
                      <a:pt x="473" y="735"/>
                      <a:pt x="471" y="736"/>
                      <a:pt x="470" y="737"/>
                    </a:cubicBezTo>
                    <a:cubicBezTo>
                      <a:pt x="405" y="802"/>
                      <a:pt x="405" y="802"/>
                      <a:pt x="405" y="802"/>
                    </a:cubicBezTo>
                    <a:cubicBezTo>
                      <a:pt x="378" y="802"/>
                      <a:pt x="378" y="802"/>
                      <a:pt x="378" y="802"/>
                    </a:cubicBezTo>
                    <a:cubicBezTo>
                      <a:pt x="458" y="722"/>
                      <a:pt x="458" y="722"/>
                      <a:pt x="458" y="722"/>
                    </a:cubicBezTo>
                    <a:cubicBezTo>
                      <a:pt x="459" y="721"/>
                      <a:pt x="460" y="720"/>
                      <a:pt x="460" y="718"/>
                    </a:cubicBezTo>
                    <a:cubicBezTo>
                      <a:pt x="518" y="718"/>
                      <a:pt x="518" y="718"/>
                      <a:pt x="518" y="718"/>
                    </a:cubicBezTo>
                    <a:cubicBezTo>
                      <a:pt x="520" y="718"/>
                      <a:pt x="522" y="718"/>
                      <a:pt x="523" y="716"/>
                    </a:cubicBezTo>
                    <a:cubicBezTo>
                      <a:pt x="568" y="672"/>
                      <a:pt x="568" y="672"/>
                      <a:pt x="568" y="672"/>
                    </a:cubicBezTo>
                    <a:cubicBezTo>
                      <a:pt x="591" y="672"/>
                      <a:pt x="591" y="672"/>
                      <a:pt x="591" y="672"/>
                    </a:cubicBezTo>
                    <a:cubicBezTo>
                      <a:pt x="594" y="690"/>
                      <a:pt x="610" y="704"/>
                      <a:pt x="629" y="704"/>
                    </a:cubicBezTo>
                    <a:cubicBezTo>
                      <a:pt x="650" y="704"/>
                      <a:pt x="667" y="687"/>
                      <a:pt x="667" y="666"/>
                    </a:cubicBezTo>
                    <a:cubicBezTo>
                      <a:pt x="667" y="645"/>
                      <a:pt x="650" y="627"/>
                      <a:pt x="629" y="627"/>
                    </a:cubicBezTo>
                    <a:cubicBezTo>
                      <a:pt x="611" y="627"/>
                      <a:pt x="595" y="640"/>
                      <a:pt x="591" y="657"/>
                    </a:cubicBezTo>
                    <a:cubicBezTo>
                      <a:pt x="565" y="657"/>
                      <a:pt x="565" y="657"/>
                      <a:pt x="565" y="657"/>
                    </a:cubicBezTo>
                    <a:cubicBezTo>
                      <a:pt x="563" y="657"/>
                      <a:pt x="561" y="658"/>
                      <a:pt x="560" y="659"/>
                    </a:cubicBezTo>
                    <a:cubicBezTo>
                      <a:pt x="515" y="704"/>
                      <a:pt x="515" y="704"/>
                      <a:pt x="515" y="704"/>
                    </a:cubicBezTo>
                    <a:cubicBezTo>
                      <a:pt x="462" y="704"/>
                      <a:pt x="462" y="704"/>
                      <a:pt x="462" y="704"/>
                    </a:cubicBezTo>
                    <a:cubicBezTo>
                      <a:pt x="462" y="685"/>
                      <a:pt x="462" y="685"/>
                      <a:pt x="462" y="685"/>
                    </a:cubicBezTo>
                    <a:cubicBezTo>
                      <a:pt x="511" y="685"/>
                      <a:pt x="511" y="685"/>
                      <a:pt x="511" y="685"/>
                    </a:cubicBezTo>
                    <a:cubicBezTo>
                      <a:pt x="513" y="685"/>
                      <a:pt x="514" y="685"/>
                      <a:pt x="516" y="683"/>
                    </a:cubicBezTo>
                    <a:cubicBezTo>
                      <a:pt x="581" y="618"/>
                      <a:pt x="581" y="618"/>
                      <a:pt x="581" y="618"/>
                    </a:cubicBezTo>
                    <a:cubicBezTo>
                      <a:pt x="664" y="618"/>
                      <a:pt x="664" y="618"/>
                      <a:pt x="664" y="618"/>
                    </a:cubicBezTo>
                    <a:cubicBezTo>
                      <a:pt x="671" y="627"/>
                      <a:pt x="682" y="633"/>
                      <a:pt x="695" y="633"/>
                    </a:cubicBezTo>
                    <a:cubicBezTo>
                      <a:pt x="716" y="633"/>
                      <a:pt x="733" y="616"/>
                      <a:pt x="733" y="595"/>
                    </a:cubicBezTo>
                    <a:cubicBezTo>
                      <a:pt x="733" y="574"/>
                      <a:pt x="716" y="556"/>
                      <a:pt x="695" y="556"/>
                    </a:cubicBezTo>
                    <a:cubicBezTo>
                      <a:pt x="674" y="556"/>
                      <a:pt x="656" y="574"/>
                      <a:pt x="656" y="595"/>
                    </a:cubicBezTo>
                    <a:cubicBezTo>
                      <a:pt x="656" y="598"/>
                      <a:pt x="657" y="601"/>
                      <a:pt x="657" y="604"/>
                    </a:cubicBezTo>
                    <a:cubicBezTo>
                      <a:pt x="578" y="604"/>
                      <a:pt x="578" y="604"/>
                      <a:pt x="578" y="604"/>
                    </a:cubicBezTo>
                    <a:cubicBezTo>
                      <a:pt x="576" y="604"/>
                      <a:pt x="574" y="604"/>
                      <a:pt x="573" y="606"/>
                    </a:cubicBezTo>
                    <a:cubicBezTo>
                      <a:pt x="508" y="671"/>
                      <a:pt x="508" y="671"/>
                      <a:pt x="508" y="671"/>
                    </a:cubicBezTo>
                    <a:cubicBezTo>
                      <a:pt x="462" y="671"/>
                      <a:pt x="462" y="671"/>
                      <a:pt x="462" y="671"/>
                    </a:cubicBezTo>
                    <a:cubicBezTo>
                      <a:pt x="462" y="643"/>
                      <a:pt x="462" y="643"/>
                      <a:pt x="462" y="643"/>
                    </a:cubicBezTo>
                    <a:cubicBezTo>
                      <a:pt x="572" y="533"/>
                      <a:pt x="572" y="533"/>
                      <a:pt x="572" y="533"/>
                    </a:cubicBezTo>
                    <a:cubicBezTo>
                      <a:pt x="625" y="533"/>
                      <a:pt x="625" y="533"/>
                      <a:pt x="625" y="533"/>
                    </a:cubicBezTo>
                    <a:cubicBezTo>
                      <a:pt x="628" y="533"/>
                      <a:pt x="631" y="531"/>
                      <a:pt x="633" y="529"/>
                    </a:cubicBezTo>
                    <a:cubicBezTo>
                      <a:pt x="700" y="462"/>
                      <a:pt x="700" y="462"/>
                      <a:pt x="700" y="462"/>
                    </a:cubicBezTo>
                    <a:cubicBezTo>
                      <a:pt x="710" y="470"/>
                      <a:pt x="722" y="475"/>
                      <a:pt x="735" y="475"/>
                    </a:cubicBezTo>
                    <a:cubicBezTo>
                      <a:pt x="764" y="475"/>
                      <a:pt x="788" y="452"/>
                      <a:pt x="788" y="423"/>
                    </a:cubicBezTo>
                    <a:cubicBezTo>
                      <a:pt x="788" y="411"/>
                      <a:pt x="784" y="401"/>
                      <a:pt x="778" y="392"/>
                    </a:cubicBezTo>
                    <a:cubicBezTo>
                      <a:pt x="892" y="279"/>
                      <a:pt x="892" y="279"/>
                      <a:pt x="892" y="279"/>
                    </a:cubicBezTo>
                    <a:cubicBezTo>
                      <a:pt x="893" y="277"/>
                      <a:pt x="894" y="275"/>
                      <a:pt x="894" y="274"/>
                    </a:cubicBezTo>
                    <a:cubicBezTo>
                      <a:pt x="894" y="176"/>
                      <a:pt x="894" y="176"/>
                      <a:pt x="894" y="176"/>
                    </a:cubicBezTo>
                    <a:cubicBezTo>
                      <a:pt x="905" y="165"/>
                      <a:pt x="905" y="165"/>
                      <a:pt x="905" y="165"/>
                    </a:cubicBezTo>
                    <a:cubicBezTo>
                      <a:pt x="910" y="168"/>
                      <a:pt x="917" y="170"/>
                      <a:pt x="923" y="170"/>
                    </a:cubicBezTo>
                    <a:cubicBezTo>
                      <a:pt x="945" y="170"/>
                      <a:pt x="962" y="153"/>
                      <a:pt x="962" y="132"/>
                    </a:cubicBezTo>
                    <a:cubicBezTo>
                      <a:pt x="962" y="111"/>
                      <a:pt x="945" y="93"/>
                      <a:pt x="923" y="93"/>
                    </a:cubicBezTo>
                    <a:cubicBezTo>
                      <a:pt x="902" y="93"/>
                      <a:pt x="885" y="111"/>
                      <a:pt x="885" y="132"/>
                    </a:cubicBezTo>
                    <a:cubicBezTo>
                      <a:pt x="885" y="141"/>
                      <a:pt x="888" y="149"/>
                      <a:pt x="894" y="156"/>
                    </a:cubicBezTo>
                    <a:cubicBezTo>
                      <a:pt x="882" y="168"/>
                      <a:pt x="882" y="168"/>
                      <a:pt x="882" y="168"/>
                    </a:cubicBezTo>
                    <a:cubicBezTo>
                      <a:pt x="880" y="169"/>
                      <a:pt x="880" y="171"/>
                      <a:pt x="880" y="173"/>
                    </a:cubicBezTo>
                    <a:cubicBezTo>
                      <a:pt x="880" y="271"/>
                      <a:pt x="880" y="271"/>
                      <a:pt x="880" y="271"/>
                    </a:cubicBezTo>
                    <a:cubicBezTo>
                      <a:pt x="768" y="382"/>
                      <a:pt x="768" y="382"/>
                      <a:pt x="768" y="382"/>
                    </a:cubicBezTo>
                    <a:cubicBezTo>
                      <a:pt x="759" y="375"/>
                      <a:pt x="748" y="370"/>
                      <a:pt x="735" y="370"/>
                    </a:cubicBezTo>
                    <a:cubicBezTo>
                      <a:pt x="706" y="370"/>
                      <a:pt x="683" y="394"/>
                      <a:pt x="683" y="423"/>
                    </a:cubicBezTo>
                    <a:cubicBezTo>
                      <a:pt x="683" y="431"/>
                      <a:pt x="684" y="438"/>
                      <a:pt x="687" y="445"/>
                    </a:cubicBezTo>
                    <a:cubicBezTo>
                      <a:pt x="621" y="511"/>
                      <a:pt x="621" y="511"/>
                      <a:pt x="621" y="511"/>
                    </a:cubicBezTo>
                    <a:cubicBezTo>
                      <a:pt x="578" y="511"/>
                      <a:pt x="578" y="511"/>
                      <a:pt x="578" y="511"/>
                    </a:cubicBezTo>
                    <a:cubicBezTo>
                      <a:pt x="578" y="281"/>
                      <a:pt x="578" y="281"/>
                      <a:pt x="578" y="281"/>
                    </a:cubicBezTo>
                    <a:cubicBezTo>
                      <a:pt x="665" y="194"/>
                      <a:pt x="665" y="194"/>
                      <a:pt x="665" y="194"/>
                    </a:cubicBezTo>
                    <a:cubicBezTo>
                      <a:pt x="676" y="205"/>
                      <a:pt x="692" y="212"/>
                      <a:pt x="709" y="212"/>
                    </a:cubicBezTo>
                    <a:cubicBezTo>
                      <a:pt x="743" y="212"/>
                      <a:pt x="772" y="184"/>
                      <a:pt x="772" y="149"/>
                    </a:cubicBezTo>
                    <a:cubicBezTo>
                      <a:pt x="772" y="114"/>
                      <a:pt x="743" y="86"/>
                      <a:pt x="709" y="86"/>
                    </a:cubicBezTo>
                    <a:cubicBezTo>
                      <a:pt x="674" y="86"/>
                      <a:pt x="646" y="114"/>
                      <a:pt x="646" y="149"/>
                    </a:cubicBezTo>
                    <a:cubicBezTo>
                      <a:pt x="646" y="159"/>
                      <a:pt x="648" y="168"/>
                      <a:pt x="652" y="176"/>
                    </a:cubicBezTo>
                    <a:cubicBezTo>
                      <a:pt x="560" y="269"/>
                      <a:pt x="560" y="269"/>
                      <a:pt x="560" y="269"/>
                    </a:cubicBezTo>
                    <a:cubicBezTo>
                      <a:pt x="558" y="271"/>
                      <a:pt x="556" y="273"/>
                      <a:pt x="556" y="276"/>
                    </a:cubicBezTo>
                    <a:cubicBezTo>
                      <a:pt x="556" y="518"/>
                      <a:pt x="556" y="518"/>
                      <a:pt x="556" y="518"/>
                    </a:cubicBezTo>
                    <a:cubicBezTo>
                      <a:pt x="493" y="582"/>
                      <a:pt x="493" y="582"/>
                      <a:pt x="493" y="582"/>
                    </a:cubicBezTo>
                    <a:cubicBezTo>
                      <a:pt x="493" y="447"/>
                      <a:pt x="493" y="447"/>
                      <a:pt x="493" y="447"/>
                    </a:cubicBezTo>
                    <a:cubicBezTo>
                      <a:pt x="528" y="412"/>
                      <a:pt x="528" y="412"/>
                      <a:pt x="528" y="412"/>
                    </a:cubicBezTo>
                    <a:cubicBezTo>
                      <a:pt x="529" y="410"/>
                      <a:pt x="530" y="408"/>
                      <a:pt x="530" y="406"/>
                    </a:cubicBezTo>
                    <a:cubicBezTo>
                      <a:pt x="530" y="307"/>
                      <a:pt x="530" y="307"/>
                      <a:pt x="530" y="307"/>
                    </a:cubicBezTo>
                    <a:cubicBezTo>
                      <a:pt x="530" y="306"/>
                      <a:pt x="529" y="304"/>
                      <a:pt x="528" y="302"/>
                    </a:cubicBezTo>
                    <a:cubicBezTo>
                      <a:pt x="481" y="255"/>
                      <a:pt x="481" y="255"/>
                      <a:pt x="481" y="255"/>
                    </a:cubicBezTo>
                    <a:cubicBezTo>
                      <a:pt x="481" y="237"/>
                      <a:pt x="481" y="237"/>
                      <a:pt x="481" y="237"/>
                    </a:cubicBezTo>
                    <a:cubicBezTo>
                      <a:pt x="502" y="216"/>
                      <a:pt x="502" y="216"/>
                      <a:pt x="502" y="216"/>
                    </a:cubicBezTo>
                    <a:cubicBezTo>
                      <a:pt x="508" y="221"/>
                      <a:pt x="516" y="224"/>
                      <a:pt x="524" y="224"/>
                    </a:cubicBezTo>
                    <a:cubicBezTo>
                      <a:pt x="546" y="224"/>
                      <a:pt x="563" y="206"/>
                      <a:pt x="563" y="185"/>
                    </a:cubicBezTo>
                    <a:cubicBezTo>
                      <a:pt x="563" y="164"/>
                      <a:pt x="546" y="147"/>
                      <a:pt x="524" y="147"/>
                    </a:cubicBezTo>
                    <a:cubicBezTo>
                      <a:pt x="503" y="147"/>
                      <a:pt x="486" y="164"/>
                      <a:pt x="486" y="185"/>
                    </a:cubicBezTo>
                    <a:cubicBezTo>
                      <a:pt x="486" y="193"/>
                      <a:pt x="488" y="200"/>
                      <a:pt x="492" y="205"/>
                    </a:cubicBezTo>
                    <a:cubicBezTo>
                      <a:pt x="469" y="229"/>
                      <a:pt x="469" y="229"/>
                      <a:pt x="469" y="229"/>
                    </a:cubicBezTo>
                    <a:cubicBezTo>
                      <a:pt x="467" y="230"/>
                      <a:pt x="466" y="232"/>
                      <a:pt x="466" y="234"/>
                    </a:cubicBezTo>
                    <a:cubicBezTo>
                      <a:pt x="466" y="258"/>
                      <a:pt x="466" y="258"/>
                      <a:pt x="466" y="258"/>
                    </a:cubicBezTo>
                    <a:cubicBezTo>
                      <a:pt x="466" y="260"/>
                      <a:pt x="467" y="262"/>
                      <a:pt x="469" y="263"/>
                    </a:cubicBezTo>
                    <a:cubicBezTo>
                      <a:pt x="516" y="310"/>
                      <a:pt x="516" y="310"/>
                      <a:pt x="516" y="310"/>
                    </a:cubicBezTo>
                    <a:cubicBezTo>
                      <a:pt x="516" y="404"/>
                      <a:pt x="516" y="404"/>
                      <a:pt x="516" y="404"/>
                    </a:cubicBezTo>
                    <a:cubicBezTo>
                      <a:pt x="480" y="439"/>
                      <a:pt x="480" y="439"/>
                      <a:pt x="480" y="439"/>
                    </a:cubicBezTo>
                    <a:cubicBezTo>
                      <a:pt x="479" y="440"/>
                      <a:pt x="478" y="442"/>
                      <a:pt x="478" y="444"/>
                    </a:cubicBezTo>
                    <a:cubicBezTo>
                      <a:pt x="478" y="596"/>
                      <a:pt x="478" y="596"/>
                      <a:pt x="478" y="596"/>
                    </a:cubicBezTo>
                    <a:cubicBezTo>
                      <a:pt x="462" y="613"/>
                      <a:pt x="462" y="613"/>
                      <a:pt x="462" y="613"/>
                    </a:cubicBezTo>
                    <a:cubicBezTo>
                      <a:pt x="462" y="417"/>
                      <a:pt x="462" y="417"/>
                      <a:pt x="462" y="417"/>
                    </a:cubicBezTo>
                    <a:cubicBezTo>
                      <a:pt x="486" y="407"/>
                      <a:pt x="503" y="383"/>
                      <a:pt x="503" y="356"/>
                    </a:cubicBezTo>
                    <a:cubicBezTo>
                      <a:pt x="503" y="323"/>
                      <a:pt x="479" y="296"/>
                      <a:pt x="448" y="290"/>
                    </a:cubicBezTo>
                    <a:cubicBezTo>
                      <a:pt x="448" y="177"/>
                      <a:pt x="448" y="177"/>
                      <a:pt x="448" y="177"/>
                    </a:cubicBezTo>
                    <a:cubicBezTo>
                      <a:pt x="563" y="63"/>
                      <a:pt x="563" y="63"/>
                      <a:pt x="563" y="63"/>
                    </a:cubicBezTo>
                    <a:cubicBezTo>
                      <a:pt x="570" y="72"/>
                      <a:pt x="580" y="77"/>
                      <a:pt x="592" y="77"/>
                    </a:cubicBezTo>
                    <a:cubicBezTo>
                      <a:pt x="614" y="77"/>
                      <a:pt x="631" y="60"/>
                      <a:pt x="631" y="39"/>
                    </a:cubicBezTo>
                    <a:cubicBezTo>
                      <a:pt x="631" y="18"/>
                      <a:pt x="614" y="0"/>
                      <a:pt x="592" y="0"/>
                    </a:cubicBezTo>
                    <a:cubicBezTo>
                      <a:pt x="571" y="0"/>
                      <a:pt x="554" y="18"/>
                      <a:pt x="554" y="39"/>
                    </a:cubicBezTo>
                    <a:cubicBezTo>
                      <a:pt x="554" y="43"/>
                      <a:pt x="554" y="47"/>
                      <a:pt x="555" y="50"/>
                    </a:cubicBezTo>
                    <a:cubicBezTo>
                      <a:pt x="436" y="169"/>
                      <a:pt x="436" y="169"/>
                      <a:pt x="436" y="169"/>
                    </a:cubicBezTo>
                    <a:cubicBezTo>
                      <a:pt x="435" y="171"/>
                      <a:pt x="434" y="173"/>
                      <a:pt x="434" y="174"/>
                    </a:cubicBezTo>
                    <a:cubicBezTo>
                      <a:pt x="434" y="289"/>
                      <a:pt x="434" y="289"/>
                      <a:pt x="434" y="289"/>
                    </a:cubicBezTo>
                    <a:cubicBezTo>
                      <a:pt x="398" y="290"/>
                      <a:pt x="370" y="320"/>
                      <a:pt x="370" y="356"/>
                    </a:cubicBezTo>
                    <a:cubicBezTo>
                      <a:pt x="370" y="391"/>
                      <a:pt x="398" y="420"/>
                      <a:pt x="433" y="422"/>
                    </a:cubicBezTo>
                    <a:cubicBezTo>
                      <a:pt x="433" y="706"/>
                      <a:pt x="433" y="706"/>
                      <a:pt x="433" y="706"/>
                    </a:cubicBezTo>
                    <a:cubicBezTo>
                      <a:pt x="12" y="1127"/>
                      <a:pt x="12" y="1127"/>
                      <a:pt x="12" y="1127"/>
                    </a:cubicBezTo>
                    <a:cubicBezTo>
                      <a:pt x="10" y="1130"/>
                      <a:pt x="8" y="1133"/>
                      <a:pt x="8" y="1137"/>
                    </a:cubicBezTo>
                    <a:cubicBezTo>
                      <a:pt x="8" y="1173"/>
                      <a:pt x="8" y="1173"/>
                      <a:pt x="8" y="1173"/>
                    </a:cubicBezTo>
                    <a:cubicBezTo>
                      <a:pt x="0" y="1173"/>
                      <a:pt x="0" y="1173"/>
                      <a:pt x="0" y="1173"/>
                    </a:cubicBezTo>
                    <a:cubicBezTo>
                      <a:pt x="0" y="1254"/>
                      <a:pt x="0" y="1254"/>
                      <a:pt x="0" y="1254"/>
                    </a:cubicBezTo>
                    <a:cubicBezTo>
                      <a:pt x="15" y="1254"/>
                      <a:pt x="30" y="1254"/>
                      <a:pt x="45" y="1255"/>
                    </a:cubicBezTo>
                    <a:lnTo>
                      <a:pt x="45" y="1173"/>
                    </a:lnTo>
                    <a:close/>
                    <a:moveTo>
                      <a:pt x="436" y="939"/>
                    </a:moveTo>
                    <a:cubicBezTo>
                      <a:pt x="449" y="939"/>
                      <a:pt x="460" y="950"/>
                      <a:pt x="460" y="963"/>
                    </a:cubicBezTo>
                    <a:cubicBezTo>
                      <a:pt x="460" y="977"/>
                      <a:pt x="449" y="987"/>
                      <a:pt x="436" y="987"/>
                    </a:cubicBezTo>
                    <a:cubicBezTo>
                      <a:pt x="422" y="987"/>
                      <a:pt x="412" y="977"/>
                      <a:pt x="412" y="963"/>
                    </a:cubicBezTo>
                    <a:cubicBezTo>
                      <a:pt x="412" y="950"/>
                      <a:pt x="422" y="939"/>
                      <a:pt x="436" y="939"/>
                    </a:cubicBezTo>
                    <a:close/>
                    <a:moveTo>
                      <a:pt x="320" y="969"/>
                    </a:moveTo>
                    <a:cubicBezTo>
                      <a:pt x="307" y="969"/>
                      <a:pt x="296" y="959"/>
                      <a:pt x="296" y="945"/>
                    </a:cubicBezTo>
                    <a:cubicBezTo>
                      <a:pt x="296" y="932"/>
                      <a:pt x="307" y="921"/>
                      <a:pt x="320" y="921"/>
                    </a:cubicBezTo>
                    <a:cubicBezTo>
                      <a:pt x="334" y="921"/>
                      <a:pt x="345" y="932"/>
                      <a:pt x="345" y="945"/>
                    </a:cubicBezTo>
                    <a:cubicBezTo>
                      <a:pt x="345" y="959"/>
                      <a:pt x="334" y="969"/>
                      <a:pt x="320" y="969"/>
                    </a:cubicBezTo>
                    <a:close/>
                    <a:moveTo>
                      <a:pt x="573" y="712"/>
                    </a:moveTo>
                    <a:cubicBezTo>
                      <a:pt x="586" y="712"/>
                      <a:pt x="597" y="723"/>
                      <a:pt x="597" y="736"/>
                    </a:cubicBezTo>
                    <a:cubicBezTo>
                      <a:pt x="597" y="749"/>
                      <a:pt x="586" y="760"/>
                      <a:pt x="573" y="760"/>
                    </a:cubicBezTo>
                    <a:cubicBezTo>
                      <a:pt x="560" y="760"/>
                      <a:pt x="549" y="749"/>
                      <a:pt x="549" y="736"/>
                    </a:cubicBezTo>
                    <a:cubicBezTo>
                      <a:pt x="549" y="723"/>
                      <a:pt x="560" y="712"/>
                      <a:pt x="573" y="712"/>
                    </a:cubicBezTo>
                    <a:close/>
                    <a:moveTo>
                      <a:pt x="629" y="642"/>
                    </a:moveTo>
                    <a:cubicBezTo>
                      <a:pt x="642" y="642"/>
                      <a:pt x="653" y="652"/>
                      <a:pt x="653" y="666"/>
                    </a:cubicBezTo>
                    <a:cubicBezTo>
                      <a:pt x="653" y="679"/>
                      <a:pt x="642" y="690"/>
                      <a:pt x="629" y="690"/>
                    </a:cubicBezTo>
                    <a:cubicBezTo>
                      <a:pt x="616" y="690"/>
                      <a:pt x="605" y="679"/>
                      <a:pt x="605" y="666"/>
                    </a:cubicBezTo>
                    <a:cubicBezTo>
                      <a:pt x="605" y="652"/>
                      <a:pt x="616" y="642"/>
                      <a:pt x="629" y="642"/>
                    </a:cubicBezTo>
                    <a:close/>
                    <a:moveTo>
                      <a:pt x="695" y="571"/>
                    </a:moveTo>
                    <a:cubicBezTo>
                      <a:pt x="708" y="571"/>
                      <a:pt x="719" y="582"/>
                      <a:pt x="719" y="595"/>
                    </a:cubicBezTo>
                    <a:cubicBezTo>
                      <a:pt x="719" y="608"/>
                      <a:pt x="708" y="619"/>
                      <a:pt x="695" y="619"/>
                    </a:cubicBezTo>
                    <a:cubicBezTo>
                      <a:pt x="682" y="619"/>
                      <a:pt x="671" y="608"/>
                      <a:pt x="671" y="595"/>
                    </a:cubicBezTo>
                    <a:cubicBezTo>
                      <a:pt x="671" y="582"/>
                      <a:pt x="682" y="571"/>
                      <a:pt x="695" y="571"/>
                    </a:cubicBezTo>
                    <a:close/>
                    <a:moveTo>
                      <a:pt x="923" y="108"/>
                    </a:moveTo>
                    <a:cubicBezTo>
                      <a:pt x="937" y="108"/>
                      <a:pt x="948" y="118"/>
                      <a:pt x="948" y="132"/>
                    </a:cubicBezTo>
                    <a:cubicBezTo>
                      <a:pt x="948" y="145"/>
                      <a:pt x="937" y="156"/>
                      <a:pt x="923" y="156"/>
                    </a:cubicBezTo>
                    <a:cubicBezTo>
                      <a:pt x="910" y="156"/>
                      <a:pt x="899" y="145"/>
                      <a:pt x="899" y="132"/>
                    </a:cubicBezTo>
                    <a:cubicBezTo>
                      <a:pt x="899" y="118"/>
                      <a:pt x="910" y="108"/>
                      <a:pt x="923" y="108"/>
                    </a:cubicBezTo>
                    <a:close/>
                    <a:moveTo>
                      <a:pt x="735" y="392"/>
                    </a:moveTo>
                    <a:cubicBezTo>
                      <a:pt x="752" y="392"/>
                      <a:pt x="766" y="406"/>
                      <a:pt x="766" y="423"/>
                    </a:cubicBezTo>
                    <a:cubicBezTo>
                      <a:pt x="766" y="440"/>
                      <a:pt x="752" y="454"/>
                      <a:pt x="735" y="454"/>
                    </a:cubicBezTo>
                    <a:cubicBezTo>
                      <a:pt x="718" y="454"/>
                      <a:pt x="704" y="440"/>
                      <a:pt x="704" y="423"/>
                    </a:cubicBezTo>
                    <a:cubicBezTo>
                      <a:pt x="704" y="406"/>
                      <a:pt x="718" y="392"/>
                      <a:pt x="735" y="392"/>
                    </a:cubicBezTo>
                    <a:close/>
                    <a:moveTo>
                      <a:pt x="709" y="108"/>
                    </a:moveTo>
                    <a:cubicBezTo>
                      <a:pt x="731" y="108"/>
                      <a:pt x="750" y="126"/>
                      <a:pt x="750" y="149"/>
                    </a:cubicBezTo>
                    <a:cubicBezTo>
                      <a:pt x="750" y="172"/>
                      <a:pt x="731" y="191"/>
                      <a:pt x="709" y="191"/>
                    </a:cubicBezTo>
                    <a:cubicBezTo>
                      <a:pt x="686" y="191"/>
                      <a:pt x="667" y="172"/>
                      <a:pt x="667" y="149"/>
                    </a:cubicBezTo>
                    <a:cubicBezTo>
                      <a:pt x="667" y="126"/>
                      <a:pt x="686" y="108"/>
                      <a:pt x="709" y="108"/>
                    </a:cubicBezTo>
                    <a:close/>
                    <a:moveTo>
                      <a:pt x="524" y="161"/>
                    </a:moveTo>
                    <a:cubicBezTo>
                      <a:pt x="538" y="161"/>
                      <a:pt x="549" y="172"/>
                      <a:pt x="549" y="185"/>
                    </a:cubicBezTo>
                    <a:cubicBezTo>
                      <a:pt x="549" y="198"/>
                      <a:pt x="538" y="209"/>
                      <a:pt x="524" y="209"/>
                    </a:cubicBezTo>
                    <a:cubicBezTo>
                      <a:pt x="511" y="209"/>
                      <a:pt x="500" y="198"/>
                      <a:pt x="500" y="185"/>
                    </a:cubicBezTo>
                    <a:cubicBezTo>
                      <a:pt x="500" y="172"/>
                      <a:pt x="511" y="161"/>
                      <a:pt x="524" y="161"/>
                    </a:cubicBezTo>
                    <a:close/>
                    <a:moveTo>
                      <a:pt x="592" y="15"/>
                    </a:moveTo>
                    <a:cubicBezTo>
                      <a:pt x="606" y="15"/>
                      <a:pt x="616" y="25"/>
                      <a:pt x="616" y="39"/>
                    </a:cubicBezTo>
                    <a:cubicBezTo>
                      <a:pt x="616" y="52"/>
                      <a:pt x="606" y="63"/>
                      <a:pt x="592" y="63"/>
                    </a:cubicBezTo>
                    <a:cubicBezTo>
                      <a:pt x="579" y="63"/>
                      <a:pt x="568" y="52"/>
                      <a:pt x="568" y="39"/>
                    </a:cubicBezTo>
                    <a:cubicBezTo>
                      <a:pt x="568" y="25"/>
                      <a:pt x="579" y="15"/>
                      <a:pt x="592" y="15"/>
                    </a:cubicBezTo>
                    <a:close/>
                    <a:moveTo>
                      <a:pt x="398" y="356"/>
                    </a:moveTo>
                    <a:cubicBezTo>
                      <a:pt x="398" y="335"/>
                      <a:pt x="415" y="318"/>
                      <a:pt x="436" y="318"/>
                    </a:cubicBezTo>
                    <a:cubicBezTo>
                      <a:pt x="457" y="318"/>
                      <a:pt x="474" y="335"/>
                      <a:pt x="474" y="356"/>
                    </a:cubicBezTo>
                    <a:cubicBezTo>
                      <a:pt x="474" y="376"/>
                      <a:pt x="457" y="393"/>
                      <a:pt x="436" y="393"/>
                    </a:cubicBezTo>
                    <a:cubicBezTo>
                      <a:pt x="415" y="393"/>
                      <a:pt x="398" y="376"/>
                      <a:pt x="398" y="3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0" name="Freeform 7"/>
              <p:cNvSpPr>
                <a:spLocks noEditPoints="1"/>
              </p:cNvSpPr>
              <p:nvPr/>
            </p:nvSpPr>
            <p:spPr bwMode="auto">
              <a:xfrm>
                <a:off x="3835" y="2610"/>
                <a:ext cx="1066" cy="1046"/>
              </a:xfrm>
              <a:custGeom>
                <a:avLst/>
                <a:gdLst>
                  <a:gd name="T0" fmla="*/ 943 w 1272"/>
                  <a:gd name="T1" fmla="*/ 669 h 1247"/>
                  <a:gd name="T2" fmla="*/ 607 w 1272"/>
                  <a:gd name="T3" fmla="*/ 654 h 1247"/>
                  <a:gd name="T4" fmla="*/ 282 w 1272"/>
                  <a:gd name="T5" fmla="*/ 465 h 1247"/>
                  <a:gd name="T6" fmla="*/ 279 w 1272"/>
                  <a:gd name="T7" fmla="*/ 260 h 1247"/>
                  <a:gd name="T8" fmla="*/ 510 w 1272"/>
                  <a:gd name="T9" fmla="*/ 413 h 1247"/>
                  <a:gd name="T10" fmla="*/ 283 w 1272"/>
                  <a:gd name="T11" fmla="*/ 239 h 1247"/>
                  <a:gd name="T12" fmla="*/ 46 w 1272"/>
                  <a:gd name="T13" fmla="*/ 88 h 1247"/>
                  <a:gd name="T14" fmla="*/ 10 w 1272"/>
                  <a:gd name="T15" fmla="*/ 88 h 1247"/>
                  <a:gd name="T16" fmla="*/ 54 w 1272"/>
                  <a:gd name="T17" fmla="*/ 306 h 1247"/>
                  <a:gd name="T18" fmla="*/ 156 w 1272"/>
                  <a:gd name="T19" fmla="*/ 440 h 1247"/>
                  <a:gd name="T20" fmla="*/ 68 w 1272"/>
                  <a:gd name="T21" fmla="*/ 303 h 1247"/>
                  <a:gd name="T22" fmla="*/ 258 w 1272"/>
                  <a:gd name="T23" fmla="*/ 482 h 1247"/>
                  <a:gd name="T24" fmla="*/ 432 w 1272"/>
                  <a:gd name="T25" fmla="*/ 871 h 1247"/>
                  <a:gd name="T26" fmla="*/ 462 w 1272"/>
                  <a:gd name="T27" fmla="*/ 857 h 1247"/>
                  <a:gd name="T28" fmla="*/ 322 w 1272"/>
                  <a:gd name="T29" fmla="*/ 546 h 1247"/>
                  <a:gd name="T30" fmla="*/ 450 w 1272"/>
                  <a:gd name="T31" fmla="*/ 831 h 1247"/>
                  <a:gd name="T32" fmla="*/ 553 w 1272"/>
                  <a:gd name="T33" fmla="*/ 934 h 1247"/>
                  <a:gd name="T34" fmla="*/ 558 w 1272"/>
                  <a:gd name="T35" fmla="*/ 853 h 1247"/>
                  <a:gd name="T36" fmla="*/ 336 w 1272"/>
                  <a:gd name="T37" fmla="*/ 699 h 1247"/>
                  <a:gd name="T38" fmla="*/ 350 w 1272"/>
                  <a:gd name="T39" fmla="*/ 693 h 1247"/>
                  <a:gd name="T40" fmla="*/ 639 w 1272"/>
                  <a:gd name="T41" fmla="*/ 899 h 1247"/>
                  <a:gd name="T42" fmla="*/ 709 w 1272"/>
                  <a:gd name="T43" fmla="*/ 976 h 1247"/>
                  <a:gd name="T44" fmla="*/ 541 w 1272"/>
                  <a:gd name="T45" fmla="*/ 781 h 1247"/>
                  <a:gd name="T46" fmla="*/ 363 w 1272"/>
                  <a:gd name="T47" fmla="*/ 587 h 1247"/>
                  <a:gd name="T48" fmla="*/ 585 w 1272"/>
                  <a:gd name="T49" fmla="*/ 673 h 1247"/>
                  <a:gd name="T50" fmla="*/ 734 w 1272"/>
                  <a:gd name="T51" fmla="*/ 835 h 1247"/>
                  <a:gd name="T52" fmla="*/ 883 w 1272"/>
                  <a:gd name="T53" fmla="*/ 953 h 1247"/>
                  <a:gd name="T54" fmla="*/ 752 w 1272"/>
                  <a:gd name="T55" fmla="*/ 1179 h 1247"/>
                  <a:gd name="T56" fmla="*/ 824 w 1272"/>
                  <a:gd name="T57" fmla="*/ 1208 h 1247"/>
                  <a:gd name="T58" fmla="*/ 764 w 1272"/>
                  <a:gd name="T59" fmla="*/ 1092 h 1247"/>
                  <a:gd name="T60" fmla="*/ 915 w 1272"/>
                  <a:gd name="T61" fmla="*/ 892 h 1247"/>
                  <a:gd name="T62" fmla="*/ 918 w 1272"/>
                  <a:gd name="T63" fmla="*/ 1099 h 1247"/>
                  <a:gd name="T64" fmla="*/ 935 w 1272"/>
                  <a:gd name="T65" fmla="*/ 1067 h 1247"/>
                  <a:gd name="T66" fmla="*/ 1003 w 1272"/>
                  <a:gd name="T67" fmla="*/ 1010 h 1247"/>
                  <a:gd name="T68" fmla="*/ 1029 w 1272"/>
                  <a:gd name="T69" fmla="*/ 965 h 1247"/>
                  <a:gd name="T70" fmla="*/ 692 w 1272"/>
                  <a:gd name="T71" fmla="*/ 752 h 1247"/>
                  <a:gd name="T72" fmla="*/ 1080 w 1272"/>
                  <a:gd name="T73" fmla="*/ 827 h 1247"/>
                  <a:gd name="T74" fmla="*/ 1272 w 1272"/>
                  <a:gd name="T75" fmla="*/ 825 h 1247"/>
                  <a:gd name="T76" fmla="*/ 447 w 1272"/>
                  <a:gd name="T77" fmla="*/ 455 h 1247"/>
                  <a:gd name="T78" fmla="*/ 180 w 1272"/>
                  <a:gd name="T79" fmla="*/ 401 h 1247"/>
                  <a:gd name="T80" fmla="*/ 462 w 1272"/>
                  <a:gd name="T81" fmla="*/ 872 h 1247"/>
                  <a:gd name="T82" fmla="*/ 462 w 1272"/>
                  <a:gd name="T83" fmla="*/ 872 h 1247"/>
                  <a:gd name="T84" fmla="*/ 553 w 1272"/>
                  <a:gd name="T85" fmla="*/ 872 h 1247"/>
                  <a:gd name="T86" fmla="*/ 605 w 1272"/>
                  <a:gd name="T87" fmla="*/ 976 h 1247"/>
                  <a:gd name="T88" fmla="*/ 601 w 1272"/>
                  <a:gd name="T89" fmla="*/ 712 h 1247"/>
                  <a:gd name="T90" fmla="*/ 785 w 1272"/>
                  <a:gd name="T91" fmla="*/ 1184 h 1247"/>
                  <a:gd name="T92" fmla="*/ 785 w 1272"/>
                  <a:gd name="T93" fmla="*/ 1184 h 1247"/>
                  <a:gd name="T94" fmla="*/ 933 w 1272"/>
                  <a:gd name="T95" fmla="*/ 1099 h 1247"/>
                  <a:gd name="T96" fmla="*/ 1055 w 1272"/>
                  <a:gd name="T97" fmla="*/ 1041 h 1247"/>
                  <a:gd name="T98" fmla="*/ 1209 w 1272"/>
                  <a:gd name="T99" fmla="*/ 825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2" h="1247">
                    <a:moveTo>
                      <a:pt x="1233" y="787"/>
                    </a:moveTo>
                    <a:cubicBezTo>
                      <a:pt x="1216" y="787"/>
                      <a:pt x="1201" y="799"/>
                      <a:pt x="1196" y="815"/>
                    </a:cubicBezTo>
                    <a:cubicBezTo>
                      <a:pt x="1088" y="815"/>
                      <a:pt x="1088" y="815"/>
                      <a:pt x="1088" y="815"/>
                    </a:cubicBezTo>
                    <a:cubicBezTo>
                      <a:pt x="943" y="669"/>
                      <a:pt x="943" y="669"/>
                      <a:pt x="943" y="669"/>
                    </a:cubicBezTo>
                    <a:cubicBezTo>
                      <a:pt x="942" y="668"/>
                      <a:pt x="940" y="667"/>
                      <a:pt x="938" y="667"/>
                    </a:cubicBezTo>
                    <a:cubicBezTo>
                      <a:pt x="687" y="667"/>
                      <a:pt x="687" y="667"/>
                      <a:pt x="687" y="667"/>
                    </a:cubicBezTo>
                    <a:cubicBezTo>
                      <a:pt x="675" y="654"/>
                      <a:pt x="658" y="646"/>
                      <a:pt x="639" y="646"/>
                    </a:cubicBezTo>
                    <a:cubicBezTo>
                      <a:pt x="627" y="646"/>
                      <a:pt x="617" y="649"/>
                      <a:pt x="607" y="654"/>
                    </a:cubicBezTo>
                    <a:cubicBezTo>
                      <a:pt x="524" y="570"/>
                      <a:pt x="524" y="570"/>
                      <a:pt x="524" y="570"/>
                    </a:cubicBezTo>
                    <a:cubicBezTo>
                      <a:pt x="521" y="567"/>
                      <a:pt x="517" y="566"/>
                      <a:pt x="513" y="566"/>
                    </a:cubicBezTo>
                    <a:cubicBezTo>
                      <a:pt x="383" y="566"/>
                      <a:pt x="383" y="566"/>
                      <a:pt x="383" y="566"/>
                    </a:cubicBezTo>
                    <a:cubicBezTo>
                      <a:pt x="282" y="465"/>
                      <a:pt x="282" y="465"/>
                      <a:pt x="282" y="465"/>
                    </a:cubicBezTo>
                    <a:cubicBezTo>
                      <a:pt x="282" y="355"/>
                      <a:pt x="282" y="355"/>
                      <a:pt x="282" y="355"/>
                    </a:cubicBezTo>
                    <a:cubicBezTo>
                      <a:pt x="282" y="351"/>
                      <a:pt x="281" y="348"/>
                      <a:pt x="278" y="345"/>
                    </a:cubicBezTo>
                    <a:cubicBezTo>
                      <a:pt x="193" y="260"/>
                      <a:pt x="193" y="260"/>
                      <a:pt x="193" y="260"/>
                    </a:cubicBezTo>
                    <a:cubicBezTo>
                      <a:pt x="279" y="260"/>
                      <a:pt x="279" y="260"/>
                      <a:pt x="279" y="260"/>
                    </a:cubicBezTo>
                    <a:cubicBezTo>
                      <a:pt x="395" y="377"/>
                      <a:pt x="395" y="377"/>
                      <a:pt x="395" y="377"/>
                    </a:cubicBezTo>
                    <a:cubicBezTo>
                      <a:pt x="388" y="387"/>
                      <a:pt x="384" y="400"/>
                      <a:pt x="384" y="413"/>
                    </a:cubicBezTo>
                    <a:cubicBezTo>
                      <a:pt x="384" y="448"/>
                      <a:pt x="412" y="476"/>
                      <a:pt x="447" y="476"/>
                    </a:cubicBezTo>
                    <a:cubicBezTo>
                      <a:pt x="482" y="476"/>
                      <a:pt x="510" y="448"/>
                      <a:pt x="510" y="413"/>
                    </a:cubicBezTo>
                    <a:cubicBezTo>
                      <a:pt x="510" y="379"/>
                      <a:pt x="482" y="350"/>
                      <a:pt x="447" y="350"/>
                    </a:cubicBezTo>
                    <a:cubicBezTo>
                      <a:pt x="433" y="350"/>
                      <a:pt x="421" y="355"/>
                      <a:pt x="411" y="362"/>
                    </a:cubicBezTo>
                    <a:cubicBezTo>
                      <a:pt x="291" y="242"/>
                      <a:pt x="291" y="242"/>
                      <a:pt x="291" y="242"/>
                    </a:cubicBezTo>
                    <a:cubicBezTo>
                      <a:pt x="289" y="240"/>
                      <a:pt x="286" y="239"/>
                      <a:pt x="283" y="239"/>
                    </a:cubicBezTo>
                    <a:cubicBezTo>
                      <a:pt x="172" y="239"/>
                      <a:pt x="172" y="239"/>
                      <a:pt x="172" y="239"/>
                    </a:cubicBezTo>
                    <a:cubicBezTo>
                      <a:pt x="39" y="106"/>
                      <a:pt x="39" y="106"/>
                      <a:pt x="39" y="106"/>
                    </a:cubicBezTo>
                    <a:cubicBezTo>
                      <a:pt x="39" y="88"/>
                      <a:pt x="39" y="88"/>
                      <a:pt x="39" y="88"/>
                    </a:cubicBezTo>
                    <a:cubicBezTo>
                      <a:pt x="46" y="88"/>
                      <a:pt x="46" y="88"/>
                      <a:pt x="46" y="88"/>
                    </a:cubicBezTo>
                    <a:cubicBezTo>
                      <a:pt x="46" y="0"/>
                      <a:pt x="46" y="0"/>
                      <a:pt x="46" y="0"/>
                    </a:cubicBezTo>
                    <a:cubicBezTo>
                      <a:pt x="31" y="0"/>
                      <a:pt x="15" y="0"/>
                      <a:pt x="0" y="0"/>
                    </a:cubicBezTo>
                    <a:cubicBezTo>
                      <a:pt x="0" y="88"/>
                      <a:pt x="0" y="88"/>
                      <a:pt x="0" y="88"/>
                    </a:cubicBezTo>
                    <a:cubicBezTo>
                      <a:pt x="10" y="88"/>
                      <a:pt x="10" y="88"/>
                      <a:pt x="10" y="88"/>
                    </a:cubicBezTo>
                    <a:cubicBezTo>
                      <a:pt x="10" y="112"/>
                      <a:pt x="10" y="112"/>
                      <a:pt x="10" y="112"/>
                    </a:cubicBezTo>
                    <a:cubicBezTo>
                      <a:pt x="10" y="116"/>
                      <a:pt x="11" y="119"/>
                      <a:pt x="14" y="122"/>
                    </a:cubicBezTo>
                    <a:cubicBezTo>
                      <a:pt x="54" y="162"/>
                      <a:pt x="54" y="162"/>
                      <a:pt x="54" y="162"/>
                    </a:cubicBezTo>
                    <a:cubicBezTo>
                      <a:pt x="54" y="306"/>
                      <a:pt x="54" y="306"/>
                      <a:pt x="54" y="306"/>
                    </a:cubicBezTo>
                    <a:cubicBezTo>
                      <a:pt x="54" y="308"/>
                      <a:pt x="55" y="310"/>
                      <a:pt x="56" y="311"/>
                    </a:cubicBezTo>
                    <a:cubicBezTo>
                      <a:pt x="124" y="379"/>
                      <a:pt x="124" y="379"/>
                      <a:pt x="124" y="379"/>
                    </a:cubicBezTo>
                    <a:cubicBezTo>
                      <a:pt x="120" y="386"/>
                      <a:pt x="118" y="393"/>
                      <a:pt x="118" y="401"/>
                    </a:cubicBezTo>
                    <a:cubicBezTo>
                      <a:pt x="118" y="422"/>
                      <a:pt x="135" y="440"/>
                      <a:pt x="156" y="440"/>
                    </a:cubicBezTo>
                    <a:cubicBezTo>
                      <a:pt x="177" y="440"/>
                      <a:pt x="195" y="422"/>
                      <a:pt x="195" y="401"/>
                    </a:cubicBezTo>
                    <a:cubicBezTo>
                      <a:pt x="195" y="380"/>
                      <a:pt x="177" y="363"/>
                      <a:pt x="156" y="363"/>
                    </a:cubicBezTo>
                    <a:cubicBezTo>
                      <a:pt x="148" y="363"/>
                      <a:pt x="141" y="365"/>
                      <a:pt x="134" y="369"/>
                    </a:cubicBezTo>
                    <a:cubicBezTo>
                      <a:pt x="68" y="303"/>
                      <a:pt x="68" y="303"/>
                      <a:pt x="68" y="303"/>
                    </a:cubicBezTo>
                    <a:cubicBezTo>
                      <a:pt x="68" y="176"/>
                      <a:pt x="68" y="176"/>
                      <a:pt x="68" y="176"/>
                    </a:cubicBezTo>
                    <a:cubicBezTo>
                      <a:pt x="253" y="361"/>
                      <a:pt x="253" y="361"/>
                      <a:pt x="253" y="361"/>
                    </a:cubicBezTo>
                    <a:cubicBezTo>
                      <a:pt x="253" y="471"/>
                      <a:pt x="253" y="471"/>
                      <a:pt x="253" y="471"/>
                    </a:cubicBezTo>
                    <a:cubicBezTo>
                      <a:pt x="253" y="475"/>
                      <a:pt x="255" y="479"/>
                      <a:pt x="258" y="482"/>
                    </a:cubicBezTo>
                    <a:cubicBezTo>
                      <a:pt x="295" y="519"/>
                      <a:pt x="295" y="519"/>
                      <a:pt x="295" y="519"/>
                    </a:cubicBezTo>
                    <a:cubicBezTo>
                      <a:pt x="295" y="731"/>
                      <a:pt x="295" y="731"/>
                      <a:pt x="295" y="731"/>
                    </a:cubicBezTo>
                    <a:cubicBezTo>
                      <a:pt x="295" y="733"/>
                      <a:pt x="296" y="735"/>
                      <a:pt x="297" y="736"/>
                    </a:cubicBezTo>
                    <a:cubicBezTo>
                      <a:pt x="432" y="871"/>
                      <a:pt x="432" y="871"/>
                      <a:pt x="432" y="871"/>
                    </a:cubicBezTo>
                    <a:cubicBezTo>
                      <a:pt x="427" y="878"/>
                      <a:pt x="423" y="886"/>
                      <a:pt x="423" y="896"/>
                    </a:cubicBezTo>
                    <a:cubicBezTo>
                      <a:pt x="423" y="917"/>
                      <a:pt x="441" y="934"/>
                      <a:pt x="462" y="934"/>
                    </a:cubicBezTo>
                    <a:cubicBezTo>
                      <a:pt x="483" y="934"/>
                      <a:pt x="500" y="917"/>
                      <a:pt x="500" y="896"/>
                    </a:cubicBezTo>
                    <a:cubicBezTo>
                      <a:pt x="500" y="875"/>
                      <a:pt x="483" y="857"/>
                      <a:pt x="462" y="857"/>
                    </a:cubicBezTo>
                    <a:cubicBezTo>
                      <a:pt x="455" y="857"/>
                      <a:pt x="449" y="859"/>
                      <a:pt x="444" y="862"/>
                    </a:cubicBezTo>
                    <a:cubicBezTo>
                      <a:pt x="310" y="728"/>
                      <a:pt x="310" y="728"/>
                      <a:pt x="310" y="728"/>
                    </a:cubicBezTo>
                    <a:cubicBezTo>
                      <a:pt x="310" y="534"/>
                      <a:pt x="310" y="534"/>
                      <a:pt x="310" y="534"/>
                    </a:cubicBezTo>
                    <a:cubicBezTo>
                      <a:pt x="322" y="546"/>
                      <a:pt x="322" y="546"/>
                      <a:pt x="322" y="546"/>
                    </a:cubicBezTo>
                    <a:cubicBezTo>
                      <a:pt x="322" y="702"/>
                      <a:pt x="322" y="702"/>
                      <a:pt x="322" y="702"/>
                    </a:cubicBezTo>
                    <a:cubicBezTo>
                      <a:pt x="322" y="704"/>
                      <a:pt x="322" y="706"/>
                      <a:pt x="324" y="707"/>
                    </a:cubicBezTo>
                    <a:cubicBezTo>
                      <a:pt x="445" y="828"/>
                      <a:pt x="445" y="828"/>
                      <a:pt x="445" y="828"/>
                    </a:cubicBezTo>
                    <a:cubicBezTo>
                      <a:pt x="446" y="830"/>
                      <a:pt x="448" y="831"/>
                      <a:pt x="450" y="831"/>
                    </a:cubicBezTo>
                    <a:cubicBezTo>
                      <a:pt x="515" y="831"/>
                      <a:pt x="515" y="831"/>
                      <a:pt x="515" y="831"/>
                    </a:cubicBezTo>
                    <a:cubicBezTo>
                      <a:pt x="543" y="859"/>
                      <a:pt x="543" y="859"/>
                      <a:pt x="543" y="859"/>
                    </a:cubicBezTo>
                    <a:cubicBezTo>
                      <a:pt x="527" y="863"/>
                      <a:pt x="514" y="878"/>
                      <a:pt x="514" y="896"/>
                    </a:cubicBezTo>
                    <a:cubicBezTo>
                      <a:pt x="514" y="917"/>
                      <a:pt x="532" y="934"/>
                      <a:pt x="553" y="934"/>
                    </a:cubicBezTo>
                    <a:cubicBezTo>
                      <a:pt x="574" y="934"/>
                      <a:pt x="591" y="917"/>
                      <a:pt x="591" y="896"/>
                    </a:cubicBezTo>
                    <a:cubicBezTo>
                      <a:pt x="591" y="877"/>
                      <a:pt x="578" y="861"/>
                      <a:pt x="560" y="858"/>
                    </a:cubicBezTo>
                    <a:cubicBezTo>
                      <a:pt x="560" y="858"/>
                      <a:pt x="560" y="858"/>
                      <a:pt x="560" y="858"/>
                    </a:cubicBezTo>
                    <a:cubicBezTo>
                      <a:pt x="560" y="856"/>
                      <a:pt x="559" y="854"/>
                      <a:pt x="558" y="853"/>
                    </a:cubicBezTo>
                    <a:cubicBezTo>
                      <a:pt x="523" y="818"/>
                      <a:pt x="523" y="818"/>
                      <a:pt x="523" y="818"/>
                    </a:cubicBezTo>
                    <a:cubicBezTo>
                      <a:pt x="522" y="817"/>
                      <a:pt x="520" y="816"/>
                      <a:pt x="518" y="816"/>
                    </a:cubicBezTo>
                    <a:cubicBezTo>
                      <a:pt x="453" y="816"/>
                      <a:pt x="453" y="816"/>
                      <a:pt x="453" y="816"/>
                    </a:cubicBezTo>
                    <a:cubicBezTo>
                      <a:pt x="336" y="699"/>
                      <a:pt x="336" y="699"/>
                      <a:pt x="336" y="699"/>
                    </a:cubicBezTo>
                    <a:cubicBezTo>
                      <a:pt x="336" y="560"/>
                      <a:pt x="336" y="560"/>
                      <a:pt x="336" y="560"/>
                    </a:cubicBezTo>
                    <a:cubicBezTo>
                      <a:pt x="348" y="572"/>
                      <a:pt x="348" y="572"/>
                      <a:pt x="348" y="572"/>
                    </a:cubicBezTo>
                    <a:cubicBezTo>
                      <a:pt x="348" y="688"/>
                      <a:pt x="348" y="688"/>
                      <a:pt x="348" y="688"/>
                    </a:cubicBezTo>
                    <a:cubicBezTo>
                      <a:pt x="348" y="690"/>
                      <a:pt x="349" y="691"/>
                      <a:pt x="350" y="693"/>
                    </a:cubicBezTo>
                    <a:cubicBezTo>
                      <a:pt x="448" y="791"/>
                      <a:pt x="448" y="791"/>
                      <a:pt x="448" y="791"/>
                    </a:cubicBezTo>
                    <a:cubicBezTo>
                      <a:pt x="450" y="792"/>
                      <a:pt x="452" y="793"/>
                      <a:pt x="454" y="793"/>
                    </a:cubicBezTo>
                    <a:cubicBezTo>
                      <a:pt x="532" y="793"/>
                      <a:pt x="532" y="793"/>
                      <a:pt x="532" y="793"/>
                    </a:cubicBezTo>
                    <a:cubicBezTo>
                      <a:pt x="639" y="899"/>
                      <a:pt x="639" y="899"/>
                      <a:pt x="639" y="899"/>
                    </a:cubicBezTo>
                    <a:cubicBezTo>
                      <a:pt x="639" y="913"/>
                      <a:pt x="639" y="913"/>
                      <a:pt x="639" y="913"/>
                    </a:cubicBezTo>
                    <a:cubicBezTo>
                      <a:pt x="607" y="917"/>
                      <a:pt x="583" y="943"/>
                      <a:pt x="583" y="976"/>
                    </a:cubicBezTo>
                    <a:cubicBezTo>
                      <a:pt x="583" y="1010"/>
                      <a:pt x="611" y="1039"/>
                      <a:pt x="646" y="1039"/>
                    </a:cubicBezTo>
                    <a:cubicBezTo>
                      <a:pt x="681" y="1039"/>
                      <a:pt x="709" y="1010"/>
                      <a:pt x="709" y="976"/>
                    </a:cubicBezTo>
                    <a:cubicBezTo>
                      <a:pt x="709" y="943"/>
                      <a:pt x="684" y="917"/>
                      <a:pt x="653" y="913"/>
                    </a:cubicBezTo>
                    <a:cubicBezTo>
                      <a:pt x="653" y="896"/>
                      <a:pt x="653" y="896"/>
                      <a:pt x="653" y="896"/>
                    </a:cubicBezTo>
                    <a:cubicBezTo>
                      <a:pt x="653" y="894"/>
                      <a:pt x="652" y="892"/>
                      <a:pt x="651" y="891"/>
                    </a:cubicBezTo>
                    <a:cubicBezTo>
                      <a:pt x="541" y="781"/>
                      <a:pt x="541" y="781"/>
                      <a:pt x="541" y="781"/>
                    </a:cubicBezTo>
                    <a:cubicBezTo>
                      <a:pt x="539" y="779"/>
                      <a:pt x="537" y="779"/>
                      <a:pt x="535" y="779"/>
                    </a:cubicBezTo>
                    <a:cubicBezTo>
                      <a:pt x="457" y="779"/>
                      <a:pt x="457" y="779"/>
                      <a:pt x="457" y="779"/>
                    </a:cubicBezTo>
                    <a:cubicBezTo>
                      <a:pt x="363" y="685"/>
                      <a:pt x="363" y="685"/>
                      <a:pt x="363" y="685"/>
                    </a:cubicBezTo>
                    <a:cubicBezTo>
                      <a:pt x="363" y="587"/>
                      <a:pt x="363" y="587"/>
                      <a:pt x="363" y="587"/>
                    </a:cubicBezTo>
                    <a:cubicBezTo>
                      <a:pt x="366" y="590"/>
                      <a:pt x="366" y="590"/>
                      <a:pt x="366" y="590"/>
                    </a:cubicBezTo>
                    <a:cubicBezTo>
                      <a:pt x="369" y="593"/>
                      <a:pt x="373" y="595"/>
                      <a:pt x="377" y="595"/>
                    </a:cubicBezTo>
                    <a:cubicBezTo>
                      <a:pt x="507" y="595"/>
                      <a:pt x="507" y="595"/>
                      <a:pt x="507" y="595"/>
                    </a:cubicBezTo>
                    <a:cubicBezTo>
                      <a:pt x="585" y="673"/>
                      <a:pt x="585" y="673"/>
                      <a:pt x="585" y="673"/>
                    </a:cubicBezTo>
                    <a:cubicBezTo>
                      <a:pt x="577" y="684"/>
                      <a:pt x="572" y="697"/>
                      <a:pt x="572" y="712"/>
                    </a:cubicBezTo>
                    <a:cubicBezTo>
                      <a:pt x="572" y="749"/>
                      <a:pt x="602" y="779"/>
                      <a:pt x="639" y="779"/>
                    </a:cubicBezTo>
                    <a:cubicBezTo>
                      <a:pt x="650" y="779"/>
                      <a:pt x="661" y="776"/>
                      <a:pt x="670" y="771"/>
                    </a:cubicBezTo>
                    <a:cubicBezTo>
                      <a:pt x="734" y="835"/>
                      <a:pt x="734" y="835"/>
                      <a:pt x="734" y="835"/>
                    </a:cubicBezTo>
                    <a:cubicBezTo>
                      <a:pt x="737" y="838"/>
                      <a:pt x="740" y="839"/>
                      <a:pt x="744" y="839"/>
                    </a:cubicBezTo>
                    <a:cubicBezTo>
                      <a:pt x="862" y="839"/>
                      <a:pt x="862" y="839"/>
                      <a:pt x="862" y="839"/>
                    </a:cubicBezTo>
                    <a:cubicBezTo>
                      <a:pt x="883" y="860"/>
                      <a:pt x="883" y="860"/>
                      <a:pt x="883" y="860"/>
                    </a:cubicBezTo>
                    <a:cubicBezTo>
                      <a:pt x="883" y="953"/>
                      <a:pt x="883" y="953"/>
                      <a:pt x="883" y="953"/>
                    </a:cubicBezTo>
                    <a:cubicBezTo>
                      <a:pt x="752" y="1084"/>
                      <a:pt x="752" y="1084"/>
                      <a:pt x="752" y="1084"/>
                    </a:cubicBezTo>
                    <a:cubicBezTo>
                      <a:pt x="750" y="1086"/>
                      <a:pt x="749" y="1087"/>
                      <a:pt x="749" y="1089"/>
                    </a:cubicBezTo>
                    <a:cubicBezTo>
                      <a:pt x="749" y="1174"/>
                      <a:pt x="749" y="1174"/>
                      <a:pt x="749" y="1174"/>
                    </a:cubicBezTo>
                    <a:cubicBezTo>
                      <a:pt x="749" y="1176"/>
                      <a:pt x="750" y="1178"/>
                      <a:pt x="752" y="1179"/>
                    </a:cubicBezTo>
                    <a:cubicBezTo>
                      <a:pt x="756" y="1183"/>
                      <a:pt x="756" y="1183"/>
                      <a:pt x="756" y="1183"/>
                    </a:cubicBezTo>
                    <a:cubicBezTo>
                      <a:pt x="750" y="1190"/>
                      <a:pt x="747" y="1199"/>
                      <a:pt x="747" y="1208"/>
                    </a:cubicBezTo>
                    <a:cubicBezTo>
                      <a:pt x="747" y="1229"/>
                      <a:pt x="764" y="1247"/>
                      <a:pt x="785" y="1247"/>
                    </a:cubicBezTo>
                    <a:cubicBezTo>
                      <a:pt x="807" y="1247"/>
                      <a:pt x="824" y="1229"/>
                      <a:pt x="824" y="1208"/>
                    </a:cubicBezTo>
                    <a:cubicBezTo>
                      <a:pt x="824" y="1187"/>
                      <a:pt x="807" y="1170"/>
                      <a:pt x="785" y="1170"/>
                    </a:cubicBezTo>
                    <a:cubicBezTo>
                      <a:pt x="779" y="1170"/>
                      <a:pt x="773" y="1171"/>
                      <a:pt x="767" y="1174"/>
                    </a:cubicBezTo>
                    <a:cubicBezTo>
                      <a:pt x="764" y="1171"/>
                      <a:pt x="764" y="1171"/>
                      <a:pt x="764" y="1171"/>
                    </a:cubicBezTo>
                    <a:cubicBezTo>
                      <a:pt x="764" y="1092"/>
                      <a:pt x="764" y="1092"/>
                      <a:pt x="764" y="1092"/>
                    </a:cubicBezTo>
                    <a:cubicBezTo>
                      <a:pt x="895" y="961"/>
                      <a:pt x="895" y="961"/>
                      <a:pt x="895" y="961"/>
                    </a:cubicBezTo>
                    <a:cubicBezTo>
                      <a:pt x="896" y="960"/>
                      <a:pt x="897" y="958"/>
                      <a:pt x="897" y="956"/>
                    </a:cubicBezTo>
                    <a:cubicBezTo>
                      <a:pt x="897" y="874"/>
                      <a:pt x="897" y="874"/>
                      <a:pt x="897" y="874"/>
                    </a:cubicBezTo>
                    <a:cubicBezTo>
                      <a:pt x="915" y="892"/>
                      <a:pt x="915" y="892"/>
                      <a:pt x="915" y="892"/>
                    </a:cubicBezTo>
                    <a:cubicBezTo>
                      <a:pt x="915" y="1064"/>
                      <a:pt x="915" y="1064"/>
                      <a:pt x="915" y="1064"/>
                    </a:cubicBezTo>
                    <a:cubicBezTo>
                      <a:pt x="915" y="1066"/>
                      <a:pt x="916" y="1068"/>
                      <a:pt x="917" y="1069"/>
                    </a:cubicBezTo>
                    <a:cubicBezTo>
                      <a:pt x="925" y="1077"/>
                      <a:pt x="925" y="1077"/>
                      <a:pt x="925" y="1077"/>
                    </a:cubicBezTo>
                    <a:cubicBezTo>
                      <a:pt x="921" y="1083"/>
                      <a:pt x="918" y="1091"/>
                      <a:pt x="918" y="1099"/>
                    </a:cubicBezTo>
                    <a:cubicBezTo>
                      <a:pt x="918" y="1120"/>
                      <a:pt x="936" y="1137"/>
                      <a:pt x="957" y="1137"/>
                    </a:cubicBezTo>
                    <a:cubicBezTo>
                      <a:pt x="978" y="1137"/>
                      <a:pt x="996" y="1120"/>
                      <a:pt x="996" y="1099"/>
                    </a:cubicBezTo>
                    <a:cubicBezTo>
                      <a:pt x="996" y="1078"/>
                      <a:pt x="978" y="1060"/>
                      <a:pt x="957" y="1060"/>
                    </a:cubicBezTo>
                    <a:cubicBezTo>
                      <a:pt x="949" y="1060"/>
                      <a:pt x="942" y="1063"/>
                      <a:pt x="935" y="1067"/>
                    </a:cubicBezTo>
                    <a:cubicBezTo>
                      <a:pt x="929" y="1061"/>
                      <a:pt x="929" y="1061"/>
                      <a:pt x="929" y="1061"/>
                    </a:cubicBezTo>
                    <a:cubicBezTo>
                      <a:pt x="929" y="906"/>
                      <a:pt x="929" y="906"/>
                      <a:pt x="929" y="906"/>
                    </a:cubicBezTo>
                    <a:cubicBezTo>
                      <a:pt x="1009" y="986"/>
                      <a:pt x="1009" y="986"/>
                      <a:pt x="1009" y="986"/>
                    </a:cubicBezTo>
                    <a:cubicBezTo>
                      <a:pt x="1005" y="993"/>
                      <a:pt x="1003" y="1001"/>
                      <a:pt x="1003" y="1010"/>
                    </a:cubicBezTo>
                    <a:cubicBezTo>
                      <a:pt x="1003" y="1039"/>
                      <a:pt x="1026" y="1063"/>
                      <a:pt x="1055" y="1063"/>
                    </a:cubicBezTo>
                    <a:cubicBezTo>
                      <a:pt x="1084" y="1063"/>
                      <a:pt x="1108" y="1039"/>
                      <a:pt x="1108" y="1010"/>
                    </a:cubicBezTo>
                    <a:cubicBezTo>
                      <a:pt x="1108" y="981"/>
                      <a:pt x="1084" y="958"/>
                      <a:pt x="1055" y="958"/>
                    </a:cubicBezTo>
                    <a:cubicBezTo>
                      <a:pt x="1046" y="958"/>
                      <a:pt x="1037" y="960"/>
                      <a:pt x="1029" y="965"/>
                    </a:cubicBezTo>
                    <a:cubicBezTo>
                      <a:pt x="878" y="815"/>
                      <a:pt x="878" y="815"/>
                      <a:pt x="878" y="815"/>
                    </a:cubicBezTo>
                    <a:cubicBezTo>
                      <a:pt x="876" y="812"/>
                      <a:pt x="872" y="810"/>
                      <a:pt x="868" y="810"/>
                    </a:cubicBezTo>
                    <a:cubicBezTo>
                      <a:pt x="750" y="810"/>
                      <a:pt x="750" y="810"/>
                      <a:pt x="750" y="810"/>
                    </a:cubicBezTo>
                    <a:cubicBezTo>
                      <a:pt x="692" y="752"/>
                      <a:pt x="692" y="752"/>
                      <a:pt x="692" y="752"/>
                    </a:cubicBezTo>
                    <a:cubicBezTo>
                      <a:pt x="700" y="741"/>
                      <a:pt x="705" y="727"/>
                      <a:pt x="705" y="712"/>
                    </a:cubicBezTo>
                    <a:cubicBezTo>
                      <a:pt x="705" y="701"/>
                      <a:pt x="703" y="691"/>
                      <a:pt x="698" y="681"/>
                    </a:cubicBezTo>
                    <a:cubicBezTo>
                      <a:pt x="935" y="681"/>
                      <a:pt x="935" y="681"/>
                      <a:pt x="935" y="681"/>
                    </a:cubicBezTo>
                    <a:cubicBezTo>
                      <a:pt x="1080" y="827"/>
                      <a:pt x="1080" y="827"/>
                      <a:pt x="1080" y="827"/>
                    </a:cubicBezTo>
                    <a:cubicBezTo>
                      <a:pt x="1082" y="828"/>
                      <a:pt x="1083" y="829"/>
                      <a:pt x="1085" y="829"/>
                    </a:cubicBezTo>
                    <a:cubicBezTo>
                      <a:pt x="1195" y="829"/>
                      <a:pt x="1195" y="829"/>
                      <a:pt x="1195" y="829"/>
                    </a:cubicBezTo>
                    <a:cubicBezTo>
                      <a:pt x="1196" y="849"/>
                      <a:pt x="1213" y="864"/>
                      <a:pt x="1233" y="864"/>
                    </a:cubicBezTo>
                    <a:cubicBezTo>
                      <a:pt x="1254" y="864"/>
                      <a:pt x="1272" y="847"/>
                      <a:pt x="1272" y="825"/>
                    </a:cubicBezTo>
                    <a:cubicBezTo>
                      <a:pt x="1272" y="804"/>
                      <a:pt x="1254" y="787"/>
                      <a:pt x="1233" y="787"/>
                    </a:cubicBezTo>
                    <a:close/>
                    <a:moveTo>
                      <a:pt x="447" y="372"/>
                    </a:moveTo>
                    <a:cubicBezTo>
                      <a:pt x="470" y="372"/>
                      <a:pt x="488" y="391"/>
                      <a:pt x="488" y="413"/>
                    </a:cubicBezTo>
                    <a:cubicBezTo>
                      <a:pt x="488" y="436"/>
                      <a:pt x="470" y="455"/>
                      <a:pt x="447" y="455"/>
                    </a:cubicBezTo>
                    <a:cubicBezTo>
                      <a:pt x="424" y="455"/>
                      <a:pt x="405" y="436"/>
                      <a:pt x="405" y="413"/>
                    </a:cubicBezTo>
                    <a:cubicBezTo>
                      <a:pt x="405" y="391"/>
                      <a:pt x="424" y="372"/>
                      <a:pt x="447" y="372"/>
                    </a:cubicBezTo>
                    <a:close/>
                    <a:moveTo>
                      <a:pt x="156" y="377"/>
                    </a:moveTo>
                    <a:cubicBezTo>
                      <a:pt x="169" y="377"/>
                      <a:pt x="180" y="388"/>
                      <a:pt x="180" y="401"/>
                    </a:cubicBezTo>
                    <a:cubicBezTo>
                      <a:pt x="180" y="414"/>
                      <a:pt x="169" y="425"/>
                      <a:pt x="156" y="425"/>
                    </a:cubicBezTo>
                    <a:cubicBezTo>
                      <a:pt x="143" y="425"/>
                      <a:pt x="132" y="414"/>
                      <a:pt x="132" y="401"/>
                    </a:cubicBezTo>
                    <a:cubicBezTo>
                      <a:pt x="132" y="388"/>
                      <a:pt x="143" y="377"/>
                      <a:pt x="156" y="377"/>
                    </a:cubicBezTo>
                    <a:close/>
                    <a:moveTo>
                      <a:pt x="462" y="872"/>
                    </a:moveTo>
                    <a:cubicBezTo>
                      <a:pt x="475" y="872"/>
                      <a:pt x="486" y="883"/>
                      <a:pt x="486" y="896"/>
                    </a:cubicBezTo>
                    <a:cubicBezTo>
                      <a:pt x="486" y="909"/>
                      <a:pt x="475" y="920"/>
                      <a:pt x="462" y="920"/>
                    </a:cubicBezTo>
                    <a:cubicBezTo>
                      <a:pt x="448" y="920"/>
                      <a:pt x="438" y="909"/>
                      <a:pt x="438" y="896"/>
                    </a:cubicBezTo>
                    <a:cubicBezTo>
                      <a:pt x="438" y="883"/>
                      <a:pt x="448" y="872"/>
                      <a:pt x="462" y="872"/>
                    </a:cubicBezTo>
                    <a:close/>
                    <a:moveTo>
                      <a:pt x="577" y="896"/>
                    </a:moveTo>
                    <a:cubicBezTo>
                      <a:pt x="577" y="909"/>
                      <a:pt x="566" y="920"/>
                      <a:pt x="553" y="920"/>
                    </a:cubicBezTo>
                    <a:cubicBezTo>
                      <a:pt x="540" y="920"/>
                      <a:pt x="529" y="909"/>
                      <a:pt x="529" y="896"/>
                    </a:cubicBezTo>
                    <a:cubicBezTo>
                      <a:pt x="529" y="883"/>
                      <a:pt x="540" y="872"/>
                      <a:pt x="553" y="872"/>
                    </a:cubicBezTo>
                    <a:cubicBezTo>
                      <a:pt x="566" y="872"/>
                      <a:pt x="577" y="883"/>
                      <a:pt x="577" y="896"/>
                    </a:cubicBezTo>
                    <a:close/>
                    <a:moveTo>
                      <a:pt x="687" y="976"/>
                    </a:moveTo>
                    <a:cubicBezTo>
                      <a:pt x="687" y="998"/>
                      <a:pt x="669" y="1017"/>
                      <a:pt x="646" y="1017"/>
                    </a:cubicBezTo>
                    <a:cubicBezTo>
                      <a:pt x="623" y="1017"/>
                      <a:pt x="605" y="998"/>
                      <a:pt x="605" y="976"/>
                    </a:cubicBezTo>
                    <a:cubicBezTo>
                      <a:pt x="605" y="953"/>
                      <a:pt x="623" y="934"/>
                      <a:pt x="646" y="934"/>
                    </a:cubicBezTo>
                    <a:cubicBezTo>
                      <a:pt x="669" y="934"/>
                      <a:pt x="687" y="953"/>
                      <a:pt x="687" y="976"/>
                    </a:cubicBezTo>
                    <a:close/>
                    <a:moveTo>
                      <a:pt x="639" y="750"/>
                    </a:moveTo>
                    <a:cubicBezTo>
                      <a:pt x="618" y="750"/>
                      <a:pt x="601" y="733"/>
                      <a:pt x="601" y="712"/>
                    </a:cubicBezTo>
                    <a:cubicBezTo>
                      <a:pt x="601" y="691"/>
                      <a:pt x="618" y="674"/>
                      <a:pt x="639" y="674"/>
                    </a:cubicBezTo>
                    <a:cubicBezTo>
                      <a:pt x="660" y="674"/>
                      <a:pt x="677" y="691"/>
                      <a:pt x="677" y="712"/>
                    </a:cubicBezTo>
                    <a:cubicBezTo>
                      <a:pt x="677" y="733"/>
                      <a:pt x="660" y="750"/>
                      <a:pt x="639" y="750"/>
                    </a:cubicBezTo>
                    <a:close/>
                    <a:moveTo>
                      <a:pt x="785" y="1184"/>
                    </a:moveTo>
                    <a:cubicBezTo>
                      <a:pt x="799" y="1184"/>
                      <a:pt x="810" y="1195"/>
                      <a:pt x="810" y="1208"/>
                    </a:cubicBezTo>
                    <a:cubicBezTo>
                      <a:pt x="810" y="1221"/>
                      <a:pt x="799" y="1232"/>
                      <a:pt x="785" y="1232"/>
                    </a:cubicBezTo>
                    <a:cubicBezTo>
                      <a:pt x="772" y="1232"/>
                      <a:pt x="761" y="1221"/>
                      <a:pt x="761" y="1208"/>
                    </a:cubicBezTo>
                    <a:cubicBezTo>
                      <a:pt x="761" y="1195"/>
                      <a:pt x="772" y="1184"/>
                      <a:pt x="785" y="1184"/>
                    </a:cubicBezTo>
                    <a:close/>
                    <a:moveTo>
                      <a:pt x="957" y="1075"/>
                    </a:moveTo>
                    <a:cubicBezTo>
                      <a:pt x="970" y="1075"/>
                      <a:pt x="981" y="1086"/>
                      <a:pt x="981" y="1099"/>
                    </a:cubicBezTo>
                    <a:cubicBezTo>
                      <a:pt x="981" y="1112"/>
                      <a:pt x="970" y="1123"/>
                      <a:pt x="957" y="1123"/>
                    </a:cubicBezTo>
                    <a:cubicBezTo>
                      <a:pt x="944" y="1123"/>
                      <a:pt x="933" y="1112"/>
                      <a:pt x="933" y="1099"/>
                    </a:cubicBezTo>
                    <a:cubicBezTo>
                      <a:pt x="933" y="1086"/>
                      <a:pt x="944" y="1075"/>
                      <a:pt x="957" y="1075"/>
                    </a:cubicBezTo>
                    <a:close/>
                    <a:moveTo>
                      <a:pt x="1055" y="979"/>
                    </a:moveTo>
                    <a:cubicBezTo>
                      <a:pt x="1072" y="979"/>
                      <a:pt x="1086" y="993"/>
                      <a:pt x="1086" y="1010"/>
                    </a:cubicBezTo>
                    <a:cubicBezTo>
                      <a:pt x="1086" y="1027"/>
                      <a:pt x="1072" y="1041"/>
                      <a:pt x="1055" y="1041"/>
                    </a:cubicBezTo>
                    <a:cubicBezTo>
                      <a:pt x="1038" y="1041"/>
                      <a:pt x="1024" y="1027"/>
                      <a:pt x="1024" y="1010"/>
                    </a:cubicBezTo>
                    <a:cubicBezTo>
                      <a:pt x="1024" y="993"/>
                      <a:pt x="1038" y="979"/>
                      <a:pt x="1055" y="979"/>
                    </a:cubicBezTo>
                    <a:close/>
                    <a:moveTo>
                      <a:pt x="1233" y="849"/>
                    </a:moveTo>
                    <a:cubicBezTo>
                      <a:pt x="1220" y="849"/>
                      <a:pt x="1209" y="839"/>
                      <a:pt x="1209" y="825"/>
                    </a:cubicBezTo>
                    <a:cubicBezTo>
                      <a:pt x="1209" y="812"/>
                      <a:pt x="1220" y="801"/>
                      <a:pt x="1233" y="801"/>
                    </a:cubicBezTo>
                    <a:cubicBezTo>
                      <a:pt x="1246" y="801"/>
                      <a:pt x="1257" y="812"/>
                      <a:pt x="1257" y="825"/>
                    </a:cubicBezTo>
                    <a:cubicBezTo>
                      <a:pt x="1257" y="839"/>
                      <a:pt x="1246" y="849"/>
                      <a:pt x="1233" y="8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1" name="Freeform 8"/>
              <p:cNvSpPr>
                <a:spLocks noEditPoints="1"/>
              </p:cNvSpPr>
              <p:nvPr/>
            </p:nvSpPr>
            <p:spPr bwMode="auto">
              <a:xfrm>
                <a:off x="2991" y="2610"/>
                <a:ext cx="648" cy="1095"/>
              </a:xfrm>
              <a:custGeom>
                <a:avLst/>
                <a:gdLst>
                  <a:gd name="T0" fmla="*/ 657 w 773"/>
                  <a:gd name="T1" fmla="*/ 184 h 1306"/>
                  <a:gd name="T2" fmla="*/ 360 w 773"/>
                  <a:gd name="T3" fmla="*/ 300 h 1306"/>
                  <a:gd name="T4" fmla="*/ 393 w 773"/>
                  <a:gd name="T5" fmla="*/ 317 h 1306"/>
                  <a:gd name="T6" fmla="*/ 521 w 773"/>
                  <a:gd name="T7" fmla="*/ 209 h 1306"/>
                  <a:gd name="T8" fmla="*/ 446 w 773"/>
                  <a:gd name="T9" fmla="*/ 326 h 1306"/>
                  <a:gd name="T10" fmla="*/ 485 w 773"/>
                  <a:gd name="T11" fmla="*/ 367 h 1306"/>
                  <a:gd name="T12" fmla="*/ 524 w 773"/>
                  <a:gd name="T13" fmla="*/ 223 h 1306"/>
                  <a:gd name="T14" fmla="*/ 547 w 773"/>
                  <a:gd name="T15" fmla="*/ 368 h 1306"/>
                  <a:gd name="T16" fmla="*/ 310 w 773"/>
                  <a:gd name="T17" fmla="*/ 557 h 1306"/>
                  <a:gd name="T18" fmla="*/ 215 w 773"/>
                  <a:gd name="T19" fmla="*/ 609 h 1306"/>
                  <a:gd name="T20" fmla="*/ 383 w 773"/>
                  <a:gd name="T21" fmla="*/ 505 h 1306"/>
                  <a:gd name="T22" fmla="*/ 270 w 773"/>
                  <a:gd name="T23" fmla="*/ 588 h 1306"/>
                  <a:gd name="T24" fmla="*/ 159 w 773"/>
                  <a:gd name="T25" fmla="*/ 602 h 1306"/>
                  <a:gd name="T26" fmla="*/ 223 w 773"/>
                  <a:gd name="T27" fmla="*/ 649 h 1306"/>
                  <a:gd name="T28" fmla="*/ 326 w 773"/>
                  <a:gd name="T29" fmla="*/ 621 h 1306"/>
                  <a:gd name="T30" fmla="*/ 124 w 773"/>
                  <a:gd name="T31" fmla="*/ 689 h 1306"/>
                  <a:gd name="T32" fmla="*/ 131 w 773"/>
                  <a:gd name="T33" fmla="*/ 712 h 1306"/>
                  <a:gd name="T34" fmla="*/ 280 w 773"/>
                  <a:gd name="T35" fmla="*/ 636 h 1306"/>
                  <a:gd name="T36" fmla="*/ 162 w 773"/>
                  <a:gd name="T37" fmla="*/ 774 h 1306"/>
                  <a:gd name="T38" fmla="*/ 0 w 773"/>
                  <a:gd name="T39" fmla="*/ 884 h 1306"/>
                  <a:gd name="T40" fmla="*/ 167 w 773"/>
                  <a:gd name="T41" fmla="*/ 796 h 1306"/>
                  <a:gd name="T42" fmla="*/ 79 w 773"/>
                  <a:gd name="T43" fmla="*/ 1094 h 1306"/>
                  <a:gd name="T44" fmla="*/ 136 w 773"/>
                  <a:gd name="T45" fmla="*/ 1130 h 1306"/>
                  <a:gd name="T46" fmla="*/ 295 w 773"/>
                  <a:gd name="T47" fmla="*/ 725 h 1306"/>
                  <a:gd name="T48" fmla="*/ 257 w 773"/>
                  <a:gd name="T49" fmla="*/ 999 h 1306"/>
                  <a:gd name="T50" fmla="*/ 286 w 773"/>
                  <a:gd name="T51" fmla="*/ 1091 h 1306"/>
                  <a:gd name="T52" fmla="*/ 302 w 773"/>
                  <a:gd name="T53" fmla="*/ 1121 h 1306"/>
                  <a:gd name="T54" fmla="*/ 321 w 773"/>
                  <a:gd name="T55" fmla="*/ 1049 h 1306"/>
                  <a:gd name="T56" fmla="*/ 307 w 773"/>
                  <a:gd name="T57" fmla="*/ 868 h 1306"/>
                  <a:gd name="T58" fmla="*/ 326 w 773"/>
                  <a:gd name="T59" fmla="*/ 890 h 1306"/>
                  <a:gd name="T60" fmla="*/ 225 w 773"/>
                  <a:gd name="T61" fmla="*/ 1243 h 1306"/>
                  <a:gd name="T62" fmla="*/ 234 w 773"/>
                  <a:gd name="T63" fmla="*/ 1268 h 1306"/>
                  <a:gd name="T64" fmla="*/ 354 w 773"/>
                  <a:gd name="T65" fmla="*/ 1018 h 1306"/>
                  <a:gd name="T66" fmla="*/ 571 w 773"/>
                  <a:gd name="T67" fmla="*/ 384 h 1306"/>
                  <a:gd name="T68" fmla="*/ 764 w 773"/>
                  <a:gd name="T69" fmla="*/ 112 h 1306"/>
                  <a:gd name="T70" fmla="*/ 727 w 773"/>
                  <a:gd name="T71" fmla="*/ 0 h 1306"/>
                  <a:gd name="T72" fmla="*/ 360 w 773"/>
                  <a:gd name="T73" fmla="*/ 314 h 1306"/>
                  <a:gd name="T74" fmla="*/ 447 w 773"/>
                  <a:gd name="T75" fmla="*/ 391 h 1306"/>
                  <a:gd name="T76" fmla="*/ 215 w 773"/>
                  <a:gd name="T77" fmla="*/ 595 h 1306"/>
                  <a:gd name="T78" fmla="*/ 215 w 773"/>
                  <a:gd name="T79" fmla="*/ 595 h 1306"/>
                  <a:gd name="T80" fmla="*/ 183 w 773"/>
                  <a:gd name="T81" fmla="*/ 641 h 1306"/>
                  <a:gd name="T82" fmla="*/ 93 w 773"/>
                  <a:gd name="T83" fmla="*/ 688 h 1306"/>
                  <a:gd name="T84" fmla="*/ 22 w 773"/>
                  <a:gd name="T85" fmla="*/ 884 h 1306"/>
                  <a:gd name="T86" fmla="*/ 79 w 773"/>
                  <a:gd name="T87" fmla="*/ 1199 h 1306"/>
                  <a:gd name="T88" fmla="*/ 79 w 773"/>
                  <a:gd name="T89" fmla="*/ 1199 h 1306"/>
                  <a:gd name="T90" fmla="*/ 287 w 773"/>
                  <a:gd name="T91" fmla="*/ 1121 h 1306"/>
                  <a:gd name="T92" fmla="*/ 195 w 773"/>
                  <a:gd name="T93" fmla="*/ 1244 h 1306"/>
                  <a:gd name="T94" fmla="*/ 351 w 773"/>
                  <a:gd name="T95" fmla="*/ 989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3" h="1306">
                    <a:moveTo>
                      <a:pt x="727" y="88"/>
                    </a:moveTo>
                    <a:cubicBezTo>
                      <a:pt x="735" y="88"/>
                      <a:pt x="735" y="88"/>
                      <a:pt x="735" y="88"/>
                    </a:cubicBezTo>
                    <a:cubicBezTo>
                      <a:pt x="735" y="106"/>
                      <a:pt x="735" y="106"/>
                      <a:pt x="735" y="106"/>
                    </a:cubicBezTo>
                    <a:cubicBezTo>
                      <a:pt x="657" y="184"/>
                      <a:pt x="657" y="184"/>
                      <a:pt x="657" y="184"/>
                    </a:cubicBezTo>
                    <a:cubicBezTo>
                      <a:pt x="507" y="184"/>
                      <a:pt x="507" y="184"/>
                      <a:pt x="507" y="184"/>
                    </a:cubicBezTo>
                    <a:cubicBezTo>
                      <a:pt x="505" y="184"/>
                      <a:pt x="504" y="185"/>
                      <a:pt x="502" y="186"/>
                    </a:cubicBezTo>
                    <a:cubicBezTo>
                      <a:pt x="382" y="307"/>
                      <a:pt x="382" y="307"/>
                      <a:pt x="382" y="307"/>
                    </a:cubicBezTo>
                    <a:cubicBezTo>
                      <a:pt x="376" y="303"/>
                      <a:pt x="369" y="300"/>
                      <a:pt x="360" y="300"/>
                    </a:cubicBezTo>
                    <a:cubicBezTo>
                      <a:pt x="339" y="300"/>
                      <a:pt x="322" y="317"/>
                      <a:pt x="322" y="338"/>
                    </a:cubicBezTo>
                    <a:cubicBezTo>
                      <a:pt x="322" y="360"/>
                      <a:pt x="339" y="377"/>
                      <a:pt x="360" y="377"/>
                    </a:cubicBezTo>
                    <a:cubicBezTo>
                      <a:pt x="382" y="377"/>
                      <a:pt x="399" y="360"/>
                      <a:pt x="399" y="338"/>
                    </a:cubicBezTo>
                    <a:cubicBezTo>
                      <a:pt x="399" y="331"/>
                      <a:pt x="397" y="323"/>
                      <a:pt x="393" y="317"/>
                    </a:cubicBezTo>
                    <a:cubicBezTo>
                      <a:pt x="510" y="199"/>
                      <a:pt x="510" y="199"/>
                      <a:pt x="510" y="199"/>
                    </a:cubicBezTo>
                    <a:cubicBezTo>
                      <a:pt x="642" y="199"/>
                      <a:pt x="642" y="199"/>
                      <a:pt x="642" y="199"/>
                    </a:cubicBezTo>
                    <a:cubicBezTo>
                      <a:pt x="632" y="209"/>
                      <a:pt x="632" y="209"/>
                      <a:pt x="632" y="209"/>
                    </a:cubicBezTo>
                    <a:cubicBezTo>
                      <a:pt x="521" y="209"/>
                      <a:pt x="521" y="209"/>
                      <a:pt x="521" y="209"/>
                    </a:cubicBezTo>
                    <a:cubicBezTo>
                      <a:pt x="519" y="209"/>
                      <a:pt x="517" y="210"/>
                      <a:pt x="516" y="211"/>
                    </a:cubicBezTo>
                    <a:cubicBezTo>
                      <a:pt x="448" y="279"/>
                      <a:pt x="448" y="279"/>
                      <a:pt x="448" y="279"/>
                    </a:cubicBezTo>
                    <a:cubicBezTo>
                      <a:pt x="447" y="280"/>
                      <a:pt x="446" y="282"/>
                      <a:pt x="446" y="284"/>
                    </a:cubicBezTo>
                    <a:cubicBezTo>
                      <a:pt x="446" y="326"/>
                      <a:pt x="446" y="326"/>
                      <a:pt x="446" y="326"/>
                    </a:cubicBezTo>
                    <a:cubicBezTo>
                      <a:pt x="446" y="327"/>
                      <a:pt x="446" y="328"/>
                      <a:pt x="447" y="329"/>
                    </a:cubicBezTo>
                    <a:cubicBezTo>
                      <a:pt x="426" y="329"/>
                      <a:pt x="408" y="346"/>
                      <a:pt x="408" y="367"/>
                    </a:cubicBezTo>
                    <a:cubicBezTo>
                      <a:pt x="408" y="388"/>
                      <a:pt x="426" y="406"/>
                      <a:pt x="447" y="406"/>
                    </a:cubicBezTo>
                    <a:cubicBezTo>
                      <a:pt x="468" y="406"/>
                      <a:pt x="485" y="388"/>
                      <a:pt x="485" y="367"/>
                    </a:cubicBezTo>
                    <a:cubicBezTo>
                      <a:pt x="485" y="350"/>
                      <a:pt x="474" y="336"/>
                      <a:pt x="459" y="331"/>
                    </a:cubicBezTo>
                    <a:cubicBezTo>
                      <a:pt x="460" y="329"/>
                      <a:pt x="461" y="328"/>
                      <a:pt x="461" y="326"/>
                    </a:cubicBezTo>
                    <a:cubicBezTo>
                      <a:pt x="461" y="287"/>
                      <a:pt x="461" y="287"/>
                      <a:pt x="461" y="287"/>
                    </a:cubicBezTo>
                    <a:cubicBezTo>
                      <a:pt x="524" y="223"/>
                      <a:pt x="524" y="223"/>
                      <a:pt x="524" y="223"/>
                    </a:cubicBezTo>
                    <a:cubicBezTo>
                      <a:pt x="617" y="223"/>
                      <a:pt x="617" y="223"/>
                      <a:pt x="617" y="223"/>
                    </a:cubicBezTo>
                    <a:cubicBezTo>
                      <a:pt x="551" y="290"/>
                      <a:pt x="551" y="290"/>
                      <a:pt x="551" y="290"/>
                    </a:cubicBezTo>
                    <a:cubicBezTo>
                      <a:pt x="548" y="293"/>
                      <a:pt x="547" y="296"/>
                      <a:pt x="547" y="300"/>
                    </a:cubicBezTo>
                    <a:cubicBezTo>
                      <a:pt x="547" y="368"/>
                      <a:pt x="547" y="368"/>
                      <a:pt x="547" y="368"/>
                    </a:cubicBezTo>
                    <a:cubicBezTo>
                      <a:pt x="424" y="490"/>
                      <a:pt x="424" y="490"/>
                      <a:pt x="424" y="490"/>
                    </a:cubicBezTo>
                    <a:cubicBezTo>
                      <a:pt x="380" y="490"/>
                      <a:pt x="380" y="490"/>
                      <a:pt x="380" y="490"/>
                    </a:cubicBezTo>
                    <a:cubicBezTo>
                      <a:pt x="378" y="490"/>
                      <a:pt x="376" y="491"/>
                      <a:pt x="375" y="492"/>
                    </a:cubicBezTo>
                    <a:cubicBezTo>
                      <a:pt x="310" y="557"/>
                      <a:pt x="310" y="557"/>
                      <a:pt x="310" y="557"/>
                    </a:cubicBezTo>
                    <a:cubicBezTo>
                      <a:pt x="251" y="557"/>
                      <a:pt x="251" y="557"/>
                      <a:pt x="251" y="557"/>
                    </a:cubicBezTo>
                    <a:cubicBezTo>
                      <a:pt x="245" y="542"/>
                      <a:pt x="231" y="532"/>
                      <a:pt x="215" y="532"/>
                    </a:cubicBezTo>
                    <a:cubicBezTo>
                      <a:pt x="193" y="532"/>
                      <a:pt x="176" y="549"/>
                      <a:pt x="176" y="571"/>
                    </a:cubicBezTo>
                    <a:cubicBezTo>
                      <a:pt x="176" y="592"/>
                      <a:pt x="193" y="609"/>
                      <a:pt x="215" y="609"/>
                    </a:cubicBezTo>
                    <a:cubicBezTo>
                      <a:pt x="236" y="609"/>
                      <a:pt x="253" y="592"/>
                      <a:pt x="253" y="571"/>
                    </a:cubicBezTo>
                    <a:cubicBezTo>
                      <a:pt x="313" y="571"/>
                      <a:pt x="313" y="571"/>
                      <a:pt x="313" y="571"/>
                    </a:cubicBezTo>
                    <a:cubicBezTo>
                      <a:pt x="315" y="571"/>
                      <a:pt x="317" y="571"/>
                      <a:pt x="318" y="569"/>
                    </a:cubicBezTo>
                    <a:cubicBezTo>
                      <a:pt x="383" y="505"/>
                      <a:pt x="383" y="505"/>
                      <a:pt x="383" y="505"/>
                    </a:cubicBezTo>
                    <a:cubicBezTo>
                      <a:pt x="410" y="505"/>
                      <a:pt x="410" y="505"/>
                      <a:pt x="410" y="505"/>
                    </a:cubicBezTo>
                    <a:cubicBezTo>
                      <a:pt x="330" y="584"/>
                      <a:pt x="330" y="584"/>
                      <a:pt x="330" y="584"/>
                    </a:cubicBezTo>
                    <a:cubicBezTo>
                      <a:pt x="329" y="585"/>
                      <a:pt x="328" y="587"/>
                      <a:pt x="328" y="588"/>
                    </a:cubicBezTo>
                    <a:cubicBezTo>
                      <a:pt x="270" y="588"/>
                      <a:pt x="270" y="588"/>
                      <a:pt x="270" y="588"/>
                    </a:cubicBezTo>
                    <a:cubicBezTo>
                      <a:pt x="268" y="588"/>
                      <a:pt x="266" y="589"/>
                      <a:pt x="265" y="590"/>
                    </a:cubicBezTo>
                    <a:cubicBezTo>
                      <a:pt x="220" y="635"/>
                      <a:pt x="220" y="635"/>
                      <a:pt x="220" y="635"/>
                    </a:cubicBezTo>
                    <a:cubicBezTo>
                      <a:pt x="197" y="635"/>
                      <a:pt x="197" y="635"/>
                      <a:pt x="197" y="635"/>
                    </a:cubicBezTo>
                    <a:cubicBezTo>
                      <a:pt x="194" y="616"/>
                      <a:pt x="178" y="602"/>
                      <a:pt x="159" y="602"/>
                    </a:cubicBezTo>
                    <a:cubicBezTo>
                      <a:pt x="138" y="602"/>
                      <a:pt x="120" y="620"/>
                      <a:pt x="120" y="641"/>
                    </a:cubicBezTo>
                    <a:cubicBezTo>
                      <a:pt x="120" y="662"/>
                      <a:pt x="138" y="679"/>
                      <a:pt x="159" y="679"/>
                    </a:cubicBezTo>
                    <a:cubicBezTo>
                      <a:pt x="177" y="679"/>
                      <a:pt x="193" y="666"/>
                      <a:pt x="196" y="649"/>
                    </a:cubicBezTo>
                    <a:cubicBezTo>
                      <a:pt x="223" y="649"/>
                      <a:pt x="223" y="649"/>
                      <a:pt x="223" y="649"/>
                    </a:cubicBezTo>
                    <a:cubicBezTo>
                      <a:pt x="225" y="649"/>
                      <a:pt x="227" y="649"/>
                      <a:pt x="228" y="647"/>
                    </a:cubicBezTo>
                    <a:cubicBezTo>
                      <a:pt x="273" y="603"/>
                      <a:pt x="273" y="603"/>
                      <a:pt x="273" y="603"/>
                    </a:cubicBezTo>
                    <a:cubicBezTo>
                      <a:pt x="326" y="603"/>
                      <a:pt x="326" y="603"/>
                      <a:pt x="326" y="603"/>
                    </a:cubicBezTo>
                    <a:cubicBezTo>
                      <a:pt x="326" y="621"/>
                      <a:pt x="326" y="621"/>
                      <a:pt x="326" y="621"/>
                    </a:cubicBezTo>
                    <a:cubicBezTo>
                      <a:pt x="277" y="621"/>
                      <a:pt x="277" y="621"/>
                      <a:pt x="277" y="621"/>
                    </a:cubicBezTo>
                    <a:cubicBezTo>
                      <a:pt x="275" y="621"/>
                      <a:pt x="273" y="622"/>
                      <a:pt x="272" y="623"/>
                    </a:cubicBezTo>
                    <a:cubicBezTo>
                      <a:pt x="207" y="689"/>
                      <a:pt x="207" y="689"/>
                      <a:pt x="207" y="689"/>
                    </a:cubicBezTo>
                    <a:cubicBezTo>
                      <a:pt x="124" y="689"/>
                      <a:pt x="124" y="689"/>
                      <a:pt x="124" y="689"/>
                    </a:cubicBezTo>
                    <a:cubicBezTo>
                      <a:pt x="117" y="679"/>
                      <a:pt x="105" y="673"/>
                      <a:pt x="93" y="673"/>
                    </a:cubicBezTo>
                    <a:cubicBezTo>
                      <a:pt x="72" y="673"/>
                      <a:pt x="54" y="690"/>
                      <a:pt x="54" y="712"/>
                    </a:cubicBezTo>
                    <a:cubicBezTo>
                      <a:pt x="54" y="733"/>
                      <a:pt x="72" y="750"/>
                      <a:pt x="93" y="750"/>
                    </a:cubicBezTo>
                    <a:cubicBezTo>
                      <a:pt x="114" y="750"/>
                      <a:pt x="131" y="733"/>
                      <a:pt x="131" y="712"/>
                    </a:cubicBezTo>
                    <a:cubicBezTo>
                      <a:pt x="131" y="709"/>
                      <a:pt x="131" y="706"/>
                      <a:pt x="130" y="703"/>
                    </a:cubicBezTo>
                    <a:cubicBezTo>
                      <a:pt x="210" y="703"/>
                      <a:pt x="210" y="703"/>
                      <a:pt x="210" y="703"/>
                    </a:cubicBezTo>
                    <a:cubicBezTo>
                      <a:pt x="211" y="703"/>
                      <a:pt x="213" y="702"/>
                      <a:pt x="215" y="701"/>
                    </a:cubicBezTo>
                    <a:cubicBezTo>
                      <a:pt x="280" y="636"/>
                      <a:pt x="280" y="636"/>
                      <a:pt x="280" y="636"/>
                    </a:cubicBezTo>
                    <a:cubicBezTo>
                      <a:pt x="326" y="636"/>
                      <a:pt x="326" y="636"/>
                      <a:pt x="326" y="636"/>
                    </a:cubicBezTo>
                    <a:cubicBezTo>
                      <a:pt x="326" y="664"/>
                      <a:pt x="326" y="664"/>
                      <a:pt x="326" y="664"/>
                    </a:cubicBezTo>
                    <a:cubicBezTo>
                      <a:pt x="215" y="774"/>
                      <a:pt x="215" y="774"/>
                      <a:pt x="215" y="774"/>
                    </a:cubicBezTo>
                    <a:cubicBezTo>
                      <a:pt x="162" y="774"/>
                      <a:pt x="162" y="774"/>
                      <a:pt x="162" y="774"/>
                    </a:cubicBezTo>
                    <a:cubicBezTo>
                      <a:pt x="159" y="774"/>
                      <a:pt x="157" y="775"/>
                      <a:pt x="155" y="777"/>
                    </a:cubicBezTo>
                    <a:cubicBezTo>
                      <a:pt x="87" y="845"/>
                      <a:pt x="87" y="845"/>
                      <a:pt x="87" y="845"/>
                    </a:cubicBezTo>
                    <a:cubicBezTo>
                      <a:pt x="78" y="836"/>
                      <a:pt x="66" y="831"/>
                      <a:pt x="53" y="831"/>
                    </a:cubicBezTo>
                    <a:cubicBezTo>
                      <a:pt x="24" y="831"/>
                      <a:pt x="0" y="855"/>
                      <a:pt x="0" y="884"/>
                    </a:cubicBezTo>
                    <a:cubicBezTo>
                      <a:pt x="0" y="913"/>
                      <a:pt x="24" y="936"/>
                      <a:pt x="53" y="936"/>
                    </a:cubicBezTo>
                    <a:cubicBezTo>
                      <a:pt x="82" y="936"/>
                      <a:pt x="105" y="913"/>
                      <a:pt x="105" y="884"/>
                    </a:cubicBezTo>
                    <a:cubicBezTo>
                      <a:pt x="105" y="876"/>
                      <a:pt x="103" y="869"/>
                      <a:pt x="100" y="862"/>
                    </a:cubicBezTo>
                    <a:cubicBezTo>
                      <a:pt x="167" y="796"/>
                      <a:pt x="167" y="796"/>
                      <a:pt x="167" y="796"/>
                    </a:cubicBezTo>
                    <a:cubicBezTo>
                      <a:pt x="210" y="796"/>
                      <a:pt x="210" y="796"/>
                      <a:pt x="210" y="796"/>
                    </a:cubicBezTo>
                    <a:cubicBezTo>
                      <a:pt x="210" y="1026"/>
                      <a:pt x="210" y="1026"/>
                      <a:pt x="210" y="1026"/>
                    </a:cubicBezTo>
                    <a:cubicBezTo>
                      <a:pt x="123" y="1112"/>
                      <a:pt x="123" y="1112"/>
                      <a:pt x="123" y="1112"/>
                    </a:cubicBezTo>
                    <a:cubicBezTo>
                      <a:pt x="112" y="1101"/>
                      <a:pt x="96" y="1094"/>
                      <a:pt x="79" y="1094"/>
                    </a:cubicBezTo>
                    <a:cubicBezTo>
                      <a:pt x="44" y="1094"/>
                      <a:pt x="16" y="1123"/>
                      <a:pt x="16" y="1157"/>
                    </a:cubicBezTo>
                    <a:cubicBezTo>
                      <a:pt x="16" y="1192"/>
                      <a:pt x="44" y="1220"/>
                      <a:pt x="79" y="1220"/>
                    </a:cubicBezTo>
                    <a:cubicBezTo>
                      <a:pt x="114" y="1220"/>
                      <a:pt x="142" y="1192"/>
                      <a:pt x="142" y="1157"/>
                    </a:cubicBezTo>
                    <a:cubicBezTo>
                      <a:pt x="142" y="1148"/>
                      <a:pt x="140" y="1139"/>
                      <a:pt x="136" y="1130"/>
                    </a:cubicBezTo>
                    <a:cubicBezTo>
                      <a:pt x="228" y="1038"/>
                      <a:pt x="228" y="1038"/>
                      <a:pt x="228" y="1038"/>
                    </a:cubicBezTo>
                    <a:cubicBezTo>
                      <a:pt x="230" y="1036"/>
                      <a:pt x="231" y="1033"/>
                      <a:pt x="231" y="1030"/>
                    </a:cubicBezTo>
                    <a:cubicBezTo>
                      <a:pt x="231" y="789"/>
                      <a:pt x="231" y="789"/>
                      <a:pt x="231" y="789"/>
                    </a:cubicBezTo>
                    <a:cubicBezTo>
                      <a:pt x="295" y="725"/>
                      <a:pt x="295" y="725"/>
                      <a:pt x="295" y="725"/>
                    </a:cubicBezTo>
                    <a:cubicBezTo>
                      <a:pt x="295" y="859"/>
                      <a:pt x="295" y="859"/>
                      <a:pt x="295" y="859"/>
                    </a:cubicBezTo>
                    <a:cubicBezTo>
                      <a:pt x="260" y="895"/>
                      <a:pt x="260" y="895"/>
                      <a:pt x="260" y="895"/>
                    </a:cubicBezTo>
                    <a:cubicBezTo>
                      <a:pt x="258" y="896"/>
                      <a:pt x="257" y="898"/>
                      <a:pt x="257" y="900"/>
                    </a:cubicBezTo>
                    <a:cubicBezTo>
                      <a:pt x="257" y="999"/>
                      <a:pt x="257" y="999"/>
                      <a:pt x="257" y="999"/>
                    </a:cubicBezTo>
                    <a:cubicBezTo>
                      <a:pt x="257" y="1001"/>
                      <a:pt x="258" y="1003"/>
                      <a:pt x="260" y="1004"/>
                    </a:cubicBezTo>
                    <a:cubicBezTo>
                      <a:pt x="307" y="1051"/>
                      <a:pt x="307" y="1051"/>
                      <a:pt x="307" y="1051"/>
                    </a:cubicBezTo>
                    <a:cubicBezTo>
                      <a:pt x="307" y="1070"/>
                      <a:pt x="307" y="1070"/>
                      <a:pt x="307" y="1070"/>
                    </a:cubicBezTo>
                    <a:cubicBezTo>
                      <a:pt x="286" y="1091"/>
                      <a:pt x="286" y="1091"/>
                      <a:pt x="286" y="1091"/>
                    </a:cubicBezTo>
                    <a:cubicBezTo>
                      <a:pt x="280" y="1086"/>
                      <a:pt x="272" y="1083"/>
                      <a:pt x="263" y="1083"/>
                    </a:cubicBezTo>
                    <a:cubicBezTo>
                      <a:pt x="242" y="1083"/>
                      <a:pt x="225" y="1100"/>
                      <a:pt x="225" y="1121"/>
                    </a:cubicBezTo>
                    <a:cubicBezTo>
                      <a:pt x="225" y="1143"/>
                      <a:pt x="242" y="1160"/>
                      <a:pt x="263" y="1160"/>
                    </a:cubicBezTo>
                    <a:cubicBezTo>
                      <a:pt x="285" y="1160"/>
                      <a:pt x="302" y="1143"/>
                      <a:pt x="302" y="1121"/>
                    </a:cubicBezTo>
                    <a:cubicBezTo>
                      <a:pt x="302" y="1114"/>
                      <a:pt x="300" y="1107"/>
                      <a:pt x="296" y="1101"/>
                    </a:cubicBezTo>
                    <a:cubicBezTo>
                      <a:pt x="319" y="1078"/>
                      <a:pt x="319" y="1078"/>
                      <a:pt x="319" y="1078"/>
                    </a:cubicBezTo>
                    <a:cubicBezTo>
                      <a:pt x="321" y="1077"/>
                      <a:pt x="321" y="1075"/>
                      <a:pt x="321" y="1073"/>
                    </a:cubicBezTo>
                    <a:cubicBezTo>
                      <a:pt x="321" y="1049"/>
                      <a:pt x="321" y="1049"/>
                      <a:pt x="321" y="1049"/>
                    </a:cubicBezTo>
                    <a:cubicBezTo>
                      <a:pt x="321" y="1047"/>
                      <a:pt x="321" y="1045"/>
                      <a:pt x="319" y="1043"/>
                    </a:cubicBezTo>
                    <a:cubicBezTo>
                      <a:pt x="272" y="996"/>
                      <a:pt x="272" y="996"/>
                      <a:pt x="272" y="996"/>
                    </a:cubicBezTo>
                    <a:cubicBezTo>
                      <a:pt x="272" y="903"/>
                      <a:pt x="272" y="903"/>
                      <a:pt x="272" y="903"/>
                    </a:cubicBezTo>
                    <a:cubicBezTo>
                      <a:pt x="307" y="868"/>
                      <a:pt x="307" y="868"/>
                      <a:pt x="307" y="868"/>
                    </a:cubicBezTo>
                    <a:cubicBezTo>
                      <a:pt x="309" y="866"/>
                      <a:pt x="310" y="864"/>
                      <a:pt x="310" y="862"/>
                    </a:cubicBezTo>
                    <a:cubicBezTo>
                      <a:pt x="310" y="711"/>
                      <a:pt x="310" y="711"/>
                      <a:pt x="310" y="711"/>
                    </a:cubicBezTo>
                    <a:cubicBezTo>
                      <a:pt x="326" y="694"/>
                      <a:pt x="326" y="694"/>
                      <a:pt x="326" y="694"/>
                    </a:cubicBezTo>
                    <a:cubicBezTo>
                      <a:pt x="326" y="890"/>
                      <a:pt x="326" y="890"/>
                      <a:pt x="326" y="890"/>
                    </a:cubicBezTo>
                    <a:cubicBezTo>
                      <a:pt x="302" y="900"/>
                      <a:pt x="285" y="923"/>
                      <a:pt x="285" y="951"/>
                    </a:cubicBezTo>
                    <a:cubicBezTo>
                      <a:pt x="285" y="984"/>
                      <a:pt x="308" y="1011"/>
                      <a:pt x="339" y="1017"/>
                    </a:cubicBezTo>
                    <a:cubicBezTo>
                      <a:pt x="339" y="1129"/>
                      <a:pt x="339" y="1129"/>
                      <a:pt x="339" y="1129"/>
                    </a:cubicBezTo>
                    <a:cubicBezTo>
                      <a:pt x="225" y="1243"/>
                      <a:pt x="225" y="1243"/>
                      <a:pt x="225" y="1243"/>
                    </a:cubicBezTo>
                    <a:cubicBezTo>
                      <a:pt x="218" y="1235"/>
                      <a:pt x="207" y="1229"/>
                      <a:pt x="195" y="1229"/>
                    </a:cubicBezTo>
                    <a:cubicBezTo>
                      <a:pt x="174" y="1229"/>
                      <a:pt x="157" y="1247"/>
                      <a:pt x="157" y="1268"/>
                    </a:cubicBezTo>
                    <a:cubicBezTo>
                      <a:pt x="157" y="1289"/>
                      <a:pt x="174" y="1306"/>
                      <a:pt x="195" y="1306"/>
                    </a:cubicBezTo>
                    <a:cubicBezTo>
                      <a:pt x="217" y="1306"/>
                      <a:pt x="234" y="1289"/>
                      <a:pt x="234" y="1268"/>
                    </a:cubicBezTo>
                    <a:cubicBezTo>
                      <a:pt x="234" y="1264"/>
                      <a:pt x="233" y="1260"/>
                      <a:pt x="232" y="1257"/>
                    </a:cubicBezTo>
                    <a:cubicBezTo>
                      <a:pt x="352" y="1137"/>
                      <a:pt x="352" y="1137"/>
                      <a:pt x="352" y="1137"/>
                    </a:cubicBezTo>
                    <a:cubicBezTo>
                      <a:pt x="353" y="1136"/>
                      <a:pt x="354" y="1134"/>
                      <a:pt x="354" y="1132"/>
                    </a:cubicBezTo>
                    <a:cubicBezTo>
                      <a:pt x="354" y="1018"/>
                      <a:pt x="354" y="1018"/>
                      <a:pt x="354" y="1018"/>
                    </a:cubicBezTo>
                    <a:cubicBezTo>
                      <a:pt x="389" y="1016"/>
                      <a:pt x="418" y="987"/>
                      <a:pt x="418" y="951"/>
                    </a:cubicBezTo>
                    <a:cubicBezTo>
                      <a:pt x="418" y="915"/>
                      <a:pt x="390" y="886"/>
                      <a:pt x="355" y="885"/>
                    </a:cubicBezTo>
                    <a:cubicBezTo>
                      <a:pt x="355" y="600"/>
                      <a:pt x="355" y="600"/>
                      <a:pt x="355" y="600"/>
                    </a:cubicBezTo>
                    <a:cubicBezTo>
                      <a:pt x="571" y="384"/>
                      <a:pt x="571" y="384"/>
                      <a:pt x="571" y="384"/>
                    </a:cubicBezTo>
                    <a:cubicBezTo>
                      <a:pt x="574" y="381"/>
                      <a:pt x="575" y="378"/>
                      <a:pt x="575" y="374"/>
                    </a:cubicBezTo>
                    <a:cubicBezTo>
                      <a:pt x="575" y="306"/>
                      <a:pt x="575" y="306"/>
                      <a:pt x="575" y="306"/>
                    </a:cubicBezTo>
                    <a:cubicBezTo>
                      <a:pt x="760" y="122"/>
                      <a:pt x="760" y="122"/>
                      <a:pt x="760" y="122"/>
                    </a:cubicBezTo>
                    <a:cubicBezTo>
                      <a:pt x="762" y="119"/>
                      <a:pt x="764" y="116"/>
                      <a:pt x="764" y="112"/>
                    </a:cubicBezTo>
                    <a:cubicBezTo>
                      <a:pt x="764" y="88"/>
                      <a:pt x="764" y="88"/>
                      <a:pt x="764" y="88"/>
                    </a:cubicBezTo>
                    <a:cubicBezTo>
                      <a:pt x="773" y="88"/>
                      <a:pt x="773" y="88"/>
                      <a:pt x="773" y="88"/>
                    </a:cubicBezTo>
                    <a:cubicBezTo>
                      <a:pt x="773" y="0"/>
                      <a:pt x="773" y="0"/>
                      <a:pt x="773" y="0"/>
                    </a:cubicBezTo>
                    <a:cubicBezTo>
                      <a:pt x="758" y="0"/>
                      <a:pt x="742" y="0"/>
                      <a:pt x="727" y="0"/>
                    </a:cubicBezTo>
                    <a:lnTo>
                      <a:pt x="727" y="88"/>
                    </a:lnTo>
                    <a:close/>
                    <a:moveTo>
                      <a:pt x="360" y="363"/>
                    </a:moveTo>
                    <a:cubicBezTo>
                      <a:pt x="347" y="363"/>
                      <a:pt x="336" y="352"/>
                      <a:pt x="336" y="338"/>
                    </a:cubicBezTo>
                    <a:cubicBezTo>
                      <a:pt x="336" y="325"/>
                      <a:pt x="347" y="314"/>
                      <a:pt x="360" y="314"/>
                    </a:cubicBezTo>
                    <a:cubicBezTo>
                      <a:pt x="374" y="314"/>
                      <a:pt x="385" y="325"/>
                      <a:pt x="385" y="338"/>
                    </a:cubicBezTo>
                    <a:cubicBezTo>
                      <a:pt x="385" y="352"/>
                      <a:pt x="374" y="363"/>
                      <a:pt x="360" y="363"/>
                    </a:cubicBezTo>
                    <a:close/>
                    <a:moveTo>
                      <a:pt x="471" y="367"/>
                    </a:moveTo>
                    <a:cubicBezTo>
                      <a:pt x="471" y="381"/>
                      <a:pt x="460" y="391"/>
                      <a:pt x="447" y="391"/>
                    </a:cubicBezTo>
                    <a:cubicBezTo>
                      <a:pt x="434" y="391"/>
                      <a:pt x="423" y="381"/>
                      <a:pt x="423" y="367"/>
                    </a:cubicBezTo>
                    <a:cubicBezTo>
                      <a:pt x="423" y="354"/>
                      <a:pt x="434" y="343"/>
                      <a:pt x="447" y="343"/>
                    </a:cubicBezTo>
                    <a:cubicBezTo>
                      <a:pt x="460" y="343"/>
                      <a:pt x="471" y="354"/>
                      <a:pt x="471" y="367"/>
                    </a:cubicBezTo>
                    <a:close/>
                    <a:moveTo>
                      <a:pt x="215" y="595"/>
                    </a:moveTo>
                    <a:cubicBezTo>
                      <a:pt x="201" y="595"/>
                      <a:pt x="191" y="584"/>
                      <a:pt x="191" y="571"/>
                    </a:cubicBezTo>
                    <a:cubicBezTo>
                      <a:pt x="191" y="557"/>
                      <a:pt x="201" y="547"/>
                      <a:pt x="215" y="547"/>
                    </a:cubicBezTo>
                    <a:cubicBezTo>
                      <a:pt x="228" y="547"/>
                      <a:pt x="239" y="557"/>
                      <a:pt x="239" y="571"/>
                    </a:cubicBezTo>
                    <a:cubicBezTo>
                      <a:pt x="239" y="584"/>
                      <a:pt x="228" y="595"/>
                      <a:pt x="215" y="595"/>
                    </a:cubicBezTo>
                    <a:close/>
                    <a:moveTo>
                      <a:pt x="159" y="665"/>
                    </a:moveTo>
                    <a:cubicBezTo>
                      <a:pt x="146" y="665"/>
                      <a:pt x="135" y="654"/>
                      <a:pt x="135" y="641"/>
                    </a:cubicBezTo>
                    <a:cubicBezTo>
                      <a:pt x="135" y="628"/>
                      <a:pt x="146" y="617"/>
                      <a:pt x="159" y="617"/>
                    </a:cubicBezTo>
                    <a:cubicBezTo>
                      <a:pt x="172" y="617"/>
                      <a:pt x="183" y="628"/>
                      <a:pt x="183" y="641"/>
                    </a:cubicBezTo>
                    <a:cubicBezTo>
                      <a:pt x="183" y="654"/>
                      <a:pt x="172" y="665"/>
                      <a:pt x="159" y="665"/>
                    </a:cubicBezTo>
                    <a:close/>
                    <a:moveTo>
                      <a:pt x="93" y="736"/>
                    </a:moveTo>
                    <a:cubicBezTo>
                      <a:pt x="80" y="736"/>
                      <a:pt x="69" y="725"/>
                      <a:pt x="69" y="712"/>
                    </a:cubicBezTo>
                    <a:cubicBezTo>
                      <a:pt x="69" y="698"/>
                      <a:pt x="80" y="688"/>
                      <a:pt x="93" y="688"/>
                    </a:cubicBezTo>
                    <a:cubicBezTo>
                      <a:pt x="106" y="688"/>
                      <a:pt x="117" y="698"/>
                      <a:pt x="117" y="712"/>
                    </a:cubicBezTo>
                    <a:cubicBezTo>
                      <a:pt x="117" y="725"/>
                      <a:pt x="106" y="736"/>
                      <a:pt x="93" y="736"/>
                    </a:cubicBezTo>
                    <a:close/>
                    <a:moveTo>
                      <a:pt x="53" y="915"/>
                    </a:moveTo>
                    <a:cubicBezTo>
                      <a:pt x="36" y="915"/>
                      <a:pt x="22" y="901"/>
                      <a:pt x="22" y="884"/>
                    </a:cubicBezTo>
                    <a:cubicBezTo>
                      <a:pt x="22" y="867"/>
                      <a:pt x="36" y="853"/>
                      <a:pt x="53" y="853"/>
                    </a:cubicBezTo>
                    <a:cubicBezTo>
                      <a:pt x="70" y="853"/>
                      <a:pt x="84" y="867"/>
                      <a:pt x="84" y="884"/>
                    </a:cubicBezTo>
                    <a:cubicBezTo>
                      <a:pt x="84" y="901"/>
                      <a:pt x="70" y="915"/>
                      <a:pt x="53" y="915"/>
                    </a:cubicBezTo>
                    <a:close/>
                    <a:moveTo>
                      <a:pt x="79" y="1199"/>
                    </a:moveTo>
                    <a:cubicBezTo>
                      <a:pt x="56" y="1199"/>
                      <a:pt x="38" y="1180"/>
                      <a:pt x="38" y="1157"/>
                    </a:cubicBezTo>
                    <a:cubicBezTo>
                      <a:pt x="38" y="1135"/>
                      <a:pt x="56" y="1116"/>
                      <a:pt x="79" y="1116"/>
                    </a:cubicBezTo>
                    <a:cubicBezTo>
                      <a:pt x="102" y="1116"/>
                      <a:pt x="120" y="1135"/>
                      <a:pt x="120" y="1157"/>
                    </a:cubicBezTo>
                    <a:cubicBezTo>
                      <a:pt x="120" y="1180"/>
                      <a:pt x="102" y="1199"/>
                      <a:pt x="79" y="1199"/>
                    </a:cubicBezTo>
                    <a:close/>
                    <a:moveTo>
                      <a:pt x="263" y="1146"/>
                    </a:moveTo>
                    <a:cubicBezTo>
                      <a:pt x="250" y="1146"/>
                      <a:pt x="239" y="1135"/>
                      <a:pt x="239" y="1121"/>
                    </a:cubicBezTo>
                    <a:cubicBezTo>
                      <a:pt x="239" y="1108"/>
                      <a:pt x="250" y="1097"/>
                      <a:pt x="263" y="1097"/>
                    </a:cubicBezTo>
                    <a:cubicBezTo>
                      <a:pt x="277" y="1097"/>
                      <a:pt x="287" y="1108"/>
                      <a:pt x="287" y="1121"/>
                    </a:cubicBezTo>
                    <a:cubicBezTo>
                      <a:pt x="287" y="1135"/>
                      <a:pt x="277" y="1146"/>
                      <a:pt x="263" y="1146"/>
                    </a:cubicBezTo>
                    <a:close/>
                    <a:moveTo>
                      <a:pt x="195" y="1292"/>
                    </a:moveTo>
                    <a:cubicBezTo>
                      <a:pt x="182" y="1292"/>
                      <a:pt x="171" y="1281"/>
                      <a:pt x="171" y="1268"/>
                    </a:cubicBezTo>
                    <a:cubicBezTo>
                      <a:pt x="171" y="1255"/>
                      <a:pt x="182" y="1244"/>
                      <a:pt x="195" y="1244"/>
                    </a:cubicBezTo>
                    <a:cubicBezTo>
                      <a:pt x="209" y="1244"/>
                      <a:pt x="220" y="1255"/>
                      <a:pt x="220" y="1268"/>
                    </a:cubicBezTo>
                    <a:cubicBezTo>
                      <a:pt x="220" y="1281"/>
                      <a:pt x="209" y="1292"/>
                      <a:pt x="195" y="1292"/>
                    </a:cubicBezTo>
                    <a:close/>
                    <a:moveTo>
                      <a:pt x="389" y="951"/>
                    </a:moveTo>
                    <a:cubicBezTo>
                      <a:pt x="389" y="972"/>
                      <a:pt x="372" y="989"/>
                      <a:pt x="351" y="989"/>
                    </a:cubicBezTo>
                    <a:cubicBezTo>
                      <a:pt x="331" y="989"/>
                      <a:pt x="314" y="972"/>
                      <a:pt x="314" y="951"/>
                    </a:cubicBezTo>
                    <a:cubicBezTo>
                      <a:pt x="314" y="930"/>
                      <a:pt x="331" y="913"/>
                      <a:pt x="351" y="913"/>
                    </a:cubicBezTo>
                    <a:cubicBezTo>
                      <a:pt x="372" y="913"/>
                      <a:pt x="389" y="930"/>
                      <a:pt x="389" y="9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2" name="Freeform 9"/>
              <p:cNvSpPr>
                <a:spLocks noEditPoints="1"/>
              </p:cNvSpPr>
              <p:nvPr/>
            </p:nvSpPr>
            <p:spPr bwMode="auto">
              <a:xfrm>
                <a:off x="3261" y="2610"/>
                <a:ext cx="1151" cy="1248"/>
              </a:xfrm>
              <a:custGeom>
                <a:avLst/>
                <a:gdLst>
                  <a:gd name="T0" fmla="*/ 487 w 1372"/>
                  <a:gd name="T1" fmla="*/ 260 h 1488"/>
                  <a:gd name="T2" fmla="*/ 259 w 1372"/>
                  <a:gd name="T3" fmla="*/ 649 h 1488"/>
                  <a:gd name="T4" fmla="*/ 75 w 1372"/>
                  <a:gd name="T5" fmla="*/ 1199 h 1488"/>
                  <a:gd name="T6" fmla="*/ 67 w 1372"/>
                  <a:gd name="T7" fmla="*/ 1374 h 1488"/>
                  <a:gd name="T8" fmla="*/ 290 w 1372"/>
                  <a:gd name="T9" fmla="*/ 1019 h 1488"/>
                  <a:gd name="T10" fmla="*/ 196 w 1372"/>
                  <a:gd name="T11" fmla="*/ 1206 h 1488"/>
                  <a:gd name="T12" fmla="*/ 215 w 1372"/>
                  <a:gd name="T13" fmla="*/ 1361 h 1488"/>
                  <a:gd name="T14" fmla="*/ 341 w 1372"/>
                  <a:gd name="T15" fmla="*/ 1076 h 1488"/>
                  <a:gd name="T16" fmla="*/ 388 w 1372"/>
                  <a:gd name="T17" fmla="*/ 1018 h 1488"/>
                  <a:gd name="T18" fmla="*/ 258 w 1372"/>
                  <a:gd name="T19" fmla="*/ 1335 h 1488"/>
                  <a:gd name="T20" fmla="*/ 372 w 1372"/>
                  <a:gd name="T21" fmla="*/ 1394 h 1488"/>
                  <a:gd name="T22" fmla="*/ 388 w 1372"/>
                  <a:gd name="T23" fmla="*/ 1127 h 1488"/>
                  <a:gd name="T24" fmla="*/ 402 w 1372"/>
                  <a:gd name="T25" fmla="*/ 1176 h 1488"/>
                  <a:gd name="T26" fmla="*/ 339 w 1372"/>
                  <a:gd name="T27" fmla="*/ 730 h 1488"/>
                  <a:gd name="T28" fmla="*/ 568 w 1372"/>
                  <a:gd name="T29" fmla="*/ 425 h 1488"/>
                  <a:gd name="T30" fmla="*/ 474 w 1372"/>
                  <a:gd name="T31" fmla="*/ 604 h 1488"/>
                  <a:gd name="T32" fmla="*/ 517 w 1372"/>
                  <a:gd name="T33" fmla="*/ 784 h 1488"/>
                  <a:gd name="T34" fmla="*/ 595 w 1372"/>
                  <a:gd name="T35" fmla="*/ 535 h 1488"/>
                  <a:gd name="T36" fmla="*/ 535 w 1372"/>
                  <a:gd name="T37" fmla="*/ 756 h 1488"/>
                  <a:gd name="T38" fmla="*/ 599 w 1372"/>
                  <a:gd name="T39" fmla="*/ 869 h 1488"/>
                  <a:gd name="T40" fmla="*/ 508 w 1372"/>
                  <a:gd name="T41" fmla="*/ 1414 h 1488"/>
                  <a:gd name="T42" fmla="*/ 640 w 1372"/>
                  <a:gd name="T43" fmla="*/ 1357 h 1488"/>
                  <a:gd name="T44" fmla="*/ 669 w 1372"/>
                  <a:gd name="T45" fmla="*/ 1170 h 1488"/>
                  <a:gd name="T46" fmla="*/ 628 w 1372"/>
                  <a:gd name="T47" fmla="*/ 875 h 1488"/>
                  <a:gd name="T48" fmla="*/ 642 w 1372"/>
                  <a:gd name="T49" fmla="*/ 1076 h 1488"/>
                  <a:gd name="T50" fmla="*/ 767 w 1372"/>
                  <a:gd name="T51" fmla="*/ 984 h 1488"/>
                  <a:gd name="T52" fmla="*/ 796 w 1372"/>
                  <a:gd name="T53" fmla="*/ 1228 h 1488"/>
                  <a:gd name="T54" fmla="*/ 900 w 1372"/>
                  <a:gd name="T55" fmla="*/ 1229 h 1488"/>
                  <a:gd name="T56" fmla="*/ 840 w 1372"/>
                  <a:gd name="T57" fmla="*/ 1478 h 1488"/>
                  <a:gd name="T58" fmla="*/ 914 w 1372"/>
                  <a:gd name="T59" fmla="*/ 1243 h 1488"/>
                  <a:gd name="T60" fmla="*/ 976 w 1372"/>
                  <a:gd name="T61" fmla="*/ 1400 h 1488"/>
                  <a:gd name="T62" fmla="*/ 993 w 1372"/>
                  <a:gd name="T63" fmla="*/ 1364 h 1488"/>
                  <a:gd name="T64" fmla="*/ 859 w 1372"/>
                  <a:gd name="T65" fmla="*/ 1073 h 1488"/>
                  <a:gd name="T66" fmla="*/ 628 w 1372"/>
                  <a:gd name="T67" fmla="*/ 337 h 1488"/>
                  <a:gd name="T68" fmla="*/ 757 w 1372"/>
                  <a:gd name="T69" fmla="*/ 792 h 1488"/>
                  <a:gd name="T70" fmla="*/ 889 w 1372"/>
                  <a:gd name="T71" fmla="*/ 640 h 1488"/>
                  <a:gd name="T72" fmla="*/ 891 w 1372"/>
                  <a:gd name="T73" fmla="*/ 974 h 1488"/>
                  <a:gd name="T74" fmla="*/ 1113 w 1372"/>
                  <a:gd name="T75" fmla="*/ 1216 h 1488"/>
                  <a:gd name="T76" fmla="*/ 903 w 1372"/>
                  <a:gd name="T77" fmla="*/ 928 h 1488"/>
                  <a:gd name="T78" fmla="*/ 1178 w 1372"/>
                  <a:gd name="T79" fmla="*/ 1039 h 1488"/>
                  <a:gd name="T80" fmla="*/ 1305 w 1372"/>
                  <a:gd name="T81" fmla="*/ 1349 h 1488"/>
                  <a:gd name="T82" fmla="*/ 1207 w 1372"/>
                  <a:gd name="T83" fmla="*/ 1033 h 1488"/>
                  <a:gd name="T84" fmla="*/ 963 w 1372"/>
                  <a:gd name="T85" fmla="*/ 863 h 1488"/>
                  <a:gd name="T86" fmla="*/ 736 w 1372"/>
                  <a:gd name="T87" fmla="*/ 447 h 1488"/>
                  <a:gd name="T88" fmla="*/ 636 w 1372"/>
                  <a:gd name="T89" fmla="*/ 88 h 1488"/>
                  <a:gd name="T90" fmla="*/ 67 w 1372"/>
                  <a:gd name="T91" fmla="*/ 1345 h 1488"/>
                  <a:gd name="T92" fmla="*/ 152 w 1372"/>
                  <a:gd name="T93" fmla="*/ 1361 h 1488"/>
                  <a:gd name="T94" fmla="*/ 357 w 1372"/>
                  <a:gd name="T95" fmla="*/ 1394 h 1488"/>
                  <a:gd name="T96" fmla="*/ 394 w 1372"/>
                  <a:gd name="T97" fmla="*/ 1238 h 1488"/>
                  <a:gd name="T98" fmla="*/ 273 w 1372"/>
                  <a:gd name="T99" fmla="*/ 768 h 1488"/>
                  <a:gd name="T100" fmla="*/ 501 w 1372"/>
                  <a:gd name="T101" fmla="*/ 463 h 1488"/>
                  <a:gd name="T102" fmla="*/ 479 w 1372"/>
                  <a:gd name="T103" fmla="*/ 808 h 1488"/>
                  <a:gd name="T104" fmla="*/ 535 w 1372"/>
                  <a:gd name="T105" fmla="*/ 741 h 1488"/>
                  <a:gd name="T106" fmla="*/ 508 w 1372"/>
                  <a:gd name="T107" fmla="*/ 1385 h 1488"/>
                  <a:gd name="T108" fmla="*/ 657 w 1372"/>
                  <a:gd name="T109" fmla="*/ 1459 h 1488"/>
                  <a:gd name="T110" fmla="*/ 816 w 1372"/>
                  <a:gd name="T111" fmla="*/ 1439 h 1488"/>
                  <a:gd name="T112" fmla="*/ 1039 w 1372"/>
                  <a:gd name="T113" fmla="*/ 1400 h 1488"/>
                  <a:gd name="T114" fmla="*/ 783 w 1372"/>
                  <a:gd name="T115" fmla="*/ 1310 h 1488"/>
                  <a:gd name="T116" fmla="*/ 680 w 1372"/>
                  <a:gd name="T117" fmla="*/ 1100 h 1488"/>
                  <a:gd name="T118" fmla="*/ 1075 w 1372"/>
                  <a:gd name="T119" fmla="*/ 1240 h 1488"/>
                  <a:gd name="T120" fmla="*/ 1343 w 1372"/>
                  <a:gd name="T121" fmla="*/ 1282 h 1488"/>
                  <a:gd name="T122" fmla="*/ 896 w 1372"/>
                  <a:gd name="T123" fmla="*/ 900 h 1488"/>
                  <a:gd name="T124" fmla="*/ 806 w 1372"/>
                  <a:gd name="T125" fmla="*/ 71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2" h="1488">
                    <a:moveTo>
                      <a:pt x="591" y="88"/>
                    </a:moveTo>
                    <a:cubicBezTo>
                      <a:pt x="599" y="88"/>
                      <a:pt x="599" y="88"/>
                      <a:pt x="599" y="88"/>
                    </a:cubicBezTo>
                    <a:cubicBezTo>
                      <a:pt x="599" y="142"/>
                      <a:pt x="599" y="142"/>
                      <a:pt x="599" y="142"/>
                    </a:cubicBezTo>
                    <a:cubicBezTo>
                      <a:pt x="491" y="250"/>
                      <a:pt x="491" y="250"/>
                      <a:pt x="491" y="250"/>
                    </a:cubicBezTo>
                    <a:cubicBezTo>
                      <a:pt x="488" y="252"/>
                      <a:pt x="487" y="256"/>
                      <a:pt x="487" y="260"/>
                    </a:cubicBezTo>
                    <a:cubicBezTo>
                      <a:pt x="487" y="360"/>
                      <a:pt x="487" y="360"/>
                      <a:pt x="487" y="360"/>
                    </a:cubicBezTo>
                    <a:cubicBezTo>
                      <a:pt x="457" y="366"/>
                      <a:pt x="435" y="393"/>
                      <a:pt x="435" y="425"/>
                    </a:cubicBezTo>
                    <a:cubicBezTo>
                      <a:pt x="435" y="437"/>
                      <a:pt x="438" y="449"/>
                      <a:pt x="444" y="459"/>
                    </a:cubicBezTo>
                    <a:cubicBezTo>
                      <a:pt x="264" y="639"/>
                      <a:pt x="264" y="639"/>
                      <a:pt x="264" y="639"/>
                    </a:cubicBezTo>
                    <a:cubicBezTo>
                      <a:pt x="261" y="642"/>
                      <a:pt x="259" y="645"/>
                      <a:pt x="259" y="649"/>
                    </a:cubicBezTo>
                    <a:cubicBezTo>
                      <a:pt x="259" y="665"/>
                      <a:pt x="259" y="665"/>
                      <a:pt x="259" y="665"/>
                    </a:cubicBezTo>
                    <a:cubicBezTo>
                      <a:pt x="229" y="671"/>
                      <a:pt x="206" y="698"/>
                      <a:pt x="206" y="730"/>
                    </a:cubicBezTo>
                    <a:cubicBezTo>
                      <a:pt x="206" y="762"/>
                      <a:pt x="229" y="788"/>
                      <a:pt x="259" y="795"/>
                    </a:cubicBezTo>
                    <a:cubicBezTo>
                      <a:pt x="261" y="1013"/>
                      <a:pt x="261" y="1013"/>
                      <a:pt x="261" y="1013"/>
                    </a:cubicBezTo>
                    <a:cubicBezTo>
                      <a:pt x="75" y="1199"/>
                      <a:pt x="75" y="1199"/>
                      <a:pt x="75" y="1199"/>
                    </a:cubicBezTo>
                    <a:cubicBezTo>
                      <a:pt x="72" y="1201"/>
                      <a:pt x="71" y="1205"/>
                      <a:pt x="71" y="1209"/>
                    </a:cubicBezTo>
                    <a:cubicBezTo>
                      <a:pt x="71" y="1241"/>
                      <a:pt x="71" y="1241"/>
                      <a:pt x="71" y="1241"/>
                    </a:cubicBezTo>
                    <a:cubicBezTo>
                      <a:pt x="70" y="1241"/>
                      <a:pt x="68" y="1241"/>
                      <a:pt x="67" y="1241"/>
                    </a:cubicBezTo>
                    <a:cubicBezTo>
                      <a:pt x="30" y="1241"/>
                      <a:pt x="0" y="1271"/>
                      <a:pt x="0" y="1307"/>
                    </a:cubicBezTo>
                    <a:cubicBezTo>
                      <a:pt x="0" y="1344"/>
                      <a:pt x="30" y="1374"/>
                      <a:pt x="67" y="1374"/>
                    </a:cubicBezTo>
                    <a:cubicBezTo>
                      <a:pt x="104" y="1374"/>
                      <a:pt x="133" y="1344"/>
                      <a:pt x="133" y="1307"/>
                    </a:cubicBezTo>
                    <a:cubicBezTo>
                      <a:pt x="133" y="1283"/>
                      <a:pt x="120" y="1261"/>
                      <a:pt x="100" y="1250"/>
                    </a:cubicBezTo>
                    <a:cubicBezTo>
                      <a:pt x="100" y="1215"/>
                      <a:pt x="100" y="1215"/>
                      <a:pt x="100" y="1215"/>
                    </a:cubicBezTo>
                    <a:cubicBezTo>
                      <a:pt x="285" y="1029"/>
                      <a:pt x="285" y="1029"/>
                      <a:pt x="285" y="1029"/>
                    </a:cubicBezTo>
                    <a:cubicBezTo>
                      <a:pt x="288" y="1026"/>
                      <a:pt x="290" y="1023"/>
                      <a:pt x="290" y="1019"/>
                    </a:cubicBezTo>
                    <a:cubicBezTo>
                      <a:pt x="289" y="986"/>
                      <a:pt x="289" y="986"/>
                      <a:pt x="289" y="986"/>
                    </a:cubicBezTo>
                    <a:cubicBezTo>
                      <a:pt x="327" y="1023"/>
                      <a:pt x="327" y="1023"/>
                      <a:pt x="327" y="1023"/>
                    </a:cubicBezTo>
                    <a:cubicBezTo>
                      <a:pt x="327" y="1073"/>
                      <a:pt x="327" y="1073"/>
                      <a:pt x="327" y="1073"/>
                    </a:cubicBezTo>
                    <a:cubicBezTo>
                      <a:pt x="199" y="1201"/>
                      <a:pt x="199" y="1201"/>
                      <a:pt x="199" y="1201"/>
                    </a:cubicBezTo>
                    <a:cubicBezTo>
                      <a:pt x="197" y="1202"/>
                      <a:pt x="196" y="1204"/>
                      <a:pt x="196" y="1206"/>
                    </a:cubicBezTo>
                    <a:cubicBezTo>
                      <a:pt x="196" y="1329"/>
                      <a:pt x="196" y="1329"/>
                      <a:pt x="196" y="1329"/>
                    </a:cubicBezTo>
                    <a:cubicBezTo>
                      <a:pt x="191" y="1325"/>
                      <a:pt x="184" y="1323"/>
                      <a:pt x="176" y="1323"/>
                    </a:cubicBezTo>
                    <a:cubicBezTo>
                      <a:pt x="155" y="1323"/>
                      <a:pt x="138" y="1340"/>
                      <a:pt x="138" y="1361"/>
                    </a:cubicBezTo>
                    <a:cubicBezTo>
                      <a:pt x="138" y="1383"/>
                      <a:pt x="155" y="1400"/>
                      <a:pt x="176" y="1400"/>
                    </a:cubicBezTo>
                    <a:cubicBezTo>
                      <a:pt x="197" y="1400"/>
                      <a:pt x="215" y="1383"/>
                      <a:pt x="215" y="1361"/>
                    </a:cubicBezTo>
                    <a:cubicBezTo>
                      <a:pt x="215" y="1354"/>
                      <a:pt x="213" y="1347"/>
                      <a:pt x="209" y="1342"/>
                    </a:cubicBezTo>
                    <a:cubicBezTo>
                      <a:pt x="210" y="1340"/>
                      <a:pt x="211" y="1339"/>
                      <a:pt x="211" y="1337"/>
                    </a:cubicBezTo>
                    <a:cubicBezTo>
                      <a:pt x="211" y="1209"/>
                      <a:pt x="211" y="1209"/>
                      <a:pt x="211" y="1209"/>
                    </a:cubicBezTo>
                    <a:cubicBezTo>
                      <a:pt x="339" y="1081"/>
                      <a:pt x="339" y="1081"/>
                      <a:pt x="339" y="1081"/>
                    </a:cubicBezTo>
                    <a:cubicBezTo>
                      <a:pt x="340" y="1080"/>
                      <a:pt x="341" y="1078"/>
                      <a:pt x="341" y="1076"/>
                    </a:cubicBezTo>
                    <a:cubicBezTo>
                      <a:pt x="341" y="1020"/>
                      <a:pt x="341" y="1020"/>
                      <a:pt x="341" y="1020"/>
                    </a:cubicBezTo>
                    <a:cubicBezTo>
                      <a:pt x="341" y="1018"/>
                      <a:pt x="340" y="1016"/>
                      <a:pt x="339" y="1015"/>
                    </a:cubicBezTo>
                    <a:cubicBezTo>
                      <a:pt x="289" y="965"/>
                      <a:pt x="289" y="965"/>
                      <a:pt x="289" y="965"/>
                    </a:cubicBezTo>
                    <a:cubicBezTo>
                      <a:pt x="289" y="919"/>
                      <a:pt x="289" y="919"/>
                      <a:pt x="289" y="919"/>
                    </a:cubicBezTo>
                    <a:cubicBezTo>
                      <a:pt x="388" y="1018"/>
                      <a:pt x="388" y="1018"/>
                      <a:pt x="388" y="1018"/>
                    </a:cubicBezTo>
                    <a:cubicBezTo>
                      <a:pt x="388" y="1107"/>
                      <a:pt x="388" y="1107"/>
                      <a:pt x="388" y="1107"/>
                    </a:cubicBezTo>
                    <a:cubicBezTo>
                      <a:pt x="258" y="1237"/>
                      <a:pt x="258" y="1237"/>
                      <a:pt x="258" y="1237"/>
                    </a:cubicBezTo>
                    <a:cubicBezTo>
                      <a:pt x="256" y="1239"/>
                      <a:pt x="256" y="1241"/>
                      <a:pt x="256" y="1242"/>
                    </a:cubicBezTo>
                    <a:cubicBezTo>
                      <a:pt x="256" y="1330"/>
                      <a:pt x="256" y="1330"/>
                      <a:pt x="256" y="1330"/>
                    </a:cubicBezTo>
                    <a:cubicBezTo>
                      <a:pt x="256" y="1332"/>
                      <a:pt x="256" y="1333"/>
                      <a:pt x="258" y="1335"/>
                    </a:cubicBezTo>
                    <a:cubicBezTo>
                      <a:pt x="299" y="1376"/>
                      <a:pt x="299" y="1376"/>
                      <a:pt x="299" y="1376"/>
                    </a:cubicBezTo>
                    <a:cubicBezTo>
                      <a:pt x="299" y="1376"/>
                      <a:pt x="299" y="1376"/>
                      <a:pt x="299" y="1376"/>
                    </a:cubicBezTo>
                    <a:cubicBezTo>
                      <a:pt x="296" y="1382"/>
                      <a:pt x="295" y="1388"/>
                      <a:pt x="295" y="1394"/>
                    </a:cubicBezTo>
                    <a:cubicBezTo>
                      <a:pt x="295" y="1416"/>
                      <a:pt x="312" y="1433"/>
                      <a:pt x="333" y="1433"/>
                    </a:cubicBezTo>
                    <a:cubicBezTo>
                      <a:pt x="354" y="1433"/>
                      <a:pt x="372" y="1416"/>
                      <a:pt x="372" y="1394"/>
                    </a:cubicBezTo>
                    <a:cubicBezTo>
                      <a:pt x="372" y="1373"/>
                      <a:pt x="354" y="1356"/>
                      <a:pt x="333" y="1356"/>
                    </a:cubicBezTo>
                    <a:cubicBezTo>
                      <a:pt x="324" y="1356"/>
                      <a:pt x="315" y="1359"/>
                      <a:pt x="308" y="1365"/>
                    </a:cubicBezTo>
                    <a:cubicBezTo>
                      <a:pt x="270" y="1327"/>
                      <a:pt x="270" y="1327"/>
                      <a:pt x="270" y="1327"/>
                    </a:cubicBezTo>
                    <a:cubicBezTo>
                      <a:pt x="270" y="1245"/>
                      <a:pt x="270" y="1245"/>
                      <a:pt x="270" y="1245"/>
                    </a:cubicBezTo>
                    <a:cubicBezTo>
                      <a:pt x="388" y="1127"/>
                      <a:pt x="388" y="1127"/>
                      <a:pt x="388" y="1127"/>
                    </a:cubicBezTo>
                    <a:cubicBezTo>
                      <a:pt x="388" y="1176"/>
                      <a:pt x="388" y="1176"/>
                      <a:pt x="388" y="1176"/>
                    </a:cubicBezTo>
                    <a:cubicBezTo>
                      <a:pt x="370" y="1179"/>
                      <a:pt x="356" y="1195"/>
                      <a:pt x="356" y="1214"/>
                    </a:cubicBezTo>
                    <a:cubicBezTo>
                      <a:pt x="356" y="1235"/>
                      <a:pt x="373" y="1252"/>
                      <a:pt x="394" y="1252"/>
                    </a:cubicBezTo>
                    <a:cubicBezTo>
                      <a:pt x="416" y="1252"/>
                      <a:pt x="433" y="1235"/>
                      <a:pt x="433" y="1214"/>
                    </a:cubicBezTo>
                    <a:cubicBezTo>
                      <a:pt x="433" y="1195"/>
                      <a:pt x="420" y="1180"/>
                      <a:pt x="402" y="1176"/>
                    </a:cubicBezTo>
                    <a:cubicBezTo>
                      <a:pt x="402" y="1015"/>
                      <a:pt x="402" y="1015"/>
                      <a:pt x="402" y="1015"/>
                    </a:cubicBezTo>
                    <a:cubicBezTo>
                      <a:pt x="402" y="1013"/>
                      <a:pt x="401" y="1012"/>
                      <a:pt x="400" y="1010"/>
                    </a:cubicBezTo>
                    <a:cubicBezTo>
                      <a:pt x="288" y="898"/>
                      <a:pt x="288" y="898"/>
                      <a:pt x="288" y="898"/>
                    </a:cubicBezTo>
                    <a:cubicBezTo>
                      <a:pt x="287" y="795"/>
                      <a:pt x="287" y="795"/>
                      <a:pt x="287" y="795"/>
                    </a:cubicBezTo>
                    <a:cubicBezTo>
                      <a:pt x="317" y="788"/>
                      <a:pt x="339" y="762"/>
                      <a:pt x="339" y="730"/>
                    </a:cubicBezTo>
                    <a:cubicBezTo>
                      <a:pt x="339" y="698"/>
                      <a:pt x="318" y="672"/>
                      <a:pt x="288" y="665"/>
                    </a:cubicBezTo>
                    <a:cubicBezTo>
                      <a:pt x="288" y="655"/>
                      <a:pt x="288" y="655"/>
                      <a:pt x="288" y="655"/>
                    </a:cubicBezTo>
                    <a:cubicBezTo>
                      <a:pt x="464" y="480"/>
                      <a:pt x="464" y="480"/>
                      <a:pt x="464" y="480"/>
                    </a:cubicBezTo>
                    <a:cubicBezTo>
                      <a:pt x="474" y="487"/>
                      <a:pt x="487" y="491"/>
                      <a:pt x="501" y="491"/>
                    </a:cubicBezTo>
                    <a:cubicBezTo>
                      <a:pt x="538" y="491"/>
                      <a:pt x="568" y="462"/>
                      <a:pt x="568" y="425"/>
                    </a:cubicBezTo>
                    <a:cubicBezTo>
                      <a:pt x="568" y="393"/>
                      <a:pt x="545" y="366"/>
                      <a:pt x="516" y="360"/>
                    </a:cubicBezTo>
                    <a:cubicBezTo>
                      <a:pt x="516" y="266"/>
                      <a:pt x="516" y="266"/>
                      <a:pt x="516" y="266"/>
                    </a:cubicBezTo>
                    <a:cubicBezTo>
                      <a:pt x="599" y="183"/>
                      <a:pt x="599" y="183"/>
                      <a:pt x="599" y="183"/>
                    </a:cubicBezTo>
                    <a:cubicBezTo>
                      <a:pt x="599" y="479"/>
                      <a:pt x="599" y="479"/>
                      <a:pt x="599" y="479"/>
                    </a:cubicBezTo>
                    <a:cubicBezTo>
                      <a:pt x="474" y="604"/>
                      <a:pt x="474" y="604"/>
                      <a:pt x="474" y="604"/>
                    </a:cubicBezTo>
                    <a:cubicBezTo>
                      <a:pt x="473" y="605"/>
                      <a:pt x="472" y="607"/>
                      <a:pt x="472" y="609"/>
                    </a:cubicBezTo>
                    <a:cubicBezTo>
                      <a:pt x="472" y="746"/>
                      <a:pt x="472" y="746"/>
                      <a:pt x="472" y="746"/>
                    </a:cubicBezTo>
                    <a:cubicBezTo>
                      <a:pt x="454" y="749"/>
                      <a:pt x="440" y="765"/>
                      <a:pt x="440" y="784"/>
                    </a:cubicBezTo>
                    <a:cubicBezTo>
                      <a:pt x="440" y="805"/>
                      <a:pt x="457" y="822"/>
                      <a:pt x="479" y="822"/>
                    </a:cubicBezTo>
                    <a:cubicBezTo>
                      <a:pt x="500" y="822"/>
                      <a:pt x="517" y="805"/>
                      <a:pt x="517" y="784"/>
                    </a:cubicBezTo>
                    <a:cubicBezTo>
                      <a:pt x="517" y="765"/>
                      <a:pt x="504" y="749"/>
                      <a:pt x="486" y="746"/>
                    </a:cubicBezTo>
                    <a:cubicBezTo>
                      <a:pt x="486" y="612"/>
                      <a:pt x="486" y="612"/>
                      <a:pt x="486" y="612"/>
                    </a:cubicBezTo>
                    <a:cubicBezTo>
                      <a:pt x="599" y="500"/>
                      <a:pt x="599" y="500"/>
                      <a:pt x="599" y="500"/>
                    </a:cubicBezTo>
                    <a:cubicBezTo>
                      <a:pt x="599" y="533"/>
                      <a:pt x="599" y="533"/>
                      <a:pt x="599" y="533"/>
                    </a:cubicBezTo>
                    <a:cubicBezTo>
                      <a:pt x="597" y="533"/>
                      <a:pt x="596" y="534"/>
                      <a:pt x="595" y="535"/>
                    </a:cubicBezTo>
                    <a:cubicBezTo>
                      <a:pt x="530" y="600"/>
                      <a:pt x="530" y="600"/>
                      <a:pt x="530" y="600"/>
                    </a:cubicBezTo>
                    <a:cubicBezTo>
                      <a:pt x="528" y="601"/>
                      <a:pt x="528" y="603"/>
                      <a:pt x="528" y="605"/>
                    </a:cubicBezTo>
                    <a:cubicBezTo>
                      <a:pt x="528" y="679"/>
                      <a:pt x="528" y="679"/>
                      <a:pt x="528" y="679"/>
                    </a:cubicBezTo>
                    <a:cubicBezTo>
                      <a:pt x="510" y="683"/>
                      <a:pt x="496" y="698"/>
                      <a:pt x="496" y="717"/>
                    </a:cubicBezTo>
                    <a:cubicBezTo>
                      <a:pt x="496" y="738"/>
                      <a:pt x="514" y="756"/>
                      <a:pt x="535" y="756"/>
                    </a:cubicBezTo>
                    <a:cubicBezTo>
                      <a:pt x="556" y="756"/>
                      <a:pt x="573" y="738"/>
                      <a:pt x="573" y="717"/>
                    </a:cubicBezTo>
                    <a:cubicBezTo>
                      <a:pt x="573" y="698"/>
                      <a:pt x="560" y="683"/>
                      <a:pt x="542" y="679"/>
                    </a:cubicBezTo>
                    <a:cubicBezTo>
                      <a:pt x="542" y="608"/>
                      <a:pt x="542" y="608"/>
                      <a:pt x="542" y="608"/>
                    </a:cubicBezTo>
                    <a:cubicBezTo>
                      <a:pt x="599" y="551"/>
                      <a:pt x="599" y="551"/>
                      <a:pt x="599" y="551"/>
                    </a:cubicBezTo>
                    <a:cubicBezTo>
                      <a:pt x="599" y="869"/>
                      <a:pt x="599" y="869"/>
                      <a:pt x="599" y="869"/>
                    </a:cubicBezTo>
                    <a:cubicBezTo>
                      <a:pt x="506" y="962"/>
                      <a:pt x="506" y="962"/>
                      <a:pt x="506" y="962"/>
                    </a:cubicBezTo>
                    <a:cubicBezTo>
                      <a:pt x="504" y="964"/>
                      <a:pt x="502" y="968"/>
                      <a:pt x="502" y="972"/>
                    </a:cubicBezTo>
                    <a:cubicBezTo>
                      <a:pt x="502" y="1260"/>
                      <a:pt x="502" y="1260"/>
                      <a:pt x="502" y="1260"/>
                    </a:cubicBezTo>
                    <a:cubicBezTo>
                      <a:pt x="462" y="1263"/>
                      <a:pt x="431" y="1296"/>
                      <a:pt x="431" y="1336"/>
                    </a:cubicBezTo>
                    <a:cubicBezTo>
                      <a:pt x="431" y="1379"/>
                      <a:pt x="466" y="1414"/>
                      <a:pt x="508" y="1414"/>
                    </a:cubicBezTo>
                    <a:cubicBezTo>
                      <a:pt x="551" y="1414"/>
                      <a:pt x="585" y="1379"/>
                      <a:pt x="585" y="1336"/>
                    </a:cubicBezTo>
                    <a:cubicBezTo>
                      <a:pt x="585" y="1302"/>
                      <a:pt x="562" y="1273"/>
                      <a:pt x="531" y="1263"/>
                    </a:cubicBezTo>
                    <a:cubicBezTo>
                      <a:pt x="531" y="1067"/>
                      <a:pt x="531" y="1067"/>
                      <a:pt x="531" y="1067"/>
                    </a:cubicBezTo>
                    <a:cubicBezTo>
                      <a:pt x="640" y="1176"/>
                      <a:pt x="640" y="1176"/>
                      <a:pt x="640" y="1176"/>
                    </a:cubicBezTo>
                    <a:cubicBezTo>
                      <a:pt x="640" y="1357"/>
                      <a:pt x="640" y="1357"/>
                      <a:pt x="640" y="1357"/>
                    </a:cubicBezTo>
                    <a:cubicBezTo>
                      <a:pt x="612" y="1365"/>
                      <a:pt x="591" y="1391"/>
                      <a:pt x="591" y="1421"/>
                    </a:cubicBezTo>
                    <a:cubicBezTo>
                      <a:pt x="591" y="1458"/>
                      <a:pt x="621" y="1488"/>
                      <a:pt x="657" y="1488"/>
                    </a:cubicBezTo>
                    <a:cubicBezTo>
                      <a:pt x="694" y="1488"/>
                      <a:pt x="724" y="1458"/>
                      <a:pt x="724" y="1421"/>
                    </a:cubicBezTo>
                    <a:cubicBezTo>
                      <a:pt x="724" y="1389"/>
                      <a:pt x="700" y="1361"/>
                      <a:pt x="669" y="1356"/>
                    </a:cubicBezTo>
                    <a:cubicBezTo>
                      <a:pt x="669" y="1170"/>
                      <a:pt x="669" y="1170"/>
                      <a:pt x="669" y="1170"/>
                    </a:cubicBezTo>
                    <a:cubicBezTo>
                      <a:pt x="669" y="1166"/>
                      <a:pt x="667" y="1162"/>
                      <a:pt x="664" y="1159"/>
                    </a:cubicBezTo>
                    <a:cubicBezTo>
                      <a:pt x="531" y="1026"/>
                      <a:pt x="531" y="1026"/>
                      <a:pt x="531" y="1026"/>
                    </a:cubicBezTo>
                    <a:cubicBezTo>
                      <a:pt x="531" y="978"/>
                      <a:pt x="531" y="978"/>
                      <a:pt x="531" y="978"/>
                    </a:cubicBezTo>
                    <a:cubicBezTo>
                      <a:pt x="623" y="886"/>
                      <a:pt x="623" y="886"/>
                      <a:pt x="623" y="886"/>
                    </a:cubicBezTo>
                    <a:cubicBezTo>
                      <a:pt x="626" y="883"/>
                      <a:pt x="628" y="879"/>
                      <a:pt x="628" y="875"/>
                    </a:cubicBezTo>
                    <a:cubicBezTo>
                      <a:pt x="628" y="844"/>
                      <a:pt x="628" y="844"/>
                      <a:pt x="628" y="844"/>
                    </a:cubicBezTo>
                    <a:cubicBezTo>
                      <a:pt x="675" y="891"/>
                      <a:pt x="675" y="891"/>
                      <a:pt x="675" y="891"/>
                    </a:cubicBezTo>
                    <a:cubicBezTo>
                      <a:pt x="674" y="893"/>
                      <a:pt x="673" y="895"/>
                      <a:pt x="673" y="897"/>
                    </a:cubicBezTo>
                    <a:cubicBezTo>
                      <a:pt x="673" y="1038"/>
                      <a:pt x="673" y="1038"/>
                      <a:pt x="673" y="1038"/>
                    </a:cubicBezTo>
                    <a:cubicBezTo>
                      <a:pt x="655" y="1041"/>
                      <a:pt x="642" y="1057"/>
                      <a:pt x="642" y="1076"/>
                    </a:cubicBezTo>
                    <a:cubicBezTo>
                      <a:pt x="642" y="1097"/>
                      <a:pt x="659" y="1114"/>
                      <a:pt x="680" y="1114"/>
                    </a:cubicBezTo>
                    <a:cubicBezTo>
                      <a:pt x="701" y="1114"/>
                      <a:pt x="719" y="1097"/>
                      <a:pt x="719" y="1076"/>
                    </a:cubicBezTo>
                    <a:cubicBezTo>
                      <a:pt x="719" y="1057"/>
                      <a:pt x="705" y="1041"/>
                      <a:pt x="687" y="1038"/>
                    </a:cubicBezTo>
                    <a:cubicBezTo>
                      <a:pt x="687" y="904"/>
                      <a:pt x="687" y="904"/>
                      <a:pt x="687" y="904"/>
                    </a:cubicBezTo>
                    <a:cubicBezTo>
                      <a:pt x="767" y="984"/>
                      <a:pt x="767" y="984"/>
                      <a:pt x="767" y="984"/>
                    </a:cubicBezTo>
                    <a:cubicBezTo>
                      <a:pt x="767" y="1229"/>
                      <a:pt x="767" y="1229"/>
                      <a:pt x="767" y="1229"/>
                    </a:cubicBezTo>
                    <a:cubicBezTo>
                      <a:pt x="744" y="1235"/>
                      <a:pt x="727" y="1257"/>
                      <a:pt x="727" y="1282"/>
                    </a:cubicBezTo>
                    <a:cubicBezTo>
                      <a:pt x="727" y="1313"/>
                      <a:pt x="752" y="1338"/>
                      <a:pt x="783" y="1338"/>
                    </a:cubicBezTo>
                    <a:cubicBezTo>
                      <a:pt x="814" y="1338"/>
                      <a:pt x="839" y="1313"/>
                      <a:pt x="839" y="1282"/>
                    </a:cubicBezTo>
                    <a:cubicBezTo>
                      <a:pt x="839" y="1256"/>
                      <a:pt x="821" y="1233"/>
                      <a:pt x="796" y="1228"/>
                    </a:cubicBezTo>
                    <a:cubicBezTo>
                      <a:pt x="796" y="1031"/>
                      <a:pt x="796" y="1031"/>
                      <a:pt x="796" y="1031"/>
                    </a:cubicBezTo>
                    <a:cubicBezTo>
                      <a:pt x="846" y="1081"/>
                      <a:pt x="846" y="1081"/>
                      <a:pt x="846" y="1081"/>
                    </a:cubicBezTo>
                    <a:cubicBezTo>
                      <a:pt x="846" y="1172"/>
                      <a:pt x="846" y="1172"/>
                      <a:pt x="846" y="1172"/>
                    </a:cubicBezTo>
                    <a:cubicBezTo>
                      <a:pt x="846" y="1174"/>
                      <a:pt x="847" y="1176"/>
                      <a:pt x="849" y="1177"/>
                    </a:cubicBezTo>
                    <a:cubicBezTo>
                      <a:pt x="900" y="1229"/>
                      <a:pt x="900" y="1229"/>
                      <a:pt x="900" y="1229"/>
                    </a:cubicBezTo>
                    <a:cubicBezTo>
                      <a:pt x="900" y="1365"/>
                      <a:pt x="900" y="1365"/>
                      <a:pt x="900" y="1365"/>
                    </a:cubicBezTo>
                    <a:cubicBezTo>
                      <a:pt x="859" y="1406"/>
                      <a:pt x="859" y="1406"/>
                      <a:pt x="859" y="1406"/>
                    </a:cubicBezTo>
                    <a:cubicBezTo>
                      <a:pt x="853" y="1403"/>
                      <a:pt x="847" y="1401"/>
                      <a:pt x="840" y="1401"/>
                    </a:cubicBezTo>
                    <a:cubicBezTo>
                      <a:pt x="818" y="1401"/>
                      <a:pt x="801" y="1418"/>
                      <a:pt x="801" y="1439"/>
                    </a:cubicBezTo>
                    <a:cubicBezTo>
                      <a:pt x="801" y="1461"/>
                      <a:pt x="818" y="1478"/>
                      <a:pt x="840" y="1478"/>
                    </a:cubicBezTo>
                    <a:cubicBezTo>
                      <a:pt x="861" y="1478"/>
                      <a:pt x="878" y="1461"/>
                      <a:pt x="878" y="1439"/>
                    </a:cubicBezTo>
                    <a:cubicBezTo>
                      <a:pt x="878" y="1430"/>
                      <a:pt x="875" y="1422"/>
                      <a:pt x="870" y="1416"/>
                    </a:cubicBezTo>
                    <a:cubicBezTo>
                      <a:pt x="912" y="1373"/>
                      <a:pt x="912" y="1373"/>
                      <a:pt x="912" y="1373"/>
                    </a:cubicBezTo>
                    <a:cubicBezTo>
                      <a:pt x="914" y="1372"/>
                      <a:pt x="914" y="1370"/>
                      <a:pt x="914" y="1368"/>
                    </a:cubicBezTo>
                    <a:cubicBezTo>
                      <a:pt x="914" y="1243"/>
                      <a:pt x="914" y="1243"/>
                      <a:pt x="914" y="1243"/>
                    </a:cubicBezTo>
                    <a:cubicBezTo>
                      <a:pt x="979" y="1307"/>
                      <a:pt x="979" y="1307"/>
                      <a:pt x="979" y="1307"/>
                    </a:cubicBezTo>
                    <a:cubicBezTo>
                      <a:pt x="979" y="1367"/>
                      <a:pt x="979" y="1367"/>
                      <a:pt x="979" y="1367"/>
                    </a:cubicBezTo>
                    <a:cubicBezTo>
                      <a:pt x="979" y="1369"/>
                      <a:pt x="980" y="1371"/>
                      <a:pt x="981" y="1372"/>
                    </a:cubicBezTo>
                    <a:cubicBezTo>
                      <a:pt x="985" y="1376"/>
                      <a:pt x="985" y="1376"/>
                      <a:pt x="985" y="1376"/>
                    </a:cubicBezTo>
                    <a:cubicBezTo>
                      <a:pt x="979" y="1382"/>
                      <a:pt x="976" y="1391"/>
                      <a:pt x="976" y="1400"/>
                    </a:cubicBezTo>
                    <a:cubicBezTo>
                      <a:pt x="976" y="1421"/>
                      <a:pt x="993" y="1439"/>
                      <a:pt x="1014" y="1439"/>
                    </a:cubicBezTo>
                    <a:cubicBezTo>
                      <a:pt x="1036" y="1439"/>
                      <a:pt x="1053" y="1421"/>
                      <a:pt x="1053" y="1400"/>
                    </a:cubicBezTo>
                    <a:cubicBezTo>
                      <a:pt x="1053" y="1379"/>
                      <a:pt x="1036" y="1362"/>
                      <a:pt x="1014" y="1362"/>
                    </a:cubicBezTo>
                    <a:cubicBezTo>
                      <a:pt x="1008" y="1362"/>
                      <a:pt x="1001" y="1363"/>
                      <a:pt x="996" y="1366"/>
                    </a:cubicBezTo>
                    <a:cubicBezTo>
                      <a:pt x="993" y="1364"/>
                      <a:pt x="993" y="1364"/>
                      <a:pt x="993" y="1364"/>
                    </a:cubicBezTo>
                    <a:cubicBezTo>
                      <a:pt x="993" y="1305"/>
                      <a:pt x="993" y="1305"/>
                      <a:pt x="993" y="1305"/>
                    </a:cubicBezTo>
                    <a:cubicBezTo>
                      <a:pt x="993" y="1303"/>
                      <a:pt x="993" y="1301"/>
                      <a:pt x="991" y="1299"/>
                    </a:cubicBezTo>
                    <a:cubicBezTo>
                      <a:pt x="861" y="1169"/>
                      <a:pt x="861" y="1169"/>
                      <a:pt x="861" y="1169"/>
                    </a:cubicBezTo>
                    <a:cubicBezTo>
                      <a:pt x="861" y="1078"/>
                      <a:pt x="861" y="1078"/>
                      <a:pt x="861" y="1078"/>
                    </a:cubicBezTo>
                    <a:cubicBezTo>
                      <a:pt x="861" y="1077"/>
                      <a:pt x="860" y="1075"/>
                      <a:pt x="859" y="1073"/>
                    </a:cubicBezTo>
                    <a:cubicBezTo>
                      <a:pt x="796" y="1011"/>
                      <a:pt x="796" y="1011"/>
                      <a:pt x="796" y="1011"/>
                    </a:cubicBezTo>
                    <a:cubicBezTo>
                      <a:pt x="796" y="978"/>
                      <a:pt x="796" y="978"/>
                      <a:pt x="796" y="978"/>
                    </a:cubicBezTo>
                    <a:cubicBezTo>
                      <a:pt x="796" y="974"/>
                      <a:pt x="794" y="971"/>
                      <a:pt x="792" y="968"/>
                    </a:cubicBezTo>
                    <a:cubicBezTo>
                      <a:pt x="628" y="803"/>
                      <a:pt x="628" y="803"/>
                      <a:pt x="628" y="803"/>
                    </a:cubicBezTo>
                    <a:cubicBezTo>
                      <a:pt x="628" y="337"/>
                      <a:pt x="628" y="337"/>
                      <a:pt x="628" y="337"/>
                    </a:cubicBezTo>
                    <a:cubicBezTo>
                      <a:pt x="708" y="417"/>
                      <a:pt x="708" y="417"/>
                      <a:pt x="708" y="417"/>
                    </a:cubicBezTo>
                    <a:cubicBezTo>
                      <a:pt x="708" y="649"/>
                      <a:pt x="708" y="649"/>
                      <a:pt x="708" y="649"/>
                    </a:cubicBezTo>
                    <a:cubicBezTo>
                      <a:pt x="708" y="651"/>
                      <a:pt x="708" y="653"/>
                      <a:pt x="709" y="655"/>
                    </a:cubicBezTo>
                    <a:cubicBezTo>
                      <a:pt x="692" y="669"/>
                      <a:pt x="680" y="691"/>
                      <a:pt x="680" y="715"/>
                    </a:cubicBezTo>
                    <a:cubicBezTo>
                      <a:pt x="680" y="757"/>
                      <a:pt x="715" y="792"/>
                      <a:pt x="757" y="792"/>
                    </a:cubicBezTo>
                    <a:cubicBezTo>
                      <a:pt x="800" y="792"/>
                      <a:pt x="835" y="757"/>
                      <a:pt x="835" y="715"/>
                    </a:cubicBezTo>
                    <a:cubicBezTo>
                      <a:pt x="835" y="672"/>
                      <a:pt x="800" y="638"/>
                      <a:pt x="757" y="638"/>
                    </a:cubicBezTo>
                    <a:cubicBezTo>
                      <a:pt x="750" y="638"/>
                      <a:pt x="743" y="639"/>
                      <a:pt x="736" y="641"/>
                    </a:cubicBezTo>
                    <a:cubicBezTo>
                      <a:pt x="736" y="488"/>
                      <a:pt x="736" y="488"/>
                      <a:pt x="736" y="488"/>
                    </a:cubicBezTo>
                    <a:cubicBezTo>
                      <a:pt x="889" y="640"/>
                      <a:pt x="889" y="640"/>
                      <a:pt x="889" y="640"/>
                    </a:cubicBezTo>
                    <a:cubicBezTo>
                      <a:pt x="889" y="796"/>
                      <a:pt x="889" y="796"/>
                      <a:pt x="889" y="796"/>
                    </a:cubicBezTo>
                    <a:cubicBezTo>
                      <a:pt x="855" y="800"/>
                      <a:pt x="829" y="828"/>
                      <a:pt x="829" y="862"/>
                    </a:cubicBezTo>
                    <a:cubicBezTo>
                      <a:pt x="829" y="897"/>
                      <a:pt x="856" y="925"/>
                      <a:pt x="889" y="928"/>
                    </a:cubicBezTo>
                    <a:cubicBezTo>
                      <a:pt x="889" y="969"/>
                      <a:pt x="889" y="969"/>
                      <a:pt x="889" y="969"/>
                    </a:cubicBezTo>
                    <a:cubicBezTo>
                      <a:pt x="889" y="971"/>
                      <a:pt x="890" y="973"/>
                      <a:pt x="891" y="974"/>
                    </a:cubicBezTo>
                    <a:cubicBezTo>
                      <a:pt x="1065" y="1148"/>
                      <a:pt x="1065" y="1148"/>
                      <a:pt x="1065" y="1148"/>
                    </a:cubicBezTo>
                    <a:cubicBezTo>
                      <a:pt x="1065" y="1179"/>
                      <a:pt x="1065" y="1179"/>
                      <a:pt x="1065" y="1179"/>
                    </a:cubicBezTo>
                    <a:cubicBezTo>
                      <a:pt x="1048" y="1183"/>
                      <a:pt x="1036" y="1198"/>
                      <a:pt x="1036" y="1216"/>
                    </a:cubicBezTo>
                    <a:cubicBezTo>
                      <a:pt x="1036" y="1237"/>
                      <a:pt x="1054" y="1254"/>
                      <a:pt x="1075" y="1254"/>
                    </a:cubicBezTo>
                    <a:cubicBezTo>
                      <a:pt x="1096" y="1254"/>
                      <a:pt x="1113" y="1237"/>
                      <a:pt x="1113" y="1216"/>
                    </a:cubicBezTo>
                    <a:cubicBezTo>
                      <a:pt x="1113" y="1196"/>
                      <a:pt x="1098" y="1180"/>
                      <a:pt x="1079" y="1177"/>
                    </a:cubicBezTo>
                    <a:cubicBezTo>
                      <a:pt x="1079" y="1145"/>
                      <a:pt x="1079" y="1145"/>
                      <a:pt x="1079" y="1145"/>
                    </a:cubicBezTo>
                    <a:cubicBezTo>
                      <a:pt x="1079" y="1143"/>
                      <a:pt x="1079" y="1141"/>
                      <a:pt x="1077" y="1140"/>
                    </a:cubicBezTo>
                    <a:cubicBezTo>
                      <a:pt x="903" y="966"/>
                      <a:pt x="903" y="966"/>
                      <a:pt x="903" y="966"/>
                    </a:cubicBezTo>
                    <a:cubicBezTo>
                      <a:pt x="903" y="928"/>
                      <a:pt x="903" y="928"/>
                      <a:pt x="903" y="928"/>
                    </a:cubicBezTo>
                    <a:cubicBezTo>
                      <a:pt x="925" y="926"/>
                      <a:pt x="944" y="913"/>
                      <a:pt x="954" y="895"/>
                    </a:cubicBezTo>
                    <a:cubicBezTo>
                      <a:pt x="1017" y="958"/>
                      <a:pt x="1017" y="958"/>
                      <a:pt x="1017" y="958"/>
                    </a:cubicBezTo>
                    <a:cubicBezTo>
                      <a:pt x="1019" y="960"/>
                      <a:pt x="1023" y="962"/>
                      <a:pt x="1027" y="962"/>
                    </a:cubicBezTo>
                    <a:cubicBezTo>
                      <a:pt x="1101" y="962"/>
                      <a:pt x="1101" y="962"/>
                      <a:pt x="1101" y="962"/>
                    </a:cubicBezTo>
                    <a:cubicBezTo>
                      <a:pt x="1178" y="1039"/>
                      <a:pt x="1178" y="1039"/>
                      <a:pt x="1178" y="1039"/>
                    </a:cubicBezTo>
                    <a:cubicBezTo>
                      <a:pt x="1178" y="1166"/>
                      <a:pt x="1178" y="1166"/>
                      <a:pt x="1178" y="1166"/>
                    </a:cubicBezTo>
                    <a:cubicBezTo>
                      <a:pt x="1178" y="1170"/>
                      <a:pt x="1180" y="1173"/>
                      <a:pt x="1183" y="1176"/>
                    </a:cubicBezTo>
                    <a:cubicBezTo>
                      <a:pt x="1251" y="1244"/>
                      <a:pt x="1251" y="1244"/>
                      <a:pt x="1251" y="1244"/>
                    </a:cubicBezTo>
                    <a:cubicBezTo>
                      <a:pt x="1243" y="1255"/>
                      <a:pt x="1239" y="1268"/>
                      <a:pt x="1239" y="1282"/>
                    </a:cubicBezTo>
                    <a:cubicBezTo>
                      <a:pt x="1239" y="1319"/>
                      <a:pt x="1269" y="1349"/>
                      <a:pt x="1305" y="1349"/>
                    </a:cubicBezTo>
                    <a:cubicBezTo>
                      <a:pt x="1342" y="1349"/>
                      <a:pt x="1372" y="1319"/>
                      <a:pt x="1372" y="1282"/>
                    </a:cubicBezTo>
                    <a:cubicBezTo>
                      <a:pt x="1372" y="1246"/>
                      <a:pt x="1342" y="1216"/>
                      <a:pt x="1305" y="1216"/>
                    </a:cubicBezTo>
                    <a:cubicBezTo>
                      <a:pt x="1293" y="1216"/>
                      <a:pt x="1282" y="1219"/>
                      <a:pt x="1272" y="1225"/>
                    </a:cubicBezTo>
                    <a:cubicBezTo>
                      <a:pt x="1207" y="1160"/>
                      <a:pt x="1207" y="1160"/>
                      <a:pt x="1207" y="1160"/>
                    </a:cubicBezTo>
                    <a:cubicBezTo>
                      <a:pt x="1207" y="1033"/>
                      <a:pt x="1207" y="1033"/>
                      <a:pt x="1207" y="1033"/>
                    </a:cubicBezTo>
                    <a:cubicBezTo>
                      <a:pt x="1207" y="1030"/>
                      <a:pt x="1206" y="1026"/>
                      <a:pt x="1203" y="1023"/>
                    </a:cubicBezTo>
                    <a:cubicBezTo>
                      <a:pt x="1117" y="937"/>
                      <a:pt x="1117" y="937"/>
                      <a:pt x="1117" y="937"/>
                    </a:cubicBezTo>
                    <a:cubicBezTo>
                      <a:pt x="1114" y="935"/>
                      <a:pt x="1110" y="933"/>
                      <a:pt x="1107" y="933"/>
                    </a:cubicBezTo>
                    <a:cubicBezTo>
                      <a:pt x="1033" y="933"/>
                      <a:pt x="1033" y="933"/>
                      <a:pt x="1033" y="933"/>
                    </a:cubicBezTo>
                    <a:cubicBezTo>
                      <a:pt x="963" y="863"/>
                      <a:pt x="963" y="863"/>
                      <a:pt x="963" y="863"/>
                    </a:cubicBezTo>
                    <a:cubicBezTo>
                      <a:pt x="963" y="863"/>
                      <a:pt x="963" y="863"/>
                      <a:pt x="963" y="862"/>
                    </a:cubicBezTo>
                    <a:cubicBezTo>
                      <a:pt x="963" y="833"/>
                      <a:pt x="944" y="808"/>
                      <a:pt x="918" y="799"/>
                    </a:cubicBezTo>
                    <a:cubicBezTo>
                      <a:pt x="918" y="634"/>
                      <a:pt x="918" y="634"/>
                      <a:pt x="918" y="634"/>
                    </a:cubicBezTo>
                    <a:cubicBezTo>
                      <a:pt x="918" y="630"/>
                      <a:pt x="916" y="627"/>
                      <a:pt x="913" y="624"/>
                    </a:cubicBezTo>
                    <a:cubicBezTo>
                      <a:pt x="736" y="447"/>
                      <a:pt x="736" y="447"/>
                      <a:pt x="736" y="447"/>
                    </a:cubicBezTo>
                    <a:cubicBezTo>
                      <a:pt x="736" y="411"/>
                      <a:pt x="736" y="411"/>
                      <a:pt x="736" y="411"/>
                    </a:cubicBezTo>
                    <a:cubicBezTo>
                      <a:pt x="736" y="407"/>
                      <a:pt x="735" y="404"/>
                      <a:pt x="732" y="401"/>
                    </a:cubicBezTo>
                    <a:cubicBezTo>
                      <a:pt x="628" y="296"/>
                      <a:pt x="628" y="296"/>
                      <a:pt x="628" y="296"/>
                    </a:cubicBezTo>
                    <a:cubicBezTo>
                      <a:pt x="627" y="88"/>
                      <a:pt x="627" y="88"/>
                      <a:pt x="627" y="88"/>
                    </a:cubicBezTo>
                    <a:cubicBezTo>
                      <a:pt x="636" y="88"/>
                      <a:pt x="636" y="88"/>
                      <a:pt x="636" y="88"/>
                    </a:cubicBezTo>
                    <a:cubicBezTo>
                      <a:pt x="636" y="0"/>
                      <a:pt x="636" y="0"/>
                      <a:pt x="636" y="0"/>
                    </a:cubicBezTo>
                    <a:cubicBezTo>
                      <a:pt x="621" y="0"/>
                      <a:pt x="606" y="0"/>
                      <a:pt x="591" y="0"/>
                    </a:cubicBezTo>
                    <a:lnTo>
                      <a:pt x="591" y="88"/>
                    </a:lnTo>
                    <a:close/>
                    <a:moveTo>
                      <a:pt x="105" y="1307"/>
                    </a:moveTo>
                    <a:cubicBezTo>
                      <a:pt x="105" y="1328"/>
                      <a:pt x="88" y="1345"/>
                      <a:pt x="67" y="1345"/>
                    </a:cubicBezTo>
                    <a:cubicBezTo>
                      <a:pt x="46" y="1345"/>
                      <a:pt x="29" y="1328"/>
                      <a:pt x="29" y="1307"/>
                    </a:cubicBezTo>
                    <a:cubicBezTo>
                      <a:pt x="29" y="1287"/>
                      <a:pt x="46" y="1270"/>
                      <a:pt x="67" y="1270"/>
                    </a:cubicBezTo>
                    <a:cubicBezTo>
                      <a:pt x="88" y="1270"/>
                      <a:pt x="105" y="1287"/>
                      <a:pt x="105" y="1307"/>
                    </a:cubicBezTo>
                    <a:close/>
                    <a:moveTo>
                      <a:pt x="176" y="1386"/>
                    </a:moveTo>
                    <a:cubicBezTo>
                      <a:pt x="163" y="1386"/>
                      <a:pt x="152" y="1375"/>
                      <a:pt x="152" y="1361"/>
                    </a:cubicBezTo>
                    <a:cubicBezTo>
                      <a:pt x="152" y="1348"/>
                      <a:pt x="163" y="1337"/>
                      <a:pt x="176" y="1337"/>
                    </a:cubicBezTo>
                    <a:cubicBezTo>
                      <a:pt x="189" y="1337"/>
                      <a:pt x="200" y="1348"/>
                      <a:pt x="200" y="1361"/>
                    </a:cubicBezTo>
                    <a:cubicBezTo>
                      <a:pt x="200" y="1375"/>
                      <a:pt x="189" y="1386"/>
                      <a:pt x="176" y="1386"/>
                    </a:cubicBezTo>
                    <a:close/>
                    <a:moveTo>
                      <a:pt x="333" y="1370"/>
                    </a:moveTo>
                    <a:cubicBezTo>
                      <a:pt x="346" y="1370"/>
                      <a:pt x="357" y="1381"/>
                      <a:pt x="357" y="1394"/>
                    </a:cubicBezTo>
                    <a:cubicBezTo>
                      <a:pt x="357" y="1408"/>
                      <a:pt x="346" y="1418"/>
                      <a:pt x="333" y="1418"/>
                    </a:cubicBezTo>
                    <a:cubicBezTo>
                      <a:pt x="320" y="1418"/>
                      <a:pt x="309" y="1408"/>
                      <a:pt x="309" y="1394"/>
                    </a:cubicBezTo>
                    <a:cubicBezTo>
                      <a:pt x="309" y="1381"/>
                      <a:pt x="320" y="1370"/>
                      <a:pt x="333" y="1370"/>
                    </a:cubicBezTo>
                    <a:close/>
                    <a:moveTo>
                      <a:pt x="418" y="1214"/>
                    </a:moveTo>
                    <a:cubicBezTo>
                      <a:pt x="418" y="1227"/>
                      <a:pt x="408" y="1238"/>
                      <a:pt x="394" y="1238"/>
                    </a:cubicBezTo>
                    <a:cubicBezTo>
                      <a:pt x="381" y="1238"/>
                      <a:pt x="370" y="1227"/>
                      <a:pt x="370" y="1214"/>
                    </a:cubicBezTo>
                    <a:cubicBezTo>
                      <a:pt x="370" y="1201"/>
                      <a:pt x="381" y="1190"/>
                      <a:pt x="394" y="1190"/>
                    </a:cubicBezTo>
                    <a:cubicBezTo>
                      <a:pt x="408" y="1190"/>
                      <a:pt x="418" y="1201"/>
                      <a:pt x="418" y="1214"/>
                    </a:cubicBezTo>
                    <a:close/>
                    <a:moveTo>
                      <a:pt x="311" y="730"/>
                    </a:moveTo>
                    <a:cubicBezTo>
                      <a:pt x="311" y="751"/>
                      <a:pt x="294" y="768"/>
                      <a:pt x="273" y="768"/>
                    </a:cubicBezTo>
                    <a:cubicBezTo>
                      <a:pt x="252" y="768"/>
                      <a:pt x="235" y="751"/>
                      <a:pt x="235" y="730"/>
                    </a:cubicBezTo>
                    <a:cubicBezTo>
                      <a:pt x="235" y="709"/>
                      <a:pt x="252" y="692"/>
                      <a:pt x="273" y="692"/>
                    </a:cubicBezTo>
                    <a:cubicBezTo>
                      <a:pt x="294" y="692"/>
                      <a:pt x="311" y="709"/>
                      <a:pt x="311" y="730"/>
                    </a:cubicBezTo>
                    <a:close/>
                    <a:moveTo>
                      <a:pt x="539" y="425"/>
                    </a:moveTo>
                    <a:cubicBezTo>
                      <a:pt x="539" y="446"/>
                      <a:pt x="522" y="463"/>
                      <a:pt x="501" y="463"/>
                    </a:cubicBezTo>
                    <a:cubicBezTo>
                      <a:pt x="480" y="463"/>
                      <a:pt x="463" y="446"/>
                      <a:pt x="463" y="425"/>
                    </a:cubicBezTo>
                    <a:cubicBezTo>
                      <a:pt x="463" y="404"/>
                      <a:pt x="480" y="387"/>
                      <a:pt x="501" y="387"/>
                    </a:cubicBezTo>
                    <a:cubicBezTo>
                      <a:pt x="522" y="387"/>
                      <a:pt x="539" y="404"/>
                      <a:pt x="539" y="425"/>
                    </a:cubicBezTo>
                    <a:close/>
                    <a:moveTo>
                      <a:pt x="503" y="784"/>
                    </a:moveTo>
                    <a:cubicBezTo>
                      <a:pt x="503" y="797"/>
                      <a:pt x="492" y="808"/>
                      <a:pt x="479" y="808"/>
                    </a:cubicBezTo>
                    <a:cubicBezTo>
                      <a:pt x="465" y="808"/>
                      <a:pt x="454" y="797"/>
                      <a:pt x="454" y="784"/>
                    </a:cubicBezTo>
                    <a:cubicBezTo>
                      <a:pt x="454" y="770"/>
                      <a:pt x="465" y="760"/>
                      <a:pt x="479" y="760"/>
                    </a:cubicBezTo>
                    <a:cubicBezTo>
                      <a:pt x="492" y="760"/>
                      <a:pt x="503" y="770"/>
                      <a:pt x="503" y="784"/>
                    </a:cubicBezTo>
                    <a:close/>
                    <a:moveTo>
                      <a:pt x="559" y="717"/>
                    </a:moveTo>
                    <a:cubicBezTo>
                      <a:pt x="559" y="730"/>
                      <a:pt x="548" y="741"/>
                      <a:pt x="535" y="741"/>
                    </a:cubicBezTo>
                    <a:cubicBezTo>
                      <a:pt x="522" y="741"/>
                      <a:pt x="511" y="730"/>
                      <a:pt x="511" y="717"/>
                    </a:cubicBezTo>
                    <a:cubicBezTo>
                      <a:pt x="511" y="704"/>
                      <a:pt x="522" y="693"/>
                      <a:pt x="535" y="693"/>
                    </a:cubicBezTo>
                    <a:cubicBezTo>
                      <a:pt x="548" y="693"/>
                      <a:pt x="559" y="704"/>
                      <a:pt x="559" y="717"/>
                    </a:cubicBezTo>
                    <a:close/>
                    <a:moveTo>
                      <a:pt x="556" y="1336"/>
                    </a:moveTo>
                    <a:cubicBezTo>
                      <a:pt x="556" y="1363"/>
                      <a:pt x="535" y="1385"/>
                      <a:pt x="508" y="1385"/>
                    </a:cubicBezTo>
                    <a:cubicBezTo>
                      <a:pt x="481" y="1385"/>
                      <a:pt x="460" y="1363"/>
                      <a:pt x="460" y="1336"/>
                    </a:cubicBezTo>
                    <a:cubicBezTo>
                      <a:pt x="460" y="1310"/>
                      <a:pt x="481" y="1288"/>
                      <a:pt x="508" y="1288"/>
                    </a:cubicBezTo>
                    <a:cubicBezTo>
                      <a:pt x="535" y="1288"/>
                      <a:pt x="556" y="1310"/>
                      <a:pt x="556" y="1336"/>
                    </a:cubicBezTo>
                    <a:close/>
                    <a:moveTo>
                      <a:pt x="695" y="1421"/>
                    </a:moveTo>
                    <a:cubicBezTo>
                      <a:pt x="695" y="1442"/>
                      <a:pt x="678" y="1459"/>
                      <a:pt x="657" y="1459"/>
                    </a:cubicBezTo>
                    <a:cubicBezTo>
                      <a:pt x="636" y="1459"/>
                      <a:pt x="619" y="1442"/>
                      <a:pt x="619" y="1421"/>
                    </a:cubicBezTo>
                    <a:cubicBezTo>
                      <a:pt x="619" y="1401"/>
                      <a:pt x="636" y="1384"/>
                      <a:pt x="657" y="1384"/>
                    </a:cubicBezTo>
                    <a:cubicBezTo>
                      <a:pt x="678" y="1384"/>
                      <a:pt x="695" y="1401"/>
                      <a:pt x="695" y="1421"/>
                    </a:cubicBezTo>
                    <a:close/>
                    <a:moveTo>
                      <a:pt x="840" y="1464"/>
                    </a:moveTo>
                    <a:cubicBezTo>
                      <a:pt x="826" y="1464"/>
                      <a:pt x="816" y="1453"/>
                      <a:pt x="816" y="1439"/>
                    </a:cubicBezTo>
                    <a:cubicBezTo>
                      <a:pt x="816" y="1426"/>
                      <a:pt x="826" y="1415"/>
                      <a:pt x="840" y="1415"/>
                    </a:cubicBezTo>
                    <a:cubicBezTo>
                      <a:pt x="853" y="1415"/>
                      <a:pt x="864" y="1426"/>
                      <a:pt x="864" y="1439"/>
                    </a:cubicBezTo>
                    <a:cubicBezTo>
                      <a:pt x="864" y="1453"/>
                      <a:pt x="853" y="1464"/>
                      <a:pt x="840" y="1464"/>
                    </a:cubicBezTo>
                    <a:close/>
                    <a:moveTo>
                      <a:pt x="1014" y="1376"/>
                    </a:moveTo>
                    <a:cubicBezTo>
                      <a:pt x="1028" y="1376"/>
                      <a:pt x="1039" y="1387"/>
                      <a:pt x="1039" y="1400"/>
                    </a:cubicBezTo>
                    <a:cubicBezTo>
                      <a:pt x="1039" y="1413"/>
                      <a:pt x="1028" y="1424"/>
                      <a:pt x="1014" y="1424"/>
                    </a:cubicBezTo>
                    <a:cubicBezTo>
                      <a:pt x="1001" y="1424"/>
                      <a:pt x="990" y="1413"/>
                      <a:pt x="990" y="1400"/>
                    </a:cubicBezTo>
                    <a:cubicBezTo>
                      <a:pt x="990" y="1387"/>
                      <a:pt x="1001" y="1376"/>
                      <a:pt x="1014" y="1376"/>
                    </a:cubicBezTo>
                    <a:close/>
                    <a:moveTo>
                      <a:pt x="811" y="1282"/>
                    </a:moveTo>
                    <a:cubicBezTo>
                      <a:pt x="811" y="1297"/>
                      <a:pt x="798" y="1310"/>
                      <a:pt x="783" y="1310"/>
                    </a:cubicBezTo>
                    <a:cubicBezTo>
                      <a:pt x="768" y="1310"/>
                      <a:pt x="756" y="1297"/>
                      <a:pt x="756" y="1282"/>
                    </a:cubicBezTo>
                    <a:cubicBezTo>
                      <a:pt x="756" y="1267"/>
                      <a:pt x="768" y="1255"/>
                      <a:pt x="783" y="1255"/>
                    </a:cubicBezTo>
                    <a:cubicBezTo>
                      <a:pt x="798" y="1255"/>
                      <a:pt x="811" y="1267"/>
                      <a:pt x="811" y="1282"/>
                    </a:cubicBezTo>
                    <a:close/>
                    <a:moveTo>
                      <a:pt x="704" y="1076"/>
                    </a:moveTo>
                    <a:cubicBezTo>
                      <a:pt x="704" y="1089"/>
                      <a:pt x="693" y="1100"/>
                      <a:pt x="680" y="1100"/>
                    </a:cubicBezTo>
                    <a:cubicBezTo>
                      <a:pt x="667" y="1100"/>
                      <a:pt x="656" y="1089"/>
                      <a:pt x="656" y="1076"/>
                    </a:cubicBezTo>
                    <a:cubicBezTo>
                      <a:pt x="656" y="1063"/>
                      <a:pt x="667" y="1052"/>
                      <a:pt x="680" y="1052"/>
                    </a:cubicBezTo>
                    <a:cubicBezTo>
                      <a:pt x="693" y="1052"/>
                      <a:pt x="704" y="1063"/>
                      <a:pt x="704" y="1076"/>
                    </a:cubicBezTo>
                    <a:close/>
                    <a:moveTo>
                      <a:pt x="1099" y="1216"/>
                    </a:moveTo>
                    <a:cubicBezTo>
                      <a:pt x="1099" y="1229"/>
                      <a:pt x="1088" y="1240"/>
                      <a:pt x="1075" y="1240"/>
                    </a:cubicBezTo>
                    <a:cubicBezTo>
                      <a:pt x="1062" y="1240"/>
                      <a:pt x="1051" y="1229"/>
                      <a:pt x="1051" y="1216"/>
                    </a:cubicBezTo>
                    <a:cubicBezTo>
                      <a:pt x="1051" y="1202"/>
                      <a:pt x="1062" y="1192"/>
                      <a:pt x="1075" y="1192"/>
                    </a:cubicBezTo>
                    <a:cubicBezTo>
                      <a:pt x="1088" y="1192"/>
                      <a:pt x="1099" y="1202"/>
                      <a:pt x="1099" y="1216"/>
                    </a:cubicBezTo>
                    <a:close/>
                    <a:moveTo>
                      <a:pt x="1305" y="1244"/>
                    </a:moveTo>
                    <a:cubicBezTo>
                      <a:pt x="1326" y="1244"/>
                      <a:pt x="1343" y="1261"/>
                      <a:pt x="1343" y="1282"/>
                    </a:cubicBezTo>
                    <a:cubicBezTo>
                      <a:pt x="1343" y="1303"/>
                      <a:pt x="1326" y="1320"/>
                      <a:pt x="1305" y="1320"/>
                    </a:cubicBezTo>
                    <a:cubicBezTo>
                      <a:pt x="1284" y="1320"/>
                      <a:pt x="1267" y="1303"/>
                      <a:pt x="1267" y="1282"/>
                    </a:cubicBezTo>
                    <a:cubicBezTo>
                      <a:pt x="1267" y="1261"/>
                      <a:pt x="1284" y="1244"/>
                      <a:pt x="1305" y="1244"/>
                    </a:cubicBezTo>
                    <a:close/>
                    <a:moveTo>
                      <a:pt x="934" y="862"/>
                    </a:moveTo>
                    <a:cubicBezTo>
                      <a:pt x="934" y="883"/>
                      <a:pt x="917" y="900"/>
                      <a:pt x="896" y="900"/>
                    </a:cubicBezTo>
                    <a:cubicBezTo>
                      <a:pt x="875" y="900"/>
                      <a:pt x="858" y="883"/>
                      <a:pt x="858" y="862"/>
                    </a:cubicBezTo>
                    <a:cubicBezTo>
                      <a:pt x="858" y="841"/>
                      <a:pt x="875" y="824"/>
                      <a:pt x="896" y="824"/>
                    </a:cubicBezTo>
                    <a:cubicBezTo>
                      <a:pt x="917" y="824"/>
                      <a:pt x="934" y="841"/>
                      <a:pt x="934" y="862"/>
                    </a:cubicBezTo>
                    <a:close/>
                    <a:moveTo>
                      <a:pt x="757" y="666"/>
                    </a:moveTo>
                    <a:cubicBezTo>
                      <a:pt x="784" y="666"/>
                      <a:pt x="806" y="688"/>
                      <a:pt x="806" y="715"/>
                    </a:cubicBezTo>
                    <a:cubicBezTo>
                      <a:pt x="806" y="741"/>
                      <a:pt x="784" y="763"/>
                      <a:pt x="757" y="763"/>
                    </a:cubicBezTo>
                    <a:cubicBezTo>
                      <a:pt x="731" y="763"/>
                      <a:pt x="709" y="741"/>
                      <a:pt x="709" y="715"/>
                    </a:cubicBezTo>
                    <a:cubicBezTo>
                      <a:pt x="709" y="688"/>
                      <a:pt x="731" y="666"/>
                      <a:pt x="757" y="6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3" name="Freeform 10"/>
              <p:cNvSpPr>
                <a:spLocks noEditPoints="1"/>
              </p:cNvSpPr>
              <p:nvPr/>
            </p:nvSpPr>
            <p:spPr bwMode="auto">
              <a:xfrm>
                <a:off x="3353" y="2610"/>
                <a:ext cx="364" cy="744"/>
              </a:xfrm>
              <a:custGeom>
                <a:avLst/>
                <a:gdLst>
                  <a:gd name="T0" fmla="*/ 389 w 434"/>
                  <a:gd name="T1" fmla="*/ 88 h 887"/>
                  <a:gd name="T2" fmla="*/ 397 w 434"/>
                  <a:gd name="T3" fmla="*/ 88 h 887"/>
                  <a:gd name="T4" fmla="*/ 397 w 434"/>
                  <a:gd name="T5" fmla="*/ 131 h 887"/>
                  <a:gd name="T6" fmla="*/ 244 w 434"/>
                  <a:gd name="T7" fmla="*/ 284 h 887"/>
                  <a:gd name="T8" fmla="*/ 240 w 434"/>
                  <a:gd name="T9" fmla="*/ 292 h 887"/>
                  <a:gd name="T10" fmla="*/ 240 w 434"/>
                  <a:gd name="T11" fmla="*/ 398 h 887"/>
                  <a:gd name="T12" fmla="*/ 112 w 434"/>
                  <a:gd name="T13" fmla="*/ 526 h 887"/>
                  <a:gd name="T14" fmla="*/ 94 w 434"/>
                  <a:gd name="T15" fmla="*/ 522 h 887"/>
                  <a:gd name="T16" fmla="*/ 55 w 434"/>
                  <a:gd name="T17" fmla="*/ 560 h 887"/>
                  <a:gd name="T18" fmla="*/ 64 w 434"/>
                  <a:gd name="T19" fmla="*/ 585 h 887"/>
                  <a:gd name="T20" fmla="*/ 2 w 434"/>
                  <a:gd name="T21" fmla="*/ 647 h 887"/>
                  <a:gd name="T22" fmla="*/ 0 w 434"/>
                  <a:gd name="T23" fmla="*/ 652 h 887"/>
                  <a:gd name="T24" fmla="*/ 0 w 434"/>
                  <a:gd name="T25" fmla="*/ 785 h 887"/>
                  <a:gd name="T26" fmla="*/ 2 w 434"/>
                  <a:gd name="T27" fmla="*/ 790 h 887"/>
                  <a:gd name="T28" fmla="*/ 38 w 434"/>
                  <a:gd name="T29" fmla="*/ 826 h 887"/>
                  <a:gd name="T30" fmla="*/ 32 w 434"/>
                  <a:gd name="T31" fmla="*/ 848 h 887"/>
                  <a:gd name="T32" fmla="*/ 70 w 434"/>
                  <a:gd name="T33" fmla="*/ 887 h 887"/>
                  <a:gd name="T34" fmla="*/ 109 w 434"/>
                  <a:gd name="T35" fmla="*/ 848 h 887"/>
                  <a:gd name="T36" fmla="*/ 70 w 434"/>
                  <a:gd name="T37" fmla="*/ 810 h 887"/>
                  <a:gd name="T38" fmla="*/ 49 w 434"/>
                  <a:gd name="T39" fmla="*/ 816 h 887"/>
                  <a:gd name="T40" fmla="*/ 14 w 434"/>
                  <a:gd name="T41" fmla="*/ 782 h 887"/>
                  <a:gd name="T42" fmla="*/ 14 w 434"/>
                  <a:gd name="T43" fmla="*/ 655 h 887"/>
                  <a:gd name="T44" fmla="*/ 75 w 434"/>
                  <a:gd name="T45" fmla="*/ 594 h 887"/>
                  <a:gd name="T46" fmla="*/ 94 w 434"/>
                  <a:gd name="T47" fmla="*/ 599 h 887"/>
                  <a:gd name="T48" fmla="*/ 132 w 434"/>
                  <a:gd name="T49" fmla="*/ 560 h 887"/>
                  <a:gd name="T50" fmla="*/ 128 w 434"/>
                  <a:gd name="T51" fmla="*/ 542 h 887"/>
                  <a:gd name="T52" fmla="*/ 259 w 434"/>
                  <a:gd name="T53" fmla="*/ 410 h 887"/>
                  <a:gd name="T54" fmla="*/ 262 w 434"/>
                  <a:gd name="T55" fmla="*/ 403 h 887"/>
                  <a:gd name="T56" fmla="*/ 262 w 434"/>
                  <a:gd name="T57" fmla="*/ 296 h 887"/>
                  <a:gd name="T58" fmla="*/ 415 w 434"/>
                  <a:gd name="T59" fmla="*/ 143 h 887"/>
                  <a:gd name="T60" fmla="*/ 418 w 434"/>
                  <a:gd name="T61" fmla="*/ 136 h 887"/>
                  <a:gd name="T62" fmla="*/ 418 w 434"/>
                  <a:gd name="T63" fmla="*/ 88 h 887"/>
                  <a:gd name="T64" fmla="*/ 434 w 434"/>
                  <a:gd name="T65" fmla="*/ 88 h 887"/>
                  <a:gd name="T66" fmla="*/ 434 w 434"/>
                  <a:gd name="T67" fmla="*/ 0 h 887"/>
                  <a:gd name="T68" fmla="*/ 389 w 434"/>
                  <a:gd name="T69" fmla="*/ 0 h 887"/>
                  <a:gd name="T70" fmla="*/ 389 w 434"/>
                  <a:gd name="T71" fmla="*/ 88 h 887"/>
                  <a:gd name="T72" fmla="*/ 70 w 434"/>
                  <a:gd name="T73" fmla="*/ 824 h 887"/>
                  <a:gd name="T74" fmla="*/ 94 w 434"/>
                  <a:gd name="T75" fmla="*/ 848 h 887"/>
                  <a:gd name="T76" fmla="*/ 70 w 434"/>
                  <a:gd name="T77" fmla="*/ 872 h 887"/>
                  <a:gd name="T78" fmla="*/ 46 w 434"/>
                  <a:gd name="T79" fmla="*/ 848 h 887"/>
                  <a:gd name="T80" fmla="*/ 70 w 434"/>
                  <a:gd name="T81" fmla="*/ 824 h 887"/>
                  <a:gd name="T82" fmla="*/ 94 w 434"/>
                  <a:gd name="T83" fmla="*/ 584 h 887"/>
                  <a:gd name="T84" fmla="*/ 70 w 434"/>
                  <a:gd name="T85" fmla="*/ 560 h 887"/>
                  <a:gd name="T86" fmla="*/ 94 w 434"/>
                  <a:gd name="T87" fmla="*/ 536 h 887"/>
                  <a:gd name="T88" fmla="*/ 118 w 434"/>
                  <a:gd name="T89" fmla="*/ 560 h 887"/>
                  <a:gd name="T90" fmla="*/ 94 w 434"/>
                  <a:gd name="T91" fmla="*/ 584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887">
                    <a:moveTo>
                      <a:pt x="389" y="88"/>
                    </a:moveTo>
                    <a:cubicBezTo>
                      <a:pt x="397" y="88"/>
                      <a:pt x="397" y="88"/>
                      <a:pt x="397" y="88"/>
                    </a:cubicBezTo>
                    <a:cubicBezTo>
                      <a:pt x="397" y="131"/>
                      <a:pt x="397" y="131"/>
                      <a:pt x="397" y="131"/>
                    </a:cubicBezTo>
                    <a:cubicBezTo>
                      <a:pt x="244" y="284"/>
                      <a:pt x="244" y="284"/>
                      <a:pt x="244" y="284"/>
                    </a:cubicBezTo>
                    <a:cubicBezTo>
                      <a:pt x="242" y="286"/>
                      <a:pt x="240" y="289"/>
                      <a:pt x="240" y="292"/>
                    </a:cubicBezTo>
                    <a:cubicBezTo>
                      <a:pt x="240" y="398"/>
                      <a:pt x="240" y="398"/>
                      <a:pt x="240" y="398"/>
                    </a:cubicBezTo>
                    <a:cubicBezTo>
                      <a:pt x="112" y="526"/>
                      <a:pt x="112" y="526"/>
                      <a:pt x="112" y="526"/>
                    </a:cubicBezTo>
                    <a:cubicBezTo>
                      <a:pt x="107" y="523"/>
                      <a:pt x="101" y="522"/>
                      <a:pt x="94" y="522"/>
                    </a:cubicBezTo>
                    <a:cubicBezTo>
                      <a:pt x="73" y="522"/>
                      <a:pt x="55" y="539"/>
                      <a:pt x="55" y="560"/>
                    </a:cubicBezTo>
                    <a:cubicBezTo>
                      <a:pt x="55" y="569"/>
                      <a:pt x="59" y="578"/>
                      <a:pt x="64" y="585"/>
                    </a:cubicBezTo>
                    <a:cubicBezTo>
                      <a:pt x="2" y="647"/>
                      <a:pt x="2" y="647"/>
                      <a:pt x="2" y="647"/>
                    </a:cubicBezTo>
                    <a:cubicBezTo>
                      <a:pt x="1" y="648"/>
                      <a:pt x="0" y="650"/>
                      <a:pt x="0" y="652"/>
                    </a:cubicBezTo>
                    <a:cubicBezTo>
                      <a:pt x="0" y="785"/>
                      <a:pt x="0" y="785"/>
                      <a:pt x="0" y="785"/>
                    </a:cubicBezTo>
                    <a:cubicBezTo>
                      <a:pt x="0" y="787"/>
                      <a:pt x="1" y="789"/>
                      <a:pt x="2" y="790"/>
                    </a:cubicBezTo>
                    <a:cubicBezTo>
                      <a:pt x="38" y="826"/>
                      <a:pt x="38" y="826"/>
                      <a:pt x="38" y="826"/>
                    </a:cubicBezTo>
                    <a:cubicBezTo>
                      <a:pt x="34" y="833"/>
                      <a:pt x="32" y="840"/>
                      <a:pt x="32" y="848"/>
                    </a:cubicBezTo>
                    <a:cubicBezTo>
                      <a:pt x="32" y="869"/>
                      <a:pt x="49" y="887"/>
                      <a:pt x="70" y="887"/>
                    </a:cubicBezTo>
                    <a:cubicBezTo>
                      <a:pt x="92" y="887"/>
                      <a:pt x="109" y="869"/>
                      <a:pt x="109" y="848"/>
                    </a:cubicBezTo>
                    <a:cubicBezTo>
                      <a:pt x="109" y="827"/>
                      <a:pt x="92" y="810"/>
                      <a:pt x="70" y="810"/>
                    </a:cubicBezTo>
                    <a:cubicBezTo>
                      <a:pt x="62" y="810"/>
                      <a:pt x="55" y="812"/>
                      <a:pt x="49" y="816"/>
                    </a:cubicBezTo>
                    <a:cubicBezTo>
                      <a:pt x="14" y="782"/>
                      <a:pt x="14" y="782"/>
                      <a:pt x="14" y="782"/>
                    </a:cubicBezTo>
                    <a:cubicBezTo>
                      <a:pt x="14" y="655"/>
                      <a:pt x="14" y="655"/>
                      <a:pt x="14" y="655"/>
                    </a:cubicBezTo>
                    <a:cubicBezTo>
                      <a:pt x="75" y="594"/>
                      <a:pt x="75" y="594"/>
                      <a:pt x="75" y="594"/>
                    </a:cubicBezTo>
                    <a:cubicBezTo>
                      <a:pt x="81" y="597"/>
                      <a:pt x="87" y="599"/>
                      <a:pt x="94" y="599"/>
                    </a:cubicBezTo>
                    <a:cubicBezTo>
                      <a:pt x="115" y="599"/>
                      <a:pt x="132" y="581"/>
                      <a:pt x="132" y="560"/>
                    </a:cubicBezTo>
                    <a:cubicBezTo>
                      <a:pt x="132" y="553"/>
                      <a:pt x="131" y="547"/>
                      <a:pt x="128" y="542"/>
                    </a:cubicBezTo>
                    <a:cubicBezTo>
                      <a:pt x="259" y="410"/>
                      <a:pt x="259" y="410"/>
                      <a:pt x="259" y="410"/>
                    </a:cubicBezTo>
                    <a:cubicBezTo>
                      <a:pt x="261" y="408"/>
                      <a:pt x="262" y="406"/>
                      <a:pt x="262" y="403"/>
                    </a:cubicBezTo>
                    <a:cubicBezTo>
                      <a:pt x="262" y="296"/>
                      <a:pt x="262" y="296"/>
                      <a:pt x="262" y="296"/>
                    </a:cubicBezTo>
                    <a:cubicBezTo>
                      <a:pt x="415" y="143"/>
                      <a:pt x="415" y="143"/>
                      <a:pt x="415" y="143"/>
                    </a:cubicBezTo>
                    <a:cubicBezTo>
                      <a:pt x="417" y="141"/>
                      <a:pt x="418" y="139"/>
                      <a:pt x="418" y="136"/>
                    </a:cubicBezTo>
                    <a:cubicBezTo>
                      <a:pt x="418" y="88"/>
                      <a:pt x="418" y="88"/>
                      <a:pt x="418" y="88"/>
                    </a:cubicBezTo>
                    <a:cubicBezTo>
                      <a:pt x="434" y="88"/>
                      <a:pt x="434" y="88"/>
                      <a:pt x="434" y="88"/>
                    </a:cubicBezTo>
                    <a:cubicBezTo>
                      <a:pt x="434" y="0"/>
                      <a:pt x="434" y="0"/>
                      <a:pt x="434" y="0"/>
                    </a:cubicBezTo>
                    <a:cubicBezTo>
                      <a:pt x="419" y="0"/>
                      <a:pt x="404" y="0"/>
                      <a:pt x="389" y="0"/>
                    </a:cubicBezTo>
                    <a:lnTo>
                      <a:pt x="389" y="88"/>
                    </a:lnTo>
                    <a:close/>
                    <a:moveTo>
                      <a:pt x="70" y="824"/>
                    </a:moveTo>
                    <a:cubicBezTo>
                      <a:pt x="84" y="824"/>
                      <a:pt x="94" y="835"/>
                      <a:pt x="94" y="848"/>
                    </a:cubicBezTo>
                    <a:cubicBezTo>
                      <a:pt x="94" y="861"/>
                      <a:pt x="84" y="872"/>
                      <a:pt x="70" y="872"/>
                    </a:cubicBezTo>
                    <a:cubicBezTo>
                      <a:pt x="57" y="872"/>
                      <a:pt x="46" y="861"/>
                      <a:pt x="46" y="848"/>
                    </a:cubicBezTo>
                    <a:cubicBezTo>
                      <a:pt x="46" y="835"/>
                      <a:pt x="57" y="824"/>
                      <a:pt x="70" y="824"/>
                    </a:cubicBezTo>
                    <a:close/>
                    <a:moveTo>
                      <a:pt x="94" y="584"/>
                    </a:moveTo>
                    <a:cubicBezTo>
                      <a:pt x="81" y="584"/>
                      <a:pt x="70" y="573"/>
                      <a:pt x="70" y="560"/>
                    </a:cubicBezTo>
                    <a:cubicBezTo>
                      <a:pt x="70" y="547"/>
                      <a:pt x="81" y="536"/>
                      <a:pt x="94" y="536"/>
                    </a:cubicBezTo>
                    <a:cubicBezTo>
                      <a:pt x="107" y="536"/>
                      <a:pt x="118" y="547"/>
                      <a:pt x="118" y="560"/>
                    </a:cubicBezTo>
                    <a:cubicBezTo>
                      <a:pt x="118" y="573"/>
                      <a:pt x="107" y="584"/>
                      <a:pt x="94" y="5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4" name="Freeform 11"/>
              <p:cNvSpPr>
                <a:spLocks noEditPoints="1"/>
              </p:cNvSpPr>
              <p:nvPr/>
            </p:nvSpPr>
            <p:spPr bwMode="auto">
              <a:xfrm>
                <a:off x="3964" y="1713"/>
                <a:ext cx="1250" cy="1161"/>
              </a:xfrm>
              <a:custGeom>
                <a:avLst/>
                <a:gdLst>
                  <a:gd name="T0" fmla="*/ 1063 w 1491"/>
                  <a:gd name="T1" fmla="*/ 837 h 1384"/>
                  <a:gd name="T2" fmla="*/ 862 w 1491"/>
                  <a:gd name="T3" fmla="*/ 697 h 1384"/>
                  <a:gd name="T4" fmla="*/ 1046 w 1491"/>
                  <a:gd name="T5" fmla="*/ 653 h 1384"/>
                  <a:gd name="T6" fmla="*/ 1253 w 1491"/>
                  <a:gd name="T7" fmla="*/ 645 h 1384"/>
                  <a:gd name="T8" fmla="*/ 1152 w 1491"/>
                  <a:gd name="T9" fmla="*/ 472 h 1384"/>
                  <a:gd name="T10" fmla="*/ 1449 w 1491"/>
                  <a:gd name="T11" fmla="*/ 532 h 1384"/>
                  <a:gd name="T12" fmla="*/ 1167 w 1491"/>
                  <a:gd name="T13" fmla="*/ 458 h 1384"/>
                  <a:gd name="T14" fmla="*/ 1391 w 1491"/>
                  <a:gd name="T15" fmla="*/ 353 h 1384"/>
                  <a:gd name="T16" fmla="*/ 1272 w 1491"/>
                  <a:gd name="T17" fmla="*/ 426 h 1384"/>
                  <a:gd name="T18" fmla="*/ 938 w 1491"/>
                  <a:gd name="T19" fmla="*/ 580 h 1384"/>
                  <a:gd name="T20" fmla="*/ 625 w 1491"/>
                  <a:gd name="T21" fmla="*/ 663 h 1384"/>
                  <a:gd name="T22" fmla="*/ 611 w 1491"/>
                  <a:gd name="T23" fmla="*/ 636 h 1384"/>
                  <a:gd name="T24" fmla="*/ 899 w 1491"/>
                  <a:gd name="T25" fmla="*/ 483 h 1384"/>
                  <a:gd name="T26" fmla="*/ 1179 w 1491"/>
                  <a:gd name="T27" fmla="*/ 338 h 1384"/>
                  <a:gd name="T28" fmla="*/ 1111 w 1491"/>
                  <a:gd name="T29" fmla="*/ 295 h 1384"/>
                  <a:gd name="T30" fmla="*/ 1253 w 1491"/>
                  <a:gd name="T31" fmla="*/ 133 h 1384"/>
                  <a:gd name="T32" fmla="*/ 867 w 1491"/>
                  <a:gd name="T33" fmla="*/ 419 h 1384"/>
                  <a:gd name="T34" fmla="*/ 418 w 1491"/>
                  <a:gd name="T35" fmla="*/ 636 h 1384"/>
                  <a:gd name="T36" fmla="*/ 81 w 1491"/>
                  <a:gd name="T37" fmla="*/ 734 h 1384"/>
                  <a:gd name="T38" fmla="*/ 115 w 1491"/>
                  <a:gd name="T39" fmla="*/ 775 h 1384"/>
                  <a:gd name="T40" fmla="*/ 429 w 1491"/>
                  <a:gd name="T41" fmla="*/ 928 h 1384"/>
                  <a:gd name="T42" fmla="*/ 765 w 1491"/>
                  <a:gd name="T43" fmla="*/ 1113 h 1384"/>
                  <a:gd name="T44" fmla="*/ 1218 w 1491"/>
                  <a:gd name="T45" fmla="*/ 1317 h 1384"/>
                  <a:gd name="T46" fmla="*/ 1244 w 1491"/>
                  <a:gd name="T47" fmla="*/ 1259 h 1384"/>
                  <a:gd name="T48" fmla="*/ 994 w 1491"/>
                  <a:gd name="T49" fmla="*/ 1045 h 1384"/>
                  <a:gd name="T50" fmla="*/ 1293 w 1491"/>
                  <a:gd name="T51" fmla="*/ 1196 h 1384"/>
                  <a:gd name="T52" fmla="*/ 1307 w 1491"/>
                  <a:gd name="T53" fmla="*/ 1161 h 1384"/>
                  <a:gd name="T54" fmla="*/ 986 w 1491"/>
                  <a:gd name="T55" fmla="*/ 1033 h 1384"/>
                  <a:gd name="T56" fmla="*/ 1208 w 1491"/>
                  <a:gd name="T57" fmla="*/ 1114 h 1384"/>
                  <a:gd name="T58" fmla="*/ 1347 w 1491"/>
                  <a:gd name="T59" fmla="*/ 1073 h 1384"/>
                  <a:gd name="T60" fmla="*/ 1336 w 1491"/>
                  <a:gd name="T61" fmla="*/ 1064 h 1384"/>
                  <a:gd name="T62" fmla="*/ 1184 w 1491"/>
                  <a:gd name="T63" fmla="*/ 1016 h 1384"/>
                  <a:gd name="T64" fmla="*/ 981 w 1491"/>
                  <a:gd name="T65" fmla="*/ 972 h 1384"/>
                  <a:gd name="T66" fmla="*/ 626 w 1491"/>
                  <a:gd name="T67" fmla="*/ 1084 h 1384"/>
                  <a:gd name="T68" fmla="*/ 236 w 1491"/>
                  <a:gd name="T69" fmla="*/ 856 h 1384"/>
                  <a:gd name="T70" fmla="*/ 716 w 1491"/>
                  <a:gd name="T71" fmla="*/ 900 h 1384"/>
                  <a:gd name="T72" fmla="*/ 583 w 1491"/>
                  <a:gd name="T73" fmla="*/ 886 h 1384"/>
                  <a:gd name="T74" fmla="*/ 575 w 1491"/>
                  <a:gd name="T75" fmla="*/ 844 h 1384"/>
                  <a:gd name="T76" fmla="*/ 650 w 1491"/>
                  <a:gd name="T77" fmla="*/ 830 h 1384"/>
                  <a:gd name="T78" fmla="*/ 942 w 1491"/>
                  <a:gd name="T79" fmla="*/ 873 h 1384"/>
                  <a:gd name="T80" fmla="*/ 1338 w 1491"/>
                  <a:gd name="T81" fmla="*/ 853 h 1384"/>
                  <a:gd name="T82" fmla="*/ 1171 w 1491"/>
                  <a:gd name="T83" fmla="*/ 770 h 1384"/>
                  <a:gd name="T84" fmla="*/ 1046 w 1491"/>
                  <a:gd name="T85" fmla="*/ 668 h 1384"/>
                  <a:gd name="T86" fmla="*/ 1253 w 1491"/>
                  <a:gd name="T87" fmla="*/ 561 h 1384"/>
                  <a:gd name="T88" fmla="*/ 1410 w 1491"/>
                  <a:gd name="T89" fmla="*/ 508 h 1384"/>
                  <a:gd name="T90" fmla="*/ 1391 w 1491"/>
                  <a:gd name="T91" fmla="*/ 290 h 1384"/>
                  <a:gd name="T92" fmla="*/ 685 w 1491"/>
                  <a:gd name="T93" fmla="*/ 566 h 1384"/>
                  <a:gd name="T94" fmla="*/ 1179 w 1491"/>
                  <a:gd name="T95" fmla="*/ 276 h 1384"/>
                  <a:gd name="T96" fmla="*/ 1253 w 1491"/>
                  <a:gd name="T97" fmla="*/ 29 h 1384"/>
                  <a:gd name="T98" fmla="*/ 833 w 1491"/>
                  <a:gd name="T99" fmla="*/ 438 h 1384"/>
                  <a:gd name="T100" fmla="*/ 1285 w 1491"/>
                  <a:gd name="T101" fmla="*/ 1280 h 1384"/>
                  <a:gd name="T102" fmla="*/ 1332 w 1491"/>
                  <a:gd name="T103" fmla="*/ 1172 h 1384"/>
                  <a:gd name="T104" fmla="*/ 1365 w 1491"/>
                  <a:gd name="T105" fmla="*/ 1015 h 1384"/>
                  <a:gd name="T106" fmla="*/ 1184 w 1491"/>
                  <a:gd name="T107" fmla="*/ 954 h 1384"/>
                  <a:gd name="T108" fmla="*/ 700 w 1491"/>
                  <a:gd name="T109" fmla="*/ 1061 h 1384"/>
                  <a:gd name="T110" fmla="*/ 395 w 1491"/>
                  <a:gd name="T111" fmla="*/ 833 h 1384"/>
                  <a:gd name="T112" fmla="*/ 754 w 1491"/>
                  <a:gd name="T113" fmla="*/ 869 h 1384"/>
                  <a:gd name="T114" fmla="*/ 688 w 1491"/>
                  <a:gd name="T115" fmla="*/ 813 h 1384"/>
                  <a:gd name="T116" fmla="*/ 1338 w 1491"/>
                  <a:gd name="T117" fmla="*/ 882 h 1384"/>
                  <a:gd name="T118" fmla="*/ 1424 w 1491"/>
                  <a:gd name="T119" fmla="*/ 794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91" h="1384">
                    <a:moveTo>
                      <a:pt x="1424" y="689"/>
                    </a:moveTo>
                    <a:cubicBezTo>
                      <a:pt x="1392" y="689"/>
                      <a:pt x="1366" y="712"/>
                      <a:pt x="1359" y="742"/>
                    </a:cubicBezTo>
                    <a:cubicBezTo>
                      <a:pt x="1165" y="742"/>
                      <a:pt x="1165" y="742"/>
                      <a:pt x="1165" y="742"/>
                    </a:cubicBezTo>
                    <a:cubicBezTo>
                      <a:pt x="1161" y="742"/>
                      <a:pt x="1157" y="743"/>
                      <a:pt x="1154" y="746"/>
                    </a:cubicBezTo>
                    <a:cubicBezTo>
                      <a:pt x="1063" y="837"/>
                      <a:pt x="1063" y="837"/>
                      <a:pt x="1063" y="837"/>
                    </a:cubicBezTo>
                    <a:cubicBezTo>
                      <a:pt x="950" y="837"/>
                      <a:pt x="950" y="837"/>
                      <a:pt x="950" y="837"/>
                    </a:cubicBezTo>
                    <a:cubicBezTo>
                      <a:pt x="859" y="746"/>
                      <a:pt x="859" y="746"/>
                      <a:pt x="859" y="746"/>
                    </a:cubicBezTo>
                    <a:cubicBezTo>
                      <a:pt x="855" y="743"/>
                      <a:pt x="851" y="741"/>
                      <a:pt x="846" y="741"/>
                    </a:cubicBezTo>
                    <a:cubicBezTo>
                      <a:pt x="818" y="741"/>
                      <a:pt x="818" y="741"/>
                      <a:pt x="818" y="741"/>
                    </a:cubicBezTo>
                    <a:cubicBezTo>
                      <a:pt x="862" y="697"/>
                      <a:pt x="862" y="697"/>
                      <a:pt x="862" y="697"/>
                    </a:cubicBezTo>
                    <a:cubicBezTo>
                      <a:pt x="863" y="698"/>
                      <a:pt x="865" y="699"/>
                      <a:pt x="867" y="699"/>
                    </a:cubicBezTo>
                    <a:cubicBezTo>
                      <a:pt x="1009" y="699"/>
                      <a:pt x="1009" y="699"/>
                      <a:pt x="1009" y="699"/>
                    </a:cubicBezTo>
                    <a:cubicBezTo>
                      <a:pt x="1012" y="717"/>
                      <a:pt x="1028" y="730"/>
                      <a:pt x="1046" y="730"/>
                    </a:cubicBezTo>
                    <a:cubicBezTo>
                      <a:pt x="1068" y="730"/>
                      <a:pt x="1085" y="713"/>
                      <a:pt x="1085" y="692"/>
                    </a:cubicBezTo>
                    <a:cubicBezTo>
                      <a:pt x="1085" y="671"/>
                      <a:pt x="1068" y="653"/>
                      <a:pt x="1046" y="653"/>
                    </a:cubicBezTo>
                    <a:cubicBezTo>
                      <a:pt x="1028" y="653"/>
                      <a:pt x="1012" y="667"/>
                      <a:pt x="1009" y="685"/>
                    </a:cubicBezTo>
                    <a:cubicBezTo>
                      <a:pt x="874" y="685"/>
                      <a:pt x="874" y="685"/>
                      <a:pt x="874" y="685"/>
                    </a:cubicBezTo>
                    <a:cubicBezTo>
                      <a:pt x="955" y="605"/>
                      <a:pt x="955" y="605"/>
                      <a:pt x="955" y="605"/>
                    </a:cubicBezTo>
                    <a:cubicBezTo>
                      <a:pt x="1199" y="605"/>
                      <a:pt x="1199" y="605"/>
                      <a:pt x="1199" y="605"/>
                    </a:cubicBezTo>
                    <a:cubicBezTo>
                      <a:pt x="1206" y="628"/>
                      <a:pt x="1227" y="645"/>
                      <a:pt x="1253" y="645"/>
                    </a:cubicBezTo>
                    <a:cubicBezTo>
                      <a:pt x="1284" y="645"/>
                      <a:pt x="1309" y="620"/>
                      <a:pt x="1309" y="589"/>
                    </a:cubicBezTo>
                    <a:cubicBezTo>
                      <a:pt x="1309" y="558"/>
                      <a:pt x="1284" y="532"/>
                      <a:pt x="1253" y="532"/>
                    </a:cubicBezTo>
                    <a:cubicBezTo>
                      <a:pt x="1226" y="532"/>
                      <a:pt x="1204" y="551"/>
                      <a:pt x="1198" y="576"/>
                    </a:cubicBezTo>
                    <a:cubicBezTo>
                      <a:pt x="1048" y="576"/>
                      <a:pt x="1048" y="576"/>
                      <a:pt x="1048" y="576"/>
                    </a:cubicBezTo>
                    <a:cubicBezTo>
                      <a:pt x="1152" y="472"/>
                      <a:pt x="1152" y="472"/>
                      <a:pt x="1152" y="472"/>
                    </a:cubicBezTo>
                    <a:cubicBezTo>
                      <a:pt x="1336" y="472"/>
                      <a:pt x="1336" y="472"/>
                      <a:pt x="1336" y="472"/>
                    </a:cubicBezTo>
                    <a:cubicBezTo>
                      <a:pt x="1377" y="513"/>
                      <a:pt x="1377" y="513"/>
                      <a:pt x="1377" y="513"/>
                    </a:cubicBezTo>
                    <a:cubicBezTo>
                      <a:pt x="1373" y="519"/>
                      <a:pt x="1371" y="525"/>
                      <a:pt x="1371" y="532"/>
                    </a:cubicBezTo>
                    <a:cubicBezTo>
                      <a:pt x="1371" y="553"/>
                      <a:pt x="1389" y="571"/>
                      <a:pt x="1410" y="571"/>
                    </a:cubicBezTo>
                    <a:cubicBezTo>
                      <a:pt x="1431" y="571"/>
                      <a:pt x="1449" y="553"/>
                      <a:pt x="1449" y="532"/>
                    </a:cubicBezTo>
                    <a:cubicBezTo>
                      <a:pt x="1449" y="511"/>
                      <a:pt x="1431" y="494"/>
                      <a:pt x="1410" y="494"/>
                    </a:cubicBezTo>
                    <a:cubicBezTo>
                      <a:pt x="1401" y="494"/>
                      <a:pt x="1393" y="497"/>
                      <a:pt x="1386" y="502"/>
                    </a:cubicBezTo>
                    <a:cubicBezTo>
                      <a:pt x="1344" y="460"/>
                      <a:pt x="1344" y="460"/>
                      <a:pt x="1344" y="460"/>
                    </a:cubicBezTo>
                    <a:cubicBezTo>
                      <a:pt x="1342" y="458"/>
                      <a:pt x="1341" y="458"/>
                      <a:pt x="1339" y="458"/>
                    </a:cubicBezTo>
                    <a:cubicBezTo>
                      <a:pt x="1167" y="458"/>
                      <a:pt x="1167" y="458"/>
                      <a:pt x="1167" y="458"/>
                    </a:cubicBezTo>
                    <a:cubicBezTo>
                      <a:pt x="1184" y="441"/>
                      <a:pt x="1184" y="441"/>
                      <a:pt x="1184" y="441"/>
                    </a:cubicBezTo>
                    <a:cubicBezTo>
                      <a:pt x="1275" y="441"/>
                      <a:pt x="1275" y="441"/>
                      <a:pt x="1275" y="441"/>
                    </a:cubicBezTo>
                    <a:cubicBezTo>
                      <a:pt x="1277" y="441"/>
                      <a:pt x="1279" y="440"/>
                      <a:pt x="1280" y="438"/>
                    </a:cubicBezTo>
                    <a:cubicBezTo>
                      <a:pt x="1372" y="347"/>
                      <a:pt x="1372" y="347"/>
                      <a:pt x="1372" y="347"/>
                    </a:cubicBezTo>
                    <a:cubicBezTo>
                      <a:pt x="1377" y="351"/>
                      <a:pt x="1384" y="353"/>
                      <a:pt x="1391" y="353"/>
                    </a:cubicBezTo>
                    <a:cubicBezTo>
                      <a:pt x="1412" y="353"/>
                      <a:pt x="1430" y="336"/>
                      <a:pt x="1430" y="314"/>
                    </a:cubicBezTo>
                    <a:cubicBezTo>
                      <a:pt x="1430" y="293"/>
                      <a:pt x="1412" y="276"/>
                      <a:pt x="1391" y="276"/>
                    </a:cubicBezTo>
                    <a:cubicBezTo>
                      <a:pt x="1370" y="276"/>
                      <a:pt x="1353" y="293"/>
                      <a:pt x="1353" y="314"/>
                    </a:cubicBezTo>
                    <a:cubicBezTo>
                      <a:pt x="1353" y="323"/>
                      <a:pt x="1356" y="331"/>
                      <a:pt x="1361" y="338"/>
                    </a:cubicBezTo>
                    <a:cubicBezTo>
                      <a:pt x="1272" y="426"/>
                      <a:pt x="1272" y="426"/>
                      <a:pt x="1272" y="426"/>
                    </a:cubicBezTo>
                    <a:cubicBezTo>
                      <a:pt x="1181" y="426"/>
                      <a:pt x="1181" y="426"/>
                      <a:pt x="1181" y="426"/>
                    </a:cubicBezTo>
                    <a:cubicBezTo>
                      <a:pt x="1179" y="426"/>
                      <a:pt x="1177" y="427"/>
                      <a:pt x="1176" y="428"/>
                    </a:cubicBezTo>
                    <a:cubicBezTo>
                      <a:pt x="1028" y="576"/>
                      <a:pt x="1028" y="576"/>
                      <a:pt x="1028" y="576"/>
                    </a:cubicBezTo>
                    <a:cubicBezTo>
                      <a:pt x="949" y="576"/>
                      <a:pt x="949" y="576"/>
                      <a:pt x="949" y="576"/>
                    </a:cubicBezTo>
                    <a:cubicBezTo>
                      <a:pt x="945" y="576"/>
                      <a:pt x="941" y="578"/>
                      <a:pt x="938" y="580"/>
                    </a:cubicBezTo>
                    <a:cubicBezTo>
                      <a:pt x="777" y="741"/>
                      <a:pt x="777" y="741"/>
                      <a:pt x="777" y="741"/>
                    </a:cubicBezTo>
                    <a:cubicBezTo>
                      <a:pt x="312" y="740"/>
                      <a:pt x="312" y="740"/>
                      <a:pt x="312" y="740"/>
                    </a:cubicBezTo>
                    <a:cubicBezTo>
                      <a:pt x="388" y="664"/>
                      <a:pt x="388" y="664"/>
                      <a:pt x="388" y="664"/>
                    </a:cubicBezTo>
                    <a:cubicBezTo>
                      <a:pt x="619" y="664"/>
                      <a:pt x="619" y="664"/>
                      <a:pt x="619" y="664"/>
                    </a:cubicBezTo>
                    <a:cubicBezTo>
                      <a:pt x="621" y="664"/>
                      <a:pt x="623" y="664"/>
                      <a:pt x="625" y="663"/>
                    </a:cubicBezTo>
                    <a:cubicBezTo>
                      <a:pt x="640" y="680"/>
                      <a:pt x="661" y="691"/>
                      <a:pt x="685" y="691"/>
                    </a:cubicBezTo>
                    <a:cubicBezTo>
                      <a:pt x="728" y="691"/>
                      <a:pt x="762" y="657"/>
                      <a:pt x="762" y="614"/>
                    </a:cubicBezTo>
                    <a:cubicBezTo>
                      <a:pt x="762" y="572"/>
                      <a:pt x="728" y="537"/>
                      <a:pt x="685" y="537"/>
                    </a:cubicBezTo>
                    <a:cubicBezTo>
                      <a:pt x="643" y="537"/>
                      <a:pt x="608" y="572"/>
                      <a:pt x="608" y="614"/>
                    </a:cubicBezTo>
                    <a:cubicBezTo>
                      <a:pt x="608" y="622"/>
                      <a:pt x="609" y="629"/>
                      <a:pt x="611" y="636"/>
                    </a:cubicBezTo>
                    <a:cubicBezTo>
                      <a:pt x="458" y="636"/>
                      <a:pt x="458" y="636"/>
                      <a:pt x="458" y="636"/>
                    </a:cubicBezTo>
                    <a:cubicBezTo>
                      <a:pt x="611" y="483"/>
                      <a:pt x="611" y="483"/>
                      <a:pt x="611" y="483"/>
                    </a:cubicBezTo>
                    <a:cubicBezTo>
                      <a:pt x="767" y="483"/>
                      <a:pt x="767" y="483"/>
                      <a:pt x="767" y="483"/>
                    </a:cubicBezTo>
                    <a:cubicBezTo>
                      <a:pt x="770" y="516"/>
                      <a:pt x="799" y="542"/>
                      <a:pt x="833" y="542"/>
                    </a:cubicBezTo>
                    <a:cubicBezTo>
                      <a:pt x="867" y="542"/>
                      <a:pt x="895" y="516"/>
                      <a:pt x="899" y="483"/>
                    </a:cubicBezTo>
                    <a:cubicBezTo>
                      <a:pt x="940" y="483"/>
                      <a:pt x="940" y="483"/>
                      <a:pt x="940" y="483"/>
                    </a:cubicBezTo>
                    <a:cubicBezTo>
                      <a:pt x="941" y="483"/>
                      <a:pt x="943" y="482"/>
                      <a:pt x="945" y="481"/>
                    </a:cubicBezTo>
                    <a:cubicBezTo>
                      <a:pt x="1119" y="307"/>
                      <a:pt x="1119" y="307"/>
                      <a:pt x="1119" y="307"/>
                    </a:cubicBezTo>
                    <a:cubicBezTo>
                      <a:pt x="1141" y="307"/>
                      <a:pt x="1141" y="307"/>
                      <a:pt x="1141" y="307"/>
                    </a:cubicBezTo>
                    <a:cubicBezTo>
                      <a:pt x="1144" y="325"/>
                      <a:pt x="1160" y="338"/>
                      <a:pt x="1179" y="338"/>
                    </a:cubicBezTo>
                    <a:cubicBezTo>
                      <a:pt x="1200" y="338"/>
                      <a:pt x="1217" y="321"/>
                      <a:pt x="1217" y="300"/>
                    </a:cubicBezTo>
                    <a:cubicBezTo>
                      <a:pt x="1217" y="279"/>
                      <a:pt x="1200" y="261"/>
                      <a:pt x="1179" y="261"/>
                    </a:cubicBezTo>
                    <a:cubicBezTo>
                      <a:pt x="1160" y="261"/>
                      <a:pt x="1144" y="275"/>
                      <a:pt x="1141" y="293"/>
                    </a:cubicBezTo>
                    <a:cubicBezTo>
                      <a:pt x="1116" y="293"/>
                      <a:pt x="1116" y="293"/>
                      <a:pt x="1116" y="293"/>
                    </a:cubicBezTo>
                    <a:cubicBezTo>
                      <a:pt x="1114" y="293"/>
                      <a:pt x="1112" y="293"/>
                      <a:pt x="1111" y="295"/>
                    </a:cubicBezTo>
                    <a:cubicBezTo>
                      <a:pt x="937" y="469"/>
                      <a:pt x="937" y="469"/>
                      <a:pt x="937" y="469"/>
                    </a:cubicBezTo>
                    <a:cubicBezTo>
                      <a:pt x="899" y="469"/>
                      <a:pt x="899" y="469"/>
                      <a:pt x="899" y="469"/>
                    </a:cubicBezTo>
                    <a:cubicBezTo>
                      <a:pt x="898" y="458"/>
                      <a:pt x="894" y="447"/>
                      <a:pt x="888" y="438"/>
                    </a:cubicBezTo>
                    <a:cubicBezTo>
                      <a:pt x="1209" y="117"/>
                      <a:pt x="1209" y="117"/>
                      <a:pt x="1209" y="117"/>
                    </a:cubicBezTo>
                    <a:cubicBezTo>
                      <a:pt x="1221" y="127"/>
                      <a:pt x="1236" y="133"/>
                      <a:pt x="1253" y="133"/>
                    </a:cubicBezTo>
                    <a:cubicBezTo>
                      <a:pt x="1289" y="133"/>
                      <a:pt x="1319" y="103"/>
                      <a:pt x="1319" y="67"/>
                    </a:cubicBezTo>
                    <a:cubicBezTo>
                      <a:pt x="1319" y="30"/>
                      <a:pt x="1289" y="0"/>
                      <a:pt x="1253" y="0"/>
                    </a:cubicBezTo>
                    <a:cubicBezTo>
                      <a:pt x="1216" y="0"/>
                      <a:pt x="1186" y="30"/>
                      <a:pt x="1186" y="67"/>
                    </a:cubicBezTo>
                    <a:cubicBezTo>
                      <a:pt x="1186" y="76"/>
                      <a:pt x="1188" y="85"/>
                      <a:pt x="1192" y="94"/>
                    </a:cubicBezTo>
                    <a:cubicBezTo>
                      <a:pt x="867" y="419"/>
                      <a:pt x="867" y="419"/>
                      <a:pt x="867" y="419"/>
                    </a:cubicBezTo>
                    <a:cubicBezTo>
                      <a:pt x="857" y="413"/>
                      <a:pt x="845" y="409"/>
                      <a:pt x="833" y="409"/>
                    </a:cubicBezTo>
                    <a:cubicBezTo>
                      <a:pt x="804" y="409"/>
                      <a:pt x="779" y="428"/>
                      <a:pt x="770" y="454"/>
                    </a:cubicBezTo>
                    <a:cubicBezTo>
                      <a:pt x="605" y="454"/>
                      <a:pt x="605" y="454"/>
                      <a:pt x="605" y="454"/>
                    </a:cubicBezTo>
                    <a:cubicBezTo>
                      <a:pt x="601" y="454"/>
                      <a:pt x="597" y="456"/>
                      <a:pt x="595" y="459"/>
                    </a:cubicBezTo>
                    <a:cubicBezTo>
                      <a:pt x="418" y="636"/>
                      <a:pt x="418" y="636"/>
                      <a:pt x="418" y="636"/>
                    </a:cubicBezTo>
                    <a:cubicBezTo>
                      <a:pt x="382" y="636"/>
                      <a:pt x="382" y="636"/>
                      <a:pt x="382" y="636"/>
                    </a:cubicBezTo>
                    <a:cubicBezTo>
                      <a:pt x="378" y="636"/>
                      <a:pt x="374" y="637"/>
                      <a:pt x="371" y="640"/>
                    </a:cubicBezTo>
                    <a:cubicBezTo>
                      <a:pt x="272" y="740"/>
                      <a:pt x="272" y="740"/>
                      <a:pt x="272" y="740"/>
                    </a:cubicBezTo>
                    <a:cubicBezTo>
                      <a:pt x="81" y="739"/>
                      <a:pt x="81" y="739"/>
                      <a:pt x="81" y="739"/>
                    </a:cubicBezTo>
                    <a:cubicBezTo>
                      <a:pt x="81" y="734"/>
                      <a:pt x="81" y="734"/>
                      <a:pt x="81" y="734"/>
                    </a:cubicBezTo>
                    <a:cubicBezTo>
                      <a:pt x="1" y="734"/>
                      <a:pt x="1" y="734"/>
                      <a:pt x="1" y="734"/>
                    </a:cubicBezTo>
                    <a:cubicBezTo>
                      <a:pt x="0" y="749"/>
                      <a:pt x="0" y="765"/>
                      <a:pt x="0" y="780"/>
                    </a:cubicBezTo>
                    <a:cubicBezTo>
                      <a:pt x="81" y="780"/>
                      <a:pt x="81" y="780"/>
                      <a:pt x="81" y="780"/>
                    </a:cubicBezTo>
                    <a:cubicBezTo>
                      <a:pt x="81" y="775"/>
                      <a:pt x="81" y="775"/>
                      <a:pt x="81" y="775"/>
                    </a:cubicBezTo>
                    <a:cubicBezTo>
                      <a:pt x="115" y="775"/>
                      <a:pt x="115" y="775"/>
                      <a:pt x="115" y="775"/>
                    </a:cubicBezTo>
                    <a:cubicBezTo>
                      <a:pt x="220" y="881"/>
                      <a:pt x="220" y="881"/>
                      <a:pt x="220" y="881"/>
                    </a:cubicBezTo>
                    <a:cubicBezTo>
                      <a:pt x="223" y="884"/>
                      <a:pt x="227" y="885"/>
                      <a:pt x="230" y="885"/>
                    </a:cubicBezTo>
                    <a:cubicBezTo>
                      <a:pt x="330" y="885"/>
                      <a:pt x="330" y="885"/>
                      <a:pt x="330" y="885"/>
                    </a:cubicBezTo>
                    <a:cubicBezTo>
                      <a:pt x="337" y="915"/>
                      <a:pt x="364" y="937"/>
                      <a:pt x="395" y="937"/>
                    </a:cubicBezTo>
                    <a:cubicBezTo>
                      <a:pt x="408" y="937"/>
                      <a:pt x="419" y="934"/>
                      <a:pt x="429" y="928"/>
                    </a:cubicBezTo>
                    <a:cubicBezTo>
                      <a:pt x="610" y="1108"/>
                      <a:pt x="610" y="1108"/>
                      <a:pt x="610" y="1108"/>
                    </a:cubicBezTo>
                    <a:cubicBezTo>
                      <a:pt x="612" y="1111"/>
                      <a:pt x="616" y="1113"/>
                      <a:pt x="620" y="1113"/>
                    </a:cubicBezTo>
                    <a:cubicBezTo>
                      <a:pt x="635" y="1113"/>
                      <a:pt x="635" y="1113"/>
                      <a:pt x="635" y="1113"/>
                    </a:cubicBezTo>
                    <a:cubicBezTo>
                      <a:pt x="641" y="1143"/>
                      <a:pt x="668" y="1166"/>
                      <a:pt x="700" y="1166"/>
                    </a:cubicBezTo>
                    <a:cubicBezTo>
                      <a:pt x="732" y="1166"/>
                      <a:pt x="759" y="1143"/>
                      <a:pt x="765" y="1113"/>
                    </a:cubicBezTo>
                    <a:cubicBezTo>
                      <a:pt x="984" y="1111"/>
                      <a:pt x="984" y="1111"/>
                      <a:pt x="984" y="1111"/>
                    </a:cubicBezTo>
                    <a:cubicBezTo>
                      <a:pt x="1156" y="1283"/>
                      <a:pt x="1156" y="1283"/>
                      <a:pt x="1156" y="1283"/>
                    </a:cubicBezTo>
                    <a:cubicBezTo>
                      <a:pt x="1159" y="1286"/>
                      <a:pt x="1162" y="1288"/>
                      <a:pt x="1166" y="1288"/>
                    </a:cubicBezTo>
                    <a:cubicBezTo>
                      <a:pt x="1226" y="1288"/>
                      <a:pt x="1226" y="1288"/>
                      <a:pt x="1226" y="1288"/>
                    </a:cubicBezTo>
                    <a:cubicBezTo>
                      <a:pt x="1221" y="1297"/>
                      <a:pt x="1218" y="1307"/>
                      <a:pt x="1218" y="1317"/>
                    </a:cubicBezTo>
                    <a:cubicBezTo>
                      <a:pt x="1218" y="1354"/>
                      <a:pt x="1248" y="1384"/>
                      <a:pt x="1285" y="1384"/>
                    </a:cubicBezTo>
                    <a:cubicBezTo>
                      <a:pt x="1322" y="1384"/>
                      <a:pt x="1352" y="1354"/>
                      <a:pt x="1352" y="1317"/>
                    </a:cubicBezTo>
                    <a:cubicBezTo>
                      <a:pt x="1352" y="1281"/>
                      <a:pt x="1322" y="1251"/>
                      <a:pt x="1285" y="1251"/>
                    </a:cubicBezTo>
                    <a:cubicBezTo>
                      <a:pt x="1272" y="1251"/>
                      <a:pt x="1261" y="1254"/>
                      <a:pt x="1251" y="1260"/>
                    </a:cubicBezTo>
                    <a:cubicBezTo>
                      <a:pt x="1249" y="1259"/>
                      <a:pt x="1246" y="1259"/>
                      <a:pt x="1244" y="1259"/>
                    </a:cubicBezTo>
                    <a:cubicBezTo>
                      <a:pt x="1172" y="1259"/>
                      <a:pt x="1172" y="1259"/>
                      <a:pt x="1172" y="1259"/>
                    </a:cubicBezTo>
                    <a:cubicBezTo>
                      <a:pt x="1000" y="1087"/>
                      <a:pt x="1000" y="1087"/>
                      <a:pt x="1000" y="1087"/>
                    </a:cubicBezTo>
                    <a:cubicBezTo>
                      <a:pt x="997" y="1084"/>
                      <a:pt x="993" y="1082"/>
                      <a:pt x="989" y="1082"/>
                    </a:cubicBezTo>
                    <a:cubicBezTo>
                      <a:pt x="956" y="1083"/>
                      <a:pt x="956" y="1083"/>
                      <a:pt x="956" y="1083"/>
                    </a:cubicBezTo>
                    <a:cubicBezTo>
                      <a:pt x="994" y="1045"/>
                      <a:pt x="994" y="1045"/>
                      <a:pt x="994" y="1045"/>
                    </a:cubicBezTo>
                    <a:cubicBezTo>
                      <a:pt x="1043" y="1045"/>
                      <a:pt x="1043" y="1045"/>
                      <a:pt x="1043" y="1045"/>
                    </a:cubicBezTo>
                    <a:cubicBezTo>
                      <a:pt x="1172" y="1173"/>
                      <a:pt x="1172" y="1173"/>
                      <a:pt x="1172" y="1173"/>
                    </a:cubicBezTo>
                    <a:cubicBezTo>
                      <a:pt x="1173" y="1175"/>
                      <a:pt x="1175" y="1175"/>
                      <a:pt x="1177" y="1175"/>
                    </a:cubicBezTo>
                    <a:cubicBezTo>
                      <a:pt x="1299" y="1175"/>
                      <a:pt x="1299" y="1175"/>
                      <a:pt x="1299" y="1175"/>
                    </a:cubicBezTo>
                    <a:cubicBezTo>
                      <a:pt x="1296" y="1181"/>
                      <a:pt x="1293" y="1188"/>
                      <a:pt x="1293" y="1196"/>
                    </a:cubicBezTo>
                    <a:cubicBezTo>
                      <a:pt x="1293" y="1217"/>
                      <a:pt x="1311" y="1234"/>
                      <a:pt x="1332" y="1234"/>
                    </a:cubicBezTo>
                    <a:cubicBezTo>
                      <a:pt x="1353" y="1234"/>
                      <a:pt x="1371" y="1217"/>
                      <a:pt x="1371" y="1196"/>
                    </a:cubicBezTo>
                    <a:cubicBezTo>
                      <a:pt x="1371" y="1175"/>
                      <a:pt x="1353" y="1157"/>
                      <a:pt x="1332" y="1157"/>
                    </a:cubicBezTo>
                    <a:cubicBezTo>
                      <a:pt x="1325" y="1157"/>
                      <a:pt x="1318" y="1159"/>
                      <a:pt x="1312" y="1163"/>
                    </a:cubicBezTo>
                    <a:cubicBezTo>
                      <a:pt x="1311" y="1162"/>
                      <a:pt x="1309" y="1161"/>
                      <a:pt x="1307" y="1161"/>
                    </a:cubicBezTo>
                    <a:cubicBezTo>
                      <a:pt x="1180" y="1161"/>
                      <a:pt x="1180" y="1161"/>
                      <a:pt x="1180" y="1161"/>
                    </a:cubicBezTo>
                    <a:cubicBezTo>
                      <a:pt x="1052" y="1033"/>
                      <a:pt x="1052" y="1033"/>
                      <a:pt x="1052" y="1033"/>
                    </a:cubicBezTo>
                    <a:cubicBezTo>
                      <a:pt x="1050" y="1032"/>
                      <a:pt x="1048" y="1031"/>
                      <a:pt x="1046" y="1031"/>
                    </a:cubicBezTo>
                    <a:cubicBezTo>
                      <a:pt x="991" y="1031"/>
                      <a:pt x="991" y="1031"/>
                      <a:pt x="991" y="1031"/>
                    </a:cubicBezTo>
                    <a:cubicBezTo>
                      <a:pt x="989" y="1031"/>
                      <a:pt x="987" y="1032"/>
                      <a:pt x="986" y="1033"/>
                    </a:cubicBezTo>
                    <a:cubicBezTo>
                      <a:pt x="936" y="1083"/>
                      <a:pt x="936" y="1083"/>
                      <a:pt x="936" y="1083"/>
                    </a:cubicBezTo>
                    <a:cubicBezTo>
                      <a:pt x="889" y="1083"/>
                      <a:pt x="889" y="1083"/>
                      <a:pt x="889" y="1083"/>
                    </a:cubicBezTo>
                    <a:cubicBezTo>
                      <a:pt x="989" y="984"/>
                      <a:pt x="989" y="984"/>
                      <a:pt x="989" y="984"/>
                    </a:cubicBezTo>
                    <a:cubicBezTo>
                      <a:pt x="1078" y="984"/>
                      <a:pt x="1078" y="984"/>
                      <a:pt x="1078" y="984"/>
                    </a:cubicBezTo>
                    <a:cubicBezTo>
                      <a:pt x="1208" y="1114"/>
                      <a:pt x="1208" y="1114"/>
                      <a:pt x="1208" y="1114"/>
                    </a:cubicBezTo>
                    <a:cubicBezTo>
                      <a:pt x="1209" y="1116"/>
                      <a:pt x="1211" y="1116"/>
                      <a:pt x="1213" y="1116"/>
                    </a:cubicBezTo>
                    <a:cubicBezTo>
                      <a:pt x="1300" y="1116"/>
                      <a:pt x="1300" y="1116"/>
                      <a:pt x="1300" y="1116"/>
                    </a:cubicBezTo>
                    <a:cubicBezTo>
                      <a:pt x="1302" y="1116"/>
                      <a:pt x="1304" y="1116"/>
                      <a:pt x="1305" y="1114"/>
                    </a:cubicBezTo>
                    <a:cubicBezTo>
                      <a:pt x="1346" y="1073"/>
                      <a:pt x="1346" y="1073"/>
                      <a:pt x="1346" y="1073"/>
                    </a:cubicBezTo>
                    <a:cubicBezTo>
                      <a:pt x="1346" y="1073"/>
                      <a:pt x="1347" y="1073"/>
                      <a:pt x="1347" y="1073"/>
                    </a:cubicBezTo>
                    <a:cubicBezTo>
                      <a:pt x="1352" y="1076"/>
                      <a:pt x="1358" y="1077"/>
                      <a:pt x="1365" y="1077"/>
                    </a:cubicBezTo>
                    <a:cubicBezTo>
                      <a:pt x="1386" y="1077"/>
                      <a:pt x="1403" y="1060"/>
                      <a:pt x="1403" y="1039"/>
                    </a:cubicBezTo>
                    <a:cubicBezTo>
                      <a:pt x="1403" y="1018"/>
                      <a:pt x="1386" y="1000"/>
                      <a:pt x="1365" y="1000"/>
                    </a:cubicBezTo>
                    <a:cubicBezTo>
                      <a:pt x="1344" y="1000"/>
                      <a:pt x="1326" y="1018"/>
                      <a:pt x="1326" y="1039"/>
                    </a:cubicBezTo>
                    <a:cubicBezTo>
                      <a:pt x="1326" y="1048"/>
                      <a:pt x="1330" y="1057"/>
                      <a:pt x="1336" y="1064"/>
                    </a:cubicBezTo>
                    <a:cubicBezTo>
                      <a:pt x="1297" y="1102"/>
                      <a:pt x="1297" y="1102"/>
                      <a:pt x="1297" y="1102"/>
                    </a:cubicBezTo>
                    <a:cubicBezTo>
                      <a:pt x="1216" y="1102"/>
                      <a:pt x="1216" y="1102"/>
                      <a:pt x="1216" y="1102"/>
                    </a:cubicBezTo>
                    <a:cubicBezTo>
                      <a:pt x="1098" y="984"/>
                      <a:pt x="1098" y="984"/>
                      <a:pt x="1098" y="984"/>
                    </a:cubicBezTo>
                    <a:cubicBezTo>
                      <a:pt x="1146" y="984"/>
                      <a:pt x="1146" y="984"/>
                      <a:pt x="1146" y="984"/>
                    </a:cubicBezTo>
                    <a:cubicBezTo>
                      <a:pt x="1150" y="1002"/>
                      <a:pt x="1165" y="1016"/>
                      <a:pt x="1184" y="1016"/>
                    </a:cubicBezTo>
                    <a:cubicBezTo>
                      <a:pt x="1206" y="1016"/>
                      <a:pt x="1223" y="999"/>
                      <a:pt x="1223" y="978"/>
                    </a:cubicBezTo>
                    <a:cubicBezTo>
                      <a:pt x="1223" y="956"/>
                      <a:pt x="1206" y="939"/>
                      <a:pt x="1184" y="939"/>
                    </a:cubicBezTo>
                    <a:cubicBezTo>
                      <a:pt x="1166" y="939"/>
                      <a:pt x="1150" y="952"/>
                      <a:pt x="1147" y="970"/>
                    </a:cubicBezTo>
                    <a:cubicBezTo>
                      <a:pt x="986" y="970"/>
                      <a:pt x="986" y="970"/>
                      <a:pt x="986" y="970"/>
                    </a:cubicBezTo>
                    <a:cubicBezTo>
                      <a:pt x="984" y="970"/>
                      <a:pt x="982" y="970"/>
                      <a:pt x="981" y="972"/>
                    </a:cubicBezTo>
                    <a:cubicBezTo>
                      <a:pt x="869" y="1084"/>
                      <a:pt x="869" y="1084"/>
                      <a:pt x="869" y="1084"/>
                    </a:cubicBezTo>
                    <a:cubicBezTo>
                      <a:pt x="765" y="1085"/>
                      <a:pt x="765" y="1085"/>
                      <a:pt x="765" y="1085"/>
                    </a:cubicBezTo>
                    <a:cubicBezTo>
                      <a:pt x="759" y="1055"/>
                      <a:pt x="732" y="1032"/>
                      <a:pt x="700" y="1032"/>
                    </a:cubicBezTo>
                    <a:cubicBezTo>
                      <a:pt x="669" y="1032"/>
                      <a:pt x="643" y="1054"/>
                      <a:pt x="636" y="1084"/>
                    </a:cubicBezTo>
                    <a:cubicBezTo>
                      <a:pt x="626" y="1084"/>
                      <a:pt x="626" y="1084"/>
                      <a:pt x="626" y="1084"/>
                    </a:cubicBezTo>
                    <a:cubicBezTo>
                      <a:pt x="450" y="908"/>
                      <a:pt x="450" y="908"/>
                      <a:pt x="450" y="908"/>
                    </a:cubicBezTo>
                    <a:cubicBezTo>
                      <a:pt x="458" y="898"/>
                      <a:pt x="462" y="885"/>
                      <a:pt x="462" y="871"/>
                    </a:cubicBezTo>
                    <a:cubicBezTo>
                      <a:pt x="462" y="834"/>
                      <a:pt x="432" y="804"/>
                      <a:pt x="395" y="804"/>
                    </a:cubicBezTo>
                    <a:cubicBezTo>
                      <a:pt x="364" y="804"/>
                      <a:pt x="337" y="827"/>
                      <a:pt x="330" y="856"/>
                    </a:cubicBezTo>
                    <a:cubicBezTo>
                      <a:pt x="236" y="856"/>
                      <a:pt x="236" y="856"/>
                      <a:pt x="236" y="856"/>
                    </a:cubicBezTo>
                    <a:cubicBezTo>
                      <a:pt x="155" y="775"/>
                      <a:pt x="155" y="775"/>
                      <a:pt x="155" y="775"/>
                    </a:cubicBezTo>
                    <a:cubicBezTo>
                      <a:pt x="452" y="776"/>
                      <a:pt x="452" y="776"/>
                      <a:pt x="452" y="776"/>
                    </a:cubicBezTo>
                    <a:cubicBezTo>
                      <a:pt x="574" y="898"/>
                      <a:pt x="574" y="898"/>
                      <a:pt x="574" y="898"/>
                    </a:cubicBezTo>
                    <a:cubicBezTo>
                      <a:pt x="576" y="899"/>
                      <a:pt x="578" y="900"/>
                      <a:pt x="580" y="900"/>
                    </a:cubicBezTo>
                    <a:cubicBezTo>
                      <a:pt x="716" y="900"/>
                      <a:pt x="716" y="900"/>
                      <a:pt x="716" y="900"/>
                    </a:cubicBezTo>
                    <a:cubicBezTo>
                      <a:pt x="719" y="918"/>
                      <a:pt x="735" y="932"/>
                      <a:pt x="754" y="932"/>
                    </a:cubicBezTo>
                    <a:cubicBezTo>
                      <a:pt x="775" y="932"/>
                      <a:pt x="793" y="915"/>
                      <a:pt x="793" y="893"/>
                    </a:cubicBezTo>
                    <a:cubicBezTo>
                      <a:pt x="793" y="872"/>
                      <a:pt x="775" y="855"/>
                      <a:pt x="754" y="855"/>
                    </a:cubicBezTo>
                    <a:cubicBezTo>
                      <a:pt x="736" y="855"/>
                      <a:pt x="720" y="868"/>
                      <a:pt x="716" y="886"/>
                    </a:cubicBezTo>
                    <a:cubicBezTo>
                      <a:pt x="583" y="886"/>
                      <a:pt x="583" y="886"/>
                      <a:pt x="583" y="886"/>
                    </a:cubicBezTo>
                    <a:cubicBezTo>
                      <a:pt x="473" y="776"/>
                      <a:pt x="473" y="776"/>
                      <a:pt x="473" y="776"/>
                    </a:cubicBezTo>
                    <a:cubicBezTo>
                      <a:pt x="505" y="776"/>
                      <a:pt x="505" y="776"/>
                      <a:pt x="505" y="776"/>
                    </a:cubicBezTo>
                    <a:cubicBezTo>
                      <a:pt x="505" y="777"/>
                      <a:pt x="505" y="777"/>
                      <a:pt x="506" y="777"/>
                    </a:cubicBezTo>
                    <a:cubicBezTo>
                      <a:pt x="570" y="842"/>
                      <a:pt x="570" y="842"/>
                      <a:pt x="570" y="842"/>
                    </a:cubicBezTo>
                    <a:cubicBezTo>
                      <a:pt x="572" y="844"/>
                      <a:pt x="574" y="844"/>
                      <a:pt x="575" y="844"/>
                    </a:cubicBezTo>
                    <a:cubicBezTo>
                      <a:pt x="650" y="844"/>
                      <a:pt x="650" y="844"/>
                      <a:pt x="650" y="844"/>
                    </a:cubicBezTo>
                    <a:cubicBezTo>
                      <a:pt x="653" y="862"/>
                      <a:pt x="669" y="876"/>
                      <a:pt x="688" y="876"/>
                    </a:cubicBezTo>
                    <a:cubicBezTo>
                      <a:pt x="709" y="876"/>
                      <a:pt x="726" y="858"/>
                      <a:pt x="726" y="837"/>
                    </a:cubicBezTo>
                    <a:cubicBezTo>
                      <a:pt x="726" y="816"/>
                      <a:pt x="709" y="799"/>
                      <a:pt x="688" y="799"/>
                    </a:cubicBezTo>
                    <a:cubicBezTo>
                      <a:pt x="669" y="799"/>
                      <a:pt x="653" y="812"/>
                      <a:pt x="650" y="830"/>
                    </a:cubicBezTo>
                    <a:cubicBezTo>
                      <a:pt x="578" y="830"/>
                      <a:pt x="578" y="830"/>
                      <a:pt x="578" y="830"/>
                    </a:cubicBezTo>
                    <a:cubicBezTo>
                      <a:pt x="525" y="776"/>
                      <a:pt x="525" y="776"/>
                      <a:pt x="525" y="776"/>
                    </a:cubicBezTo>
                    <a:cubicBezTo>
                      <a:pt x="839" y="777"/>
                      <a:pt x="839" y="777"/>
                      <a:pt x="839" y="777"/>
                    </a:cubicBezTo>
                    <a:cubicBezTo>
                      <a:pt x="930" y="868"/>
                      <a:pt x="930" y="868"/>
                      <a:pt x="930" y="868"/>
                    </a:cubicBezTo>
                    <a:cubicBezTo>
                      <a:pt x="933" y="871"/>
                      <a:pt x="938" y="873"/>
                      <a:pt x="942" y="873"/>
                    </a:cubicBezTo>
                    <a:cubicBezTo>
                      <a:pt x="1295" y="873"/>
                      <a:pt x="1295" y="873"/>
                      <a:pt x="1295" y="873"/>
                    </a:cubicBezTo>
                    <a:cubicBezTo>
                      <a:pt x="1287" y="883"/>
                      <a:pt x="1282" y="896"/>
                      <a:pt x="1282" y="909"/>
                    </a:cubicBezTo>
                    <a:cubicBezTo>
                      <a:pt x="1282" y="940"/>
                      <a:pt x="1307" y="966"/>
                      <a:pt x="1338" y="966"/>
                    </a:cubicBezTo>
                    <a:cubicBezTo>
                      <a:pt x="1369" y="966"/>
                      <a:pt x="1394" y="940"/>
                      <a:pt x="1394" y="909"/>
                    </a:cubicBezTo>
                    <a:cubicBezTo>
                      <a:pt x="1394" y="878"/>
                      <a:pt x="1369" y="853"/>
                      <a:pt x="1338" y="853"/>
                    </a:cubicBezTo>
                    <a:cubicBezTo>
                      <a:pt x="1336" y="853"/>
                      <a:pt x="1335" y="853"/>
                      <a:pt x="1333" y="854"/>
                    </a:cubicBezTo>
                    <a:cubicBezTo>
                      <a:pt x="1322" y="843"/>
                      <a:pt x="1322" y="843"/>
                      <a:pt x="1322" y="843"/>
                    </a:cubicBezTo>
                    <a:cubicBezTo>
                      <a:pt x="1319" y="839"/>
                      <a:pt x="1314" y="837"/>
                      <a:pt x="1309" y="837"/>
                    </a:cubicBezTo>
                    <a:cubicBezTo>
                      <a:pt x="1104" y="837"/>
                      <a:pt x="1104" y="837"/>
                      <a:pt x="1104" y="837"/>
                    </a:cubicBezTo>
                    <a:cubicBezTo>
                      <a:pt x="1171" y="770"/>
                      <a:pt x="1171" y="770"/>
                      <a:pt x="1171" y="770"/>
                    </a:cubicBezTo>
                    <a:cubicBezTo>
                      <a:pt x="1359" y="770"/>
                      <a:pt x="1359" y="770"/>
                      <a:pt x="1359" y="770"/>
                    </a:cubicBezTo>
                    <a:cubicBezTo>
                      <a:pt x="1366" y="800"/>
                      <a:pt x="1392" y="822"/>
                      <a:pt x="1424" y="822"/>
                    </a:cubicBezTo>
                    <a:cubicBezTo>
                      <a:pt x="1461" y="822"/>
                      <a:pt x="1491" y="793"/>
                      <a:pt x="1491" y="756"/>
                    </a:cubicBezTo>
                    <a:cubicBezTo>
                      <a:pt x="1491" y="719"/>
                      <a:pt x="1461" y="689"/>
                      <a:pt x="1424" y="689"/>
                    </a:cubicBezTo>
                    <a:close/>
                    <a:moveTo>
                      <a:pt x="1046" y="668"/>
                    </a:moveTo>
                    <a:cubicBezTo>
                      <a:pt x="1060" y="668"/>
                      <a:pt x="1071" y="679"/>
                      <a:pt x="1071" y="692"/>
                    </a:cubicBezTo>
                    <a:cubicBezTo>
                      <a:pt x="1071" y="705"/>
                      <a:pt x="1060" y="716"/>
                      <a:pt x="1046" y="716"/>
                    </a:cubicBezTo>
                    <a:cubicBezTo>
                      <a:pt x="1033" y="716"/>
                      <a:pt x="1022" y="705"/>
                      <a:pt x="1022" y="692"/>
                    </a:cubicBezTo>
                    <a:cubicBezTo>
                      <a:pt x="1022" y="679"/>
                      <a:pt x="1033" y="668"/>
                      <a:pt x="1046" y="668"/>
                    </a:cubicBezTo>
                    <a:close/>
                    <a:moveTo>
                      <a:pt x="1253" y="561"/>
                    </a:moveTo>
                    <a:cubicBezTo>
                      <a:pt x="1268" y="561"/>
                      <a:pt x="1280" y="574"/>
                      <a:pt x="1280" y="589"/>
                    </a:cubicBezTo>
                    <a:cubicBezTo>
                      <a:pt x="1280" y="604"/>
                      <a:pt x="1268" y="616"/>
                      <a:pt x="1253" y="616"/>
                    </a:cubicBezTo>
                    <a:cubicBezTo>
                      <a:pt x="1238" y="616"/>
                      <a:pt x="1225" y="604"/>
                      <a:pt x="1225" y="589"/>
                    </a:cubicBezTo>
                    <a:cubicBezTo>
                      <a:pt x="1225" y="574"/>
                      <a:pt x="1238" y="561"/>
                      <a:pt x="1253" y="561"/>
                    </a:cubicBezTo>
                    <a:close/>
                    <a:moveTo>
                      <a:pt x="1410" y="508"/>
                    </a:moveTo>
                    <a:cubicBezTo>
                      <a:pt x="1423" y="508"/>
                      <a:pt x="1434" y="519"/>
                      <a:pt x="1434" y="532"/>
                    </a:cubicBezTo>
                    <a:cubicBezTo>
                      <a:pt x="1434" y="546"/>
                      <a:pt x="1423" y="556"/>
                      <a:pt x="1410" y="556"/>
                    </a:cubicBezTo>
                    <a:cubicBezTo>
                      <a:pt x="1397" y="556"/>
                      <a:pt x="1386" y="546"/>
                      <a:pt x="1386" y="532"/>
                    </a:cubicBezTo>
                    <a:cubicBezTo>
                      <a:pt x="1386" y="519"/>
                      <a:pt x="1397" y="508"/>
                      <a:pt x="1410" y="508"/>
                    </a:cubicBezTo>
                    <a:close/>
                    <a:moveTo>
                      <a:pt x="1391" y="290"/>
                    </a:moveTo>
                    <a:cubicBezTo>
                      <a:pt x="1405" y="290"/>
                      <a:pt x="1415" y="301"/>
                      <a:pt x="1415" y="314"/>
                    </a:cubicBezTo>
                    <a:cubicBezTo>
                      <a:pt x="1415" y="328"/>
                      <a:pt x="1405" y="338"/>
                      <a:pt x="1391" y="338"/>
                    </a:cubicBezTo>
                    <a:cubicBezTo>
                      <a:pt x="1378" y="338"/>
                      <a:pt x="1367" y="328"/>
                      <a:pt x="1367" y="314"/>
                    </a:cubicBezTo>
                    <a:cubicBezTo>
                      <a:pt x="1367" y="301"/>
                      <a:pt x="1378" y="290"/>
                      <a:pt x="1391" y="290"/>
                    </a:cubicBezTo>
                    <a:close/>
                    <a:moveTo>
                      <a:pt x="685" y="566"/>
                    </a:moveTo>
                    <a:cubicBezTo>
                      <a:pt x="712" y="566"/>
                      <a:pt x="733" y="588"/>
                      <a:pt x="733" y="614"/>
                    </a:cubicBezTo>
                    <a:cubicBezTo>
                      <a:pt x="733" y="641"/>
                      <a:pt x="712" y="663"/>
                      <a:pt x="685" y="663"/>
                    </a:cubicBezTo>
                    <a:cubicBezTo>
                      <a:pt x="659" y="663"/>
                      <a:pt x="637" y="641"/>
                      <a:pt x="637" y="614"/>
                    </a:cubicBezTo>
                    <a:cubicBezTo>
                      <a:pt x="637" y="588"/>
                      <a:pt x="659" y="566"/>
                      <a:pt x="685" y="566"/>
                    </a:cubicBezTo>
                    <a:close/>
                    <a:moveTo>
                      <a:pt x="1179" y="276"/>
                    </a:moveTo>
                    <a:cubicBezTo>
                      <a:pt x="1192" y="276"/>
                      <a:pt x="1203" y="287"/>
                      <a:pt x="1203" y="300"/>
                    </a:cubicBezTo>
                    <a:cubicBezTo>
                      <a:pt x="1203" y="313"/>
                      <a:pt x="1192" y="324"/>
                      <a:pt x="1179" y="324"/>
                    </a:cubicBezTo>
                    <a:cubicBezTo>
                      <a:pt x="1165" y="324"/>
                      <a:pt x="1155" y="313"/>
                      <a:pt x="1155" y="300"/>
                    </a:cubicBezTo>
                    <a:cubicBezTo>
                      <a:pt x="1155" y="287"/>
                      <a:pt x="1165" y="276"/>
                      <a:pt x="1179" y="276"/>
                    </a:cubicBezTo>
                    <a:close/>
                    <a:moveTo>
                      <a:pt x="1253" y="29"/>
                    </a:moveTo>
                    <a:cubicBezTo>
                      <a:pt x="1274" y="29"/>
                      <a:pt x="1291" y="46"/>
                      <a:pt x="1291" y="67"/>
                    </a:cubicBezTo>
                    <a:cubicBezTo>
                      <a:pt x="1291" y="88"/>
                      <a:pt x="1274" y="104"/>
                      <a:pt x="1253" y="104"/>
                    </a:cubicBezTo>
                    <a:cubicBezTo>
                      <a:pt x="1232" y="104"/>
                      <a:pt x="1215" y="88"/>
                      <a:pt x="1215" y="67"/>
                    </a:cubicBezTo>
                    <a:cubicBezTo>
                      <a:pt x="1215" y="46"/>
                      <a:pt x="1232" y="29"/>
                      <a:pt x="1253" y="29"/>
                    </a:cubicBezTo>
                    <a:close/>
                    <a:moveTo>
                      <a:pt x="833" y="438"/>
                    </a:moveTo>
                    <a:cubicBezTo>
                      <a:pt x="854" y="438"/>
                      <a:pt x="871" y="455"/>
                      <a:pt x="871" y="476"/>
                    </a:cubicBezTo>
                    <a:cubicBezTo>
                      <a:pt x="871" y="497"/>
                      <a:pt x="854" y="514"/>
                      <a:pt x="833" y="514"/>
                    </a:cubicBezTo>
                    <a:cubicBezTo>
                      <a:pt x="812" y="514"/>
                      <a:pt x="795" y="497"/>
                      <a:pt x="795" y="476"/>
                    </a:cubicBezTo>
                    <a:cubicBezTo>
                      <a:pt x="795" y="455"/>
                      <a:pt x="812" y="438"/>
                      <a:pt x="833" y="438"/>
                    </a:cubicBezTo>
                    <a:close/>
                    <a:moveTo>
                      <a:pt x="1285" y="1280"/>
                    </a:moveTo>
                    <a:cubicBezTo>
                      <a:pt x="1306" y="1280"/>
                      <a:pt x="1323" y="1297"/>
                      <a:pt x="1323" y="1317"/>
                    </a:cubicBezTo>
                    <a:cubicBezTo>
                      <a:pt x="1323" y="1338"/>
                      <a:pt x="1306" y="1355"/>
                      <a:pt x="1285" y="1355"/>
                    </a:cubicBezTo>
                    <a:cubicBezTo>
                      <a:pt x="1264" y="1355"/>
                      <a:pt x="1247" y="1338"/>
                      <a:pt x="1247" y="1317"/>
                    </a:cubicBezTo>
                    <a:cubicBezTo>
                      <a:pt x="1247" y="1297"/>
                      <a:pt x="1264" y="1280"/>
                      <a:pt x="1285" y="1280"/>
                    </a:cubicBezTo>
                    <a:close/>
                    <a:moveTo>
                      <a:pt x="1332" y="1172"/>
                    </a:moveTo>
                    <a:cubicBezTo>
                      <a:pt x="1345" y="1172"/>
                      <a:pt x="1356" y="1183"/>
                      <a:pt x="1356" y="1196"/>
                    </a:cubicBezTo>
                    <a:cubicBezTo>
                      <a:pt x="1356" y="1209"/>
                      <a:pt x="1345" y="1220"/>
                      <a:pt x="1332" y="1220"/>
                    </a:cubicBezTo>
                    <a:cubicBezTo>
                      <a:pt x="1319" y="1220"/>
                      <a:pt x="1308" y="1209"/>
                      <a:pt x="1308" y="1196"/>
                    </a:cubicBezTo>
                    <a:cubicBezTo>
                      <a:pt x="1308" y="1183"/>
                      <a:pt x="1319" y="1172"/>
                      <a:pt x="1332" y="1172"/>
                    </a:cubicBezTo>
                    <a:close/>
                    <a:moveTo>
                      <a:pt x="1365" y="1015"/>
                    </a:moveTo>
                    <a:cubicBezTo>
                      <a:pt x="1378" y="1015"/>
                      <a:pt x="1389" y="1026"/>
                      <a:pt x="1389" y="1039"/>
                    </a:cubicBezTo>
                    <a:cubicBezTo>
                      <a:pt x="1389" y="1052"/>
                      <a:pt x="1378" y="1063"/>
                      <a:pt x="1365" y="1063"/>
                    </a:cubicBezTo>
                    <a:cubicBezTo>
                      <a:pt x="1352" y="1063"/>
                      <a:pt x="1341" y="1052"/>
                      <a:pt x="1341" y="1039"/>
                    </a:cubicBezTo>
                    <a:cubicBezTo>
                      <a:pt x="1341" y="1026"/>
                      <a:pt x="1352" y="1015"/>
                      <a:pt x="1365" y="1015"/>
                    </a:cubicBezTo>
                    <a:close/>
                    <a:moveTo>
                      <a:pt x="1184" y="954"/>
                    </a:moveTo>
                    <a:cubicBezTo>
                      <a:pt x="1198" y="954"/>
                      <a:pt x="1209" y="964"/>
                      <a:pt x="1209" y="978"/>
                    </a:cubicBezTo>
                    <a:cubicBezTo>
                      <a:pt x="1209" y="991"/>
                      <a:pt x="1198" y="1002"/>
                      <a:pt x="1184" y="1002"/>
                    </a:cubicBezTo>
                    <a:cubicBezTo>
                      <a:pt x="1171" y="1002"/>
                      <a:pt x="1160" y="991"/>
                      <a:pt x="1160" y="978"/>
                    </a:cubicBezTo>
                    <a:cubicBezTo>
                      <a:pt x="1160" y="964"/>
                      <a:pt x="1171" y="954"/>
                      <a:pt x="1184" y="954"/>
                    </a:cubicBezTo>
                    <a:close/>
                    <a:moveTo>
                      <a:pt x="700" y="1061"/>
                    </a:moveTo>
                    <a:cubicBezTo>
                      <a:pt x="721" y="1061"/>
                      <a:pt x="738" y="1078"/>
                      <a:pt x="738" y="1099"/>
                    </a:cubicBezTo>
                    <a:cubicBezTo>
                      <a:pt x="738" y="1120"/>
                      <a:pt x="721" y="1137"/>
                      <a:pt x="700" y="1137"/>
                    </a:cubicBezTo>
                    <a:cubicBezTo>
                      <a:pt x="679" y="1137"/>
                      <a:pt x="663" y="1120"/>
                      <a:pt x="663" y="1099"/>
                    </a:cubicBezTo>
                    <a:cubicBezTo>
                      <a:pt x="663" y="1078"/>
                      <a:pt x="679" y="1061"/>
                      <a:pt x="700" y="1061"/>
                    </a:cubicBezTo>
                    <a:close/>
                    <a:moveTo>
                      <a:pt x="395" y="833"/>
                    </a:moveTo>
                    <a:cubicBezTo>
                      <a:pt x="416" y="833"/>
                      <a:pt x="433" y="850"/>
                      <a:pt x="433" y="871"/>
                    </a:cubicBezTo>
                    <a:cubicBezTo>
                      <a:pt x="433" y="892"/>
                      <a:pt x="416" y="909"/>
                      <a:pt x="395" y="909"/>
                    </a:cubicBezTo>
                    <a:cubicBezTo>
                      <a:pt x="375" y="909"/>
                      <a:pt x="358" y="892"/>
                      <a:pt x="358" y="871"/>
                    </a:cubicBezTo>
                    <a:cubicBezTo>
                      <a:pt x="358" y="850"/>
                      <a:pt x="375" y="833"/>
                      <a:pt x="395" y="833"/>
                    </a:cubicBezTo>
                    <a:close/>
                    <a:moveTo>
                      <a:pt x="754" y="869"/>
                    </a:moveTo>
                    <a:cubicBezTo>
                      <a:pt x="767" y="869"/>
                      <a:pt x="778" y="880"/>
                      <a:pt x="778" y="893"/>
                    </a:cubicBezTo>
                    <a:cubicBezTo>
                      <a:pt x="778" y="907"/>
                      <a:pt x="767" y="917"/>
                      <a:pt x="754" y="917"/>
                    </a:cubicBezTo>
                    <a:cubicBezTo>
                      <a:pt x="741" y="917"/>
                      <a:pt x="730" y="907"/>
                      <a:pt x="730" y="893"/>
                    </a:cubicBezTo>
                    <a:cubicBezTo>
                      <a:pt x="730" y="880"/>
                      <a:pt x="741" y="869"/>
                      <a:pt x="754" y="869"/>
                    </a:cubicBezTo>
                    <a:close/>
                    <a:moveTo>
                      <a:pt x="688" y="813"/>
                    </a:moveTo>
                    <a:cubicBezTo>
                      <a:pt x="701" y="813"/>
                      <a:pt x="712" y="824"/>
                      <a:pt x="712" y="837"/>
                    </a:cubicBezTo>
                    <a:cubicBezTo>
                      <a:pt x="712" y="850"/>
                      <a:pt x="701" y="861"/>
                      <a:pt x="688" y="861"/>
                    </a:cubicBezTo>
                    <a:cubicBezTo>
                      <a:pt x="674" y="861"/>
                      <a:pt x="663" y="850"/>
                      <a:pt x="663" y="837"/>
                    </a:cubicBezTo>
                    <a:cubicBezTo>
                      <a:pt x="663" y="824"/>
                      <a:pt x="674" y="813"/>
                      <a:pt x="688" y="813"/>
                    </a:cubicBezTo>
                    <a:close/>
                    <a:moveTo>
                      <a:pt x="1338" y="882"/>
                    </a:moveTo>
                    <a:cubicBezTo>
                      <a:pt x="1353" y="882"/>
                      <a:pt x="1365" y="894"/>
                      <a:pt x="1365" y="909"/>
                    </a:cubicBezTo>
                    <a:cubicBezTo>
                      <a:pt x="1365" y="925"/>
                      <a:pt x="1353" y="937"/>
                      <a:pt x="1338" y="937"/>
                    </a:cubicBezTo>
                    <a:cubicBezTo>
                      <a:pt x="1323" y="937"/>
                      <a:pt x="1310" y="925"/>
                      <a:pt x="1310" y="909"/>
                    </a:cubicBezTo>
                    <a:cubicBezTo>
                      <a:pt x="1310" y="894"/>
                      <a:pt x="1323" y="882"/>
                      <a:pt x="1338" y="882"/>
                    </a:cubicBezTo>
                    <a:close/>
                    <a:moveTo>
                      <a:pt x="1424" y="794"/>
                    </a:moveTo>
                    <a:cubicBezTo>
                      <a:pt x="1403" y="794"/>
                      <a:pt x="1386" y="777"/>
                      <a:pt x="1386" y="756"/>
                    </a:cubicBezTo>
                    <a:cubicBezTo>
                      <a:pt x="1386" y="735"/>
                      <a:pt x="1403" y="718"/>
                      <a:pt x="1424" y="718"/>
                    </a:cubicBezTo>
                    <a:cubicBezTo>
                      <a:pt x="1445" y="718"/>
                      <a:pt x="1462" y="735"/>
                      <a:pt x="1462" y="756"/>
                    </a:cubicBezTo>
                    <a:cubicBezTo>
                      <a:pt x="1462" y="777"/>
                      <a:pt x="1445" y="794"/>
                      <a:pt x="1424" y="7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5" name="Freeform 12"/>
              <p:cNvSpPr>
                <a:spLocks noEditPoints="1"/>
              </p:cNvSpPr>
              <p:nvPr/>
            </p:nvSpPr>
            <p:spPr bwMode="auto">
              <a:xfrm>
                <a:off x="3963" y="2407"/>
                <a:ext cx="457" cy="294"/>
              </a:xfrm>
              <a:custGeom>
                <a:avLst/>
                <a:gdLst>
                  <a:gd name="T0" fmla="*/ 0 w 545"/>
                  <a:gd name="T1" fmla="*/ 45 h 350"/>
                  <a:gd name="T2" fmla="*/ 83 w 545"/>
                  <a:gd name="T3" fmla="*/ 45 h 350"/>
                  <a:gd name="T4" fmla="*/ 83 w 545"/>
                  <a:gd name="T5" fmla="*/ 31 h 350"/>
                  <a:gd name="T6" fmla="*/ 117 w 545"/>
                  <a:gd name="T7" fmla="*/ 31 h 350"/>
                  <a:gd name="T8" fmla="*/ 250 w 545"/>
                  <a:gd name="T9" fmla="*/ 163 h 350"/>
                  <a:gd name="T10" fmla="*/ 255 w 545"/>
                  <a:gd name="T11" fmla="*/ 166 h 350"/>
                  <a:gd name="T12" fmla="*/ 344 w 545"/>
                  <a:gd name="T13" fmla="*/ 166 h 350"/>
                  <a:gd name="T14" fmla="*/ 472 w 545"/>
                  <a:gd name="T15" fmla="*/ 294 h 350"/>
                  <a:gd name="T16" fmla="*/ 468 w 545"/>
                  <a:gd name="T17" fmla="*/ 311 h 350"/>
                  <a:gd name="T18" fmla="*/ 507 w 545"/>
                  <a:gd name="T19" fmla="*/ 350 h 350"/>
                  <a:gd name="T20" fmla="*/ 545 w 545"/>
                  <a:gd name="T21" fmla="*/ 311 h 350"/>
                  <a:gd name="T22" fmla="*/ 507 w 545"/>
                  <a:gd name="T23" fmla="*/ 273 h 350"/>
                  <a:gd name="T24" fmla="*/ 481 w 545"/>
                  <a:gd name="T25" fmla="*/ 283 h 350"/>
                  <a:gd name="T26" fmla="*/ 352 w 545"/>
                  <a:gd name="T27" fmla="*/ 153 h 350"/>
                  <a:gd name="T28" fmla="*/ 347 w 545"/>
                  <a:gd name="T29" fmla="*/ 151 h 350"/>
                  <a:gd name="T30" fmla="*/ 258 w 545"/>
                  <a:gd name="T31" fmla="*/ 151 h 350"/>
                  <a:gd name="T32" fmla="*/ 125 w 545"/>
                  <a:gd name="T33" fmla="*/ 18 h 350"/>
                  <a:gd name="T34" fmla="*/ 120 w 545"/>
                  <a:gd name="T35" fmla="*/ 16 h 350"/>
                  <a:gd name="T36" fmla="*/ 83 w 545"/>
                  <a:gd name="T37" fmla="*/ 16 h 350"/>
                  <a:gd name="T38" fmla="*/ 83 w 545"/>
                  <a:gd name="T39" fmla="*/ 0 h 350"/>
                  <a:gd name="T40" fmla="*/ 0 w 545"/>
                  <a:gd name="T41" fmla="*/ 0 h 350"/>
                  <a:gd name="T42" fmla="*/ 0 w 545"/>
                  <a:gd name="T43" fmla="*/ 45 h 350"/>
                  <a:gd name="T44" fmla="*/ 507 w 545"/>
                  <a:gd name="T45" fmla="*/ 287 h 350"/>
                  <a:gd name="T46" fmla="*/ 531 w 545"/>
                  <a:gd name="T47" fmla="*/ 311 h 350"/>
                  <a:gd name="T48" fmla="*/ 507 w 545"/>
                  <a:gd name="T49" fmla="*/ 335 h 350"/>
                  <a:gd name="T50" fmla="*/ 483 w 545"/>
                  <a:gd name="T51" fmla="*/ 311 h 350"/>
                  <a:gd name="T52" fmla="*/ 507 w 545"/>
                  <a:gd name="T53" fmla="*/ 28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5" h="350">
                    <a:moveTo>
                      <a:pt x="0" y="45"/>
                    </a:moveTo>
                    <a:cubicBezTo>
                      <a:pt x="83" y="45"/>
                      <a:pt x="83" y="45"/>
                      <a:pt x="83" y="45"/>
                    </a:cubicBezTo>
                    <a:cubicBezTo>
                      <a:pt x="83" y="31"/>
                      <a:pt x="83" y="31"/>
                      <a:pt x="83" y="31"/>
                    </a:cubicBezTo>
                    <a:cubicBezTo>
                      <a:pt x="117" y="31"/>
                      <a:pt x="117" y="31"/>
                      <a:pt x="117" y="31"/>
                    </a:cubicBezTo>
                    <a:cubicBezTo>
                      <a:pt x="250" y="163"/>
                      <a:pt x="250" y="163"/>
                      <a:pt x="250" y="163"/>
                    </a:cubicBezTo>
                    <a:cubicBezTo>
                      <a:pt x="251" y="165"/>
                      <a:pt x="253" y="166"/>
                      <a:pt x="255" y="166"/>
                    </a:cubicBezTo>
                    <a:cubicBezTo>
                      <a:pt x="344" y="166"/>
                      <a:pt x="344" y="166"/>
                      <a:pt x="344" y="166"/>
                    </a:cubicBezTo>
                    <a:cubicBezTo>
                      <a:pt x="472" y="294"/>
                      <a:pt x="472" y="294"/>
                      <a:pt x="472" y="294"/>
                    </a:cubicBezTo>
                    <a:cubicBezTo>
                      <a:pt x="470" y="299"/>
                      <a:pt x="468" y="305"/>
                      <a:pt x="468" y="311"/>
                    </a:cubicBezTo>
                    <a:cubicBezTo>
                      <a:pt x="468" y="333"/>
                      <a:pt x="486" y="350"/>
                      <a:pt x="507" y="350"/>
                    </a:cubicBezTo>
                    <a:cubicBezTo>
                      <a:pt x="528" y="350"/>
                      <a:pt x="545" y="333"/>
                      <a:pt x="545" y="311"/>
                    </a:cubicBezTo>
                    <a:cubicBezTo>
                      <a:pt x="545" y="290"/>
                      <a:pt x="528" y="273"/>
                      <a:pt x="507" y="273"/>
                    </a:cubicBezTo>
                    <a:cubicBezTo>
                      <a:pt x="497" y="273"/>
                      <a:pt x="488" y="277"/>
                      <a:pt x="481" y="283"/>
                    </a:cubicBezTo>
                    <a:cubicBezTo>
                      <a:pt x="352" y="153"/>
                      <a:pt x="352" y="153"/>
                      <a:pt x="352" y="153"/>
                    </a:cubicBezTo>
                    <a:cubicBezTo>
                      <a:pt x="350" y="152"/>
                      <a:pt x="349" y="151"/>
                      <a:pt x="347" y="151"/>
                    </a:cubicBezTo>
                    <a:cubicBezTo>
                      <a:pt x="258" y="151"/>
                      <a:pt x="258" y="151"/>
                      <a:pt x="258" y="151"/>
                    </a:cubicBezTo>
                    <a:cubicBezTo>
                      <a:pt x="125" y="18"/>
                      <a:pt x="125" y="18"/>
                      <a:pt x="125" y="18"/>
                    </a:cubicBezTo>
                    <a:cubicBezTo>
                      <a:pt x="124" y="17"/>
                      <a:pt x="122" y="16"/>
                      <a:pt x="120" y="16"/>
                    </a:cubicBezTo>
                    <a:cubicBezTo>
                      <a:pt x="83" y="16"/>
                      <a:pt x="83" y="16"/>
                      <a:pt x="83" y="16"/>
                    </a:cubicBezTo>
                    <a:cubicBezTo>
                      <a:pt x="83" y="0"/>
                      <a:pt x="83" y="0"/>
                      <a:pt x="83" y="0"/>
                    </a:cubicBezTo>
                    <a:cubicBezTo>
                      <a:pt x="0" y="0"/>
                      <a:pt x="0" y="0"/>
                      <a:pt x="0" y="0"/>
                    </a:cubicBezTo>
                    <a:cubicBezTo>
                      <a:pt x="0" y="15"/>
                      <a:pt x="0" y="30"/>
                      <a:pt x="0" y="45"/>
                    </a:cubicBezTo>
                    <a:close/>
                    <a:moveTo>
                      <a:pt x="507" y="287"/>
                    </a:moveTo>
                    <a:cubicBezTo>
                      <a:pt x="520" y="287"/>
                      <a:pt x="531" y="298"/>
                      <a:pt x="531" y="311"/>
                    </a:cubicBezTo>
                    <a:cubicBezTo>
                      <a:pt x="531" y="325"/>
                      <a:pt x="520" y="335"/>
                      <a:pt x="507" y="335"/>
                    </a:cubicBezTo>
                    <a:cubicBezTo>
                      <a:pt x="494" y="335"/>
                      <a:pt x="483" y="325"/>
                      <a:pt x="483" y="311"/>
                    </a:cubicBezTo>
                    <a:cubicBezTo>
                      <a:pt x="483" y="298"/>
                      <a:pt x="494" y="287"/>
                      <a:pt x="507" y="2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6" name="Freeform 13"/>
              <p:cNvSpPr>
                <a:spLocks noEditPoints="1"/>
              </p:cNvSpPr>
              <p:nvPr/>
            </p:nvSpPr>
            <p:spPr bwMode="auto">
              <a:xfrm>
                <a:off x="3965" y="2485"/>
                <a:ext cx="1049" cy="727"/>
              </a:xfrm>
              <a:custGeom>
                <a:avLst/>
                <a:gdLst>
                  <a:gd name="T0" fmla="*/ 129 w 1251"/>
                  <a:gd name="T1" fmla="*/ 238 h 867"/>
                  <a:gd name="T2" fmla="*/ 283 w 1251"/>
                  <a:gd name="T3" fmla="*/ 423 h 867"/>
                  <a:gd name="T4" fmla="*/ 143 w 1251"/>
                  <a:gd name="T5" fmla="*/ 235 h 867"/>
                  <a:gd name="T6" fmla="*/ 156 w 1251"/>
                  <a:gd name="T7" fmla="*/ 229 h 867"/>
                  <a:gd name="T8" fmla="*/ 275 w 1251"/>
                  <a:gd name="T9" fmla="*/ 297 h 867"/>
                  <a:gd name="T10" fmla="*/ 263 w 1251"/>
                  <a:gd name="T11" fmla="*/ 269 h 867"/>
                  <a:gd name="T12" fmla="*/ 168 w 1251"/>
                  <a:gd name="T13" fmla="*/ 128 h 867"/>
                  <a:gd name="T14" fmla="*/ 435 w 1251"/>
                  <a:gd name="T15" fmla="*/ 321 h 867"/>
                  <a:gd name="T16" fmla="*/ 502 w 1251"/>
                  <a:gd name="T17" fmla="*/ 494 h 867"/>
                  <a:gd name="T18" fmla="*/ 516 w 1251"/>
                  <a:gd name="T19" fmla="*/ 492 h 867"/>
                  <a:gd name="T20" fmla="*/ 449 w 1251"/>
                  <a:gd name="T21" fmla="*/ 335 h 867"/>
                  <a:gd name="T22" fmla="*/ 535 w 1251"/>
                  <a:gd name="T23" fmla="*/ 480 h 867"/>
                  <a:gd name="T24" fmla="*/ 585 w 1251"/>
                  <a:gd name="T25" fmla="*/ 625 h 867"/>
                  <a:gd name="T26" fmla="*/ 592 w 1251"/>
                  <a:gd name="T27" fmla="*/ 517 h 867"/>
                  <a:gd name="T28" fmla="*/ 566 w 1251"/>
                  <a:gd name="T29" fmla="*/ 468 h 867"/>
                  <a:gd name="T30" fmla="*/ 618 w 1251"/>
                  <a:gd name="T31" fmla="*/ 652 h 867"/>
                  <a:gd name="T32" fmla="*/ 648 w 1251"/>
                  <a:gd name="T33" fmla="*/ 615 h 867"/>
                  <a:gd name="T34" fmla="*/ 580 w 1251"/>
                  <a:gd name="T35" fmla="*/ 419 h 867"/>
                  <a:gd name="T36" fmla="*/ 722 w 1251"/>
                  <a:gd name="T37" fmla="*/ 590 h 867"/>
                  <a:gd name="T38" fmla="*/ 854 w 1251"/>
                  <a:gd name="T39" fmla="*/ 738 h 867"/>
                  <a:gd name="T40" fmla="*/ 1110 w 1251"/>
                  <a:gd name="T41" fmla="*/ 867 h 867"/>
                  <a:gd name="T42" fmla="*/ 955 w 1251"/>
                  <a:gd name="T43" fmla="*/ 820 h 867"/>
                  <a:gd name="T44" fmla="*/ 807 w 1251"/>
                  <a:gd name="T45" fmla="*/ 645 h 867"/>
                  <a:gd name="T46" fmla="*/ 1057 w 1251"/>
                  <a:gd name="T47" fmla="*/ 622 h 867"/>
                  <a:gd name="T48" fmla="*/ 1102 w 1251"/>
                  <a:gd name="T49" fmla="*/ 603 h 867"/>
                  <a:gd name="T50" fmla="*/ 733 w 1251"/>
                  <a:gd name="T51" fmla="*/ 514 h 867"/>
                  <a:gd name="T52" fmla="*/ 845 w 1251"/>
                  <a:gd name="T53" fmla="*/ 488 h 867"/>
                  <a:gd name="T54" fmla="*/ 1015 w 1251"/>
                  <a:gd name="T55" fmla="*/ 438 h 867"/>
                  <a:gd name="T56" fmla="*/ 1105 w 1251"/>
                  <a:gd name="T57" fmla="*/ 482 h 867"/>
                  <a:gd name="T58" fmla="*/ 1018 w 1251"/>
                  <a:gd name="T59" fmla="*/ 424 h 867"/>
                  <a:gd name="T60" fmla="*/ 848 w 1251"/>
                  <a:gd name="T61" fmla="*/ 473 h 867"/>
                  <a:gd name="T62" fmla="*/ 639 w 1251"/>
                  <a:gd name="T63" fmla="*/ 419 h 867"/>
                  <a:gd name="T64" fmla="*/ 1074 w 1251"/>
                  <a:gd name="T65" fmla="*/ 406 h 867"/>
                  <a:gd name="T66" fmla="*/ 1251 w 1251"/>
                  <a:gd name="T67" fmla="*/ 550 h 867"/>
                  <a:gd name="T68" fmla="*/ 1077 w 1251"/>
                  <a:gd name="T69" fmla="*/ 391 h 867"/>
                  <a:gd name="T70" fmla="*/ 545 w 1251"/>
                  <a:gd name="T71" fmla="*/ 390 h 867"/>
                  <a:gd name="T72" fmla="*/ 91 w 1251"/>
                  <a:gd name="T73" fmla="*/ 10 h 867"/>
                  <a:gd name="T74" fmla="*/ 0 w 1251"/>
                  <a:gd name="T75" fmla="*/ 0 h 867"/>
                  <a:gd name="T76" fmla="*/ 307 w 1251"/>
                  <a:gd name="T77" fmla="*/ 385 h 867"/>
                  <a:gd name="T78" fmla="*/ 301 w 1251"/>
                  <a:gd name="T79" fmla="*/ 245 h 867"/>
                  <a:gd name="T80" fmla="*/ 301 w 1251"/>
                  <a:gd name="T81" fmla="*/ 245 h 867"/>
                  <a:gd name="T82" fmla="*/ 491 w 1251"/>
                  <a:gd name="T83" fmla="*/ 530 h 867"/>
                  <a:gd name="T84" fmla="*/ 561 w 1251"/>
                  <a:gd name="T85" fmla="*/ 586 h 867"/>
                  <a:gd name="T86" fmla="*/ 680 w 1251"/>
                  <a:gd name="T87" fmla="*/ 652 h 867"/>
                  <a:gd name="T88" fmla="*/ 1110 w 1251"/>
                  <a:gd name="T89" fmla="*/ 804 h 867"/>
                  <a:gd name="T90" fmla="*/ 1110 w 1251"/>
                  <a:gd name="T91" fmla="*/ 804 h 867"/>
                  <a:gd name="T92" fmla="*/ 797 w 1251"/>
                  <a:gd name="T93" fmla="*/ 692 h 867"/>
                  <a:gd name="T94" fmla="*/ 1102 w 1251"/>
                  <a:gd name="T95" fmla="*/ 707 h 867"/>
                  <a:gd name="T96" fmla="*/ 1090 w 1251"/>
                  <a:gd name="T97" fmla="*/ 482 h 867"/>
                  <a:gd name="T98" fmla="*/ 1212 w 1251"/>
                  <a:gd name="T99" fmla="*/ 525 h 867"/>
                  <a:gd name="T100" fmla="*/ 1212 w 1251"/>
                  <a:gd name="T101" fmla="*/ 525 h 867"/>
                  <a:gd name="T102" fmla="*/ 858 w 1251"/>
                  <a:gd name="T103" fmla="*/ 394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51" h="867">
                    <a:moveTo>
                      <a:pt x="81" y="45"/>
                    </a:moveTo>
                    <a:cubicBezTo>
                      <a:pt x="81" y="40"/>
                      <a:pt x="81" y="40"/>
                      <a:pt x="81" y="40"/>
                    </a:cubicBezTo>
                    <a:cubicBezTo>
                      <a:pt x="129" y="88"/>
                      <a:pt x="129" y="88"/>
                      <a:pt x="129" y="88"/>
                    </a:cubicBezTo>
                    <a:cubicBezTo>
                      <a:pt x="129" y="238"/>
                      <a:pt x="129" y="238"/>
                      <a:pt x="129" y="238"/>
                    </a:cubicBezTo>
                    <a:cubicBezTo>
                      <a:pt x="129" y="240"/>
                      <a:pt x="130" y="241"/>
                      <a:pt x="131" y="243"/>
                    </a:cubicBezTo>
                    <a:cubicBezTo>
                      <a:pt x="252" y="362"/>
                      <a:pt x="252" y="362"/>
                      <a:pt x="252" y="362"/>
                    </a:cubicBezTo>
                    <a:cubicBezTo>
                      <a:pt x="247" y="369"/>
                      <a:pt x="245" y="376"/>
                      <a:pt x="245" y="385"/>
                    </a:cubicBezTo>
                    <a:cubicBezTo>
                      <a:pt x="245" y="406"/>
                      <a:pt x="262" y="423"/>
                      <a:pt x="283" y="423"/>
                    </a:cubicBezTo>
                    <a:cubicBezTo>
                      <a:pt x="304" y="423"/>
                      <a:pt x="322" y="406"/>
                      <a:pt x="322" y="385"/>
                    </a:cubicBezTo>
                    <a:cubicBezTo>
                      <a:pt x="322" y="363"/>
                      <a:pt x="304" y="346"/>
                      <a:pt x="283" y="346"/>
                    </a:cubicBezTo>
                    <a:cubicBezTo>
                      <a:pt x="275" y="346"/>
                      <a:pt x="268" y="348"/>
                      <a:pt x="262" y="352"/>
                    </a:cubicBezTo>
                    <a:cubicBezTo>
                      <a:pt x="143" y="235"/>
                      <a:pt x="143" y="235"/>
                      <a:pt x="143" y="235"/>
                    </a:cubicBezTo>
                    <a:cubicBezTo>
                      <a:pt x="143" y="103"/>
                      <a:pt x="143" y="103"/>
                      <a:pt x="143" y="103"/>
                    </a:cubicBezTo>
                    <a:cubicBezTo>
                      <a:pt x="154" y="113"/>
                      <a:pt x="154" y="113"/>
                      <a:pt x="154" y="113"/>
                    </a:cubicBezTo>
                    <a:cubicBezTo>
                      <a:pt x="154" y="224"/>
                      <a:pt x="154" y="224"/>
                      <a:pt x="154" y="224"/>
                    </a:cubicBezTo>
                    <a:cubicBezTo>
                      <a:pt x="154" y="226"/>
                      <a:pt x="154" y="228"/>
                      <a:pt x="156" y="229"/>
                    </a:cubicBezTo>
                    <a:cubicBezTo>
                      <a:pt x="223" y="297"/>
                      <a:pt x="223" y="297"/>
                      <a:pt x="223" y="297"/>
                    </a:cubicBezTo>
                    <a:cubicBezTo>
                      <a:pt x="225" y="298"/>
                      <a:pt x="226" y="299"/>
                      <a:pt x="228" y="299"/>
                    </a:cubicBezTo>
                    <a:cubicBezTo>
                      <a:pt x="271" y="299"/>
                      <a:pt x="271" y="299"/>
                      <a:pt x="271" y="299"/>
                    </a:cubicBezTo>
                    <a:cubicBezTo>
                      <a:pt x="272" y="299"/>
                      <a:pt x="274" y="298"/>
                      <a:pt x="275" y="297"/>
                    </a:cubicBezTo>
                    <a:cubicBezTo>
                      <a:pt x="282" y="304"/>
                      <a:pt x="291" y="308"/>
                      <a:pt x="301" y="308"/>
                    </a:cubicBezTo>
                    <a:cubicBezTo>
                      <a:pt x="322" y="308"/>
                      <a:pt x="340" y="291"/>
                      <a:pt x="340" y="269"/>
                    </a:cubicBezTo>
                    <a:cubicBezTo>
                      <a:pt x="340" y="248"/>
                      <a:pt x="322" y="231"/>
                      <a:pt x="301" y="231"/>
                    </a:cubicBezTo>
                    <a:cubicBezTo>
                      <a:pt x="280" y="231"/>
                      <a:pt x="263" y="248"/>
                      <a:pt x="263" y="269"/>
                    </a:cubicBezTo>
                    <a:cubicBezTo>
                      <a:pt x="263" y="275"/>
                      <a:pt x="264" y="280"/>
                      <a:pt x="266" y="284"/>
                    </a:cubicBezTo>
                    <a:cubicBezTo>
                      <a:pt x="231" y="284"/>
                      <a:pt x="231" y="284"/>
                      <a:pt x="231" y="284"/>
                    </a:cubicBezTo>
                    <a:cubicBezTo>
                      <a:pt x="168" y="221"/>
                      <a:pt x="168" y="221"/>
                      <a:pt x="168" y="221"/>
                    </a:cubicBezTo>
                    <a:cubicBezTo>
                      <a:pt x="168" y="128"/>
                      <a:pt x="168" y="128"/>
                      <a:pt x="168" y="128"/>
                    </a:cubicBezTo>
                    <a:cubicBezTo>
                      <a:pt x="235" y="194"/>
                      <a:pt x="235" y="194"/>
                      <a:pt x="235" y="194"/>
                    </a:cubicBezTo>
                    <a:cubicBezTo>
                      <a:pt x="237" y="197"/>
                      <a:pt x="241" y="198"/>
                      <a:pt x="245" y="198"/>
                    </a:cubicBezTo>
                    <a:cubicBezTo>
                      <a:pt x="312" y="198"/>
                      <a:pt x="312" y="198"/>
                      <a:pt x="312" y="198"/>
                    </a:cubicBezTo>
                    <a:cubicBezTo>
                      <a:pt x="435" y="321"/>
                      <a:pt x="435" y="321"/>
                      <a:pt x="435" y="321"/>
                    </a:cubicBezTo>
                    <a:cubicBezTo>
                      <a:pt x="435" y="365"/>
                      <a:pt x="435" y="365"/>
                      <a:pt x="435" y="365"/>
                    </a:cubicBezTo>
                    <a:cubicBezTo>
                      <a:pt x="435" y="367"/>
                      <a:pt x="436" y="369"/>
                      <a:pt x="437" y="370"/>
                    </a:cubicBezTo>
                    <a:cubicBezTo>
                      <a:pt x="502" y="435"/>
                      <a:pt x="502" y="435"/>
                      <a:pt x="502" y="435"/>
                    </a:cubicBezTo>
                    <a:cubicBezTo>
                      <a:pt x="502" y="494"/>
                      <a:pt x="502" y="494"/>
                      <a:pt x="502" y="494"/>
                    </a:cubicBezTo>
                    <a:cubicBezTo>
                      <a:pt x="487" y="500"/>
                      <a:pt x="477" y="514"/>
                      <a:pt x="477" y="530"/>
                    </a:cubicBezTo>
                    <a:cubicBezTo>
                      <a:pt x="477" y="552"/>
                      <a:pt x="494" y="569"/>
                      <a:pt x="515" y="569"/>
                    </a:cubicBezTo>
                    <a:cubicBezTo>
                      <a:pt x="536" y="569"/>
                      <a:pt x="554" y="552"/>
                      <a:pt x="554" y="530"/>
                    </a:cubicBezTo>
                    <a:cubicBezTo>
                      <a:pt x="554" y="509"/>
                      <a:pt x="537" y="492"/>
                      <a:pt x="516" y="492"/>
                    </a:cubicBezTo>
                    <a:cubicBezTo>
                      <a:pt x="516" y="432"/>
                      <a:pt x="516" y="432"/>
                      <a:pt x="516" y="432"/>
                    </a:cubicBezTo>
                    <a:cubicBezTo>
                      <a:pt x="516" y="430"/>
                      <a:pt x="515" y="428"/>
                      <a:pt x="514" y="427"/>
                    </a:cubicBezTo>
                    <a:cubicBezTo>
                      <a:pt x="449" y="362"/>
                      <a:pt x="449" y="362"/>
                      <a:pt x="449" y="362"/>
                    </a:cubicBezTo>
                    <a:cubicBezTo>
                      <a:pt x="449" y="335"/>
                      <a:pt x="449" y="335"/>
                      <a:pt x="449" y="335"/>
                    </a:cubicBezTo>
                    <a:cubicBezTo>
                      <a:pt x="529" y="415"/>
                      <a:pt x="529" y="415"/>
                      <a:pt x="529" y="415"/>
                    </a:cubicBezTo>
                    <a:cubicBezTo>
                      <a:pt x="530" y="416"/>
                      <a:pt x="531" y="417"/>
                      <a:pt x="533" y="417"/>
                    </a:cubicBezTo>
                    <a:cubicBezTo>
                      <a:pt x="533" y="475"/>
                      <a:pt x="533" y="475"/>
                      <a:pt x="533" y="475"/>
                    </a:cubicBezTo>
                    <a:cubicBezTo>
                      <a:pt x="533" y="477"/>
                      <a:pt x="533" y="479"/>
                      <a:pt x="535" y="480"/>
                    </a:cubicBezTo>
                    <a:cubicBezTo>
                      <a:pt x="580" y="525"/>
                      <a:pt x="580" y="525"/>
                      <a:pt x="580" y="525"/>
                    </a:cubicBezTo>
                    <a:cubicBezTo>
                      <a:pt x="580" y="548"/>
                      <a:pt x="580" y="548"/>
                      <a:pt x="580" y="548"/>
                    </a:cubicBezTo>
                    <a:cubicBezTo>
                      <a:pt x="561" y="551"/>
                      <a:pt x="547" y="567"/>
                      <a:pt x="547" y="586"/>
                    </a:cubicBezTo>
                    <a:cubicBezTo>
                      <a:pt x="547" y="607"/>
                      <a:pt x="564" y="625"/>
                      <a:pt x="585" y="625"/>
                    </a:cubicBezTo>
                    <a:cubicBezTo>
                      <a:pt x="607" y="625"/>
                      <a:pt x="624" y="607"/>
                      <a:pt x="624" y="586"/>
                    </a:cubicBezTo>
                    <a:cubicBezTo>
                      <a:pt x="624" y="568"/>
                      <a:pt x="611" y="552"/>
                      <a:pt x="594" y="549"/>
                    </a:cubicBezTo>
                    <a:cubicBezTo>
                      <a:pt x="594" y="522"/>
                      <a:pt x="594" y="522"/>
                      <a:pt x="594" y="522"/>
                    </a:cubicBezTo>
                    <a:cubicBezTo>
                      <a:pt x="594" y="520"/>
                      <a:pt x="593" y="518"/>
                      <a:pt x="592" y="517"/>
                    </a:cubicBezTo>
                    <a:cubicBezTo>
                      <a:pt x="547" y="472"/>
                      <a:pt x="547" y="472"/>
                      <a:pt x="547" y="472"/>
                    </a:cubicBezTo>
                    <a:cubicBezTo>
                      <a:pt x="547" y="419"/>
                      <a:pt x="547" y="419"/>
                      <a:pt x="547" y="419"/>
                    </a:cubicBezTo>
                    <a:cubicBezTo>
                      <a:pt x="566" y="419"/>
                      <a:pt x="566" y="419"/>
                      <a:pt x="566" y="419"/>
                    </a:cubicBezTo>
                    <a:cubicBezTo>
                      <a:pt x="566" y="468"/>
                      <a:pt x="566" y="468"/>
                      <a:pt x="566" y="468"/>
                    </a:cubicBezTo>
                    <a:cubicBezTo>
                      <a:pt x="566" y="470"/>
                      <a:pt x="566" y="472"/>
                      <a:pt x="568" y="473"/>
                    </a:cubicBezTo>
                    <a:cubicBezTo>
                      <a:pt x="633" y="538"/>
                      <a:pt x="633" y="538"/>
                      <a:pt x="633" y="538"/>
                    </a:cubicBezTo>
                    <a:cubicBezTo>
                      <a:pt x="633" y="621"/>
                      <a:pt x="633" y="621"/>
                      <a:pt x="633" y="621"/>
                    </a:cubicBezTo>
                    <a:cubicBezTo>
                      <a:pt x="624" y="628"/>
                      <a:pt x="618" y="640"/>
                      <a:pt x="618" y="652"/>
                    </a:cubicBezTo>
                    <a:cubicBezTo>
                      <a:pt x="618" y="673"/>
                      <a:pt x="635" y="691"/>
                      <a:pt x="656" y="691"/>
                    </a:cubicBezTo>
                    <a:cubicBezTo>
                      <a:pt x="677" y="691"/>
                      <a:pt x="695" y="673"/>
                      <a:pt x="695" y="652"/>
                    </a:cubicBezTo>
                    <a:cubicBezTo>
                      <a:pt x="695" y="631"/>
                      <a:pt x="677" y="614"/>
                      <a:pt x="656" y="614"/>
                    </a:cubicBezTo>
                    <a:cubicBezTo>
                      <a:pt x="653" y="614"/>
                      <a:pt x="650" y="614"/>
                      <a:pt x="648" y="615"/>
                    </a:cubicBezTo>
                    <a:cubicBezTo>
                      <a:pt x="648" y="535"/>
                      <a:pt x="648" y="535"/>
                      <a:pt x="648" y="535"/>
                    </a:cubicBezTo>
                    <a:cubicBezTo>
                      <a:pt x="648" y="534"/>
                      <a:pt x="647" y="532"/>
                      <a:pt x="646" y="530"/>
                    </a:cubicBezTo>
                    <a:cubicBezTo>
                      <a:pt x="580" y="465"/>
                      <a:pt x="580" y="465"/>
                      <a:pt x="580" y="465"/>
                    </a:cubicBezTo>
                    <a:cubicBezTo>
                      <a:pt x="580" y="419"/>
                      <a:pt x="580" y="419"/>
                      <a:pt x="580" y="419"/>
                    </a:cubicBezTo>
                    <a:cubicBezTo>
                      <a:pt x="608" y="419"/>
                      <a:pt x="608" y="419"/>
                      <a:pt x="608" y="419"/>
                    </a:cubicBezTo>
                    <a:cubicBezTo>
                      <a:pt x="719" y="530"/>
                      <a:pt x="719" y="530"/>
                      <a:pt x="719" y="530"/>
                    </a:cubicBezTo>
                    <a:cubicBezTo>
                      <a:pt x="719" y="583"/>
                      <a:pt x="719" y="583"/>
                      <a:pt x="719" y="583"/>
                    </a:cubicBezTo>
                    <a:cubicBezTo>
                      <a:pt x="719" y="586"/>
                      <a:pt x="720" y="588"/>
                      <a:pt x="722" y="590"/>
                    </a:cubicBezTo>
                    <a:cubicBezTo>
                      <a:pt x="789" y="658"/>
                      <a:pt x="789" y="658"/>
                      <a:pt x="789" y="658"/>
                    </a:cubicBezTo>
                    <a:cubicBezTo>
                      <a:pt x="781" y="667"/>
                      <a:pt x="776" y="679"/>
                      <a:pt x="776" y="692"/>
                    </a:cubicBezTo>
                    <a:cubicBezTo>
                      <a:pt x="776" y="721"/>
                      <a:pt x="799" y="745"/>
                      <a:pt x="828" y="745"/>
                    </a:cubicBezTo>
                    <a:cubicBezTo>
                      <a:pt x="838" y="745"/>
                      <a:pt x="846" y="743"/>
                      <a:pt x="854" y="738"/>
                    </a:cubicBezTo>
                    <a:cubicBezTo>
                      <a:pt x="947" y="832"/>
                      <a:pt x="947" y="832"/>
                      <a:pt x="947" y="832"/>
                    </a:cubicBezTo>
                    <a:cubicBezTo>
                      <a:pt x="949" y="834"/>
                      <a:pt x="951" y="834"/>
                      <a:pt x="952" y="834"/>
                    </a:cubicBezTo>
                    <a:cubicBezTo>
                      <a:pt x="1072" y="834"/>
                      <a:pt x="1072" y="834"/>
                      <a:pt x="1072" y="834"/>
                    </a:cubicBezTo>
                    <a:cubicBezTo>
                      <a:pt x="1075" y="853"/>
                      <a:pt x="1090" y="867"/>
                      <a:pt x="1110" y="867"/>
                    </a:cubicBezTo>
                    <a:cubicBezTo>
                      <a:pt x="1131" y="867"/>
                      <a:pt x="1148" y="850"/>
                      <a:pt x="1148" y="828"/>
                    </a:cubicBezTo>
                    <a:cubicBezTo>
                      <a:pt x="1148" y="807"/>
                      <a:pt x="1131" y="790"/>
                      <a:pt x="1110" y="790"/>
                    </a:cubicBezTo>
                    <a:cubicBezTo>
                      <a:pt x="1091" y="790"/>
                      <a:pt x="1076" y="803"/>
                      <a:pt x="1072" y="820"/>
                    </a:cubicBezTo>
                    <a:cubicBezTo>
                      <a:pt x="955" y="820"/>
                      <a:pt x="955" y="820"/>
                      <a:pt x="955" y="820"/>
                    </a:cubicBezTo>
                    <a:cubicBezTo>
                      <a:pt x="865" y="730"/>
                      <a:pt x="865" y="730"/>
                      <a:pt x="865" y="730"/>
                    </a:cubicBezTo>
                    <a:cubicBezTo>
                      <a:pt x="875" y="720"/>
                      <a:pt x="881" y="707"/>
                      <a:pt x="881" y="692"/>
                    </a:cubicBezTo>
                    <a:cubicBezTo>
                      <a:pt x="881" y="663"/>
                      <a:pt x="857" y="640"/>
                      <a:pt x="828" y="640"/>
                    </a:cubicBezTo>
                    <a:cubicBezTo>
                      <a:pt x="821" y="640"/>
                      <a:pt x="813" y="642"/>
                      <a:pt x="807" y="645"/>
                    </a:cubicBezTo>
                    <a:cubicBezTo>
                      <a:pt x="740" y="578"/>
                      <a:pt x="740" y="578"/>
                      <a:pt x="740" y="578"/>
                    </a:cubicBezTo>
                    <a:cubicBezTo>
                      <a:pt x="740" y="535"/>
                      <a:pt x="740" y="535"/>
                      <a:pt x="740" y="535"/>
                    </a:cubicBezTo>
                    <a:cubicBezTo>
                      <a:pt x="970" y="535"/>
                      <a:pt x="970" y="535"/>
                      <a:pt x="970" y="535"/>
                    </a:cubicBezTo>
                    <a:cubicBezTo>
                      <a:pt x="1057" y="622"/>
                      <a:pt x="1057" y="622"/>
                      <a:pt x="1057" y="622"/>
                    </a:cubicBezTo>
                    <a:cubicBezTo>
                      <a:pt x="1046" y="633"/>
                      <a:pt x="1039" y="649"/>
                      <a:pt x="1039" y="666"/>
                    </a:cubicBezTo>
                    <a:cubicBezTo>
                      <a:pt x="1039" y="701"/>
                      <a:pt x="1067" y="729"/>
                      <a:pt x="1102" y="729"/>
                    </a:cubicBezTo>
                    <a:cubicBezTo>
                      <a:pt x="1137" y="729"/>
                      <a:pt x="1165" y="701"/>
                      <a:pt x="1165" y="666"/>
                    </a:cubicBezTo>
                    <a:cubicBezTo>
                      <a:pt x="1165" y="631"/>
                      <a:pt x="1137" y="603"/>
                      <a:pt x="1102" y="603"/>
                    </a:cubicBezTo>
                    <a:cubicBezTo>
                      <a:pt x="1092" y="603"/>
                      <a:pt x="1083" y="605"/>
                      <a:pt x="1075" y="609"/>
                    </a:cubicBezTo>
                    <a:cubicBezTo>
                      <a:pt x="982" y="517"/>
                      <a:pt x="982" y="517"/>
                      <a:pt x="982" y="517"/>
                    </a:cubicBezTo>
                    <a:cubicBezTo>
                      <a:pt x="980" y="515"/>
                      <a:pt x="978" y="514"/>
                      <a:pt x="975" y="514"/>
                    </a:cubicBezTo>
                    <a:cubicBezTo>
                      <a:pt x="733" y="514"/>
                      <a:pt x="733" y="514"/>
                      <a:pt x="733" y="514"/>
                    </a:cubicBezTo>
                    <a:cubicBezTo>
                      <a:pt x="670" y="450"/>
                      <a:pt x="670" y="450"/>
                      <a:pt x="670" y="450"/>
                    </a:cubicBezTo>
                    <a:cubicBezTo>
                      <a:pt x="804" y="450"/>
                      <a:pt x="804" y="450"/>
                      <a:pt x="804" y="450"/>
                    </a:cubicBezTo>
                    <a:cubicBezTo>
                      <a:pt x="840" y="485"/>
                      <a:pt x="840" y="485"/>
                      <a:pt x="840" y="485"/>
                    </a:cubicBezTo>
                    <a:cubicBezTo>
                      <a:pt x="841" y="487"/>
                      <a:pt x="843" y="488"/>
                      <a:pt x="845" y="488"/>
                    </a:cubicBezTo>
                    <a:cubicBezTo>
                      <a:pt x="944" y="488"/>
                      <a:pt x="944" y="488"/>
                      <a:pt x="944" y="488"/>
                    </a:cubicBezTo>
                    <a:cubicBezTo>
                      <a:pt x="946" y="488"/>
                      <a:pt x="947" y="487"/>
                      <a:pt x="949" y="485"/>
                    </a:cubicBezTo>
                    <a:cubicBezTo>
                      <a:pt x="996" y="438"/>
                      <a:pt x="996" y="438"/>
                      <a:pt x="996" y="438"/>
                    </a:cubicBezTo>
                    <a:cubicBezTo>
                      <a:pt x="1015" y="438"/>
                      <a:pt x="1015" y="438"/>
                      <a:pt x="1015" y="438"/>
                    </a:cubicBezTo>
                    <a:cubicBezTo>
                      <a:pt x="1035" y="459"/>
                      <a:pt x="1035" y="459"/>
                      <a:pt x="1035" y="459"/>
                    </a:cubicBezTo>
                    <a:cubicBezTo>
                      <a:pt x="1030" y="465"/>
                      <a:pt x="1028" y="473"/>
                      <a:pt x="1028" y="482"/>
                    </a:cubicBezTo>
                    <a:cubicBezTo>
                      <a:pt x="1028" y="503"/>
                      <a:pt x="1045" y="520"/>
                      <a:pt x="1066" y="520"/>
                    </a:cubicBezTo>
                    <a:cubicBezTo>
                      <a:pt x="1087" y="520"/>
                      <a:pt x="1105" y="503"/>
                      <a:pt x="1105" y="482"/>
                    </a:cubicBezTo>
                    <a:cubicBezTo>
                      <a:pt x="1105" y="460"/>
                      <a:pt x="1087" y="443"/>
                      <a:pt x="1066" y="443"/>
                    </a:cubicBezTo>
                    <a:cubicBezTo>
                      <a:pt x="1059" y="443"/>
                      <a:pt x="1052" y="445"/>
                      <a:pt x="1046" y="449"/>
                    </a:cubicBezTo>
                    <a:cubicBezTo>
                      <a:pt x="1023" y="426"/>
                      <a:pt x="1023" y="426"/>
                      <a:pt x="1023" y="426"/>
                    </a:cubicBezTo>
                    <a:cubicBezTo>
                      <a:pt x="1021" y="424"/>
                      <a:pt x="1019" y="424"/>
                      <a:pt x="1018" y="424"/>
                    </a:cubicBezTo>
                    <a:cubicBezTo>
                      <a:pt x="993" y="424"/>
                      <a:pt x="993" y="424"/>
                      <a:pt x="993" y="424"/>
                    </a:cubicBezTo>
                    <a:cubicBezTo>
                      <a:pt x="991" y="424"/>
                      <a:pt x="989" y="424"/>
                      <a:pt x="988" y="426"/>
                    </a:cubicBezTo>
                    <a:cubicBezTo>
                      <a:pt x="941" y="473"/>
                      <a:pt x="941" y="473"/>
                      <a:pt x="941" y="473"/>
                    </a:cubicBezTo>
                    <a:cubicBezTo>
                      <a:pt x="848" y="473"/>
                      <a:pt x="848" y="473"/>
                      <a:pt x="848" y="473"/>
                    </a:cubicBezTo>
                    <a:cubicBezTo>
                      <a:pt x="812" y="438"/>
                      <a:pt x="812" y="438"/>
                      <a:pt x="812" y="438"/>
                    </a:cubicBezTo>
                    <a:cubicBezTo>
                      <a:pt x="811" y="436"/>
                      <a:pt x="809" y="435"/>
                      <a:pt x="807" y="435"/>
                    </a:cubicBezTo>
                    <a:cubicBezTo>
                      <a:pt x="655" y="435"/>
                      <a:pt x="655" y="435"/>
                      <a:pt x="655" y="435"/>
                    </a:cubicBezTo>
                    <a:cubicBezTo>
                      <a:pt x="639" y="419"/>
                      <a:pt x="639" y="419"/>
                      <a:pt x="639" y="419"/>
                    </a:cubicBezTo>
                    <a:cubicBezTo>
                      <a:pt x="834" y="419"/>
                      <a:pt x="834" y="419"/>
                      <a:pt x="834" y="419"/>
                    </a:cubicBezTo>
                    <a:cubicBezTo>
                      <a:pt x="844" y="443"/>
                      <a:pt x="868" y="460"/>
                      <a:pt x="896" y="460"/>
                    </a:cubicBezTo>
                    <a:cubicBezTo>
                      <a:pt x="928" y="460"/>
                      <a:pt x="955" y="437"/>
                      <a:pt x="961" y="406"/>
                    </a:cubicBezTo>
                    <a:cubicBezTo>
                      <a:pt x="1074" y="406"/>
                      <a:pt x="1074" y="406"/>
                      <a:pt x="1074" y="406"/>
                    </a:cubicBezTo>
                    <a:cubicBezTo>
                      <a:pt x="1188" y="520"/>
                      <a:pt x="1188" y="520"/>
                      <a:pt x="1188" y="520"/>
                    </a:cubicBezTo>
                    <a:cubicBezTo>
                      <a:pt x="1179" y="527"/>
                      <a:pt x="1174" y="538"/>
                      <a:pt x="1174" y="550"/>
                    </a:cubicBezTo>
                    <a:cubicBezTo>
                      <a:pt x="1174" y="571"/>
                      <a:pt x="1191" y="588"/>
                      <a:pt x="1212" y="588"/>
                    </a:cubicBezTo>
                    <a:cubicBezTo>
                      <a:pt x="1234" y="588"/>
                      <a:pt x="1251" y="571"/>
                      <a:pt x="1251" y="550"/>
                    </a:cubicBezTo>
                    <a:cubicBezTo>
                      <a:pt x="1251" y="528"/>
                      <a:pt x="1234" y="511"/>
                      <a:pt x="1212" y="511"/>
                    </a:cubicBezTo>
                    <a:cubicBezTo>
                      <a:pt x="1209" y="511"/>
                      <a:pt x="1205" y="512"/>
                      <a:pt x="1201" y="513"/>
                    </a:cubicBezTo>
                    <a:cubicBezTo>
                      <a:pt x="1082" y="393"/>
                      <a:pt x="1082" y="393"/>
                      <a:pt x="1082" y="393"/>
                    </a:cubicBezTo>
                    <a:cubicBezTo>
                      <a:pt x="1080" y="392"/>
                      <a:pt x="1079" y="391"/>
                      <a:pt x="1077" y="391"/>
                    </a:cubicBezTo>
                    <a:cubicBezTo>
                      <a:pt x="962" y="391"/>
                      <a:pt x="962" y="391"/>
                      <a:pt x="962" y="391"/>
                    </a:cubicBezTo>
                    <a:cubicBezTo>
                      <a:pt x="961" y="356"/>
                      <a:pt x="932" y="327"/>
                      <a:pt x="896" y="327"/>
                    </a:cubicBezTo>
                    <a:cubicBezTo>
                      <a:pt x="860" y="327"/>
                      <a:pt x="831" y="355"/>
                      <a:pt x="829" y="390"/>
                    </a:cubicBezTo>
                    <a:cubicBezTo>
                      <a:pt x="545" y="390"/>
                      <a:pt x="545" y="390"/>
                      <a:pt x="545" y="390"/>
                    </a:cubicBezTo>
                    <a:cubicBezTo>
                      <a:pt x="329" y="174"/>
                      <a:pt x="329" y="174"/>
                      <a:pt x="329" y="174"/>
                    </a:cubicBezTo>
                    <a:cubicBezTo>
                      <a:pt x="326" y="171"/>
                      <a:pt x="322" y="170"/>
                      <a:pt x="318" y="170"/>
                    </a:cubicBezTo>
                    <a:cubicBezTo>
                      <a:pt x="251" y="170"/>
                      <a:pt x="251" y="170"/>
                      <a:pt x="251" y="170"/>
                    </a:cubicBezTo>
                    <a:cubicBezTo>
                      <a:pt x="91" y="10"/>
                      <a:pt x="91" y="10"/>
                      <a:pt x="91" y="10"/>
                    </a:cubicBezTo>
                    <a:cubicBezTo>
                      <a:pt x="89" y="7"/>
                      <a:pt x="85" y="6"/>
                      <a:pt x="81" y="6"/>
                    </a:cubicBezTo>
                    <a:cubicBezTo>
                      <a:pt x="81" y="6"/>
                      <a:pt x="81" y="6"/>
                      <a:pt x="81" y="6"/>
                    </a:cubicBezTo>
                    <a:cubicBezTo>
                      <a:pt x="81" y="0"/>
                      <a:pt x="81" y="0"/>
                      <a:pt x="81" y="0"/>
                    </a:cubicBezTo>
                    <a:cubicBezTo>
                      <a:pt x="0" y="0"/>
                      <a:pt x="0" y="0"/>
                      <a:pt x="0" y="0"/>
                    </a:cubicBezTo>
                    <a:cubicBezTo>
                      <a:pt x="0" y="15"/>
                      <a:pt x="1" y="30"/>
                      <a:pt x="3" y="45"/>
                    </a:cubicBezTo>
                    <a:lnTo>
                      <a:pt x="81" y="45"/>
                    </a:lnTo>
                    <a:close/>
                    <a:moveTo>
                      <a:pt x="283" y="360"/>
                    </a:moveTo>
                    <a:cubicBezTo>
                      <a:pt x="296" y="360"/>
                      <a:pt x="307" y="371"/>
                      <a:pt x="307" y="385"/>
                    </a:cubicBezTo>
                    <a:cubicBezTo>
                      <a:pt x="307" y="398"/>
                      <a:pt x="296" y="409"/>
                      <a:pt x="283" y="409"/>
                    </a:cubicBezTo>
                    <a:cubicBezTo>
                      <a:pt x="270" y="409"/>
                      <a:pt x="259" y="398"/>
                      <a:pt x="259" y="385"/>
                    </a:cubicBezTo>
                    <a:cubicBezTo>
                      <a:pt x="259" y="371"/>
                      <a:pt x="270" y="360"/>
                      <a:pt x="283" y="360"/>
                    </a:cubicBezTo>
                    <a:close/>
                    <a:moveTo>
                      <a:pt x="301" y="245"/>
                    </a:moveTo>
                    <a:cubicBezTo>
                      <a:pt x="314" y="245"/>
                      <a:pt x="325" y="256"/>
                      <a:pt x="325" y="269"/>
                    </a:cubicBezTo>
                    <a:cubicBezTo>
                      <a:pt x="325" y="283"/>
                      <a:pt x="314" y="293"/>
                      <a:pt x="301" y="293"/>
                    </a:cubicBezTo>
                    <a:cubicBezTo>
                      <a:pt x="288" y="293"/>
                      <a:pt x="277" y="283"/>
                      <a:pt x="277" y="269"/>
                    </a:cubicBezTo>
                    <a:cubicBezTo>
                      <a:pt x="277" y="256"/>
                      <a:pt x="288" y="245"/>
                      <a:pt x="301" y="245"/>
                    </a:cubicBezTo>
                    <a:close/>
                    <a:moveTo>
                      <a:pt x="515" y="506"/>
                    </a:moveTo>
                    <a:cubicBezTo>
                      <a:pt x="529" y="506"/>
                      <a:pt x="539" y="517"/>
                      <a:pt x="539" y="530"/>
                    </a:cubicBezTo>
                    <a:cubicBezTo>
                      <a:pt x="539" y="544"/>
                      <a:pt x="529" y="554"/>
                      <a:pt x="515" y="554"/>
                    </a:cubicBezTo>
                    <a:cubicBezTo>
                      <a:pt x="502" y="554"/>
                      <a:pt x="491" y="544"/>
                      <a:pt x="491" y="530"/>
                    </a:cubicBezTo>
                    <a:cubicBezTo>
                      <a:pt x="491" y="517"/>
                      <a:pt x="502" y="506"/>
                      <a:pt x="515" y="506"/>
                    </a:cubicBezTo>
                    <a:close/>
                    <a:moveTo>
                      <a:pt x="610" y="586"/>
                    </a:moveTo>
                    <a:cubicBezTo>
                      <a:pt x="610" y="599"/>
                      <a:pt x="599" y="610"/>
                      <a:pt x="585" y="610"/>
                    </a:cubicBezTo>
                    <a:cubicBezTo>
                      <a:pt x="572" y="610"/>
                      <a:pt x="561" y="599"/>
                      <a:pt x="561" y="586"/>
                    </a:cubicBezTo>
                    <a:cubicBezTo>
                      <a:pt x="561" y="573"/>
                      <a:pt x="572" y="562"/>
                      <a:pt x="585" y="562"/>
                    </a:cubicBezTo>
                    <a:cubicBezTo>
                      <a:pt x="599" y="562"/>
                      <a:pt x="610" y="573"/>
                      <a:pt x="610" y="586"/>
                    </a:cubicBezTo>
                    <a:close/>
                    <a:moveTo>
                      <a:pt x="656" y="628"/>
                    </a:moveTo>
                    <a:cubicBezTo>
                      <a:pt x="670" y="628"/>
                      <a:pt x="680" y="639"/>
                      <a:pt x="680" y="652"/>
                    </a:cubicBezTo>
                    <a:cubicBezTo>
                      <a:pt x="680" y="665"/>
                      <a:pt x="670" y="676"/>
                      <a:pt x="656" y="676"/>
                    </a:cubicBezTo>
                    <a:cubicBezTo>
                      <a:pt x="643" y="676"/>
                      <a:pt x="632" y="665"/>
                      <a:pt x="632" y="652"/>
                    </a:cubicBezTo>
                    <a:cubicBezTo>
                      <a:pt x="632" y="639"/>
                      <a:pt x="643" y="628"/>
                      <a:pt x="656" y="628"/>
                    </a:cubicBezTo>
                    <a:close/>
                    <a:moveTo>
                      <a:pt x="1110" y="804"/>
                    </a:moveTo>
                    <a:cubicBezTo>
                      <a:pt x="1123" y="804"/>
                      <a:pt x="1134" y="815"/>
                      <a:pt x="1134" y="828"/>
                    </a:cubicBezTo>
                    <a:cubicBezTo>
                      <a:pt x="1134" y="842"/>
                      <a:pt x="1123" y="853"/>
                      <a:pt x="1110" y="853"/>
                    </a:cubicBezTo>
                    <a:cubicBezTo>
                      <a:pt x="1096" y="853"/>
                      <a:pt x="1086" y="842"/>
                      <a:pt x="1086" y="828"/>
                    </a:cubicBezTo>
                    <a:cubicBezTo>
                      <a:pt x="1086" y="815"/>
                      <a:pt x="1096" y="804"/>
                      <a:pt x="1110" y="804"/>
                    </a:cubicBezTo>
                    <a:close/>
                    <a:moveTo>
                      <a:pt x="828" y="661"/>
                    </a:moveTo>
                    <a:cubicBezTo>
                      <a:pt x="846" y="661"/>
                      <a:pt x="859" y="675"/>
                      <a:pt x="859" y="692"/>
                    </a:cubicBezTo>
                    <a:cubicBezTo>
                      <a:pt x="859" y="709"/>
                      <a:pt x="846" y="723"/>
                      <a:pt x="828" y="723"/>
                    </a:cubicBezTo>
                    <a:cubicBezTo>
                      <a:pt x="811" y="723"/>
                      <a:pt x="797" y="709"/>
                      <a:pt x="797" y="692"/>
                    </a:cubicBezTo>
                    <a:cubicBezTo>
                      <a:pt x="797" y="675"/>
                      <a:pt x="811" y="661"/>
                      <a:pt x="828" y="661"/>
                    </a:cubicBezTo>
                    <a:close/>
                    <a:moveTo>
                      <a:pt x="1102" y="625"/>
                    </a:moveTo>
                    <a:cubicBezTo>
                      <a:pt x="1125" y="625"/>
                      <a:pt x="1143" y="643"/>
                      <a:pt x="1143" y="666"/>
                    </a:cubicBezTo>
                    <a:cubicBezTo>
                      <a:pt x="1143" y="689"/>
                      <a:pt x="1125" y="707"/>
                      <a:pt x="1102" y="707"/>
                    </a:cubicBezTo>
                    <a:cubicBezTo>
                      <a:pt x="1079" y="707"/>
                      <a:pt x="1061" y="689"/>
                      <a:pt x="1061" y="666"/>
                    </a:cubicBezTo>
                    <a:cubicBezTo>
                      <a:pt x="1061" y="643"/>
                      <a:pt x="1079" y="625"/>
                      <a:pt x="1102" y="625"/>
                    </a:cubicBezTo>
                    <a:close/>
                    <a:moveTo>
                      <a:pt x="1066" y="458"/>
                    </a:moveTo>
                    <a:cubicBezTo>
                      <a:pt x="1079" y="458"/>
                      <a:pt x="1090" y="468"/>
                      <a:pt x="1090" y="482"/>
                    </a:cubicBezTo>
                    <a:cubicBezTo>
                      <a:pt x="1090" y="495"/>
                      <a:pt x="1079" y="506"/>
                      <a:pt x="1066" y="506"/>
                    </a:cubicBezTo>
                    <a:cubicBezTo>
                      <a:pt x="1053" y="506"/>
                      <a:pt x="1042" y="495"/>
                      <a:pt x="1042" y="482"/>
                    </a:cubicBezTo>
                    <a:cubicBezTo>
                      <a:pt x="1042" y="468"/>
                      <a:pt x="1053" y="458"/>
                      <a:pt x="1066" y="458"/>
                    </a:cubicBezTo>
                    <a:close/>
                    <a:moveTo>
                      <a:pt x="1212" y="525"/>
                    </a:moveTo>
                    <a:cubicBezTo>
                      <a:pt x="1226" y="525"/>
                      <a:pt x="1237" y="536"/>
                      <a:pt x="1237" y="550"/>
                    </a:cubicBezTo>
                    <a:cubicBezTo>
                      <a:pt x="1237" y="563"/>
                      <a:pt x="1226" y="574"/>
                      <a:pt x="1212" y="574"/>
                    </a:cubicBezTo>
                    <a:cubicBezTo>
                      <a:pt x="1199" y="574"/>
                      <a:pt x="1188" y="563"/>
                      <a:pt x="1188" y="550"/>
                    </a:cubicBezTo>
                    <a:cubicBezTo>
                      <a:pt x="1188" y="536"/>
                      <a:pt x="1199" y="525"/>
                      <a:pt x="1212" y="525"/>
                    </a:cubicBezTo>
                    <a:close/>
                    <a:moveTo>
                      <a:pt x="896" y="356"/>
                    </a:moveTo>
                    <a:cubicBezTo>
                      <a:pt x="917" y="356"/>
                      <a:pt x="933" y="373"/>
                      <a:pt x="933" y="394"/>
                    </a:cubicBezTo>
                    <a:cubicBezTo>
                      <a:pt x="933" y="414"/>
                      <a:pt x="917" y="431"/>
                      <a:pt x="896" y="431"/>
                    </a:cubicBezTo>
                    <a:cubicBezTo>
                      <a:pt x="875" y="431"/>
                      <a:pt x="858" y="414"/>
                      <a:pt x="858" y="394"/>
                    </a:cubicBezTo>
                    <a:cubicBezTo>
                      <a:pt x="858" y="373"/>
                      <a:pt x="875" y="356"/>
                      <a:pt x="896" y="3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7" name="Freeform 14"/>
              <p:cNvSpPr>
                <a:spLocks noEditPoints="1"/>
              </p:cNvSpPr>
              <p:nvPr/>
            </p:nvSpPr>
            <p:spPr bwMode="auto">
              <a:xfrm>
                <a:off x="3967" y="1421"/>
                <a:ext cx="973" cy="868"/>
              </a:xfrm>
              <a:custGeom>
                <a:avLst/>
                <a:gdLst>
                  <a:gd name="T0" fmla="*/ 113 w 1161"/>
                  <a:gd name="T1" fmla="*/ 1025 h 1035"/>
                  <a:gd name="T2" fmla="*/ 498 w 1161"/>
                  <a:gd name="T3" fmla="*/ 757 h 1035"/>
                  <a:gd name="T4" fmla="*/ 758 w 1161"/>
                  <a:gd name="T5" fmla="*/ 715 h 1035"/>
                  <a:gd name="T6" fmla="*/ 923 w 1161"/>
                  <a:gd name="T7" fmla="*/ 587 h 1035"/>
                  <a:gd name="T8" fmla="*/ 884 w 1161"/>
                  <a:gd name="T9" fmla="*/ 548 h 1035"/>
                  <a:gd name="T10" fmla="*/ 560 w 1161"/>
                  <a:gd name="T11" fmla="*/ 701 h 1035"/>
                  <a:gd name="T12" fmla="*/ 734 w 1161"/>
                  <a:gd name="T13" fmla="*/ 687 h 1035"/>
                  <a:gd name="T14" fmla="*/ 857 w 1161"/>
                  <a:gd name="T15" fmla="*/ 495 h 1035"/>
                  <a:gd name="T16" fmla="*/ 961 w 1161"/>
                  <a:gd name="T17" fmla="*/ 457 h 1035"/>
                  <a:gd name="T18" fmla="*/ 884 w 1161"/>
                  <a:gd name="T19" fmla="*/ 450 h 1035"/>
                  <a:gd name="T20" fmla="*/ 843 w 1161"/>
                  <a:gd name="T21" fmla="*/ 492 h 1035"/>
                  <a:gd name="T22" fmla="*/ 587 w 1161"/>
                  <a:gd name="T23" fmla="*/ 674 h 1035"/>
                  <a:gd name="T24" fmla="*/ 719 w 1161"/>
                  <a:gd name="T25" fmla="*/ 660 h 1035"/>
                  <a:gd name="T26" fmla="*/ 820 w 1161"/>
                  <a:gd name="T27" fmla="*/ 478 h 1035"/>
                  <a:gd name="T28" fmla="*/ 1002 w 1161"/>
                  <a:gd name="T29" fmla="*/ 427 h 1035"/>
                  <a:gd name="T30" fmla="*/ 940 w 1161"/>
                  <a:gd name="T31" fmla="*/ 357 h 1035"/>
                  <a:gd name="T32" fmla="*/ 807 w 1161"/>
                  <a:gd name="T33" fmla="*/ 470 h 1035"/>
                  <a:gd name="T34" fmla="*/ 711 w 1161"/>
                  <a:gd name="T35" fmla="*/ 648 h 1035"/>
                  <a:gd name="T36" fmla="*/ 621 w 1161"/>
                  <a:gd name="T37" fmla="*/ 634 h 1035"/>
                  <a:gd name="T38" fmla="*/ 739 w 1161"/>
                  <a:gd name="T39" fmla="*/ 438 h 1035"/>
                  <a:gd name="T40" fmla="*/ 672 w 1161"/>
                  <a:gd name="T41" fmla="*/ 371 h 1035"/>
                  <a:gd name="T42" fmla="*/ 592 w 1161"/>
                  <a:gd name="T43" fmla="*/ 497 h 1035"/>
                  <a:gd name="T44" fmla="*/ 382 w 1161"/>
                  <a:gd name="T45" fmla="*/ 728 h 1035"/>
                  <a:gd name="T46" fmla="*/ 287 w 1161"/>
                  <a:gd name="T47" fmla="*/ 732 h 1035"/>
                  <a:gd name="T48" fmla="*/ 503 w 1161"/>
                  <a:gd name="T49" fmla="*/ 563 h 1035"/>
                  <a:gd name="T50" fmla="*/ 611 w 1161"/>
                  <a:gd name="T51" fmla="*/ 393 h 1035"/>
                  <a:gd name="T52" fmla="*/ 777 w 1161"/>
                  <a:gd name="T53" fmla="*/ 225 h 1035"/>
                  <a:gd name="T54" fmla="*/ 973 w 1161"/>
                  <a:gd name="T55" fmla="*/ 194 h 1035"/>
                  <a:gd name="T56" fmla="*/ 1084 w 1161"/>
                  <a:gd name="T57" fmla="*/ 119 h 1035"/>
                  <a:gd name="T58" fmla="*/ 1122 w 1161"/>
                  <a:gd name="T59" fmla="*/ 72 h 1035"/>
                  <a:gd name="T60" fmla="*/ 1043 w 1161"/>
                  <a:gd name="T61" fmla="*/ 106 h 1035"/>
                  <a:gd name="T62" fmla="*/ 849 w 1161"/>
                  <a:gd name="T63" fmla="*/ 156 h 1035"/>
                  <a:gd name="T64" fmla="*/ 967 w 1161"/>
                  <a:gd name="T65" fmla="*/ 156 h 1035"/>
                  <a:gd name="T66" fmla="*/ 1068 w 1161"/>
                  <a:gd name="T67" fmla="*/ 77 h 1035"/>
                  <a:gd name="T68" fmla="*/ 1030 w 1161"/>
                  <a:gd name="T69" fmla="*/ 39 h 1035"/>
                  <a:gd name="T70" fmla="*/ 862 w 1161"/>
                  <a:gd name="T71" fmla="*/ 144 h 1035"/>
                  <a:gd name="T72" fmla="*/ 969 w 1161"/>
                  <a:gd name="T73" fmla="*/ 69 h 1035"/>
                  <a:gd name="T74" fmla="*/ 897 w 1161"/>
                  <a:gd name="T75" fmla="*/ 88 h 1035"/>
                  <a:gd name="T76" fmla="*/ 686 w 1161"/>
                  <a:gd name="T77" fmla="*/ 213 h 1035"/>
                  <a:gd name="T78" fmla="*/ 597 w 1161"/>
                  <a:gd name="T79" fmla="*/ 391 h 1035"/>
                  <a:gd name="T80" fmla="*/ 377 w 1161"/>
                  <a:gd name="T81" fmla="*/ 563 h 1035"/>
                  <a:gd name="T82" fmla="*/ 265 w 1161"/>
                  <a:gd name="T83" fmla="*/ 727 h 1035"/>
                  <a:gd name="T84" fmla="*/ 79 w 1161"/>
                  <a:gd name="T85" fmla="*/ 997 h 1035"/>
                  <a:gd name="T86" fmla="*/ 0 w 1161"/>
                  <a:gd name="T87" fmla="*/ 1035 h 1035"/>
                  <a:gd name="T88" fmla="*/ 947 w 1161"/>
                  <a:gd name="T89" fmla="*/ 548 h 1035"/>
                  <a:gd name="T90" fmla="*/ 923 w 1161"/>
                  <a:gd name="T91" fmla="*/ 524 h 1035"/>
                  <a:gd name="T92" fmla="*/ 923 w 1161"/>
                  <a:gd name="T93" fmla="*/ 481 h 1035"/>
                  <a:gd name="T94" fmla="*/ 1002 w 1161"/>
                  <a:gd name="T95" fmla="*/ 323 h 1035"/>
                  <a:gd name="T96" fmla="*/ 961 w 1161"/>
                  <a:gd name="T97" fmla="*/ 364 h 1035"/>
                  <a:gd name="T98" fmla="*/ 777 w 1161"/>
                  <a:gd name="T99" fmla="*/ 371 h 1035"/>
                  <a:gd name="T100" fmla="*/ 739 w 1161"/>
                  <a:gd name="T101" fmla="*/ 334 h 1035"/>
                  <a:gd name="T102" fmla="*/ 1122 w 1161"/>
                  <a:gd name="T103" fmla="*/ 135 h 1035"/>
                  <a:gd name="T104" fmla="*/ 1068 w 1161"/>
                  <a:gd name="T105" fmla="*/ 15 h 1035"/>
                  <a:gd name="T106" fmla="*/ 1044 w 1161"/>
                  <a:gd name="T107" fmla="*/ 39 h 1035"/>
                  <a:gd name="T108" fmla="*/ 955 w 1161"/>
                  <a:gd name="T109" fmla="*/ 69 h 1035"/>
                  <a:gd name="T110" fmla="*/ 931 w 1161"/>
                  <a:gd name="T111" fmla="*/ 45 h 1035"/>
                  <a:gd name="T112" fmla="*/ 440 w 1161"/>
                  <a:gd name="T113" fmla="*/ 60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1" h="1035">
                    <a:moveTo>
                      <a:pt x="79" y="1035"/>
                    </a:moveTo>
                    <a:cubicBezTo>
                      <a:pt x="79" y="1025"/>
                      <a:pt x="79" y="1025"/>
                      <a:pt x="79" y="1025"/>
                    </a:cubicBezTo>
                    <a:cubicBezTo>
                      <a:pt x="113" y="1025"/>
                      <a:pt x="113" y="1025"/>
                      <a:pt x="113" y="1025"/>
                    </a:cubicBezTo>
                    <a:cubicBezTo>
                      <a:pt x="117" y="1025"/>
                      <a:pt x="121" y="1024"/>
                      <a:pt x="124" y="1021"/>
                    </a:cubicBezTo>
                    <a:cubicBezTo>
                      <a:pt x="388" y="757"/>
                      <a:pt x="388" y="757"/>
                      <a:pt x="388" y="757"/>
                    </a:cubicBezTo>
                    <a:cubicBezTo>
                      <a:pt x="498" y="757"/>
                      <a:pt x="498" y="757"/>
                      <a:pt x="498" y="757"/>
                    </a:cubicBezTo>
                    <a:cubicBezTo>
                      <a:pt x="502" y="757"/>
                      <a:pt x="505" y="755"/>
                      <a:pt x="508" y="753"/>
                    </a:cubicBezTo>
                    <a:cubicBezTo>
                      <a:pt x="546" y="715"/>
                      <a:pt x="546" y="715"/>
                      <a:pt x="546" y="715"/>
                    </a:cubicBezTo>
                    <a:cubicBezTo>
                      <a:pt x="758" y="715"/>
                      <a:pt x="758" y="715"/>
                      <a:pt x="758" y="715"/>
                    </a:cubicBezTo>
                    <a:cubicBezTo>
                      <a:pt x="760" y="715"/>
                      <a:pt x="761" y="714"/>
                      <a:pt x="763" y="713"/>
                    </a:cubicBezTo>
                    <a:cubicBezTo>
                      <a:pt x="898" y="578"/>
                      <a:pt x="898" y="578"/>
                      <a:pt x="898" y="578"/>
                    </a:cubicBezTo>
                    <a:cubicBezTo>
                      <a:pt x="904" y="584"/>
                      <a:pt x="913" y="587"/>
                      <a:pt x="923" y="587"/>
                    </a:cubicBezTo>
                    <a:cubicBezTo>
                      <a:pt x="944" y="587"/>
                      <a:pt x="961" y="570"/>
                      <a:pt x="961" y="548"/>
                    </a:cubicBezTo>
                    <a:cubicBezTo>
                      <a:pt x="961" y="527"/>
                      <a:pt x="944" y="510"/>
                      <a:pt x="923" y="510"/>
                    </a:cubicBezTo>
                    <a:cubicBezTo>
                      <a:pt x="901" y="510"/>
                      <a:pt x="884" y="527"/>
                      <a:pt x="884" y="548"/>
                    </a:cubicBezTo>
                    <a:cubicBezTo>
                      <a:pt x="884" y="555"/>
                      <a:pt x="886" y="561"/>
                      <a:pt x="889" y="567"/>
                    </a:cubicBezTo>
                    <a:cubicBezTo>
                      <a:pt x="755" y="701"/>
                      <a:pt x="755" y="701"/>
                      <a:pt x="755" y="701"/>
                    </a:cubicBezTo>
                    <a:cubicBezTo>
                      <a:pt x="560" y="701"/>
                      <a:pt x="560" y="701"/>
                      <a:pt x="560" y="701"/>
                    </a:cubicBezTo>
                    <a:cubicBezTo>
                      <a:pt x="572" y="689"/>
                      <a:pt x="572" y="689"/>
                      <a:pt x="572" y="689"/>
                    </a:cubicBezTo>
                    <a:cubicBezTo>
                      <a:pt x="729" y="689"/>
                      <a:pt x="729" y="689"/>
                      <a:pt x="729" y="689"/>
                    </a:cubicBezTo>
                    <a:cubicBezTo>
                      <a:pt x="731" y="689"/>
                      <a:pt x="733" y="688"/>
                      <a:pt x="734" y="687"/>
                    </a:cubicBezTo>
                    <a:cubicBezTo>
                      <a:pt x="855" y="565"/>
                      <a:pt x="855" y="565"/>
                      <a:pt x="855" y="565"/>
                    </a:cubicBezTo>
                    <a:cubicBezTo>
                      <a:pt x="856" y="564"/>
                      <a:pt x="857" y="562"/>
                      <a:pt x="857" y="560"/>
                    </a:cubicBezTo>
                    <a:cubicBezTo>
                      <a:pt x="857" y="495"/>
                      <a:pt x="857" y="495"/>
                      <a:pt x="857" y="495"/>
                    </a:cubicBezTo>
                    <a:cubicBezTo>
                      <a:pt x="885" y="467"/>
                      <a:pt x="885" y="467"/>
                      <a:pt x="885" y="467"/>
                    </a:cubicBezTo>
                    <a:cubicBezTo>
                      <a:pt x="890" y="483"/>
                      <a:pt x="905" y="496"/>
                      <a:pt x="923" y="496"/>
                    </a:cubicBezTo>
                    <a:cubicBezTo>
                      <a:pt x="944" y="496"/>
                      <a:pt x="961" y="479"/>
                      <a:pt x="961" y="457"/>
                    </a:cubicBezTo>
                    <a:cubicBezTo>
                      <a:pt x="961" y="436"/>
                      <a:pt x="944" y="419"/>
                      <a:pt x="923" y="419"/>
                    </a:cubicBezTo>
                    <a:cubicBezTo>
                      <a:pt x="904" y="419"/>
                      <a:pt x="888" y="432"/>
                      <a:pt x="885" y="450"/>
                    </a:cubicBezTo>
                    <a:cubicBezTo>
                      <a:pt x="884" y="450"/>
                      <a:pt x="884" y="450"/>
                      <a:pt x="884" y="450"/>
                    </a:cubicBezTo>
                    <a:cubicBezTo>
                      <a:pt x="882" y="450"/>
                      <a:pt x="880" y="451"/>
                      <a:pt x="879" y="453"/>
                    </a:cubicBezTo>
                    <a:cubicBezTo>
                      <a:pt x="845" y="487"/>
                      <a:pt x="845" y="487"/>
                      <a:pt x="845" y="487"/>
                    </a:cubicBezTo>
                    <a:cubicBezTo>
                      <a:pt x="844" y="488"/>
                      <a:pt x="843" y="490"/>
                      <a:pt x="843" y="492"/>
                    </a:cubicBezTo>
                    <a:cubicBezTo>
                      <a:pt x="843" y="557"/>
                      <a:pt x="843" y="557"/>
                      <a:pt x="843" y="557"/>
                    </a:cubicBezTo>
                    <a:cubicBezTo>
                      <a:pt x="726" y="674"/>
                      <a:pt x="726" y="674"/>
                      <a:pt x="726" y="674"/>
                    </a:cubicBezTo>
                    <a:cubicBezTo>
                      <a:pt x="587" y="674"/>
                      <a:pt x="587" y="674"/>
                      <a:pt x="587" y="674"/>
                    </a:cubicBezTo>
                    <a:cubicBezTo>
                      <a:pt x="599" y="662"/>
                      <a:pt x="599" y="662"/>
                      <a:pt x="599" y="662"/>
                    </a:cubicBezTo>
                    <a:cubicBezTo>
                      <a:pt x="714" y="662"/>
                      <a:pt x="714" y="662"/>
                      <a:pt x="714" y="662"/>
                    </a:cubicBezTo>
                    <a:cubicBezTo>
                      <a:pt x="716" y="662"/>
                      <a:pt x="718" y="661"/>
                      <a:pt x="719" y="660"/>
                    </a:cubicBezTo>
                    <a:cubicBezTo>
                      <a:pt x="818" y="562"/>
                      <a:pt x="818" y="562"/>
                      <a:pt x="818" y="562"/>
                    </a:cubicBezTo>
                    <a:cubicBezTo>
                      <a:pt x="819" y="560"/>
                      <a:pt x="820" y="559"/>
                      <a:pt x="820" y="557"/>
                    </a:cubicBezTo>
                    <a:cubicBezTo>
                      <a:pt x="820" y="478"/>
                      <a:pt x="820" y="478"/>
                      <a:pt x="820" y="478"/>
                    </a:cubicBezTo>
                    <a:cubicBezTo>
                      <a:pt x="926" y="372"/>
                      <a:pt x="926" y="372"/>
                      <a:pt x="926" y="372"/>
                    </a:cubicBezTo>
                    <a:cubicBezTo>
                      <a:pt x="940" y="372"/>
                      <a:pt x="940" y="372"/>
                      <a:pt x="940" y="372"/>
                    </a:cubicBezTo>
                    <a:cubicBezTo>
                      <a:pt x="943" y="403"/>
                      <a:pt x="970" y="427"/>
                      <a:pt x="1002" y="427"/>
                    </a:cubicBezTo>
                    <a:cubicBezTo>
                      <a:pt x="1037" y="427"/>
                      <a:pt x="1065" y="399"/>
                      <a:pt x="1065" y="364"/>
                    </a:cubicBezTo>
                    <a:cubicBezTo>
                      <a:pt x="1065" y="330"/>
                      <a:pt x="1037" y="301"/>
                      <a:pt x="1002" y="301"/>
                    </a:cubicBezTo>
                    <a:cubicBezTo>
                      <a:pt x="970" y="301"/>
                      <a:pt x="943" y="326"/>
                      <a:pt x="940" y="357"/>
                    </a:cubicBezTo>
                    <a:cubicBezTo>
                      <a:pt x="923" y="357"/>
                      <a:pt x="923" y="357"/>
                      <a:pt x="923" y="357"/>
                    </a:cubicBezTo>
                    <a:cubicBezTo>
                      <a:pt x="921" y="357"/>
                      <a:pt x="919" y="358"/>
                      <a:pt x="918" y="359"/>
                    </a:cubicBezTo>
                    <a:cubicBezTo>
                      <a:pt x="807" y="470"/>
                      <a:pt x="807" y="470"/>
                      <a:pt x="807" y="470"/>
                    </a:cubicBezTo>
                    <a:cubicBezTo>
                      <a:pt x="806" y="471"/>
                      <a:pt x="805" y="473"/>
                      <a:pt x="805" y="475"/>
                    </a:cubicBezTo>
                    <a:cubicBezTo>
                      <a:pt x="805" y="554"/>
                      <a:pt x="805" y="554"/>
                      <a:pt x="805" y="554"/>
                    </a:cubicBezTo>
                    <a:cubicBezTo>
                      <a:pt x="711" y="648"/>
                      <a:pt x="711" y="648"/>
                      <a:pt x="711" y="648"/>
                    </a:cubicBezTo>
                    <a:cubicBezTo>
                      <a:pt x="613" y="648"/>
                      <a:pt x="613" y="648"/>
                      <a:pt x="613" y="648"/>
                    </a:cubicBezTo>
                    <a:cubicBezTo>
                      <a:pt x="617" y="644"/>
                      <a:pt x="617" y="644"/>
                      <a:pt x="617" y="644"/>
                    </a:cubicBezTo>
                    <a:cubicBezTo>
                      <a:pt x="620" y="641"/>
                      <a:pt x="621" y="637"/>
                      <a:pt x="621" y="634"/>
                    </a:cubicBezTo>
                    <a:cubicBezTo>
                      <a:pt x="621" y="503"/>
                      <a:pt x="621" y="503"/>
                      <a:pt x="621" y="503"/>
                    </a:cubicBezTo>
                    <a:cubicBezTo>
                      <a:pt x="699" y="425"/>
                      <a:pt x="699" y="425"/>
                      <a:pt x="699" y="425"/>
                    </a:cubicBezTo>
                    <a:cubicBezTo>
                      <a:pt x="710" y="433"/>
                      <a:pt x="724" y="438"/>
                      <a:pt x="739" y="438"/>
                    </a:cubicBezTo>
                    <a:cubicBezTo>
                      <a:pt x="776" y="438"/>
                      <a:pt x="805" y="408"/>
                      <a:pt x="805" y="371"/>
                    </a:cubicBezTo>
                    <a:cubicBezTo>
                      <a:pt x="805" y="335"/>
                      <a:pt x="776" y="305"/>
                      <a:pt x="739" y="305"/>
                    </a:cubicBezTo>
                    <a:cubicBezTo>
                      <a:pt x="702" y="305"/>
                      <a:pt x="672" y="335"/>
                      <a:pt x="672" y="371"/>
                    </a:cubicBezTo>
                    <a:cubicBezTo>
                      <a:pt x="672" y="383"/>
                      <a:pt x="675" y="394"/>
                      <a:pt x="680" y="403"/>
                    </a:cubicBezTo>
                    <a:cubicBezTo>
                      <a:pt x="597" y="487"/>
                      <a:pt x="597" y="487"/>
                      <a:pt x="597" y="487"/>
                    </a:cubicBezTo>
                    <a:cubicBezTo>
                      <a:pt x="594" y="489"/>
                      <a:pt x="592" y="493"/>
                      <a:pt x="592" y="497"/>
                    </a:cubicBezTo>
                    <a:cubicBezTo>
                      <a:pt x="592" y="628"/>
                      <a:pt x="592" y="628"/>
                      <a:pt x="592" y="628"/>
                    </a:cubicBezTo>
                    <a:cubicBezTo>
                      <a:pt x="492" y="728"/>
                      <a:pt x="492" y="728"/>
                      <a:pt x="492" y="728"/>
                    </a:cubicBezTo>
                    <a:cubicBezTo>
                      <a:pt x="382" y="728"/>
                      <a:pt x="382" y="728"/>
                      <a:pt x="382" y="728"/>
                    </a:cubicBezTo>
                    <a:cubicBezTo>
                      <a:pt x="378" y="728"/>
                      <a:pt x="374" y="730"/>
                      <a:pt x="372" y="732"/>
                    </a:cubicBezTo>
                    <a:cubicBezTo>
                      <a:pt x="287" y="817"/>
                      <a:pt x="287" y="817"/>
                      <a:pt x="287" y="817"/>
                    </a:cubicBezTo>
                    <a:cubicBezTo>
                      <a:pt x="287" y="732"/>
                      <a:pt x="287" y="732"/>
                      <a:pt x="287" y="732"/>
                    </a:cubicBezTo>
                    <a:cubicBezTo>
                      <a:pt x="404" y="615"/>
                      <a:pt x="404" y="615"/>
                      <a:pt x="404" y="615"/>
                    </a:cubicBezTo>
                    <a:cubicBezTo>
                      <a:pt x="414" y="622"/>
                      <a:pt x="427" y="626"/>
                      <a:pt x="440" y="626"/>
                    </a:cubicBezTo>
                    <a:cubicBezTo>
                      <a:pt x="475" y="626"/>
                      <a:pt x="503" y="598"/>
                      <a:pt x="503" y="563"/>
                    </a:cubicBezTo>
                    <a:cubicBezTo>
                      <a:pt x="503" y="549"/>
                      <a:pt x="498" y="536"/>
                      <a:pt x="490" y="525"/>
                    </a:cubicBezTo>
                    <a:cubicBezTo>
                      <a:pt x="609" y="398"/>
                      <a:pt x="609" y="398"/>
                      <a:pt x="609" y="398"/>
                    </a:cubicBezTo>
                    <a:cubicBezTo>
                      <a:pt x="611" y="397"/>
                      <a:pt x="611" y="395"/>
                      <a:pt x="611" y="393"/>
                    </a:cubicBezTo>
                    <a:cubicBezTo>
                      <a:pt x="611" y="308"/>
                      <a:pt x="611" y="308"/>
                      <a:pt x="611" y="308"/>
                    </a:cubicBezTo>
                    <a:cubicBezTo>
                      <a:pt x="694" y="225"/>
                      <a:pt x="694" y="225"/>
                      <a:pt x="694" y="225"/>
                    </a:cubicBezTo>
                    <a:cubicBezTo>
                      <a:pt x="777" y="225"/>
                      <a:pt x="777" y="225"/>
                      <a:pt x="777" y="225"/>
                    </a:cubicBezTo>
                    <a:cubicBezTo>
                      <a:pt x="779" y="225"/>
                      <a:pt x="781" y="225"/>
                      <a:pt x="782" y="223"/>
                    </a:cubicBezTo>
                    <a:cubicBezTo>
                      <a:pt x="811" y="194"/>
                      <a:pt x="811" y="194"/>
                      <a:pt x="811" y="194"/>
                    </a:cubicBezTo>
                    <a:cubicBezTo>
                      <a:pt x="973" y="194"/>
                      <a:pt x="973" y="194"/>
                      <a:pt x="973" y="194"/>
                    </a:cubicBezTo>
                    <a:cubicBezTo>
                      <a:pt x="975" y="194"/>
                      <a:pt x="976" y="193"/>
                      <a:pt x="978" y="192"/>
                    </a:cubicBezTo>
                    <a:cubicBezTo>
                      <a:pt x="1051" y="119"/>
                      <a:pt x="1051" y="119"/>
                      <a:pt x="1051" y="119"/>
                    </a:cubicBezTo>
                    <a:cubicBezTo>
                      <a:pt x="1084" y="119"/>
                      <a:pt x="1084" y="119"/>
                      <a:pt x="1084" y="119"/>
                    </a:cubicBezTo>
                    <a:cubicBezTo>
                      <a:pt x="1088" y="136"/>
                      <a:pt x="1103" y="149"/>
                      <a:pt x="1122" y="149"/>
                    </a:cubicBezTo>
                    <a:cubicBezTo>
                      <a:pt x="1143" y="149"/>
                      <a:pt x="1161" y="132"/>
                      <a:pt x="1161" y="111"/>
                    </a:cubicBezTo>
                    <a:cubicBezTo>
                      <a:pt x="1161" y="90"/>
                      <a:pt x="1143" y="72"/>
                      <a:pt x="1122" y="72"/>
                    </a:cubicBezTo>
                    <a:cubicBezTo>
                      <a:pt x="1103" y="72"/>
                      <a:pt x="1087" y="86"/>
                      <a:pt x="1084" y="104"/>
                    </a:cubicBezTo>
                    <a:cubicBezTo>
                      <a:pt x="1048" y="104"/>
                      <a:pt x="1048" y="104"/>
                      <a:pt x="1048" y="104"/>
                    </a:cubicBezTo>
                    <a:cubicBezTo>
                      <a:pt x="1046" y="104"/>
                      <a:pt x="1045" y="105"/>
                      <a:pt x="1043" y="106"/>
                    </a:cubicBezTo>
                    <a:cubicBezTo>
                      <a:pt x="970" y="180"/>
                      <a:pt x="970" y="180"/>
                      <a:pt x="970" y="180"/>
                    </a:cubicBezTo>
                    <a:cubicBezTo>
                      <a:pt x="826" y="180"/>
                      <a:pt x="826" y="180"/>
                      <a:pt x="826" y="180"/>
                    </a:cubicBezTo>
                    <a:cubicBezTo>
                      <a:pt x="849" y="156"/>
                      <a:pt x="849" y="156"/>
                      <a:pt x="849" y="156"/>
                    </a:cubicBezTo>
                    <a:cubicBezTo>
                      <a:pt x="850" y="158"/>
                      <a:pt x="852" y="158"/>
                      <a:pt x="854" y="158"/>
                    </a:cubicBezTo>
                    <a:cubicBezTo>
                      <a:pt x="962" y="158"/>
                      <a:pt x="962" y="158"/>
                      <a:pt x="962" y="158"/>
                    </a:cubicBezTo>
                    <a:cubicBezTo>
                      <a:pt x="964" y="158"/>
                      <a:pt x="966" y="157"/>
                      <a:pt x="967" y="156"/>
                    </a:cubicBezTo>
                    <a:cubicBezTo>
                      <a:pt x="1049" y="74"/>
                      <a:pt x="1049" y="74"/>
                      <a:pt x="1049" y="74"/>
                    </a:cubicBezTo>
                    <a:cubicBezTo>
                      <a:pt x="1049" y="74"/>
                      <a:pt x="1050" y="73"/>
                      <a:pt x="1050" y="73"/>
                    </a:cubicBezTo>
                    <a:cubicBezTo>
                      <a:pt x="1055" y="76"/>
                      <a:pt x="1061" y="77"/>
                      <a:pt x="1068" y="77"/>
                    </a:cubicBezTo>
                    <a:cubicBezTo>
                      <a:pt x="1089" y="77"/>
                      <a:pt x="1107" y="60"/>
                      <a:pt x="1107" y="39"/>
                    </a:cubicBezTo>
                    <a:cubicBezTo>
                      <a:pt x="1107" y="18"/>
                      <a:pt x="1089" y="0"/>
                      <a:pt x="1068" y="0"/>
                    </a:cubicBezTo>
                    <a:cubicBezTo>
                      <a:pt x="1047" y="0"/>
                      <a:pt x="1030" y="18"/>
                      <a:pt x="1030" y="39"/>
                    </a:cubicBezTo>
                    <a:cubicBezTo>
                      <a:pt x="1030" y="48"/>
                      <a:pt x="1033" y="57"/>
                      <a:pt x="1039" y="64"/>
                    </a:cubicBezTo>
                    <a:cubicBezTo>
                      <a:pt x="959" y="144"/>
                      <a:pt x="959" y="144"/>
                      <a:pt x="959" y="144"/>
                    </a:cubicBezTo>
                    <a:cubicBezTo>
                      <a:pt x="862" y="144"/>
                      <a:pt x="862" y="144"/>
                      <a:pt x="862" y="144"/>
                    </a:cubicBezTo>
                    <a:cubicBezTo>
                      <a:pt x="906" y="99"/>
                      <a:pt x="906" y="99"/>
                      <a:pt x="906" y="99"/>
                    </a:cubicBezTo>
                    <a:cubicBezTo>
                      <a:pt x="913" y="105"/>
                      <a:pt x="921" y="108"/>
                      <a:pt x="931" y="108"/>
                    </a:cubicBezTo>
                    <a:cubicBezTo>
                      <a:pt x="952" y="108"/>
                      <a:pt x="969" y="91"/>
                      <a:pt x="969" y="69"/>
                    </a:cubicBezTo>
                    <a:cubicBezTo>
                      <a:pt x="969" y="48"/>
                      <a:pt x="952" y="31"/>
                      <a:pt x="931" y="31"/>
                    </a:cubicBezTo>
                    <a:cubicBezTo>
                      <a:pt x="909" y="31"/>
                      <a:pt x="892" y="48"/>
                      <a:pt x="892" y="69"/>
                    </a:cubicBezTo>
                    <a:cubicBezTo>
                      <a:pt x="892" y="76"/>
                      <a:pt x="894" y="83"/>
                      <a:pt x="897" y="88"/>
                    </a:cubicBezTo>
                    <a:cubicBezTo>
                      <a:pt x="774" y="211"/>
                      <a:pt x="774" y="211"/>
                      <a:pt x="774" y="211"/>
                    </a:cubicBezTo>
                    <a:cubicBezTo>
                      <a:pt x="691" y="211"/>
                      <a:pt x="691" y="211"/>
                      <a:pt x="691" y="211"/>
                    </a:cubicBezTo>
                    <a:cubicBezTo>
                      <a:pt x="689" y="211"/>
                      <a:pt x="687" y="212"/>
                      <a:pt x="686" y="213"/>
                    </a:cubicBezTo>
                    <a:cubicBezTo>
                      <a:pt x="599" y="300"/>
                      <a:pt x="599" y="300"/>
                      <a:pt x="599" y="300"/>
                    </a:cubicBezTo>
                    <a:cubicBezTo>
                      <a:pt x="598" y="301"/>
                      <a:pt x="597" y="303"/>
                      <a:pt x="597" y="305"/>
                    </a:cubicBezTo>
                    <a:cubicBezTo>
                      <a:pt x="597" y="391"/>
                      <a:pt x="597" y="391"/>
                      <a:pt x="597" y="391"/>
                    </a:cubicBezTo>
                    <a:cubicBezTo>
                      <a:pt x="480" y="515"/>
                      <a:pt x="480" y="515"/>
                      <a:pt x="480" y="515"/>
                    </a:cubicBezTo>
                    <a:cubicBezTo>
                      <a:pt x="469" y="506"/>
                      <a:pt x="455" y="500"/>
                      <a:pt x="440" y="500"/>
                    </a:cubicBezTo>
                    <a:cubicBezTo>
                      <a:pt x="405" y="500"/>
                      <a:pt x="377" y="529"/>
                      <a:pt x="377" y="563"/>
                    </a:cubicBezTo>
                    <a:cubicBezTo>
                      <a:pt x="377" y="577"/>
                      <a:pt x="381" y="589"/>
                      <a:pt x="389" y="600"/>
                    </a:cubicBezTo>
                    <a:cubicBezTo>
                      <a:pt x="269" y="720"/>
                      <a:pt x="269" y="720"/>
                      <a:pt x="269" y="720"/>
                    </a:cubicBezTo>
                    <a:cubicBezTo>
                      <a:pt x="267" y="722"/>
                      <a:pt x="265" y="724"/>
                      <a:pt x="265" y="727"/>
                    </a:cubicBezTo>
                    <a:cubicBezTo>
                      <a:pt x="265" y="839"/>
                      <a:pt x="265" y="839"/>
                      <a:pt x="265" y="839"/>
                    </a:cubicBezTo>
                    <a:cubicBezTo>
                      <a:pt x="108" y="997"/>
                      <a:pt x="108" y="997"/>
                      <a:pt x="108" y="997"/>
                    </a:cubicBezTo>
                    <a:cubicBezTo>
                      <a:pt x="79" y="997"/>
                      <a:pt x="79" y="997"/>
                      <a:pt x="79" y="997"/>
                    </a:cubicBezTo>
                    <a:cubicBezTo>
                      <a:pt x="79" y="989"/>
                      <a:pt x="79" y="989"/>
                      <a:pt x="79" y="989"/>
                    </a:cubicBezTo>
                    <a:cubicBezTo>
                      <a:pt x="0" y="989"/>
                      <a:pt x="0" y="989"/>
                      <a:pt x="0" y="989"/>
                    </a:cubicBezTo>
                    <a:cubicBezTo>
                      <a:pt x="0" y="1004"/>
                      <a:pt x="0" y="1020"/>
                      <a:pt x="0" y="1035"/>
                    </a:cubicBezTo>
                    <a:lnTo>
                      <a:pt x="79" y="1035"/>
                    </a:lnTo>
                    <a:close/>
                    <a:moveTo>
                      <a:pt x="923" y="524"/>
                    </a:moveTo>
                    <a:cubicBezTo>
                      <a:pt x="936" y="524"/>
                      <a:pt x="947" y="535"/>
                      <a:pt x="947" y="548"/>
                    </a:cubicBezTo>
                    <a:cubicBezTo>
                      <a:pt x="947" y="562"/>
                      <a:pt x="936" y="573"/>
                      <a:pt x="923" y="573"/>
                    </a:cubicBezTo>
                    <a:cubicBezTo>
                      <a:pt x="909" y="573"/>
                      <a:pt x="898" y="562"/>
                      <a:pt x="898" y="548"/>
                    </a:cubicBezTo>
                    <a:cubicBezTo>
                      <a:pt x="898" y="535"/>
                      <a:pt x="909" y="524"/>
                      <a:pt x="923" y="524"/>
                    </a:cubicBezTo>
                    <a:close/>
                    <a:moveTo>
                      <a:pt x="923" y="433"/>
                    </a:moveTo>
                    <a:cubicBezTo>
                      <a:pt x="936" y="433"/>
                      <a:pt x="947" y="444"/>
                      <a:pt x="947" y="457"/>
                    </a:cubicBezTo>
                    <a:cubicBezTo>
                      <a:pt x="947" y="471"/>
                      <a:pt x="936" y="481"/>
                      <a:pt x="923" y="481"/>
                    </a:cubicBezTo>
                    <a:cubicBezTo>
                      <a:pt x="909" y="481"/>
                      <a:pt x="898" y="471"/>
                      <a:pt x="898" y="457"/>
                    </a:cubicBezTo>
                    <a:cubicBezTo>
                      <a:pt x="898" y="444"/>
                      <a:pt x="909" y="433"/>
                      <a:pt x="923" y="433"/>
                    </a:cubicBezTo>
                    <a:close/>
                    <a:moveTo>
                      <a:pt x="1002" y="323"/>
                    </a:moveTo>
                    <a:cubicBezTo>
                      <a:pt x="1025" y="323"/>
                      <a:pt x="1044" y="341"/>
                      <a:pt x="1044" y="364"/>
                    </a:cubicBezTo>
                    <a:cubicBezTo>
                      <a:pt x="1044" y="387"/>
                      <a:pt x="1025" y="406"/>
                      <a:pt x="1002" y="406"/>
                    </a:cubicBezTo>
                    <a:cubicBezTo>
                      <a:pt x="979" y="406"/>
                      <a:pt x="961" y="387"/>
                      <a:pt x="961" y="364"/>
                    </a:cubicBezTo>
                    <a:cubicBezTo>
                      <a:pt x="961" y="341"/>
                      <a:pt x="979" y="323"/>
                      <a:pt x="1002" y="323"/>
                    </a:cubicBezTo>
                    <a:close/>
                    <a:moveTo>
                      <a:pt x="739" y="334"/>
                    </a:moveTo>
                    <a:cubicBezTo>
                      <a:pt x="760" y="334"/>
                      <a:pt x="777" y="351"/>
                      <a:pt x="777" y="371"/>
                    </a:cubicBezTo>
                    <a:cubicBezTo>
                      <a:pt x="777" y="392"/>
                      <a:pt x="760" y="409"/>
                      <a:pt x="739" y="409"/>
                    </a:cubicBezTo>
                    <a:cubicBezTo>
                      <a:pt x="718" y="409"/>
                      <a:pt x="701" y="392"/>
                      <a:pt x="701" y="371"/>
                    </a:cubicBezTo>
                    <a:cubicBezTo>
                      <a:pt x="701" y="351"/>
                      <a:pt x="718" y="334"/>
                      <a:pt x="739" y="334"/>
                    </a:cubicBezTo>
                    <a:close/>
                    <a:moveTo>
                      <a:pt x="1122" y="87"/>
                    </a:moveTo>
                    <a:cubicBezTo>
                      <a:pt x="1135" y="87"/>
                      <a:pt x="1146" y="98"/>
                      <a:pt x="1146" y="111"/>
                    </a:cubicBezTo>
                    <a:cubicBezTo>
                      <a:pt x="1146" y="124"/>
                      <a:pt x="1135" y="135"/>
                      <a:pt x="1122" y="135"/>
                    </a:cubicBezTo>
                    <a:cubicBezTo>
                      <a:pt x="1109" y="135"/>
                      <a:pt x="1098" y="124"/>
                      <a:pt x="1098" y="111"/>
                    </a:cubicBezTo>
                    <a:cubicBezTo>
                      <a:pt x="1098" y="98"/>
                      <a:pt x="1109" y="87"/>
                      <a:pt x="1122" y="87"/>
                    </a:cubicBezTo>
                    <a:close/>
                    <a:moveTo>
                      <a:pt x="1068" y="15"/>
                    </a:moveTo>
                    <a:cubicBezTo>
                      <a:pt x="1081" y="15"/>
                      <a:pt x="1092" y="26"/>
                      <a:pt x="1092" y="39"/>
                    </a:cubicBezTo>
                    <a:cubicBezTo>
                      <a:pt x="1092" y="52"/>
                      <a:pt x="1081" y="63"/>
                      <a:pt x="1068" y="63"/>
                    </a:cubicBezTo>
                    <a:cubicBezTo>
                      <a:pt x="1055" y="63"/>
                      <a:pt x="1044" y="52"/>
                      <a:pt x="1044" y="39"/>
                    </a:cubicBezTo>
                    <a:cubicBezTo>
                      <a:pt x="1044" y="26"/>
                      <a:pt x="1055" y="15"/>
                      <a:pt x="1068" y="15"/>
                    </a:cubicBezTo>
                    <a:close/>
                    <a:moveTo>
                      <a:pt x="931" y="45"/>
                    </a:moveTo>
                    <a:cubicBezTo>
                      <a:pt x="944" y="45"/>
                      <a:pt x="955" y="56"/>
                      <a:pt x="955" y="69"/>
                    </a:cubicBezTo>
                    <a:cubicBezTo>
                      <a:pt x="955" y="83"/>
                      <a:pt x="944" y="94"/>
                      <a:pt x="931" y="94"/>
                    </a:cubicBezTo>
                    <a:cubicBezTo>
                      <a:pt x="917" y="94"/>
                      <a:pt x="907" y="83"/>
                      <a:pt x="907" y="69"/>
                    </a:cubicBezTo>
                    <a:cubicBezTo>
                      <a:pt x="907" y="56"/>
                      <a:pt x="917" y="45"/>
                      <a:pt x="931" y="45"/>
                    </a:cubicBezTo>
                    <a:close/>
                    <a:moveTo>
                      <a:pt x="440" y="522"/>
                    </a:moveTo>
                    <a:cubicBezTo>
                      <a:pt x="463" y="522"/>
                      <a:pt x="481" y="541"/>
                      <a:pt x="481" y="563"/>
                    </a:cubicBezTo>
                    <a:cubicBezTo>
                      <a:pt x="481" y="586"/>
                      <a:pt x="463" y="605"/>
                      <a:pt x="440" y="605"/>
                    </a:cubicBezTo>
                    <a:cubicBezTo>
                      <a:pt x="417" y="605"/>
                      <a:pt x="399" y="586"/>
                      <a:pt x="399" y="563"/>
                    </a:cubicBezTo>
                    <a:cubicBezTo>
                      <a:pt x="399" y="541"/>
                      <a:pt x="417" y="522"/>
                      <a:pt x="440" y="5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8" name="Freeform 15"/>
              <p:cNvSpPr>
                <a:spLocks noEditPoints="1"/>
              </p:cNvSpPr>
              <p:nvPr/>
            </p:nvSpPr>
            <p:spPr bwMode="auto">
              <a:xfrm>
                <a:off x="3064" y="900"/>
                <a:ext cx="780" cy="1262"/>
              </a:xfrm>
              <a:custGeom>
                <a:avLst/>
                <a:gdLst>
                  <a:gd name="T0" fmla="*/ 772 w 931"/>
                  <a:gd name="T1" fmla="*/ 1057 h 1505"/>
                  <a:gd name="T2" fmla="*/ 931 w 931"/>
                  <a:gd name="T3" fmla="*/ 752 h 1505"/>
                  <a:gd name="T4" fmla="*/ 885 w 931"/>
                  <a:gd name="T5" fmla="*/ 923 h 1505"/>
                  <a:gd name="T6" fmla="*/ 777 w 931"/>
                  <a:gd name="T7" fmla="*/ 1000 h 1505"/>
                  <a:gd name="T8" fmla="*/ 875 w 931"/>
                  <a:gd name="T9" fmla="*/ 818 h 1505"/>
                  <a:gd name="T10" fmla="*/ 830 w 931"/>
                  <a:gd name="T11" fmla="*/ 927 h 1505"/>
                  <a:gd name="T12" fmla="*/ 869 w 931"/>
                  <a:gd name="T13" fmla="*/ 563 h 1505"/>
                  <a:gd name="T14" fmla="*/ 769 w 931"/>
                  <a:gd name="T15" fmla="*/ 132 h 1505"/>
                  <a:gd name="T16" fmla="*/ 740 w 931"/>
                  <a:gd name="T17" fmla="*/ 131 h 1505"/>
                  <a:gd name="T18" fmla="*/ 841 w 931"/>
                  <a:gd name="T19" fmla="*/ 557 h 1505"/>
                  <a:gd name="T20" fmla="*/ 697 w 931"/>
                  <a:gd name="T21" fmla="*/ 644 h 1505"/>
                  <a:gd name="T22" fmla="*/ 692 w 931"/>
                  <a:gd name="T23" fmla="*/ 421 h 1505"/>
                  <a:gd name="T24" fmla="*/ 605 w 931"/>
                  <a:gd name="T25" fmla="*/ 551 h 1505"/>
                  <a:gd name="T26" fmla="*/ 532 w 931"/>
                  <a:gd name="T27" fmla="*/ 253 h 1505"/>
                  <a:gd name="T28" fmla="*/ 472 w 931"/>
                  <a:gd name="T29" fmla="*/ 170 h 1505"/>
                  <a:gd name="T30" fmla="*/ 532 w 931"/>
                  <a:gd name="T31" fmla="*/ 57 h 1505"/>
                  <a:gd name="T32" fmla="*/ 457 w 931"/>
                  <a:gd name="T33" fmla="*/ 167 h 1505"/>
                  <a:gd name="T34" fmla="*/ 471 w 931"/>
                  <a:gd name="T35" fmla="*/ 66 h 1505"/>
                  <a:gd name="T36" fmla="*/ 426 w 931"/>
                  <a:gd name="T37" fmla="*/ 217 h 1505"/>
                  <a:gd name="T38" fmla="*/ 315 w 931"/>
                  <a:gd name="T39" fmla="*/ 141 h 1505"/>
                  <a:gd name="T40" fmla="*/ 375 w 931"/>
                  <a:gd name="T41" fmla="*/ 187 h 1505"/>
                  <a:gd name="T42" fmla="*/ 576 w 931"/>
                  <a:gd name="T43" fmla="*/ 478 h 1505"/>
                  <a:gd name="T44" fmla="*/ 743 w 931"/>
                  <a:gd name="T45" fmla="*/ 1197 h 1505"/>
                  <a:gd name="T46" fmla="*/ 691 w 931"/>
                  <a:gd name="T47" fmla="*/ 821 h 1505"/>
                  <a:gd name="T48" fmla="*/ 635 w 931"/>
                  <a:gd name="T49" fmla="*/ 895 h 1505"/>
                  <a:gd name="T50" fmla="*/ 542 w 931"/>
                  <a:gd name="T51" fmla="*/ 673 h 1505"/>
                  <a:gd name="T52" fmla="*/ 307 w 931"/>
                  <a:gd name="T53" fmla="*/ 387 h 1505"/>
                  <a:gd name="T54" fmla="*/ 258 w 931"/>
                  <a:gd name="T55" fmla="*/ 319 h 1505"/>
                  <a:gd name="T56" fmla="*/ 468 w 931"/>
                  <a:gd name="T57" fmla="*/ 569 h 1505"/>
                  <a:gd name="T58" fmla="*/ 345 w 931"/>
                  <a:gd name="T59" fmla="*/ 573 h 1505"/>
                  <a:gd name="T60" fmla="*/ 189 w 931"/>
                  <a:gd name="T61" fmla="*/ 359 h 1505"/>
                  <a:gd name="T62" fmla="*/ 0 w 931"/>
                  <a:gd name="T63" fmla="*/ 253 h 1505"/>
                  <a:gd name="T64" fmla="*/ 164 w 931"/>
                  <a:gd name="T65" fmla="*/ 502 h 1505"/>
                  <a:gd name="T66" fmla="*/ 339 w 931"/>
                  <a:gd name="T67" fmla="*/ 602 h 1505"/>
                  <a:gd name="T68" fmla="*/ 454 w 931"/>
                  <a:gd name="T69" fmla="*/ 901 h 1505"/>
                  <a:gd name="T70" fmla="*/ 639 w 931"/>
                  <a:gd name="T71" fmla="*/ 1134 h 1505"/>
                  <a:gd name="T72" fmla="*/ 734 w 931"/>
                  <a:gd name="T73" fmla="*/ 1505 h 1505"/>
                  <a:gd name="T74" fmla="*/ 917 w 931"/>
                  <a:gd name="T75" fmla="*/ 752 h 1505"/>
                  <a:gd name="T76" fmla="*/ 837 w 931"/>
                  <a:gd name="T77" fmla="*/ 794 h 1505"/>
                  <a:gd name="T78" fmla="*/ 719 w 931"/>
                  <a:gd name="T79" fmla="*/ 66 h 1505"/>
                  <a:gd name="T80" fmla="*/ 719 w 931"/>
                  <a:gd name="T81" fmla="*/ 66 h 1505"/>
                  <a:gd name="T82" fmla="*/ 508 w 931"/>
                  <a:gd name="T83" fmla="*/ 96 h 1505"/>
                  <a:gd name="T84" fmla="*/ 315 w 931"/>
                  <a:gd name="T85" fmla="*/ 155 h 1505"/>
                  <a:gd name="T86" fmla="*/ 432 w 931"/>
                  <a:gd name="T87" fmla="*/ 42 h 1505"/>
                  <a:gd name="T88" fmla="*/ 561 w 931"/>
                  <a:gd name="T89" fmla="*/ 253 h 1505"/>
                  <a:gd name="T90" fmla="*/ 561 w 931"/>
                  <a:gd name="T91" fmla="*/ 253 h 1505"/>
                  <a:gd name="T92" fmla="*/ 692 w 931"/>
                  <a:gd name="T93" fmla="*/ 483 h 1505"/>
                  <a:gd name="T94" fmla="*/ 321 w 931"/>
                  <a:gd name="T95" fmla="*/ 319 h 1505"/>
                  <a:gd name="T96" fmla="*/ 29 w 931"/>
                  <a:gd name="T97" fmla="*/ 253 h 1505"/>
                  <a:gd name="T98" fmla="*/ 438 w 931"/>
                  <a:gd name="T99" fmla="*/ 673 h 1505"/>
                  <a:gd name="T100" fmla="*/ 438 w 931"/>
                  <a:gd name="T101" fmla="*/ 673 h 1505"/>
                  <a:gd name="T102" fmla="*/ 662 w 931"/>
                  <a:gd name="T103" fmla="*/ 821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1" h="1505">
                    <a:moveTo>
                      <a:pt x="779" y="1505"/>
                    </a:moveTo>
                    <a:cubicBezTo>
                      <a:pt x="779" y="1422"/>
                      <a:pt x="779" y="1422"/>
                      <a:pt x="779" y="1422"/>
                    </a:cubicBezTo>
                    <a:cubicBezTo>
                      <a:pt x="771" y="1422"/>
                      <a:pt x="771" y="1422"/>
                      <a:pt x="771" y="1422"/>
                    </a:cubicBezTo>
                    <a:cubicBezTo>
                      <a:pt x="772" y="1057"/>
                      <a:pt x="772" y="1057"/>
                      <a:pt x="772" y="1057"/>
                    </a:cubicBezTo>
                    <a:cubicBezTo>
                      <a:pt x="898" y="931"/>
                      <a:pt x="898" y="931"/>
                      <a:pt x="898" y="931"/>
                    </a:cubicBezTo>
                    <a:cubicBezTo>
                      <a:pt x="899" y="930"/>
                      <a:pt x="900" y="928"/>
                      <a:pt x="900" y="926"/>
                    </a:cubicBezTo>
                    <a:cubicBezTo>
                      <a:pt x="900" y="789"/>
                      <a:pt x="900" y="789"/>
                      <a:pt x="900" y="789"/>
                    </a:cubicBezTo>
                    <a:cubicBezTo>
                      <a:pt x="918" y="786"/>
                      <a:pt x="931" y="770"/>
                      <a:pt x="931" y="752"/>
                    </a:cubicBezTo>
                    <a:cubicBezTo>
                      <a:pt x="931" y="730"/>
                      <a:pt x="914" y="713"/>
                      <a:pt x="893" y="713"/>
                    </a:cubicBezTo>
                    <a:cubicBezTo>
                      <a:pt x="872" y="713"/>
                      <a:pt x="854" y="730"/>
                      <a:pt x="854" y="752"/>
                    </a:cubicBezTo>
                    <a:cubicBezTo>
                      <a:pt x="854" y="770"/>
                      <a:pt x="868" y="786"/>
                      <a:pt x="885" y="789"/>
                    </a:cubicBezTo>
                    <a:cubicBezTo>
                      <a:pt x="885" y="923"/>
                      <a:pt x="885" y="923"/>
                      <a:pt x="885" y="923"/>
                    </a:cubicBezTo>
                    <a:cubicBezTo>
                      <a:pt x="772" y="1037"/>
                      <a:pt x="772" y="1037"/>
                      <a:pt x="772" y="1037"/>
                    </a:cubicBezTo>
                    <a:cubicBezTo>
                      <a:pt x="772" y="1002"/>
                      <a:pt x="772" y="1002"/>
                      <a:pt x="772" y="1002"/>
                    </a:cubicBezTo>
                    <a:cubicBezTo>
                      <a:pt x="772" y="1002"/>
                      <a:pt x="772" y="1002"/>
                      <a:pt x="772" y="1002"/>
                    </a:cubicBezTo>
                    <a:cubicBezTo>
                      <a:pt x="774" y="1002"/>
                      <a:pt x="776" y="1002"/>
                      <a:pt x="777" y="1000"/>
                    </a:cubicBezTo>
                    <a:cubicBezTo>
                      <a:pt x="842" y="935"/>
                      <a:pt x="842" y="935"/>
                      <a:pt x="842" y="935"/>
                    </a:cubicBezTo>
                    <a:cubicBezTo>
                      <a:pt x="843" y="934"/>
                      <a:pt x="844" y="932"/>
                      <a:pt x="844" y="930"/>
                    </a:cubicBezTo>
                    <a:cubicBezTo>
                      <a:pt x="844" y="856"/>
                      <a:pt x="844" y="856"/>
                      <a:pt x="844" y="856"/>
                    </a:cubicBezTo>
                    <a:cubicBezTo>
                      <a:pt x="862" y="853"/>
                      <a:pt x="875" y="837"/>
                      <a:pt x="875" y="818"/>
                    </a:cubicBezTo>
                    <a:cubicBezTo>
                      <a:pt x="875" y="797"/>
                      <a:pt x="858" y="780"/>
                      <a:pt x="837" y="780"/>
                    </a:cubicBezTo>
                    <a:cubicBezTo>
                      <a:pt x="815" y="780"/>
                      <a:pt x="798" y="797"/>
                      <a:pt x="798" y="818"/>
                    </a:cubicBezTo>
                    <a:cubicBezTo>
                      <a:pt x="798" y="837"/>
                      <a:pt x="812" y="853"/>
                      <a:pt x="830" y="856"/>
                    </a:cubicBezTo>
                    <a:cubicBezTo>
                      <a:pt x="830" y="927"/>
                      <a:pt x="830" y="927"/>
                      <a:pt x="830" y="927"/>
                    </a:cubicBezTo>
                    <a:cubicBezTo>
                      <a:pt x="772" y="985"/>
                      <a:pt x="772" y="985"/>
                      <a:pt x="772" y="985"/>
                    </a:cubicBezTo>
                    <a:cubicBezTo>
                      <a:pt x="773" y="666"/>
                      <a:pt x="773" y="666"/>
                      <a:pt x="773" y="666"/>
                    </a:cubicBezTo>
                    <a:cubicBezTo>
                      <a:pt x="865" y="573"/>
                      <a:pt x="865" y="573"/>
                      <a:pt x="865" y="573"/>
                    </a:cubicBezTo>
                    <a:cubicBezTo>
                      <a:pt x="868" y="571"/>
                      <a:pt x="869" y="567"/>
                      <a:pt x="869" y="563"/>
                    </a:cubicBezTo>
                    <a:cubicBezTo>
                      <a:pt x="869" y="448"/>
                      <a:pt x="869" y="448"/>
                      <a:pt x="869" y="448"/>
                    </a:cubicBezTo>
                    <a:cubicBezTo>
                      <a:pt x="869" y="444"/>
                      <a:pt x="868" y="441"/>
                      <a:pt x="865" y="438"/>
                    </a:cubicBezTo>
                    <a:cubicBezTo>
                      <a:pt x="769" y="341"/>
                      <a:pt x="769" y="341"/>
                      <a:pt x="769" y="341"/>
                    </a:cubicBezTo>
                    <a:cubicBezTo>
                      <a:pt x="769" y="132"/>
                      <a:pt x="769" y="132"/>
                      <a:pt x="769" y="132"/>
                    </a:cubicBezTo>
                    <a:cubicBezTo>
                      <a:pt x="800" y="126"/>
                      <a:pt x="823" y="99"/>
                      <a:pt x="823" y="66"/>
                    </a:cubicBezTo>
                    <a:cubicBezTo>
                      <a:pt x="823" y="30"/>
                      <a:pt x="794" y="0"/>
                      <a:pt x="757" y="0"/>
                    </a:cubicBezTo>
                    <a:cubicBezTo>
                      <a:pt x="720" y="0"/>
                      <a:pt x="690" y="30"/>
                      <a:pt x="690" y="66"/>
                    </a:cubicBezTo>
                    <a:cubicBezTo>
                      <a:pt x="690" y="97"/>
                      <a:pt x="711" y="123"/>
                      <a:pt x="740" y="131"/>
                    </a:cubicBezTo>
                    <a:cubicBezTo>
                      <a:pt x="740" y="347"/>
                      <a:pt x="740" y="347"/>
                      <a:pt x="740" y="347"/>
                    </a:cubicBezTo>
                    <a:cubicBezTo>
                      <a:pt x="740" y="351"/>
                      <a:pt x="741" y="355"/>
                      <a:pt x="744" y="358"/>
                    </a:cubicBezTo>
                    <a:cubicBezTo>
                      <a:pt x="841" y="454"/>
                      <a:pt x="841" y="454"/>
                      <a:pt x="841" y="454"/>
                    </a:cubicBezTo>
                    <a:cubicBezTo>
                      <a:pt x="841" y="557"/>
                      <a:pt x="841" y="557"/>
                      <a:pt x="841" y="557"/>
                    </a:cubicBezTo>
                    <a:cubicBezTo>
                      <a:pt x="748" y="650"/>
                      <a:pt x="748" y="650"/>
                      <a:pt x="748" y="650"/>
                    </a:cubicBezTo>
                    <a:cubicBezTo>
                      <a:pt x="746" y="652"/>
                      <a:pt x="744" y="656"/>
                      <a:pt x="744" y="660"/>
                    </a:cubicBezTo>
                    <a:cubicBezTo>
                      <a:pt x="744" y="691"/>
                      <a:pt x="744" y="691"/>
                      <a:pt x="744" y="691"/>
                    </a:cubicBezTo>
                    <a:cubicBezTo>
                      <a:pt x="697" y="644"/>
                      <a:pt x="697" y="644"/>
                      <a:pt x="697" y="644"/>
                    </a:cubicBezTo>
                    <a:cubicBezTo>
                      <a:pt x="698" y="642"/>
                      <a:pt x="699" y="641"/>
                      <a:pt x="699" y="639"/>
                    </a:cubicBezTo>
                    <a:cubicBezTo>
                      <a:pt x="699" y="497"/>
                      <a:pt x="699" y="497"/>
                      <a:pt x="699" y="497"/>
                    </a:cubicBezTo>
                    <a:cubicBezTo>
                      <a:pt x="717" y="494"/>
                      <a:pt x="730" y="478"/>
                      <a:pt x="730" y="459"/>
                    </a:cubicBezTo>
                    <a:cubicBezTo>
                      <a:pt x="730" y="438"/>
                      <a:pt x="713" y="421"/>
                      <a:pt x="692" y="421"/>
                    </a:cubicBezTo>
                    <a:cubicBezTo>
                      <a:pt x="670" y="421"/>
                      <a:pt x="653" y="438"/>
                      <a:pt x="653" y="459"/>
                    </a:cubicBezTo>
                    <a:cubicBezTo>
                      <a:pt x="653" y="478"/>
                      <a:pt x="667" y="494"/>
                      <a:pt x="684" y="497"/>
                    </a:cubicBezTo>
                    <a:cubicBezTo>
                      <a:pt x="684" y="631"/>
                      <a:pt x="684" y="631"/>
                      <a:pt x="684" y="631"/>
                    </a:cubicBezTo>
                    <a:cubicBezTo>
                      <a:pt x="605" y="551"/>
                      <a:pt x="605" y="551"/>
                      <a:pt x="605" y="551"/>
                    </a:cubicBezTo>
                    <a:cubicBezTo>
                      <a:pt x="605" y="307"/>
                      <a:pt x="605" y="307"/>
                      <a:pt x="605" y="307"/>
                    </a:cubicBezTo>
                    <a:cubicBezTo>
                      <a:pt x="628" y="300"/>
                      <a:pt x="644" y="278"/>
                      <a:pt x="644" y="253"/>
                    </a:cubicBezTo>
                    <a:cubicBezTo>
                      <a:pt x="644" y="222"/>
                      <a:pt x="619" y="197"/>
                      <a:pt x="588" y="197"/>
                    </a:cubicBezTo>
                    <a:cubicBezTo>
                      <a:pt x="557" y="197"/>
                      <a:pt x="532" y="222"/>
                      <a:pt x="532" y="253"/>
                    </a:cubicBezTo>
                    <a:cubicBezTo>
                      <a:pt x="532" y="280"/>
                      <a:pt x="551" y="302"/>
                      <a:pt x="576" y="308"/>
                    </a:cubicBezTo>
                    <a:cubicBezTo>
                      <a:pt x="576" y="457"/>
                      <a:pt x="576" y="457"/>
                      <a:pt x="576" y="457"/>
                    </a:cubicBezTo>
                    <a:cubicBezTo>
                      <a:pt x="472" y="353"/>
                      <a:pt x="472" y="353"/>
                      <a:pt x="472" y="353"/>
                    </a:cubicBezTo>
                    <a:cubicBezTo>
                      <a:pt x="472" y="170"/>
                      <a:pt x="472" y="170"/>
                      <a:pt x="472" y="170"/>
                    </a:cubicBezTo>
                    <a:cubicBezTo>
                      <a:pt x="513" y="129"/>
                      <a:pt x="513" y="129"/>
                      <a:pt x="513" y="129"/>
                    </a:cubicBezTo>
                    <a:cubicBezTo>
                      <a:pt x="518" y="132"/>
                      <a:pt x="525" y="134"/>
                      <a:pt x="532" y="134"/>
                    </a:cubicBezTo>
                    <a:cubicBezTo>
                      <a:pt x="553" y="134"/>
                      <a:pt x="570" y="117"/>
                      <a:pt x="570" y="96"/>
                    </a:cubicBezTo>
                    <a:cubicBezTo>
                      <a:pt x="570" y="75"/>
                      <a:pt x="553" y="57"/>
                      <a:pt x="532" y="57"/>
                    </a:cubicBezTo>
                    <a:cubicBezTo>
                      <a:pt x="511" y="57"/>
                      <a:pt x="493" y="75"/>
                      <a:pt x="493" y="96"/>
                    </a:cubicBezTo>
                    <a:cubicBezTo>
                      <a:pt x="493" y="105"/>
                      <a:pt x="497" y="113"/>
                      <a:pt x="502" y="120"/>
                    </a:cubicBezTo>
                    <a:cubicBezTo>
                      <a:pt x="459" y="162"/>
                      <a:pt x="459" y="162"/>
                      <a:pt x="459" y="162"/>
                    </a:cubicBezTo>
                    <a:cubicBezTo>
                      <a:pt x="458" y="163"/>
                      <a:pt x="457" y="165"/>
                      <a:pt x="457" y="167"/>
                    </a:cubicBezTo>
                    <a:cubicBezTo>
                      <a:pt x="457" y="339"/>
                      <a:pt x="457" y="339"/>
                      <a:pt x="457" y="339"/>
                    </a:cubicBezTo>
                    <a:cubicBezTo>
                      <a:pt x="440" y="322"/>
                      <a:pt x="440" y="322"/>
                      <a:pt x="440" y="322"/>
                    </a:cubicBezTo>
                    <a:cubicBezTo>
                      <a:pt x="440" y="104"/>
                      <a:pt x="440" y="104"/>
                      <a:pt x="440" y="104"/>
                    </a:cubicBezTo>
                    <a:cubicBezTo>
                      <a:pt x="458" y="101"/>
                      <a:pt x="471" y="85"/>
                      <a:pt x="471" y="66"/>
                    </a:cubicBezTo>
                    <a:cubicBezTo>
                      <a:pt x="471" y="45"/>
                      <a:pt x="454" y="28"/>
                      <a:pt x="432" y="28"/>
                    </a:cubicBezTo>
                    <a:cubicBezTo>
                      <a:pt x="411" y="28"/>
                      <a:pt x="394" y="45"/>
                      <a:pt x="394" y="66"/>
                    </a:cubicBezTo>
                    <a:cubicBezTo>
                      <a:pt x="394" y="86"/>
                      <a:pt x="408" y="101"/>
                      <a:pt x="426" y="104"/>
                    </a:cubicBezTo>
                    <a:cubicBezTo>
                      <a:pt x="426" y="217"/>
                      <a:pt x="426" y="217"/>
                      <a:pt x="426" y="217"/>
                    </a:cubicBezTo>
                    <a:cubicBezTo>
                      <a:pt x="383" y="174"/>
                      <a:pt x="383" y="174"/>
                      <a:pt x="383" y="174"/>
                    </a:cubicBezTo>
                    <a:cubicBezTo>
                      <a:pt x="381" y="173"/>
                      <a:pt x="380" y="172"/>
                      <a:pt x="378" y="172"/>
                    </a:cubicBezTo>
                    <a:cubicBezTo>
                      <a:pt x="353" y="172"/>
                      <a:pt x="353" y="172"/>
                      <a:pt x="353" y="172"/>
                    </a:cubicBezTo>
                    <a:cubicBezTo>
                      <a:pt x="350" y="154"/>
                      <a:pt x="334" y="141"/>
                      <a:pt x="315" y="141"/>
                    </a:cubicBezTo>
                    <a:cubicBezTo>
                      <a:pt x="294" y="141"/>
                      <a:pt x="277" y="158"/>
                      <a:pt x="277" y="179"/>
                    </a:cubicBezTo>
                    <a:cubicBezTo>
                      <a:pt x="277" y="201"/>
                      <a:pt x="294" y="218"/>
                      <a:pt x="315" y="218"/>
                    </a:cubicBezTo>
                    <a:cubicBezTo>
                      <a:pt x="334" y="218"/>
                      <a:pt x="350" y="204"/>
                      <a:pt x="353" y="187"/>
                    </a:cubicBezTo>
                    <a:cubicBezTo>
                      <a:pt x="375" y="187"/>
                      <a:pt x="375" y="187"/>
                      <a:pt x="375" y="187"/>
                    </a:cubicBezTo>
                    <a:cubicBezTo>
                      <a:pt x="426" y="238"/>
                      <a:pt x="426" y="238"/>
                      <a:pt x="426" y="238"/>
                    </a:cubicBezTo>
                    <a:cubicBezTo>
                      <a:pt x="426" y="325"/>
                      <a:pt x="426" y="325"/>
                      <a:pt x="426" y="325"/>
                    </a:cubicBezTo>
                    <a:cubicBezTo>
                      <a:pt x="426" y="327"/>
                      <a:pt x="427" y="329"/>
                      <a:pt x="428" y="330"/>
                    </a:cubicBezTo>
                    <a:cubicBezTo>
                      <a:pt x="576" y="478"/>
                      <a:pt x="576" y="478"/>
                      <a:pt x="576" y="478"/>
                    </a:cubicBezTo>
                    <a:cubicBezTo>
                      <a:pt x="576" y="557"/>
                      <a:pt x="576" y="557"/>
                      <a:pt x="576" y="557"/>
                    </a:cubicBezTo>
                    <a:cubicBezTo>
                      <a:pt x="576" y="561"/>
                      <a:pt x="577" y="565"/>
                      <a:pt x="580" y="567"/>
                    </a:cubicBezTo>
                    <a:cubicBezTo>
                      <a:pt x="744" y="732"/>
                      <a:pt x="744" y="732"/>
                      <a:pt x="744" y="732"/>
                    </a:cubicBezTo>
                    <a:cubicBezTo>
                      <a:pt x="743" y="1197"/>
                      <a:pt x="743" y="1197"/>
                      <a:pt x="743" y="1197"/>
                    </a:cubicBezTo>
                    <a:cubicBezTo>
                      <a:pt x="664" y="1118"/>
                      <a:pt x="664" y="1118"/>
                      <a:pt x="664" y="1118"/>
                    </a:cubicBezTo>
                    <a:cubicBezTo>
                      <a:pt x="664" y="887"/>
                      <a:pt x="664" y="887"/>
                      <a:pt x="664" y="887"/>
                    </a:cubicBezTo>
                    <a:cubicBezTo>
                      <a:pt x="664" y="884"/>
                      <a:pt x="664" y="882"/>
                      <a:pt x="663" y="880"/>
                    </a:cubicBezTo>
                    <a:cubicBezTo>
                      <a:pt x="680" y="866"/>
                      <a:pt x="691" y="845"/>
                      <a:pt x="691" y="821"/>
                    </a:cubicBezTo>
                    <a:cubicBezTo>
                      <a:pt x="691" y="778"/>
                      <a:pt x="657" y="744"/>
                      <a:pt x="614" y="744"/>
                    </a:cubicBezTo>
                    <a:cubicBezTo>
                      <a:pt x="572" y="744"/>
                      <a:pt x="537" y="778"/>
                      <a:pt x="537" y="821"/>
                    </a:cubicBezTo>
                    <a:cubicBezTo>
                      <a:pt x="537" y="863"/>
                      <a:pt x="572" y="898"/>
                      <a:pt x="614" y="898"/>
                    </a:cubicBezTo>
                    <a:cubicBezTo>
                      <a:pt x="621" y="898"/>
                      <a:pt x="629" y="896"/>
                      <a:pt x="635" y="895"/>
                    </a:cubicBezTo>
                    <a:cubicBezTo>
                      <a:pt x="635" y="1047"/>
                      <a:pt x="635" y="1047"/>
                      <a:pt x="635" y="1047"/>
                    </a:cubicBezTo>
                    <a:cubicBezTo>
                      <a:pt x="483" y="895"/>
                      <a:pt x="483" y="895"/>
                      <a:pt x="483" y="895"/>
                    </a:cubicBezTo>
                    <a:cubicBezTo>
                      <a:pt x="483" y="739"/>
                      <a:pt x="483" y="739"/>
                      <a:pt x="483" y="739"/>
                    </a:cubicBezTo>
                    <a:cubicBezTo>
                      <a:pt x="516" y="735"/>
                      <a:pt x="542" y="707"/>
                      <a:pt x="542" y="673"/>
                    </a:cubicBezTo>
                    <a:cubicBezTo>
                      <a:pt x="542" y="639"/>
                      <a:pt x="516" y="610"/>
                      <a:pt x="483" y="607"/>
                    </a:cubicBezTo>
                    <a:cubicBezTo>
                      <a:pt x="483" y="566"/>
                      <a:pt x="483" y="566"/>
                      <a:pt x="483" y="566"/>
                    </a:cubicBezTo>
                    <a:cubicBezTo>
                      <a:pt x="483" y="564"/>
                      <a:pt x="482" y="562"/>
                      <a:pt x="481" y="561"/>
                    </a:cubicBezTo>
                    <a:cubicBezTo>
                      <a:pt x="307" y="387"/>
                      <a:pt x="307" y="387"/>
                      <a:pt x="307" y="387"/>
                    </a:cubicBezTo>
                    <a:cubicBezTo>
                      <a:pt x="307" y="357"/>
                      <a:pt x="307" y="357"/>
                      <a:pt x="307" y="357"/>
                    </a:cubicBezTo>
                    <a:cubicBezTo>
                      <a:pt x="323" y="352"/>
                      <a:pt x="335" y="337"/>
                      <a:pt x="335" y="319"/>
                    </a:cubicBezTo>
                    <a:cubicBezTo>
                      <a:pt x="335" y="298"/>
                      <a:pt x="318" y="281"/>
                      <a:pt x="297" y="281"/>
                    </a:cubicBezTo>
                    <a:cubicBezTo>
                      <a:pt x="275" y="281"/>
                      <a:pt x="258" y="298"/>
                      <a:pt x="258" y="319"/>
                    </a:cubicBezTo>
                    <a:cubicBezTo>
                      <a:pt x="258" y="339"/>
                      <a:pt x="273" y="355"/>
                      <a:pt x="292" y="358"/>
                    </a:cubicBezTo>
                    <a:cubicBezTo>
                      <a:pt x="292" y="390"/>
                      <a:pt x="292" y="390"/>
                      <a:pt x="292" y="390"/>
                    </a:cubicBezTo>
                    <a:cubicBezTo>
                      <a:pt x="292" y="392"/>
                      <a:pt x="293" y="394"/>
                      <a:pt x="294" y="395"/>
                    </a:cubicBezTo>
                    <a:cubicBezTo>
                      <a:pt x="468" y="569"/>
                      <a:pt x="468" y="569"/>
                      <a:pt x="468" y="569"/>
                    </a:cubicBezTo>
                    <a:cubicBezTo>
                      <a:pt x="468" y="607"/>
                      <a:pt x="468" y="607"/>
                      <a:pt x="468" y="607"/>
                    </a:cubicBezTo>
                    <a:cubicBezTo>
                      <a:pt x="447" y="609"/>
                      <a:pt x="428" y="622"/>
                      <a:pt x="418" y="640"/>
                    </a:cubicBezTo>
                    <a:cubicBezTo>
                      <a:pt x="355" y="578"/>
                      <a:pt x="355" y="578"/>
                      <a:pt x="355" y="578"/>
                    </a:cubicBezTo>
                    <a:cubicBezTo>
                      <a:pt x="352" y="575"/>
                      <a:pt x="349" y="573"/>
                      <a:pt x="345" y="573"/>
                    </a:cubicBezTo>
                    <a:cubicBezTo>
                      <a:pt x="271" y="573"/>
                      <a:pt x="271" y="573"/>
                      <a:pt x="271" y="573"/>
                    </a:cubicBezTo>
                    <a:cubicBezTo>
                      <a:pt x="193" y="496"/>
                      <a:pt x="193" y="496"/>
                      <a:pt x="193" y="496"/>
                    </a:cubicBezTo>
                    <a:cubicBezTo>
                      <a:pt x="193" y="369"/>
                      <a:pt x="193" y="369"/>
                      <a:pt x="193" y="369"/>
                    </a:cubicBezTo>
                    <a:cubicBezTo>
                      <a:pt x="193" y="366"/>
                      <a:pt x="192" y="362"/>
                      <a:pt x="189" y="359"/>
                    </a:cubicBezTo>
                    <a:cubicBezTo>
                      <a:pt x="121" y="291"/>
                      <a:pt x="121" y="291"/>
                      <a:pt x="121" y="291"/>
                    </a:cubicBezTo>
                    <a:cubicBezTo>
                      <a:pt x="128" y="280"/>
                      <a:pt x="133" y="267"/>
                      <a:pt x="133" y="253"/>
                    </a:cubicBezTo>
                    <a:cubicBezTo>
                      <a:pt x="133" y="216"/>
                      <a:pt x="103" y="186"/>
                      <a:pt x="66" y="186"/>
                    </a:cubicBezTo>
                    <a:cubicBezTo>
                      <a:pt x="30" y="186"/>
                      <a:pt x="0" y="216"/>
                      <a:pt x="0" y="253"/>
                    </a:cubicBezTo>
                    <a:cubicBezTo>
                      <a:pt x="0" y="290"/>
                      <a:pt x="30" y="320"/>
                      <a:pt x="66" y="320"/>
                    </a:cubicBezTo>
                    <a:cubicBezTo>
                      <a:pt x="78" y="320"/>
                      <a:pt x="90" y="316"/>
                      <a:pt x="100" y="311"/>
                    </a:cubicBezTo>
                    <a:cubicBezTo>
                      <a:pt x="164" y="375"/>
                      <a:pt x="164" y="375"/>
                      <a:pt x="164" y="375"/>
                    </a:cubicBezTo>
                    <a:cubicBezTo>
                      <a:pt x="164" y="502"/>
                      <a:pt x="164" y="502"/>
                      <a:pt x="164" y="502"/>
                    </a:cubicBezTo>
                    <a:cubicBezTo>
                      <a:pt x="164" y="506"/>
                      <a:pt x="166" y="509"/>
                      <a:pt x="169" y="512"/>
                    </a:cubicBezTo>
                    <a:cubicBezTo>
                      <a:pt x="255" y="598"/>
                      <a:pt x="255" y="598"/>
                      <a:pt x="255" y="598"/>
                    </a:cubicBezTo>
                    <a:cubicBezTo>
                      <a:pt x="257" y="601"/>
                      <a:pt x="261" y="602"/>
                      <a:pt x="265" y="602"/>
                    </a:cubicBezTo>
                    <a:cubicBezTo>
                      <a:pt x="339" y="602"/>
                      <a:pt x="339" y="602"/>
                      <a:pt x="339" y="602"/>
                    </a:cubicBezTo>
                    <a:cubicBezTo>
                      <a:pt x="409" y="672"/>
                      <a:pt x="409" y="672"/>
                      <a:pt x="409" y="672"/>
                    </a:cubicBezTo>
                    <a:cubicBezTo>
                      <a:pt x="409" y="672"/>
                      <a:pt x="409" y="673"/>
                      <a:pt x="409" y="673"/>
                    </a:cubicBezTo>
                    <a:cubicBezTo>
                      <a:pt x="409" y="702"/>
                      <a:pt x="428" y="727"/>
                      <a:pt x="454" y="736"/>
                    </a:cubicBezTo>
                    <a:cubicBezTo>
                      <a:pt x="454" y="901"/>
                      <a:pt x="454" y="901"/>
                      <a:pt x="454" y="901"/>
                    </a:cubicBezTo>
                    <a:cubicBezTo>
                      <a:pt x="454" y="905"/>
                      <a:pt x="456" y="908"/>
                      <a:pt x="458" y="911"/>
                    </a:cubicBezTo>
                    <a:cubicBezTo>
                      <a:pt x="635" y="1088"/>
                      <a:pt x="635" y="1088"/>
                      <a:pt x="635" y="1088"/>
                    </a:cubicBezTo>
                    <a:cubicBezTo>
                      <a:pt x="635" y="1124"/>
                      <a:pt x="635" y="1124"/>
                      <a:pt x="635" y="1124"/>
                    </a:cubicBezTo>
                    <a:cubicBezTo>
                      <a:pt x="635" y="1128"/>
                      <a:pt x="637" y="1132"/>
                      <a:pt x="639" y="1134"/>
                    </a:cubicBezTo>
                    <a:cubicBezTo>
                      <a:pt x="742" y="1237"/>
                      <a:pt x="742" y="1237"/>
                      <a:pt x="742" y="1237"/>
                    </a:cubicBezTo>
                    <a:cubicBezTo>
                      <a:pt x="742" y="1422"/>
                      <a:pt x="742" y="1422"/>
                      <a:pt x="742" y="1422"/>
                    </a:cubicBezTo>
                    <a:cubicBezTo>
                      <a:pt x="734" y="1422"/>
                      <a:pt x="734" y="1422"/>
                      <a:pt x="734" y="1422"/>
                    </a:cubicBezTo>
                    <a:cubicBezTo>
                      <a:pt x="734" y="1505"/>
                      <a:pt x="734" y="1505"/>
                      <a:pt x="734" y="1505"/>
                    </a:cubicBezTo>
                    <a:cubicBezTo>
                      <a:pt x="749" y="1505"/>
                      <a:pt x="764" y="1505"/>
                      <a:pt x="779" y="1505"/>
                    </a:cubicBezTo>
                    <a:close/>
                    <a:moveTo>
                      <a:pt x="869" y="752"/>
                    </a:moveTo>
                    <a:cubicBezTo>
                      <a:pt x="869" y="738"/>
                      <a:pt x="880" y="727"/>
                      <a:pt x="893" y="727"/>
                    </a:cubicBezTo>
                    <a:cubicBezTo>
                      <a:pt x="906" y="727"/>
                      <a:pt x="917" y="738"/>
                      <a:pt x="917" y="752"/>
                    </a:cubicBezTo>
                    <a:cubicBezTo>
                      <a:pt x="917" y="765"/>
                      <a:pt x="906" y="776"/>
                      <a:pt x="893" y="776"/>
                    </a:cubicBezTo>
                    <a:cubicBezTo>
                      <a:pt x="880" y="776"/>
                      <a:pt x="869" y="765"/>
                      <a:pt x="869" y="752"/>
                    </a:cubicBezTo>
                    <a:close/>
                    <a:moveTo>
                      <a:pt x="813" y="818"/>
                    </a:moveTo>
                    <a:cubicBezTo>
                      <a:pt x="813" y="805"/>
                      <a:pt x="823" y="794"/>
                      <a:pt x="837" y="794"/>
                    </a:cubicBezTo>
                    <a:cubicBezTo>
                      <a:pt x="850" y="794"/>
                      <a:pt x="861" y="805"/>
                      <a:pt x="861" y="818"/>
                    </a:cubicBezTo>
                    <a:cubicBezTo>
                      <a:pt x="861" y="831"/>
                      <a:pt x="850" y="842"/>
                      <a:pt x="837" y="842"/>
                    </a:cubicBezTo>
                    <a:cubicBezTo>
                      <a:pt x="823" y="842"/>
                      <a:pt x="813" y="831"/>
                      <a:pt x="813" y="818"/>
                    </a:cubicBezTo>
                    <a:close/>
                    <a:moveTo>
                      <a:pt x="719" y="66"/>
                    </a:moveTo>
                    <a:cubicBezTo>
                      <a:pt x="719" y="46"/>
                      <a:pt x="736" y="29"/>
                      <a:pt x="757" y="29"/>
                    </a:cubicBezTo>
                    <a:cubicBezTo>
                      <a:pt x="778" y="29"/>
                      <a:pt x="795" y="46"/>
                      <a:pt x="795" y="66"/>
                    </a:cubicBezTo>
                    <a:cubicBezTo>
                      <a:pt x="795" y="87"/>
                      <a:pt x="778" y="104"/>
                      <a:pt x="757" y="104"/>
                    </a:cubicBezTo>
                    <a:cubicBezTo>
                      <a:pt x="736" y="104"/>
                      <a:pt x="719" y="87"/>
                      <a:pt x="719" y="66"/>
                    </a:cubicBezTo>
                    <a:close/>
                    <a:moveTo>
                      <a:pt x="532" y="72"/>
                    </a:moveTo>
                    <a:cubicBezTo>
                      <a:pt x="545" y="72"/>
                      <a:pt x="556" y="82"/>
                      <a:pt x="556" y="96"/>
                    </a:cubicBezTo>
                    <a:cubicBezTo>
                      <a:pt x="556" y="109"/>
                      <a:pt x="545" y="120"/>
                      <a:pt x="532" y="120"/>
                    </a:cubicBezTo>
                    <a:cubicBezTo>
                      <a:pt x="519" y="120"/>
                      <a:pt x="508" y="109"/>
                      <a:pt x="508" y="96"/>
                    </a:cubicBezTo>
                    <a:cubicBezTo>
                      <a:pt x="508" y="82"/>
                      <a:pt x="519" y="72"/>
                      <a:pt x="532" y="72"/>
                    </a:cubicBezTo>
                    <a:close/>
                    <a:moveTo>
                      <a:pt x="315" y="203"/>
                    </a:moveTo>
                    <a:cubicBezTo>
                      <a:pt x="302" y="203"/>
                      <a:pt x="291" y="193"/>
                      <a:pt x="291" y="179"/>
                    </a:cubicBezTo>
                    <a:cubicBezTo>
                      <a:pt x="291" y="166"/>
                      <a:pt x="302" y="155"/>
                      <a:pt x="315" y="155"/>
                    </a:cubicBezTo>
                    <a:cubicBezTo>
                      <a:pt x="329" y="155"/>
                      <a:pt x="339" y="166"/>
                      <a:pt x="339" y="179"/>
                    </a:cubicBezTo>
                    <a:cubicBezTo>
                      <a:pt x="339" y="193"/>
                      <a:pt x="329" y="203"/>
                      <a:pt x="315" y="203"/>
                    </a:cubicBezTo>
                    <a:close/>
                    <a:moveTo>
                      <a:pt x="408" y="66"/>
                    </a:moveTo>
                    <a:cubicBezTo>
                      <a:pt x="408" y="53"/>
                      <a:pt x="419" y="42"/>
                      <a:pt x="432" y="42"/>
                    </a:cubicBezTo>
                    <a:cubicBezTo>
                      <a:pt x="446" y="42"/>
                      <a:pt x="456" y="53"/>
                      <a:pt x="456" y="66"/>
                    </a:cubicBezTo>
                    <a:cubicBezTo>
                      <a:pt x="456" y="80"/>
                      <a:pt x="446" y="91"/>
                      <a:pt x="432" y="91"/>
                    </a:cubicBezTo>
                    <a:cubicBezTo>
                      <a:pt x="419" y="91"/>
                      <a:pt x="408" y="80"/>
                      <a:pt x="408" y="66"/>
                    </a:cubicBezTo>
                    <a:close/>
                    <a:moveTo>
                      <a:pt x="561" y="253"/>
                    </a:moveTo>
                    <a:cubicBezTo>
                      <a:pt x="561" y="238"/>
                      <a:pt x="573" y="226"/>
                      <a:pt x="588" y="226"/>
                    </a:cubicBezTo>
                    <a:cubicBezTo>
                      <a:pt x="603" y="226"/>
                      <a:pt x="616" y="238"/>
                      <a:pt x="616" y="253"/>
                    </a:cubicBezTo>
                    <a:cubicBezTo>
                      <a:pt x="616" y="268"/>
                      <a:pt x="603" y="280"/>
                      <a:pt x="588" y="280"/>
                    </a:cubicBezTo>
                    <a:cubicBezTo>
                      <a:pt x="573" y="280"/>
                      <a:pt x="561" y="268"/>
                      <a:pt x="561" y="253"/>
                    </a:cubicBezTo>
                    <a:close/>
                    <a:moveTo>
                      <a:pt x="667" y="459"/>
                    </a:moveTo>
                    <a:cubicBezTo>
                      <a:pt x="667" y="446"/>
                      <a:pt x="678" y="435"/>
                      <a:pt x="692" y="435"/>
                    </a:cubicBezTo>
                    <a:cubicBezTo>
                      <a:pt x="705" y="435"/>
                      <a:pt x="716" y="446"/>
                      <a:pt x="716" y="459"/>
                    </a:cubicBezTo>
                    <a:cubicBezTo>
                      <a:pt x="716" y="473"/>
                      <a:pt x="705" y="483"/>
                      <a:pt x="692" y="483"/>
                    </a:cubicBezTo>
                    <a:cubicBezTo>
                      <a:pt x="678" y="483"/>
                      <a:pt x="667" y="473"/>
                      <a:pt x="667" y="459"/>
                    </a:cubicBezTo>
                    <a:close/>
                    <a:moveTo>
                      <a:pt x="273" y="319"/>
                    </a:moveTo>
                    <a:cubicBezTo>
                      <a:pt x="273" y="306"/>
                      <a:pt x="283" y="295"/>
                      <a:pt x="297" y="295"/>
                    </a:cubicBezTo>
                    <a:cubicBezTo>
                      <a:pt x="310" y="295"/>
                      <a:pt x="321" y="306"/>
                      <a:pt x="321" y="319"/>
                    </a:cubicBezTo>
                    <a:cubicBezTo>
                      <a:pt x="321" y="333"/>
                      <a:pt x="310" y="344"/>
                      <a:pt x="297" y="344"/>
                    </a:cubicBezTo>
                    <a:cubicBezTo>
                      <a:pt x="283" y="344"/>
                      <a:pt x="273" y="333"/>
                      <a:pt x="273" y="319"/>
                    </a:cubicBezTo>
                    <a:close/>
                    <a:moveTo>
                      <a:pt x="66" y="291"/>
                    </a:moveTo>
                    <a:cubicBezTo>
                      <a:pt x="45" y="291"/>
                      <a:pt x="29" y="274"/>
                      <a:pt x="29" y="253"/>
                    </a:cubicBezTo>
                    <a:cubicBezTo>
                      <a:pt x="29" y="232"/>
                      <a:pt x="45" y="215"/>
                      <a:pt x="66" y="215"/>
                    </a:cubicBezTo>
                    <a:cubicBezTo>
                      <a:pt x="87" y="215"/>
                      <a:pt x="104" y="232"/>
                      <a:pt x="104" y="253"/>
                    </a:cubicBezTo>
                    <a:cubicBezTo>
                      <a:pt x="104" y="274"/>
                      <a:pt x="87" y="291"/>
                      <a:pt x="66" y="291"/>
                    </a:cubicBezTo>
                    <a:close/>
                    <a:moveTo>
                      <a:pt x="438" y="673"/>
                    </a:moveTo>
                    <a:cubicBezTo>
                      <a:pt x="438" y="652"/>
                      <a:pt x="455" y="635"/>
                      <a:pt x="476" y="635"/>
                    </a:cubicBezTo>
                    <a:cubicBezTo>
                      <a:pt x="496" y="635"/>
                      <a:pt x="513" y="652"/>
                      <a:pt x="513" y="673"/>
                    </a:cubicBezTo>
                    <a:cubicBezTo>
                      <a:pt x="513" y="694"/>
                      <a:pt x="496" y="711"/>
                      <a:pt x="476" y="711"/>
                    </a:cubicBezTo>
                    <a:cubicBezTo>
                      <a:pt x="455" y="711"/>
                      <a:pt x="438" y="694"/>
                      <a:pt x="438" y="673"/>
                    </a:cubicBezTo>
                    <a:close/>
                    <a:moveTo>
                      <a:pt x="614" y="869"/>
                    </a:moveTo>
                    <a:cubicBezTo>
                      <a:pt x="588" y="869"/>
                      <a:pt x="566" y="847"/>
                      <a:pt x="566" y="821"/>
                    </a:cubicBezTo>
                    <a:cubicBezTo>
                      <a:pt x="566" y="794"/>
                      <a:pt x="588" y="772"/>
                      <a:pt x="614" y="772"/>
                    </a:cubicBezTo>
                    <a:cubicBezTo>
                      <a:pt x="641" y="772"/>
                      <a:pt x="662" y="794"/>
                      <a:pt x="662" y="821"/>
                    </a:cubicBezTo>
                    <a:cubicBezTo>
                      <a:pt x="662" y="847"/>
                      <a:pt x="641" y="869"/>
                      <a:pt x="614" y="8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9" name="Freeform 16"/>
              <p:cNvSpPr>
                <a:spLocks noEditPoints="1"/>
              </p:cNvSpPr>
              <p:nvPr/>
            </p:nvSpPr>
            <p:spPr bwMode="auto">
              <a:xfrm>
                <a:off x="2664" y="1179"/>
                <a:ext cx="974" cy="980"/>
              </a:xfrm>
              <a:custGeom>
                <a:avLst/>
                <a:gdLst>
                  <a:gd name="T0" fmla="*/ 1153 w 1162"/>
                  <a:gd name="T1" fmla="*/ 1056 h 1169"/>
                  <a:gd name="T2" fmla="*/ 1115 w 1162"/>
                  <a:gd name="T3" fmla="*/ 925 h 1169"/>
                  <a:gd name="T4" fmla="*/ 1051 w 1162"/>
                  <a:gd name="T5" fmla="*/ 830 h 1169"/>
                  <a:gd name="T6" fmla="*/ 1013 w 1162"/>
                  <a:gd name="T7" fmla="*/ 869 h 1169"/>
                  <a:gd name="T8" fmla="*/ 1101 w 1162"/>
                  <a:gd name="T9" fmla="*/ 1006 h 1169"/>
                  <a:gd name="T10" fmla="*/ 922 w 1162"/>
                  <a:gd name="T11" fmla="*/ 768 h 1169"/>
                  <a:gd name="T12" fmla="*/ 880 w 1162"/>
                  <a:gd name="T13" fmla="*/ 509 h 1169"/>
                  <a:gd name="T14" fmla="*/ 752 w 1162"/>
                  <a:gd name="T15" fmla="*/ 344 h 1169"/>
                  <a:gd name="T16" fmla="*/ 714 w 1162"/>
                  <a:gd name="T17" fmla="*/ 382 h 1169"/>
                  <a:gd name="T18" fmla="*/ 866 w 1162"/>
                  <a:gd name="T19" fmla="*/ 706 h 1169"/>
                  <a:gd name="T20" fmla="*/ 852 w 1162"/>
                  <a:gd name="T21" fmla="*/ 532 h 1169"/>
                  <a:gd name="T22" fmla="*/ 660 w 1162"/>
                  <a:gd name="T23" fmla="*/ 409 h 1169"/>
                  <a:gd name="T24" fmla="*/ 622 w 1162"/>
                  <a:gd name="T25" fmla="*/ 305 h 1169"/>
                  <a:gd name="T26" fmla="*/ 616 w 1162"/>
                  <a:gd name="T27" fmla="*/ 382 h 1169"/>
                  <a:gd name="T28" fmla="*/ 657 w 1162"/>
                  <a:gd name="T29" fmla="*/ 424 h 1169"/>
                  <a:gd name="T30" fmla="*/ 839 w 1162"/>
                  <a:gd name="T31" fmla="*/ 680 h 1169"/>
                  <a:gd name="T32" fmla="*/ 825 w 1162"/>
                  <a:gd name="T33" fmla="*/ 547 h 1169"/>
                  <a:gd name="T34" fmla="*/ 643 w 1162"/>
                  <a:gd name="T35" fmla="*/ 447 h 1169"/>
                  <a:gd name="T36" fmla="*/ 592 w 1162"/>
                  <a:gd name="T37" fmla="*/ 264 h 1169"/>
                  <a:gd name="T38" fmla="*/ 522 w 1162"/>
                  <a:gd name="T39" fmla="*/ 327 h 1169"/>
                  <a:gd name="T40" fmla="*/ 635 w 1162"/>
                  <a:gd name="T41" fmla="*/ 459 h 1169"/>
                  <a:gd name="T42" fmla="*/ 813 w 1162"/>
                  <a:gd name="T43" fmla="*/ 555 h 1169"/>
                  <a:gd name="T44" fmla="*/ 799 w 1162"/>
                  <a:gd name="T45" fmla="*/ 645 h 1169"/>
                  <a:gd name="T46" fmla="*/ 603 w 1162"/>
                  <a:gd name="T47" fmla="*/ 528 h 1169"/>
                  <a:gd name="T48" fmla="*/ 515 w 1162"/>
                  <a:gd name="T49" fmla="*/ 464 h 1169"/>
                  <a:gd name="T50" fmla="*/ 418 w 1162"/>
                  <a:gd name="T51" fmla="*/ 66 h 1169"/>
                  <a:gd name="T52" fmla="*/ 334 w 1162"/>
                  <a:gd name="T53" fmla="*/ 131 h 1169"/>
                  <a:gd name="T54" fmla="*/ 490 w 1162"/>
                  <a:gd name="T55" fmla="*/ 480 h 1169"/>
                  <a:gd name="T56" fmla="*/ 198 w 1162"/>
                  <a:gd name="T57" fmla="*/ 306 h 1169"/>
                  <a:gd name="T58" fmla="*/ 49 w 1162"/>
                  <a:gd name="T59" fmla="*/ 262 h 1169"/>
                  <a:gd name="T60" fmla="*/ 97 w 1162"/>
                  <a:gd name="T61" fmla="*/ 318 h 1169"/>
                  <a:gd name="T62" fmla="*/ 409 w 1162"/>
                  <a:gd name="T63" fmla="*/ 535 h 1169"/>
                  <a:gd name="T64" fmla="*/ 568 w 1162"/>
                  <a:gd name="T65" fmla="*/ 586 h 1169"/>
                  <a:gd name="T66" fmla="*/ 793 w 1162"/>
                  <a:gd name="T67" fmla="*/ 674 h 1169"/>
                  <a:gd name="T68" fmla="*/ 897 w 1162"/>
                  <a:gd name="T69" fmla="*/ 895 h 1169"/>
                  <a:gd name="T70" fmla="*/ 780 w 1162"/>
                  <a:gd name="T71" fmla="*/ 863 h 1169"/>
                  <a:gd name="T72" fmla="*/ 666 w 1162"/>
                  <a:gd name="T73" fmla="*/ 826 h 1169"/>
                  <a:gd name="T74" fmla="*/ 885 w 1162"/>
                  <a:gd name="T75" fmla="*/ 998 h 1169"/>
                  <a:gd name="T76" fmla="*/ 1033 w 1162"/>
                  <a:gd name="T77" fmla="*/ 1030 h 1169"/>
                  <a:gd name="T78" fmla="*/ 1124 w 1162"/>
                  <a:gd name="T79" fmla="*/ 1062 h 1169"/>
                  <a:gd name="T80" fmla="*/ 1117 w 1162"/>
                  <a:gd name="T81" fmla="*/ 1163 h 1169"/>
                  <a:gd name="T82" fmla="*/ 1013 w 1162"/>
                  <a:gd name="T83" fmla="*/ 854 h 1169"/>
                  <a:gd name="T84" fmla="*/ 1037 w 1162"/>
                  <a:gd name="T85" fmla="*/ 830 h 1169"/>
                  <a:gd name="T86" fmla="*/ 689 w 1162"/>
                  <a:gd name="T87" fmla="*/ 344 h 1169"/>
                  <a:gd name="T88" fmla="*/ 714 w 1162"/>
                  <a:gd name="T89" fmla="*/ 368 h 1169"/>
                  <a:gd name="T90" fmla="*/ 647 w 1162"/>
                  <a:gd name="T91" fmla="*/ 344 h 1169"/>
                  <a:gd name="T92" fmla="*/ 488 w 1162"/>
                  <a:gd name="T93" fmla="*/ 264 h 1169"/>
                  <a:gd name="T94" fmla="*/ 529 w 1162"/>
                  <a:gd name="T95" fmla="*/ 306 h 1169"/>
                  <a:gd name="T96" fmla="*/ 351 w 1162"/>
                  <a:gd name="T97" fmla="*/ 28 h 1169"/>
                  <a:gd name="T98" fmla="*/ 313 w 1162"/>
                  <a:gd name="T99" fmla="*/ 66 h 1169"/>
                  <a:gd name="T100" fmla="*/ 49 w 1162"/>
                  <a:gd name="T101" fmla="*/ 276 h 1169"/>
                  <a:gd name="T102" fmla="*/ 537 w 1162"/>
                  <a:gd name="T103" fmla="*/ 565 h 1169"/>
                  <a:gd name="T104" fmla="*/ 574 w 1162"/>
                  <a:gd name="T105" fmla="*/ 528 h 1169"/>
                  <a:gd name="T106" fmla="*/ 687 w 1162"/>
                  <a:gd name="T107" fmla="*/ 826 h 1169"/>
                  <a:gd name="T108" fmla="*/ 729 w 1162"/>
                  <a:gd name="T109" fmla="*/ 868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2" h="1169">
                    <a:moveTo>
                      <a:pt x="1162" y="1089"/>
                    </a:moveTo>
                    <a:cubicBezTo>
                      <a:pt x="1153" y="1089"/>
                      <a:pt x="1153" y="1089"/>
                      <a:pt x="1153" y="1089"/>
                    </a:cubicBezTo>
                    <a:cubicBezTo>
                      <a:pt x="1153" y="1056"/>
                      <a:pt x="1153" y="1056"/>
                      <a:pt x="1153" y="1056"/>
                    </a:cubicBezTo>
                    <a:cubicBezTo>
                      <a:pt x="1153" y="1052"/>
                      <a:pt x="1152" y="1048"/>
                      <a:pt x="1149" y="1046"/>
                    </a:cubicBezTo>
                    <a:cubicBezTo>
                      <a:pt x="1115" y="1012"/>
                      <a:pt x="1115" y="1012"/>
                      <a:pt x="1115" y="1012"/>
                    </a:cubicBezTo>
                    <a:cubicBezTo>
                      <a:pt x="1115" y="925"/>
                      <a:pt x="1115" y="925"/>
                      <a:pt x="1115" y="925"/>
                    </a:cubicBezTo>
                    <a:cubicBezTo>
                      <a:pt x="1115" y="923"/>
                      <a:pt x="1114" y="921"/>
                      <a:pt x="1113" y="920"/>
                    </a:cubicBezTo>
                    <a:cubicBezTo>
                      <a:pt x="1045" y="852"/>
                      <a:pt x="1045" y="852"/>
                      <a:pt x="1045" y="852"/>
                    </a:cubicBezTo>
                    <a:cubicBezTo>
                      <a:pt x="1049" y="846"/>
                      <a:pt x="1051" y="838"/>
                      <a:pt x="1051" y="830"/>
                    </a:cubicBezTo>
                    <a:cubicBezTo>
                      <a:pt x="1051" y="809"/>
                      <a:pt x="1034" y="792"/>
                      <a:pt x="1013" y="792"/>
                    </a:cubicBezTo>
                    <a:cubicBezTo>
                      <a:pt x="992" y="792"/>
                      <a:pt x="974" y="809"/>
                      <a:pt x="974" y="830"/>
                    </a:cubicBezTo>
                    <a:cubicBezTo>
                      <a:pt x="974" y="851"/>
                      <a:pt x="992" y="869"/>
                      <a:pt x="1013" y="869"/>
                    </a:cubicBezTo>
                    <a:cubicBezTo>
                      <a:pt x="1021" y="869"/>
                      <a:pt x="1028" y="866"/>
                      <a:pt x="1035" y="862"/>
                    </a:cubicBezTo>
                    <a:cubicBezTo>
                      <a:pt x="1101" y="928"/>
                      <a:pt x="1101" y="928"/>
                      <a:pt x="1101" y="928"/>
                    </a:cubicBezTo>
                    <a:cubicBezTo>
                      <a:pt x="1101" y="1006"/>
                      <a:pt x="1101" y="1006"/>
                      <a:pt x="1101" y="1006"/>
                    </a:cubicBezTo>
                    <a:cubicBezTo>
                      <a:pt x="1049" y="1006"/>
                      <a:pt x="1049" y="1006"/>
                      <a:pt x="1049" y="1006"/>
                    </a:cubicBezTo>
                    <a:cubicBezTo>
                      <a:pt x="922" y="879"/>
                      <a:pt x="922" y="879"/>
                      <a:pt x="922" y="879"/>
                    </a:cubicBezTo>
                    <a:cubicBezTo>
                      <a:pt x="922" y="768"/>
                      <a:pt x="922" y="768"/>
                      <a:pt x="922" y="768"/>
                    </a:cubicBezTo>
                    <a:cubicBezTo>
                      <a:pt x="922" y="765"/>
                      <a:pt x="921" y="761"/>
                      <a:pt x="918" y="758"/>
                    </a:cubicBezTo>
                    <a:cubicBezTo>
                      <a:pt x="880" y="721"/>
                      <a:pt x="880" y="721"/>
                      <a:pt x="880" y="721"/>
                    </a:cubicBezTo>
                    <a:cubicBezTo>
                      <a:pt x="880" y="509"/>
                      <a:pt x="880" y="509"/>
                      <a:pt x="880" y="509"/>
                    </a:cubicBezTo>
                    <a:cubicBezTo>
                      <a:pt x="880" y="507"/>
                      <a:pt x="879" y="505"/>
                      <a:pt x="878" y="504"/>
                    </a:cubicBezTo>
                    <a:cubicBezTo>
                      <a:pt x="743" y="369"/>
                      <a:pt x="743" y="369"/>
                      <a:pt x="743" y="369"/>
                    </a:cubicBezTo>
                    <a:cubicBezTo>
                      <a:pt x="749" y="362"/>
                      <a:pt x="752" y="353"/>
                      <a:pt x="752" y="344"/>
                    </a:cubicBezTo>
                    <a:cubicBezTo>
                      <a:pt x="752" y="323"/>
                      <a:pt x="735" y="305"/>
                      <a:pt x="714" y="305"/>
                    </a:cubicBezTo>
                    <a:cubicBezTo>
                      <a:pt x="692" y="305"/>
                      <a:pt x="675" y="323"/>
                      <a:pt x="675" y="344"/>
                    </a:cubicBezTo>
                    <a:cubicBezTo>
                      <a:pt x="675" y="365"/>
                      <a:pt x="692" y="382"/>
                      <a:pt x="714" y="382"/>
                    </a:cubicBezTo>
                    <a:cubicBezTo>
                      <a:pt x="720" y="382"/>
                      <a:pt x="726" y="381"/>
                      <a:pt x="732" y="378"/>
                    </a:cubicBezTo>
                    <a:cubicBezTo>
                      <a:pt x="866" y="512"/>
                      <a:pt x="866" y="512"/>
                      <a:pt x="866" y="512"/>
                    </a:cubicBezTo>
                    <a:cubicBezTo>
                      <a:pt x="866" y="706"/>
                      <a:pt x="866" y="706"/>
                      <a:pt x="866" y="706"/>
                    </a:cubicBezTo>
                    <a:cubicBezTo>
                      <a:pt x="854" y="694"/>
                      <a:pt x="854" y="694"/>
                      <a:pt x="854" y="694"/>
                    </a:cubicBezTo>
                    <a:cubicBezTo>
                      <a:pt x="854" y="538"/>
                      <a:pt x="854" y="538"/>
                      <a:pt x="854" y="538"/>
                    </a:cubicBezTo>
                    <a:cubicBezTo>
                      <a:pt x="854" y="536"/>
                      <a:pt x="853" y="534"/>
                      <a:pt x="852" y="532"/>
                    </a:cubicBezTo>
                    <a:cubicBezTo>
                      <a:pt x="730" y="411"/>
                      <a:pt x="730" y="411"/>
                      <a:pt x="730" y="411"/>
                    </a:cubicBezTo>
                    <a:cubicBezTo>
                      <a:pt x="729" y="410"/>
                      <a:pt x="727" y="409"/>
                      <a:pt x="725" y="409"/>
                    </a:cubicBezTo>
                    <a:cubicBezTo>
                      <a:pt x="660" y="409"/>
                      <a:pt x="660" y="409"/>
                      <a:pt x="660" y="409"/>
                    </a:cubicBezTo>
                    <a:cubicBezTo>
                      <a:pt x="632" y="381"/>
                      <a:pt x="632" y="381"/>
                      <a:pt x="632" y="381"/>
                    </a:cubicBezTo>
                    <a:cubicBezTo>
                      <a:pt x="649" y="377"/>
                      <a:pt x="661" y="362"/>
                      <a:pt x="661" y="344"/>
                    </a:cubicBezTo>
                    <a:cubicBezTo>
                      <a:pt x="661" y="323"/>
                      <a:pt x="644" y="305"/>
                      <a:pt x="622" y="305"/>
                    </a:cubicBezTo>
                    <a:cubicBezTo>
                      <a:pt x="601" y="305"/>
                      <a:pt x="584" y="323"/>
                      <a:pt x="584" y="344"/>
                    </a:cubicBezTo>
                    <a:cubicBezTo>
                      <a:pt x="584" y="363"/>
                      <a:pt x="598" y="378"/>
                      <a:pt x="616" y="382"/>
                    </a:cubicBezTo>
                    <a:cubicBezTo>
                      <a:pt x="616" y="382"/>
                      <a:pt x="616" y="382"/>
                      <a:pt x="616" y="382"/>
                    </a:cubicBezTo>
                    <a:cubicBezTo>
                      <a:pt x="616" y="384"/>
                      <a:pt x="616" y="386"/>
                      <a:pt x="618" y="387"/>
                    </a:cubicBezTo>
                    <a:cubicBezTo>
                      <a:pt x="652" y="421"/>
                      <a:pt x="652" y="421"/>
                      <a:pt x="652" y="421"/>
                    </a:cubicBezTo>
                    <a:cubicBezTo>
                      <a:pt x="653" y="423"/>
                      <a:pt x="655" y="424"/>
                      <a:pt x="657" y="424"/>
                    </a:cubicBezTo>
                    <a:cubicBezTo>
                      <a:pt x="722" y="424"/>
                      <a:pt x="722" y="424"/>
                      <a:pt x="722" y="424"/>
                    </a:cubicBezTo>
                    <a:cubicBezTo>
                      <a:pt x="839" y="541"/>
                      <a:pt x="839" y="541"/>
                      <a:pt x="839" y="541"/>
                    </a:cubicBezTo>
                    <a:cubicBezTo>
                      <a:pt x="839" y="680"/>
                      <a:pt x="839" y="680"/>
                      <a:pt x="839" y="680"/>
                    </a:cubicBezTo>
                    <a:cubicBezTo>
                      <a:pt x="827" y="667"/>
                      <a:pt x="827" y="667"/>
                      <a:pt x="827" y="667"/>
                    </a:cubicBezTo>
                    <a:cubicBezTo>
                      <a:pt x="827" y="552"/>
                      <a:pt x="827" y="552"/>
                      <a:pt x="827" y="552"/>
                    </a:cubicBezTo>
                    <a:cubicBezTo>
                      <a:pt x="827" y="550"/>
                      <a:pt x="826" y="548"/>
                      <a:pt x="825" y="547"/>
                    </a:cubicBezTo>
                    <a:cubicBezTo>
                      <a:pt x="727" y="449"/>
                      <a:pt x="727" y="449"/>
                      <a:pt x="727" y="449"/>
                    </a:cubicBezTo>
                    <a:cubicBezTo>
                      <a:pt x="726" y="448"/>
                      <a:pt x="724" y="447"/>
                      <a:pt x="722" y="447"/>
                    </a:cubicBezTo>
                    <a:cubicBezTo>
                      <a:pt x="643" y="447"/>
                      <a:pt x="643" y="447"/>
                      <a:pt x="643" y="447"/>
                    </a:cubicBezTo>
                    <a:cubicBezTo>
                      <a:pt x="537" y="341"/>
                      <a:pt x="537" y="341"/>
                      <a:pt x="537" y="341"/>
                    </a:cubicBezTo>
                    <a:cubicBezTo>
                      <a:pt x="537" y="327"/>
                      <a:pt x="537" y="327"/>
                      <a:pt x="537" y="327"/>
                    </a:cubicBezTo>
                    <a:cubicBezTo>
                      <a:pt x="568" y="323"/>
                      <a:pt x="592" y="296"/>
                      <a:pt x="592" y="264"/>
                    </a:cubicBezTo>
                    <a:cubicBezTo>
                      <a:pt x="592" y="229"/>
                      <a:pt x="564" y="201"/>
                      <a:pt x="529" y="201"/>
                    </a:cubicBezTo>
                    <a:cubicBezTo>
                      <a:pt x="495" y="201"/>
                      <a:pt x="466" y="229"/>
                      <a:pt x="466" y="264"/>
                    </a:cubicBezTo>
                    <a:cubicBezTo>
                      <a:pt x="466" y="297"/>
                      <a:pt x="491" y="323"/>
                      <a:pt x="522" y="327"/>
                    </a:cubicBezTo>
                    <a:cubicBezTo>
                      <a:pt x="522" y="344"/>
                      <a:pt x="522" y="344"/>
                      <a:pt x="522" y="344"/>
                    </a:cubicBezTo>
                    <a:cubicBezTo>
                      <a:pt x="522" y="346"/>
                      <a:pt x="523" y="347"/>
                      <a:pt x="525" y="349"/>
                    </a:cubicBezTo>
                    <a:cubicBezTo>
                      <a:pt x="635" y="459"/>
                      <a:pt x="635" y="459"/>
                      <a:pt x="635" y="459"/>
                    </a:cubicBezTo>
                    <a:cubicBezTo>
                      <a:pt x="636" y="460"/>
                      <a:pt x="638" y="461"/>
                      <a:pt x="640" y="461"/>
                    </a:cubicBezTo>
                    <a:cubicBezTo>
                      <a:pt x="719" y="461"/>
                      <a:pt x="719" y="461"/>
                      <a:pt x="719" y="461"/>
                    </a:cubicBezTo>
                    <a:cubicBezTo>
                      <a:pt x="813" y="555"/>
                      <a:pt x="813" y="555"/>
                      <a:pt x="813" y="555"/>
                    </a:cubicBezTo>
                    <a:cubicBezTo>
                      <a:pt x="813" y="653"/>
                      <a:pt x="813" y="653"/>
                      <a:pt x="813" y="653"/>
                    </a:cubicBezTo>
                    <a:cubicBezTo>
                      <a:pt x="809" y="649"/>
                      <a:pt x="809" y="649"/>
                      <a:pt x="809" y="649"/>
                    </a:cubicBezTo>
                    <a:cubicBezTo>
                      <a:pt x="806" y="647"/>
                      <a:pt x="803" y="645"/>
                      <a:pt x="799" y="645"/>
                    </a:cubicBezTo>
                    <a:cubicBezTo>
                      <a:pt x="668" y="645"/>
                      <a:pt x="668" y="645"/>
                      <a:pt x="668" y="645"/>
                    </a:cubicBezTo>
                    <a:cubicBezTo>
                      <a:pt x="590" y="567"/>
                      <a:pt x="590" y="567"/>
                      <a:pt x="590" y="567"/>
                    </a:cubicBezTo>
                    <a:cubicBezTo>
                      <a:pt x="598" y="556"/>
                      <a:pt x="603" y="542"/>
                      <a:pt x="603" y="528"/>
                    </a:cubicBezTo>
                    <a:cubicBezTo>
                      <a:pt x="603" y="491"/>
                      <a:pt x="573" y="461"/>
                      <a:pt x="537" y="461"/>
                    </a:cubicBezTo>
                    <a:cubicBezTo>
                      <a:pt x="529" y="461"/>
                      <a:pt x="521" y="462"/>
                      <a:pt x="514" y="465"/>
                    </a:cubicBezTo>
                    <a:cubicBezTo>
                      <a:pt x="515" y="464"/>
                      <a:pt x="515" y="464"/>
                      <a:pt x="515" y="464"/>
                    </a:cubicBezTo>
                    <a:cubicBezTo>
                      <a:pt x="363" y="312"/>
                      <a:pt x="363" y="312"/>
                      <a:pt x="363" y="312"/>
                    </a:cubicBezTo>
                    <a:cubicBezTo>
                      <a:pt x="363" y="132"/>
                      <a:pt x="363" y="132"/>
                      <a:pt x="363" y="132"/>
                    </a:cubicBezTo>
                    <a:cubicBezTo>
                      <a:pt x="394" y="126"/>
                      <a:pt x="418" y="99"/>
                      <a:pt x="418" y="66"/>
                    </a:cubicBezTo>
                    <a:cubicBezTo>
                      <a:pt x="418" y="30"/>
                      <a:pt x="388" y="0"/>
                      <a:pt x="351" y="0"/>
                    </a:cubicBezTo>
                    <a:cubicBezTo>
                      <a:pt x="314" y="0"/>
                      <a:pt x="284" y="30"/>
                      <a:pt x="284" y="66"/>
                    </a:cubicBezTo>
                    <a:cubicBezTo>
                      <a:pt x="284" y="97"/>
                      <a:pt x="306" y="123"/>
                      <a:pt x="334" y="131"/>
                    </a:cubicBezTo>
                    <a:cubicBezTo>
                      <a:pt x="334" y="318"/>
                      <a:pt x="334" y="318"/>
                      <a:pt x="334" y="318"/>
                    </a:cubicBezTo>
                    <a:cubicBezTo>
                      <a:pt x="334" y="322"/>
                      <a:pt x="336" y="326"/>
                      <a:pt x="338" y="328"/>
                    </a:cubicBezTo>
                    <a:cubicBezTo>
                      <a:pt x="490" y="480"/>
                      <a:pt x="490" y="480"/>
                      <a:pt x="490" y="480"/>
                    </a:cubicBezTo>
                    <a:cubicBezTo>
                      <a:pt x="479" y="490"/>
                      <a:pt x="472" y="505"/>
                      <a:pt x="470" y="520"/>
                    </a:cubicBezTo>
                    <a:cubicBezTo>
                      <a:pt x="412" y="520"/>
                      <a:pt x="412" y="520"/>
                      <a:pt x="412" y="520"/>
                    </a:cubicBezTo>
                    <a:cubicBezTo>
                      <a:pt x="198" y="306"/>
                      <a:pt x="198" y="306"/>
                      <a:pt x="198" y="306"/>
                    </a:cubicBezTo>
                    <a:cubicBezTo>
                      <a:pt x="196" y="305"/>
                      <a:pt x="194" y="304"/>
                      <a:pt x="192" y="304"/>
                    </a:cubicBezTo>
                    <a:cubicBezTo>
                      <a:pt x="97" y="304"/>
                      <a:pt x="97" y="304"/>
                      <a:pt x="97" y="304"/>
                    </a:cubicBezTo>
                    <a:cubicBezTo>
                      <a:pt x="94" y="280"/>
                      <a:pt x="73" y="262"/>
                      <a:pt x="49" y="262"/>
                    </a:cubicBezTo>
                    <a:cubicBezTo>
                      <a:pt x="22" y="262"/>
                      <a:pt x="0" y="284"/>
                      <a:pt x="0" y="311"/>
                    </a:cubicBezTo>
                    <a:cubicBezTo>
                      <a:pt x="0" y="338"/>
                      <a:pt x="22" y="360"/>
                      <a:pt x="49" y="360"/>
                    </a:cubicBezTo>
                    <a:cubicBezTo>
                      <a:pt x="73" y="360"/>
                      <a:pt x="93" y="342"/>
                      <a:pt x="97" y="318"/>
                    </a:cubicBezTo>
                    <a:cubicBezTo>
                      <a:pt x="189" y="318"/>
                      <a:pt x="189" y="318"/>
                      <a:pt x="189" y="318"/>
                    </a:cubicBezTo>
                    <a:cubicBezTo>
                      <a:pt x="404" y="533"/>
                      <a:pt x="404" y="533"/>
                      <a:pt x="404" y="533"/>
                    </a:cubicBezTo>
                    <a:cubicBezTo>
                      <a:pt x="405" y="534"/>
                      <a:pt x="407" y="535"/>
                      <a:pt x="409" y="535"/>
                    </a:cubicBezTo>
                    <a:cubicBezTo>
                      <a:pt x="470" y="535"/>
                      <a:pt x="470" y="535"/>
                      <a:pt x="470" y="535"/>
                    </a:cubicBezTo>
                    <a:cubicBezTo>
                      <a:pt x="474" y="568"/>
                      <a:pt x="502" y="594"/>
                      <a:pt x="537" y="594"/>
                    </a:cubicBezTo>
                    <a:cubicBezTo>
                      <a:pt x="548" y="594"/>
                      <a:pt x="559" y="591"/>
                      <a:pt x="568" y="586"/>
                    </a:cubicBezTo>
                    <a:cubicBezTo>
                      <a:pt x="652" y="670"/>
                      <a:pt x="652" y="670"/>
                      <a:pt x="652" y="670"/>
                    </a:cubicBezTo>
                    <a:cubicBezTo>
                      <a:pt x="654" y="672"/>
                      <a:pt x="658" y="674"/>
                      <a:pt x="662" y="674"/>
                    </a:cubicBezTo>
                    <a:cubicBezTo>
                      <a:pt x="793" y="674"/>
                      <a:pt x="793" y="674"/>
                      <a:pt x="793" y="674"/>
                    </a:cubicBezTo>
                    <a:cubicBezTo>
                      <a:pt x="893" y="774"/>
                      <a:pt x="893" y="774"/>
                      <a:pt x="893" y="774"/>
                    </a:cubicBezTo>
                    <a:cubicBezTo>
                      <a:pt x="893" y="885"/>
                      <a:pt x="893" y="885"/>
                      <a:pt x="893" y="885"/>
                    </a:cubicBezTo>
                    <a:cubicBezTo>
                      <a:pt x="893" y="888"/>
                      <a:pt x="895" y="892"/>
                      <a:pt x="897" y="895"/>
                    </a:cubicBezTo>
                    <a:cubicBezTo>
                      <a:pt x="982" y="979"/>
                      <a:pt x="982" y="979"/>
                      <a:pt x="982" y="979"/>
                    </a:cubicBezTo>
                    <a:cubicBezTo>
                      <a:pt x="897" y="979"/>
                      <a:pt x="897" y="979"/>
                      <a:pt x="897" y="979"/>
                    </a:cubicBezTo>
                    <a:cubicBezTo>
                      <a:pt x="780" y="863"/>
                      <a:pt x="780" y="863"/>
                      <a:pt x="780" y="863"/>
                    </a:cubicBezTo>
                    <a:cubicBezTo>
                      <a:pt x="787" y="852"/>
                      <a:pt x="792" y="840"/>
                      <a:pt x="792" y="826"/>
                    </a:cubicBezTo>
                    <a:cubicBezTo>
                      <a:pt x="792" y="792"/>
                      <a:pt x="763" y="763"/>
                      <a:pt x="729" y="763"/>
                    </a:cubicBezTo>
                    <a:cubicBezTo>
                      <a:pt x="694" y="763"/>
                      <a:pt x="666" y="792"/>
                      <a:pt x="666" y="826"/>
                    </a:cubicBezTo>
                    <a:cubicBezTo>
                      <a:pt x="666" y="861"/>
                      <a:pt x="694" y="889"/>
                      <a:pt x="729" y="889"/>
                    </a:cubicBezTo>
                    <a:cubicBezTo>
                      <a:pt x="742" y="889"/>
                      <a:pt x="754" y="885"/>
                      <a:pt x="765" y="878"/>
                    </a:cubicBezTo>
                    <a:cubicBezTo>
                      <a:pt x="885" y="998"/>
                      <a:pt x="885" y="998"/>
                      <a:pt x="885" y="998"/>
                    </a:cubicBezTo>
                    <a:cubicBezTo>
                      <a:pt x="887" y="1000"/>
                      <a:pt x="889" y="1001"/>
                      <a:pt x="892" y="1001"/>
                    </a:cubicBezTo>
                    <a:cubicBezTo>
                      <a:pt x="1004" y="1001"/>
                      <a:pt x="1004" y="1001"/>
                      <a:pt x="1004" y="1001"/>
                    </a:cubicBezTo>
                    <a:cubicBezTo>
                      <a:pt x="1033" y="1030"/>
                      <a:pt x="1033" y="1030"/>
                      <a:pt x="1033" y="1030"/>
                    </a:cubicBezTo>
                    <a:cubicBezTo>
                      <a:pt x="1036" y="1033"/>
                      <a:pt x="1039" y="1034"/>
                      <a:pt x="1043" y="1034"/>
                    </a:cubicBezTo>
                    <a:cubicBezTo>
                      <a:pt x="1097" y="1034"/>
                      <a:pt x="1097" y="1034"/>
                      <a:pt x="1097" y="1034"/>
                    </a:cubicBezTo>
                    <a:cubicBezTo>
                      <a:pt x="1124" y="1062"/>
                      <a:pt x="1124" y="1062"/>
                      <a:pt x="1124" y="1062"/>
                    </a:cubicBezTo>
                    <a:cubicBezTo>
                      <a:pt x="1124" y="1089"/>
                      <a:pt x="1124" y="1089"/>
                      <a:pt x="1124" y="1089"/>
                    </a:cubicBezTo>
                    <a:cubicBezTo>
                      <a:pt x="1117" y="1089"/>
                      <a:pt x="1117" y="1089"/>
                      <a:pt x="1117" y="1089"/>
                    </a:cubicBezTo>
                    <a:cubicBezTo>
                      <a:pt x="1117" y="1163"/>
                      <a:pt x="1117" y="1163"/>
                      <a:pt x="1117" y="1163"/>
                    </a:cubicBezTo>
                    <a:cubicBezTo>
                      <a:pt x="1132" y="1166"/>
                      <a:pt x="1147" y="1168"/>
                      <a:pt x="1162" y="1169"/>
                    </a:cubicBezTo>
                    <a:lnTo>
                      <a:pt x="1162" y="1089"/>
                    </a:lnTo>
                    <a:close/>
                    <a:moveTo>
                      <a:pt x="1013" y="854"/>
                    </a:moveTo>
                    <a:cubicBezTo>
                      <a:pt x="1000" y="854"/>
                      <a:pt x="989" y="843"/>
                      <a:pt x="989" y="830"/>
                    </a:cubicBezTo>
                    <a:cubicBezTo>
                      <a:pt x="989" y="817"/>
                      <a:pt x="1000" y="806"/>
                      <a:pt x="1013" y="806"/>
                    </a:cubicBezTo>
                    <a:cubicBezTo>
                      <a:pt x="1026" y="806"/>
                      <a:pt x="1037" y="817"/>
                      <a:pt x="1037" y="830"/>
                    </a:cubicBezTo>
                    <a:cubicBezTo>
                      <a:pt x="1037" y="843"/>
                      <a:pt x="1026" y="854"/>
                      <a:pt x="1013" y="854"/>
                    </a:cubicBezTo>
                    <a:close/>
                    <a:moveTo>
                      <a:pt x="714" y="368"/>
                    </a:moveTo>
                    <a:cubicBezTo>
                      <a:pt x="700" y="368"/>
                      <a:pt x="689" y="357"/>
                      <a:pt x="689" y="344"/>
                    </a:cubicBezTo>
                    <a:cubicBezTo>
                      <a:pt x="689" y="331"/>
                      <a:pt x="700" y="320"/>
                      <a:pt x="714" y="320"/>
                    </a:cubicBezTo>
                    <a:cubicBezTo>
                      <a:pt x="727" y="320"/>
                      <a:pt x="738" y="331"/>
                      <a:pt x="738" y="344"/>
                    </a:cubicBezTo>
                    <a:cubicBezTo>
                      <a:pt x="738" y="357"/>
                      <a:pt x="727" y="368"/>
                      <a:pt x="714" y="368"/>
                    </a:cubicBezTo>
                    <a:close/>
                    <a:moveTo>
                      <a:pt x="598" y="344"/>
                    </a:moveTo>
                    <a:cubicBezTo>
                      <a:pt x="598" y="331"/>
                      <a:pt x="609" y="320"/>
                      <a:pt x="622" y="320"/>
                    </a:cubicBezTo>
                    <a:cubicBezTo>
                      <a:pt x="636" y="320"/>
                      <a:pt x="647" y="331"/>
                      <a:pt x="647" y="344"/>
                    </a:cubicBezTo>
                    <a:cubicBezTo>
                      <a:pt x="647" y="357"/>
                      <a:pt x="636" y="368"/>
                      <a:pt x="622" y="368"/>
                    </a:cubicBezTo>
                    <a:cubicBezTo>
                      <a:pt x="609" y="368"/>
                      <a:pt x="598" y="357"/>
                      <a:pt x="598" y="344"/>
                    </a:cubicBezTo>
                    <a:close/>
                    <a:moveTo>
                      <a:pt x="488" y="264"/>
                    </a:moveTo>
                    <a:cubicBezTo>
                      <a:pt x="488" y="241"/>
                      <a:pt x="507" y="223"/>
                      <a:pt x="529" y="223"/>
                    </a:cubicBezTo>
                    <a:cubicBezTo>
                      <a:pt x="552" y="223"/>
                      <a:pt x="571" y="241"/>
                      <a:pt x="571" y="264"/>
                    </a:cubicBezTo>
                    <a:cubicBezTo>
                      <a:pt x="571" y="287"/>
                      <a:pt x="552" y="306"/>
                      <a:pt x="529" y="306"/>
                    </a:cubicBezTo>
                    <a:cubicBezTo>
                      <a:pt x="507" y="306"/>
                      <a:pt x="488" y="287"/>
                      <a:pt x="488" y="264"/>
                    </a:cubicBezTo>
                    <a:close/>
                    <a:moveTo>
                      <a:pt x="313" y="66"/>
                    </a:moveTo>
                    <a:cubicBezTo>
                      <a:pt x="313" y="45"/>
                      <a:pt x="330" y="28"/>
                      <a:pt x="351" y="28"/>
                    </a:cubicBezTo>
                    <a:cubicBezTo>
                      <a:pt x="372" y="28"/>
                      <a:pt x="389" y="45"/>
                      <a:pt x="389" y="66"/>
                    </a:cubicBezTo>
                    <a:cubicBezTo>
                      <a:pt x="389" y="87"/>
                      <a:pt x="372" y="104"/>
                      <a:pt x="351" y="104"/>
                    </a:cubicBezTo>
                    <a:cubicBezTo>
                      <a:pt x="330" y="104"/>
                      <a:pt x="313" y="87"/>
                      <a:pt x="313" y="66"/>
                    </a:cubicBezTo>
                    <a:close/>
                    <a:moveTo>
                      <a:pt x="49" y="346"/>
                    </a:moveTo>
                    <a:cubicBezTo>
                      <a:pt x="30" y="346"/>
                      <a:pt x="14" y="330"/>
                      <a:pt x="14" y="311"/>
                    </a:cubicBezTo>
                    <a:cubicBezTo>
                      <a:pt x="14" y="292"/>
                      <a:pt x="30" y="276"/>
                      <a:pt x="49" y="276"/>
                    </a:cubicBezTo>
                    <a:cubicBezTo>
                      <a:pt x="68" y="276"/>
                      <a:pt x="83" y="292"/>
                      <a:pt x="83" y="311"/>
                    </a:cubicBezTo>
                    <a:cubicBezTo>
                      <a:pt x="83" y="330"/>
                      <a:pt x="68" y="346"/>
                      <a:pt x="49" y="346"/>
                    </a:cubicBezTo>
                    <a:close/>
                    <a:moveTo>
                      <a:pt x="537" y="565"/>
                    </a:moveTo>
                    <a:cubicBezTo>
                      <a:pt x="516" y="565"/>
                      <a:pt x="499" y="548"/>
                      <a:pt x="499" y="528"/>
                    </a:cubicBezTo>
                    <a:cubicBezTo>
                      <a:pt x="499" y="507"/>
                      <a:pt x="516" y="490"/>
                      <a:pt x="537" y="490"/>
                    </a:cubicBezTo>
                    <a:cubicBezTo>
                      <a:pt x="557" y="490"/>
                      <a:pt x="574" y="507"/>
                      <a:pt x="574" y="528"/>
                    </a:cubicBezTo>
                    <a:cubicBezTo>
                      <a:pt x="574" y="548"/>
                      <a:pt x="557" y="565"/>
                      <a:pt x="537" y="565"/>
                    </a:cubicBezTo>
                    <a:close/>
                    <a:moveTo>
                      <a:pt x="729" y="868"/>
                    </a:moveTo>
                    <a:cubicBezTo>
                      <a:pt x="706" y="868"/>
                      <a:pt x="687" y="849"/>
                      <a:pt x="687" y="826"/>
                    </a:cubicBezTo>
                    <a:cubicBezTo>
                      <a:pt x="687" y="803"/>
                      <a:pt x="706" y="785"/>
                      <a:pt x="729" y="785"/>
                    </a:cubicBezTo>
                    <a:cubicBezTo>
                      <a:pt x="751" y="785"/>
                      <a:pt x="770" y="803"/>
                      <a:pt x="770" y="826"/>
                    </a:cubicBezTo>
                    <a:cubicBezTo>
                      <a:pt x="770" y="849"/>
                      <a:pt x="751" y="868"/>
                      <a:pt x="729" y="8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0" name="Freeform 17"/>
              <p:cNvSpPr>
                <a:spLocks noEditPoints="1"/>
              </p:cNvSpPr>
              <p:nvPr/>
            </p:nvSpPr>
            <p:spPr bwMode="auto">
              <a:xfrm>
                <a:off x="3754" y="930"/>
                <a:ext cx="534" cy="1231"/>
              </a:xfrm>
              <a:custGeom>
                <a:avLst/>
                <a:gdLst>
                  <a:gd name="T0" fmla="*/ 39 w 637"/>
                  <a:gd name="T1" fmla="*/ 1132 h 1468"/>
                  <a:gd name="T2" fmla="*/ 134 w 637"/>
                  <a:gd name="T3" fmla="*/ 1062 h 1468"/>
                  <a:gd name="T4" fmla="*/ 309 w 637"/>
                  <a:gd name="T5" fmla="*/ 838 h 1468"/>
                  <a:gd name="T6" fmla="*/ 310 w 637"/>
                  <a:gd name="T7" fmla="*/ 692 h 1468"/>
                  <a:gd name="T8" fmla="*/ 473 w 637"/>
                  <a:gd name="T9" fmla="*/ 302 h 1468"/>
                  <a:gd name="T10" fmla="*/ 570 w 637"/>
                  <a:gd name="T11" fmla="*/ 188 h 1468"/>
                  <a:gd name="T12" fmla="*/ 506 w 637"/>
                  <a:gd name="T13" fmla="*/ 102 h 1468"/>
                  <a:gd name="T14" fmla="*/ 444 w 637"/>
                  <a:gd name="T15" fmla="*/ 168 h 1468"/>
                  <a:gd name="T16" fmla="*/ 283 w 637"/>
                  <a:gd name="T17" fmla="*/ 458 h 1468"/>
                  <a:gd name="T18" fmla="*/ 241 w 637"/>
                  <a:gd name="T19" fmla="*/ 464 h 1468"/>
                  <a:gd name="T20" fmla="*/ 372 w 637"/>
                  <a:gd name="T21" fmla="*/ 281 h 1468"/>
                  <a:gd name="T22" fmla="*/ 431 w 637"/>
                  <a:gd name="T23" fmla="*/ 126 h 1468"/>
                  <a:gd name="T24" fmla="*/ 359 w 637"/>
                  <a:gd name="T25" fmla="*/ 145 h 1468"/>
                  <a:gd name="T26" fmla="*/ 229 w 637"/>
                  <a:gd name="T27" fmla="*/ 406 h 1468"/>
                  <a:gd name="T28" fmla="*/ 229 w 637"/>
                  <a:gd name="T29" fmla="*/ 472 h 1468"/>
                  <a:gd name="T30" fmla="*/ 180 w 637"/>
                  <a:gd name="T31" fmla="*/ 469 h 1468"/>
                  <a:gd name="T32" fmla="*/ 341 w 637"/>
                  <a:gd name="T33" fmla="*/ 265 h 1468"/>
                  <a:gd name="T34" fmla="*/ 374 w 637"/>
                  <a:gd name="T35" fmla="*/ 38 h 1468"/>
                  <a:gd name="T36" fmla="*/ 328 w 637"/>
                  <a:gd name="T37" fmla="*/ 76 h 1468"/>
                  <a:gd name="T38" fmla="*/ 180 w 637"/>
                  <a:gd name="T39" fmla="*/ 380 h 1468"/>
                  <a:gd name="T40" fmla="*/ 312 w 637"/>
                  <a:gd name="T41" fmla="*/ 157 h 1468"/>
                  <a:gd name="T42" fmla="*/ 269 w 637"/>
                  <a:gd name="T43" fmla="*/ 111 h 1468"/>
                  <a:gd name="T44" fmla="*/ 196 w 637"/>
                  <a:gd name="T45" fmla="*/ 93 h 1468"/>
                  <a:gd name="T46" fmla="*/ 298 w 637"/>
                  <a:gd name="T47" fmla="*/ 160 h 1468"/>
                  <a:gd name="T48" fmla="*/ 180 w 637"/>
                  <a:gd name="T49" fmla="*/ 311 h 1468"/>
                  <a:gd name="T50" fmla="*/ 135 w 637"/>
                  <a:gd name="T51" fmla="*/ 273 h 1468"/>
                  <a:gd name="T52" fmla="*/ 168 w 637"/>
                  <a:gd name="T53" fmla="*/ 477 h 1468"/>
                  <a:gd name="T54" fmla="*/ 229 w 637"/>
                  <a:gd name="T55" fmla="*/ 757 h 1468"/>
                  <a:gd name="T56" fmla="*/ 104 w 637"/>
                  <a:gd name="T57" fmla="*/ 1007 h 1468"/>
                  <a:gd name="T58" fmla="*/ 21 w 637"/>
                  <a:gd name="T59" fmla="*/ 1110 h 1468"/>
                  <a:gd name="T60" fmla="*/ 11 w 637"/>
                  <a:gd name="T61" fmla="*/ 1386 h 1468"/>
                  <a:gd name="T62" fmla="*/ 48 w 637"/>
                  <a:gd name="T63" fmla="*/ 1467 h 1468"/>
                  <a:gd name="T64" fmla="*/ 608 w 637"/>
                  <a:gd name="T65" fmla="*/ 121 h 1468"/>
                  <a:gd name="T66" fmla="*/ 570 w 637"/>
                  <a:gd name="T67" fmla="*/ 84 h 1468"/>
                  <a:gd name="T68" fmla="*/ 392 w 637"/>
                  <a:gd name="T69" fmla="*/ 150 h 1468"/>
                  <a:gd name="T70" fmla="*/ 312 w 637"/>
                  <a:gd name="T71" fmla="*/ 38 h 1468"/>
                  <a:gd name="T72" fmla="*/ 336 w 637"/>
                  <a:gd name="T73" fmla="*/ 62 h 1468"/>
                  <a:gd name="T74" fmla="*/ 211 w 637"/>
                  <a:gd name="T75" fmla="*/ 93 h 1468"/>
                  <a:gd name="T76" fmla="*/ 235 w 637"/>
                  <a:gd name="T77" fmla="*/ 117 h 1468"/>
                  <a:gd name="T78" fmla="*/ 198 w 637"/>
                  <a:gd name="T79" fmla="*/ 273 h 1468"/>
                  <a:gd name="T80" fmla="*/ 257 w 637"/>
                  <a:gd name="T81" fmla="*/ 757 h 1468"/>
                  <a:gd name="T82" fmla="*/ 295 w 637"/>
                  <a:gd name="T83" fmla="*/ 795 h 1468"/>
                  <a:gd name="T84" fmla="*/ 105 w 637"/>
                  <a:gd name="T85" fmla="*/ 1062 h 1468"/>
                  <a:gd name="T86" fmla="*/ 67 w 637"/>
                  <a:gd name="T87" fmla="*/ 1024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7" h="1468">
                    <a:moveTo>
                      <a:pt x="48" y="1386"/>
                    </a:moveTo>
                    <a:cubicBezTo>
                      <a:pt x="39" y="1386"/>
                      <a:pt x="39" y="1386"/>
                      <a:pt x="39" y="1386"/>
                    </a:cubicBezTo>
                    <a:cubicBezTo>
                      <a:pt x="39" y="1132"/>
                      <a:pt x="39" y="1132"/>
                      <a:pt x="39" y="1132"/>
                    </a:cubicBezTo>
                    <a:cubicBezTo>
                      <a:pt x="46" y="1125"/>
                      <a:pt x="46" y="1125"/>
                      <a:pt x="46" y="1125"/>
                    </a:cubicBezTo>
                    <a:cubicBezTo>
                      <a:pt x="53" y="1128"/>
                      <a:pt x="60" y="1129"/>
                      <a:pt x="67" y="1129"/>
                    </a:cubicBezTo>
                    <a:cubicBezTo>
                      <a:pt x="104" y="1129"/>
                      <a:pt x="134" y="1099"/>
                      <a:pt x="134" y="1062"/>
                    </a:cubicBezTo>
                    <a:cubicBezTo>
                      <a:pt x="134" y="1050"/>
                      <a:pt x="130" y="1038"/>
                      <a:pt x="124" y="1028"/>
                    </a:cubicBezTo>
                    <a:cubicBezTo>
                      <a:pt x="304" y="848"/>
                      <a:pt x="304" y="848"/>
                      <a:pt x="304" y="848"/>
                    </a:cubicBezTo>
                    <a:cubicBezTo>
                      <a:pt x="307" y="845"/>
                      <a:pt x="309" y="842"/>
                      <a:pt x="309" y="838"/>
                    </a:cubicBezTo>
                    <a:cubicBezTo>
                      <a:pt x="309" y="822"/>
                      <a:pt x="309" y="822"/>
                      <a:pt x="309" y="822"/>
                    </a:cubicBezTo>
                    <a:cubicBezTo>
                      <a:pt x="339" y="816"/>
                      <a:pt x="362" y="789"/>
                      <a:pt x="362" y="757"/>
                    </a:cubicBezTo>
                    <a:cubicBezTo>
                      <a:pt x="362" y="725"/>
                      <a:pt x="339" y="699"/>
                      <a:pt x="310" y="692"/>
                    </a:cubicBezTo>
                    <a:cubicBezTo>
                      <a:pt x="307" y="474"/>
                      <a:pt x="307" y="474"/>
                      <a:pt x="307" y="474"/>
                    </a:cubicBezTo>
                    <a:cubicBezTo>
                      <a:pt x="469" y="313"/>
                      <a:pt x="469" y="313"/>
                      <a:pt x="469" y="313"/>
                    </a:cubicBezTo>
                    <a:cubicBezTo>
                      <a:pt x="471" y="310"/>
                      <a:pt x="473" y="306"/>
                      <a:pt x="473" y="302"/>
                    </a:cubicBezTo>
                    <a:cubicBezTo>
                      <a:pt x="473" y="176"/>
                      <a:pt x="473" y="176"/>
                      <a:pt x="473" y="176"/>
                    </a:cubicBezTo>
                    <a:cubicBezTo>
                      <a:pt x="507" y="142"/>
                      <a:pt x="507" y="142"/>
                      <a:pt x="507" y="142"/>
                    </a:cubicBezTo>
                    <a:cubicBezTo>
                      <a:pt x="516" y="169"/>
                      <a:pt x="541" y="188"/>
                      <a:pt x="570" y="188"/>
                    </a:cubicBezTo>
                    <a:cubicBezTo>
                      <a:pt x="607" y="188"/>
                      <a:pt x="637" y="158"/>
                      <a:pt x="637" y="121"/>
                    </a:cubicBezTo>
                    <a:cubicBezTo>
                      <a:pt x="637" y="85"/>
                      <a:pt x="607" y="55"/>
                      <a:pt x="570" y="55"/>
                    </a:cubicBezTo>
                    <a:cubicBezTo>
                      <a:pt x="540" y="55"/>
                      <a:pt x="515" y="75"/>
                      <a:pt x="506" y="102"/>
                    </a:cubicBezTo>
                    <a:cubicBezTo>
                      <a:pt x="456" y="152"/>
                      <a:pt x="456" y="152"/>
                      <a:pt x="456" y="152"/>
                    </a:cubicBezTo>
                    <a:cubicBezTo>
                      <a:pt x="448" y="160"/>
                      <a:pt x="448" y="160"/>
                      <a:pt x="448" y="160"/>
                    </a:cubicBezTo>
                    <a:cubicBezTo>
                      <a:pt x="446" y="162"/>
                      <a:pt x="445" y="165"/>
                      <a:pt x="444" y="168"/>
                    </a:cubicBezTo>
                    <a:cubicBezTo>
                      <a:pt x="444" y="168"/>
                      <a:pt x="444" y="169"/>
                      <a:pt x="444" y="170"/>
                    </a:cubicBezTo>
                    <a:cubicBezTo>
                      <a:pt x="444" y="296"/>
                      <a:pt x="444" y="296"/>
                      <a:pt x="444" y="296"/>
                    </a:cubicBezTo>
                    <a:cubicBezTo>
                      <a:pt x="283" y="458"/>
                      <a:pt x="283" y="458"/>
                      <a:pt x="283" y="458"/>
                    </a:cubicBezTo>
                    <a:cubicBezTo>
                      <a:pt x="280" y="460"/>
                      <a:pt x="278" y="464"/>
                      <a:pt x="278" y="468"/>
                    </a:cubicBezTo>
                    <a:cubicBezTo>
                      <a:pt x="279" y="501"/>
                      <a:pt x="279" y="501"/>
                      <a:pt x="279" y="501"/>
                    </a:cubicBezTo>
                    <a:cubicBezTo>
                      <a:pt x="241" y="464"/>
                      <a:pt x="241" y="464"/>
                      <a:pt x="241" y="464"/>
                    </a:cubicBezTo>
                    <a:cubicBezTo>
                      <a:pt x="241" y="414"/>
                      <a:pt x="241" y="414"/>
                      <a:pt x="241" y="414"/>
                    </a:cubicBezTo>
                    <a:cubicBezTo>
                      <a:pt x="369" y="286"/>
                      <a:pt x="369" y="286"/>
                      <a:pt x="369" y="286"/>
                    </a:cubicBezTo>
                    <a:cubicBezTo>
                      <a:pt x="371" y="285"/>
                      <a:pt x="372" y="283"/>
                      <a:pt x="372" y="281"/>
                    </a:cubicBezTo>
                    <a:cubicBezTo>
                      <a:pt x="372" y="158"/>
                      <a:pt x="372" y="158"/>
                      <a:pt x="372" y="158"/>
                    </a:cubicBezTo>
                    <a:cubicBezTo>
                      <a:pt x="378" y="162"/>
                      <a:pt x="384" y="164"/>
                      <a:pt x="392" y="164"/>
                    </a:cubicBezTo>
                    <a:cubicBezTo>
                      <a:pt x="413" y="164"/>
                      <a:pt x="431" y="147"/>
                      <a:pt x="431" y="126"/>
                    </a:cubicBezTo>
                    <a:cubicBezTo>
                      <a:pt x="431" y="104"/>
                      <a:pt x="413" y="87"/>
                      <a:pt x="392" y="87"/>
                    </a:cubicBezTo>
                    <a:cubicBezTo>
                      <a:pt x="371" y="87"/>
                      <a:pt x="353" y="104"/>
                      <a:pt x="353" y="126"/>
                    </a:cubicBezTo>
                    <a:cubicBezTo>
                      <a:pt x="353" y="133"/>
                      <a:pt x="356" y="140"/>
                      <a:pt x="359" y="145"/>
                    </a:cubicBezTo>
                    <a:cubicBezTo>
                      <a:pt x="358" y="147"/>
                      <a:pt x="357" y="148"/>
                      <a:pt x="357" y="150"/>
                    </a:cubicBezTo>
                    <a:cubicBezTo>
                      <a:pt x="357" y="278"/>
                      <a:pt x="357" y="278"/>
                      <a:pt x="357" y="278"/>
                    </a:cubicBezTo>
                    <a:cubicBezTo>
                      <a:pt x="229" y="406"/>
                      <a:pt x="229" y="406"/>
                      <a:pt x="229" y="406"/>
                    </a:cubicBezTo>
                    <a:cubicBezTo>
                      <a:pt x="228" y="407"/>
                      <a:pt x="227" y="409"/>
                      <a:pt x="227" y="411"/>
                    </a:cubicBezTo>
                    <a:cubicBezTo>
                      <a:pt x="227" y="467"/>
                      <a:pt x="227" y="467"/>
                      <a:pt x="227" y="467"/>
                    </a:cubicBezTo>
                    <a:cubicBezTo>
                      <a:pt x="227" y="469"/>
                      <a:pt x="228" y="471"/>
                      <a:pt x="229" y="472"/>
                    </a:cubicBezTo>
                    <a:cubicBezTo>
                      <a:pt x="279" y="522"/>
                      <a:pt x="279" y="522"/>
                      <a:pt x="279" y="522"/>
                    </a:cubicBezTo>
                    <a:cubicBezTo>
                      <a:pt x="279" y="568"/>
                      <a:pt x="279" y="568"/>
                      <a:pt x="279" y="568"/>
                    </a:cubicBezTo>
                    <a:cubicBezTo>
                      <a:pt x="180" y="469"/>
                      <a:pt x="180" y="469"/>
                      <a:pt x="180" y="469"/>
                    </a:cubicBezTo>
                    <a:cubicBezTo>
                      <a:pt x="180" y="425"/>
                      <a:pt x="180" y="425"/>
                      <a:pt x="180" y="425"/>
                    </a:cubicBezTo>
                    <a:cubicBezTo>
                      <a:pt x="181" y="425"/>
                      <a:pt x="181" y="425"/>
                      <a:pt x="181" y="425"/>
                    </a:cubicBezTo>
                    <a:cubicBezTo>
                      <a:pt x="341" y="265"/>
                      <a:pt x="341" y="265"/>
                      <a:pt x="341" y="265"/>
                    </a:cubicBezTo>
                    <a:cubicBezTo>
                      <a:pt x="342" y="264"/>
                      <a:pt x="343" y="262"/>
                      <a:pt x="343" y="260"/>
                    </a:cubicBezTo>
                    <a:cubicBezTo>
                      <a:pt x="343" y="76"/>
                      <a:pt x="343" y="76"/>
                      <a:pt x="343" y="76"/>
                    </a:cubicBezTo>
                    <a:cubicBezTo>
                      <a:pt x="361" y="73"/>
                      <a:pt x="374" y="57"/>
                      <a:pt x="374" y="38"/>
                    </a:cubicBezTo>
                    <a:cubicBezTo>
                      <a:pt x="374" y="17"/>
                      <a:pt x="357" y="0"/>
                      <a:pt x="336" y="0"/>
                    </a:cubicBezTo>
                    <a:cubicBezTo>
                      <a:pt x="314" y="0"/>
                      <a:pt x="297" y="17"/>
                      <a:pt x="297" y="38"/>
                    </a:cubicBezTo>
                    <a:cubicBezTo>
                      <a:pt x="297" y="57"/>
                      <a:pt x="311" y="73"/>
                      <a:pt x="328" y="76"/>
                    </a:cubicBezTo>
                    <a:cubicBezTo>
                      <a:pt x="328" y="257"/>
                      <a:pt x="328" y="257"/>
                      <a:pt x="328" y="257"/>
                    </a:cubicBezTo>
                    <a:cubicBezTo>
                      <a:pt x="180" y="405"/>
                      <a:pt x="180" y="405"/>
                      <a:pt x="180" y="405"/>
                    </a:cubicBezTo>
                    <a:cubicBezTo>
                      <a:pt x="180" y="380"/>
                      <a:pt x="180" y="380"/>
                      <a:pt x="180" y="380"/>
                    </a:cubicBezTo>
                    <a:cubicBezTo>
                      <a:pt x="310" y="250"/>
                      <a:pt x="310" y="250"/>
                      <a:pt x="310" y="250"/>
                    </a:cubicBezTo>
                    <a:cubicBezTo>
                      <a:pt x="312" y="248"/>
                      <a:pt x="312" y="246"/>
                      <a:pt x="312" y="245"/>
                    </a:cubicBezTo>
                    <a:cubicBezTo>
                      <a:pt x="312" y="157"/>
                      <a:pt x="312" y="157"/>
                      <a:pt x="312" y="157"/>
                    </a:cubicBezTo>
                    <a:cubicBezTo>
                      <a:pt x="312" y="155"/>
                      <a:pt x="312" y="154"/>
                      <a:pt x="310" y="152"/>
                    </a:cubicBezTo>
                    <a:cubicBezTo>
                      <a:pt x="269" y="111"/>
                      <a:pt x="269" y="111"/>
                      <a:pt x="269" y="111"/>
                    </a:cubicBezTo>
                    <a:cubicBezTo>
                      <a:pt x="269" y="111"/>
                      <a:pt x="269" y="111"/>
                      <a:pt x="269" y="111"/>
                    </a:cubicBezTo>
                    <a:cubicBezTo>
                      <a:pt x="272" y="105"/>
                      <a:pt x="273" y="99"/>
                      <a:pt x="273" y="93"/>
                    </a:cubicBezTo>
                    <a:cubicBezTo>
                      <a:pt x="273" y="71"/>
                      <a:pt x="256" y="54"/>
                      <a:pt x="235" y="54"/>
                    </a:cubicBezTo>
                    <a:cubicBezTo>
                      <a:pt x="214" y="54"/>
                      <a:pt x="196" y="71"/>
                      <a:pt x="196" y="93"/>
                    </a:cubicBezTo>
                    <a:cubicBezTo>
                      <a:pt x="196" y="114"/>
                      <a:pt x="214" y="131"/>
                      <a:pt x="235" y="131"/>
                    </a:cubicBezTo>
                    <a:cubicBezTo>
                      <a:pt x="244" y="131"/>
                      <a:pt x="253" y="128"/>
                      <a:pt x="260" y="122"/>
                    </a:cubicBezTo>
                    <a:cubicBezTo>
                      <a:pt x="298" y="160"/>
                      <a:pt x="298" y="160"/>
                      <a:pt x="298" y="160"/>
                    </a:cubicBezTo>
                    <a:cubicBezTo>
                      <a:pt x="298" y="242"/>
                      <a:pt x="298" y="242"/>
                      <a:pt x="298" y="242"/>
                    </a:cubicBezTo>
                    <a:cubicBezTo>
                      <a:pt x="180" y="359"/>
                      <a:pt x="180" y="359"/>
                      <a:pt x="180" y="359"/>
                    </a:cubicBezTo>
                    <a:cubicBezTo>
                      <a:pt x="180" y="311"/>
                      <a:pt x="180" y="311"/>
                      <a:pt x="180" y="311"/>
                    </a:cubicBezTo>
                    <a:cubicBezTo>
                      <a:pt x="198" y="308"/>
                      <a:pt x="212" y="292"/>
                      <a:pt x="212" y="273"/>
                    </a:cubicBezTo>
                    <a:cubicBezTo>
                      <a:pt x="212" y="252"/>
                      <a:pt x="195" y="235"/>
                      <a:pt x="174" y="235"/>
                    </a:cubicBezTo>
                    <a:cubicBezTo>
                      <a:pt x="152" y="235"/>
                      <a:pt x="135" y="252"/>
                      <a:pt x="135" y="273"/>
                    </a:cubicBezTo>
                    <a:cubicBezTo>
                      <a:pt x="135" y="292"/>
                      <a:pt x="148" y="307"/>
                      <a:pt x="166" y="311"/>
                    </a:cubicBezTo>
                    <a:cubicBezTo>
                      <a:pt x="166" y="472"/>
                      <a:pt x="166" y="472"/>
                      <a:pt x="166" y="472"/>
                    </a:cubicBezTo>
                    <a:cubicBezTo>
                      <a:pt x="166" y="474"/>
                      <a:pt x="167" y="475"/>
                      <a:pt x="168" y="477"/>
                    </a:cubicBezTo>
                    <a:cubicBezTo>
                      <a:pt x="280" y="589"/>
                      <a:pt x="280" y="589"/>
                      <a:pt x="280" y="589"/>
                    </a:cubicBezTo>
                    <a:cubicBezTo>
                      <a:pt x="281" y="692"/>
                      <a:pt x="281" y="692"/>
                      <a:pt x="281" y="692"/>
                    </a:cubicBezTo>
                    <a:cubicBezTo>
                      <a:pt x="251" y="699"/>
                      <a:pt x="229" y="725"/>
                      <a:pt x="229" y="757"/>
                    </a:cubicBezTo>
                    <a:cubicBezTo>
                      <a:pt x="229" y="789"/>
                      <a:pt x="251" y="815"/>
                      <a:pt x="280" y="822"/>
                    </a:cubicBezTo>
                    <a:cubicBezTo>
                      <a:pt x="280" y="832"/>
                      <a:pt x="280" y="832"/>
                      <a:pt x="280" y="832"/>
                    </a:cubicBezTo>
                    <a:cubicBezTo>
                      <a:pt x="104" y="1007"/>
                      <a:pt x="104" y="1007"/>
                      <a:pt x="104" y="1007"/>
                    </a:cubicBezTo>
                    <a:cubicBezTo>
                      <a:pt x="94" y="1000"/>
                      <a:pt x="81" y="996"/>
                      <a:pt x="67" y="996"/>
                    </a:cubicBezTo>
                    <a:cubicBezTo>
                      <a:pt x="30" y="996"/>
                      <a:pt x="0" y="1025"/>
                      <a:pt x="0" y="1062"/>
                    </a:cubicBezTo>
                    <a:cubicBezTo>
                      <a:pt x="0" y="1081"/>
                      <a:pt x="8" y="1098"/>
                      <a:pt x="21" y="1110"/>
                    </a:cubicBezTo>
                    <a:cubicBezTo>
                      <a:pt x="15" y="1116"/>
                      <a:pt x="15" y="1116"/>
                      <a:pt x="15" y="1116"/>
                    </a:cubicBezTo>
                    <a:cubicBezTo>
                      <a:pt x="12" y="1118"/>
                      <a:pt x="11" y="1122"/>
                      <a:pt x="11" y="1126"/>
                    </a:cubicBezTo>
                    <a:cubicBezTo>
                      <a:pt x="11" y="1386"/>
                      <a:pt x="11" y="1386"/>
                      <a:pt x="11" y="1386"/>
                    </a:cubicBezTo>
                    <a:cubicBezTo>
                      <a:pt x="3" y="1386"/>
                      <a:pt x="3" y="1386"/>
                      <a:pt x="3" y="1386"/>
                    </a:cubicBezTo>
                    <a:cubicBezTo>
                      <a:pt x="3" y="1468"/>
                      <a:pt x="3" y="1468"/>
                      <a:pt x="3" y="1468"/>
                    </a:cubicBezTo>
                    <a:cubicBezTo>
                      <a:pt x="18" y="1467"/>
                      <a:pt x="33" y="1467"/>
                      <a:pt x="48" y="1467"/>
                    </a:cubicBezTo>
                    <a:lnTo>
                      <a:pt x="48" y="1386"/>
                    </a:lnTo>
                    <a:close/>
                    <a:moveTo>
                      <a:pt x="570" y="84"/>
                    </a:moveTo>
                    <a:cubicBezTo>
                      <a:pt x="591" y="84"/>
                      <a:pt x="608" y="101"/>
                      <a:pt x="608" y="121"/>
                    </a:cubicBezTo>
                    <a:cubicBezTo>
                      <a:pt x="608" y="142"/>
                      <a:pt x="591" y="159"/>
                      <a:pt x="570" y="159"/>
                    </a:cubicBezTo>
                    <a:cubicBezTo>
                      <a:pt x="549" y="159"/>
                      <a:pt x="532" y="142"/>
                      <a:pt x="532" y="121"/>
                    </a:cubicBezTo>
                    <a:cubicBezTo>
                      <a:pt x="532" y="101"/>
                      <a:pt x="549" y="84"/>
                      <a:pt x="570" y="84"/>
                    </a:cubicBezTo>
                    <a:close/>
                    <a:moveTo>
                      <a:pt x="392" y="101"/>
                    </a:moveTo>
                    <a:cubicBezTo>
                      <a:pt x="405" y="101"/>
                      <a:pt x="416" y="112"/>
                      <a:pt x="416" y="126"/>
                    </a:cubicBezTo>
                    <a:cubicBezTo>
                      <a:pt x="416" y="139"/>
                      <a:pt x="405" y="150"/>
                      <a:pt x="392" y="150"/>
                    </a:cubicBezTo>
                    <a:cubicBezTo>
                      <a:pt x="379" y="150"/>
                      <a:pt x="368" y="139"/>
                      <a:pt x="368" y="126"/>
                    </a:cubicBezTo>
                    <a:cubicBezTo>
                      <a:pt x="368" y="112"/>
                      <a:pt x="379" y="101"/>
                      <a:pt x="392" y="101"/>
                    </a:cubicBezTo>
                    <a:close/>
                    <a:moveTo>
                      <a:pt x="312" y="38"/>
                    </a:moveTo>
                    <a:cubicBezTo>
                      <a:pt x="312" y="25"/>
                      <a:pt x="322" y="14"/>
                      <a:pt x="336" y="14"/>
                    </a:cubicBezTo>
                    <a:cubicBezTo>
                      <a:pt x="349" y="14"/>
                      <a:pt x="360" y="25"/>
                      <a:pt x="360" y="38"/>
                    </a:cubicBezTo>
                    <a:cubicBezTo>
                      <a:pt x="360" y="52"/>
                      <a:pt x="349" y="62"/>
                      <a:pt x="336" y="62"/>
                    </a:cubicBezTo>
                    <a:cubicBezTo>
                      <a:pt x="322" y="62"/>
                      <a:pt x="312" y="52"/>
                      <a:pt x="312" y="38"/>
                    </a:cubicBezTo>
                    <a:close/>
                    <a:moveTo>
                      <a:pt x="235" y="117"/>
                    </a:moveTo>
                    <a:cubicBezTo>
                      <a:pt x="222" y="117"/>
                      <a:pt x="211" y="106"/>
                      <a:pt x="211" y="93"/>
                    </a:cubicBezTo>
                    <a:cubicBezTo>
                      <a:pt x="211" y="79"/>
                      <a:pt x="222" y="69"/>
                      <a:pt x="235" y="69"/>
                    </a:cubicBezTo>
                    <a:cubicBezTo>
                      <a:pt x="248" y="69"/>
                      <a:pt x="259" y="79"/>
                      <a:pt x="259" y="93"/>
                    </a:cubicBezTo>
                    <a:cubicBezTo>
                      <a:pt x="259" y="106"/>
                      <a:pt x="248" y="117"/>
                      <a:pt x="235" y="117"/>
                    </a:cubicBezTo>
                    <a:close/>
                    <a:moveTo>
                      <a:pt x="150" y="273"/>
                    </a:moveTo>
                    <a:cubicBezTo>
                      <a:pt x="150" y="260"/>
                      <a:pt x="160" y="249"/>
                      <a:pt x="174" y="249"/>
                    </a:cubicBezTo>
                    <a:cubicBezTo>
                      <a:pt x="187" y="249"/>
                      <a:pt x="198" y="260"/>
                      <a:pt x="198" y="273"/>
                    </a:cubicBezTo>
                    <a:cubicBezTo>
                      <a:pt x="198" y="286"/>
                      <a:pt x="187" y="297"/>
                      <a:pt x="174" y="297"/>
                    </a:cubicBezTo>
                    <a:cubicBezTo>
                      <a:pt x="160" y="297"/>
                      <a:pt x="150" y="286"/>
                      <a:pt x="150" y="273"/>
                    </a:cubicBezTo>
                    <a:close/>
                    <a:moveTo>
                      <a:pt x="257" y="757"/>
                    </a:moveTo>
                    <a:cubicBezTo>
                      <a:pt x="257" y="736"/>
                      <a:pt x="274" y="719"/>
                      <a:pt x="295" y="719"/>
                    </a:cubicBezTo>
                    <a:cubicBezTo>
                      <a:pt x="316" y="719"/>
                      <a:pt x="333" y="736"/>
                      <a:pt x="333" y="757"/>
                    </a:cubicBezTo>
                    <a:cubicBezTo>
                      <a:pt x="333" y="778"/>
                      <a:pt x="316" y="795"/>
                      <a:pt x="295" y="795"/>
                    </a:cubicBezTo>
                    <a:cubicBezTo>
                      <a:pt x="274" y="795"/>
                      <a:pt x="257" y="778"/>
                      <a:pt x="257" y="757"/>
                    </a:cubicBezTo>
                    <a:close/>
                    <a:moveTo>
                      <a:pt x="67" y="1024"/>
                    </a:moveTo>
                    <a:cubicBezTo>
                      <a:pt x="88" y="1024"/>
                      <a:pt x="105" y="1041"/>
                      <a:pt x="105" y="1062"/>
                    </a:cubicBezTo>
                    <a:cubicBezTo>
                      <a:pt x="105" y="1083"/>
                      <a:pt x="88" y="1100"/>
                      <a:pt x="67" y="1100"/>
                    </a:cubicBezTo>
                    <a:cubicBezTo>
                      <a:pt x="46" y="1100"/>
                      <a:pt x="29" y="1083"/>
                      <a:pt x="29" y="1062"/>
                    </a:cubicBezTo>
                    <a:cubicBezTo>
                      <a:pt x="29" y="1041"/>
                      <a:pt x="46" y="1024"/>
                      <a:pt x="67" y="10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1" name="Freeform 18"/>
              <p:cNvSpPr>
                <a:spLocks noEditPoints="1"/>
              </p:cNvSpPr>
              <p:nvPr/>
            </p:nvSpPr>
            <p:spPr bwMode="auto">
              <a:xfrm>
                <a:off x="2456" y="1472"/>
                <a:ext cx="1072" cy="817"/>
              </a:xfrm>
              <a:custGeom>
                <a:avLst/>
                <a:gdLst>
                  <a:gd name="T0" fmla="*/ 1148 w 1279"/>
                  <a:gd name="T1" fmla="*/ 929 h 975"/>
                  <a:gd name="T2" fmla="*/ 1101 w 1279"/>
                  <a:gd name="T3" fmla="*/ 823 h 975"/>
                  <a:gd name="T4" fmla="*/ 1026 w 1279"/>
                  <a:gd name="T5" fmla="*/ 659 h 975"/>
                  <a:gd name="T6" fmla="*/ 915 w 1279"/>
                  <a:gd name="T7" fmla="*/ 689 h 975"/>
                  <a:gd name="T8" fmla="*/ 1023 w 1279"/>
                  <a:gd name="T9" fmla="*/ 674 h 975"/>
                  <a:gd name="T10" fmla="*/ 1054 w 1279"/>
                  <a:gd name="T11" fmla="*/ 788 h 975"/>
                  <a:gd name="T12" fmla="*/ 814 w 1279"/>
                  <a:gd name="T13" fmla="*/ 616 h 975"/>
                  <a:gd name="T14" fmla="*/ 736 w 1279"/>
                  <a:gd name="T15" fmla="*/ 418 h 975"/>
                  <a:gd name="T16" fmla="*/ 737 w 1279"/>
                  <a:gd name="T17" fmla="*/ 560 h 975"/>
                  <a:gd name="T18" fmla="*/ 718 w 1279"/>
                  <a:gd name="T19" fmla="*/ 569 h 975"/>
                  <a:gd name="T20" fmla="*/ 671 w 1279"/>
                  <a:gd name="T21" fmla="*/ 439 h 975"/>
                  <a:gd name="T22" fmla="*/ 657 w 1279"/>
                  <a:gd name="T23" fmla="*/ 438 h 975"/>
                  <a:gd name="T24" fmla="*/ 704 w 1279"/>
                  <a:gd name="T25" fmla="*/ 568 h 975"/>
                  <a:gd name="T26" fmla="*/ 618 w 1279"/>
                  <a:gd name="T27" fmla="*/ 448 h 975"/>
                  <a:gd name="T28" fmla="*/ 405 w 1279"/>
                  <a:gd name="T29" fmla="*/ 144 h 975"/>
                  <a:gd name="T30" fmla="*/ 363 w 1279"/>
                  <a:gd name="T31" fmla="*/ 79 h 975"/>
                  <a:gd name="T32" fmla="*/ 452 w 1279"/>
                  <a:gd name="T33" fmla="*/ 211 h 975"/>
                  <a:gd name="T34" fmla="*/ 671 w 1279"/>
                  <a:gd name="T35" fmla="*/ 522 h 975"/>
                  <a:gd name="T36" fmla="*/ 532 w 1279"/>
                  <a:gd name="T37" fmla="*/ 404 h 975"/>
                  <a:gd name="T38" fmla="*/ 422 w 1279"/>
                  <a:gd name="T39" fmla="*/ 242 h 975"/>
                  <a:gd name="T40" fmla="*/ 163 w 1279"/>
                  <a:gd name="T41" fmla="*/ 0 h 975"/>
                  <a:gd name="T42" fmla="*/ 376 w 1279"/>
                  <a:gd name="T43" fmla="*/ 270 h 975"/>
                  <a:gd name="T44" fmla="*/ 511 w 1279"/>
                  <a:gd name="T45" fmla="*/ 409 h 975"/>
                  <a:gd name="T46" fmla="*/ 475 w 1279"/>
                  <a:gd name="T47" fmla="*/ 408 h 975"/>
                  <a:gd name="T48" fmla="*/ 392 w 1279"/>
                  <a:gd name="T49" fmla="*/ 368 h 975"/>
                  <a:gd name="T50" fmla="*/ 220 w 1279"/>
                  <a:gd name="T51" fmla="*/ 149 h 975"/>
                  <a:gd name="T52" fmla="*/ 33 w 1279"/>
                  <a:gd name="T53" fmla="*/ 161 h 975"/>
                  <a:gd name="T54" fmla="*/ 330 w 1279"/>
                  <a:gd name="T55" fmla="*/ 279 h 975"/>
                  <a:gd name="T56" fmla="*/ 389 w 1279"/>
                  <a:gd name="T57" fmla="*/ 383 h 975"/>
                  <a:gd name="T58" fmla="*/ 461 w 1279"/>
                  <a:gd name="T59" fmla="*/ 452 h 975"/>
                  <a:gd name="T60" fmla="*/ 149 w 1279"/>
                  <a:gd name="T61" fmla="*/ 258 h 975"/>
                  <a:gd name="T62" fmla="*/ 268 w 1279"/>
                  <a:gd name="T63" fmla="*/ 470 h 975"/>
                  <a:gd name="T64" fmla="*/ 447 w 1279"/>
                  <a:gd name="T65" fmla="*/ 537 h 975"/>
                  <a:gd name="T66" fmla="*/ 302 w 1279"/>
                  <a:gd name="T67" fmla="*/ 501 h 975"/>
                  <a:gd name="T68" fmla="*/ 223 w 1279"/>
                  <a:gd name="T69" fmla="*/ 505 h 975"/>
                  <a:gd name="T70" fmla="*/ 205 w 1279"/>
                  <a:gd name="T71" fmla="*/ 538 h 975"/>
                  <a:gd name="T72" fmla="*/ 263 w 1279"/>
                  <a:gd name="T73" fmla="*/ 561 h 975"/>
                  <a:gd name="T74" fmla="*/ 444 w 1279"/>
                  <a:gd name="T75" fmla="*/ 551 h 975"/>
                  <a:gd name="T76" fmla="*/ 355 w 1279"/>
                  <a:gd name="T77" fmla="*/ 527 h 975"/>
                  <a:gd name="T78" fmla="*/ 77 w 1279"/>
                  <a:gd name="T79" fmla="*/ 437 h 975"/>
                  <a:gd name="T80" fmla="*/ 50 w 1279"/>
                  <a:gd name="T81" fmla="*/ 474 h 975"/>
                  <a:gd name="T82" fmla="*/ 355 w 1279"/>
                  <a:gd name="T83" fmla="*/ 660 h 975"/>
                  <a:gd name="T84" fmla="*/ 932 w 1279"/>
                  <a:gd name="T85" fmla="*/ 817 h 975"/>
                  <a:gd name="T86" fmla="*/ 1124 w 1279"/>
                  <a:gd name="T87" fmla="*/ 945 h 975"/>
                  <a:gd name="T88" fmla="*/ 1176 w 1279"/>
                  <a:gd name="T89" fmla="*/ 975 h 975"/>
                  <a:gd name="T90" fmla="*/ 953 w 1279"/>
                  <a:gd name="T91" fmla="*/ 713 h 975"/>
                  <a:gd name="T92" fmla="*/ 953 w 1279"/>
                  <a:gd name="T93" fmla="*/ 713 h 975"/>
                  <a:gd name="T94" fmla="*/ 760 w 1279"/>
                  <a:gd name="T95" fmla="*/ 457 h 975"/>
                  <a:gd name="T96" fmla="*/ 689 w 1279"/>
                  <a:gd name="T97" fmla="*/ 401 h 975"/>
                  <a:gd name="T98" fmla="*/ 401 w 1279"/>
                  <a:gd name="T99" fmla="*/ 55 h 975"/>
                  <a:gd name="T100" fmla="*/ 163 w 1279"/>
                  <a:gd name="T101" fmla="*/ 62 h 975"/>
                  <a:gd name="T102" fmla="*/ 163 w 1279"/>
                  <a:gd name="T103" fmla="*/ 62 h 975"/>
                  <a:gd name="T104" fmla="*/ 453 w 1279"/>
                  <a:gd name="T105" fmla="*/ 295 h 975"/>
                  <a:gd name="T106" fmla="*/ 82 w 1279"/>
                  <a:gd name="T107" fmla="*/ 126 h 975"/>
                  <a:gd name="T108" fmla="*/ 107 w 1279"/>
                  <a:gd name="T109" fmla="*/ 321 h 975"/>
                  <a:gd name="T110" fmla="*/ 185 w 1279"/>
                  <a:gd name="T111" fmla="*/ 529 h 975"/>
                  <a:gd name="T112" fmla="*/ 185 w 1279"/>
                  <a:gd name="T113" fmla="*/ 529 h 975"/>
                  <a:gd name="T114" fmla="*/ 62 w 1279"/>
                  <a:gd name="T115" fmla="*/ 437 h 975"/>
                  <a:gd name="T116" fmla="*/ 355 w 1279"/>
                  <a:gd name="T117" fmla="*/ 556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9" h="975">
                    <a:moveTo>
                      <a:pt x="1176" y="929"/>
                    </a:moveTo>
                    <a:cubicBezTo>
                      <a:pt x="1176" y="937"/>
                      <a:pt x="1176" y="937"/>
                      <a:pt x="1176" y="937"/>
                    </a:cubicBezTo>
                    <a:cubicBezTo>
                      <a:pt x="1157" y="937"/>
                      <a:pt x="1157" y="937"/>
                      <a:pt x="1157" y="937"/>
                    </a:cubicBezTo>
                    <a:cubicBezTo>
                      <a:pt x="1148" y="929"/>
                      <a:pt x="1148" y="929"/>
                      <a:pt x="1148" y="929"/>
                    </a:cubicBezTo>
                    <a:cubicBezTo>
                      <a:pt x="1148" y="882"/>
                      <a:pt x="1148" y="882"/>
                      <a:pt x="1148" y="882"/>
                    </a:cubicBezTo>
                    <a:cubicBezTo>
                      <a:pt x="1148" y="878"/>
                      <a:pt x="1147" y="875"/>
                      <a:pt x="1144" y="872"/>
                    </a:cubicBezTo>
                    <a:cubicBezTo>
                      <a:pt x="1099" y="827"/>
                      <a:pt x="1099" y="827"/>
                      <a:pt x="1099" y="827"/>
                    </a:cubicBezTo>
                    <a:cubicBezTo>
                      <a:pt x="1100" y="826"/>
                      <a:pt x="1101" y="825"/>
                      <a:pt x="1101" y="823"/>
                    </a:cubicBezTo>
                    <a:cubicBezTo>
                      <a:pt x="1101" y="734"/>
                      <a:pt x="1101" y="734"/>
                      <a:pt x="1101" y="734"/>
                    </a:cubicBezTo>
                    <a:cubicBezTo>
                      <a:pt x="1101" y="732"/>
                      <a:pt x="1100" y="730"/>
                      <a:pt x="1099" y="729"/>
                    </a:cubicBezTo>
                    <a:cubicBezTo>
                      <a:pt x="1031" y="661"/>
                      <a:pt x="1031" y="661"/>
                      <a:pt x="1031" y="661"/>
                    </a:cubicBezTo>
                    <a:cubicBezTo>
                      <a:pt x="1030" y="660"/>
                      <a:pt x="1028" y="659"/>
                      <a:pt x="1026" y="659"/>
                    </a:cubicBezTo>
                    <a:cubicBezTo>
                      <a:pt x="984" y="659"/>
                      <a:pt x="984" y="659"/>
                      <a:pt x="984" y="659"/>
                    </a:cubicBezTo>
                    <a:cubicBezTo>
                      <a:pt x="982" y="659"/>
                      <a:pt x="981" y="660"/>
                      <a:pt x="980" y="661"/>
                    </a:cubicBezTo>
                    <a:cubicBezTo>
                      <a:pt x="973" y="654"/>
                      <a:pt x="963" y="650"/>
                      <a:pt x="953" y="650"/>
                    </a:cubicBezTo>
                    <a:cubicBezTo>
                      <a:pt x="932" y="650"/>
                      <a:pt x="915" y="667"/>
                      <a:pt x="915" y="689"/>
                    </a:cubicBezTo>
                    <a:cubicBezTo>
                      <a:pt x="915" y="710"/>
                      <a:pt x="932" y="727"/>
                      <a:pt x="953" y="727"/>
                    </a:cubicBezTo>
                    <a:cubicBezTo>
                      <a:pt x="975" y="727"/>
                      <a:pt x="992" y="710"/>
                      <a:pt x="992" y="689"/>
                    </a:cubicBezTo>
                    <a:cubicBezTo>
                      <a:pt x="992" y="683"/>
                      <a:pt x="991" y="678"/>
                      <a:pt x="989" y="674"/>
                    </a:cubicBezTo>
                    <a:cubicBezTo>
                      <a:pt x="1023" y="674"/>
                      <a:pt x="1023" y="674"/>
                      <a:pt x="1023" y="674"/>
                    </a:cubicBezTo>
                    <a:cubicBezTo>
                      <a:pt x="1086" y="737"/>
                      <a:pt x="1086" y="737"/>
                      <a:pt x="1086" y="737"/>
                    </a:cubicBezTo>
                    <a:cubicBezTo>
                      <a:pt x="1086" y="814"/>
                      <a:pt x="1086" y="814"/>
                      <a:pt x="1086" y="814"/>
                    </a:cubicBezTo>
                    <a:cubicBezTo>
                      <a:pt x="1065" y="793"/>
                      <a:pt x="1065" y="793"/>
                      <a:pt x="1065" y="793"/>
                    </a:cubicBezTo>
                    <a:cubicBezTo>
                      <a:pt x="1062" y="790"/>
                      <a:pt x="1058" y="788"/>
                      <a:pt x="1054" y="788"/>
                    </a:cubicBezTo>
                    <a:cubicBezTo>
                      <a:pt x="938" y="788"/>
                      <a:pt x="938" y="788"/>
                      <a:pt x="938" y="788"/>
                    </a:cubicBezTo>
                    <a:cubicBezTo>
                      <a:pt x="816" y="666"/>
                      <a:pt x="816" y="666"/>
                      <a:pt x="816" y="666"/>
                    </a:cubicBezTo>
                    <a:cubicBezTo>
                      <a:pt x="816" y="622"/>
                      <a:pt x="816" y="622"/>
                      <a:pt x="816" y="622"/>
                    </a:cubicBezTo>
                    <a:cubicBezTo>
                      <a:pt x="816" y="620"/>
                      <a:pt x="815" y="618"/>
                      <a:pt x="814" y="616"/>
                    </a:cubicBezTo>
                    <a:cubicBezTo>
                      <a:pt x="749" y="552"/>
                      <a:pt x="749" y="552"/>
                      <a:pt x="749" y="552"/>
                    </a:cubicBezTo>
                    <a:cubicBezTo>
                      <a:pt x="749" y="492"/>
                      <a:pt x="749" y="492"/>
                      <a:pt x="749" y="492"/>
                    </a:cubicBezTo>
                    <a:cubicBezTo>
                      <a:pt x="764" y="487"/>
                      <a:pt x="774" y="473"/>
                      <a:pt x="774" y="457"/>
                    </a:cubicBezTo>
                    <a:cubicBezTo>
                      <a:pt x="774" y="435"/>
                      <a:pt x="757" y="418"/>
                      <a:pt x="736" y="418"/>
                    </a:cubicBezTo>
                    <a:cubicBezTo>
                      <a:pt x="714" y="418"/>
                      <a:pt x="697" y="435"/>
                      <a:pt x="697" y="457"/>
                    </a:cubicBezTo>
                    <a:cubicBezTo>
                      <a:pt x="697" y="478"/>
                      <a:pt x="714" y="495"/>
                      <a:pt x="735" y="495"/>
                    </a:cubicBezTo>
                    <a:cubicBezTo>
                      <a:pt x="735" y="555"/>
                      <a:pt x="735" y="555"/>
                      <a:pt x="735" y="555"/>
                    </a:cubicBezTo>
                    <a:cubicBezTo>
                      <a:pt x="735" y="557"/>
                      <a:pt x="736" y="559"/>
                      <a:pt x="737" y="560"/>
                    </a:cubicBezTo>
                    <a:cubicBezTo>
                      <a:pt x="801" y="625"/>
                      <a:pt x="801" y="625"/>
                      <a:pt x="801" y="625"/>
                    </a:cubicBezTo>
                    <a:cubicBezTo>
                      <a:pt x="801" y="652"/>
                      <a:pt x="801" y="652"/>
                      <a:pt x="801" y="652"/>
                    </a:cubicBezTo>
                    <a:cubicBezTo>
                      <a:pt x="722" y="572"/>
                      <a:pt x="722" y="572"/>
                      <a:pt x="722" y="572"/>
                    </a:cubicBezTo>
                    <a:cubicBezTo>
                      <a:pt x="721" y="571"/>
                      <a:pt x="719" y="570"/>
                      <a:pt x="718" y="569"/>
                    </a:cubicBezTo>
                    <a:cubicBezTo>
                      <a:pt x="718" y="512"/>
                      <a:pt x="718" y="512"/>
                      <a:pt x="718" y="512"/>
                    </a:cubicBezTo>
                    <a:cubicBezTo>
                      <a:pt x="718" y="510"/>
                      <a:pt x="717" y="508"/>
                      <a:pt x="716" y="507"/>
                    </a:cubicBezTo>
                    <a:cubicBezTo>
                      <a:pt x="671" y="462"/>
                      <a:pt x="671" y="462"/>
                      <a:pt x="671" y="462"/>
                    </a:cubicBezTo>
                    <a:cubicBezTo>
                      <a:pt x="671" y="439"/>
                      <a:pt x="671" y="439"/>
                      <a:pt x="671" y="439"/>
                    </a:cubicBezTo>
                    <a:cubicBezTo>
                      <a:pt x="690" y="436"/>
                      <a:pt x="704" y="420"/>
                      <a:pt x="704" y="401"/>
                    </a:cubicBezTo>
                    <a:cubicBezTo>
                      <a:pt x="704" y="379"/>
                      <a:pt x="687" y="362"/>
                      <a:pt x="665" y="362"/>
                    </a:cubicBezTo>
                    <a:cubicBezTo>
                      <a:pt x="644" y="362"/>
                      <a:pt x="627" y="379"/>
                      <a:pt x="627" y="401"/>
                    </a:cubicBezTo>
                    <a:cubicBezTo>
                      <a:pt x="627" y="419"/>
                      <a:pt x="640" y="434"/>
                      <a:pt x="657" y="438"/>
                    </a:cubicBezTo>
                    <a:cubicBezTo>
                      <a:pt x="657" y="465"/>
                      <a:pt x="657" y="465"/>
                      <a:pt x="657" y="465"/>
                    </a:cubicBezTo>
                    <a:cubicBezTo>
                      <a:pt x="657" y="467"/>
                      <a:pt x="658" y="469"/>
                      <a:pt x="659" y="470"/>
                    </a:cubicBezTo>
                    <a:cubicBezTo>
                      <a:pt x="704" y="515"/>
                      <a:pt x="704" y="515"/>
                      <a:pt x="704" y="515"/>
                    </a:cubicBezTo>
                    <a:cubicBezTo>
                      <a:pt x="704" y="568"/>
                      <a:pt x="704" y="568"/>
                      <a:pt x="704" y="568"/>
                    </a:cubicBezTo>
                    <a:cubicBezTo>
                      <a:pt x="685" y="568"/>
                      <a:pt x="685" y="568"/>
                      <a:pt x="685" y="568"/>
                    </a:cubicBezTo>
                    <a:cubicBezTo>
                      <a:pt x="685" y="519"/>
                      <a:pt x="685" y="519"/>
                      <a:pt x="685" y="519"/>
                    </a:cubicBezTo>
                    <a:cubicBezTo>
                      <a:pt x="685" y="517"/>
                      <a:pt x="684" y="515"/>
                      <a:pt x="683" y="514"/>
                    </a:cubicBezTo>
                    <a:cubicBezTo>
                      <a:pt x="618" y="448"/>
                      <a:pt x="618" y="448"/>
                      <a:pt x="618" y="448"/>
                    </a:cubicBezTo>
                    <a:cubicBezTo>
                      <a:pt x="618" y="359"/>
                      <a:pt x="618" y="359"/>
                      <a:pt x="618" y="359"/>
                    </a:cubicBezTo>
                    <a:cubicBezTo>
                      <a:pt x="618" y="357"/>
                      <a:pt x="617" y="355"/>
                      <a:pt x="615" y="354"/>
                    </a:cubicBezTo>
                    <a:cubicBezTo>
                      <a:pt x="615" y="354"/>
                      <a:pt x="474" y="212"/>
                      <a:pt x="462" y="200"/>
                    </a:cubicBezTo>
                    <a:cubicBezTo>
                      <a:pt x="452" y="190"/>
                      <a:pt x="415" y="153"/>
                      <a:pt x="405" y="144"/>
                    </a:cubicBezTo>
                    <a:cubicBezTo>
                      <a:pt x="405" y="117"/>
                      <a:pt x="405" y="117"/>
                      <a:pt x="405" y="117"/>
                    </a:cubicBezTo>
                    <a:cubicBezTo>
                      <a:pt x="425" y="115"/>
                      <a:pt x="440" y="99"/>
                      <a:pt x="440" y="79"/>
                    </a:cubicBezTo>
                    <a:cubicBezTo>
                      <a:pt x="440" y="58"/>
                      <a:pt x="422" y="41"/>
                      <a:pt x="401" y="41"/>
                    </a:cubicBezTo>
                    <a:cubicBezTo>
                      <a:pt x="380" y="41"/>
                      <a:pt x="363" y="58"/>
                      <a:pt x="363" y="79"/>
                    </a:cubicBezTo>
                    <a:cubicBezTo>
                      <a:pt x="363" y="97"/>
                      <a:pt x="375" y="112"/>
                      <a:pt x="391" y="116"/>
                    </a:cubicBezTo>
                    <a:cubicBezTo>
                      <a:pt x="391" y="147"/>
                      <a:pt x="391" y="147"/>
                      <a:pt x="391" y="147"/>
                    </a:cubicBezTo>
                    <a:cubicBezTo>
                      <a:pt x="391" y="149"/>
                      <a:pt x="392" y="150"/>
                      <a:pt x="393" y="152"/>
                    </a:cubicBezTo>
                    <a:cubicBezTo>
                      <a:pt x="393" y="152"/>
                      <a:pt x="440" y="199"/>
                      <a:pt x="452" y="211"/>
                    </a:cubicBezTo>
                    <a:cubicBezTo>
                      <a:pt x="463" y="222"/>
                      <a:pt x="586" y="344"/>
                      <a:pt x="603" y="362"/>
                    </a:cubicBezTo>
                    <a:cubicBezTo>
                      <a:pt x="603" y="451"/>
                      <a:pt x="603" y="451"/>
                      <a:pt x="603" y="451"/>
                    </a:cubicBezTo>
                    <a:cubicBezTo>
                      <a:pt x="603" y="453"/>
                      <a:pt x="604" y="455"/>
                      <a:pt x="605" y="457"/>
                    </a:cubicBezTo>
                    <a:cubicBezTo>
                      <a:pt x="671" y="522"/>
                      <a:pt x="671" y="522"/>
                      <a:pt x="671" y="522"/>
                    </a:cubicBezTo>
                    <a:cubicBezTo>
                      <a:pt x="671" y="568"/>
                      <a:pt x="671" y="568"/>
                      <a:pt x="671" y="568"/>
                    </a:cubicBezTo>
                    <a:cubicBezTo>
                      <a:pt x="643" y="568"/>
                      <a:pt x="643" y="568"/>
                      <a:pt x="643" y="568"/>
                    </a:cubicBezTo>
                    <a:cubicBezTo>
                      <a:pt x="532" y="457"/>
                      <a:pt x="532" y="457"/>
                      <a:pt x="532" y="457"/>
                    </a:cubicBezTo>
                    <a:cubicBezTo>
                      <a:pt x="532" y="404"/>
                      <a:pt x="532" y="404"/>
                      <a:pt x="532" y="404"/>
                    </a:cubicBezTo>
                    <a:cubicBezTo>
                      <a:pt x="532" y="401"/>
                      <a:pt x="531" y="399"/>
                      <a:pt x="529" y="397"/>
                    </a:cubicBezTo>
                    <a:cubicBezTo>
                      <a:pt x="462" y="329"/>
                      <a:pt x="462" y="329"/>
                      <a:pt x="462" y="329"/>
                    </a:cubicBezTo>
                    <a:cubicBezTo>
                      <a:pt x="470" y="320"/>
                      <a:pt x="475" y="308"/>
                      <a:pt x="475" y="295"/>
                    </a:cubicBezTo>
                    <a:cubicBezTo>
                      <a:pt x="475" y="266"/>
                      <a:pt x="451" y="242"/>
                      <a:pt x="422" y="242"/>
                    </a:cubicBezTo>
                    <a:cubicBezTo>
                      <a:pt x="407" y="242"/>
                      <a:pt x="394" y="248"/>
                      <a:pt x="384" y="258"/>
                    </a:cubicBezTo>
                    <a:cubicBezTo>
                      <a:pt x="191" y="65"/>
                      <a:pt x="191" y="65"/>
                      <a:pt x="191" y="65"/>
                    </a:cubicBezTo>
                    <a:cubicBezTo>
                      <a:pt x="198" y="58"/>
                      <a:pt x="202" y="49"/>
                      <a:pt x="202" y="38"/>
                    </a:cubicBezTo>
                    <a:cubicBezTo>
                      <a:pt x="202" y="17"/>
                      <a:pt x="185" y="0"/>
                      <a:pt x="163" y="0"/>
                    </a:cubicBezTo>
                    <a:cubicBezTo>
                      <a:pt x="142" y="0"/>
                      <a:pt x="125" y="17"/>
                      <a:pt x="125" y="38"/>
                    </a:cubicBezTo>
                    <a:cubicBezTo>
                      <a:pt x="125" y="60"/>
                      <a:pt x="142" y="77"/>
                      <a:pt x="163" y="77"/>
                    </a:cubicBezTo>
                    <a:cubicBezTo>
                      <a:pt x="169" y="77"/>
                      <a:pt x="174" y="76"/>
                      <a:pt x="179" y="74"/>
                    </a:cubicBezTo>
                    <a:cubicBezTo>
                      <a:pt x="376" y="270"/>
                      <a:pt x="376" y="270"/>
                      <a:pt x="376" y="270"/>
                    </a:cubicBezTo>
                    <a:cubicBezTo>
                      <a:pt x="372" y="278"/>
                      <a:pt x="370" y="286"/>
                      <a:pt x="370" y="295"/>
                    </a:cubicBezTo>
                    <a:cubicBezTo>
                      <a:pt x="370" y="324"/>
                      <a:pt x="393" y="347"/>
                      <a:pt x="422" y="347"/>
                    </a:cubicBezTo>
                    <a:cubicBezTo>
                      <a:pt x="430" y="347"/>
                      <a:pt x="438" y="345"/>
                      <a:pt x="444" y="342"/>
                    </a:cubicBezTo>
                    <a:cubicBezTo>
                      <a:pt x="511" y="409"/>
                      <a:pt x="511" y="409"/>
                      <a:pt x="511" y="409"/>
                    </a:cubicBezTo>
                    <a:cubicBezTo>
                      <a:pt x="511" y="452"/>
                      <a:pt x="511" y="452"/>
                      <a:pt x="511" y="452"/>
                    </a:cubicBezTo>
                    <a:cubicBezTo>
                      <a:pt x="475" y="452"/>
                      <a:pt x="475" y="452"/>
                      <a:pt x="475" y="452"/>
                    </a:cubicBezTo>
                    <a:cubicBezTo>
                      <a:pt x="475" y="451"/>
                      <a:pt x="475" y="451"/>
                      <a:pt x="475" y="451"/>
                    </a:cubicBezTo>
                    <a:cubicBezTo>
                      <a:pt x="475" y="408"/>
                      <a:pt x="475" y="408"/>
                      <a:pt x="475" y="408"/>
                    </a:cubicBezTo>
                    <a:cubicBezTo>
                      <a:pt x="475" y="406"/>
                      <a:pt x="475" y="404"/>
                      <a:pt x="473" y="403"/>
                    </a:cubicBezTo>
                    <a:cubicBezTo>
                      <a:pt x="441" y="370"/>
                      <a:pt x="441" y="370"/>
                      <a:pt x="441" y="370"/>
                    </a:cubicBezTo>
                    <a:cubicBezTo>
                      <a:pt x="440" y="369"/>
                      <a:pt x="438" y="368"/>
                      <a:pt x="436" y="368"/>
                    </a:cubicBezTo>
                    <a:cubicBezTo>
                      <a:pt x="392" y="368"/>
                      <a:pt x="392" y="368"/>
                      <a:pt x="392" y="368"/>
                    </a:cubicBezTo>
                    <a:cubicBezTo>
                      <a:pt x="344" y="320"/>
                      <a:pt x="344" y="320"/>
                      <a:pt x="344" y="320"/>
                    </a:cubicBezTo>
                    <a:cubicBezTo>
                      <a:pt x="344" y="276"/>
                      <a:pt x="344" y="276"/>
                      <a:pt x="344" y="276"/>
                    </a:cubicBezTo>
                    <a:cubicBezTo>
                      <a:pt x="344" y="274"/>
                      <a:pt x="343" y="272"/>
                      <a:pt x="342" y="271"/>
                    </a:cubicBezTo>
                    <a:cubicBezTo>
                      <a:pt x="220" y="149"/>
                      <a:pt x="220" y="149"/>
                      <a:pt x="220" y="149"/>
                    </a:cubicBezTo>
                    <a:cubicBezTo>
                      <a:pt x="219" y="148"/>
                      <a:pt x="217" y="147"/>
                      <a:pt x="215" y="147"/>
                    </a:cubicBezTo>
                    <a:cubicBezTo>
                      <a:pt x="129" y="147"/>
                      <a:pt x="129" y="147"/>
                      <a:pt x="129" y="147"/>
                    </a:cubicBezTo>
                    <a:cubicBezTo>
                      <a:pt x="123" y="127"/>
                      <a:pt x="104" y="112"/>
                      <a:pt x="82" y="112"/>
                    </a:cubicBezTo>
                    <a:cubicBezTo>
                      <a:pt x="55" y="112"/>
                      <a:pt x="33" y="134"/>
                      <a:pt x="33" y="161"/>
                    </a:cubicBezTo>
                    <a:cubicBezTo>
                      <a:pt x="33" y="188"/>
                      <a:pt x="55" y="210"/>
                      <a:pt x="82" y="210"/>
                    </a:cubicBezTo>
                    <a:cubicBezTo>
                      <a:pt x="109" y="210"/>
                      <a:pt x="130" y="188"/>
                      <a:pt x="131" y="162"/>
                    </a:cubicBezTo>
                    <a:cubicBezTo>
                      <a:pt x="212" y="162"/>
                      <a:pt x="212" y="162"/>
                      <a:pt x="212" y="162"/>
                    </a:cubicBezTo>
                    <a:cubicBezTo>
                      <a:pt x="330" y="279"/>
                      <a:pt x="330" y="279"/>
                      <a:pt x="330" y="279"/>
                    </a:cubicBezTo>
                    <a:cubicBezTo>
                      <a:pt x="330" y="323"/>
                      <a:pt x="330" y="323"/>
                      <a:pt x="330" y="323"/>
                    </a:cubicBezTo>
                    <a:cubicBezTo>
                      <a:pt x="330" y="325"/>
                      <a:pt x="330" y="327"/>
                      <a:pt x="332" y="328"/>
                    </a:cubicBezTo>
                    <a:cubicBezTo>
                      <a:pt x="384" y="381"/>
                      <a:pt x="384" y="381"/>
                      <a:pt x="384" y="381"/>
                    </a:cubicBezTo>
                    <a:cubicBezTo>
                      <a:pt x="385" y="382"/>
                      <a:pt x="387" y="383"/>
                      <a:pt x="389" y="383"/>
                    </a:cubicBezTo>
                    <a:cubicBezTo>
                      <a:pt x="433" y="383"/>
                      <a:pt x="433" y="383"/>
                      <a:pt x="433" y="383"/>
                    </a:cubicBezTo>
                    <a:cubicBezTo>
                      <a:pt x="461" y="411"/>
                      <a:pt x="461" y="411"/>
                      <a:pt x="461" y="411"/>
                    </a:cubicBezTo>
                    <a:cubicBezTo>
                      <a:pt x="461" y="451"/>
                      <a:pt x="461" y="451"/>
                      <a:pt x="461" y="451"/>
                    </a:cubicBezTo>
                    <a:cubicBezTo>
                      <a:pt x="461" y="451"/>
                      <a:pt x="461" y="451"/>
                      <a:pt x="461" y="452"/>
                    </a:cubicBezTo>
                    <a:cubicBezTo>
                      <a:pt x="280" y="452"/>
                      <a:pt x="280" y="452"/>
                      <a:pt x="280" y="452"/>
                    </a:cubicBezTo>
                    <a:cubicBezTo>
                      <a:pt x="194" y="365"/>
                      <a:pt x="194" y="365"/>
                      <a:pt x="194" y="365"/>
                    </a:cubicBezTo>
                    <a:cubicBezTo>
                      <a:pt x="205" y="354"/>
                      <a:pt x="212" y="338"/>
                      <a:pt x="212" y="321"/>
                    </a:cubicBezTo>
                    <a:cubicBezTo>
                      <a:pt x="212" y="286"/>
                      <a:pt x="183" y="258"/>
                      <a:pt x="149" y="258"/>
                    </a:cubicBezTo>
                    <a:cubicBezTo>
                      <a:pt x="114" y="258"/>
                      <a:pt x="86" y="286"/>
                      <a:pt x="86" y="321"/>
                    </a:cubicBezTo>
                    <a:cubicBezTo>
                      <a:pt x="86" y="356"/>
                      <a:pt x="114" y="384"/>
                      <a:pt x="149" y="384"/>
                    </a:cubicBezTo>
                    <a:cubicBezTo>
                      <a:pt x="158" y="384"/>
                      <a:pt x="168" y="382"/>
                      <a:pt x="176" y="378"/>
                    </a:cubicBezTo>
                    <a:cubicBezTo>
                      <a:pt x="268" y="470"/>
                      <a:pt x="268" y="470"/>
                      <a:pt x="268" y="470"/>
                    </a:cubicBezTo>
                    <a:cubicBezTo>
                      <a:pt x="270" y="472"/>
                      <a:pt x="273" y="473"/>
                      <a:pt x="276" y="473"/>
                    </a:cubicBezTo>
                    <a:cubicBezTo>
                      <a:pt x="517" y="473"/>
                      <a:pt x="517" y="473"/>
                      <a:pt x="517" y="473"/>
                    </a:cubicBezTo>
                    <a:cubicBezTo>
                      <a:pt x="581" y="537"/>
                      <a:pt x="581" y="537"/>
                      <a:pt x="581" y="537"/>
                    </a:cubicBezTo>
                    <a:cubicBezTo>
                      <a:pt x="447" y="537"/>
                      <a:pt x="447" y="537"/>
                      <a:pt x="447" y="537"/>
                    </a:cubicBezTo>
                    <a:cubicBezTo>
                      <a:pt x="411" y="501"/>
                      <a:pt x="411" y="501"/>
                      <a:pt x="411" y="501"/>
                    </a:cubicBezTo>
                    <a:cubicBezTo>
                      <a:pt x="410" y="500"/>
                      <a:pt x="408" y="499"/>
                      <a:pt x="406" y="499"/>
                    </a:cubicBezTo>
                    <a:cubicBezTo>
                      <a:pt x="307" y="499"/>
                      <a:pt x="307" y="499"/>
                      <a:pt x="307" y="499"/>
                    </a:cubicBezTo>
                    <a:cubicBezTo>
                      <a:pt x="305" y="499"/>
                      <a:pt x="303" y="500"/>
                      <a:pt x="302" y="501"/>
                    </a:cubicBezTo>
                    <a:cubicBezTo>
                      <a:pt x="255" y="549"/>
                      <a:pt x="255" y="549"/>
                      <a:pt x="255" y="549"/>
                    </a:cubicBezTo>
                    <a:cubicBezTo>
                      <a:pt x="236" y="549"/>
                      <a:pt x="236" y="549"/>
                      <a:pt x="236" y="549"/>
                    </a:cubicBezTo>
                    <a:cubicBezTo>
                      <a:pt x="216" y="528"/>
                      <a:pt x="216" y="528"/>
                      <a:pt x="216" y="528"/>
                    </a:cubicBezTo>
                    <a:cubicBezTo>
                      <a:pt x="220" y="522"/>
                      <a:pt x="223" y="514"/>
                      <a:pt x="223" y="505"/>
                    </a:cubicBezTo>
                    <a:cubicBezTo>
                      <a:pt x="223" y="484"/>
                      <a:pt x="206" y="467"/>
                      <a:pt x="185" y="467"/>
                    </a:cubicBezTo>
                    <a:cubicBezTo>
                      <a:pt x="164" y="467"/>
                      <a:pt x="146" y="484"/>
                      <a:pt x="146" y="505"/>
                    </a:cubicBezTo>
                    <a:cubicBezTo>
                      <a:pt x="146" y="526"/>
                      <a:pt x="164" y="544"/>
                      <a:pt x="185" y="544"/>
                    </a:cubicBezTo>
                    <a:cubicBezTo>
                      <a:pt x="192" y="544"/>
                      <a:pt x="199" y="541"/>
                      <a:pt x="205" y="538"/>
                    </a:cubicBezTo>
                    <a:cubicBezTo>
                      <a:pt x="228" y="561"/>
                      <a:pt x="228" y="561"/>
                      <a:pt x="228" y="561"/>
                    </a:cubicBezTo>
                    <a:cubicBezTo>
                      <a:pt x="230" y="562"/>
                      <a:pt x="231" y="563"/>
                      <a:pt x="233" y="563"/>
                    </a:cubicBezTo>
                    <a:cubicBezTo>
                      <a:pt x="258" y="563"/>
                      <a:pt x="258" y="563"/>
                      <a:pt x="258" y="563"/>
                    </a:cubicBezTo>
                    <a:cubicBezTo>
                      <a:pt x="260" y="563"/>
                      <a:pt x="261" y="562"/>
                      <a:pt x="263" y="561"/>
                    </a:cubicBezTo>
                    <a:cubicBezTo>
                      <a:pt x="310" y="514"/>
                      <a:pt x="310" y="514"/>
                      <a:pt x="310" y="514"/>
                    </a:cubicBezTo>
                    <a:cubicBezTo>
                      <a:pt x="403" y="514"/>
                      <a:pt x="403" y="514"/>
                      <a:pt x="403" y="514"/>
                    </a:cubicBezTo>
                    <a:cubicBezTo>
                      <a:pt x="439" y="549"/>
                      <a:pt x="439" y="549"/>
                      <a:pt x="439" y="549"/>
                    </a:cubicBezTo>
                    <a:cubicBezTo>
                      <a:pt x="440" y="551"/>
                      <a:pt x="442" y="551"/>
                      <a:pt x="444" y="551"/>
                    </a:cubicBezTo>
                    <a:cubicBezTo>
                      <a:pt x="596" y="551"/>
                      <a:pt x="596" y="551"/>
                      <a:pt x="596" y="551"/>
                    </a:cubicBezTo>
                    <a:cubicBezTo>
                      <a:pt x="612" y="568"/>
                      <a:pt x="612" y="568"/>
                      <a:pt x="612" y="568"/>
                    </a:cubicBezTo>
                    <a:cubicBezTo>
                      <a:pt x="417" y="568"/>
                      <a:pt x="417" y="568"/>
                      <a:pt x="417" y="568"/>
                    </a:cubicBezTo>
                    <a:cubicBezTo>
                      <a:pt x="407" y="544"/>
                      <a:pt x="383" y="527"/>
                      <a:pt x="355" y="527"/>
                    </a:cubicBezTo>
                    <a:cubicBezTo>
                      <a:pt x="323" y="527"/>
                      <a:pt x="295" y="550"/>
                      <a:pt x="290" y="581"/>
                    </a:cubicBezTo>
                    <a:cubicBezTo>
                      <a:pt x="177" y="581"/>
                      <a:pt x="177" y="581"/>
                      <a:pt x="177" y="581"/>
                    </a:cubicBezTo>
                    <a:cubicBezTo>
                      <a:pt x="63" y="467"/>
                      <a:pt x="63" y="467"/>
                      <a:pt x="63" y="467"/>
                    </a:cubicBezTo>
                    <a:cubicBezTo>
                      <a:pt x="71" y="460"/>
                      <a:pt x="77" y="449"/>
                      <a:pt x="77" y="437"/>
                    </a:cubicBezTo>
                    <a:cubicBezTo>
                      <a:pt x="77" y="416"/>
                      <a:pt x="60" y="399"/>
                      <a:pt x="38" y="399"/>
                    </a:cubicBezTo>
                    <a:cubicBezTo>
                      <a:pt x="17" y="399"/>
                      <a:pt x="0" y="416"/>
                      <a:pt x="0" y="437"/>
                    </a:cubicBezTo>
                    <a:cubicBezTo>
                      <a:pt x="0" y="459"/>
                      <a:pt x="17" y="476"/>
                      <a:pt x="38" y="476"/>
                    </a:cubicBezTo>
                    <a:cubicBezTo>
                      <a:pt x="42" y="476"/>
                      <a:pt x="46" y="475"/>
                      <a:pt x="50" y="474"/>
                    </a:cubicBezTo>
                    <a:cubicBezTo>
                      <a:pt x="169" y="593"/>
                      <a:pt x="169" y="593"/>
                      <a:pt x="169" y="593"/>
                    </a:cubicBezTo>
                    <a:cubicBezTo>
                      <a:pt x="170" y="595"/>
                      <a:pt x="172" y="596"/>
                      <a:pt x="174" y="596"/>
                    </a:cubicBezTo>
                    <a:cubicBezTo>
                      <a:pt x="289" y="596"/>
                      <a:pt x="289" y="596"/>
                      <a:pt x="289" y="596"/>
                    </a:cubicBezTo>
                    <a:cubicBezTo>
                      <a:pt x="290" y="631"/>
                      <a:pt x="319" y="660"/>
                      <a:pt x="355" y="660"/>
                    </a:cubicBezTo>
                    <a:cubicBezTo>
                      <a:pt x="391" y="660"/>
                      <a:pt x="420" y="632"/>
                      <a:pt x="422" y="597"/>
                    </a:cubicBezTo>
                    <a:cubicBezTo>
                      <a:pt x="706" y="597"/>
                      <a:pt x="706" y="597"/>
                      <a:pt x="706" y="597"/>
                    </a:cubicBezTo>
                    <a:cubicBezTo>
                      <a:pt x="922" y="813"/>
                      <a:pt x="922" y="813"/>
                      <a:pt x="922" y="813"/>
                    </a:cubicBezTo>
                    <a:cubicBezTo>
                      <a:pt x="925" y="816"/>
                      <a:pt x="929" y="817"/>
                      <a:pt x="932" y="817"/>
                    </a:cubicBezTo>
                    <a:cubicBezTo>
                      <a:pt x="1048" y="817"/>
                      <a:pt x="1048" y="817"/>
                      <a:pt x="1048" y="817"/>
                    </a:cubicBezTo>
                    <a:cubicBezTo>
                      <a:pt x="1119" y="888"/>
                      <a:pt x="1119" y="888"/>
                      <a:pt x="1119" y="888"/>
                    </a:cubicBezTo>
                    <a:cubicBezTo>
                      <a:pt x="1119" y="935"/>
                      <a:pt x="1119" y="935"/>
                      <a:pt x="1119" y="935"/>
                    </a:cubicBezTo>
                    <a:cubicBezTo>
                      <a:pt x="1119" y="939"/>
                      <a:pt x="1121" y="942"/>
                      <a:pt x="1124" y="945"/>
                    </a:cubicBezTo>
                    <a:cubicBezTo>
                      <a:pt x="1141" y="962"/>
                      <a:pt x="1141" y="962"/>
                      <a:pt x="1141" y="962"/>
                    </a:cubicBezTo>
                    <a:cubicBezTo>
                      <a:pt x="1143" y="965"/>
                      <a:pt x="1147" y="966"/>
                      <a:pt x="1151" y="966"/>
                    </a:cubicBezTo>
                    <a:cubicBezTo>
                      <a:pt x="1176" y="966"/>
                      <a:pt x="1176" y="966"/>
                      <a:pt x="1176" y="966"/>
                    </a:cubicBezTo>
                    <a:cubicBezTo>
                      <a:pt x="1176" y="975"/>
                      <a:pt x="1176" y="975"/>
                      <a:pt x="1176" y="975"/>
                    </a:cubicBezTo>
                    <a:cubicBezTo>
                      <a:pt x="1279" y="975"/>
                      <a:pt x="1279" y="975"/>
                      <a:pt x="1279" y="975"/>
                    </a:cubicBezTo>
                    <a:cubicBezTo>
                      <a:pt x="1279" y="960"/>
                      <a:pt x="1278" y="944"/>
                      <a:pt x="1277" y="929"/>
                    </a:cubicBezTo>
                    <a:lnTo>
                      <a:pt x="1176" y="929"/>
                    </a:lnTo>
                    <a:close/>
                    <a:moveTo>
                      <a:pt x="953" y="713"/>
                    </a:moveTo>
                    <a:cubicBezTo>
                      <a:pt x="940" y="713"/>
                      <a:pt x="929" y="702"/>
                      <a:pt x="929" y="689"/>
                    </a:cubicBezTo>
                    <a:cubicBezTo>
                      <a:pt x="929" y="675"/>
                      <a:pt x="940" y="665"/>
                      <a:pt x="953" y="665"/>
                    </a:cubicBezTo>
                    <a:cubicBezTo>
                      <a:pt x="967" y="665"/>
                      <a:pt x="977" y="675"/>
                      <a:pt x="977" y="689"/>
                    </a:cubicBezTo>
                    <a:cubicBezTo>
                      <a:pt x="977" y="702"/>
                      <a:pt x="967" y="713"/>
                      <a:pt x="953" y="713"/>
                    </a:cubicBezTo>
                    <a:close/>
                    <a:moveTo>
                      <a:pt x="736" y="481"/>
                    </a:moveTo>
                    <a:cubicBezTo>
                      <a:pt x="722" y="481"/>
                      <a:pt x="711" y="470"/>
                      <a:pt x="711" y="457"/>
                    </a:cubicBezTo>
                    <a:cubicBezTo>
                      <a:pt x="711" y="443"/>
                      <a:pt x="722" y="432"/>
                      <a:pt x="736" y="432"/>
                    </a:cubicBezTo>
                    <a:cubicBezTo>
                      <a:pt x="749" y="432"/>
                      <a:pt x="760" y="443"/>
                      <a:pt x="760" y="457"/>
                    </a:cubicBezTo>
                    <a:cubicBezTo>
                      <a:pt x="760" y="470"/>
                      <a:pt x="749" y="481"/>
                      <a:pt x="736" y="481"/>
                    </a:cubicBezTo>
                    <a:close/>
                    <a:moveTo>
                      <a:pt x="641" y="401"/>
                    </a:moveTo>
                    <a:cubicBezTo>
                      <a:pt x="641" y="387"/>
                      <a:pt x="652" y="377"/>
                      <a:pt x="665" y="377"/>
                    </a:cubicBezTo>
                    <a:cubicBezTo>
                      <a:pt x="679" y="377"/>
                      <a:pt x="689" y="387"/>
                      <a:pt x="689" y="401"/>
                    </a:cubicBezTo>
                    <a:cubicBezTo>
                      <a:pt x="689" y="414"/>
                      <a:pt x="679" y="425"/>
                      <a:pt x="665" y="425"/>
                    </a:cubicBezTo>
                    <a:cubicBezTo>
                      <a:pt x="652" y="425"/>
                      <a:pt x="641" y="414"/>
                      <a:pt x="641" y="401"/>
                    </a:cubicBezTo>
                    <a:close/>
                    <a:moveTo>
                      <a:pt x="377" y="79"/>
                    </a:moveTo>
                    <a:cubicBezTo>
                      <a:pt x="377" y="66"/>
                      <a:pt x="388" y="55"/>
                      <a:pt x="401" y="55"/>
                    </a:cubicBezTo>
                    <a:cubicBezTo>
                      <a:pt x="414" y="55"/>
                      <a:pt x="425" y="66"/>
                      <a:pt x="425" y="79"/>
                    </a:cubicBezTo>
                    <a:cubicBezTo>
                      <a:pt x="425" y="92"/>
                      <a:pt x="414" y="103"/>
                      <a:pt x="401" y="103"/>
                    </a:cubicBezTo>
                    <a:cubicBezTo>
                      <a:pt x="388" y="103"/>
                      <a:pt x="377" y="92"/>
                      <a:pt x="377" y="79"/>
                    </a:cubicBezTo>
                    <a:close/>
                    <a:moveTo>
                      <a:pt x="163" y="62"/>
                    </a:moveTo>
                    <a:cubicBezTo>
                      <a:pt x="150" y="62"/>
                      <a:pt x="139" y="52"/>
                      <a:pt x="139" y="38"/>
                    </a:cubicBezTo>
                    <a:cubicBezTo>
                      <a:pt x="139" y="25"/>
                      <a:pt x="150" y="14"/>
                      <a:pt x="163" y="14"/>
                    </a:cubicBezTo>
                    <a:cubicBezTo>
                      <a:pt x="177" y="14"/>
                      <a:pt x="188" y="25"/>
                      <a:pt x="188" y="38"/>
                    </a:cubicBezTo>
                    <a:cubicBezTo>
                      <a:pt x="188" y="52"/>
                      <a:pt x="177" y="62"/>
                      <a:pt x="163" y="62"/>
                    </a:cubicBezTo>
                    <a:close/>
                    <a:moveTo>
                      <a:pt x="422" y="325"/>
                    </a:moveTo>
                    <a:cubicBezTo>
                      <a:pt x="405" y="325"/>
                      <a:pt x="391" y="312"/>
                      <a:pt x="391" y="295"/>
                    </a:cubicBezTo>
                    <a:cubicBezTo>
                      <a:pt x="391" y="277"/>
                      <a:pt x="405" y="264"/>
                      <a:pt x="422" y="264"/>
                    </a:cubicBezTo>
                    <a:cubicBezTo>
                      <a:pt x="439" y="264"/>
                      <a:pt x="453" y="277"/>
                      <a:pt x="453" y="295"/>
                    </a:cubicBezTo>
                    <a:cubicBezTo>
                      <a:pt x="453" y="312"/>
                      <a:pt x="439" y="325"/>
                      <a:pt x="422" y="325"/>
                    </a:cubicBezTo>
                    <a:close/>
                    <a:moveTo>
                      <a:pt x="82" y="195"/>
                    </a:moveTo>
                    <a:cubicBezTo>
                      <a:pt x="63" y="195"/>
                      <a:pt x="47" y="180"/>
                      <a:pt x="47" y="161"/>
                    </a:cubicBezTo>
                    <a:cubicBezTo>
                      <a:pt x="47" y="142"/>
                      <a:pt x="63" y="126"/>
                      <a:pt x="82" y="126"/>
                    </a:cubicBezTo>
                    <a:cubicBezTo>
                      <a:pt x="101" y="126"/>
                      <a:pt x="116" y="142"/>
                      <a:pt x="116" y="161"/>
                    </a:cubicBezTo>
                    <a:cubicBezTo>
                      <a:pt x="116" y="180"/>
                      <a:pt x="101" y="195"/>
                      <a:pt x="82" y="195"/>
                    </a:cubicBezTo>
                    <a:close/>
                    <a:moveTo>
                      <a:pt x="149" y="362"/>
                    </a:moveTo>
                    <a:cubicBezTo>
                      <a:pt x="126" y="362"/>
                      <a:pt x="107" y="344"/>
                      <a:pt x="107" y="321"/>
                    </a:cubicBezTo>
                    <a:cubicBezTo>
                      <a:pt x="107" y="298"/>
                      <a:pt x="126" y="280"/>
                      <a:pt x="149" y="280"/>
                    </a:cubicBezTo>
                    <a:cubicBezTo>
                      <a:pt x="172" y="280"/>
                      <a:pt x="190" y="298"/>
                      <a:pt x="190" y="321"/>
                    </a:cubicBezTo>
                    <a:cubicBezTo>
                      <a:pt x="190" y="344"/>
                      <a:pt x="172" y="362"/>
                      <a:pt x="149" y="362"/>
                    </a:cubicBezTo>
                    <a:close/>
                    <a:moveTo>
                      <a:pt x="185" y="529"/>
                    </a:moveTo>
                    <a:cubicBezTo>
                      <a:pt x="171" y="529"/>
                      <a:pt x="161" y="518"/>
                      <a:pt x="161" y="505"/>
                    </a:cubicBezTo>
                    <a:cubicBezTo>
                      <a:pt x="161" y="492"/>
                      <a:pt x="171" y="481"/>
                      <a:pt x="185" y="481"/>
                    </a:cubicBezTo>
                    <a:cubicBezTo>
                      <a:pt x="198" y="481"/>
                      <a:pt x="209" y="492"/>
                      <a:pt x="209" y="505"/>
                    </a:cubicBezTo>
                    <a:cubicBezTo>
                      <a:pt x="209" y="518"/>
                      <a:pt x="198" y="529"/>
                      <a:pt x="185" y="529"/>
                    </a:cubicBezTo>
                    <a:close/>
                    <a:moveTo>
                      <a:pt x="38" y="461"/>
                    </a:moveTo>
                    <a:cubicBezTo>
                      <a:pt x="25" y="461"/>
                      <a:pt x="14" y="451"/>
                      <a:pt x="14" y="437"/>
                    </a:cubicBezTo>
                    <a:cubicBezTo>
                      <a:pt x="14" y="424"/>
                      <a:pt x="25" y="413"/>
                      <a:pt x="38" y="413"/>
                    </a:cubicBezTo>
                    <a:cubicBezTo>
                      <a:pt x="52" y="413"/>
                      <a:pt x="62" y="424"/>
                      <a:pt x="62" y="437"/>
                    </a:cubicBezTo>
                    <a:cubicBezTo>
                      <a:pt x="62" y="451"/>
                      <a:pt x="52" y="461"/>
                      <a:pt x="38" y="461"/>
                    </a:cubicBezTo>
                    <a:close/>
                    <a:moveTo>
                      <a:pt x="355" y="631"/>
                    </a:moveTo>
                    <a:cubicBezTo>
                      <a:pt x="334" y="631"/>
                      <a:pt x="317" y="614"/>
                      <a:pt x="317" y="593"/>
                    </a:cubicBezTo>
                    <a:cubicBezTo>
                      <a:pt x="317" y="572"/>
                      <a:pt x="334" y="556"/>
                      <a:pt x="355" y="556"/>
                    </a:cubicBezTo>
                    <a:cubicBezTo>
                      <a:pt x="376" y="556"/>
                      <a:pt x="393" y="572"/>
                      <a:pt x="393" y="593"/>
                    </a:cubicBezTo>
                    <a:cubicBezTo>
                      <a:pt x="393" y="614"/>
                      <a:pt x="376" y="631"/>
                      <a:pt x="355" y="6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2" name="Freeform 19"/>
              <p:cNvSpPr>
                <a:spLocks noEditPoints="1"/>
              </p:cNvSpPr>
              <p:nvPr/>
            </p:nvSpPr>
            <p:spPr bwMode="auto">
              <a:xfrm>
                <a:off x="2278" y="1940"/>
                <a:ext cx="1250" cy="436"/>
              </a:xfrm>
              <a:custGeom>
                <a:avLst/>
                <a:gdLst>
                  <a:gd name="T0" fmla="*/ 1387 w 1491"/>
                  <a:gd name="T1" fmla="*/ 470 h 521"/>
                  <a:gd name="T2" fmla="*/ 1227 w 1491"/>
                  <a:gd name="T3" fmla="*/ 440 h 521"/>
                  <a:gd name="T4" fmla="*/ 1029 w 1491"/>
                  <a:gd name="T5" fmla="*/ 397 h 521"/>
                  <a:gd name="T6" fmla="*/ 823 w 1491"/>
                  <a:gd name="T7" fmla="*/ 213 h 521"/>
                  <a:gd name="T8" fmla="*/ 474 w 1491"/>
                  <a:gd name="T9" fmla="*/ 214 h 521"/>
                  <a:gd name="T10" fmla="*/ 242 w 1491"/>
                  <a:gd name="T11" fmla="*/ 0 h 521"/>
                  <a:gd name="T12" fmla="*/ 306 w 1491"/>
                  <a:gd name="T13" fmla="*/ 87 h 521"/>
                  <a:gd name="T14" fmla="*/ 468 w 1491"/>
                  <a:gd name="T15" fmla="*/ 243 h 521"/>
                  <a:gd name="T16" fmla="*/ 414 w 1491"/>
                  <a:gd name="T17" fmla="*/ 280 h 521"/>
                  <a:gd name="T18" fmla="*/ 158 w 1491"/>
                  <a:gd name="T19" fmla="*/ 150 h 521"/>
                  <a:gd name="T20" fmla="*/ 87 w 1491"/>
                  <a:gd name="T21" fmla="*/ 129 h 521"/>
                  <a:gd name="T22" fmla="*/ 150 w 1491"/>
                  <a:gd name="T23" fmla="*/ 164 h 521"/>
                  <a:gd name="T24" fmla="*/ 411 w 1491"/>
                  <a:gd name="T25" fmla="*/ 294 h 521"/>
                  <a:gd name="T26" fmla="*/ 522 w 1491"/>
                  <a:gd name="T27" fmla="*/ 242 h 521"/>
                  <a:gd name="T28" fmla="*/ 425 w 1491"/>
                  <a:gd name="T29" fmla="*/ 341 h 521"/>
                  <a:gd name="T30" fmla="*/ 260 w 1491"/>
                  <a:gd name="T31" fmla="*/ 179 h 521"/>
                  <a:gd name="T32" fmla="*/ 0 w 1491"/>
                  <a:gd name="T33" fmla="*/ 186 h 521"/>
                  <a:gd name="T34" fmla="*/ 257 w 1491"/>
                  <a:gd name="T35" fmla="*/ 193 h 521"/>
                  <a:gd name="T36" fmla="*/ 250 w 1491"/>
                  <a:gd name="T37" fmla="*/ 211 h 521"/>
                  <a:gd name="T38" fmla="*/ 152 w 1491"/>
                  <a:gd name="T39" fmla="*/ 211 h 521"/>
                  <a:gd name="T40" fmla="*/ 93 w 1491"/>
                  <a:gd name="T41" fmla="*/ 248 h 521"/>
                  <a:gd name="T42" fmla="*/ 131 w 1491"/>
                  <a:gd name="T43" fmla="*/ 287 h 521"/>
                  <a:gd name="T44" fmla="*/ 242 w 1491"/>
                  <a:gd name="T45" fmla="*/ 223 h 521"/>
                  <a:gd name="T46" fmla="*/ 273 w 1491"/>
                  <a:gd name="T47" fmla="*/ 309 h 521"/>
                  <a:gd name="T48" fmla="*/ 311 w 1491"/>
                  <a:gd name="T49" fmla="*/ 356 h 521"/>
                  <a:gd name="T50" fmla="*/ 589 w 1491"/>
                  <a:gd name="T51" fmla="*/ 242 h 521"/>
                  <a:gd name="T52" fmla="*/ 822 w 1491"/>
                  <a:gd name="T53" fmla="*/ 242 h 521"/>
                  <a:gd name="T54" fmla="*/ 996 w 1491"/>
                  <a:gd name="T55" fmla="*/ 455 h 521"/>
                  <a:gd name="T56" fmla="*/ 1221 w 1491"/>
                  <a:gd name="T57" fmla="*/ 469 h 521"/>
                  <a:gd name="T58" fmla="*/ 1387 w 1491"/>
                  <a:gd name="T59" fmla="*/ 499 h 521"/>
                  <a:gd name="T60" fmla="*/ 1491 w 1491"/>
                  <a:gd name="T61" fmla="*/ 464 h 521"/>
                  <a:gd name="T62" fmla="*/ 242 w 1491"/>
                  <a:gd name="T63" fmla="*/ 29 h 521"/>
                  <a:gd name="T64" fmla="*/ 126 w 1491"/>
                  <a:gd name="T65" fmla="*/ 154 h 521"/>
                  <a:gd name="T66" fmla="*/ 150 w 1491"/>
                  <a:gd name="T67" fmla="*/ 129 h 521"/>
                  <a:gd name="T68" fmla="*/ 14 w 1491"/>
                  <a:gd name="T69" fmla="*/ 186 h 521"/>
                  <a:gd name="T70" fmla="*/ 39 w 1491"/>
                  <a:gd name="T71" fmla="*/ 210 h 521"/>
                  <a:gd name="T72" fmla="*/ 93 w 1491"/>
                  <a:gd name="T73" fmla="*/ 262 h 521"/>
                  <a:gd name="T74" fmla="*/ 273 w 1491"/>
                  <a:gd name="T75" fmla="*/ 372 h 521"/>
                  <a:gd name="T76" fmla="*/ 298 w 1491"/>
                  <a:gd name="T77" fmla="*/ 348 h 521"/>
                  <a:gd name="T78" fmla="*/ 720 w 1491"/>
                  <a:gd name="T79" fmla="*/ 226 h 521"/>
                  <a:gd name="T80" fmla="*/ 757 w 1491"/>
                  <a:gd name="T81" fmla="*/ 264 h 521"/>
                  <a:gd name="T82" fmla="*/ 1062 w 1491"/>
                  <a:gd name="T83" fmla="*/ 41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1" h="521">
                    <a:moveTo>
                      <a:pt x="1491" y="464"/>
                    </a:moveTo>
                    <a:cubicBezTo>
                      <a:pt x="1387" y="464"/>
                      <a:pt x="1387" y="464"/>
                      <a:pt x="1387" y="464"/>
                    </a:cubicBezTo>
                    <a:cubicBezTo>
                      <a:pt x="1387" y="470"/>
                      <a:pt x="1387" y="470"/>
                      <a:pt x="1387" y="470"/>
                    </a:cubicBezTo>
                    <a:cubicBezTo>
                      <a:pt x="1263" y="470"/>
                      <a:pt x="1263" y="470"/>
                      <a:pt x="1263" y="470"/>
                    </a:cubicBezTo>
                    <a:cubicBezTo>
                      <a:pt x="1238" y="444"/>
                      <a:pt x="1238" y="444"/>
                      <a:pt x="1238" y="444"/>
                    </a:cubicBezTo>
                    <a:cubicBezTo>
                      <a:pt x="1235" y="442"/>
                      <a:pt x="1231" y="440"/>
                      <a:pt x="1227" y="440"/>
                    </a:cubicBezTo>
                    <a:cubicBezTo>
                      <a:pt x="1127" y="440"/>
                      <a:pt x="1127" y="440"/>
                      <a:pt x="1127" y="440"/>
                    </a:cubicBezTo>
                    <a:cubicBezTo>
                      <a:pt x="1121" y="410"/>
                      <a:pt x="1094" y="388"/>
                      <a:pt x="1062" y="388"/>
                    </a:cubicBezTo>
                    <a:cubicBezTo>
                      <a:pt x="1050" y="388"/>
                      <a:pt x="1038" y="391"/>
                      <a:pt x="1029" y="397"/>
                    </a:cubicBezTo>
                    <a:cubicBezTo>
                      <a:pt x="848" y="217"/>
                      <a:pt x="848" y="217"/>
                      <a:pt x="848" y="217"/>
                    </a:cubicBezTo>
                    <a:cubicBezTo>
                      <a:pt x="846" y="214"/>
                      <a:pt x="842" y="213"/>
                      <a:pt x="838" y="213"/>
                    </a:cubicBezTo>
                    <a:cubicBezTo>
                      <a:pt x="823" y="213"/>
                      <a:pt x="823" y="213"/>
                      <a:pt x="823" y="213"/>
                    </a:cubicBezTo>
                    <a:cubicBezTo>
                      <a:pt x="816" y="182"/>
                      <a:pt x="790" y="160"/>
                      <a:pt x="757" y="160"/>
                    </a:cubicBezTo>
                    <a:cubicBezTo>
                      <a:pt x="726" y="160"/>
                      <a:pt x="699" y="182"/>
                      <a:pt x="692" y="212"/>
                    </a:cubicBezTo>
                    <a:cubicBezTo>
                      <a:pt x="474" y="214"/>
                      <a:pt x="474" y="214"/>
                      <a:pt x="474" y="214"/>
                    </a:cubicBezTo>
                    <a:cubicBezTo>
                      <a:pt x="313" y="53"/>
                      <a:pt x="313" y="53"/>
                      <a:pt x="313" y="53"/>
                    </a:cubicBezTo>
                    <a:cubicBezTo>
                      <a:pt x="311" y="51"/>
                      <a:pt x="309" y="50"/>
                      <a:pt x="306" y="49"/>
                    </a:cubicBezTo>
                    <a:cubicBezTo>
                      <a:pt x="298" y="21"/>
                      <a:pt x="273" y="0"/>
                      <a:pt x="242" y="0"/>
                    </a:cubicBezTo>
                    <a:cubicBezTo>
                      <a:pt x="206" y="0"/>
                      <a:pt x="176" y="30"/>
                      <a:pt x="176" y="67"/>
                    </a:cubicBezTo>
                    <a:cubicBezTo>
                      <a:pt x="176" y="104"/>
                      <a:pt x="206" y="134"/>
                      <a:pt x="242" y="134"/>
                    </a:cubicBezTo>
                    <a:cubicBezTo>
                      <a:pt x="272" y="134"/>
                      <a:pt x="298" y="114"/>
                      <a:pt x="306" y="87"/>
                    </a:cubicBezTo>
                    <a:cubicBezTo>
                      <a:pt x="458" y="239"/>
                      <a:pt x="458" y="239"/>
                      <a:pt x="458" y="239"/>
                    </a:cubicBezTo>
                    <a:cubicBezTo>
                      <a:pt x="461" y="241"/>
                      <a:pt x="464" y="243"/>
                      <a:pt x="468" y="243"/>
                    </a:cubicBezTo>
                    <a:cubicBezTo>
                      <a:pt x="468" y="243"/>
                      <a:pt x="468" y="243"/>
                      <a:pt x="468" y="243"/>
                    </a:cubicBezTo>
                    <a:cubicBezTo>
                      <a:pt x="502" y="243"/>
                      <a:pt x="502" y="243"/>
                      <a:pt x="502" y="243"/>
                    </a:cubicBezTo>
                    <a:cubicBezTo>
                      <a:pt x="464" y="280"/>
                      <a:pt x="464" y="280"/>
                      <a:pt x="464" y="280"/>
                    </a:cubicBezTo>
                    <a:cubicBezTo>
                      <a:pt x="414" y="280"/>
                      <a:pt x="414" y="280"/>
                      <a:pt x="414" y="280"/>
                    </a:cubicBezTo>
                    <a:cubicBezTo>
                      <a:pt x="286" y="152"/>
                      <a:pt x="286" y="152"/>
                      <a:pt x="286" y="152"/>
                    </a:cubicBezTo>
                    <a:cubicBezTo>
                      <a:pt x="285" y="151"/>
                      <a:pt x="283" y="150"/>
                      <a:pt x="281" y="150"/>
                    </a:cubicBezTo>
                    <a:cubicBezTo>
                      <a:pt x="158" y="150"/>
                      <a:pt x="158" y="150"/>
                      <a:pt x="158" y="150"/>
                    </a:cubicBezTo>
                    <a:cubicBezTo>
                      <a:pt x="162" y="144"/>
                      <a:pt x="164" y="137"/>
                      <a:pt x="164" y="129"/>
                    </a:cubicBezTo>
                    <a:cubicBezTo>
                      <a:pt x="164" y="108"/>
                      <a:pt x="147" y="91"/>
                      <a:pt x="126" y="91"/>
                    </a:cubicBezTo>
                    <a:cubicBezTo>
                      <a:pt x="105" y="91"/>
                      <a:pt x="87" y="108"/>
                      <a:pt x="87" y="129"/>
                    </a:cubicBezTo>
                    <a:cubicBezTo>
                      <a:pt x="87" y="151"/>
                      <a:pt x="105" y="168"/>
                      <a:pt x="126" y="168"/>
                    </a:cubicBezTo>
                    <a:cubicBezTo>
                      <a:pt x="133" y="168"/>
                      <a:pt x="140" y="166"/>
                      <a:pt x="146" y="162"/>
                    </a:cubicBezTo>
                    <a:cubicBezTo>
                      <a:pt x="147" y="164"/>
                      <a:pt x="149" y="164"/>
                      <a:pt x="150" y="164"/>
                    </a:cubicBezTo>
                    <a:cubicBezTo>
                      <a:pt x="278" y="164"/>
                      <a:pt x="278" y="164"/>
                      <a:pt x="278" y="164"/>
                    </a:cubicBezTo>
                    <a:cubicBezTo>
                      <a:pt x="406" y="292"/>
                      <a:pt x="406" y="292"/>
                      <a:pt x="406" y="292"/>
                    </a:cubicBezTo>
                    <a:cubicBezTo>
                      <a:pt x="408" y="294"/>
                      <a:pt x="409" y="294"/>
                      <a:pt x="411" y="294"/>
                    </a:cubicBezTo>
                    <a:cubicBezTo>
                      <a:pt x="467" y="294"/>
                      <a:pt x="467" y="294"/>
                      <a:pt x="467" y="294"/>
                    </a:cubicBezTo>
                    <a:cubicBezTo>
                      <a:pt x="469" y="294"/>
                      <a:pt x="471" y="294"/>
                      <a:pt x="472" y="292"/>
                    </a:cubicBezTo>
                    <a:cubicBezTo>
                      <a:pt x="522" y="242"/>
                      <a:pt x="522" y="242"/>
                      <a:pt x="522" y="242"/>
                    </a:cubicBezTo>
                    <a:cubicBezTo>
                      <a:pt x="568" y="242"/>
                      <a:pt x="568" y="242"/>
                      <a:pt x="568" y="242"/>
                    </a:cubicBezTo>
                    <a:cubicBezTo>
                      <a:pt x="469" y="341"/>
                      <a:pt x="469" y="341"/>
                      <a:pt x="469" y="341"/>
                    </a:cubicBezTo>
                    <a:cubicBezTo>
                      <a:pt x="425" y="341"/>
                      <a:pt x="425" y="341"/>
                      <a:pt x="425" y="341"/>
                    </a:cubicBezTo>
                    <a:cubicBezTo>
                      <a:pt x="425" y="341"/>
                      <a:pt x="425" y="341"/>
                      <a:pt x="425" y="341"/>
                    </a:cubicBezTo>
                    <a:cubicBezTo>
                      <a:pt x="265" y="181"/>
                      <a:pt x="265" y="181"/>
                      <a:pt x="265" y="181"/>
                    </a:cubicBezTo>
                    <a:cubicBezTo>
                      <a:pt x="264" y="179"/>
                      <a:pt x="262" y="179"/>
                      <a:pt x="260" y="179"/>
                    </a:cubicBezTo>
                    <a:cubicBezTo>
                      <a:pt x="76" y="179"/>
                      <a:pt x="76" y="179"/>
                      <a:pt x="76" y="179"/>
                    </a:cubicBezTo>
                    <a:cubicBezTo>
                      <a:pt x="73" y="161"/>
                      <a:pt x="57" y="147"/>
                      <a:pt x="39" y="147"/>
                    </a:cubicBezTo>
                    <a:cubicBezTo>
                      <a:pt x="17" y="147"/>
                      <a:pt x="0" y="164"/>
                      <a:pt x="0" y="186"/>
                    </a:cubicBezTo>
                    <a:cubicBezTo>
                      <a:pt x="0" y="207"/>
                      <a:pt x="17" y="224"/>
                      <a:pt x="39" y="224"/>
                    </a:cubicBezTo>
                    <a:cubicBezTo>
                      <a:pt x="57" y="224"/>
                      <a:pt x="73" y="211"/>
                      <a:pt x="76" y="193"/>
                    </a:cubicBezTo>
                    <a:cubicBezTo>
                      <a:pt x="257" y="193"/>
                      <a:pt x="257" y="193"/>
                      <a:pt x="257" y="193"/>
                    </a:cubicBezTo>
                    <a:cubicBezTo>
                      <a:pt x="405" y="341"/>
                      <a:pt x="405" y="341"/>
                      <a:pt x="405" y="341"/>
                    </a:cubicBezTo>
                    <a:cubicBezTo>
                      <a:pt x="380" y="341"/>
                      <a:pt x="380" y="341"/>
                      <a:pt x="380" y="341"/>
                    </a:cubicBezTo>
                    <a:cubicBezTo>
                      <a:pt x="250" y="211"/>
                      <a:pt x="250" y="211"/>
                      <a:pt x="250" y="211"/>
                    </a:cubicBezTo>
                    <a:cubicBezTo>
                      <a:pt x="249" y="210"/>
                      <a:pt x="247" y="209"/>
                      <a:pt x="245" y="209"/>
                    </a:cubicBezTo>
                    <a:cubicBezTo>
                      <a:pt x="158" y="209"/>
                      <a:pt x="158" y="209"/>
                      <a:pt x="158" y="209"/>
                    </a:cubicBezTo>
                    <a:cubicBezTo>
                      <a:pt x="156" y="209"/>
                      <a:pt x="154" y="210"/>
                      <a:pt x="152" y="211"/>
                    </a:cubicBezTo>
                    <a:cubicBezTo>
                      <a:pt x="112" y="252"/>
                      <a:pt x="112" y="252"/>
                      <a:pt x="112" y="252"/>
                    </a:cubicBezTo>
                    <a:cubicBezTo>
                      <a:pt x="111" y="252"/>
                      <a:pt x="111" y="252"/>
                      <a:pt x="111" y="253"/>
                    </a:cubicBezTo>
                    <a:cubicBezTo>
                      <a:pt x="106" y="250"/>
                      <a:pt x="100" y="248"/>
                      <a:pt x="93" y="248"/>
                    </a:cubicBezTo>
                    <a:cubicBezTo>
                      <a:pt x="72" y="248"/>
                      <a:pt x="54" y="265"/>
                      <a:pt x="54" y="287"/>
                    </a:cubicBezTo>
                    <a:cubicBezTo>
                      <a:pt x="54" y="308"/>
                      <a:pt x="72" y="325"/>
                      <a:pt x="93" y="325"/>
                    </a:cubicBezTo>
                    <a:cubicBezTo>
                      <a:pt x="114" y="325"/>
                      <a:pt x="131" y="308"/>
                      <a:pt x="131" y="287"/>
                    </a:cubicBezTo>
                    <a:cubicBezTo>
                      <a:pt x="131" y="277"/>
                      <a:pt x="128" y="268"/>
                      <a:pt x="122" y="262"/>
                    </a:cubicBezTo>
                    <a:cubicBezTo>
                      <a:pt x="161" y="223"/>
                      <a:pt x="161" y="223"/>
                      <a:pt x="161" y="223"/>
                    </a:cubicBezTo>
                    <a:cubicBezTo>
                      <a:pt x="242" y="223"/>
                      <a:pt x="242" y="223"/>
                      <a:pt x="242" y="223"/>
                    </a:cubicBezTo>
                    <a:cubicBezTo>
                      <a:pt x="360" y="341"/>
                      <a:pt x="360" y="341"/>
                      <a:pt x="360" y="341"/>
                    </a:cubicBezTo>
                    <a:cubicBezTo>
                      <a:pt x="311" y="341"/>
                      <a:pt x="311" y="341"/>
                      <a:pt x="311" y="341"/>
                    </a:cubicBezTo>
                    <a:cubicBezTo>
                      <a:pt x="308" y="323"/>
                      <a:pt x="292" y="309"/>
                      <a:pt x="273" y="309"/>
                    </a:cubicBezTo>
                    <a:cubicBezTo>
                      <a:pt x="252" y="309"/>
                      <a:pt x="235" y="326"/>
                      <a:pt x="235" y="348"/>
                    </a:cubicBezTo>
                    <a:cubicBezTo>
                      <a:pt x="235" y="369"/>
                      <a:pt x="252" y="386"/>
                      <a:pt x="273" y="386"/>
                    </a:cubicBezTo>
                    <a:cubicBezTo>
                      <a:pt x="292" y="386"/>
                      <a:pt x="307" y="373"/>
                      <a:pt x="311" y="356"/>
                    </a:cubicBezTo>
                    <a:cubicBezTo>
                      <a:pt x="472" y="356"/>
                      <a:pt x="472" y="356"/>
                      <a:pt x="472" y="356"/>
                    </a:cubicBezTo>
                    <a:cubicBezTo>
                      <a:pt x="474" y="356"/>
                      <a:pt x="476" y="355"/>
                      <a:pt x="477" y="354"/>
                    </a:cubicBezTo>
                    <a:cubicBezTo>
                      <a:pt x="589" y="242"/>
                      <a:pt x="589" y="242"/>
                      <a:pt x="589" y="242"/>
                    </a:cubicBezTo>
                    <a:cubicBezTo>
                      <a:pt x="693" y="241"/>
                      <a:pt x="693" y="241"/>
                      <a:pt x="693" y="241"/>
                    </a:cubicBezTo>
                    <a:cubicBezTo>
                      <a:pt x="699" y="271"/>
                      <a:pt x="726" y="293"/>
                      <a:pt x="757" y="293"/>
                    </a:cubicBezTo>
                    <a:cubicBezTo>
                      <a:pt x="789" y="293"/>
                      <a:pt x="815" y="271"/>
                      <a:pt x="822" y="242"/>
                    </a:cubicBezTo>
                    <a:cubicBezTo>
                      <a:pt x="832" y="242"/>
                      <a:pt x="832" y="242"/>
                      <a:pt x="832" y="242"/>
                    </a:cubicBezTo>
                    <a:cubicBezTo>
                      <a:pt x="1007" y="417"/>
                      <a:pt x="1007" y="417"/>
                      <a:pt x="1007" y="417"/>
                    </a:cubicBezTo>
                    <a:cubicBezTo>
                      <a:pt x="1000" y="428"/>
                      <a:pt x="996" y="441"/>
                      <a:pt x="996" y="455"/>
                    </a:cubicBezTo>
                    <a:cubicBezTo>
                      <a:pt x="996" y="491"/>
                      <a:pt x="1026" y="521"/>
                      <a:pt x="1062" y="521"/>
                    </a:cubicBezTo>
                    <a:cubicBezTo>
                      <a:pt x="1094" y="521"/>
                      <a:pt x="1121" y="499"/>
                      <a:pt x="1127" y="469"/>
                    </a:cubicBezTo>
                    <a:cubicBezTo>
                      <a:pt x="1221" y="469"/>
                      <a:pt x="1221" y="469"/>
                      <a:pt x="1221" y="469"/>
                    </a:cubicBezTo>
                    <a:cubicBezTo>
                      <a:pt x="1247" y="495"/>
                      <a:pt x="1247" y="495"/>
                      <a:pt x="1247" y="495"/>
                    </a:cubicBezTo>
                    <a:cubicBezTo>
                      <a:pt x="1250" y="497"/>
                      <a:pt x="1254" y="499"/>
                      <a:pt x="1257" y="499"/>
                    </a:cubicBezTo>
                    <a:cubicBezTo>
                      <a:pt x="1387" y="499"/>
                      <a:pt x="1387" y="499"/>
                      <a:pt x="1387" y="499"/>
                    </a:cubicBezTo>
                    <a:cubicBezTo>
                      <a:pt x="1387" y="510"/>
                      <a:pt x="1387" y="510"/>
                      <a:pt x="1387" y="510"/>
                    </a:cubicBezTo>
                    <a:cubicBezTo>
                      <a:pt x="1491" y="510"/>
                      <a:pt x="1491" y="510"/>
                      <a:pt x="1491" y="510"/>
                    </a:cubicBezTo>
                    <a:cubicBezTo>
                      <a:pt x="1491" y="495"/>
                      <a:pt x="1491" y="479"/>
                      <a:pt x="1491" y="464"/>
                    </a:cubicBezTo>
                    <a:close/>
                    <a:moveTo>
                      <a:pt x="242" y="105"/>
                    </a:moveTo>
                    <a:cubicBezTo>
                      <a:pt x="221" y="105"/>
                      <a:pt x="204" y="88"/>
                      <a:pt x="204" y="67"/>
                    </a:cubicBezTo>
                    <a:cubicBezTo>
                      <a:pt x="204" y="46"/>
                      <a:pt x="221" y="29"/>
                      <a:pt x="242" y="29"/>
                    </a:cubicBezTo>
                    <a:cubicBezTo>
                      <a:pt x="263" y="29"/>
                      <a:pt x="280" y="46"/>
                      <a:pt x="280" y="67"/>
                    </a:cubicBezTo>
                    <a:cubicBezTo>
                      <a:pt x="280" y="88"/>
                      <a:pt x="263" y="105"/>
                      <a:pt x="242" y="105"/>
                    </a:cubicBezTo>
                    <a:close/>
                    <a:moveTo>
                      <a:pt x="126" y="154"/>
                    </a:moveTo>
                    <a:cubicBezTo>
                      <a:pt x="113" y="154"/>
                      <a:pt x="102" y="143"/>
                      <a:pt x="102" y="129"/>
                    </a:cubicBezTo>
                    <a:cubicBezTo>
                      <a:pt x="102" y="116"/>
                      <a:pt x="113" y="105"/>
                      <a:pt x="126" y="105"/>
                    </a:cubicBezTo>
                    <a:cubicBezTo>
                      <a:pt x="139" y="105"/>
                      <a:pt x="150" y="116"/>
                      <a:pt x="150" y="129"/>
                    </a:cubicBezTo>
                    <a:cubicBezTo>
                      <a:pt x="150" y="143"/>
                      <a:pt x="139" y="154"/>
                      <a:pt x="126" y="154"/>
                    </a:cubicBezTo>
                    <a:close/>
                    <a:moveTo>
                      <a:pt x="39" y="210"/>
                    </a:moveTo>
                    <a:cubicBezTo>
                      <a:pt x="25" y="210"/>
                      <a:pt x="14" y="199"/>
                      <a:pt x="14" y="186"/>
                    </a:cubicBezTo>
                    <a:cubicBezTo>
                      <a:pt x="14" y="172"/>
                      <a:pt x="25" y="162"/>
                      <a:pt x="39" y="162"/>
                    </a:cubicBezTo>
                    <a:cubicBezTo>
                      <a:pt x="52" y="162"/>
                      <a:pt x="63" y="172"/>
                      <a:pt x="63" y="186"/>
                    </a:cubicBezTo>
                    <a:cubicBezTo>
                      <a:pt x="63" y="199"/>
                      <a:pt x="52" y="210"/>
                      <a:pt x="39" y="210"/>
                    </a:cubicBezTo>
                    <a:close/>
                    <a:moveTo>
                      <a:pt x="93" y="311"/>
                    </a:moveTo>
                    <a:cubicBezTo>
                      <a:pt x="80" y="311"/>
                      <a:pt x="69" y="300"/>
                      <a:pt x="69" y="287"/>
                    </a:cubicBezTo>
                    <a:cubicBezTo>
                      <a:pt x="69" y="273"/>
                      <a:pt x="80" y="262"/>
                      <a:pt x="93" y="262"/>
                    </a:cubicBezTo>
                    <a:cubicBezTo>
                      <a:pt x="106" y="262"/>
                      <a:pt x="117" y="273"/>
                      <a:pt x="117" y="287"/>
                    </a:cubicBezTo>
                    <a:cubicBezTo>
                      <a:pt x="117" y="300"/>
                      <a:pt x="106" y="311"/>
                      <a:pt x="93" y="311"/>
                    </a:cubicBezTo>
                    <a:close/>
                    <a:moveTo>
                      <a:pt x="273" y="372"/>
                    </a:moveTo>
                    <a:cubicBezTo>
                      <a:pt x="260" y="372"/>
                      <a:pt x="249" y="361"/>
                      <a:pt x="249" y="348"/>
                    </a:cubicBezTo>
                    <a:cubicBezTo>
                      <a:pt x="249" y="334"/>
                      <a:pt x="260" y="324"/>
                      <a:pt x="273" y="324"/>
                    </a:cubicBezTo>
                    <a:cubicBezTo>
                      <a:pt x="287" y="324"/>
                      <a:pt x="298" y="334"/>
                      <a:pt x="298" y="348"/>
                    </a:cubicBezTo>
                    <a:cubicBezTo>
                      <a:pt x="298" y="361"/>
                      <a:pt x="287" y="372"/>
                      <a:pt x="273" y="372"/>
                    </a:cubicBezTo>
                    <a:close/>
                    <a:moveTo>
                      <a:pt x="757" y="264"/>
                    </a:moveTo>
                    <a:cubicBezTo>
                      <a:pt x="737" y="264"/>
                      <a:pt x="720" y="247"/>
                      <a:pt x="720" y="226"/>
                    </a:cubicBezTo>
                    <a:cubicBezTo>
                      <a:pt x="720" y="205"/>
                      <a:pt x="737" y="188"/>
                      <a:pt x="757" y="188"/>
                    </a:cubicBezTo>
                    <a:cubicBezTo>
                      <a:pt x="778" y="188"/>
                      <a:pt x="795" y="205"/>
                      <a:pt x="795" y="226"/>
                    </a:cubicBezTo>
                    <a:cubicBezTo>
                      <a:pt x="795" y="247"/>
                      <a:pt x="778" y="264"/>
                      <a:pt x="757" y="264"/>
                    </a:cubicBezTo>
                    <a:close/>
                    <a:moveTo>
                      <a:pt x="1062" y="492"/>
                    </a:moveTo>
                    <a:cubicBezTo>
                      <a:pt x="1042" y="492"/>
                      <a:pt x="1025" y="475"/>
                      <a:pt x="1025" y="455"/>
                    </a:cubicBezTo>
                    <a:cubicBezTo>
                      <a:pt x="1025" y="434"/>
                      <a:pt x="1042" y="417"/>
                      <a:pt x="1062" y="417"/>
                    </a:cubicBezTo>
                    <a:cubicBezTo>
                      <a:pt x="1083" y="417"/>
                      <a:pt x="1100" y="434"/>
                      <a:pt x="1100" y="455"/>
                    </a:cubicBezTo>
                    <a:cubicBezTo>
                      <a:pt x="1100" y="475"/>
                      <a:pt x="1083" y="492"/>
                      <a:pt x="1062" y="4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3" name="Freeform 20"/>
              <p:cNvSpPr>
                <a:spLocks noEditPoints="1"/>
              </p:cNvSpPr>
              <p:nvPr/>
            </p:nvSpPr>
            <p:spPr bwMode="auto">
              <a:xfrm>
                <a:off x="2518" y="2485"/>
                <a:ext cx="1008" cy="776"/>
              </a:xfrm>
              <a:custGeom>
                <a:avLst/>
                <a:gdLst>
                  <a:gd name="T0" fmla="*/ 1202 w 1202"/>
                  <a:gd name="T1" fmla="*/ 0 h 925"/>
                  <a:gd name="T2" fmla="*/ 1101 w 1202"/>
                  <a:gd name="T3" fmla="*/ 9 h 925"/>
                  <a:gd name="T4" fmla="*/ 977 w 1202"/>
                  <a:gd name="T5" fmla="*/ 13 h 925"/>
                  <a:gd name="T6" fmla="*/ 872 w 1202"/>
                  <a:gd name="T7" fmla="*/ 124 h 925"/>
                  <a:gd name="T8" fmla="*/ 677 w 1202"/>
                  <a:gd name="T9" fmla="*/ 469 h 925"/>
                  <a:gd name="T10" fmla="*/ 557 w 1202"/>
                  <a:gd name="T11" fmla="*/ 473 h 925"/>
                  <a:gd name="T12" fmla="*/ 307 w 1202"/>
                  <a:gd name="T13" fmla="*/ 511 h 925"/>
                  <a:gd name="T14" fmla="*/ 167 w 1202"/>
                  <a:gd name="T15" fmla="*/ 648 h 925"/>
                  <a:gd name="T16" fmla="*/ 104 w 1202"/>
                  <a:gd name="T17" fmla="*/ 678 h 925"/>
                  <a:gd name="T18" fmla="*/ 181 w 1202"/>
                  <a:gd name="T19" fmla="*/ 678 h 925"/>
                  <a:gd name="T20" fmla="*/ 310 w 1202"/>
                  <a:gd name="T21" fmla="*/ 526 h 925"/>
                  <a:gd name="T22" fmla="*/ 493 w 1202"/>
                  <a:gd name="T23" fmla="*/ 537 h 925"/>
                  <a:gd name="T24" fmla="*/ 331 w 1202"/>
                  <a:gd name="T25" fmla="*/ 540 h 925"/>
                  <a:gd name="T26" fmla="*/ 208 w 1202"/>
                  <a:gd name="T27" fmla="*/ 666 h 925"/>
                  <a:gd name="T28" fmla="*/ 180 w 1202"/>
                  <a:gd name="T29" fmla="*/ 759 h 925"/>
                  <a:gd name="T30" fmla="*/ 104 w 1202"/>
                  <a:gd name="T31" fmla="*/ 769 h 925"/>
                  <a:gd name="T32" fmla="*/ 180 w 1202"/>
                  <a:gd name="T33" fmla="*/ 776 h 925"/>
                  <a:gd name="T34" fmla="*/ 186 w 1202"/>
                  <a:gd name="T35" fmla="*/ 774 h 925"/>
                  <a:gd name="T36" fmla="*/ 222 w 1202"/>
                  <a:gd name="T37" fmla="*/ 734 h 925"/>
                  <a:gd name="T38" fmla="*/ 339 w 1202"/>
                  <a:gd name="T39" fmla="*/ 552 h 925"/>
                  <a:gd name="T40" fmla="*/ 466 w 1202"/>
                  <a:gd name="T41" fmla="*/ 564 h 925"/>
                  <a:gd name="T42" fmla="*/ 346 w 1202"/>
                  <a:gd name="T43" fmla="*/ 566 h 925"/>
                  <a:gd name="T44" fmla="*/ 245 w 1202"/>
                  <a:gd name="T45" fmla="*/ 669 h 925"/>
                  <a:gd name="T46" fmla="*/ 139 w 1202"/>
                  <a:gd name="T47" fmla="*/ 854 h 925"/>
                  <a:gd name="T48" fmla="*/ 63 w 1202"/>
                  <a:gd name="T49" fmla="*/ 799 h 925"/>
                  <a:gd name="T50" fmla="*/ 63 w 1202"/>
                  <a:gd name="T51" fmla="*/ 925 h 925"/>
                  <a:gd name="T52" fmla="*/ 142 w 1202"/>
                  <a:gd name="T53" fmla="*/ 869 h 925"/>
                  <a:gd name="T54" fmla="*/ 258 w 1202"/>
                  <a:gd name="T55" fmla="*/ 756 h 925"/>
                  <a:gd name="T56" fmla="*/ 260 w 1202"/>
                  <a:gd name="T57" fmla="*/ 672 h 925"/>
                  <a:gd name="T58" fmla="*/ 452 w 1202"/>
                  <a:gd name="T59" fmla="*/ 579 h 925"/>
                  <a:gd name="T60" fmla="*/ 444 w 1202"/>
                  <a:gd name="T61" fmla="*/ 593 h 925"/>
                  <a:gd name="T62" fmla="*/ 366 w 1202"/>
                  <a:gd name="T63" fmla="*/ 801 h 925"/>
                  <a:gd name="T64" fmla="*/ 260 w 1202"/>
                  <a:gd name="T65" fmla="*/ 855 h 925"/>
                  <a:gd name="T66" fmla="*/ 393 w 1202"/>
                  <a:gd name="T67" fmla="*/ 855 h 925"/>
                  <a:gd name="T68" fmla="*/ 468 w 1202"/>
                  <a:gd name="T69" fmla="*/ 739 h 925"/>
                  <a:gd name="T70" fmla="*/ 473 w 1202"/>
                  <a:gd name="T71" fmla="*/ 598 h 925"/>
                  <a:gd name="T72" fmla="*/ 683 w 1202"/>
                  <a:gd name="T73" fmla="*/ 498 h 925"/>
                  <a:gd name="T74" fmla="*/ 778 w 1202"/>
                  <a:gd name="T75" fmla="*/ 409 h 925"/>
                  <a:gd name="T76" fmla="*/ 661 w 1202"/>
                  <a:gd name="T77" fmla="*/ 611 h 925"/>
                  <a:gd name="T78" fmla="*/ 562 w 1202"/>
                  <a:gd name="T79" fmla="*/ 663 h 925"/>
                  <a:gd name="T80" fmla="*/ 688 w 1202"/>
                  <a:gd name="T81" fmla="*/ 663 h 925"/>
                  <a:gd name="T82" fmla="*/ 796 w 1202"/>
                  <a:gd name="T83" fmla="*/ 507 h 925"/>
                  <a:gd name="T84" fmla="*/ 800 w 1202"/>
                  <a:gd name="T85" fmla="*/ 388 h 925"/>
                  <a:gd name="T86" fmla="*/ 901 w 1202"/>
                  <a:gd name="T87" fmla="*/ 281 h 925"/>
                  <a:gd name="T88" fmla="*/ 993 w 1202"/>
                  <a:gd name="T89" fmla="*/ 38 h 925"/>
                  <a:gd name="T90" fmla="*/ 1102 w 1202"/>
                  <a:gd name="T91" fmla="*/ 46 h 925"/>
                  <a:gd name="T92" fmla="*/ 142 w 1202"/>
                  <a:gd name="T93" fmla="*/ 702 h 925"/>
                  <a:gd name="T94" fmla="*/ 142 w 1202"/>
                  <a:gd name="T95" fmla="*/ 654 h 925"/>
                  <a:gd name="T96" fmla="*/ 142 w 1202"/>
                  <a:gd name="T97" fmla="*/ 702 h 925"/>
                  <a:gd name="T98" fmla="*/ 118 w 1202"/>
                  <a:gd name="T99" fmla="*/ 769 h 925"/>
                  <a:gd name="T100" fmla="*/ 167 w 1202"/>
                  <a:gd name="T101" fmla="*/ 769 h 925"/>
                  <a:gd name="T102" fmla="*/ 63 w 1202"/>
                  <a:gd name="T103" fmla="*/ 903 h 925"/>
                  <a:gd name="T104" fmla="*/ 63 w 1202"/>
                  <a:gd name="T105" fmla="*/ 821 h 925"/>
                  <a:gd name="T106" fmla="*/ 63 w 1202"/>
                  <a:gd name="T107" fmla="*/ 903 h 925"/>
                  <a:gd name="T108" fmla="*/ 288 w 1202"/>
                  <a:gd name="T109" fmla="*/ 855 h 925"/>
                  <a:gd name="T110" fmla="*/ 364 w 1202"/>
                  <a:gd name="T111" fmla="*/ 855 h 925"/>
                  <a:gd name="T112" fmla="*/ 625 w 1202"/>
                  <a:gd name="T113" fmla="*/ 704 h 925"/>
                  <a:gd name="T114" fmla="*/ 625 w 1202"/>
                  <a:gd name="T115" fmla="*/ 621 h 925"/>
                  <a:gd name="T116" fmla="*/ 625 w 1202"/>
                  <a:gd name="T117" fmla="*/ 704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02" h="925">
                    <a:moveTo>
                      <a:pt x="1201" y="46"/>
                    </a:moveTo>
                    <a:cubicBezTo>
                      <a:pt x="1202" y="31"/>
                      <a:pt x="1201" y="15"/>
                      <a:pt x="1202" y="0"/>
                    </a:cubicBezTo>
                    <a:cubicBezTo>
                      <a:pt x="1101" y="0"/>
                      <a:pt x="1101" y="0"/>
                      <a:pt x="1101" y="0"/>
                    </a:cubicBezTo>
                    <a:cubicBezTo>
                      <a:pt x="1101" y="9"/>
                      <a:pt x="1101" y="9"/>
                      <a:pt x="1101" y="9"/>
                    </a:cubicBezTo>
                    <a:cubicBezTo>
                      <a:pt x="987" y="9"/>
                      <a:pt x="987" y="9"/>
                      <a:pt x="987" y="9"/>
                    </a:cubicBezTo>
                    <a:cubicBezTo>
                      <a:pt x="983" y="9"/>
                      <a:pt x="980" y="10"/>
                      <a:pt x="977" y="13"/>
                    </a:cubicBezTo>
                    <a:cubicBezTo>
                      <a:pt x="876" y="114"/>
                      <a:pt x="876" y="114"/>
                      <a:pt x="876" y="114"/>
                    </a:cubicBezTo>
                    <a:cubicBezTo>
                      <a:pt x="873" y="117"/>
                      <a:pt x="872" y="120"/>
                      <a:pt x="872" y="124"/>
                    </a:cubicBezTo>
                    <a:cubicBezTo>
                      <a:pt x="872" y="275"/>
                      <a:pt x="872" y="275"/>
                      <a:pt x="872" y="275"/>
                    </a:cubicBezTo>
                    <a:cubicBezTo>
                      <a:pt x="677" y="469"/>
                      <a:pt x="677" y="469"/>
                      <a:pt x="677" y="469"/>
                    </a:cubicBezTo>
                    <a:cubicBezTo>
                      <a:pt x="567" y="469"/>
                      <a:pt x="567" y="469"/>
                      <a:pt x="567" y="469"/>
                    </a:cubicBezTo>
                    <a:cubicBezTo>
                      <a:pt x="563" y="469"/>
                      <a:pt x="560" y="471"/>
                      <a:pt x="557" y="473"/>
                    </a:cubicBezTo>
                    <a:cubicBezTo>
                      <a:pt x="519" y="511"/>
                      <a:pt x="519" y="511"/>
                      <a:pt x="519" y="511"/>
                    </a:cubicBezTo>
                    <a:cubicBezTo>
                      <a:pt x="307" y="511"/>
                      <a:pt x="307" y="511"/>
                      <a:pt x="307" y="511"/>
                    </a:cubicBezTo>
                    <a:cubicBezTo>
                      <a:pt x="305" y="511"/>
                      <a:pt x="304" y="512"/>
                      <a:pt x="302" y="513"/>
                    </a:cubicBezTo>
                    <a:cubicBezTo>
                      <a:pt x="167" y="648"/>
                      <a:pt x="167" y="648"/>
                      <a:pt x="167" y="648"/>
                    </a:cubicBezTo>
                    <a:cubicBezTo>
                      <a:pt x="161" y="643"/>
                      <a:pt x="152" y="639"/>
                      <a:pt x="142" y="639"/>
                    </a:cubicBezTo>
                    <a:cubicBezTo>
                      <a:pt x="121" y="639"/>
                      <a:pt x="104" y="656"/>
                      <a:pt x="104" y="678"/>
                    </a:cubicBezTo>
                    <a:cubicBezTo>
                      <a:pt x="104" y="699"/>
                      <a:pt x="121" y="716"/>
                      <a:pt x="142" y="716"/>
                    </a:cubicBezTo>
                    <a:cubicBezTo>
                      <a:pt x="164" y="716"/>
                      <a:pt x="181" y="699"/>
                      <a:pt x="181" y="678"/>
                    </a:cubicBezTo>
                    <a:cubicBezTo>
                      <a:pt x="181" y="671"/>
                      <a:pt x="179" y="665"/>
                      <a:pt x="176" y="659"/>
                    </a:cubicBezTo>
                    <a:cubicBezTo>
                      <a:pt x="310" y="526"/>
                      <a:pt x="310" y="526"/>
                      <a:pt x="310" y="526"/>
                    </a:cubicBezTo>
                    <a:cubicBezTo>
                      <a:pt x="505" y="526"/>
                      <a:pt x="505" y="526"/>
                      <a:pt x="505" y="526"/>
                    </a:cubicBezTo>
                    <a:cubicBezTo>
                      <a:pt x="493" y="537"/>
                      <a:pt x="493" y="537"/>
                      <a:pt x="493" y="537"/>
                    </a:cubicBezTo>
                    <a:cubicBezTo>
                      <a:pt x="336" y="537"/>
                      <a:pt x="336" y="537"/>
                      <a:pt x="336" y="537"/>
                    </a:cubicBezTo>
                    <a:cubicBezTo>
                      <a:pt x="334" y="537"/>
                      <a:pt x="332" y="538"/>
                      <a:pt x="331" y="540"/>
                    </a:cubicBezTo>
                    <a:cubicBezTo>
                      <a:pt x="210" y="661"/>
                      <a:pt x="210" y="661"/>
                      <a:pt x="210" y="661"/>
                    </a:cubicBezTo>
                    <a:cubicBezTo>
                      <a:pt x="209" y="662"/>
                      <a:pt x="208" y="664"/>
                      <a:pt x="208" y="666"/>
                    </a:cubicBezTo>
                    <a:cubicBezTo>
                      <a:pt x="208" y="731"/>
                      <a:pt x="208" y="731"/>
                      <a:pt x="208" y="731"/>
                    </a:cubicBezTo>
                    <a:cubicBezTo>
                      <a:pt x="180" y="759"/>
                      <a:pt x="180" y="759"/>
                      <a:pt x="180" y="759"/>
                    </a:cubicBezTo>
                    <a:cubicBezTo>
                      <a:pt x="175" y="743"/>
                      <a:pt x="160" y="730"/>
                      <a:pt x="142" y="730"/>
                    </a:cubicBezTo>
                    <a:cubicBezTo>
                      <a:pt x="121" y="730"/>
                      <a:pt x="104" y="748"/>
                      <a:pt x="104" y="769"/>
                    </a:cubicBezTo>
                    <a:cubicBezTo>
                      <a:pt x="104" y="790"/>
                      <a:pt x="121" y="807"/>
                      <a:pt x="142" y="807"/>
                    </a:cubicBezTo>
                    <a:cubicBezTo>
                      <a:pt x="161" y="807"/>
                      <a:pt x="177" y="794"/>
                      <a:pt x="180" y="776"/>
                    </a:cubicBezTo>
                    <a:cubicBezTo>
                      <a:pt x="181" y="776"/>
                      <a:pt x="181" y="776"/>
                      <a:pt x="181" y="776"/>
                    </a:cubicBezTo>
                    <a:cubicBezTo>
                      <a:pt x="183" y="776"/>
                      <a:pt x="185" y="775"/>
                      <a:pt x="186" y="774"/>
                    </a:cubicBezTo>
                    <a:cubicBezTo>
                      <a:pt x="220" y="739"/>
                      <a:pt x="220" y="739"/>
                      <a:pt x="220" y="739"/>
                    </a:cubicBezTo>
                    <a:cubicBezTo>
                      <a:pt x="221" y="738"/>
                      <a:pt x="222" y="736"/>
                      <a:pt x="222" y="734"/>
                    </a:cubicBezTo>
                    <a:cubicBezTo>
                      <a:pt x="222" y="669"/>
                      <a:pt x="222" y="669"/>
                      <a:pt x="222" y="669"/>
                    </a:cubicBezTo>
                    <a:cubicBezTo>
                      <a:pt x="339" y="552"/>
                      <a:pt x="339" y="552"/>
                      <a:pt x="339" y="552"/>
                    </a:cubicBezTo>
                    <a:cubicBezTo>
                      <a:pt x="478" y="552"/>
                      <a:pt x="478" y="552"/>
                      <a:pt x="478" y="552"/>
                    </a:cubicBezTo>
                    <a:cubicBezTo>
                      <a:pt x="466" y="564"/>
                      <a:pt x="466" y="564"/>
                      <a:pt x="466" y="564"/>
                    </a:cubicBezTo>
                    <a:cubicBezTo>
                      <a:pt x="351" y="564"/>
                      <a:pt x="351" y="564"/>
                      <a:pt x="351" y="564"/>
                    </a:cubicBezTo>
                    <a:cubicBezTo>
                      <a:pt x="349" y="564"/>
                      <a:pt x="347" y="565"/>
                      <a:pt x="346" y="566"/>
                    </a:cubicBezTo>
                    <a:cubicBezTo>
                      <a:pt x="247" y="664"/>
                      <a:pt x="247" y="664"/>
                      <a:pt x="247" y="664"/>
                    </a:cubicBezTo>
                    <a:cubicBezTo>
                      <a:pt x="246" y="666"/>
                      <a:pt x="245" y="668"/>
                      <a:pt x="245" y="669"/>
                    </a:cubicBezTo>
                    <a:cubicBezTo>
                      <a:pt x="245" y="748"/>
                      <a:pt x="245" y="748"/>
                      <a:pt x="245" y="748"/>
                    </a:cubicBezTo>
                    <a:cubicBezTo>
                      <a:pt x="139" y="854"/>
                      <a:pt x="139" y="854"/>
                      <a:pt x="139" y="854"/>
                    </a:cubicBezTo>
                    <a:cubicBezTo>
                      <a:pt x="125" y="854"/>
                      <a:pt x="125" y="854"/>
                      <a:pt x="125" y="854"/>
                    </a:cubicBezTo>
                    <a:cubicBezTo>
                      <a:pt x="122" y="823"/>
                      <a:pt x="95" y="799"/>
                      <a:pt x="63" y="799"/>
                    </a:cubicBezTo>
                    <a:cubicBezTo>
                      <a:pt x="28" y="799"/>
                      <a:pt x="0" y="827"/>
                      <a:pt x="0" y="862"/>
                    </a:cubicBezTo>
                    <a:cubicBezTo>
                      <a:pt x="0" y="897"/>
                      <a:pt x="28" y="925"/>
                      <a:pt x="63" y="925"/>
                    </a:cubicBezTo>
                    <a:cubicBezTo>
                      <a:pt x="95" y="925"/>
                      <a:pt x="122" y="900"/>
                      <a:pt x="125" y="869"/>
                    </a:cubicBezTo>
                    <a:cubicBezTo>
                      <a:pt x="142" y="869"/>
                      <a:pt x="142" y="869"/>
                      <a:pt x="142" y="869"/>
                    </a:cubicBezTo>
                    <a:cubicBezTo>
                      <a:pt x="144" y="869"/>
                      <a:pt x="146" y="868"/>
                      <a:pt x="147" y="867"/>
                    </a:cubicBezTo>
                    <a:cubicBezTo>
                      <a:pt x="258" y="756"/>
                      <a:pt x="258" y="756"/>
                      <a:pt x="258" y="756"/>
                    </a:cubicBezTo>
                    <a:cubicBezTo>
                      <a:pt x="259" y="755"/>
                      <a:pt x="260" y="753"/>
                      <a:pt x="260" y="751"/>
                    </a:cubicBezTo>
                    <a:cubicBezTo>
                      <a:pt x="260" y="672"/>
                      <a:pt x="260" y="672"/>
                      <a:pt x="260" y="672"/>
                    </a:cubicBezTo>
                    <a:cubicBezTo>
                      <a:pt x="354" y="579"/>
                      <a:pt x="354" y="579"/>
                      <a:pt x="354" y="579"/>
                    </a:cubicBezTo>
                    <a:cubicBezTo>
                      <a:pt x="452" y="579"/>
                      <a:pt x="452" y="579"/>
                      <a:pt x="452" y="579"/>
                    </a:cubicBezTo>
                    <a:cubicBezTo>
                      <a:pt x="448" y="582"/>
                      <a:pt x="448" y="582"/>
                      <a:pt x="448" y="582"/>
                    </a:cubicBezTo>
                    <a:cubicBezTo>
                      <a:pt x="445" y="585"/>
                      <a:pt x="444" y="589"/>
                      <a:pt x="444" y="593"/>
                    </a:cubicBezTo>
                    <a:cubicBezTo>
                      <a:pt x="444" y="723"/>
                      <a:pt x="444" y="723"/>
                      <a:pt x="444" y="723"/>
                    </a:cubicBezTo>
                    <a:cubicBezTo>
                      <a:pt x="366" y="801"/>
                      <a:pt x="366" y="801"/>
                      <a:pt x="366" y="801"/>
                    </a:cubicBezTo>
                    <a:cubicBezTo>
                      <a:pt x="355" y="793"/>
                      <a:pt x="341" y="788"/>
                      <a:pt x="326" y="788"/>
                    </a:cubicBezTo>
                    <a:cubicBezTo>
                      <a:pt x="289" y="788"/>
                      <a:pt x="260" y="818"/>
                      <a:pt x="260" y="855"/>
                    </a:cubicBezTo>
                    <a:cubicBezTo>
                      <a:pt x="260" y="891"/>
                      <a:pt x="289" y="921"/>
                      <a:pt x="326" y="921"/>
                    </a:cubicBezTo>
                    <a:cubicBezTo>
                      <a:pt x="363" y="921"/>
                      <a:pt x="393" y="891"/>
                      <a:pt x="393" y="855"/>
                    </a:cubicBezTo>
                    <a:cubicBezTo>
                      <a:pt x="393" y="843"/>
                      <a:pt x="390" y="833"/>
                      <a:pt x="385" y="823"/>
                    </a:cubicBezTo>
                    <a:cubicBezTo>
                      <a:pt x="468" y="739"/>
                      <a:pt x="468" y="739"/>
                      <a:pt x="468" y="739"/>
                    </a:cubicBezTo>
                    <a:cubicBezTo>
                      <a:pt x="471" y="737"/>
                      <a:pt x="473" y="733"/>
                      <a:pt x="473" y="729"/>
                    </a:cubicBezTo>
                    <a:cubicBezTo>
                      <a:pt x="473" y="598"/>
                      <a:pt x="473" y="598"/>
                      <a:pt x="473" y="598"/>
                    </a:cubicBezTo>
                    <a:cubicBezTo>
                      <a:pt x="573" y="498"/>
                      <a:pt x="573" y="498"/>
                      <a:pt x="573" y="498"/>
                    </a:cubicBezTo>
                    <a:cubicBezTo>
                      <a:pt x="683" y="498"/>
                      <a:pt x="683" y="498"/>
                      <a:pt x="683" y="498"/>
                    </a:cubicBezTo>
                    <a:cubicBezTo>
                      <a:pt x="687" y="498"/>
                      <a:pt x="691" y="497"/>
                      <a:pt x="693" y="494"/>
                    </a:cubicBezTo>
                    <a:cubicBezTo>
                      <a:pt x="778" y="409"/>
                      <a:pt x="778" y="409"/>
                      <a:pt x="778" y="409"/>
                    </a:cubicBezTo>
                    <a:cubicBezTo>
                      <a:pt x="778" y="494"/>
                      <a:pt x="778" y="494"/>
                      <a:pt x="778" y="494"/>
                    </a:cubicBezTo>
                    <a:cubicBezTo>
                      <a:pt x="661" y="611"/>
                      <a:pt x="661" y="611"/>
                      <a:pt x="661" y="611"/>
                    </a:cubicBezTo>
                    <a:cubicBezTo>
                      <a:pt x="651" y="604"/>
                      <a:pt x="638" y="600"/>
                      <a:pt x="625" y="600"/>
                    </a:cubicBezTo>
                    <a:cubicBezTo>
                      <a:pt x="590" y="600"/>
                      <a:pt x="562" y="628"/>
                      <a:pt x="562" y="663"/>
                    </a:cubicBezTo>
                    <a:cubicBezTo>
                      <a:pt x="562" y="697"/>
                      <a:pt x="590" y="726"/>
                      <a:pt x="625" y="726"/>
                    </a:cubicBezTo>
                    <a:cubicBezTo>
                      <a:pt x="660" y="726"/>
                      <a:pt x="688" y="697"/>
                      <a:pt x="688" y="663"/>
                    </a:cubicBezTo>
                    <a:cubicBezTo>
                      <a:pt x="688" y="649"/>
                      <a:pt x="684" y="637"/>
                      <a:pt x="676" y="627"/>
                    </a:cubicBezTo>
                    <a:cubicBezTo>
                      <a:pt x="796" y="507"/>
                      <a:pt x="796" y="507"/>
                      <a:pt x="796" y="507"/>
                    </a:cubicBezTo>
                    <a:cubicBezTo>
                      <a:pt x="798" y="505"/>
                      <a:pt x="800" y="502"/>
                      <a:pt x="800" y="499"/>
                    </a:cubicBezTo>
                    <a:cubicBezTo>
                      <a:pt x="800" y="388"/>
                      <a:pt x="800" y="388"/>
                      <a:pt x="800" y="388"/>
                    </a:cubicBezTo>
                    <a:cubicBezTo>
                      <a:pt x="896" y="291"/>
                      <a:pt x="896" y="291"/>
                      <a:pt x="896" y="291"/>
                    </a:cubicBezTo>
                    <a:cubicBezTo>
                      <a:pt x="899" y="288"/>
                      <a:pt x="901" y="284"/>
                      <a:pt x="901" y="281"/>
                    </a:cubicBezTo>
                    <a:cubicBezTo>
                      <a:pt x="901" y="130"/>
                      <a:pt x="901" y="130"/>
                      <a:pt x="901" y="130"/>
                    </a:cubicBezTo>
                    <a:cubicBezTo>
                      <a:pt x="993" y="38"/>
                      <a:pt x="993" y="38"/>
                      <a:pt x="993" y="38"/>
                    </a:cubicBezTo>
                    <a:cubicBezTo>
                      <a:pt x="1101" y="38"/>
                      <a:pt x="1101" y="38"/>
                      <a:pt x="1101" y="38"/>
                    </a:cubicBezTo>
                    <a:cubicBezTo>
                      <a:pt x="1102" y="46"/>
                      <a:pt x="1102" y="46"/>
                      <a:pt x="1102" y="46"/>
                    </a:cubicBezTo>
                    <a:lnTo>
                      <a:pt x="1201" y="46"/>
                    </a:lnTo>
                    <a:close/>
                    <a:moveTo>
                      <a:pt x="142" y="702"/>
                    </a:moveTo>
                    <a:cubicBezTo>
                      <a:pt x="129" y="702"/>
                      <a:pt x="118" y="691"/>
                      <a:pt x="118" y="678"/>
                    </a:cubicBezTo>
                    <a:cubicBezTo>
                      <a:pt x="118" y="664"/>
                      <a:pt x="129" y="654"/>
                      <a:pt x="142" y="654"/>
                    </a:cubicBezTo>
                    <a:cubicBezTo>
                      <a:pt x="156" y="654"/>
                      <a:pt x="167" y="664"/>
                      <a:pt x="167" y="678"/>
                    </a:cubicBezTo>
                    <a:cubicBezTo>
                      <a:pt x="167" y="691"/>
                      <a:pt x="156" y="702"/>
                      <a:pt x="142" y="702"/>
                    </a:cubicBezTo>
                    <a:close/>
                    <a:moveTo>
                      <a:pt x="142" y="793"/>
                    </a:moveTo>
                    <a:cubicBezTo>
                      <a:pt x="129" y="793"/>
                      <a:pt x="118" y="782"/>
                      <a:pt x="118" y="769"/>
                    </a:cubicBezTo>
                    <a:cubicBezTo>
                      <a:pt x="118" y="756"/>
                      <a:pt x="129" y="745"/>
                      <a:pt x="142" y="745"/>
                    </a:cubicBezTo>
                    <a:cubicBezTo>
                      <a:pt x="156" y="745"/>
                      <a:pt x="167" y="756"/>
                      <a:pt x="167" y="769"/>
                    </a:cubicBezTo>
                    <a:cubicBezTo>
                      <a:pt x="167" y="782"/>
                      <a:pt x="156" y="793"/>
                      <a:pt x="142" y="793"/>
                    </a:cubicBezTo>
                    <a:close/>
                    <a:moveTo>
                      <a:pt x="63" y="903"/>
                    </a:moveTo>
                    <a:cubicBezTo>
                      <a:pt x="40" y="903"/>
                      <a:pt x="21" y="885"/>
                      <a:pt x="21" y="862"/>
                    </a:cubicBezTo>
                    <a:cubicBezTo>
                      <a:pt x="21" y="839"/>
                      <a:pt x="40" y="821"/>
                      <a:pt x="63" y="821"/>
                    </a:cubicBezTo>
                    <a:cubicBezTo>
                      <a:pt x="86" y="821"/>
                      <a:pt x="104" y="839"/>
                      <a:pt x="104" y="862"/>
                    </a:cubicBezTo>
                    <a:cubicBezTo>
                      <a:pt x="104" y="885"/>
                      <a:pt x="86" y="903"/>
                      <a:pt x="63" y="903"/>
                    </a:cubicBezTo>
                    <a:close/>
                    <a:moveTo>
                      <a:pt x="326" y="893"/>
                    </a:moveTo>
                    <a:cubicBezTo>
                      <a:pt x="305" y="893"/>
                      <a:pt x="288" y="876"/>
                      <a:pt x="288" y="855"/>
                    </a:cubicBezTo>
                    <a:cubicBezTo>
                      <a:pt x="288" y="834"/>
                      <a:pt x="305" y="817"/>
                      <a:pt x="326" y="817"/>
                    </a:cubicBezTo>
                    <a:cubicBezTo>
                      <a:pt x="347" y="817"/>
                      <a:pt x="364" y="834"/>
                      <a:pt x="364" y="855"/>
                    </a:cubicBezTo>
                    <a:cubicBezTo>
                      <a:pt x="364" y="876"/>
                      <a:pt x="347" y="893"/>
                      <a:pt x="326" y="893"/>
                    </a:cubicBezTo>
                    <a:close/>
                    <a:moveTo>
                      <a:pt x="625" y="704"/>
                    </a:moveTo>
                    <a:cubicBezTo>
                      <a:pt x="602" y="704"/>
                      <a:pt x="584" y="686"/>
                      <a:pt x="584" y="663"/>
                    </a:cubicBezTo>
                    <a:cubicBezTo>
                      <a:pt x="584" y="640"/>
                      <a:pt x="602" y="621"/>
                      <a:pt x="625" y="621"/>
                    </a:cubicBezTo>
                    <a:cubicBezTo>
                      <a:pt x="648" y="621"/>
                      <a:pt x="666" y="640"/>
                      <a:pt x="666" y="663"/>
                    </a:cubicBezTo>
                    <a:cubicBezTo>
                      <a:pt x="666" y="686"/>
                      <a:pt x="648" y="704"/>
                      <a:pt x="625" y="7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grpSp>
        <p:sp>
          <p:nvSpPr>
            <p:cNvPr id="77" name="椭圆 76"/>
            <p:cNvSpPr/>
            <p:nvPr/>
          </p:nvSpPr>
          <p:spPr>
            <a:xfrm>
              <a:off x="4331185" y="2228109"/>
              <a:ext cx="3235224" cy="3235224"/>
            </a:xfrm>
            <a:prstGeom prst="ellipse">
              <a:avLst/>
            </a:prstGeom>
            <a:blipFill rotWithShape="1">
              <a:blip r:embed="rId1"/>
              <a:stretch>
                <a:fillRect/>
              </a:stretch>
            </a:blipFill>
            <a:ln>
              <a:solidFill>
                <a:srgbClr val="90D5E0"/>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grpSp>
      <p:sp>
        <p:nvSpPr>
          <p:cNvPr id="10" name="矩形 9"/>
          <p:cNvSpPr/>
          <p:nvPr/>
        </p:nvSpPr>
        <p:spPr>
          <a:xfrm>
            <a:off x="5546932" y="1686587"/>
            <a:ext cx="5151548"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微软雅黑" panose="020B0503020204020204" pitchFamily="34" charset="-122"/>
                <a:sym typeface="Arial" panose="020B0604020202020204" pitchFamily="34" charset="0"/>
              </a:rPr>
              <a:t>区块链有望促进数据记录、数据传播及数据存储管理方式的转型；区块链本身更像一种互联网底层的开源 式协议，在不远的将来会触动甚至最后彻底取代现有互联网的底层基础协议。</a:t>
            </a:r>
            <a:endParaRPr kumimoji="0" lang="en-US" altLang="zh-CN"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微软雅黑" panose="020B0503020204020204" pitchFamily="34" charset="-122"/>
              <a:sym typeface="Arial" panose="020B0604020202020204" pitchFamily="34" charset="0"/>
            </a:endParaRPr>
          </a:p>
        </p:txBody>
      </p:sp>
      <p:sp>
        <p:nvSpPr>
          <p:cNvPr id="5" name="矩形 4"/>
          <p:cNvSpPr/>
          <p:nvPr/>
        </p:nvSpPr>
        <p:spPr>
          <a:xfrm>
            <a:off x="5639132" y="1216650"/>
            <a:ext cx="1935813"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从底层技术来看</a:t>
            </a:r>
            <a:endParaRPr kumimoji="0" lang="zh-CN" altLang="en-US" sz="1800" b="0"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11" name="文本框 10"/>
          <p:cNvSpPr txBox="1"/>
          <p:nvPr/>
        </p:nvSpPr>
        <p:spPr>
          <a:xfrm>
            <a:off x="5639626" y="4369660"/>
            <a:ext cx="4948380" cy="189282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区块链技术有望将法律与经济融为一体，彻底颠覆原有社会的监管模式；组织形态会因其而发生改变，区块链也许最终会带领人们走向分布式自治的社会</a:t>
            </a: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6" name="矩形 5"/>
          <p:cNvSpPr/>
          <p:nvPr/>
        </p:nvSpPr>
        <p:spPr>
          <a:xfrm>
            <a:off x="5752440" y="4101136"/>
            <a:ext cx="2170412"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800" b="0"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rPr>
              <a:t>从社会结构来看</a:t>
            </a:r>
            <a:endParaRPr kumimoji="0" lang="zh-CN" altLang="en-US" sz="1800" b="0" i="0" u="none" strike="noStrike" kern="100" cap="none" spc="0" normalizeH="0" baseline="0" noProof="0" dirty="0">
              <a:ln>
                <a:noFill/>
              </a:ln>
              <a:solidFill>
                <a:schemeClr val="bg1"/>
              </a:solidFill>
              <a:effectLst/>
              <a:uLnTx/>
              <a:uFillTx/>
              <a:latin typeface="Arial" panose="020B0604020202020204"/>
              <a:ea typeface="微软雅黑" panose="020B0503020204020204" pitchFamily="34" charset="-122"/>
              <a:cs typeface="+mn-ea"/>
              <a:sym typeface="+mn-lt"/>
            </a:endParaRPr>
          </a:p>
        </p:txBody>
      </p:sp>
      <p:sp>
        <p:nvSpPr>
          <p:cNvPr id="37"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区块链前景观望</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42" presetClass="path" presetSubtype="0" accel="50000" decel="50000" fill="hold" nodeType="withEffect">
                                  <p:stCondLst>
                                    <p:cond delay="1000"/>
                                  </p:stCondLst>
                                  <p:childTnLst>
                                    <p:animMotion origin="layout" path="M 8.33333E-7 0.17014 L 8.33333E-7 -3.7037E-6 " pathEditMode="relative" rAng="0" ptsTypes="AA">
                                      <p:cBhvr>
                                        <p:cTn id="9" dur="1000" fill="hold"/>
                                        <p:tgtEl>
                                          <p:spTgt spid="75"/>
                                        </p:tgtEl>
                                        <p:attrNameLst>
                                          <p:attrName>ppt_x</p:attrName>
                                          <p:attrName>ppt_y</p:attrName>
                                        </p:attrNameLst>
                                      </p:cBhvr>
                                      <p:rCtr x="0" y="-8519"/>
                                    </p:animMotion>
                                  </p:childTnLst>
                                </p:cTn>
                              </p:par>
                              <p:par>
                                <p:cTn id="10" presetID="8" presetClass="emph" presetSubtype="0" fill="hold" nodeType="withEffect">
                                  <p:stCondLst>
                                    <p:cond delay="1000"/>
                                  </p:stCondLst>
                                  <p:childTnLst>
                                    <p:animRot by="21600000">
                                      <p:cBhvr>
                                        <p:cTn id="11" dur="5000" fill="hold"/>
                                        <p:tgtEl>
                                          <p:spTgt spid="75"/>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left)">
                                      <p:cBhvr>
                                        <p:cTn id="16" dur="500"/>
                                        <p:tgtEl>
                                          <p:spTgt spid="1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587588" y="2313000"/>
            <a:ext cx="2232248" cy="1800200"/>
            <a:chOff x="1746338" y="2807246"/>
            <a:chExt cx="2232248" cy="1800200"/>
          </a:xfrm>
        </p:grpSpPr>
        <p:sp>
          <p:nvSpPr>
            <p:cNvPr id="59" name="等腰三角形 58"/>
            <p:cNvSpPr/>
            <p:nvPr/>
          </p:nvSpPr>
          <p:spPr>
            <a:xfrm>
              <a:off x="1746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lumMod val="95000"/>
                  </a:prstClr>
                </a:solidFill>
                <a:effectLst/>
                <a:uLnTx/>
                <a:uFillTx/>
                <a:latin typeface="Calibri" panose="020F0502020204030204"/>
                <a:ea typeface="宋体" panose="02010600030101010101" pitchFamily="2" charset="-122"/>
                <a:cs typeface="+mn-cs"/>
              </a:endParaRPr>
            </a:p>
          </p:txBody>
        </p:sp>
        <p:sp>
          <p:nvSpPr>
            <p:cNvPr id="61" name="Freeform 20"/>
            <p:cNvSpPr>
              <a:spLocks noEditPoints="1"/>
            </p:cNvSpPr>
            <p:nvPr/>
          </p:nvSpPr>
          <p:spPr bwMode="auto">
            <a:xfrm>
              <a:off x="2650282" y="3779354"/>
              <a:ext cx="442369" cy="474688"/>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67" name="组合 66"/>
          <p:cNvGrpSpPr/>
          <p:nvPr/>
        </p:nvGrpSpPr>
        <p:grpSpPr>
          <a:xfrm>
            <a:off x="8667742" y="2313000"/>
            <a:ext cx="2232248" cy="1800200"/>
            <a:chOff x="4900922" y="2807246"/>
            <a:chExt cx="2232248" cy="1800200"/>
          </a:xfrm>
        </p:grpSpPr>
        <p:sp>
          <p:nvSpPr>
            <p:cNvPr id="68" name="等腰三角形 67"/>
            <p:cNvSpPr/>
            <p:nvPr/>
          </p:nvSpPr>
          <p:spPr>
            <a:xfrm>
              <a:off x="4900922"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lumMod val="95000"/>
                  </a:prstClr>
                </a:solidFill>
                <a:effectLst/>
                <a:uLnTx/>
                <a:uFillTx/>
                <a:latin typeface="Calibri" panose="020F0502020204030204"/>
                <a:ea typeface="宋体" panose="02010600030101010101" pitchFamily="2" charset="-122"/>
                <a:cs typeface="+mn-cs"/>
              </a:endParaRPr>
            </a:p>
          </p:txBody>
        </p:sp>
        <p:sp>
          <p:nvSpPr>
            <p:cNvPr id="69" name="Freeform 71"/>
            <p:cNvSpPr>
              <a:spLocks noEditPoints="1"/>
            </p:cNvSpPr>
            <p:nvPr/>
          </p:nvSpPr>
          <p:spPr bwMode="auto">
            <a:xfrm>
              <a:off x="5726273" y="3779354"/>
              <a:ext cx="587053" cy="513158"/>
            </a:xfrm>
            <a:custGeom>
              <a:avLst/>
              <a:gdLst>
                <a:gd name="T0" fmla="*/ 49 w 73"/>
                <a:gd name="T1" fmla="*/ 16 h 64"/>
                <a:gd name="T2" fmla="*/ 64 w 73"/>
                <a:gd name="T3" fmla="*/ 22 h 64"/>
                <a:gd name="T4" fmla="*/ 66 w 73"/>
                <a:gd name="T5" fmla="*/ 24 h 64"/>
                <a:gd name="T6" fmla="*/ 73 w 73"/>
                <a:gd name="T7" fmla="*/ 47 h 64"/>
                <a:gd name="T8" fmla="*/ 73 w 73"/>
                <a:gd name="T9" fmla="*/ 54 h 64"/>
                <a:gd name="T10" fmla="*/ 71 w 73"/>
                <a:gd name="T11" fmla="*/ 57 h 64"/>
                <a:gd name="T12" fmla="*/ 64 w 73"/>
                <a:gd name="T13" fmla="*/ 61 h 64"/>
                <a:gd name="T14" fmla="*/ 58 w 73"/>
                <a:gd name="T15" fmla="*/ 64 h 64"/>
                <a:gd name="T16" fmla="*/ 52 w 73"/>
                <a:gd name="T17" fmla="*/ 61 h 64"/>
                <a:gd name="T18" fmla="*/ 46 w 73"/>
                <a:gd name="T19" fmla="*/ 57 h 64"/>
                <a:gd name="T20" fmla="*/ 26 w 73"/>
                <a:gd name="T21" fmla="*/ 61 h 64"/>
                <a:gd name="T22" fmla="*/ 20 w 73"/>
                <a:gd name="T23" fmla="*/ 64 h 64"/>
                <a:gd name="T24" fmla="*/ 14 w 73"/>
                <a:gd name="T25" fmla="*/ 61 h 64"/>
                <a:gd name="T26" fmla="*/ 9 w 73"/>
                <a:gd name="T27" fmla="*/ 57 h 64"/>
                <a:gd name="T28" fmla="*/ 4 w 73"/>
                <a:gd name="T29" fmla="*/ 44 h 64"/>
                <a:gd name="T30" fmla="*/ 9 w 73"/>
                <a:gd name="T31" fmla="*/ 40 h 64"/>
                <a:gd name="T32" fmla="*/ 42 w 73"/>
                <a:gd name="T33" fmla="*/ 6 h 64"/>
                <a:gd name="T34" fmla="*/ 61 w 73"/>
                <a:gd name="T35" fmla="*/ 8 h 64"/>
                <a:gd name="T36" fmla="*/ 42 w 73"/>
                <a:gd name="T37" fmla="*/ 6 h 64"/>
                <a:gd name="T38" fmla="*/ 49 w 73"/>
                <a:gd name="T39" fmla="*/ 0 h 64"/>
                <a:gd name="T40" fmla="*/ 25 w 73"/>
                <a:gd name="T41" fmla="*/ 4 h 64"/>
                <a:gd name="T42" fmla="*/ 0 w 73"/>
                <a:gd name="T43" fmla="*/ 8 h 64"/>
                <a:gd name="T44" fmla="*/ 37 w 73"/>
                <a:gd name="T45" fmla="*/ 13 h 64"/>
                <a:gd name="T46" fmla="*/ 0 w 73"/>
                <a:gd name="T47" fmla="*/ 8 h 64"/>
                <a:gd name="T48" fmla="*/ 20 w 73"/>
                <a:gd name="T49" fmla="*/ 52 h 64"/>
                <a:gd name="T50" fmla="*/ 17 w 73"/>
                <a:gd name="T51" fmla="*/ 55 h 64"/>
                <a:gd name="T52" fmla="*/ 20 w 73"/>
                <a:gd name="T53" fmla="*/ 58 h 64"/>
                <a:gd name="T54" fmla="*/ 24 w 73"/>
                <a:gd name="T55" fmla="*/ 55 h 64"/>
                <a:gd name="T56" fmla="*/ 65 w 73"/>
                <a:gd name="T57" fmla="*/ 52 h 64"/>
                <a:gd name="T58" fmla="*/ 68 w 73"/>
                <a:gd name="T59" fmla="*/ 47 h 64"/>
                <a:gd name="T60" fmla="*/ 52 w 73"/>
                <a:gd name="T61" fmla="*/ 27 h 64"/>
                <a:gd name="T62" fmla="*/ 52 w 73"/>
                <a:gd name="T63" fmla="*/ 49 h 64"/>
                <a:gd name="T64" fmla="*/ 58 w 73"/>
                <a:gd name="T65" fmla="*/ 47 h 64"/>
                <a:gd name="T66" fmla="*/ 64 w 73"/>
                <a:gd name="T67" fmla="*/ 49 h 64"/>
                <a:gd name="T68" fmla="*/ 60 w 73"/>
                <a:gd name="T69" fmla="*/ 53 h 64"/>
                <a:gd name="T70" fmla="*/ 55 w 73"/>
                <a:gd name="T71" fmla="*/ 53 h 64"/>
                <a:gd name="T72" fmla="*/ 55 w 73"/>
                <a:gd name="T73" fmla="*/ 58 h 64"/>
                <a:gd name="T74" fmla="*/ 60 w 73"/>
                <a:gd name="T75" fmla="*/ 58 h 64"/>
                <a:gd name="T76" fmla="*/ 60 w 73"/>
                <a:gd name="T77"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73" name="组合 72"/>
          <p:cNvGrpSpPr/>
          <p:nvPr/>
        </p:nvGrpSpPr>
        <p:grpSpPr>
          <a:xfrm>
            <a:off x="5142271" y="2956255"/>
            <a:ext cx="2232248" cy="1800200"/>
            <a:chOff x="3323631" y="2807246"/>
            <a:chExt cx="2232248" cy="1800200"/>
          </a:xfrm>
        </p:grpSpPr>
        <p:sp>
          <p:nvSpPr>
            <p:cNvPr id="74" name="等腰三角形 73"/>
            <p:cNvSpPr/>
            <p:nvPr/>
          </p:nvSpPr>
          <p:spPr>
            <a:xfrm flipV="1">
              <a:off x="3323631"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lumMod val="95000"/>
                  </a:prstClr>
                </a:solidFill>
                <a:effectLst/>
                <a:uLnTx/>
                <a:uFillTx/>
                <a:latin typeface="Calibri" panose="020F0502020204030204"/>
                <a:ea typeface="宋体" panose="02010600030101010101" pitchFamily="2" charset="-122"/>
                <a:cs typeface="+mn-cs"/>
              </a:endParaRPr>
            </a:p>
          </p:txBody>
        </p:sp>
        <p:sp>
          <p:nvSpPr>
            <p:cNvPr id="75" name="Freeform 28"/>
            <p:cNvSpPr>
              <a:spLocks noEditPoints="1"/>
            </p:cNvSpPr>
            <p:nvPr/>
          </p:nvSpPr>
          <p:spPr bwMode="auto">
            <a:xfrm>
              <a:off x="4075584" y="3277962"/>
              <a:ext cx="644027" cy="441325"/>
            </a:xfrm>
            <a:custGeom>
              <a:avLst/>
              <a:gdLst>
                <a:gd name="T0" fmla="*/ 8 w 64"/>
                <a:gd name="T1" fmla="*/ 0 h 44"/>
                <a:gd name="T2" fmla="*/ 39 w 64"/>
                <a:gd name="T3" fmla="*/ 0 h 44"/>
                <a:gd name="T4" fmla="*/ 47 w 64"/>
                <a:gd name="T5" fmla="*/ 8 h 44"/>
                <a:gd name="T6" fmla="*/ 47 w 64"/>
                <a:gd name="T7" fmla="*/ 22 h 44"/>
                <a:gd name="T8" fmla="*/ 39 w 64"/>
                <a:gd name="T9" fmla="*/ 30 h 44"/>
                <a:gd name="T10" fmla="*/ 16 w 64"/>
                <a:gd name="T11" fmla="*/ 30 h 44"/>
                <a:gd name="T12" fmla="*/ 9 w 64"/>
                <a:gd name="T13" fmla="*/ 37 h 44"/>
                <a:gd name="T14" fmla="*/ 9 w 64"/>
                <a:gd name="T15" fmla="*/ 30 h 44"/>
                <a:gd name="T16" fmla="*/ 8 w 64"/>
                <a:gd name="T17" fmla="*/ 30 h 44"/>
                <a:gd name="T18" fmla="*/ 0 w 64"/>
                <a:gd name="T19" fmla="*/ 22 h 44"/>
                <a:gd name="T20" fmla="*/ 0 w 64"/>
                <a:gd name="T21" fmla="*/ 8 h 44"/>
                <a:gd name="T22" fmla="*/ 8 w 64"/>
                <a:gd name="T23" fmla="*/ 0 h 44"/>
                <a:gd name="T24" fmla="*/ 56 w 64"/>
                <a:gd name="T25" fmla="*/ 7 h 44"/>
                <a:gd name="T26" fmla="*/ 50 w 64"/>
                <a:gd name="T27" fmla="*/ 7 h 44"/>
                <a:gd name="T28" fmla="*/ 50 w 64"/>
                <a:gd name="T29" fmla="*/ 9 h 44"/>
                <a:gd name="T30" fmla="*/ 50 w 64"/>
                <a:gd name="T31" fmla="*/ 24 h 44"/>
                <a:gd name="T32" fmla="*/ 39 w 64"/>
                <a:gd name="T33" fmla="*/ 35 h 44"/>
                <a:gd name="T34" fmla="*/ 19 w 64"/>
                <a:gd name="T35" fmla="*/ 35 h 44"/>
                <a:gd name="T36" fmla="*/ 26 w 64"/>
                <a:gd name="T37" fmla="*/ 38 h 44"/>
                <a:gd name="T38" fmla="*/ 49 w 64"/>
                <a:gd name="T39" fmla="*/ 38 h 44"/>
                <a:gd name="T40" fmla="*/ 55 w 64"/>
                <a:gd name="T41" fmla="*/ 44 h 44"/>
                <a:gd name="T42" fmla="*/ 55 w 64"/>
                <a:gd name="T43" fmla="*/ 38 h 44"/>
                <a:gd name="T44" fmla="*/ 56 w 64"/>
                <a:gd name="T45" fmla="*/ 38 h 44"/>
                <a:gd name="T46" fmla="*/ 64 w 64"/>
                <a:gd name="T47" fmla="*/ 30 h 44"/>
                <a:gd name="T48" fmla="*/ 64 w 64"/>
                <a:gd name="T49" fmla="*/ 15 h 44"/>
                <a:gd name="T50" fmla="*/ 56 w 64"/>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76" name="组合 75"/>
          <p:cNvGrpSpPr/>
          <p:nvPr/>
        </p:nvGrpSpPr>
        <p:grpSpPr>
          <a:xfrm>
            <a:off x="1031875" y="4429125"/>
            <a:ext cx="3376295" cy="1954426"/>
            <a:chOff x="7431937" y="1901661"/>
            <a:chExt cx="2935688" cy="1427463"/>
          </a:xfrm>
        </p:grpSpPr>
        <p:sp>
          <p:nvSpPr>
            <p:cNvPr id="77" name="文本框 76"/>
            <p:cNvSpPr txBox="1"/>
            <p:nvPr/>
          </p:nvSpPr>
          <p:spPr>
            <a:xfrm>
              <a:off x="7652071" y="1901661"/>
              <a:ext cx="2674843" cy="33624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从需求端来看</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文本框 14"/>
            <p:cNvSpPr txBox="1"/>
            <p:nvPr/>
          </p:nvSpPr>
          <p:spPr>
            <a:xfrm>
              <a:off x="7431937" y="2318530"/>
              <a:ext cx="2935688" cy="101059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金融、 医疗、公证、通信、供应链、域名、投票等领域都开始意识到区块链的重要性并开始尝试将技术与现实社会对接。</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9" name="组合 78"/>
          <p:cNvGrpSpPr/>
          <p:nvPr/>
        </p:nvGrpSpPr>
        <p:grpSpPr>
          <a:xfrm>
            <a:off x="4408805" y="1130300"/>
            <a:ext cx="3633470" cy="1410558"/>
            <a:chOff x="7334973" y="1883699"/>
            <a:chExt cx="3375125" cy="1410786"/>
          </a:xfrm>
        </p:grpSpPr>
        <p:sp>
          <p:nvSpPr>
            <p:cNvPr id="80" name="文本框 79"/>
            <p:cNvSpPr txBox="1"/>
            <p:nvPr/>
          </p:nvSpPr>
          <p:spPr>
            <a:xfrm>
              <a:off x="7685113" y="1883699"/>
              <a:ext cx="2674843" cy="46044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从投资端来看</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 name="文本框 14"/>
            <p:cNvSpPr txBox="1"/>
            <p:nvPr/>
          </p:nvSpPr>
          <p:spPr>
            <a:xfrm>
              <a:off x="7334973" y="2233864"/>
              <a:ext cx="3375125" cy="106062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区块链的投资资金供给逐步上升， 风投的投资热情也不断高涨，投资密度越来越大，供给端的资金供给有望推动技术的进一步发展。</a:t>
              </a:r>
              <a:endParaRPr kumimoji="0" lang="zh-CN" altLang="en-US" sz="1400" b="0" i="0" u="none" strike="noStrike" kern="1200" cap="none" spc="0" normalizeH="0" baseline="0" noProof="0" dirty="0">
                <a:ln>
                  <a:noFill/>
                </a:ln>
                <a:solidFill>
                  <a:prstClr val="white"/>
                </a:solidFill>
                <a:effectLst/>
                <a:uLnTx/>
                <a:uFillTx/>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82" name="组合 81"/>
          <p:cNvGrpSpPr/>
          <p:nvPr/>
        </p:nvGrpSpPr>
        <p:grpSpPr>
          <a:xfrm>
            <a:off x="7905750" y="4429125"/>
            <a:ext cx="3391535" cy="1971270"/>
            <a:chOff x="7612065" y="1680046"/>
            <a:chExt cx="3026493" cy="1971535"/>
          </a:xfrm>
        </p:grpSpPr>
        <p:sp>
          <p:nvSpPr>
            <p:cNvPr id="83" name="文本框 82"/>
            <p:cNvSpPr txBox="1"/>
            <p:nvPr/>
          </p:nvSpPr>
          <p:spPr>
            <a:xfrm>
              <a:off x="7612065" y="1680046"/>
              <a:ext cx="2674843" cy="4604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从市场应用来看</a:t>
              </a:r>
              <a:endParaRPr kumimoji="0" lang="en-US" altLang="zh-CN"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 name="文本框 14"/>
            <p:cNvSpPr txBox="1"/>
            <p:nvPr/>
          </p:nvSpPr>
          <p:spPr>
            <a:xfrm>
              <a:off x="7702870" y="2267730"/>
              <a:ext cx="2935688" cy="138385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区块链能成为一种市场工具，帮助社会削减平台成本，让中间机构成为过去；区块链将促使公司现有业务模式重心的转移，有望加速公司的发展。</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37"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区块链前景观望</a:t>
            </a:r>
            <a:endParaRPr lang="zh-CN" altLang="en-US" sz="32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par>
                                <p:cTn id="8" presetID="10" presetClass="entr" presetSubtype="0" fill="hold" nodeType="withEffect">
                                  <p:stCondLst>
                                    <p:cond delay="1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nodeType="withEffect">
                                  <p:stCondLst>
                                    <p:cond delay="20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2" presetClass="entr" presetSubtype="4" decel="100000"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additive="base">
                                        <p:cTn id="16" dur="750" fill="hold"/>
                                        <p:tgtEl>
                                          <p:spTgt spid="76"/>
                                        </p:tgtEl>
                                        <p:attrNameLst>
                                          <p:attrName>ppt_x</p:attrName>
                                        </p:attrNameLst>
                                      </p:cBhvr>
                                      <p:tavLst>
                                        <p:tav tm="0">
                                          <p:val>
                                            <p:strVal val="#ppt_x"/>
                                          </p:val>
                                        </p:tav>
                                        <p:tav tm="100000">
                                          <p:val>
                                            <p:strVal val="#ppt_x"/>
                                          </p:val>
                                        </p:tav>
                                      </p:tavLst>
                                    </p:anim>
                                    <p:anim calcmode="lin" valueType="num">
                                      <p:cBhvr additive="base">
                                        <p:cTn id="17" dur="750" fill="hold"/>
                                        <p:tgtEl>
                                          <p:spTgt spid="76"/>
                                        </p:tgtEl>
                                        <p:attrNameLst>
                                          <p:attrName>ppt_y</p:attrName>
                                        </p:attrNameLst>
                                      </p:cBhvr>
                                      <p:tavLst>
                                        <p:tav tm="0">
                                          <p:val>
                                            <p:strVal val="1+#ppt_h/2"/>
                                          </p:val>
                                        </p:tav>
                                        <p:tav tm="100000">
                                          <p:val>
                                            <p:strVal val="#ppt_y"/>
                                          </p:val>
                                        </p:tav>
                                      </p:tavLst>
                                    </p:anim>
                                  </p:childTnLst>
                                </p:cTn>
                              </p:par>
                              <p:par>
                                <p:cTn id="18" presetID="2" presetClass="entr" presetSubtype="1" decel="100000" fill="hold" nodeType="withEffect">
                                  <p:stCondLst>
                                    <p:cond delay="100"/>
                                  </p:stCondLst>
                                  <p:childTnLst>
                                    <p:set>
                                      <p:cBhvr>
                                        <p:cTn id="19" dur="1" fill="hold">
                                          <p:stCondLst>
                                            <p:cond delay="0"/>
                                          </p:stCondLst>
                                        </p:cTn>
                                        <p:tgtEl>
                                          <p:spTgt spid="79"/>
                                        </p:tgtEl>
                                        <p:attrNameLst>
                                          <p:attrName>style.visibility</p:attrName>
                                        </p:attrNameLst>
                                      </p:cBhvr>
                                      <p:to>
                                        <p:strVal val="visible"/>
                                      </p:to>
                                    </p:set>
                                    <p:anim calcmode="lin" valueType="num">
                                      <p:cBhvr additive="base">
                                        <p:cTn id="20" dur="750" fill="hold"/>
                                        <p:tgtEl>
                                          <p:spTgt spid="79"/>
                                        </p:tgtEl>
                                        <p:attrNameLst>
                                          <p:attrName>ppt_x</p:attrName>
                                        </p:attrNameLst>
                                      </p:cBhvr>
                                      <p:tavLst>
                                        <p:tav tm="0">
                                          <p:val>
                                            <p:strVal val="#ppt_x"/>
                                          </p:val>
                                        </p:tav>
                                        <p:tav tm="100000">
                                          <p:val>
                                            <p:strVal val="#ppt_x"/>
                                          </p:val>
                                        </p:tav>
                                      </p:tavLst>
                                    </p:anim>
                                    <p:anim calcmode="lin" valueType="num">
                                      <p:cBhvr additive="base">
                                        <p:cTn id="21" dur="750" fill="hold"/>
                                        <p:tgtEl>
                                          <p:spTgt spid="79"/>
                                        </p:tgtEl>
                                        <p:attrNameLst>
                                          <p:attrName>ppt_y</p:attrName>
                                        </p:attrNameLst>
                                      </p:cBhvr>
                                      <p:tavLst>
                                        <p:tav tm="0">
                                          <p:val>
                                            <p:strVal val="0-#ppt_h/2"/>
                                          </p:val>
                                        </p:tav>
                                        <p:tav tm="100000">
                                          <p:val>
                                            <p:strVal val="#ppt_y"/>
                                          </p:val>
                                        </p:tav>
                                      </p:tavLst>
                                    </p:anim>
                                  </p:childTnLst>
                                </p:cTn>
                              </p:par>
                              <p:par>
                                <p:cTn id="22" presetID="2" presetClass="entr" presetSubtype="4" decel="100000" fill="hold" nodeType="withEffect">
                                  <p:stCondLst>
                                    <p:cond delay="200"/>
                                  </p:stCondLst>
                                  <p:childTnLst>
                                    <p:set>
                                      <p:cBhvr>
                                        <p:cTn id="23" dur="1" fill="hold">
                                          <p:stCondLst>
                                            <p:cond delay="0"/>
                                          </p:stCondLst>
                                        </p:cTn>
                                        <p:tgtEl>
                                          <p:spTgt spid="82"/>
                                        </p:tgtEl>
                                        <p:attrNameLst>
                                          <p:attrName>style.visibility</p:attrName>
                                        </p:attrNameLst>
                                      </p:cBhvr>
                                      <p:to>
                                        <p:strVal val="visible"/>
                                      </p:to>
                                    </p:set>
                                    <p:anim calcmode="lin" valueType="num">
                                      <p:cBhvr additive="base">
                                        <p:cTn id="24" dur="750" fill="hold"/>
                                        <p:tgtEl>
                                          <p:spTgt spid="82"/>
                                        </p:tgtEl>
                                        <p:attrNameLst>
                                          <p:attrName>ppt_x</p:attrName>
                                        </p:attrNameLst>
                                      </p:cBhvr>
                                      <p:tavLst>
                                        <p:tav tm="0">
                                          <p:val>
                                            <p:strVal val="#ppt_x"/>
                                          </p:val>
                                        </p:tav>
                                        <p:tav tm="100000">
                                          <p:val>
                                            <p:strVal val="#ppt_x"/>
                                          </p:val>
                                        </p:tav>
                                      </p:tavLst>
                                    </p:anim>
                                    <p:anim calcmode="lin" valueType="num">
                                      <p:cBhvr additive="base">
                                        <p:cTn id="25" dur="75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blipFill>
        <a:effectLst/>
      </p:bgPr>
    </p:bg>
    <p:spTree>
      <p:nvGrpSpPr>
        <p:cNvPr id="1" name=""/>
        <p:cNvGrpSpPr/>
        <p:nvPr/>
      </p:nvGrpSpPr>
      <p:grpSpPr>
        <a:xfrm>
          <a:off x="0" y="0"/>
          <a:ext cx="0" cy="0"/>
          <a:chOff x="0" y="0"/>
          <a:chExt cx="0" cy="0"/>
        </a:xfrm>
      </p:grpSpPr>
      <p:pic>
        <p:nvPicPr>
          <p:cNvPr id="3" name="图片 2" descr="花"/>
          <p:cNvPicPr>
            <a:picLocks noChangeAspect="1"/>
          </p:cNvPicPr>
          <p:nvPr/>
        </p:nvPicPr>
        <p:blipFill>
          <a:blip r:embed="rId2"/>
          <a:stretch>
            <a:fillRect/>
          </a:stretch>
        </p:blipFill>
        <p:spPr>
          <a:xfrm>
            <a:off x="13970" y="13335"/>
            <a:ext cx="12164695" cy="6831330"/>
          </a:xfrm>
          <a:prstGeom prst="rect">
            <a:avLst/>
          </a:prstGeom>
        </p:spPr>
      </p:pic>
      <p:pic>
        <p:nvPicPr>
          <p:cNvPr id="5" name="图片 4" descr="电路板"/>
          <p:cNvPicPr>
            <a:picLocks noChangeAspect="1"/>
          </p:cNvPicPr>
          <p:nvPr/>
        </p:nvPicPr>
        <p:blipFill>
          <a:blip r:embed="rId3"/>
          <a:stretch>
            <a:fillRect/>
          </a:stretch>
        </p:blipFill>
        <p:spPr>
          <a:xfrm>
            <a:off x="6010910" y="-317500"/>
            <a:ext cx="6167755" cy="7151370"/>
          </a:xfrm>
          <a:prstGeom prst="rect">
            <a:avLst/>
          </a:prstGeom>
        </p:spPr>
      </p:pic>
      <p:pic>
        <p:nvPicPr>
          <p:cNvPr id="4" name="图片 3" descr="区字"/>
          <p:cNvPicPr>
            <a:picLocks noChangeAspect="1"/>
          </p:cNvPicPr>
          <p:nvPr/>
        </p:nvPicPr>
        <p:blipFill>
          <a:blip r:embed="rId4"/>
          <a:stretch>
            <a:fillRect/>
          </a:stretch>
        </p:blipFill>
        <p:spPr>
          <a:xfrm>
            <a:off x="7630795" y="878205"/>
            <a:ext cx="2772613" cy="4588669"/>
          </a:xfrm>
          <a:prstGeom prst="rect">
            <a:avLst/>
          </a:prstGeom>
        </p:spPr>
      </p:pic>
      <p:pic>
        <p:nvPicPr>
          <p:cNvPr id="6" name="图片 5" descr="晶格"/>
          <p:cNvPicPr>
            <a:picLocks noChangeAspect="1"/>
          </p:cNvPicPr>
          <p:nvPr/>
        </p:nvPicPr>
        <p:blipFill>
          <a:blip r:embed="rId5"/>
          <a:stretch>
            <a:fillRect/>
          </a:stretch>
        </p:blipFill>
        <p:spPr>
          <a:xfrm>
            <a:off x="10403205" y="5532120"/>
            <a:ext cx="1689100" cy="1301750"/>
          </a:xfrm>
          <a:prstGeom prst="rect">
            <a:avLst/>
          </a:prstGeom>
        </p:spPr>
      </p:pic>
      <p:pic>
        <p:nvPicPr>
          <p:cNvPr id="7" name="图片 6" descr="箭头"/>
          <p:cNvPicPr>
            <a:picLocks noChangeAspect="1"/>
          </p:cNvPicPr>
          <p:nvPr/>
        </p:nvPicPr>
        <p:blipFill>
          <a:blip r:embed="rId6"/>
          <a:stretch>
            <a:fillRect/>
          </a:stretch>
        </p:blipFill>
        <p:spPr>
          <a:xfrm flipH="1">
            <a:off x="115570" y="5642610"/>
            <a:ext cx="1343025" cy="1080135"/>
          </a:xfrm>
          <a:prstGeom prst="rect">
            <a:avLst/>
          </a:prstGeom>
        </p:spPr>
      </p:pic>
      <p:sp>
        <p:nvSpPr>
          <p:cNvPr id="119" name="矩形 118"/>
          <p:cNvSpPr/>
          <p:nvPr/>
        </p:nvSpPr>
        <p:spPr>
          <a:xfrm>
            <a:off x="1133475" y="2172970"/>
            <a:ext cx="5655945" cy="829945"/>
          </a:xfrm>
          <a:prstGeom prst="rect">
            <a:avLst/>
          </a:prstGeom>
        </p:spPr>
        <p:txBody>
          <a:bodyPr wrap="square">
            <a:spAutoFit/>
          </a:bodyPr>
          <a:lstStyle/>
          <a:p>
            <a:pPr algn="ctr"/>
            <a:r>
              <a:rPr lang="zh-CN" altLang="zh-CN"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多谢聆听</a:t>
            </a:r>
            <a:endParaRPr lang="zh-CN" altLang="zh-CN"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2" name="直接连接符 11"/>
          <p:cNvCxnSpPr/>
          <p:nvPr/>
        </p:nvCxnSpPr>
        <p:spPr>
          <a:xfrm flipH="1">
            <a:off x="1712595" y="3406775"/>
            <a:ext cx="4696460" cy="31115"/>
          </a:xfrm>
          <a:prstGeom prst="line">
            <a:avLst/>
          </a:prstGeom>
          <a:ln w="22225">
            <a:solidFill>
              <a:sysClr val="window" lastClr="FFFFFF"/>
            </a:solidFill>
            <a:headEnd type="oval"/>
            <a:tailEnd type="none"/>
          </a:ln>
        </p:spPr>
        <p:style>
          <a:lnRef idx="1">
            <a:srgbClr val="5B9BD5"/>
          </a:lnRef>
          <a:fillRef idx="0">
            <a:srgbClr val="5B9BD5"/>
          </a:fillRef>
          <a:effectRef idx="0">
            <a:srgbClr val="5B9BD5"/>
          </a:effectRef>
          <a:fontRef idx="minor">
            <a:sysClr val="windowText" lastClr="000000"/>
          </a:fontRef>
        </p:style>
      </p:cxnSp>
      <p:sp>
        <p:nvSpPr>
          <p:cNvPr id="227" name="矩形: 圆角 226"/>
          <p:cNvSpPr/>
          <p:nvPr/>
        </p:nvSpPr>
        <p:spPr>
          <a:xfrm>
            <a:off x="1894238" y="3617482"/>
            <a:ext cx="3798120" cy="461665"/>
          </a:xfrm>
          <a:prstGeom prst="roundRect">
            <a:avLst>
              <a:gd name="adj" fmla="val 32386"/>
            </a:avLst>
          </a:prstGeom>
          <a:solidFill>
            <a:sysClr val="window" lastClr="FFFFFF"/>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r>
              <a:rPr lang="zh-CN" altLang="en-US" sz="1400" b="1" dirty="0" smtClean="0">
                <a:solidFill>
                  <a:srgbClr val="002060"/>
                </a:solidFill>
                <a:latin typeface="微软雅黑" panose="020B0503020204020204" pitchFamily="34" charset="-122"/>
                <a:ea typeface="微软雅黑" panose="020B0503020204020204" pitchFamily="34" charset="-122"/>
              </a:rPr>
              <a:t>       汇报</a:t>
            </a:r>
            <a:r>
              <a:rPr lang="zh-CN" altLang="en-US" sz="1400" b="1" dirty="0">
                <a:solidFill>
                  <a:srgbClr val="002060"/>
                </a:solidFill>
                <a:latin typeface="微软雅黑" panose="020B0503020204020204" pitchFamily="34" charset="-122"/>
                <a:ea typeface="微软雅黑" panose="020B0503020204020204" pitchFamily="34" charset="-122"/>
              </a:rPr>
              <a:t>人</a:t>
            </a:r>
            <a:r>
              <a:rPr lang="zh-CN" altLang="en-US" sz="1400" b="1" dirty="0" smtClean="0">
                <a:solidFill>
                  <a:srgbClr val="002060"/>
                </a:solidFill>
                <a:latin typeface="微软雅黑" panose="020B0503020204020204" pitchFamily="34" charset="-122"/>
                <a:ea typeface="微软雅黑" panose="020B0503020204020204" pitchFamily="34" charset="-122"/>
              </a:rPr>
              <a:t>：    </a:t>
            </a:r>
            <a:r>
              <a:rPr lang="zh-CN" altLang="en-US" sz="1400" b="1" dirty="0">
                <a:solidFill>
                  <a:srgbClr val="002060"/>
                </a:solidFill>
                <a:latin typeface="微软雅黑" panose="020B0503020204020204" pitchFamily="34" charset="-122"/>
                <a:ea typeface="微软雅黑" panose="020B0503020204020204" pitchFamily="34" charset="-122"/>
              </a:rPr>
              <a:t>时间：</a:t>
            </a:r>
            <a:r>
              <a:rPr lang="en-US" altLang="zh-CN" sz="1400" b="1" dirty="0">
                <a:solidFill>
                  <a:srgbClr val="002060"/>
                </a:solidFill>
                <a:latin typeface="微软雅黑" panose="020B0503020204020204" pitchFamily="34" charset="-122"/>
                <a:ea typeface="微软雅黑" panose="020B0503020204020204" pitchFamily="34" charset="-122"/>
              </a:rPr>
              <a:t>201X</a:t>
            </a:r>
            <a:r>
              <a:rPr lang="zh-CN" altLang="en-US" sz="1400" b="1" dirty="0">
                <a:solidFill>
                  <a:srgbClr val="002060"/>
                </a:solidFill>
                <a:latin typeface="微软雅黑" panose="020B0503020204020204" pitchFamily="34" charset="-122"/>
                <a:ea typeface="微软雅黑" panose="020B0503020204020204" pitchFamily="34" charset="-122"/>
              </a:rPr>
              <a:t>年</a:t>
            </a:r>
            <a:r>
              <a:rPr lang="en-US" altLang="zh-CN" sz="1400" b="1" dirty="0">
                <a:solidFill>
                  <a:srgbClr val="002060"/>
                </a:solidFill>
                <a:latin typeface="微软雅黑" panose="020B0503020204020204" pitchFamily="34" charset="-122"/>
                <a:ea typeface="微软雅黑" panose="020B0503020204020204" pitchFamily="34" charset="-122"/>
              </a:rPr>
              <a:t>X</a:t>
            </a:r>
            <a:r>
              <a:rPr lang="zh-CN" altLang="en-US" sz="1400" b="1" dirty="0">
                <a:solidFill>
                  <a:srgbClr val="002060"/>
                </a:solidFill>
                <a:latin typeface="微软雅黑" panose="020B0503020204020204" pitchFamily="34" charset="-122"/>
                <a:ea typeface="微软雅黑" panose="020B0503020204020204" pitchFamily="34" charset="-122"/>
              </a:rPr>
              <a:t>月</a:t>
            </a:r>
            <a:endParaRPr lang="zh-CN" altLang="en-US" sz="1400" b="1" dirty="0">
              <a:solidFill>
                <a:srgbClr val="00206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83891" y="3003095"/>
            <a:ext cx="5351801" cy="338554"/>
          </a:xfrm>
          <a:prstGeom prst="rect">
            <a:avLst/>
          </a:prstGeom>
          <a:noFill/>
        </p:spPr>
        <p:txBody>
          <a:bodyPr wrap="square" rtlCol="0">
            <a:spAutoFit/>
          </a:bodyPr>
          <a:lstStyle/>
          <a:p>
            <a:r>
              <a:rPr lang="en-US" altLang="zh-CN" sz="1600" dirty="0">
                <a:solidFill>
                  <a:sysClr val="window" lastClr="FFFFFF"/>
                </a:solidFill>
              </a:rPr>
              <a:t>High-end technology chain block is introduced</a:t>
            </a:r>
            <a:endParaRPr lang="zh-CN" altLang="en-US" sz="1600" b="1" dirty="0">
              <a:solidFill>
                <a:sysClr val="window" lastClr="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Tm="3000">
        <p:push/>
      </p:transition>
    </mc:Choice>
    <mc:Fallback>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250"/>
                                  </p:stCondLst>
                                  <p:childTnLst>
                                    <p:set>
                                      <p:cBhvr>
                                        <p:cTn id="6" dur="1" fill="hold">
                                          <p:stCondLst>
                                            <p:cond delay="0"/>
                                          </p:stCondLst>
                                        </p:cTn>
                                        <p:tgtEl>
                                          <p:spTgt spid="119"/>
                                        </p:tgtEl>
                                        <p:attrNameLst>
                                          <p:attrName>style.visibility</p:attrName>
                                        </p:attrNameLst>
                                      </p:cBhvr>
                                      <p:to>
                                        <p:strVal val="visible"/>
                                      </p:to>
                                    </p:set>
                                    <p:anim calcmode="lin" valueType="num">
                                      <p:cBhvr additive="base">
                                        <p:cTn id="7" dur="500" fill="hold"/>
                                        <p:tgtEl>
                                          <p:spTgt spid="119"/>
                                        </p:tgtEl>
                                        <p:attrNameLst>
                                          <p:attrName>ppt_x</p:attrName>
                                        </p:attrNameLst>
                                      </p:cBhvr>
                                      <p:tavLst>
                                        <p:tav tm="0">
                                          <p:val>
                                            <p:strVal val="0-#ppt_w/2"/>
                                          </p:val>
                                        </p:tav>
                                        <p:tav tm="100000">
                                          <p:val>
                                            <p:strVal val="#ppt_x"/>
                                          </p:val>
                                        </p:tav>
                                      </p:tavLst>
                                    </p:anim>
                                    <p:anim calcmode="lin" valueType="num">
                                      <p:cBhvr additive="base">
                                        <p:cTn id="8" dur="500" fill="hold"/>
                                        <p:tgtEl>
                                          <p:spTgt spid="119"/>
                                        </p:tgtEl>
                                        <p:attrNameLst>
                                          <p:attrName>ppt_y</p:attrName>
                                        </p:attrNameLst>
                                      </p:cBhvr>
                                      <p:tavLst>
                                        <p:tav tm="0">
                                          <p:val>
                                            <p:strVal val="#ppt_y"/>
                                          </p:val>
                                        </p:tav>
                                        <p:tav tm="100000">
                                          <p:val>
                                            <p:strVal val="#ppt_y"/>
                                          </p:val>
                                        </p:tav>
                                      </p:tavLst>
                                    </p:anim>
                                  </p:childTnLst>
                                </p:cTn>
                              </p:par>
                            </p:childTnLst>
                          </p:cTn>
                        </p:par>
                        <p:par>
                          <p:cTn id="9" fill="hold">
                            <p:stCondLst>
                              <p:cond delay="3750"/>
                            </p:stCondLst>
                            <p:childTnLst>
                              <p:par>
                                <p:cTn id="10" presetID="2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4250"/>
                            </p:stCondLst>
                            <p:childTnLst>
                              <p:par>
                                <p:cTn id="14" presetID="22" presetClass="entr" presetSubtype="8" fill="hold" grpId="0" nodeType="afterEffect">
                                  <p:stCondLst>
                                    <p:cond delay="0"/>
                                  </p:stCondLst>
                                  <p:childTnLst>
                                    <p:set>
                                      <p:cBhvr>
                                        <p:cTn id="15" dur="1" fill="hold">
                                          <p:stCondLst>
                                            <p:cond delay="0"/>
                                          </p:stCondLst>
                                        </p:cTn>
                                        <p:tgtEl>
                                          <p:spTgt spid="227"/>
                                        </p:tgtEl>
                                        <p:attrNameLst>
                                          <p:attrName>style.visibility</p:attrName>
                                        </p:attrNameLst>
                                      </p:cBhvr>
                                      <p:to>
                                        <p:strVal val="visible"/>
                                      </p:to>
                                    </p:set>
                                    <p:animEffect transition="in" filter="wipe(left)">
                                      <p:cBhvr>
                                        <p:cTn id="16" dur="500"/>
                                        <p:tgtEl>
                                          <p:spTgt spid="227"/>
                                        </p:tgtEl>
                                      </p:cBhvr>
                                    </p:animEffect>
                                  </p:childTnLst>
                                </p:cTn>
                              </p:par>
                            </p:childTnLst>
                          </p:cTn>
                        </p:par>
                        <p:par>
                          <p:cTn id="17" fill="hold">
                            <p:stCondLst>
                              <p:cond delay="4750"/>
                            </p:stCondLst>
                            <p:childTnLst>
                              <p:par>
                                <p:cTn id="18" presetID="29" presetClass="entr" presetSubtype="0" fill="hold" grpId="1"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ppt_x</p:attrName>
                                        </p:attrNameLst>
                                      </p:cBhvr>
                                      <p:tavLst>
                                        <p:tav tm="0">
                                          <p:val>
                                            <p:strVal val="#ppt_x-.2"/>
                                          </p:val>
                                        </p:tav>
                                        <p:tav tm="100000">
                                          <p:val>
                                            <p:strVal val="#ppt_x"/>
                                          </p:val>
                                        </p:tav>
                                      </p:tavLst>
                                    </p:anim>
                                    <p:anim calcmode="lin" valueType="num">
                                      <p:cBhvr>
                                        <p:cTn id="21"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227" grpId="0" bldLvl="0" animBg="1"/>
      <p:bldP spid="11" grpId="0"/>
      <p:bldP spid="11" grpId="1"/>
    </p:bldLst>
  </p:timing>
</p:sld>
</file>

<file path=ppt/tags/tag1.xml><?xml version="1.0" encoding="utf-8"?>
<p:tagLst xmlns:p="http://schemas.openxmlformats.org/presentationml/2006/main">
  <p:tag name="MH" val="20151104112100"/>
  <p:tag name="MH_LIBRARY" val="GRAPHIC"/>
  <p:tag name="MH_TYPE" val="Text"/>
  <p:tag name="MH_ORDER" val="1"/>
</p:tagLst>
</file>

<file path=ppt/tags/tag2.xml><?xml version="1.0" encoding="utf-8"?>
<p:tagLst xmlns:p="http://schemas.openxmlformats.org/presentationml/2006/main">
  <p:tag name="MH" val="20160219112043"/>
  <p:tag name="MH_LIBRARY" val="GRAPHIC"/>
  <p:tag name="MH_TYPE" val="SubTitle"/>
  <p:tag name="MH_ORDER" val="1"/>
</p:tagLst>
</file>

<file path=ppt/theme/theme1.xml><?xml version="1.0" encoding="utf-8"?>
<a:theme xmlns:a="http://schemas.openxmlformats.org/drawingml/2006/main" name="默认">
  <a:themeElements>
    <a:clrScheme name="自定义 239">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4551</Words>
  <Application>WPS 演示</Application>
  <PresentationFormat>宽屏</PresentationFormat>
  <Paragraphs>305</Paragraphs>
  <Slides>30</Slides>
  <Notes>30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30</vt:i4>
      </vt:variant>
    </vt:vector>
  </HeadingPairs>
  <TitlesOfParts>
    <vt:vector size="50" baseType="lpstr">
      <vt:lpstr>Arial</vt:lpstr>
      <vt:lpstr>宋体</vt:lpstr>
      <vt:lpstr>Wingdings</vt:lpstr>
      <vt:lpstr>微软雅黑</vt:lpstr>
      <vt:lpstr>Segoe UI</vt:lpstr>
      <vt:lpstr>Calibri</vt:lpstr>
      <vt:lpstr>幼圆</vt:lpstr>
      <vt:lpstr>冬青黑体简体中文 W3</vt:lpstr>
      <vt:lpstr>Calibri</vt:lpstr>
      <vt:lpstr>Kartika</vt:lpstr>
      <vt:lpstr>Arial Unicode MS</vt:lpstr>
      <vt:lpstr>等线</vt:lpstr>
      <vt:lpstr>Arial</vt:lpstr>
      <vt:lpstr>等线</vt:lpstr>
      <vt:lpstr>等线</vt:lpstr>
      <vt:lpstr>Impact</vt:lpstr>
      <vt:lpstr>Gill Sans</vt:lpstr>
      <vt:lpstr>黑体</vt:lpstr>
      <vt:lpstr>Gill Sans MT</vt:lpstr>
      <vt:lpstr>默认</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科技风区块链简介PPT模板</dc:title>
  <dc:creator/>
  <cp:lastModifiedBy>拉普耶鲁</cp:lastModifiedBy>
  <cp:revision>7</cp:revision>
  <dcterms:created xsi:type="dcterms:W3CDTF">2018-03-24T12:22:00Z</dcterms:created>
  <dcterms:modified xsi:type="dcterms:W3CDTF">2018-06-21T06:23:44Z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