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3" r:id="rId8"/>
    <p:sldId id="264" r:id="rId9"/>
    <p:sldId id="265" r:id="rId10"/>
    <p:sldId id="266" r:id="rId11"/>
    <p:sldId id="260" r:id="rId12"/>
    <p:sldId id="267" r:id="rId13"/>
    <p:sldId id="268" r:id="rId14"/>
    <p:sldId id="272" r:id="rId15"/>
    <p:sldId id="273" r:id="rId16"/>
    <p:sldId id="274" r:id="rId17"/>
    <p:sldId id="275" r:id="rId18"/>
    <p:sldId id="269" r:id="rId19"/>
    <p:sldId id="270" r:id="rId20"/>
    <p:sldId id="276" r:id="rId21"/>
    <p:sldId id="261" r:id="rId22"/>
    <p:sldId id="277" r:id="rId23"/>
    <p:sldId id="278" r:id="rId24"/>
    <p:sldId id="279" r:id="rId25"/>
    <p:sldId id="280" r:id="rId26"/>
    <p:sldId id="281" r:id="rId27"/>
    <p:sldId id="282" r:id="rId28"/>
    <p:sldId id="262" r:id="rId29"/>
    <p:sldId id="283" r:id="rId30"/>
    <p:sldId id="284" r:id="rId31"/>
    <p:sldId id="285" r:id="rId32"/>
    <p:sldId id="286" r:id="rId33"/>
    <p:sldId id="287" r:id="rId34"/>
    <p:sldId id="288" r:id="rId35"/>
    <p:sldId id="290" r:id="rId36"/>
    <p:sldId id="291" r:id="rId37"/>
    <p:sldId id="289" r:id="rId38"/>
  </p:sldIdLst>
  <p:sldSz cx="9144000" cy="5143500" type="screen16x9"/>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p:cViewPr>
        <p:scale>
          <a:sx n="95" d="100"/>
          <a:sy n="95" d="100"/>
        </p:scale>
        <p:origin x="-2094" y="-960"/>
      </p:cViewPr>
      <p:guideLst>
        <p:guide orient="horz" pos="1620"/>
        <p:guide pos="2880"/>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smtClean="0"/>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image14.wdp"/><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audio" Target="../media/audio1.wav"/><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7.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矩形 11"/>
          <p:cNvSpPr/>
          <p:nvPr/>
        </p:nvSpPr>
        <p:spPr>
          <a:xfrm>
            <a:off x="-29443" y="4752528"/>
            <a:ext cx="4197015" cy="4115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167572"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67572"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5091484"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4167572"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4167572"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4" name="TextBox 23"/>
          <p:cNvSpPr txBox="1"/>
          <p:nvPr/>
        </p:nvSpPr>
        <p:spPr>
          <a:xfrm>
            <a:off x="4147188" y="555604"/>
            <a:ext cx="1940560"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9600" dirty="0" smtClean="0">
                <a:solidFill>
                  <a:schemeClr val="accent1">
                    <a:lumMod val="75000"/>
                  </a:schemeClr>
                </a:solidFill>
              </a:rPr>
              <a:t>20XX</a:t>
            </a:r>
            <a:endParaRPr lang="zh-CN" altLang="en-US" sz="9600" dirty="0">
              <a:solidFill>
                <a:schemeClr val="accent1">
                  <a:lumMod val="75000"/>
                </a:schemeClr>
              </a:solidFill>
            </a:endParaRPr>
          </a:p>
        </p:txBody>
      </p:sp>
      <p:pic>
        <p:nvPicPr>
          <p:cNvPr id="3" name="商务伴奏.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7092280" y="-1316682"/>
            <a:ext cx="609600" cy="609600"/>
          </a:xfrm>
          <a:prstGeom prst="rect">
            <a:avLst/>
          </a:prstGeom>
        </p:spPr>
      </p:pic>
      <p:sp>
        <p:nvSpPr>
          <p:cNvPr id="23" name="Freeform 7"/>
          <p:cNvSpPr/>
          <p:nvPr/>
        </p:nvSpPr>
        <p:spPr bwMode="auto">
          <a:xfrm rot="18900000">
            <a:off x="6429460" y="39510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p14:warp/>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childTnLst>
                          </p:cTn>
                        </p:par>
                        <p:par>
                          <p:cTn id="31" fill="hold">
                            <p:stCondLst>
                              <p:cond delay="2650"/>
                            </p:stCondLst>
                            <p:childTnLst>
                              <p:par>
                                <p:cTn id="32" presetID="2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par>
                                <p:cTn id="38" presetID="10" presetClass="entr" presetSubtype="0" fill="hold" nodeType="withEffect">
                                  <p:stCondLst>
                                    <p:cond delay="75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00"/>
                                        <p:tgtEl>
                                          <p:spTgt spid="26"/>
                                        </p:tgtEl>
                                      </p:cBhvr>
                                    </p:animEffect>
                                  </p:childTnLst>
                                </p:cTn>
                              </p:par>
                              <p:par>
                                <p:cTn id="41" presetID="22" presetClass="entr" presetSubtype="8" fill="hold" grpId="0" nodeType="withEffect">
                                  <p:stCondLst>
                                    <p:cond delay="100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200"/>
                                        <p:tgtEl>
                                          <p:spTgt spid="30"/>
                                        </p:tgtEl>
                                      </p:cBhvr>
                                    </p:animEffect>
                                  </p:childTnLst>
                                </p:cTn>
                              </p:par>
                              <p:par>
                                <p:cTn id="44" presetID="10" presetClass="entr" presetSubtype="0" fill="hold" nodeType="withEffect">
                                  <p:stCondLst>
                                    <p:cond delay="125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200"/>
                                        <p:tgtEl>
                                          <p:spTgt spid="27"/>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200"/>
                                        <p:tgtEl>
                                          <p:spTgt spid="31"/>
                                        </p:tgtEl>
                                      </p:cBhvr>
                                    </p:animEffect>
                                  </p:childTnLst>
                                </p:cTn>
                              </p:par>
                              <p:par>
                                <p:cTn id="50" presetID="10" presetClass="entr" presetSubtype="0" fill="hold" nodeType="withEffect">
                                  <p:stCondLst>
                                    <p:cond delay="17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00"/>
                                        <p:tgtEl>
                                          <p:spTgt spid="28"/>
                                        </p:tgtEl>
                                      </p:cBhvr>
                                    </p:animEffect>
                                  </p:childTnLst>
                                </p:cTn>
                              </p:par>
                              <p:par>
                                <p:cTn id="53" presetID="22" presetClass="entr" presetSubtype="8" fill="hold" grpId="0" nodeType="withEffect">
                                  <p:stCondLst>
                                    <p:cond delay="200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200"/>
                                        <p:tgtEl>
                                          <p:spTgt spid="32"/>
                                        </p:tgtEl>
                                      </p:cBhvr>
                                    </p:animEffect>
                                  </p:childTnLst>
                                </p:cTn>
                              </p:par>
                              <p:par>
                                <p:cTn id="56" presetID="10" presetClass="entr" presetSubtype="0" fill="hold" nodeType="withEffect">
                                  <p:stCondLst>
                                    <p:cond delay="225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200"/>
                                        <p:tgtEl>
                                          <p:spTgt spid="29"/>
                                        </p:tgtEl>
                                      </p:cBhvr>
                                    </p:animEffect>
                                  </p:childTnLst>
                                </p:cTn>
                              </p:par>
                              <p:par>
                                <p:cTn id="59" presetID="22" presetClass="entr" presetSubtype="8" fill="hold" grpId="0" nodeType="withEffect">
                                  <p:stCondLst>
                                    <p:cond delay="250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200"/>
                                        <p:tgtEl>
                                          <p:spTgt spid="33"/>
                                        </p:tgtEl>
                                      </p:cBhvr>
                                    </p:animEffect>
                                  </p:childTnLst>
                                </p:cTn>
                              </p:par>
                            </p:childTnLst>
                          </p:cTn>
                        </p:par>
                        <p:par>
                          <p:cTn id="62" fill="hold">
                            <p:stCondLst>
                              <p:cond delay="3150"/>
                            </p:stCondLst>
                            <p:childTnLst>
                              <p:par>
                                <p:cTn id="63" presetID="2" presetClass="entr" presetSubtype="8"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67" repeatCount="indefinite" fill="hold" display="0">
                  <p:stCondLst>
                    <p:cond delay="indefinite"/>
                  </p:stCondLst>
                  <p:endCondLst>
                    <p:cond evt="onStopAudio" delay="0">
                      <p:tgtEl>
                        <p:sldTgt/>
                      </p:tgtEl>
                    </p:cond>
                  </p:endCondLst>
                </p:cTn>
                <p:tgtEl>
                  <p:spTgt spid="3"/>
                </p:tgtEl>
              </p:cMediaNode>
            </p:video>
          </p:childTnLst>
        </p:cTn>
      </p:par>
    </p:tnLst>
    <p:bldLst>
      <p:bldP spid="12" grpId="0" animBg="1"/>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0 w 7260238"/>
              <a:gd name="connsiteY0-12" fmla="*/ 0 h 3141760"/>
              <a:gd name="connsiteX1-13" fmla="*/ 7260238 w 7260238"/>
              <a:gd name="connsiteY1-14" fmla="*/ 0 h 3141760"/>
              <a:gd name="connsiteX2-15" fmla="*/ 7031638 w 7260238"/>
              <a:gd name="connsiteY2-16" fmla="*/ 3141760 h 3141760"/>
              <a:gd name="connsiteX3-17" fmla="*/ 666205 w 7260238"/>
              <a:gd name="connsiteY3-18" fmla="*/ 3090960 h 3141760"/>
              <a:gd name="connsiteX4-19" fmla="*/ 0 w 7260238"/>
              <a:gd name="connsiteY4-20" fmla="*/ 0 h 3141760"/>
              <a:gd name="connsiteX0-21" fmla="*/ 0 w 7454971"/>
              <a:gd name="connsiteY0-22" fmla="*/ 0 h 3141760"/>
              <a:gd name="connsiteX1-23" fmla="*/ 7454971 w 7454971"/>
              <a:gd name="connsiteY1-24" fmla="*/ 0 h 3141760"/>
              <a:gd name="connsiteX2-25" fmla="*/ 7031638 w 7454971"/>
              <a:gd name="connsiteY2-26" fmla="*/ 3141760 h 3141760"/>
              <a:gd name="connsiteX3-27" fmla="*/ 666205 w 7454971"/>
              <a:gd name="connsiteY3-28" fmla="*/ 3090960 h 3141760"/>
              <a:gd name="connsiteX4-29" fmla="*/ 0 w 7454971"/>
              <a:gd name="connsiteY4-30" fmla="*/ 0 h 3141760"/>
              <a:gd name="connsiteX0-31" fmla="*/ 0 w 7454971"/>
              <a:gd name="connsiteY0-32" fmla="*/ 0 h 3353427"/>
              <a:gd name="connsiteX1-33" fmla="*/ 7454971 w 7454971"/>
              <a:gd name="connsiteY1-34" fmla="*/ 211667 h 3353427"/>
              <a:gd name="connsiteX2-35" fmla="*/ 7031638 w 7454971"/>
              <a:gd name="connsiteY2-36" fmla="*/ 3353427 h 3353427"/>
              <a:gd name="connsiteX3-37" fmla="*/ 666205 w 7454971"/>
              <a:gd name="connsiteY3-38" fmla="*/ 3302627 h 3353427"/>
              <a:gd name="connsiteX4-39" fmla="*/ 0 w 7454971"/>
              <a:gd name="connsiteY4-40" fmla="*/ 0 h 33534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4971" h="3353427">
                <a:moveTo>
                  <a:pt x="0" y="0"/>
                </a:moveTo>
                <a:lnTo>
                  <a:pt x="7454971" y="211667"/>
                </a:lnTo>
                <a:lnTo>
                  <a:pt x="7031638" y="3353427"/>
                </a:lnTo>
                <a:lnTo>
                  <a:pt x="666205" y="3302627"/>
                </a:lnTo>
                <a:lnTo>
                  <a:pt x="0" y="0"/>
                </a:lnTo>
                <a:close/>
              </a:path>
            </a:pathLst>
          </a:custGeom>
          <a:solidFill>
            <a:schemeClr val="tx1">
              <a:lumMod val="95000"/>
              <a:lumOff val="5000"/>
              <a:alpha val="54000"/>
            </a:schemeClr>
          </a:solidFill>
          <a:ln w="12700" cmpd="sng">
            <a:solidFill>
              <a:schemeClr val="bg1"/>
            </a:solidFill>
            <a:miter lim="800000"/>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endParaRPr lang="zh-CN" altLang="en-US" sz="3700" b="1" dirty="0">
              <a:ln w="6350">
                <a:noFill/>
              </a:ln>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197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rPr>
              <a:t>回顾</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20XX</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展望</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20XX  </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携手并进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共赢</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X</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年</a:t>
            </a:r>
            <a:endPar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endParaRPr lang="zh-CN" altLang="en-US" sz="1200" dirty="0">
              <a:solidFill>
                <a:schemeClr val="bg1"/>
              </a:solidFill>
              <a:latin typeface="+mj-ea"/>
              <a:ea typeface="+mj-ea"/>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2" presetClass="entr" presetSubtype="8"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16" presetClass="entr" presetSubtype="37" fill="hold" grpId="0" nodeType="withEffect">
                                  <p:stCondLst>
                                    <p:cond delay="750"/>
                                  </p:stCondLst>
                                  <p:iterate type="lt">
                                    <p:tmPct val="0"/>
                                  </p:iterate>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250"/>
                                        <p:tgtEl>
                                          <p:spTgt spid="6"/>
                                        </p:tgtEl>
                                      </p:cBhvr>
                                    </p:animEffect>
                                  </p:childTnLst>
                                </p:cTn>
                              </p:par>
                              <p:par>
                                <p:cTn id="15" presetID="26" presetClass="emph" presetSubtype="0" fill="hold" grpId="1" nodeType="withEffect">
                                  <p:stCondLst>
                                    <p:cond delay="1000"/>
                                  </p:stCondLst>
                                  <p:iterate type="lt">
                                    <p:tmPct val="0"/>
                                  </p:iterate>
                                  <p:childTnLst>
                                    <p:animEffect transition="out" filter="fade">
                                      <p:cBhvr>
                                        <p:cTn id="16" dur="250" tmFilter="0, 0; .2, .5; .8, .5; 1, 0"/>
                                        <p:tgtEl>
                                          <p:spTgt spid="6"/>
                                        </p:tgtEl>
                                      </p:cBhvr>
                                    </p:animEffect>
                                    <p:animScale>
                                      <p:cBhvr>
                                        <p:cTn id="17" dur="125" autoRev="1" fill="hold"/>
                                        <p:tgtEl>
                                          <p:spTgt spid="6"/>
                                        </p:tgtEl>
                                      </p:cBhvr>
                                      <p:by x="105000" y="105000"/>
                                    </p:animScale>
                                  </p:childTnLst>
                                </p:cTn>
                              </p:par>
                              <p:par>
                                <p:cTn id="18" presetID="16" presetClass="entr" presetSubtype="37" fill="hold" grpId="0" nodeType="withEffect">
                                  <p:stCondLst>
                                    <p:cond delay="1250"/>
                                  </p:stCondLst>
                                  <p:iterate type="lt">
                                    <p:tmPct val="0"/>
                                  </p:iterate>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250"/>
                                        <p:tgtEl>
                                          <p:spTgt spid="7"/>
                                        </p:tgtEl>
                                      </p:cBhvr>
                                    </p:animEffect>
                                  </p:childTnLst>
                                </p:cTn>
                              </p:par>
                              <p:par>
                                <p:cTn id="21" presetID="41" presetClass="entr" presetSubtype="0" fill="hold" grpId="0" nodeType="withEffect">
                                  <p:stCondLst>
                                    <p:cond delay="160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16" presetClass="entr" presetSubtype="21" fill="hold" grpId="0" nodeType="withEffect">
                                  <p:stCondLst>
                                    <p:cond delay="3000"/>
                                  </p:stCondLst>
                                  <p:iterate type="lt">
                                    <p:tmPct val="10000"/>
                                  </p:iterate>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1" fmla="*/ 0 w 5436096"/>
              <a:gd name="connsiteY0-2" fmla="*/ 0 h 5152502"/>
              <a:gd name="connsiteX1-3" fmla="*/ 5436096 w 5436096"/>
              <a:gd name="connsiteY1-4" fmla="*/ 0 h 5152502"/>
              <a:gd name="connsiteX2-5" fmla="*/ 5436096 w 5436096"/>
              <a:gd name="connsiteY2-6" fmla="*/ 5142453 h 5152502"/>
              <a:gd name="connsiteX3-7" fmla="*/ 1808703 w 5436096"/>
              <a:gd name="connsiteY3-8" fmla="*/ 5152502 h 5152502"/>
              <a:gd name="connsiteX4-9" fmla="*/ 0 w 5436096"/>
              <a:gd name="connsiteY4-10" fmla="*/ 0 h 5152502"/>
              <a:gd name="connsiteX0-11" fmla="*/ 0 w 4823147"/>
              <a:gd name="connsiteY0-12" fmla="*/ 10049 h 5152502"/>
              <a:gd name="connsiteX1-13" fmla="*/ 4823147 w 4823147"/>
              <a:gd name="connsiteY1-14" fmla="*/ 0 h 5152502"/>
              <a:gd name="connsiteX2-15" fmla="*/ 4823147 w 4823147"/>
              <a:gd name="connsiteY2-16" fmla="*/ 5142453 h 5152502"/>
              <a:gd name="connsiteX3-17" fmla="*/ 1195754 w 4823147"/>
              <a:gd name="connsiteY3-18" fmla="*/ 5152502 h 5152502"/>
              <a:gd name="connsiteX4-19" fmla="*/ 0 w 4823147"/>
              <a:gd name="connsiteY4-20" fmla="*/ 10049 h 5152502"/>
              <a:gd name="connsiteX0-21" fmla="*/ 0 w 4578898"/>
              <a:gd name="connsiteY0-22" fmla="*/ 125 h 5152502"/>
              <a:gd name="connsiteX1-23" fmla="*/ 4578898 w 4578898"/>
              <a:gd name="connsiteY1-24" fmla="*/ 0 h 5152502"/>
              <a:gd name="connsiteX2-25" fmla="*/ 4578898 w 4578898"/>
              <a:gd name="connsiteY2-26" fmla="*/ 5142453 h 5152502"/>
              <a:gd name="connsiteX3-27" fmla="*/ 951505 w 4578898"/>
              <a:gd name="connsiteY3-28" fmla="*/ 5152502 h 5152502"/>
              <a:gd name="connsiteX4-29" fmla="*/ 0 w 4578898"/>
              <a:gd name="connsiteY4-30" fmla="*/ 125 h 5152502"/>
              <a:gd name="connsiteX0-31" fmla="*/ 0 w 4663122"/>
              <a:gd name="connsiteY0-32" fmla="*/ 10050 h 5152502"/>
              <a:gd name="connsiteX1-33" fmla="*/ 4663122 w 4663122"/>
              <a:gd name="connsiteY1-34" fmla="*/ 0 h 5152502"/>
              <a:gd name="connsiteX2-35" fmla="*/ 4663122 w 4663122"/>
              <a:gd name="connsiteY2-36" fmla="*/ 5142453 h 5152502"/>
              <a:gd name="connsiteX3-37" fmla="*/ 1035729 w 4663122"/>
              <a:gd name="connsiteY3-38" fmla="*/ 5152502 h 5152502"/>
              <a:gd name="connsiteX4-39" fmla="*/ 0 w 4663122"/>
              <a:gd name="connsiteY4-40" fmla="*/ 10050 h 5152502"/>
              <a:gd name="connsiteX0-41" fmla="*/ 0 w 4663122"/>
              <a:gd name="connsiteY0-42" fmla="*/ 10050 h 5152502"/>
              <a:gd name="connsiteX1-43" fmla="*/ 4663122 w 4663122"/>
              <a:gd name="connsiteY1-44" fmla="*/ 0 h 5152502"/>
              <a:gd name="connsiteX2-45" fmla="*/ 4663122 w 4663122"/>
              <a:gd name="connsiteY2-46" fmla="*/ 5142453 h 5152502"/>
              <a:gd name="connsiteX3-47" fmla="*/ 1002507 w 4663122"/>
              <a:gd name="connsiteY3-48" fmla="*/ 5152502 h 5152502"/>
              <a:gd name="connsiteX4-49" fmla="*/ 0 w 4663122"/>
              <a:gd name="connsiteY4-50" fmla="*/ 10050 h 51525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000" b="1" dirty="0" smtClean="0">
                <a:solidFill>
                  <a:schemeClr val="bg1"/>
                </a:solidFill>
              </a:rPr>
              <a:t>目  录</a:t>
            </a:r>
            <a:r>
              <a:rPr lang="zh-CN" altLang="en-US" sz="1400" b="1" dirty="0" smtClean="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本年度工作完成情况</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未完成的项目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存在的问题</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改进方法措施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本季度工作叙述及所达成目标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整体工作总结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2</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smtClean="0">
                <a:solidFill>
                  <a:schemeClr val="bg1"/>
                </a:solidFill>
                <a:latin typeface="微软雅黑" panose="020B0503020204020204" pitchFamily="34" charset="-122"/>
                <a:ea typeface="微软雅黑" panose="020B0503020204020204" pitchFamily="34" charset="-122"/>
                <a:cs typeface="Arial" panose="020B0604020202020204"/>
              </a:rPr>
              <a:t>4</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项目展示一</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展示二</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展示三</a:t>
            </a:r>
            <a:endParaRPr lang="zh-CN" altLang="en-US" sz="1200"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5609487" y="3332479"/>
            <a:ext cx="2916349" cy="67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20XX</a:t>
            </a: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en-US" altLang="zh-CN" sz="1200" dirty="0" smtClean="0">
                <a:solidFill>
                  <a:schemeClr val="bg1"/>
                </a:solidFill>
                <a:latin typeface="微软雅黑" panose="020B0503020204020204" pitchFamily="34" charset="-122"/>
                <a:ea typeface="微软雅黑" panose="020B0503020204020204" pitchFamily="34" charset="-122"/>
              </a:rPr>
              <a:t>20XX</a:t>
            </a:r>
            <a:r>
              <a:rPr lang="zh-CN" altLang="en-US" sz="1200" dirty="0" smtClean="0">
                <a:solidFill>
                  <a:schemeClr val="bg1"/>
                </a:solidFill>
                <a:latin typeface="微软雅黑" panose="020B0503020204020204" pitchFamily="34" charset="-122"/>
                <a:ea typeface="微软雅黑" panose="020B0503020204020204" pitchFamily="34" charset="-122"/>
              </a:rPr>
              <a:t>年工作计划</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工作目标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其他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3</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pic>
        <p:nvPicPr>
          <p:cNvPr id="20" name="1" descr="D:\360data\重要数据\桌面\66666666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smtClean="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rPr>
              <a:t>目 录</a:t>
            </a:r>
            <a:endParaRPr lang="zh-CN" altLang="en-US" sz="4400" b="1" dirty="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 度 工 作 叙 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6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整体</a:t>
            </a:r>
            <a:r>
              <a:rPr lang="zh-CN" altLang="en-US" sz="1600" dirty="0">
                <a:solidFill>
                  <a:schemeClr val="bg1"/>
                </a:solidFill>
                <a:latin typeface="微软雅黑" panose="020B0503020204020204" pitchFamily="34" charset="-122"/>
                <a:ea typeface="微软雅黑" panose="020B0503020204020204" pitchFamily="34" charset="-122"/>
              </a:rPr>
              <a:t>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01</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2007</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2008</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2008</a:t>
            </a:r>
            <a:endParaRPr lang="en-US" sz="900" b="1" dirty="0">
              <a:solidFill>
                <a:schemeClr val="bg1"/>
              </a:solidFill>
              <a:latin typeface="+mj-ea"/>
              <a:ea typeface="+mj-ea"/>
            </a:endParaRPr>
          </a:p>
        </p:txBody>
      </p:sp>
      <p:sp>
        <p:nvSpPr>
          <p:cNvPr id="44"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2011</a:t>
            </a:r>
            <a:endParaRPr lang="en-US" sz="900" b="1" dirty="0">
              <a:solidFill>
                <a:schemeClr val="bg1"/>
              </a:solidFill>
              <a:latin typeface="+mj-ea"/>
              <a:ea typeface="+mj-ea"/>
            </a:endParaRPr>
          </a:p>
        </p:txBody>
      </p:sp>
      <p:sp>
        <p:nvSpPr>
          <p:cNvPr id="45"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2012</a:t>
            </a:r>
            <a:endParaRPr lang="en-US" sz="900" b="1" dirty="0">
              <a:solidFill>
                <a:schemeClr val="bg1"/>
              </a:solidFill>
              <a:latin typeface="+mj-ea"/>
              <a:ea typeface="+mj-ea"/>
            </a:endParaRPr>
          </a:p>
        </p:txBody>
      </p:sp>
      <p:sp>
        <p:nvSpPr>
          <p:cNvPr id="46"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2014</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endParaRPr lang="en-US" sz="900" b="1" dirty="0">
              <a:solidFill>
                <a:schemeClr val="bg1"/>
              </a:solidFill>
              <a:latin typeface="+mj-ea"/>
              <a:ea typeface="+mj-ea"/>
            </a:endParaRP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2007</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2011</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2012</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2014</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cstate="print">
            <a:extLst>
              <a:ext uri="{BEBA8EAE-BF5A-486C-A8C5-ECC9F3942E4B}">
                <a14:imgProps xmlns:a14="http://schemas.microsoft.com/office/drawing/2010/main">
                  <a14:imgLayer r:embed="rId2">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pic>
        <p:nvPicPr>
          <p:cNvPr id="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ln>
        </p:spPr>
        <p:txBody>
          <a:bodyPr vert="horz" wrap="square" lIns="27000" tIns="34290" rIns="27000" bIns="34290" numCol="1" anchor="ctr" anchorCtr="0" compatLnSpc="1"/>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点击添加说明文字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ln>
          <a:effectLst/>
        </p:spPr>
        <p:txBody>
          <a:bodyPr vert="horz" wrap="square" lIns="68580" tIns="34290" rIns="68580" bIns="34290" numCol="1" anchor="ctr" anchorCtr="0" compatLnSpc="1"/>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Group 22"/>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4" name="Group 22"/>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8" name="Group 22"/>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a:solidFill>
                    <a:schemeClr val="tx1">
                      <a:lumMod val="85000"/>
                      <a:lumOff val="15000"/>
                    </a:schemeClr>
                  </a:solidFill>
                  <a:latin typeface="+mn-ea"/>
                  <a:sym typeface="方正兰亭细黑_GBK" charset="-122"/>
                </a:rPr>
                <a:t>关键字</a:t>
              </a:r>
              <a:endParaRPr lang="zh-CN" altLang="en-US" sz="1400">
                <a:solidFill>
                  <a:schemeClr val="tx1">
                    <a:lumMod val="85000"/>
                    <a:lumOff val="15000"/>
                  </a:schemeClr>
                </a:solidFill>
                <a:latin typeface="+mn-ea"/>
                <a:sym typeface="方正兰亭细黑_GBK" charset="-122"/>
              </a:endParaRP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5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本年度工作完成情况</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完成的</a:t>
            </a:r>
            <a:r>
              <a:rPr lang="zh-CN" altLang="en-US" dirty="0" smtClean="0">
                <a:solidFill>
                  <a:schemeClr val="bg1"/>
                </a:solidFill>
                <a:latin typeface="微软雅黑" panose="020B0503020204020204" pitchFamily="34" charset="-122"/>
                <a:ea typeface="微软雅黑" panose="020B0503020204020204" pitchFamily="34" charset="-122"/>
              </a:rPr>
              <a:t>项目           未完</a:t>
            </a:r>
            <a:r>
              <a:rPr lang="zh-CN" altLang="en-US" dirty="0">
                <a:solidFill>
                  <a:schemeClr val="bg1"/>
                </a:solidFill>
                <a:latin typeface="微软雅黑" panose="020B0503020204020204" pitchFamily="34" charset="-122"/>
                <a:ea typeface="微软雅黑" panose="020B0503020204020204" pitchFamily="34" charset="-122"/>
              </a:rPr>
              <a:t>成的</a:t>
            </a:r>
            <a:r>
              <a:rPr lang="zh-CN" altLang="en-US" dirty="0" smtClean="0">
                <a:solidFill>
                  <a:schemeClr val="bg1"/>
                </a:solidFill>
                <a:latin typeface="微软雅黑" panose="020B0503020204020204" pitchFamily="34" charset="-122"/>
                <a:ea typeface="微软雅黑" panose="020B0503020204020204" pitchFamily="34" charset="-122"/>
              </a:rPr>
              <a:t>项目</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存在</a:t>
            </a:r>
            <a:r>
              <a:rPr lang="zh-CN" altLang="en-US" dirty="0">
                <a:solidFill>
                  <a:schemeClr val="bg1"/>
                </a:solidFill>
                <a:latin typeface="微软雅黑" panose="020B0503020204020204" pitchFamily="34" charset="-122"/>
                <a:ea typeface="微软雅黑" panose="020B0503020204020204" pitchFamily="34" charset="-122"/>
              </a:rPr>
              <a:t>的</a:t>
            </a:r>
            <a:r>
              <a:rPr lang="zh-CN" altLang="en-US" dirty="0" smtClean="0">
                <a:solidFill>
                  <a:schemeClr val="bg1"/>
                </a:solidFill>
                <a:latin typeface="微软雅黑" panose="020B0503020204020204" pitchFamily="34" charset="-122"/>
                <a:ea typeface="微软雅黑" panose="020B0503020204020204" pitchFamily="34" charset="-122"/>
              </a:rPr>
              <a:t>问题           改进</a:t>
            </a:r>
            <a:r>
              <a:rPr lang="zh-CN" altLang="en-US" dirty="0">
                <a:solidFill>
                  <a:schemeClr val="bg1"/>
                </a:solidFill>
                <a:latin typeface="微软雅黑" panose="020B0503020204020204" pitchFamily="34" charset="-122"/>
                <a:ea typeface="微软雅黑" panose="020B0503020204020204" pitchFamily="34" charset="-122"/>
              </a:rPr>
              <a:t>方法措施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02</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本年度</a:t>
            </a:r>
            <a:r>
              <a:rPr lang="zh-CN" altLang="en-US" sz="1800" b="1" dirty="0"/>
              <a:t>工作总结</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1</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27140" y="1208176"/>
            <a:ext cx="2725663" cy="1584176"/>
          </a:xfrm>
          <a:prstGeom prst="rect">
            <a:avLst/>
          </a:prstGeom>
          <a:blipFill>
            <a:blip r:embed="rId1"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7" name="矩形 6"/>
          <p:cNvSpPr/>
          <p:nvPr/>
        </p:nvSpPr>
        <p:spPr>
          <a:xfrm>
            <a:off x="511002" y="2782827"/>
            <a:ext cx="2725663" cy="1584176"/>
          </a:xfrm>
          <a:prstGeom prst="rect">
            <a:avLst/>
          </a:prstGeom>
          <a:blipFill>
            <a:blip r:embed="rId2"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9" name="矩形 8"/>
          <p:cNvSpPr/>
          <p:nvPr/>
        </p:nvSpPr>
        <p:spPr>
          <a:xfrm>
            <a:off x="5943278" y="2782827"/>
            <a:ext cx="2725663" cy="1584176"/>
          </a:xfrm>
          <a:prstGeom prst="rect">
            <a:avLst/>
          </a:prstGeom>
          <a:blipFill>
            <a:blip r:embed="rId3"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4</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234655" y="2782416"/>
            <a:ext cx="2725663" cy="1584176"/>
          </a:xfrm>
          <a:prstGeom prst="rect">
            <a:avLst/>
          </a:prstGeom>
          <a:blipFill>
            <a:blip r:embed="rId4"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6</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3" name="矩形 12"/>
          <p:cNvSpPr/>
          <p:nvPr/>
        </p:nvSpPr>
        <p:spPr>
          <a:xfrm>
            <a:off x="518517" y="1205497"/>
            <a:ext cx="2725663" cy="1584176"/>
          </a:xfrm>
          <a:prstGeom prst="rect">
            <a:avLst/>
          </a:prstGeom>
          <a:blipFill>
            <a:blip r:embed="rId5"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5</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5" name="矩形 14"/>
          <p:cNvSpPr/>
          <p:nvPr/>
        </p:nvSpPr>
        <p:spPr>
          <a:xfrm>
            <a:off x="5950793" y="1205497"/>
            <a:ext cx="2725663" cy="1584176"/>
          </a:xfrm>
          <a:prstGeom prst="rect">
            <a:avLst/>
          </a:prstGeom>
          <a:blipFill>
            <a:blip r:embed="rId6"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7"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7"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4" cstate="print"/>
          <a:srcRect r="22062"/>
          <a:stretch>
            <a:fillRect/>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主题三</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主题二</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主题一</a:t>
                </a:r>
                <a:endParaRPr lang="ko-KR" altLang="ko-KR" sz="3000" b="1" dirty="0">
                  <a:solidFill>
                    <a:schemeClr val="bg1"/>
                  </a:solidFill>
                  <a:latin typeface="Arial" panose="020B0604020202020204" pitchFamily="34" charset="0"/>
                  <a:cs typeface="Arial" panose="020B0604020202020204" pitchFamily="34"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02</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01</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anose="020B0503020204020204" pitchFamily="34" charset="-122"/>
                </a:rPr>
                <a:t>03</a:t>
              </a:r>
              <a:endParaRPr lang="zh-CN" altLang="en-US" sz="3000" b="1" kern="0">
                <a:solidFill>
                  <a:schemeClr val="tx1">
                    <a:lumMod val="85000"/>
                    <a:lumOff val="15000"/>
                  </a:schemeClr>
                </a:solidFill>
                <a:latin typeface="Bebas" pitchFamily="2" charset="0"/>
                <a:ea typeface="微软雅黑" panose="020B0503020204020204"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099"/>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49"/>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49"/>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a:t>
            </a:r>
            <a:r>
              <a:rPr lang="zh-CN" altLang="en-US" sz="900" dirty="0" smtClean="0">
                <a:solidFill>
                  <a:schemeClr val="tx1">
                    <a:lumMod val="85000"/>
                    <a:lumOff val="15000"/>
                  </a:schemeClr>
                </a:solidFill>
                <a:latin typeface="微软雅黑" panose="020B0503020204020204" pitchFamily="34" charset="-122"/>
              </a:rPr>
              <a:t>单击</a:t>
            </a: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a:t>
            </a:r>
            <a:r>
              <a:rPr lang="zh-CN" altLang="en-US" sz="900" dirty="0" smtClean="0">
                <a:solidFill>
                  <a:schemeClr val="tx1">
                    <a:lumMod val="85000"/>
                    <a:lumOff val="15000"/>
                  </a:schemeClr>
                </a:solidFill>
                <a:latin typeface="微软雅黑" panose="020B0503020204020204" pitchFamily="34" charset="-122"/>
              </a:rPr>
              <a:t>添加</a:t>
            </a:r>
            <a:endParaRPr lang="en-US" altLang="zh-CN" sz="900" dirty="0">
              <a:solidFill>
                <a:schemeClr val="tx1">
                  <a:lumMod val="85000"/>
                  <a:lumOff val="15000"/>
                </a:schemeClr>
              </a:solidFill>
              <a:latin typeface="+mn-ea"/>
              <a:cs typeface="Calibri" panose="020F0502020204030204"/>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未完成项目概述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24" name="椭圆 23"/>
            <p:cNvSpPr/>
            <p:nvPr/>
          </p:nvSpPr>
          <p:spPr bwMode="auto">
            <a:xfrm>
              <a:off x="919898" y="1916832"/>
              <a:ext cx="2689076" cy="2689076"/>
            </a:xfrm>
            <a:prstGeom prst="ellipse">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27" name="椭圆 26"/>
            <p:cNvSpPr/>
            <p:nvPr/>
          </p:nvSpPr>
          <p:spPr bwMode="auto">
            <a:xfrm>
              <a:off x="919898" y="1916832"/>
              <a:ext cx="2689076" cy="2689076"/>
            </a:xfrm>
            <a:prstGeom prst="ellipse">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30" name="椭圆 29"/>
            <p:cNvSpPr/>
            <p:nvPr/>
          </p:nvSpPr>
          <p:spPr bwMode="auto">
            <a:xfrm>
              <a:off x="919898" y="1916832"/>
              <a:ext cx="2689076" cy="2689076"/>
            </a:xfrm>
            <a:prstGeom prst="ellipse">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707996"/>
          </a:xfrm>
          <a:prstGeom prst="rect">
            <a:avLst/>
          </a:prstGeom>
          <a:noFill/>
        </p:spPr>
        <p:txBody>
          <a:bodyPr wrap="square" lIns="68562" tIns="34281" rIns="68562" bIns="34281" rtlCol="0">
            <a:spAutoFit/>
          </a:bodyPr>
          <a:lstStyle/>
          <a:p>
            <a:pPr>
              <a:lnSpc>
                <a:spcPct val="130000"/>
              </a:lnSpc>
            </a:pPr>
            <a:r>
              <a:rPr lang="zh-CN" altLang="en-US" sz="1100" dirty="0" smtClean="0">
                <a:solidFill>
                  <a:sysClr val="windowText" lastClr="000000"/>
                </a:solidFill>
                <a:latin typeface="微软雅黑" panose="020B0503020204020204" pitchFamily="34" charset="-122"/>
                <a:ea typeface="微软雅黑" panose="020B0503020204020204" pitchFamily="34" charset="-122"/>
              </a:rPr>
              <a:t>亮亮图文旗舰店</a:t>
            </a:r>
            <a:r>
              <a:rPr lang="en-US" altLang="zh-CN" sz="1100" smtClean="0">
                <a:solidFill>
                  <a:sysClr val="windowText" lastClr="000000"/>
                </a:solidFill>
                <a:latin typeface="微软雅黑" panose="020B0503020204020204" pitchFamily="34" charset="-122"/>
                <a:ea typeface="微软雅黑" panose="020B0503020204020204" pitchFamily="34" charset="-122"/>
              </a:rPr>
              <a:t>https://liangliangtuwen.tmall.com</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endParaRPr lang="zh-CN" altLang="en-US" sz="1800" b="1" dirty="0">
                <a:solidFill>
                  <a:schemeClr val="accent1"/>
                </a:solidFill>
              </a:endParaRP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添加标题</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4042182" y="385596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项 目 展 示 一</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二</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a:t>
            </a: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此处添加文本单击此处添加文本</a:t>
            </a:r>
            <a:endParaRPr lang="en-US" altLang="zh-CN" sz="1200" dirty="0">
              <a:solidFill>
                <a:schemeClr val="tx1">
                  <a:lumMod val="85000"/>
                  <a:lumOff val="15000"/>
                </a:schemeClr>
              </a:solidFill>
              <a:latin typeface="微软雅黑" panose="020B0503020204020204"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smtClean="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3969"/>
          <a:stretch>
            <a:fillRect/>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7" y="1232175"/>
            <a:ext cx="1845361" cy="1128670"/>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17" name="矩形 16"/>
          <p:cNvSpPr/>
          <p:nvPr/>
        </p:nvSpPr>
        <p:spPr bwMode="auto">
          <a:xfrm>
            <a:off x="1200523" y="2370566"/>
            <a:ext cx="1845361" cy="1123237"/>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18" name="矩形 17"/>
          <p:cNvSpPr/>
          <p:nvPr/>
        </p:nvSpPr>
        <p:spPr bwMode="auto">
          <a:xfrm>
            <a:off x="5400675" y="3906445"/>
            <a:ext cx="1879096" cy="950681"/>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en-US" altLang="zh-CN" sz="120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225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35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475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mn-ea"/>
                <a:cs typeface="Calibri" panose="020F0502020204030204"/>
              </a:rPr>
              <a:t>填加标</a:t>
            </a:r>
            <a:r>
              <a:rPr lang="zh-CN" altLang="en-US" sz="1200" b="1" dirty="0">
                <a:solidFill>
                  <a:schemeClr val="accent1"/>
                </a:solidFill>
                <a:latin typeface="+mn-ea"/>
                <a:cs typeface="Calibri" panose="020F0502020204030204"/>
              </a:rPr>
              <a:t>题</a:t>
            </a:r>
            <a:endParaRPr lang="en-US" sz="1200" b="1" dirty="0">
              <a:solidFill>
                <a:schemeClr val="accent1"/>
              </a:solidFill>
              <a:latin typeface="+mn-ea"/>
              <a:cs typeface="Calibri" panose="020F0502020204030204"/>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a:t>
            </a:r>
            <a:r>
              <a:rPr lang="zh-CN" altLang="en-US" sz="1000" dirty="0" smtClean="0">
                <a:solidFill>
                  <a:schemeClr val="tx1">
                    <a:lumMod val="85000"/>
                    <a:lumOff val="15000"/>
                  </a:schemeClr>
                </a:solidFill>
                <a:latin typeface="微软雅黑" panose="020B0503020204020204" pitchFamily="34" charset="-122"/>
              </a:rPr>
              <a:t>此处文本单击添加文本</a:t>
            </a:r>
            <a:r>
              <a:rPr lang="zh-CN" altLang="en-US" sz="1000" dirty="0">
                <a:solidFill>
                  <a:schemeClr val="tx1">
                    <a:lumMod val="85000"/>
                    <a:lumOff val="15000"/>
                  </a:schemeClr>
                </a:solidFill>
                <a:latin typeface="微软雅黑" panose="020B0503020204020204" pitchFamily="34" charset="-122"/>
              </a:rPr>
              <a:t>单击此处文本单击添加</a:t>
            </a:r>
            <a:r>
              <a:rPr lang="zh-CN" altLang="en-US" sz="1000" dirty="0" smtClean="0">
                <a:solidFill>
                  <a:schemeClr val="tx1">
                    <a:lumMod val="85000"/>
                    <a:lumOff val="15000"/>
                  </a:schemeClr>
                </a:solidFill>
                <a:latin typeface="微软雅黑" panose="020B0503020204020204" pitchFamily="34" charset="-122"/>
              </a:rPr>
              <a:t>文本</a:t>
            </a:r>
            <a:r>
              <a:rPr lang="zh-CN" altLang="en-US" sz="1000" dirty="0">
                <a:solidFill>
                  <a:schemeClr val="tx1">
                    <a:lumMod val="85000"/>
                    <a:lumOff val="15000"/>
                  </a:schemeClr>
                </a:solidFill>
                <a:latin typeface="微软雅黑" panose="020B0503020204020204" pitchFamily="34" charset="-122"/>
              </a:rPr>
              <a:t>单击此处文本单击添加文本</a:t>
            </a:r>
            <a:endParaRPr lang="en-US" sz="1000" dirty="0">
              <a:solidFill>
                <a:schemeClr val="tx1">
                  <a:lumMod val="85000"/>
                  <a:lumOff val="15000"/>
                </a:schemeClr>
              </a:solidFill>
              <a:latin typeface="+mn-ea"/>
              <a:cs typeface="Calibri" panose="020F0502020204030204"/>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Group 8"/>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1" name="Group 8"/>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5" name="Group 8"/>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9" name="Group 8"/>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2" name="椭圆 31"/>
          <p:cNvSpPr/>
          <p:nvPr/>
        </p:nvSpPr>
        <p:spPr bwMode="auto">
          <a:xfrm>
            <a:off x="2884135" y="1149974"/>
            <a:ext cx="866926" cy="867265"/>
          </a:xfrm>
          <a:prstGeom prst="ellipse">
            <a:avLst/>
          </a:prstGeom>
          <a:blipFill>
            <a:blip r:embed="rId1"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6" name="椭圆 35"/>
          <p:cNvSpPr/>
          <p:nvPr/>
        </p:nvSpPr>
        <p:spPr bwMode="auto">
          <a:xfrm>
            <a:off x="5169776" y="3287766"/>
            <a:ext cx="1371680" cy="1372216"/>
          </a:xfrm>
          <a:prstGeom prst="ellipse">
            <a:avLst/>
          </a:prstGeom>
          <a:blipFill>
            <a:blip r:embed="rId2"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68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565604"/>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2016</a:t>
            </a: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年工作叙述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9529"/>
          </a:xfrm>
          <a:prstGeom prst="rect">
            <a:avLst/>
          </a:prstGeom>
        </p:spPr>
        <p:txBody>
          <a:bodyPr wrap="square">
            <a:spAutoFit/>
          </a:bodyPr>
          <a:lstStyle/>
          <a:p>
            <a:pPr fontAlgn="base">
              <a:lnSpc>
                <a:spcPct val="120000"/>
              </a:lnSpc>
            </a:pPr>
            <a:r>
              <a:rPr lang="en-US" altLang="zh-CN" dirty="0" smtClean="0">
                <a:solidFill>
                  <a:schemeClr val="bg1"/>
                </a:solidFill>
                <a:latin typeface="微软雅黑" panose="020B0503020204020204" pitchFamily="34" charset="-122"/>
                <a:ea typeface="微软雅黑" panose="020B0503020204020204" pitchFamily="34" charset="-122"/>
              </a:rPr>
              <a:t>2016</a:t>
            </a:r>
            <a:r>
              <a:rPr lang="zh-CN" altLang="en-US" dirty="0" smtClean="0">
                <a:solidFill>
                  <a:schemeClr val="bg1"/>
                </a:solidFill>
                <a:latin typeface="微软雅黑" panose="020B0503020204020204" pitchFamily="34" charset="-122"/>
                <a:ea typeface="微软雅黑" panose="020B0503020204020204" pitchFamily="34" charset="-122"/>
              </a:rPr>
              <a:t>年工作计划</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工作目标</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其他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endParaRPr lang="zh-CN" altLang="en-US" sz="1500" dirty="0">
              <a:solidFill>
                <a:schemeClr val="tx1">
                  <a:lumMod val="85000"/>
                  <a:lumOff val="15000"/>
                </a:schemeClr>
              </a:solidFill>
              <a:latin typeface="+mn-ea"/>
              <a:ea typeface="+mn-ea"/>
            </a:endParaRP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进一步目标</a:t>
            </a:r>
            <a:endParaRPr lang="zh-CN" altLang="en-US" sz="1500" dirty="0">
              <a:solidFill>
                <a:schemeClr val="tx1">
                  <a:lumMod val="85000"/>
                  <a:lumOff val="15000"/>
                </a:schemeClr>
              </a:solidFill>
              <a:latin typeface="+mn-ea"/>
              <a:ea typeface="+mn-ea"/>
            </a:endParaRP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15"/>
          <a:stretch>
            <a:fillRect/>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735"/>
          <a:stretch>
            <a:fillRect/>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smtClean="0">
                  <a:solidFill>
                    <a:schemeClr val="tx1">
                      <a:lumMod val="85000"/>
                      <a:lumOff val="15000"/>
                    </a:schemeClr>
                  </a:solidFill>
                  <a:latin typeface="Impact" panose="020B0806030902050204" pitchFamily="34" charset="0"/>
                  <a:ea typeface="微软雅黑" panose="020B0503020204020204" pitchFamily="34" charset="-122"/>
                </a:rPr>
                <a:t>工作计划</a:t>
              </a:r>
              <a:endPar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3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Freeform 6"/>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4" name="Freeform 7"/>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5" name="Freeform 8"/>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7" name="Freeform 9"/>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8" name="Freeform 10"/>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9" name="Freeform 11"/>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0" name="Freeform 12"/>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1" name="Freeform 13"/>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2" name="Freeform 14"/>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3" name="Freeform 15"/>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4" name="Freeform 16"/>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5" name="Freeform 17"/>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6" name="Freeform 18"/>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7" name="Freeform 19"/>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8" name="Freeform 20"/>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9" name="Freeform 21"/>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0" name="Freeform 22"/>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1" name="Freeform 23"/>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2" name="Freeform 24"/>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3" name="Freeform 25"/>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4" name="Freeform 26"/>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5" name="Freeform 27"/>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6" name="Freeform 28"/>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7" name="Freeform 29"/>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8" name="Freeform 30"/>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9" name="Freeform 31"/>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0" name="Freeform 32"/>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1" name="Freeform 33"/>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2" name="Freeform 34"/>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3" name="Freeform 35"/>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4" name="Freeform 36"/>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5" name="Freeform 37"/>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4" name="TextBox 43"/>
          <p:cNvSpPr txBox="1"/>
          <p:nvPr/>
        </p:nvSpPr>
        <p:spPr>
          <a:xfrm>
            <a:off x="1408526"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5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endParaRPr lang="en-US" altLang="zh-CN" sz="3200" b="1" dirty="0">
              <a:solidFill>
                <a:schemeClr val="accent1"/>
              </a:solidFill>
              <a:latin typeface="+mj-ea"/>
              <a:ea typeface="+mj-ea"/>
              <a:sym typeface="方正兰亭粗黑_GBK" charset="-122"/>
            </a:endParaRP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endParaRPr lang="en-US" altLang="zh-CN" sz="3200" b="1" dirty="0">
              <a:solidFill>
                <a:schemeClr val="accent1"/>
              </a:solidFill>
              <a:latin typeface="+mj-ea"/>
              <a:ea typeface="+mj-ea"/>
              <a:sym typeface="方正兰亭粗黑_GBK" charset="-122"/>
            </a:endParaRP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anose="020B0503020204020204" pitchFamily="34" charset="-122"/>
              </a:rPr>
              <a:t>点此输入标题</a:t>
            </a:r>
            <a:endParaRPr lang="zh-CN" altLang="en-US" sz="1700" b="1" dirty="0">
              <a:solidFill>
                <a:schemeClr val="tx1">
                  <a:lumMod val="85000"/>
                  <a:lumOff val="15000"/>
                </a:schemeClr>
              </a:solidFill>
              <a:latin typeface="+mj-ea"/>
              <a:ea typeface="+mj-ea"/>
              <a:sym typeface="微软雅黑" panose="020B0503020204020204" pitchFamily="34" charset="-122"/>
            </a:endParaRP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grpSp>
        <p:nvGrpSpPr>
          <p:cNvPr id="14" name="Group 22"/>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r>
                <a:rPr lang="zh-CN" altLang="en-US" sz="1400" dirty="0">
                  <a:sym typeface="方正兰亭细黑_GBK" charset="-122"/>
                </a:rPr>
                <a:t>填加标题</a:t>
              </a:r>
              <a:endParaRPr lang="zh-CN" altLang="en-US" sz="1400" dirty="0">
                <a:sym typeface="方正兰亭细黑_GBK" charset="-122"/>
              </a:endParaRPr>
            </a:p>
          </p:txBody>
        </p:sp>
      </p:grpSp>
      <p:sp>
        <p:nvSpPr>
          <p:cNvPr id="17" name="矩形 60"/>
          <p:cNvSpPr>
            <a:spLocks noChangeArrowheads="1"/>
          </p:cNvSpPr>
          <p:nvPr/>
        </p:nvSpPr>
        <p:spPr bwMode="auto">
          <a:xfrm>
            <a:off x="2123728" y="3850075"/>
            <a:ext cx="6318746" cy="24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smtClean="0">
                <a:latin typeface="微软雅黑" panose="020B0503020204020204" pitchFamily="34" charset="-122"/>
              </a:rPr>
              <a:t>亮亮图文旗舰店</a:t>
            </a:r>
            <a:r>
              <a:rPr lang="en-US" altLang="zh-CN" sz="1000" dirty="0" smtClean="0">
                <a:latin typeface="微软雅黑" panose="020B0503020204020204" pitchFamily="34" charset="-122"/>
              </a:rPr>
              <a:t>https://liangliangtuwen.tmall.com</a:t>
            </a:r>
            <a:r>
              <a:rPr lang="zh-CN" altLang="en-US" sz="1000" dirty="0" smtClean="0">
                <a:latin typeface="微软雅黑" panose="020B0503020204020204" pitchFamily="34" charset="-122"/>
              </a:rPr>
              <a:t>亮亮图文旗舰店</a:t>
            </a:r>
            <a:r>
              <a:rPr lang="en-US" altLang="zh-CN" sz="1000" dirty="0" smtClean="0">
                <a:latin typeface="微软雅黑" panose="020B0503020204020204" pitchFamily="34" charset="-122"/>
              </a:rPr>
              <a:t>https://liangliangtuwen.tmall.com</a:t>
            </a:r>
            <a:endParaRPr lang="en-US" altLang="zh-CN" sz="1000" dirty="0">
              <a:latin typeface="微软雅黑" panose="020B0503020204020204"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endParaRPr lang="en-US" altLang="zh-CN" sz="3200" b="1" dirty="0">
              <a:solidFill>
                <a:schemeClr val="accent1"/>
              </a:solidFill>
              <a:latin typeface="+mj-ea"/>
              <a:ea typeface="+mj-ea"/>
              <a:sym typeface="方正兰亭粗黑_GBK" charset="-122"/>
            </a:endParaRP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endParaRPr lang="en-US" altLang="zh-CN" sz="3200" b="1" dirty="0">
              <a:solidFill>
                <a:schemeClr val="accent1"/>
              </a:solidFill>
              <a:latin typeface="+mj-ea"/>
              <a:ea typeface="+mj-ea"/>
              <a:sym typeface="方正兰亭粗黑_GBK" charset="-122"/>
            </a:endParaRP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2019</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ln>
        </p:spPr>
        <p:txBody>
          <a:bodyPr anchor="ctr"/>
          <a:lstStyle/>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ln>
        </p:spPr>
        <p:txBody>
          <a:bodyPr anchor="ctr"/>
          <a:lstStyle/>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ln>
        </p:spPr>
        <p:txBody>
          <a:bodyPr anchor="ctr"/>
          <a:lstStyle/>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ln>
        </p:spPr>
        <p:txBody>
          <a:bodyPr anchor="ctr"/>
          <a:lstStyle/>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9" name="矩形 18"/>
          <p:cNvSpPr/>
          <p:nvPr/>
        </p:nvSpPr>
        <p:spPr>
          <a:xfrm>
            <a:off x="-29443" y="4752528"/>
            <a:ext cx="4197015" cy="4115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 name="矩形 6"/>
          <p:cNvSpPr/>
          <p:nvPr/>
        </p:nvSpPr>
        <p:spPr>
          <a:xfrm>
            <a:off x="4318293"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18293"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242205"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4318293"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4318293"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07904" y="709585"/>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zh-CN" altLang="en-US" sz="4800" dirty="0" smtClean="0">
                <a:solidFill>
                  <a:schemeClr val="accent1">
                    <a:lumMod val="75000"/>
                  </a:schemeClr>
                </a:solidFill>
                <a:latin typeface="+mj-ea"/>
                <a:ea typeface="+mj-ea"/>
              </a:rPr>
              <a:t>谢谢观看</a:t>
            </a:r>
            <a:endParaRPr lang="zh-CN" altLang="en-US" sz="4800" dirty="0">
              <a:solidFill>
                <a:schemeClr val="accent1">
                  <a:lumMod val="75000"/>
                </a:schemeClr>
              </a:solidFill>
              <a:latin typeface="+mj-ea"/>
              <a:ea typeface="+mj-ea"/>
            </a:endParaRPr>
          </a:p>
        </p:txBody>
      </p:sp>
      <p:sp>
        <p:nvSpPr>
          <p:cNvPr id="24" name="TextBox 23"/>
          <p:cNvSpPr txBox="1"/>
          <p:nvPr/>
        </p:nvSpPr>
        <p:spPr>
          <a:xfrm>
            <a:off x="4555376" y="1406130"/>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2000" dirty="0" smtClean="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childTnLst>
                          </p:cTn>
                        </p:par>
                        <p:par>
                          <p:cTn id="34" fill="hold">
                            <p:stCondLst>
                              <p:cond delay="405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par>
                                <p:cTn id="41" presetID="10" presetClass="entr" presetSubtype="0" fill="hold" nodeType="withEffect">
                                  <p:stCondLst>
                                    <p:cond delay="75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200"/>
                                        <p:tgtEl>
                                          <p:spTgt spid="37"/>
                                        </p:tgtEl>
                                      </p:cBhvr>
                                    </p:animEffect>
                                  </p:childTnLst>
                                </p:cTn>
                              </p:par>
                              <p:par>
                                <p:cTn id="44" presetID="22" presetClass="entr" presetSubtype="8" fill="hold" grpId="0" nodeType="withEffect">
                                  <p:stCondLst>
                                    <p:cond delay="100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200"/>
                                        <p:tgtEl>
                                          <p:spTgt spid="41"/>
                                        </p:tgtEl>
                                      </p:cBhvr>
                                    </p:animEffect>
                                  </p:childTnLst>
                                </p:cTn>
                              </p:par>
                              <p:par>
                                <p:cTn id="47" presetID="10" presetClass="entr" presetSubtype="0" fill="hold" nodeType="withEffect">
                                  <p:stCondLst>
                                    <p:cond delay="125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200"/>
                                        <p:tgtEl>
                                          <p:spTgt spid="38"/>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200"/>
                                        <p:tgtEl>
                                          <p:spTgt spid="42"/>
                                        </p:tgtEl>
                                      </p:cBhvr>
                                    </p:animEffect>
                                  </p:childTnLst>
                                </p:cTn>
                              </p:par>
                              <p:par>
                                <p:cTn id="53" presetID="10" presetClass="entr" presetSubtype="0" fill="hold" nodeType="withEffect">
                                  <p:stCondLst>
                                    <p:cond delay="175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200"/>
                                        <p:tgtEl>
                                          <p:spTgt spid="39"/>
                                        </p:tgtEl>
                                      </p:cBhvr>
                                    </p:animEffect>
                                  </p:childTnLst>
                                </p:cTn>
                              </p:par>
                              <p:par>
                                <p:cTn id="56" presetID="22" presetClass="entr" presetSubtype="8" fill="hold" grpId="0" nodeType="withEffect">
                                  <p:stCondLst>
                                    <p:cond delay="200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200"/>
                                        <p:tgtEl>
                                          <p:spTgt spid="43"/>
                                        </p:tgtEl>
                                      </p:cBhvr>
                                    </p:animEffect>
                                  </p:childTnLst>
                                </p:cTn>
                              </p:par>
                              <p:par>
                                <p:cTn id="59" presetID="10" presetClass="entr" presetSubtype="0" fill="hold" nodeType="withEffect">
                                  <p:stCondLst>
                                    <p:cond delay="225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200"/>
                                        <p:tgtEl>
                                          <p:spTgt spid="40"/>
                                        </p:tgtEl>
                                      </p:cBhvr>
                                    </p:animEffect>
                                  </p:childTnLst>
                                </p:cTn>
                              </p:par>
                              <p:par>
                                <p:cTn id="62" presetID="22" presetClass="entr" presetSubtype="8" fill="hold" grpId="0" nodeType="withEffect">
                                  <p:stCondLst>
                                    <p:cond delay="250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6" grpId="0"/>
      <p:bldP spid="41" grpId="0"/>
      <p:bldP spid="42" grpId="0"/>
      <p:bldP spid="43" grpId="0"/>
      <p:bldP spid="44" grpId="0"/>
      <p:bldP spid="7" grpId="0" animBg="1"/>
      <p:bldP spid="8" grpId="0" animBg="1"/>
      <p:bldP spid="9" grpId="0" animBg="1"/>
      <p:bldP spid="10" grpId="0" animBg="1"/>
      <p:bldP spid="11" grpId="0" animBg="1"/>
      <p:bldP spid="23" grpId="0"/>
      <p:bldP spid="24" grpId="0"/>
    </p:bldLst>
  </p:timing>
</p:sld>
</file>

<file path=ppt/tags/tag1.xml><?xml version="1.0" encoding="utf-8"?>
<p:tagLst xmlns:p="http://schemas.openxmlformats.org/presentationml/2006/main">
  <p:tag name="ISPRING_RESOURCE_PATHS_HASH_PRESENTER" val="6d22daf625e7f85d06b96e1ac2e1adb1a8fb1e"/>
</p:tagLst>
</file>

<file path=ppt/theme/theme1.xml><?xml version="1.0" encoding="utf-8"?>
<a:theme xmlns:a="http://schemas.openxmlformats.org/drawingml/2006/main" name="1">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5386</Words>
  <Application>WPS 演示</Application>
  <PresentationFormat>全屏显示(16:9)</PresentationFormat>
  <Paragraphs>674</Paragraphs>
  <Slides>35</Slides>
  <Notes>35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35</vt:i4>
      </vt:variant>
    </vt:vector>
  </HeadingPairs>
  <TitlesOfParts>
    <vt:vector size="58" baseType="lpstr">
      <vt:lpstr>Arial</vt:lpstr>
      <vt:lpstr>宋体</vt:lpstr>
      <vt:lpstr>Wingdings</vt:lpstr>
      <vt:lpstr>Agency FB</vt:lpstr>
      <vt:lpstr>方正兰亭中黑_GBK</vt:lpstr>
      <vt:lpstr>黑体</vt:lpstr>
      <vt:lpstr>微软雅黑</vt:lpstr>
      <vt:lpstr>Arial</vt:lpstr>
      <vt:lpstr>Helvetica Light</vt:lpstr>
      <vt:lpstr>方正兰亭细黑_GBK</vt:lpstr>
      <vt:lpstr>Calibri</vt:lpstr>
      <vt:lpstr>Arial Unicode MS</vt:lpstr>
      <vt:lpstr>Marlett</vt:lpstr>
      <vt:lpstr>Gulim</vt:lpstr>
      <vt:lpstr>Bebas</vt:lpstr>
      <vt:lpstr>Segoe Print</vt:lpstr>
      <vt:lpstr>Helvetica Neue</vt:lpstr>
      <vt:lpstr>Calibri</vt:lpstr>
      <vt:lpstr>Impact</vt:lpstr>
      <vt:lpstr>方正兰亭粗黑_GBK</vt:lpstr>
      <vt:lpstr>Helvetica</vt:lpstr>
      <vt:lpstr>华文黑体</vt:lpstr>
      <vt:lpstr>1</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2016年工作计划（文字可以编辑）</vt:lpstr>
      <vt:lpstr>2016年工作计划（文字可以编辑）</vt:lpstr>
      <vt:lpstr>2016年工作计划（文字可以编辑）</vt:lpstr>
      <vt:lpstr>2016年工作目标（文字可以编辑）</vt:lpstr>
      <vt:lpstr>2019年工作目标（文字可以编辑）</vt:lpstr>
      <vt:lpstr>2019年工作目标（文字可以编辑）</vt:lpstr>
      <vt:lpstr>备用页（文字可以编辑）</vt:lpstr>
      <vt:lpstr>备用页（文字可以编辑）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12sc.taobao.com</dc:creator>
  <cp:lastModifiedBy>拉普耶鲁</cp:lastModifiedBy>
  <cp:revision>72</cp:revision>
  <dcterms:created xsi:type="dcterms:W3CDTF">2015-10-21T17:10:00Z</dcterms:created>
  <dcterms:modified xsi:type="dcterms:W3CDTF">2020-08-12T07:02:43Z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