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3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16" r:id="rId3"/>
    <p:sldId id="315" r:id="rId4"/>
    <p:sldId id="261" r:id="rId5"/>
    <p:sldId id="269" r:id="rId6"/>
    <p:sldId id="270" r:id="rId7"/>
    <p:sldId id="271" r:id="rId8"/>
    <p:sldId id="317" r:id="rId9"/>
    <p:sldId id="327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328" r:id="rId27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EBE9EA"/>
    <a:srgbClr val="007BF6"/>
    <a:srgbClr val="70B13F"/>
    <a:srgbClr val="34411B"/>
    <a:srgbClr val="F0F0F0"/>
    <a:srgbClr val="E5E3E4"/>
    <a:srgbClr val="D81EDC"/>
    <a:srgbClr val="CC3300"/>
    <a:srgbClr val="FAC49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2940" y="-14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信息的传递</a:t>
            </a:r>
          </a:p>
        </c:rich>
      </c:tx>
      <c:layout>
        <c:manualLayout>
          <c:xMode val="edge"/>
          <c:yMode val="edge"/>
          <c:x val="0.2885540122248561"/>
          <c:y val="0.43029053245698495"/>
        </c:manualLayout>
      </c:layout>
    </c:title>
    <c:plotArea>
      <c:layout>
        <c:manualLayout>
          <c:layoutTarget val="inner"/>
          <c:xMode val="edge"/>
          <c:yMode val="edge"/>
          <c:x val="0.20306750532429801"/>
          <c:y val="0.214121530523254"/>
          <c:w val="0.37002901067829103"/>
          <c:h val="0.7562545872153770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信息的传递</c:v>
                </c:pt>
              </c:strCache>
            </c:strRef>
          </c:tx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spPr>
              <a:solidFill>
                <a:srgbClr val="FC6204"/>
              </a:solidFill>
            </c:spPr>
          </c:dPt>
          <c:dLbls>
            <c:dLbl>
              <c:idx val="0"/>
              <c:layout>
                <c:manualLayout>
                  <c:x val="-2.6046111611660504E-2"/>
                  <c:y val="0.1237346211045770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 b="1" dirty="0"/>
                      <a:t>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Ser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569660187120403"/>
                  <c:y val="-1.1148642939228003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 b="1" dirty="0"/>
                      <a:t>38%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Ser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494027975575501"/>
                  <c:y val="-5.7206110998445211E-3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 b="1" dirty="0"/>
                      <a:t>55%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Ser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SerName val="1"/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你在说什么</c:v>
                </c:pt>
                <c:pt idx="1">
                  <c:v>你是怎么说的</c:v>
                </c:pt>
                <c:pt idx="2">
                  <c:v>你的身体语言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0.38000000000000006</c:v>
                </c:pt>
                <c:pt idx="2">
                  <c:v>0.55000000000000004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57317813834810816"/>
          <c:y val="0.66401582348121213"/>
          <c:w val="0.26989846720613003"/>
          <c:h val="0.31391044654361305"/>
        </c:manualLayout>
      </c:layout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zero"/>
  </c:chart>
  <c:spPr>
    <a:ln cmpd="dbl">
      <a:noFill/>
    </a:ln>
  </c:spPr>
  <c:txPr>
    <a:bodyPr/>
    <a:lstStyle/>
    <a:p>
      <a:pPr>
        <a:defRPr lang="zh-CN"/>
      </a:pPr>
      <a:endParaRPr lang="zh-CN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CC5C9-847A-4AFF-BE45-ED75F4913185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189E0-078E-4C81-8AED-F55778FDA7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75820-144B-40D2-A8C3-BE9EF63F20F2}" type="datetimeFigureOut">
              <a:rPr lang="zh-CN" altLang="en-US" smtClean="0"/>
              <a:pPr/>
              <a:t>2020/10/16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25083-B5C0-4991-B7F8-E0A084ED6DE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rgbClr val="EBE9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礼仪概述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5" name="椭圆 4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职业形象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社交礼仪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商务礼仪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9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B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260" b="69979"/>
          <a:stretch>
            <a:fillRect/>
          </a:stretch>
        </p:blipFill>
        <p:spPr>
          <a:xfrm>
            <a:off x="7338950" y="0"/>
            <a:ext cx="1805049" cy="154412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7741782" y="139828"/>
            <a:ext cx="1035503" cy="43858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lIns="68580" tIns="34290" rIns="68580" bIns="34290" rtlCol="0" anchor="ctr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400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0" y="610298"/>
            <a:ext cx="4470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260" b="69979"/>
          <a:stretch>
            <a:fillRect/>
          </a:stretch>
        </p:blipFill>
        <p:spPr>
          <a:xfrm rot="16200000">
            <a:off x="-91632" y="184079"/>
            <a:ext cx="665184" cy="569031"/>
          </a:xfrm>
          <a:prstGeom prst="rect">
            <a:avLst/>
          </a:prstGeom>
        </p:spPr>
      </p:pic>
      <p:pic>
        <p:nvPicPr>
          <p:cNvPr id="9" name="그림 7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478"/>
          <a:stretch>
            <a:fillRect/>
          </a:stretch>
        </p:blipFill>
        <p:spPr>
          <a:xfrm>
            <a:off x="6718852" y="-4209"/>
            <a:ext cx="2425148" cy="5143500"/>
          </a:xfrm>
          <a:prstGeom prst="rect">
            <a:avLst/>
          </a:prstGeom>
        </p:spPr>
      </p:pic>
      <p:sp>
        <p:nvSpPr>
          <p:cNvPr id="10" name="平行四边形 9"/>
          <p:cNvSpPr/>
          <p:nvPr userDrawn="1"/>
        </p:nvSpPr>
        <p:spPr>
          <a:xfrm>
            <a:off x="1940561" y="4845186"/>
            <a:ext cx="4778291" cy="300981"/>
          </a:xfrm>
          <a:prstGeom prst="parallelogram">
            <a:avLst>
              <a:gd name="adj" fmla="val 553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6573520" y="0"/>
            <a:ext cx="2570480" cy="5139291"/>
          </a:xfrm>
          <a:prstGeom prst="line">
            <a:avLst/>
          </a:prstGeom>
          <a:ln w="1270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74" t="40966" r="16174"/>
          <a:stretch>
            <a:fillRect/>
          </a:stretch>
        </p:blipFill>
        <p:spPr>
          <a:xfrm>
            <a:off x="742136" y="2101810"/>
            <a:ext cx="6943051" cy="3047560"/>
          </a:xfrm>
          <a:prstGeom prst="rect">
            <a:avLst/>
          </a:prstGeom>
        </p:spPr>
      </p:pic>
      <p:pic>
        <p:nvPicPr>
          <p:cNvPr id="9" name="그림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26" r="68609" b="69700"/>
          <a:stretch>
            <a:fillRect/>
          </a:stretch>
        </p:blipFill>
        <p:spPr>
          <a:xfrm>
            <a:off x="1081377" y="0"/>
            <a:ext cx="1789044" cy="1558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0"/>
            <a:ext cx="2772831" cy="2920685"/>
            <a:chOff x="0" y="0"/>
            <a:chExt cx="2772831" cy="2920685"/>
          </a:xfrm>
        </p:grpSpPr>
        <p:sp>
          <p:nvSpPr>
            <p:cNvPr id="2" name="等腰三角形 1"/>
            <p:cNvSpPr/>
            <p:nvPr/>
          </p:nvSpPr>
          <p:spPr>
            <a:xfrm>
              <a:off x="325120" y="0"/>
              <a:ext cx="1727199" cy="16052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이등변 삼각형 5"/>
            <p:cNvSpPr/>
            <p:nvPr/>
          </p:nvSpPr>
          <p:spPr>
            <a:xfrm>
              <a:off x="0" y="1"/>
              <a:ext cx="2772831" cy="2920684"/>
            </a:xfrm>
            <a:custGeom>
              <a:avLst/>
              <a:gdLst/>
              <a:ahLst/>
              <a:cxnLst/>
              <a:rect l="l" t="t" r="r" b="b"/>
              <a:pathLst>
                <a:path w="2763865" h="2911719">
                  <a:moveTo>
                    <a:pt x="1185621" y="0"/>
                  </a:moveTo>
                  <a:lnTo>
                    <a:pt x="2763865" y="2911719"/>
                  </a:lnTo>
                  <a:lnTo>
                    <a:pt x="0" y="2911719"/>
                  </a:lnTo>
                  <a:lnTo>
                    <a:pt x="0" y="2187365"/>
                  </a:lnTo>
                  <a:close/>
                </a:path>
              </a:pathLst>
            </a:custGeom>
            <a:blipFill dpi="0" rotWithShape="1">
              <a:blip r:embed="rId8" cstate="print"/>
              <a:srcRect/>
              <a:stretch>
                <a:fillRect l="-58000" t="15000" r="-19000" b="-1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793151" y="1480663"/>
            <a:ext cx="40318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i="1" spc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商务礼仪</a:t>
            </a:r>
            <a:endParaRPr lang="zh-CN" altLang="en-US" sz="6600" b="1" i="1" spc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5651" y="2588895"/>
            <a:ext cx="2685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+mj-ea"/>
                <a:ea typeface="+mj-ea"/>
              </a:rPr>
              <a:t>主讲人</a:t>
            </a:r>
            <a:r>
              <a:rPr lang="zh-CN" altLang="en-US" dirty="0" smtClean="0">
                <a:latin typeface="+mj-ea"/>
                <a:ea typeface="+mj-ea"/>
              </a:rPr>
              <a:t>：</a:t>
            </a:r>
            <a:r>
              <a:rPr lang="en-US" altLang="zh-CN" dirty="0" smtClean="0">
                <a:latin typeface="+mj-ea"/>
                <a:ea typeface="+mj-ea"/>
              </a:rPr>
              <a:t>PPT      </a:t>
            </a:r>
            <a:r>
              <a:rPr lang="zh-CN" altLang="en-US" dirty="0" smtClean="0">
                <a:latin typeface="+mj-ea"/>
                <a:ea typeface="+mj-ea"/>
              </a:rPr>
              <a:t>时间：</a:t>
            </a:r>
            <a:r>
              <a:rPr lang="en-US" altLang="zh-CN" dirty="0" smtClean="0">
                <a:latin typeface="+mj-ea"/>
                <a:ea typeface="+mj-ea"/>
              </a:rPr>
              <a:t>2020</a:t>
            </a:r>
            <a:r>
              <a:rPr lang="zh-CN" altLang="en-US" dirty="0" smtClean="0">
                <a:latin typeface="+mj-ea"/>
                <a:ea typeface="+mj-ea"/>
              </a:rPr>
              <a:t>年</a:t>
            </a:r>
            <a:endParaRPr lang="zh-CN" altLang="en-US" dirty="0">
              <a:latin typeface="+mj-ea"/>
              <a:ea typeface="+mj-ea"/>
            </a:endParaRPr>
          </a:p>
        </p:txBody>
      </p:sp>
      <p:pic>
        <p:nvPicPr>
          <p:cNvPr id="6" name="欢快 商务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>
                  <p14:trim end="2094.790039"/>
                </p14:media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-650875" y="-487363"/>
            <a:ext cx="487363" cy="4873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video>
              </p:childTnLst>
            </p:cTn>
          </p:par>
        </p:tnLst>
        <p:bldLst>
          <p:bldP spid="4" grpId="0"/>
          <p:bldP spid="5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2042" y="2927324"/>
            <a:ext cx="3312368" cy="2216176"/>
          </a:xfrm>
          <a:prstGeom prst="rect">
            <a:avLst/>
          </a:prstGeom>
        </p:spPr>
      </p:pic>
      <p:pic>
        <p:nvPicPr>
          <p:cNvPr id="3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텍스트 개체 틀 8"/>
          <p:cNvSpPr txBox="1"/>
          <p:nvPr/>
        </p:nvSpPr>
        <p:spPr>
          <a:xfrm>
            <a:off x="1322444" y="1042123"/>
            <a:ext cx="1118150" cy="424869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latin typeface="+mj-ea"/>
                <a:ea typeface="+mj-ea"/>
              </a:rPr>
              <a:t>目 录</a:t>
            </a:r>
            <a:r>
              <a:rPr lang="en-US" altLang="ko-KR" sz="3600" dirty="0" smtClean="0">
                <a:latin typeface="+mj-ea"/>
                <a:ea typeface="+mj-ea"/>
              </a:rPr>
              <a:t> </a:t>
            </a:r>
            <a:endParaRPr lang="en-US" altLang="ko-KR" sz="3600" dirty="0">
              <a:latin typeface="+mj-ea"/>
              <a:ea typeface="+mj-ea"/>
            </a:endParaRPr>
          </a:p>
        </p:txBody>
      </p:sp>
      <p:sp>
        <p:nvSpPr>
          <p:cNvPr id="5" name="텍스트 개체 틀 8"/>
          <p:cNvSpPr txBox="1"/>
          <p:nvPr/>
        </p:nvSpPr>
        <p:spPr>
          <a:xfrm>
            <a:off x="1322443" y="2233030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礼仪概述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6" name="텍스트 개체 틀 8"/>
          <p:cNvSpPr txBox="1"/>
          <p:nvPr/>
        </p:nvSpPr>
        <p:spPr>
          <a:xfrm>
            <a:off x="1322443" y="2744972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职业形象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7" name="텍스트 개체 틀 8"/>
          <p:cNvSpPr txBox="1"/>
          <p:nvPr/>
        </p:nvSpPr>
        <p:spPr>
          <a:xfrm>
            <a:off x="1322443" y="3256914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社交礼仪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8" name="텍스트 개체 틀 8"/>
          <p:cNvSpPr txBox="1"/>
          <p:nvPr/>
        </p:nvSpPr>
        <p:spPr>
          <a:xfrm>
            <a:off x="1322443" y="3768855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商务礼仪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5587655" y="739471"/>
            <a:ext cx="3556345" cy="3649648"/>
          </a:xfrm>
          <a:custGeom>
            <a:avLst/>
            <a:gdLst>
              <a:gd name="T0" fmla="*/ 4676 w 5259"/>
              <a:gd name="T1" fmla="*/ 0 h 5399"/>
              <a:gd name="T2" fmla="*/ 4676 w 5259"/>
              <a:gd name="T3" fmla="*/ 0 h 5399"/>
              <a:gd name="T4" fmla="*/ 4676 w 5259"/>
              <a:gd name="T5" fmla="*/ 0 h 5399"/>
              <a:gd name="T6" fmla="*/ 3507 w 5259"/>
              <a:gd name="T7" fmla="*/ 0 h 5399"/>
              <a:gd name="T8" fmla="*/ 3507 w 5259"/>
              <a:gd name="T9" fmla="*/ 0 h 5399"/>
              <a:gd name="T10" fmla="*/ 3507 w 5259"/>
              <a:gd name="T11" fmla="*/ 0 h 5399"/>
              <a:gd name="T12" fmla="*/ 3507 w 5259"/>
              <a:gd name="T13" fmla="*/ 0 h 5399"/>
              <a:gd name="T14" fmla="*/ 3507 w 5259"/>
              <a:gd name="T15" fmla="*/ 0 h 5399"/>
              <a:gd name="T16" fmla="*/ 3507 w 5259"/>
              <a:gd name="T17" fmla="*/ 0 h 5399"/>
              <a:gd name="T18" fmla="*/ 2338 w 5259"/>
              <a:gd name="T19" fmla="*/ 0 h 5399"/>
              <a:gd name="T20" fmla="*/ 2338 w 5259"/>
              <a:gd name="T21" fmla="*/ 0 h 5399"/>
              <a:gd name="T22" fmla="*/ 2338 w 5259"/>
              <a:gd name="T23" fmla="*/ 0 h 5399"/>
              <a:gd name="T24" fmla="*/ 1169 w 5259"/>
              <a:gd name="T25" fmla="*/ 0 h 5399"/>
              <a:gd name="T26" fmla="*/ 1169 w 5259"/>
              <a:gd name="T27" fmla="*/ 0 h 5399"/>
              <a:gd name="T28" fmla="*/ 1169 w 5259"/>
              <a:gd name="T29" fmla="*/ 0 h 5399"/>
              <a:gd name="T30" fmla="*/ 0 w 5259"/>
              <a:gd name="T31" fmla="*/ 0 h 5399"/>
              <a:gd name="T32" fmla="*/ 0 w 5259"/>
              <a:gd name="T33" fmla="*/ 0 h 5399"/>
              <a:gd name="T34" fmla="*/ 584 w 5259"/>
              <a:gd name="T35" fmla="*/ 1080 h 5399"/>
              <a:gd name="T36" fmla="*/ 584 w 5259"/>
              <a:gd name="T37" fmla="*/ 1080 h 5399"/>
              <a:gd name="T38" fmla="*/ 584 w 5259"/>
              <a:gd name="T39" fmla="*/ 1080 h 5399"/>
              <a:gd name="T40" fmla="*/ 1169 w 5259"/>
              <a:gd name="T41" fmla="*/ 2160 h 5399"/>
              <a:gd name="T42" fmla="*/ 1169 w 5259"/>
              <a:gd name="T43" fmla="*/ 2160 h 5399"/>
              <a:gd name="T44" fmla="*/ 1169 w 5259"/>
              <a:gd name="T45" fmla="*/ 2160 h 5399"/>
              <a:gd name="T46" fmla="*/ 1753 w 5259"/>
              <a:gd name="T47" fmla="*/ 3240 h 5399"/>
              <a:gd name="T48" fmla="*/ 1753 w 5259"/>
              <a:gd name="T49" fmla="*/ 3240 h 5399"/>
              <a:gd name="T50" fmla="*/ 1753 w 5259"/>
              <a:gd name="T51" fmla="*/ 3240 h 5399"/>
              <a:gd name="T52" fmla="*/ 2338 w 5259"/>
              <a:gd name="T53" fmla="*/ 4319 h 5399"/>
              <a:gd name="T54" fmla="*/ 2338 w 5259"/>
              <a:gd name="T55" fmla="*/ 4319 h 5399"/>
              <a:gd name="T56" fmla="*/ 2338 w 5259"/>
              <a:gd name="T57" fmla="*/ 4319 h 5399"/>
              <a:gd name="T58" fmla="*/ 2922 w 5259"/>
              <a:gd name="T59" fmla="*/ 5399 h 5399"/>
              <a:gd name="T60" fmla="*/ 2922 w 5259"/>
              <a:gd name="T61" fmla="*/ 5399 h 5399"/>
              <a:gd name="T62" fmla="*/ 3507 w 5259"/>
              <a:gd name="T63" fmla="*/ 4319 h 5399"/>
              <a:gd name="T64" fmla="*/ 3507 w 5259"/>
              <a:gd name="T65" fmla="*/ 4319 h 5399"/>
              <a:gd name="T66" fmla="*/ 3507 w 5259"/>
              <a:gd name="T67" fmla="*/ 4319 h 5399"/>
              <a:gd name="T68" fmla="*/ 3507 w 5259"/>
              <a:gd name="T69" fmla="*/ 4319 h 5399"/>
              <a:gd name="T70" fmla="*/ 3507 w 5259"/>
              <a:gd name="T71" fmla="*/ 4319 h 5399"/>
              <a:gd name="T72" fmla="*/ 4092 w 5259"/>
              <a:gd name="T73" fmla="*/ 3240 h 5399"/>
              <a:gd name="T74" fmla="*/ 4092 w 5259"/>
              <a:gd name="T75" fmla="*/ 3240 h 5399"/>
              <a:gd name="T76" fmla="*/ 4092 w 5259"/>
              <a:gd name="T77" fmla="*/ 3240 h 5399"/>
              <a:gd name="T78" fmla="*/ 4092 w 5259"/>
              <a:gd name="T79" fmla="*/ 3240 h 5399"/>
              <a:gd name="T80" fmla="*/ 4676 w 5259"/>
              <a:gd name="T81" fmla="*/ 2160 h 5399"/>
              <a:gd name="T82" fmla="*/ 4676 w 5259"/>
              <a:gd name="T83" fmla="*/ 2160 h 5399"/>
              <a:gd name="T84" fmla="*/ 4676 w 5259"/>
              <a:gd name="T85" fmla="*/ 2160 h 5399"/>
              <a:gd name="T86" fmla="*/ 5259 w 5259"/>
              <a:gd name="T87" fmla="*/ 1084 h 5399"/>
              <a:gd name="T88" fmla="*/ 5259 w 5259"/>
              <a:gd name="T89" fmla="*/ 1080 h 5399"/>
              <a:gd name="T90" fmla="*/ 5259 w 5259"/>
              <a:gd name="T91" fmla="*/ 1077 h 5399"/>
              <a:gd name="T92" fmla="*/ 5259 w 5259"/>
              <a:gd name="T93" fmla="*/ 0 h 5399"/>
              <a:gd name="T94" fmla="*/ 4676 w 5259"/>
              <a:gd name="T95" fmla="*/ 0 h 5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259" h="5399">
                <a:moveTo>
                  <a:pt x="4676" y="0"/>
                </a:moveTo>
                <a:lnTo>
                  <a:pt x="4676" y="0"/>
                </a:lnTo>
                <a:lnTo>
                  <a:pt x="4676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2338" y="0"/>
                </a:lnTo>
                <a:lnTo>
                  <a:pt x="2338" y="0"/>
                </a:lnTo>
                <a:lnTo>
                  <a:pt x="2338" y="0"/>
                </a:lnTo>
                <a:lnTo>
                  <a:pt x="1169" y="0"/>
                </a:lnTo>
                <a:lnTo>
                  <a:pt x="1169" y="0"/>
                </a:lnTo>
                <a:lnTo>
                  <a:pt x="1169" y="0"/>
                </a:lnTo>
                <a:lnTo>
                  <a:pt x="0" y="0"/>
                </a:lnTo>
                <a:lnTo>
                  <a:pt x="0" y="0"/>
                </a:lnTo>
                <a:lnTo>
                  <a:pt x="584" y="1080"/>
                </a:lnTo>
                <a:lnTo>
                  <a:pt x="584" y="1080"/>
                </a:lnTo>
                <a:lnTo>
                  <a:pt x="584" y="1080"/>
                </a:lnTo>
                <a:lnTo>
                  <a:pt x="1169" y="2160"/>
                </a:lnTo>
                <a:lnTo>
                  <a:pt x="1169" y="2160"/>
                </a:lnTo>
                <a:lnTo>
                  <a:pt x="1169" y="2160"/>
                </a:lnTo>
                <a:lnTo>
                  <a:pt x="1753" y="3240"/>
                </a:lnTo>
                <a:lnTo>
                  <a:pt x="1753" y="3240"/>
                </a:lnTo>
                <a:lnTo>
                  <a:pt x="1753" y="3240"/>
                </a:lnTo>
                <a:lnTo>
                  <a:pt x="2338" y="4319"/>
                </a:lnTo>
                <a:lnTo>
                  <a:pt x="2338" y="4319"/>
                </a:lnTo>
                <a:lnTo>
                  <a:pt x="2338" y="4319"/>
                </a:lnTo>
                <a:lnTo>
                  <a:pt x="2922" y="5399"/>
                </a:lnTo>
                <a:lnTo>
                  <a:pt x="2922" y="539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676" y="2160"/>
                </a:lnTo>
                <a:lnTo>
                  <a:pt x="4676" y="2160"/>
                </a:lnTo>
                <a:lnTo>
                  <a:pt x="4676" y="2160"/>
                </a:lnTo>
                <a:lnTo>
                  <a:pt x="5259" y="1084"/>
                </a:lnTo>
                <a:lnTo>
                  <a:pt x="5259" y="1080"/>
                </a:lnTo>
                <a:lnTo>
                  <a:pt x="5259" y="1077"/>
                </a:lnTo>
                <a:lnTo>
                  <a:pt x="5259" y="0"/>
                </a:lnTo>
                <a:lnTo>
                  <a:pt x="4676" y="0"/>
                </a:lnTo>
                <a:close/>
              </a:path>
            </a:pathLst>
          </a:custGeom>
          <a:blipFill dpi="0" rotWithShape="1">
            <a:blip r:embed="rId6" cstate="print"/>
            <a:srcRect/>
            <a:stretch>
              <a:fillRect l="-4000" t="-2000" r="-14000"/>
            </a:stretch>
          </a:blipFill>
          <a:ln w="1588">
            <a:solidFill>
              <a:srgbClr val="92949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12" name="이등변 삼각형 17"/>
          <p:cNvSpPr/>
          <p:nvPr/>
        </p:nvSpPr>
        <p:spPr>
          <a:xfrm>
            <a:off x="1" y="29351"/>
            <a:ext cx="1173107" cy="1430706"/>
          </a:xfrm>
          <a:custGeom>
            <a:avLst/>
            <a:gdLst/>
            <a:ahLst/>
            <a:cxnLst/>
            <a:rect l="l" t="t" r="r" b="b"/>
            <a:pathLst>
              <a:path w="1173107" h="1430706">
                <a:moveTo>
                  <a:pt x="392905" y="0"/>
                </a:moveTo>
                <a:lnTo>
                  <a:pt x="1173107" y="1430706"/>
                </a:lnTo>
                <a:lnTo>
                  <a:pt x="0" y="1430706"/>
                </a:lnTo>
                <a:lnTo>
                  <a:pt x="0" y="720495"/>
                </a:lnTo>
                <a:close/>
              </a:path>
            </a:pathLst>
          </a:custGeom>
          <a:blipFill>
            <a:blip r:embed="rId7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텍스트 개체 틀 8"/>
          <p:cNvSpPr txBox="1"/>
          <p:nvPr/>
        </p:nvSpPr>
        <p:spPr>
          <a:xfrm>
            <a:off x="2493399" y="1213151"/>
            <a:ext cx="1598378" cy="29988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latin typeface="+mj-lt"/>
                <a:ea typeface="+mj-ea"/>
              </a:rPr>
              <a:t>CONTENTS </a:t>
            </a:r>
            <a:endParaRPr lang="en-US" altLang="ko-KR" dirty="0">
              <a:latin typeface="+mj-lt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11" grpId="0" animBg="1"/>
          <p:bldP spid="12" grpId="0" animBg="1"/>
          <p:bldP spid="13" grpId="0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11" grpId="0" animBg="1"/>
          <p:bldP spid="12" grpId="0" animBg="1"/>
          <p:bldP spid="13" grpId="0"/>
          <p:bldP spid="1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timg (6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7175" r="32154"/>
          <a:stretch>
            <a:fillRect/>
          </a:stretch>
        </p:blipFill>
        <p:spPr bwMode="auto">
          <a:xfrm>
            <a:off x="6735498" y="0"/>
            <a:ext cx="2408502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timg (8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3519" y="3681648"/>
            <a:ext cx="2127581" cy="141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670"/>
          <a:stretch>
            <a:fillRect/>
          </a:stretch>
        </p:blipFill>
        <p:spPr>
          <a:xfrm>
            <a:off x="366642" y="888260"/>
            <a:ext cx="3785887" cy="2774849"/>
          </a:xfrm>
          <a:prstGeom prst="rect">
            <a:avLst/>
          </a:prstGeom>
        </p:spPr>
      </p:pic>
      <p:pic>
        <p:nvPicPr>
          <p:cNvPr id="4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478"/>
          <a:stretch>
            <a:fillRect/>
          </a:stretch>
        </p:blipFill>
        <p:spPr>
          <a:xfrm>
            <a:off x="6718852" y="-44849"/>
            <a:ext cx="2425148" cy="5143500"/>
          </a:xfrm>
          <a:prstGeom prst="rect">
            <a:avLst/>
          </a:prstGeom>
        </p:spPr>
      </p:pic>
      <p:sp>
        <p:nvSpPr>
          <p:cNvPr id="6" name="礼仪概述"/>
          <p:cNvSpPr txBox="1"/>
          <p:nvPr/>
        </p:nvSpPr>
        <p:spPr>
          <a:xfrm>
            <a:off x="5131035" y="2054073"/>
            <a:ext cx="2458486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spc="300" dirty="0" smtClean="0">
                <a:latin typeface="+mj-ea"/>
                <a:ea typeface="+mj-ea"/>
              </a:rPr>
              <a:t>礼仪概述</a:t>
            </a:r>
            <a:endParaRPr lang="ko-KR" altLang="en-US" sz="3600" spc="300" dirty="0">
              <a:latin typeface="+mj-ea"/>
              <a:ea typeface="+mj-ea"/>
            </a:endParaRPr>
          </a:p>
        </p:txBody>
      </p:sp>
      <p:sp>
        <p:nvSpPr>
          <p:cNvPr id="8" name="01"/>
          <p:cNvSpPr txBox="1"/>
          <p:nvPr/>
        </p:nvSpPr>
        <p:spPr>
          <a:xfrm>
            <a:off x="4213551" y="1989859"/>
            <a:ext cx="795330" cy="64189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5110347" y="2954213"/>
            <a:ext cx="3073885" cy="1215135"/>
            <a:chOff x="5110347" y="2954213"/>
            <a:chExt cx="3073885" cy="121513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110347" y="295421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110347" y="335925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110347" y="376430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110347" y="416934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456154" y="3018236"/>
            <a:ext cx="2728078" cy="284693"/>
            <a:chOff x="5456154" y="3018236"/>
            <a:chExt cx="2728078" cy="284693"/>
          </a:xfrm>
        </p:grpSpPr>
        <p:sp>
          <p:nvSpPr>
            <p:cNvPr id="13" name="矩形 12"/>
            <p:cNvSpPr/>
            <p:nvPr/>
          </p:nvSpPr>
          <p:spPr bwMode="auto">
            <a:xfrm>
              <a:off x="5456154" y="307572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5726184" y="301823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礼仪现状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56154" y="3423281"/>
            <a:ext cx="2728078" cy="284693"/>
            <a:chOff x="5456154" y="3423281"/>
            <a:chExt cx="2728078" cy="284693"/>
          </a:xfrm>
        </p:grpSpPr>
        <p:sp>
          <p:nvSpPr>
            <p:cNvPr id="14" name="矩形 13"/>
            <p:cNvSpPr/>
            <p:nvPr/>
          </p:nvSpPr>
          <p:spPr bwMode="auto">
            <a:xfrm>
              <a:off x="5456154" y="3480771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3"/>
            <p:cNvSpPr txBox="1"/>
            <p:nvPr/>
          </p:nvSpPr>
          <p:spPr>
            <a:xfrm>
              <a:off x="5726184" y="3423281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algn="l" defTabSz="685800" rtl="0" eaLnBrk="1" latinLnBrk="0" hangingPunct="1"/>
              <a:r>
                <a:rPr lang="zh-CN" altLang="en-US" sz="14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何为礼仪</a:t>
              </a:r>
              <a:endParaRPr lang="zh-CN" altLang="en-US" sz="14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56154" y="3828326"/>
            <a:ext cx="2725735" cy="284693"/>
            <a:chOff x="5456154" y="3828326"/>
            <a:chExt cx="2725735" cy="284693"/>
          </a:xfrm>
        </p:grpSpPr>
        <p:sp>
          <p:nvSpPr>
            <p:cNvPr id="15" name="矩形 14"/>
            <p:cNvSpPr/>
            <p:nvPr/>
          </p:nvSpPr>
          <p:spPr bwMode="auto">
            <a:xfrm>
              <a:off x="5456154" y="388581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4"/>
            <p:cNvSpPr txBox="1"/>
            <p:nvPr/>
          </p:nvSpPr>
          <p:spPr>
            <a:xfrm>
              <a:off x="5723841" y="382832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algn="l" defTabSz="685800" rtl="0" eaLnBrk="1" latinLnBrk="0" hangingPunct="1"/>
              <a:r>
                <a:rPr lang="zh-CN" altLang="en-US" sz="14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为何要学礼仪</a:t>
              </a:r>
              <a:endParaRPr lang="zh-CN" altLang="en-US" sz="14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169"/>
          <a:stretch>
            <a:fillRect/>
          </a:stretch>
        </p:blipFill>
        <p:spPr>
          <a:xfrm>
            <a:off x="913679" y="1635858"/>
            <a:ext cx="3455121" cy="2547773"/>
          </a:xfrm>
          <a:prstGeom prst="roundRect">
            <a:avLst>
              <a:gd name="adj" fmla="val 1632"/>
            </a:avLst>
          </a:prstGeom>
          <a:blipFill dpi="0" rotWithShape="1">
            <a:blip r:embed="rId4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785178" y="1634040"/>
            <a:ext cx="3294129" cy="673100"/>
            <a:chOff x="4785178" y="1634040"/>
            <a:chExt cx="3294129" cy="673100"/>
          </a:xfrm>
        </p:grpSpPr>
        <p:sp>
          <p:nvSpPr>
            <p:cNvPr id="4" name="文本框 3"/>
            <p:cNvSpPr txBox="1"/>
            <p:nvPr/>
          </p:nvSpPr>
          <p:spPr>
            <a:xfrm>
              <a:off x="4785178" y="1682050"/>
              <a:ext cx="3294129" cy="57708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33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礼仪之邦无礼仪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785178" y="1634040"/>
              <a:ext cx="3294129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785178" y="2307140"/>
              <a:ext cx="3294129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10"/>
          <p:cNvSpPr/>
          <p:nvPr/>
        </p:nvSpPr>
        <p:spPr>
          <a:xfrm>
            <a:off x="4785179" y="2531482"/>
            <a:ext cx="3294129" cy="168507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中国自古就是礼仪之邦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微管仲，吾其被发左衽矣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崖山之后无中国，明亡之后无华夏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民族自信心消失，全盘否定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信仰缺失，拜金主义</a:t>
            </a:r>
            <a:endParaRPr lang="zh-CN" altLang="en-US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礼仪现状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99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99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99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49170" y="1676146"/>
            <a:ext cx="5022558" cy="2702861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60522" y="1766687"/>
            <a:ext cx="4406888" cy="2514469"/>
            <a:chOff x="537964" y="1404132"/>
            <a:chExt cx="7168272" cy="4019338"/>
          </a:xfrm>
        </p:grpSpPr>
        <p:sp>
          <p:nvSpPr>
            <p:cNvPr id="13" name="内容占位符 2"/>
            <p:cNvSpPr txBox="1"/>
            <p:nvPr/>
          </p:nvSpPr>
          <p:spPr>
            <a:xfrm>
              <a:off x="583226" y="1404132"/>
              <a:ext cx="7123010" cy="4019338"/>
            </a:xfrm>
            <a:prstGeom prst="rect">
              <a:avLst/>
            </a:prstGeom>
            <a:ln w="28575">
              <a:solidFill>
                <a:srgbClr val="F79646"/>
              </a:solidFill>
            </a:ln>
          </p:spPr>
          <p:txBody>
            <a:bodyPr vert="eaVert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不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学礼，无以立。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 ——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孔子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容貌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、态度、进退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趋行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， 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由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礼则雅，不由礼则夷固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僻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违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、庸众而野。人无礼则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不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生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，事无礼则不成，国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无礼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则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不宁。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—— 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荀子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为人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子，方少时，亲师友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，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习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礼仪。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——《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三字经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》</a:t>
              </a: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37964" y="1404132"/>
              <a:ext cx="6956723" cy="4019338"/>
              <a:chOff x="1168096" y="1785926"/>
              <a:chExt cx="6956723" cy="3929884"/>
            </a:xfrm>
          </p:grpSpPr>
          <p:cxnSp>
            <p:nvCxnSpPr>
              <p:cNvPr id="20" name="直接连接符 19"/>
              <p:cNvCxnSpPr/>
              <p:nvPr/>
            </p:nvCxnSpPr>
            <p:spPr bwMode="auto">
              <a:xfrm rot="5400000">
                <a:off x="5691970" y="3750470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直接连接符 20"/>
              <p:cNvCxnSpPr/>
              <p:nvPr/>
            </p:nvCxnSpPr>
            <p:spPr bwMode="auto">
              <a:xfrm rot="5400000">
                <a:off x="5259186" y="3749677"/>
                <a:ext cx="3929089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直接连接符 21"/>
              <p:cNvCxnSpPr/>
              <p:nvPr/>
            </p:nvCxnSpPr>
            <p:spPr bwMode="auto">
              <a:xfrm rot="5400000">
                <a:off x="4789293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直接连接符 22"/>
              <p:cNvCxnSpPr/>
              <p:nvPr/>
            </p:nvCxnSpPr>
            <p:spPr bwMode="auto">
              <a:xfrm rot="5400000">
                <a:off x="4297754" y="3749677"/>
                <a:ext cx="3929089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直接连接符 23"/>
              <p:cNvCxnSpPr/>
              <p:nvPr/>
            </p:nvCxnSpPr>
            <p:spPr bwMode="auto">
              <a:xfrm rot="5400000">
                <a:off x="3398203" y="3750470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直接连接符 24"/>
              <p:cNvCxnSpPr/>
              <p:nvPr/>
            </p:nvCxnSpPr>
            <p:spPr bwMode="auto">
              <a:xfrm rot="5400000">
                <a:off x="2933101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直接连接符 25"/>
              <p:cNvCxnSpPr/>
              <p:nvPr/>
            </p:nvCxnSpPr>
            <p:spPr bwMode="auto">
              <a:xfrm rot="5400000">
                <a:off x="2432391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直接连接符 26"/>
              <p:cNvCxnSpPr/>
              <p:nvPr/>
            </p:nvCxnSpPr>
            <p:spPr bwMode="auto">
              <a:xfrm rot="5400000">
                <a:off x="1930892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直接连接符 27"/>
              <p:cNvCxnSpPr/>
              <p:nvPr/>
            </p:nvCxnSpPr>
            <p:spPr bwMode="auto">
              <a:xfrm rot="5400000">
                <a:off x="6159480" y="3749677"/>
                <a:ext cx="3929089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直接连接符 28"/>
              <p:cNvCxnSpPr/>
              <p:nvPr/>
            </p:nvCxnSpPr>
            <p:spPr bwMode="auto">
              <a:xfrm rot="5400000">
                <a:off x="958301" y="3750471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直接连接符 29"/>
              <p:cNvCxnSpPr/>
              <p:nvPr/>
            </p:nvCxnSpPr>
            <p:spPr bwMode="auto">
              <a:xfrm rot="5400000">
                <a:off x="531364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直接连接符 30"/>
              <p:cNvCxnSpPr/>
              <p:nvPr/>
            </p:nvCxnSpPr>
            <p:spPr bwMode="auto">
              <a:xfrm rot="5400000">
                <a:off x="8725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直接连接符 31"/>
              <p:cNvCxnSpPr/>
              <p:nvPr/>
            </p:nvCxnSpPr>
            <p:spPr bwMode="auto">
              <a:xfrm rot="5400000">
                <a:off x="-339789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直接连接符 32"/>
              <p:cNvCxnSpPr/>
              <p:nvPr/>
            </p:nvCxnSpPr>
            <p:spPr bwMode="auto">
              <a:xfrm rot="5400000">
                <a:off x="3836874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直接连接符 33"/>
              <p:cNvCxnSpPr/>
              <p:nvPr/>
            </p:nvCxnSpPr>
            <p:spPr bwMode="auto">
              <a:xfrm rot="5400000">
                <a:off x="143818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直接连接符 34"/>
              <p:cNvCxnSpPr/>
              <p:nvPr/>
            </p:nvCxnSpPr>
            <p:spPr bwMode="auto">
              <a:xfrm rot="5400000">
                <a:off x="-795655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6" name="圆角矩形 37"/>
          <p:cNvSpPr/>
          <p:nvPr/>
        </p:nvSpPr>
        <p:spPr>
          <a:xfrm>
            <a:off x="5652678" y="1628775"/>
            <a:ext cx="432048" cy="2769282"/>
          </a:xfrm>
          <a:custGeom>
            <a:avLst/>
            <a:gdLst>
              <a:gd name="connsiteX0" fmla="*/ 0 w 576064"/>
              <a:gd name="connsiteY0" fmla="*/ 49714 h 4439096"/>
              <a:gd name="connsiteX1" fmla="*/ 49714 w 576064"/>
              <a:gd name="connsiteY1" fmla="*/ 0 h 4439096"/>
              <a:gd name="connsiteX2" fmla="*/ 526350 w 576064"/>
              <a:gd name="connsiteY2" fmla="*/ 0 h 4439096"/>
              <a:gd name="connsiteX3" fmla="*/ 576064 w 576064"/>
              <a:gd name="connsiteY3" fmla="*/ 49714 h 4439096"/>
              <a:gd name="connsiteX4" fmla="*/ 576064 w 576064"/>
              <a:gd name="connsiteY4" fmla="*/ 4389382 h 4439096"/>
              <a:gd name="connsiteX5" fmla="*/ 526350 w 576064"/>
              <a:gd name="connsiteY5" fmla="*/ 4439096 h 4439096"/>
              <a:gd name="connsiteX6" fmla="*/ 49714 w 576064"/>
              <a:gd name="connsiteY6" fmla="*/ 4439096 h 4439096"/>
              <a:gd name="connsiteX7" fmla="*/ 0 w 576064"/>
              <a:gd name="connsiteY7" fmla="*/ 4389382 h 4439096"/>
              <a:gd name="connsiteX8" fmla="*/ 0 w 576064"/>
              <a:gd name="connsiteY8" fmla="*/ 49714 h 4439096"/>
              <a:gd name="connsiteX0-1" fmla="*/ 0 w 576064"/>
              <a:gd name="connsiteY0-2" fmla="*/ 49714 h 4727930"/>
              <a:gd name="connsiteX1-3" fmla="*/ 49714 w 576064"/>
              <a:gd name="connsiteY1-4" fmla="*/ 0 h 4727930"/>
              <a:gd name="connsiteX2-5" fmla="*/ 526350 w 576064"/>
              <a:gd name="connsiteY2-6" fmla="*/ 0 h 4727930"/>
              <a:gd name="connsiteX3-7" fmla="*/ 576064 w 576064"/>
              <a:gd name="connsiteY3-8" fmla="*/ 49714 h 4727930"/>
              <a:gd name="connsiteX4-9" fmla="*/ 576064 w 576064"/>
              <a:gd name="connsiteY4-10" fmla="*/ 4389382 h 4727930"/>
              <a:gd name="connsiteX5-11" fmla="*/ 49714 w 576064"/>
              <a:gd name="connsiteY5-12" fmla="*/ 4439096 h 4727930"/>
              <a:gd name="connsiteX6-13" fmla="*/ 0 w 576064"/>
              <a:gd name="connsiteY6-14" fmla="*/ 4389382 h 4727930"/>
              <a:gd name="connsiteX7-15" fmla="*/ 0 w 576064"/>
              <a:gd name="connsiteY7-16" fmla="*/ 49714 h 4727930"/>
              <a:gd name="connsiteX0-17" fmla="*/ 0 w 576064"/>
              <a:gd name="connsiteY0-18" fmla="*/ 49714 h 4439560"/>
              <a:gd name="connsiteX1-19" fmla="*/ 49714 w 576064"/>
              <a:gd name="connsiteY1-20" fmla="*/ 0 h 4439560"/>
              <a:gd name="connsiteX2-21" fmla="*/ 526350 w 576064"/>
              <a:gd name="connsiteY2-22" fmla="*/ 0 h 4439560"/>
              <a:gd name="connsiteX3-23" fmla="*/ 576064 w 576064"/>
              <a:gd name="connsiteY3-24" fmla="*/ 49714 h 4439560"/>
              <a:gd name="connsiteX4-25" fmla="*/ 576064 w 576064"/>
              <a:gd name="connsiteY4-26" fmla="*/ 4389382 h 4439560"/>
              <a:gd name="connsiteX5-27" fmla="*/ 49714 w 576064"/>
              <a:gd name="connsiteY5-28" fmla="*/ 4439096 h 4439560"/>
              <a:gd name="connsiteX6-29" fmla="*/ 0 w 576064"/>
              <a:gd name="connsiteY6-30" fmla="*/ 4389382 h 4439560"/>
              <a:gd name="connsiteX7-31" fmla="*/ 0 w 576064"/>
              <a:gd name="connsiteY7-32" fmla="*/ 49714 h 4439560"/>
              <a:gd name="connsiteX0-33" fmla="*/ 0 w 576064"/>
              <a:gd name="connsiteY0-34" fmla="*/ 49714 h 4439560"/>
              <a:gd name="connsiteX1-35" fmla="*/ 49714 w 576064"/>
              <a:gd name="connsiteY1-36" fmla="*/ 0 h 4439560"/>
              <a:gd name="connsiteX2-37" fmla="*/ 576064 w 576064"/>
              <a:gd name="connsiteY2-38" fmla="*/ 49714 h 4439560"/>
              <a:gd name="connsiteX3-39" fmla="*/ 576064 w 576064"/>
              <a:gd name="connsiteY3-40" fmla="*/ 4389382 h 4439560"/>
              <a:gd name="connsiteX4-41" fmla="*/ 49714 w 576064"/>
              <a:gd name="connsiteY4-42" fmla="*/ 4439096 h 4439560"/>
              <a:gd name="connsiteX5-43" fmla="*/ 0 w 576064"/>
              <a:gd name="connsiteY5-44" fmla="*/ 4389382 h 4439560"/>
              <a:gd name="connsiteX6-45" fmla="*/ 0 w 576064"/>
              <a:gd name="connsiteY6-46" fmla="*/ 49714 h 4439560"/>
              <a:gd name="connsiteX0-47" fmla="*/ 0 w 576064"/>
              <a:gd name="connsiteY0-48" fmla="*/ 49714 h 4439560"/>
              <a:gd name="connsiteX1-49" fmla="*/ 49714 w 576064"/>
              <a:gd name="connsiteY1-50" fmla="*/ 0 h 4439560"/>
              <a:gd name="connsiteX2-51" fmla="*/ 576064 w 576064"/>
              <a:gd name="connsiteY2-52" fmla="*/ 49714 h 4439560"/>
              <a:gd name="connsiteX3-53" fmla="*/ 576064 w 576064"/>
              <a:gd name="connsiteY3-54" fmla="*/ 4389382 h 4439560"/>
              <a:gd name="connsiteX4-55" fmla="*/ 49714 w 576064"/>
              <a:gd name="connsiteY4-56" fmla="*/ 4439096 h 4439560"/>
              <a:gd name="connsiteX5-57" fmla="*/ 0 w 576064"/>
              <a:gd name="connsiteY5-58" fmla="*/ 4389382 h 4439560"/>
              <a:gd name="connsiteX6-59" fmla="*/ 0 w 576064"/>
              <a:gd name="connsiteY6-60" fmla="*/ 49714 h 4439560"/>
              <a:gd name="connsiteX0-61" fmla="*/ 0 w 576064"/>
              <a:gd name="connsiteY0-62" fmla="*/ 49714 h 4439560"/>
              <a:gd name="connsiteX1-63" fmla="*/ 49714 w 576064"/>
              <a:gd name="connsiteY1-64" fmla="*/ 0 h 4439560"/>
              <a:gd name="connsiteX2-65" fmla="*/ 576064 w 576064"/>
              <a:gd name="connsiteY2-66" fmla="*/ 49714 h 4439560"/>
              <a:gd name="connsiteX3-67" fmla="*/ 576064 w 576064"/>
              <a:gd name="connsiteY3-68" fmla="*/ 4389382 h 4439560"/>
              <a:gd name="connsiteX4-69" fmla="*/ 49714 w 576064"/>
              <a:gd name="connsiteY4-70" fmla="*/ 4439096 h 4439560"/>
              <a:gd name="connsiteX5-71" fmla="*/ 0 w 576064"/>
              <a:gd name="connsiteY5-72" fmla="*/ 4389382 h 4439560"/>
              <a:gd name="connsiteX6-73" fmla="*/ 0 w 576064"/>
              <a:gd name="connsiteY6-74" fmla="*/ 49714 h 4439560"/>
              <a:gd name="connsiteX0-75" fmla="*/ 0 w 576064"/>
              <a:gd name="connsiteY0-76" fmla="*/ 53359 h 4443205"/>
              <a:gd name="connsiteX1-77" fmla="*/ 49714 w 576064"/>
              <a:gd name="connsiteY1-78" fmla="*/ 3645 h 4443205"/>
              <a:gd name="connsiteX2-79" fmla="*/ 576064 w 576064"/>
              <a:gd name="connsiteY2-80" fmla="*/ 53359 h 4443205"/>
              <a:gd name="connsiteX3-81" fmla="*/ 576064 w 576064"/>
              <a:gd name="connsiteY3-82" fmla="*/ 4393027 h 4443205"/>
              <a:gd name="connsiteX4-83" fmla="*/ 49714 w 576064"/>
              <a:gd name="connsiteY4-84" fmla="*/ 4442741 h 4443205"/>
              <a:gd name="connsiteX5-85" fmla="*/ 0 w 576064"/>
              <a:gd name="connsiteY5-86" fmla="*/ 4393027 h 4443205"/>
              <a:gd name="connsiteX6-87" fmla="*/ 0 w 576064"/>
              <a:gd name="connsiteY6-88" fmla="*/ 53359 h 4443205"/>
              <a:gd name="connsiteX0-89" fmla="*/ 0 w 576064"/>
              <a:gd name="connsiteY0-90" fmla="*/ 57465 h 4447311"/>
              <a:gd name="connsiteX1-91" fmla="*/ 211639 w 576064"/>
              <a:gd name="connsiteY1-92" fmla="*/ 2989 h 4447311"/>
              <a:gd name="connsiteX2-93" fmla="*/ 576064 w 576064"/>
              <a:gd name="connsiteY2-94" fmla="*/ 57465 h 4447311"/>
              <a:gd name="connsiteX3-95" fmla="*/ 576064 w 576064"/>
              <a:gd name="connsiteY3-96" fmla="*/ 4397133 h 4447311"/>
              <a:gd name="connsiteX4-97" fmla="*/ 49714 w 576064"/>
              <a:gd name="connsiteY4-98" fmla="*/ 4446847 h 4447311"/>
              <a:gd name="connsiteX5-99" fmla="*/ 0 w 576064"/>
              <a:gd name="connsiteY5-100" fmla="*/ 4397133 h 4447311"/>
              <a:gd name="connsiteX6-101" fmla="*/ 0 w 576064"/>
              <a:gd name="connsiteY6-102" fmla="*/ 57465 h 4447311"/>
              <a:gd name="connsiteX0-103" fmla="*/ 0 w 576064"/>
              <a:gd name="connsiteY0-104" fmla="*/ 57465 h 4443434"/>
              <a:gd name="connsiteX1-105" fmla="*/ 211639 w 576064"/>
              <a:gd name="connsiteY1-106" fmla="*/ 2989 h 4443434"/>
              <a:gd name="connsiteX2-107" fmla="*/ 576064 w 576064"/>
              <a:gd name="connsiteY2-108" fmla="*/ 57465 h 4443434"/>
              <a:gd name="connsiteX3-109" fmla="*/ 576064 w 576064"/>
              <a:gd name="connsiteY3-110" fmla="*/ 4397133 h 4443434"/>
              <a:gd name="connsiteX4-111" fmla="*/ 206877 w 576064"/>
              <a:gd name="connsiteY4-112" fmla="*/ 4442084 h 4443434"/>
              <a:gd name="connsiteX5-113" fmla="*/ 0 w 576064"/>
              <a:gd name="connsiteY5-114" fmla="*/ 4397133 h 4443434"/>
              <a:gd name="connsiteX6-115" fmla="*/ 0 w 576064"/>
              <a:gd name="connsiteY6-116" fmla="*/ 57465 h 4443434"/>
              <a:gd name="connsiteX0-117" fmla="*/ 0 w 576064"/>
              <a:gd name="connsiteY0-118" fmla="*/ 59128 h 4445097"/>
              <a:gd name="connsiteX1-119" fmla="*/ 211639 w 576064"/>
              <a:gd name="connsiteY1-120" fmla="*/ 4652 h 4445097"/>
              <a:gd name="connsiteX2-121" fmla="*/ 576064 w 576064"/>
              <a:gd name="connsiteY2-122" fmla="*/ 59128 h 4445097"/>
              <a:gd name="connsiteX3-123" fmla="*/ 576064 w 576064"/>
              <a:gd name="connsiteY3-124" fmla="*/ 4398796 h 4445097"/>
              <a:gd name="connsiteX4-125" fmla="*/ 206877 w 576064"/>
              <a:gd name="connsiteY4-126" fmla="*/ 4443747 h 4445097"/>
              <a:gd name="connsiteX5-127" fmla="*/ 0 w 576064"/>
              <a:gd name="connsiteY5-128" fmla="*/ 4398796 h 4445097"/>
              <a:gd name="connsiteX6-129" fmla="*/ 0 w 576064"/>
              <a:gd name="connsiteY6-130" fmla="*/ 59128 h 4445097"/>
              <a:gd name="connsiteX0-131" fmla="*/ 0 w 576064"/>
              <a:gd name="connsiteY0-132" fmla="*/ 59128 h 4445097"/>
              <a:gd name="connsiteX1-133" fmla="*/ 211639 w 576064"/>
              <a:gd name="connsiteY1-134" fmla="*/ 4652 h 4445097"/>
              <a:gd name="connsiteX2-135" fmla="*/ 576064 w 576064"/>
              <a:gd name="connsiteY2-136" fmla="*/ 59128 h 4445097"/>
              <a:gd name="connsiteX3-137" fmla="*/ 576064 w 576064"/>
              <a:gd name="connsiteY3-138" fmla="*/ 4398796 h 4445097"/>
              <a:gd name="connsiteX4-139" fmla="*/ 206877 w 576064"/>
              <a:gd name="connsiteY4-140" fmla="*/ 4443747 h 4445097"/>
              <a:gd name="connsiteX5-141" fmla="*/ 0 w 576064"/>
              <a:gd name="connsiteY5-142" fmla="*/ 4398796 h 4445097"/>
              <a:gd name="connsiteX6-143" fmla="*/ 0 w 576064"/>
              <a:gd name="connsiteY6-144" fmla="*/ 59128 h 4445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76064" h="4445097">
                <a:moveTo>
                  <a:pt x="0" y="59128"/>
                </a:moveTo>
                <a:cubicBezTo>
                  <a:pt x="0" y="31672"/>
                  <a:pt x="184183" y="4652"/>
                  <a:pt x="211639" y="4652"/>
                </a:cubicBezTo>
                <a:cubicBezTo>
                  <a:pt x="406139" y="-4177"/>
                  <a:pt x="438312" y="-7118"/>
                  <a:pt x="576064" y="59128"/>
                </a:cubicBezTo>
                <a:lnTo>
                  <a:pt x="576064" y="4398796"/>
                </a:lnTo>
                <a:cubicBezTo>
                  <a:pt x="419212" y="4457260"/>
                  <a:pt x="302888" y="4443747"/>
                  <a:pt x="206877" y="4443747"/>
                </a:cubicBezTo>
                <a:cubicBezTo>
                  <a:pt x="179421" y="4443747"/>
                  <a:pt x="0" y="4426252"/>
                  <a:pt x="0" y="4398796"/>
                </a:cubicBezTo>
                <a:lnTo>
                  <a:pt x="0" y="59128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100000">
                <a:sysClr val="window" lastClr="FFFFFF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5214" y="1073552"/>
            <a:ext cx="3910145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1. </a:t>
            </a:r>
            <a:r>
              <a:rPr lang="zh-CN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礼仪</a:t>
            </a:r>
            <a:r>
              <a:rPr lang="zh-CN" altLang="zh-CN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是一个人的安身立命之本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98183" y="1630966"/>
            <a:ext cx="2065098" cy="567848"/>
            <a:chOff x="6398183" y="1630966"/>
            <a:chExt cx="2065098" cy="567848"/>
          </a:xfrm>
        </p:grpSpPr>
        <p:sp>
          <p:nvSpPr>
            <p:cNvPr id="39" name="矩形 4"/>
            <p:cNvSpPr>
              <a:spLocks noChangeArrowheads="1"/>
            </p:cNvSpPr>
            <p:nvPr/>
          </p:nvSpPr>
          <p:spPr bwMode="auto">
            <a:xfrm>
              <a:off x="6972317" y="1630966"/>
              <a:ext cx="1490964" cy="5678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35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案例：</a:t>
              </a:r>
              <a:r>
                <a:rPr lang="zh-CN" altLang="en-US" sz="12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我不愿意在礼貌上不如任何人！</a:t>
              </a:r>
            </a:p>
          </p:txBody>
        </p:sp>
        <p:pic>
          <p:nvPicPr>
            <p:cNvPr id="40" name="Picture 3" descr="D:\Teliss_Tong\Copy\定期备份\工作备份\！PPT图片及版面资源\06-PPT精选插图\04-图标\BE2B91485291AEB7B04B1F1F2B4A2632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6398183" y="1676146"/>
              <a:ext cx="477490" cy="477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为何要学礼仪</a:t>
            </a:r>
          </a:p>
        </p:txBody>
      </p:sp>
      <p:pic>
        <p:nvPicPr>
          <p:cNvPr id="3074" name="Picture 2" descr="https://timgsa.baidu.com/timg?image&amp;quality=80&amp;size=b10000_10000&amp;sec=1488015499&amp;di=fb12e0fd38ef899f35a920ef4bce6c6b&amp;src=http://img.evolife.cn/2012-01/5b77ef2a0c30584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037" t="11201"/>
          <a:stretch>
            <a:fillRect/>
          </a:stretch>
        </p:blipFill>
        <p:spPr bwMode="auto">
          <a:xfrm>
            <a:off x="6398183" y="2198814"/>
            <a:ext cx="1976311" cy="2151031"/>
          </a:xfrm>
          <a:prstGeom prst="roundRect">
            <a:avLst>
              <a:gd name="adj" fmla="val 1632"/>
            </a:avLst>
          </a:prstGeom>
          <a:blipFill dpi="0" rotWithShape="1">
            <a:blip r:embed="rId5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3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 animBg="1"/>
      <p:bldP spid="3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77954" y="1397000"/>
            <a:ext cx="45529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懂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礼仪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，充满自信，代表企业形象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72409" y="3052306"/>
            <a:ext cx="4903221" cy="87716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客户之间的交往，商业活动的成功，一般人都猜测它来自于不群的智慧、非凡的手段或出众的口才，然而松下幸之助说：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7954" y="3672840"/>
            <a:ext cx="4552950" cy="638175"/>
            <a:chOff x="877954" y="3672840"/>
            <a:chExt cx="4552950" cy="638175"/>
          </a:xfrm>
        </p:grpSpPr>
        <p:sp>
          <p:nvSpPr>
            <p:cNvPr id="6" name="圆角矩形 5"/>
            <p:cNvSpPr/>
            <p:nvPr/>
          </p:nvSpPr>
          <p:spPr>
            <a:xfrm>
              <a:off x="877954" y="3672840"/>
              <a:ext cx="4552950" cy="638175"/>
            </a:xfrm>
            <a:prstGeom prst="roundRect">
              <a:avLst>
                <a:gd name="adj" fmla="val 9394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161577" y="3726470"/>
              <a:ext cx="3985706" cy="530915"/>
            </a:xfrm>
            <a:prstGeom prst="rect">
              <a:avLst/>
            </a:prstGeom>
          </p:spPr>
          <p:txBody>
            <a:bodyPr wrap="none" lIns="68580" tIns="34290" rIns="68580" bIns="34290">
              <a:spAutoFit/>
            </a:bodyPr>
            <a:lstStyle/>
            <a:p>
              <a:r>
                <a:rPr lang="zh-CN" altLang="zh-CN" sz="30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错，它来自高妙的礼仪</a:t>
              </a:r>
              <a:endPara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为何要学礼仪</a:t>
            </a:r>
          </a:p>
        </p:txBody>
      </p:sp>
      <p:sp>
        <p:nvSpPr>
          <p:cNvPr id="10" name="矩形 9"/>
          <p:cNvSpPr/>
          <p:nvPr/>
        </p:nvSpPr>
        <p:spPr>
          <a:xfrm>
            <a:off x="853054" y="1720621"/>
            <a:ext cx="3607186" cy="12511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塑造组织形象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传播沟通信息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提高办事效率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12" name="Picture 2" descr="https://timgsa.baidu.com/timg?image&amp;quality=80&amp;size=b10000_10000&amp;sec=1488015499&amp;di=fb12e0fd38ef899f35a920ef4bce6c6b&amp;src=http://img.evolife.cn/2012-01/5b77ef2a0c30584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037" t="11201"/>
          <a:stretch>
            <a:fillRect/>
          </a:stretch>
        </p:blipFill>
        <p:spPr bwMode="auto">
          <a:xfrm>
            <a:off x="6398183" y="2198814"/>
            <a:ext cx="1976311" cy="2151031"/>
          </a:xfrm>
          <a:prstGeom prst="roundRect">
            <a:avLst>
              <a:gd name="adj" fmla="val 1632"/>
            </a:avLst>
          </a:prstGeom>
          <a:blipFill dpi="0" rotWithShape="1">
            <a:blip r:embed="rId4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1694" y="1280844"/>
            <a:ext cx="348088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不懂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礼，别人生气，后果严重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63"/>
          <p:cNvSpPr txBox="1"/>
          <p:nvPr/>
        </p:nvSpPr>
        <p:spPr>
          <a:xfrm>
            <a:off x="651694" y="1899098"/>
            <a:ext cx="2686050" cy="3924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约翰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•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洛克（英国哲学家）：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51695" y="2326887"/>
            <a:ext cx="3804736" cy="961143"/>
            <a:chOff x="651695" y="2326887"/>
            <a:chExt cx="3804736" cy="961143"/>
          </a:xfrm>
        </p:grpSpPr>
        <p:sp>
          <p:nvSpPr>
            <p:cNvPr id="18" name="圆角矩形 17"/>
            <p:cNvSpPr/>
            <p:nvPr/>
          </p:nvSpPr>
          <p:spPr>
            <a:xfrm>
              <a:off x="651695" y="2451398"/>
              <a:ext cx="3804736" cy="836632"/>
            </a:xfrm>
            <a:prstGeom prst="roundRect">
              <a:avLst>
                <a:gd name="adj" fmla="val 5002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56470" y="2535006"/>
              <a:ext cx="3614236" cy="669414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没有良好的礼仪，其余的一切成就都会被人看成骄傲、自负、无用和愚蠢。</a:t>
              </a: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888252" y="2326887"/>
              <a:ext cx="144443" cy="124511"/>
            </a:xfrm>
            <a:prstGeom prst="rtTriangl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651695" y="3641586"/>
            <a:ext cx="3804736" cy="60785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不遵守商务礼仪，往往会让人见笑，甚至会造成非常严重的后果。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3" name="Picture 2" descr="C:\Users\user\Desktop\5.jpg"/>
          <p:cNvPicPr>
            <a:picLocks noChangeAspect="1" noChangeArrowheads="1"/>
          </p:cNvPicPr>
          <p:nvPr/>
        </p:nvPicPr>
        <p:blipFill rotWithShape="1">
          <a:blip r:embed="rId3" cstate="print"/>
          <a:srcRect r="17399"/>
          <a:stretch>
            <a:fillRect/>
          </a:stretch>
        </p:blipFill>
        <p:spPr bwMode="auto">
          <a:xfrm>
            <a:off x="4944248" y="2444004"/>
            <a:ext cx="3417432" cy="1958925"/>
          </a:xfrm>
          <a:prstGeom prst="roundRect">
            <a:avLst>
              <a:gd name="adj" fmla="val 1632"/>
            </a:avLst>
          </a:prstGeom>
          <a:blipFill dpi="0" rotWithShape="1">
            <a:blip r:embed="rId4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944248" y="1290650"/>
            <a:ext cx="2152931" cy="596702"/>
            <a:chOff x="4944248" y="1290650"/>
            <a:chExt cx="2152931" cy="596702"/>
          </a:xfrm>
        </p:grpSpPr>
        <p:sp>
          <p:nvSpPr>
            <p:cNvPr id="24" name="矩形 4"/>
            <p:cNvSpPr>
              <a:spLocks noChangeArrowheads="1"/>
            </p:cNvSpPr>
            <p:nvPr/>
          </p:nvSpPr>
          <p:spPr bwMode="auto">
            <a:xfrm>
              <a:off x="5518382" y="1290650"/>
              <a:ext cx="1578797" cy="59670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35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案例：</a:t>
              </a:r>
              <a:r>
                <a:rPr lang="zh-CN" altLang="en-US" sz="12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鞍之战</a:t>
              </a:r>
              <a:endParaRPr lang="en-US" altLang="zh-CN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5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因“礼”引发的血战</a:t>
              </a:r>
            </a:p>
          </p:txBody>
        </p:sp>
        <p:pic>
          <p:nvPicPr>
            <p:cNvPr id="25" name="Picture 3" descr="D:\Teliss_Tong\Copy\定期备份\工作备份\！PPT图片及版面资源\06-PPT精选插图\04-图标\BE2B91485291AEB7B04B1F1F2B4A2632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944248" y="1335829"/>
              <a:ext cx="488408" cy="48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矩形 19"/>
          <p:cNvSpPr/>
          <p:nvPr/>
        </p:nvSpPr>
        <p:spPr>
          <a:xfrm>
            <a:off x="4944248" y="1941457"/>
            <a:ext cx="341743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顷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公不尊重各有残疾的晋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、鲁、卫、曹四国使臣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。四国歃血为盟，联合讨伐齐国。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为何要学礼仪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3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3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2" grpId="0"/>
      <p:bldP spid="20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timg (6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7175" r="32154"/>
          <a:stretch>
            <a:fillRect/>
          </a:stretch>
        </p:blipFill>
        <p:spPr bwMode="auto">
          <a:xfrm>
            <a:off x="6735498" y="0"/>
            <a:ext cx="2408502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timg (8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3519" y="3681648"/>
            <a:ext cx="2127581" cy="141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670"/>
          <a:stretch>
            <a:fillRect/>
          </a:stretch>
        </p:blipFill>
        <p:spPr>
          <a:xfrm>
            <a:off x="366642" y="888260"/>
            <a:ext cx="3785887" cy="2774849"/>
          </a:xfrm>
          <a:prstGeom prst="rect">
            <a:avLst/>
          </a:prstGeom>
        </p:spPr>
      </p:pic>
      <p:pic>
        <p:nvPicPr>
          <p:cNvPr id="4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그림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478"/>
          <a:stretch>
            <a:fillRect/>
          </a:stretch>
        </p:blipFill>
        <p:spPr>
          <a:xfrm>
            <a:off x="6718852" y="-14369"/>
            <a:ext cx="2425148" cy="5143500"/>
          </a:xfrm>
          <a:prstGeom prst="rect">
            <a:avLst/>
          </a:prstGeom>
        </p:spPr>
      </p:pic>
      <p:sp>
        <p:nvSpPr>
          <p:cNvPr id="6" name="礼仪概述"/>
          <p:cNvSpPr txBox="1"/>
          <p:nvPr/>
        </p:nvSpPr>
        <p:spPr>
          <a:xfrm>
            <a:off x="5131035" y="2054073"/>
            <a:ext cx="2458486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spc="300" dirty="0" smtClean="0">
                <a:latin typeface="+mj-ea"/>
                <a:ea typeface="+mj-ea"/>
              </a:rPr>
              <a:t>职业形象</a:t>
            </a:r>
            <a:endParaRPr lang="ko-KR" altLang="en-US" sz="3600" spc="300" dirty="0">
              <a:latin typeface="+mj-ea"/>
              <a:ea typeface="+mj-ea"/>
            </a:endParaRPr>
          </a:p>
        </p:txBody>
      </p:sp>
      <p:sp>
        <p:nvSpPr>
          <p:cNvPr id="8" name="01"/>
          <p:cNvSpPr txBox="1"/>
          <p:nvPr/>
        </p:nvSpPr>
        <p:spPr>
          <a:xfrm>
            <a:off x="4213551" y="1989859"/>
            <a:ext cx="795330" cy="64189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5110347" y="2954213"/>
            <a:ext cx="3073885" cy="1215135"/>
            <a:chOff x="5110347" y="2954213"/>
            <a:chExt cx="3073885" cy="121513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110347" y="295421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110347" y="335925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110347" y="376430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110347" y="416934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456154" y="3018236"/>
            <a:ext cx="2728078" cy="284693"/>
            <a:chOff x="5456154" y="3018236"/>
            <a:chExt cx="2728078" cy="284693"/>
          </a:xfrm>
        </p:grpSpPr>
        <p:sp>
          <p:nvSpPr>
            <p:cNvPr id="13" name="矩形 12"/>
            <p:cNvSpPr/>
            <p:nvPr/>
          </p:nvSpPr>
          <p:spPr bwMode="auto">
            <a:xfrm>
              <a:off x="5456154" y="307572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5726184" y="301823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仪容（发肤容貌）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56154" y="3423281"/>
            <a:ext cx="2728078" cy="284693"/>
            <a:chOff x="5456154" y="3423281"/>
            <a:chExt cx="2728078" cy="284693"/>
          </a:xfrm>
        </p:grpSpPr>
        <p:sp>
          <p:nvSpPr>
            <p:cNvPr id="14" name="矩形 13"/>
            <p:cNvSpPr/>
            <p:nvPr/>
          </p:nvSpPr>
          <p:spPr bwMode="auto">
            <a:xfrm>
              <a:off x="5456154" y="3480771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3"/>
            <p:cNvSpPr txBox="1"/>
            <p:nvPr/>
          </p:nvSpPr>
          <p:spPr>
            <a:xfrm>
              <a:off x="5726184" y="3423281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仪表（衣着打扮）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56154" y="3828326"/>
            <a:ext cx="2725735" cy="284693"/>
            <a:chOff x="5456154" y="3828326"/>
            <a:chExt cx="2725735" cy="284693"/>
          </a:xfrm>
        </p:grpSpPr>
        <p:sp>
          <p:nvSpPr>
            <p:cNvPr id="15" name="矩形 14"/>
            <p:cNvSpPr/>
            <p:nvPr/>
          </p:nvSpPr>
          <p:spPr bwMode="auto">
            <a:xfrm>
              <a:off x="5456154" y="388581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4"/>
            <p:cNvSpPr txBox="1"/>
            <p:nvPr/>
          </p:nvSpPr>
          <p:spPr>
            <a:xfrm>
              <a:off x="5723841" y="382832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仪态（举止神态）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仪容（发肤容貌）</a:t>
            </a:r>
          </a:p>
        </p:txBody>
      </p:sp>
      <p:sp>
        <p:nvSpPr>
          <p:cNvPr id="10" name="矩形 9"/>
          <p:cNvSpPr/>
          <p:nvPr/>
        </p:nvSpPr>
        <p:spPr>
          <a:xfrm>
            <a:off x="529774" y="801949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第一印象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2481" y="1156751"/>
            <a:ext cx="724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人与人第一次交往中给人留下的印象，在对方的头脑中形成并占据着主导地位，这种效应即为第一印象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效应。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791691" y="1876217"/>
            <a:ext cx="1218612" cy="1188132"/>
            <a:chOff x="1781531" y="1764457"/>
            <a:chExt cx="1218612" cy="1188132"/>
          </a:xfrm>
        </p:grpSpPr>
        <p:grpSp>
          <p:nvGrpSpPr>
            <p:cNvPr id="26" name="组合 25"/>
            <p:cNvGrpSpPr/>
            <p:nvPr/>
          </p:nvGrpSpPr>
          <p:grpSpPr>
            <a:xfrm>
              <a:off x="1781531" y="1764457"/>
              <a:ext cx="1188132" cy="1188132"/>
              <a:chOff x="1781531" y="1764457"/>
              <a:chExt cx="1188132" cy="118813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781531" y="1764457"/>
                <a:ext cx="1188132" cy="1188132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饼形 16"/>
              <p:cNvSpPr/>
              <p:nvPr/>
            </p:nvSpPr>
            <p:spPr>
              <a:xfrm>
                <a:off x="1781531" y="1764457"/>
                <a:ext cx="1188132" cy="1188132"/>
              </a:xfrm>
              <a:prstGeom prst="pie">
                <a:avLst>
                  <a:gd name="adj1" fmla="val 9146712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950280" y="1923046"/>
                <a:ext cx="870954" cy="870954"/>
              </a:xfrm>
              <a:prstGeom prst="ellipse">
                <a:avLst/>
              </a:prstGeom>
              <a:solidFill>
                <a:srgbClr val="EBE9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115"/>
            <p:cNvSpPr txBox="1"/>
            <p:nvPr/>
          </p:nvSpPr>
          <p:spPr>
            <a:xfrm>
              <a:off x="1812011" y="2047197"/>
              <a:ext cx="118813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</a:t>
              </a:r>
              <a:r>
                <a:rPr lang="en-US" altLang="zh-CN" sz="36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</a:t>
              </a:r>
              <a:r>
                <a:rPr lang="en-US" altLang="zh-CN" sz="28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rgbClr val="FF66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05579" y="1876217"/>
            <a:ext cx="1217760" cy="1188132"/>
            <a:chOff x="3739965" y="1764457"/>
            <a:chExt cx="1217760" cy="1188132"/>
          </a:xfrm>
        </p:grpSpPr>
        <p:grpSp>
          <p:nvGrpSpPr>
            <p:cNvPr id="29" name="组合 28"/>
            <p:cNvGrpSpPr/>
            <p:nvPr/>
          </p:nvGrpSpPr>
          <p:grpSpPr>
            <a:xfrm>
              <a:off x="3739965" y="1764457"/>
              <a:ext cx="1188132" cy="1188132"/>
              <a:chOff x="1781531" y="1764457"/>
              <a:chExt cx="1188132" cy="1188132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781531" y="1764457"/>
                <a:ext cx="1188132" cy="1188132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饼形 30"/>
              <p:cNvSpPr/>
              <p:nvPr/>
            </p:nvSpPr>
            <p:spPr>
              <a:xfrm>
                <a:off x="1781531" y="1764457"/>
                <a:ext cx="1188132" cy="1188132"/>
              </a:xfrm>
              <a:prstGeom prst="pie">
                <a:avLst>
                  <a:gd name="adj1" fmla="val 21480594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50280" y="1923046"/>
                <a:ext cx="870954" cy="870954"/>
              </a:xfrm>
              <a:prstGeom prst="ellipse">
                <a:avLst/>
              </a:prstGeom>
              <a:solidFill>
                <a:srgbClr val="EBE9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116"/>
            <p:cNvSpPr txBox="1"/>
            <p:nvPr/>
          </p:nvSpPr>
          <p:spPr>
            <a:xfrm>
              <a:off x="3769593" y="2047197"/>
              <a:ext cx="118813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r>
                <a:rPr lang="en-US" altLang="zh-CN" sz="36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r>
                <a:rPr lang="en-US" altLang="zh-CN" sz="28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rgbClr val="FF66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18615" y="1876217"/>
            <a:ext cx="1228772" cy="1188132"/>
            <a:chOff x="5808455" y="1764457"/>
            <a:chExt cx="1228772" cy="1188132"/>
          </a:xfrm>
        </p:grpSpPr>
        <p:grpSp>
          <p:nvGrpSpPr>
            <p:cNvPr id="33" name="组合 32"/>
            <p:cNvGrpSpPr/>
            <p:nvPr/>
          </p:nvGrpSpPr>
          <p:grpSpPr>
            <a:xfrm>
              <a:off x="5808455" y="1764457"/>
              <a:ext cx="1188132" cy="1188132"/>
              <a:chOff x="1781531" y="1764457"/>
              <a:chExt cx="1188132" cy="1188132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781531" y="1764457"/>
                <a:ext cx="1188132" cy="1188132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饼形 34"/>
              <p:cNvSpPr/>
              <p:nvPr/>
            </p:nvSpPr>
            <p:spPr>
              <a:xfrm>
                <a:off x="1781531" y="1764457"/>
                <a:ext cx="1188132" cy="1188132"/>
              </a:xfrm>
              <a:prstGeom prst="pie">
                <a:avLst>
                  <a:gd name="adj1" fmla="val 17830714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950280" y="1923046"/>
                <a:ext cx="870954" cy="870954"/>
              </a:xfrm>
              <a:prstGeom prst="ellipse">
                <a:avLst/>
              </a:prstGeom>
              <a:solidFill>
                <a:srgbClr val="EBE9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117"/>
            <p:cNvSpPr txBox="1"/>
            <p:nvPr/>
          </p:nvSpPr>
          <p:spPr>
            <a:xfrm>
              <a:off x="5849095" y="2047197"/>
              <a:ext cx="118813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r>
                <a:rPr lang="en-US" altLang="zh-CN" sz="28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rgbClr val="FF66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Text Box 61"/>
          <p:cNvSpPr txBox="1">
            <a:spLocks noChangeArrowheads="1"/>
          </p:cNvSpPr>
          <p:nvPr/>
        </p:nvSpPr>
        <p:spPr bwMode="auto">
          <a:xfrm>
            <a:off x="1801416" y="3190404"/>
            <a:ext cx="1208888" cy="342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75600" tIns="46800" rIns="75600" bIns="4680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 sz="1600" b="1" kern="100">
                <a:solidFill>
                  <a:schemeClr val="bg1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1400" dirty="0" smtClean="0"/>
              <a:t>形象、举止</a:t>
            </a:r>
            <a:endParaRPr lang="zh-CN" altLang="en-US" sz="1400" dirty="0"/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805702" y="3190404"/>
            <a:ext cx="1217638" cy="342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75600" tIns="46800" rIns="75600" bIns="4680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 sz="1600" b="1" kern="100">
                <a:solidFill>
                  <a:schemeClr val="bg1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1400" dirty="0" smtClean="0"/>
              <a:t>语气、发音</a:t>
            </a:r>
            <a:endParaRPr lang="zh-CN" altLang="en-US" sz="1400" dirty="0"/>
          </a:p>
        </p:txBody>
      </p:sp>
      <p:sp>
        <p:nvSpPr>
          <p:cNvPr id="43" name="Text Box 61"/>
          <p:cNvSpPr txBox="1">
            <a:spLocks noChangeArrowheads="1"/>
          </p:cNvSpPr>
          <p:nvPr/>
        </p:nvSpPr>
        <p:spPr bwMode="auto">
          <a:xfrm>
            <a:off x="5844502" y="3190404"/>
            <a:ext cx="1217638" cy="342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75600" tIns="46800" rIns="75600" bIns="4680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 sz="1600" b="1" kern="100">
                <a:solidFill>
                  <a:schemeClr val="bg1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1400" dirty="0"/>
              <a:t>言语</a:t>
            </a:r>
            <a:r>
              <a:rPr lang="zh-CN" altLang="en-US" sz="1400" dirty="0" smtClean="0"/>
              <a:t>内容</a:t>
            </a:r>
            <a:endParaRPr lang="zh-CN" alt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792481" y="3767871"/>
            <a:ext cx="724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第一印象取决于初次见面时的前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7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秒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—2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分钟，非常宝贵，所以说“一个人永远没有第二次机会给别人第一印象”，第一印象可以先声夺人，造就心理优势，形成“首因效应”，学习礼仪有助于让我们给他人留下一个好的第一印象。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1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6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41" grpId="0" animBg="1"/>
      <p:bldP spid="42" grpId="0" animBg="1"/>
      <p:bldP spid="43" grpId="0" animBg="1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54189" y="3003885"/>
            <a:ext cx="3446531" cy="17497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）发型发式：“女人看头”</a:t>
            </a: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时尚得体，美观大方、符合身份；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不佩戴华丽的头饰，避免出现：</a:t>
            </a:r>
            <a:r>
              <a:rPr lang="zh-CN" altLang="en-US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远看像圣诞树，近看像杂货铺的场面。</a:t>
            </a:r>
          </a:p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）面部修饰：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清新淡妆，妆成有却无。</a:t>
            </a:r>
          </a:p>
        </p:txBody>
      </p:sp>
      <p:sp>
        <p:nvSpPr>
          <p:cNvPr id="6" name="矩形 5"/>
          <p:cNvSpPr/>
          <p:nvPr/>
        </p:nvSpPr>
        <p:spPr>
          <a:xfrm>
            <a:off x="710814" y="3003885"/>
            <a:ext cx="3607186" cy="120032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）发型发式要求：</a:t>
            </a: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前发不遮眉，侧发不掩耳，后发不及领。</a:t>
            </a:r>
          </a:p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）面部修饰：</a:t>
            </a: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剔须修面（</a:t>
            </a:r>
            <a:r>
              <a:rPr lang="zh-CN" altLang="en-US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每日必须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保持清洁。</a:t>
            </a:r>
          </a:p>
        </p:txBody>
      </p:sp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仪容（发肤容貌）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764680" y="1358583"/>
            <a:ext cx="968685" cy="1347787"/>
            <a:chOff x="1774515" y="1104583"/>
            <a:chExt cx="968685" cy="1347787"/>
          </a:xfrm>
        </p:grpSpPr>
        <p:pic>
          <p:nvPicPr>
            <p:cNvPr id="4" name="Picture 3" descr="C:\Users\Administrator\Desktop\timg_imag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4515" y="1104583"/>
              <a:ext cx="958850" cy="1347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869440" y="2406651"/>
              <a:ext cx="873760" cy="4571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8" name="Picture 4" descr="C:\Users\Administrator\Desktop\未标题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8979" y="1358583"/>
            <a:ext cx="1384867" cy="146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529774" y="801949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发肤容貌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487445" y="2650255"/>
            <a:ext cx="1766042" cy="1737716"/>
            <a:chOff x="6753850" y="3646291"/>
            <a:chExt cx="2354723" cy="2316954"/>
          </a:xfrm>
        </p:grpSpPr>
        <p:sp>
          <p:nvSpPr>
            <p:cNvPr id="5" name="空心弧 4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9000000"/>
                <a:gd name="adj2" fmla="val 162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空心弧 5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1800000"/>
                <a:gd name="adj2" fmla="val 90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空心弧 26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16200000"/>
                <a:gd name="adj2" fmla="val 18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任意多边形 28"/>
            <p:cNvSpPr/>
            <p:nvPr/>
          </p:nvSpPr>
          <p:spPr>
            <a:xfrm>
              <a:off x="7467053" y="4491369"/>
              <a:ext cx="928316" cy="928316"/>
            </a:xfrm>
            <a:custGeom>
              <a:avLst/>
              <a:gdLst>
                <a:gd name="connsiteX0" fmla="*/ 0 w 928316"/>
                <a:gd name="connsiteY0" fmla="*/ 464158 h 928316"/>
                <a:gd name="connsiteX1" fmla="*/ 464158 w 928316"/>
                <a:gd name="connsiteY1" fmla="*/ 0 h 928316"/>
                <a:gd name="connsiteX2" fmla="*/ 928316 w 928316"/>
                <a:gd name="connsiteY2" fmla="*/ 464158 h 928316"/>
                <a:gd name="connsiteX3" fmla="*/ 464158 w 928316"/>
                <a:gd name="connsiteY3" fmla="*/ 928316 h 928316"/>
                <a:gd name="connsiteX4" fmla="*/ 0 w 928316"/>
                <a:gd name="connsiteY4" fmla="*/ 464158 h 92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316" h="928316">
                  <a:moveTo>
                    <a:pt x="0" y="464158"/>
                  </a:moveTo>
                  <a:cubicBezTo>
                    <a:pt x="0" y="207811"/>
                    <a:pt x="207811" y="0"/>
                    <a:pt x="464158" y="0"/>
                  </a:cubicBezTo>
                  <a:cubicBezTo>
                    <a:pt x="720505" y="0"/>
                    <a:pt x="928316" y="207811"/>
                    <a:pt x="928316" y="464158"/>
                  </a:cubicBezTo>
                  <a:cubicBezTo>
                    <a:pt x="928316" y="720505"/>
                    <a:pt x="720505" y="928316"/>
                    <a:pt x="464158" y="928316"/>
                  </a:cubicBezTo>
                  <a:cubicBezTo>
                    <a:pt x="207811" y="928316"/>
                    <a:pt x="0" y="720505"/>
                    <a:pt x="0" y="464158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dirty="0">
                  <a:latin typeface="Impact" panose="020B0806030902050204" pitchFamily="34" charset="0"/>
                </a:rPr>
                <a:t>TPO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7606301" y="3646291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dirty="0">
                  <a:latin typeface="Impact" panose="020B0806030902050204" pitchFamily="34" charset="0"/>
                </a:rPr>
                <a:t>TIME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458752" y="5122779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latin typeface="Impact" panose="020B0806030902050204" pitchFamily="34" charset="0"/>
                </a:rPr>
                <a:t>PLACE</a:t>
              </a:r>
              <a:endParaRPr lang="zh-CN" altLang="en-US" dirty="0">
                <a:latin typeface="Impact" panose="020B0806030902050204" pitchFamily="34" charset="0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753850" y="5122779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latin typeface="Impact" panose="020B0806030902050204" pitchFamily="34" charset="0"/>
                </a:rPr>
                <a:t>OBJECT</a:t>
              </a:r>
              <a:endParaRPr lang="zh-CN" altLang="en-US" sz="12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30682" y="2567917"/>
            <a:ext cx="1748685" cy="1755517"/>
            <a:chOff x="3308625" y="2652380"/>
            <a:chExt cx="1748685" cy="1755517"/>
          </a:xfrm>
        </p:grpSpPr>
        <p:grpSp>
          <p:nvGrpSpPr>
            <p:cNvPr id="13" name="组合 12"/>
            <p:cNvGrpSpPr/>
            <p:nvPr/>
          </p:nvGrpSpPr>
          <p:grpSpPr>
            <a:xfrm>
              <a:off x="4679268" y="3111753"/>
              <a:ext cx="378042" cy="1296144"/>
              <a:chOff x="2987824" y="4653136"/>
              <a:chExt cx="504056" cy="1728192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987824" y="5949280"/>
                <a:ext cx="504056" cy="0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987824" y="4653136"/>
                <a:ext cx="0" cy="1728192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3308625" y="2652380"/>
              <a:ext cx="1316638" cy="1755517"/>
              <a:chOff x="3308625" y="2652380"/>
              <a:chExt cx="1316638" cy="1755517"/>
            </a:xfrm>
          </p:grpSpPr>
          <p:pic>
            <p:nvPicPr>
              <p:cNvPr id="19" name="Picture 1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1404" r="11609"/>
              <a:stretch>
                <a:fillRect/>
              </a:stretch>
            </p:blipFill>
            <p:spPr bwMode="auto">
              <a:xfrm>
                <a:off x="3308625" y="2652380"/>
                <a:ext cx="1316637" cy="1755517"/>
              </a:xfrm>
              <a:prstGeom prst="roundRect">
                <a:avLst>
                  <a:gd name="adj" fmla="val 1632"/>
                </a:avLst>
              </a:prstGeom>
              <a:blipFill dpi="0" rotWithShape="1">
                <a:blip r:embed="rId4" cstate="screen"/>
                <a:srcRect/>
                <a:stretch>
                  <a:fillRect/>
                </a:stretch>
              </a:blipFill>
              <a:ln w="19050" cap="flat" cmpd="sng">
                <a:solidFill>
                  <a:schemeClr val="bg1"/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2" name="TextBox 30"/>
              <p:cNvSpPr txBox="1">
                <a:spLocks noChangeArrowheads="1"/>
              </p:cNvSpPr>
              <p:nvPr/>
            </p:nvSpPr>
            <p:spPr bwMode="auto">
              <a:xfrm>
                <a:off x="3308625" y="3940889"/>
                <a:ext cx="1316638" cy="289310"/>
              </a:xfrm>
              <a:prstGeom prst="rect">
                <a:avLst/>
              </a:prstGeom>
              <a:solidFill>
                <a:srgbClr val="FF6600">
                  <a:alpha val="50195"/>
                </a:srgbClr>
              </a:solidFill>
              <a:ln>
                <a:noFill/>
              </a:ln>
            </p:spPr>
            <p:txBody>
              <a:bodyPr wrap="square" lIns="68580" tIns="34290" rIns="68580" bIns="3429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目的、对象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241093" y="2567918"/>
            <a:ext cx="1769158" cy="1755518"/>
            <a:chOff x="6819036" y="2652381"/>
            <a:chExt cx="1769158" cy="1755518"/>
          </a:xfrm>
        </p:grpSpPr>
        <p:grpSp>
          <p:nvGrpSpPr>
            <p:cNvPr id="10" name="组合 9"/>
            <p:cNvGrpSpPr/>
            <p:nvPr/>
          </p:nvGrpSpPr>
          <p:grpSpPr>
            <a:xfrm>
              <a:off x="6819036" y="3111753"/>
              <a:ext cx="378042" cy="1296144"/>
              <a:chOff x="5868144" y="4653136"/>
              <a:chExt cx="504056" cy="1728192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5868144" y="5949280"/>
                <a:ext cx="504056" cy="0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6372200" y="4653136"/>
                <a:ext cx="0" cy="1728192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33"/>
            <p:cNvGrpSpPr/>
            <p:nvPr/>
          </p:nvGrpSpPr>
          <p:grpSpPr>
            <a:xfrm>
              <a:off x="7271556" y="2652381"/>
              <a:ext cx="1316638" cy="1755518"/>
              <a:chOff x="7271556" y="2652381"/>
              <a:chExt cx="1316638" cy="1755518"/>
            </a:xfrm>
          </p:grpSpPr>
          <p:pic>
            <p:nvPicPr>
              <p:cNvPr id="20" name="Picture 13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3051" r="21760"/>
              <a:stretch>
                <a:fillRect/>
              </a:stretch>
            </p:blipFill>
            <p:spPr bwMode="auto">
              <a:xfrm>
                <a:off x="7271556" y="2652381"/>
                <a:ext cx="1316638" cy="1755518"/>
              </a:xfrm>
              <a:prstGeom prst="roundRect">
                <a:avLst>
                  <a:gd name="adj" fmla="val 1632"/>
                </a:avLst>
              </a:prstGeom>
              <a:blipFill dpi="0" rotWithShape="1">
                <a:blip r:embed="rId4" cstate="screen"/>
                <a:srcRect/>
                <a:stretch>
                  <a:fillRect/>
                </a:stretch>
              </a:blipFill>
              <a:ln w="19050" cap="flat" cmpd="sng">
                <a:solidFill>
                  <a:schemeClr val="bg1"/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TextBox 30"/>
              <p:cNvSpPr txBox="1">
                <a:spLocks noChangeArrowheads="1"/>
              </p:cNvSpPr>
              <p:nvPr/>
            </p:nvSpPr>
            <p:spPr bwMode="auto">
              <a:xfrm>
                <a:off x="7271556" y="3936563"/>
                <a:ext cx="1316638" cy="289310"/>
              </a:xfrm>
              <a:prstGeom prst="rect">
                <a:avLst/>
              </a:prstGeom>
              <a:solidFill>
                <a:srgbClr val="FF6600">
                  <a:alpha val="50195"/>
                </a:srgbClr>
              </a:solidFill>
              <a:ln>
                <a:noFill/>
              </a:ln>
            </p:spPr>
            <p:txBody>
              <a:bodyPr wrap="square" lIns="68580" tIns="34290" rIns="68580" bIns="3429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地点、场合、身份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2479367" y="1472249"/>
            <a:ext cx="1795674" cy="1176999"/>
            <a:chOff x="5057310" y="1556712"/>
            <a:chExt cx="1795674" cy="1176999"/>
          </a:xfrm>
        </p:grpSpPr>
        <p:grpSp>
          <p:nvGrpSpPr>
            <p:cNvPr id="16" name="组合 15"/>
            <p:cNvGrpSpPr/>
            <p:nvPr/>
          </p:nvGrpSpPr>
          <p:grpSpPr>
            <a:xfrm>
              <a:off x="5327484" y="2625699"/>
              <a:ext cx="1296000" cy="108012"/>
              <a:chOff x="3852112" y="4005064"/>
              <a:chExt cx="1728000" cy="144016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4688582" y="4005064"/>
                <a:ext cx="0" cy="144016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852112" y="4005064"/>
                <a:ext cx="1728000" cy="0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pic>
          <p:nvPicPr>
            <p:cNvPr id="21" name="Picture 1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91" t="29434" r="15112"/>
            <a:stretch>
              <a:fillRect/>
            </a:stretch>
          </p:blipFill>
          <p:spPr bwMode="auto">
            <a:xfrm>
              <a:off x="5057310" y="1556712"/>
              <a:ext cx="1795674" cy="1008027"/>
            </a:xfrm>
            <a:prstGeom prst="roundRect">
              <a:avLst>
                <a:gd name="adj" fmla="val 1632"/>
              </a:avLst>
            </a:prstGeom>
            <a:blipFill dpi="0" rotWithShape="1">
              <a:blip r:embed="rId7" cstate="screen"/>
              <a:srcRect/>
              <a:stretch>
                <a:fillRect/>
              </a:stretch>
            </a:blipFill>
            <a:ln w="19050" cap="flat" cmpd="sng">
              <a:solidFill>
                <a:schemeClr val="bg1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30"/>
            <p:cNvSpPr txBox="1">
              <a:spLocks noChangeArrowheads="1"/>
            </p:cNvSpPr>
            <p:nvPr/>
          </p:nvSpPr>
          <p:spPr bwMode="auto">
            <a:xfrm>
              <a:off x="5057310" y="2193651"/>
              <a:ext cx="1795674" cy="289310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时间、季节、时令、时代</a:t>
              </a: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29774" y="801949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原则（</a:t>
            </a:r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TPO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原则）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94939" y="2796365"/>
            <a:ext cx="2259782" cy="287002"/>
            <a:chOff x="519614" y="2550780"/>
            <a:chExt cx="2505075" cy="287002"/>
          </a:xfrm>
        </p:grpSpPr>
        <p:sp>
          <p:nvSpPr>
            <p:cNvPr id="3" name="圆角矩形 2"/>
            <p:cNvSpPr/>
            <p:nvPr/>
          </p:nvSpPr>
          <p:spPr>
            <a:xfrm>
              <a:off x="519614" y="2550780"/>
              <a:ext cx="2505075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43439" y="2553089"/>
              <a:ext cx="1495425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规则补充：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6222641" y="3208983"/>
            <a:ext cx="2445293" cy="13177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扬长避短：要会遮丑，如长脸不穿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V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领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等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</a:p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遵守常规：不穿奇装异服。</a:t>
            </a:r>
          </a:p>
        </p:txBody>
      </p:sp>
      <p:sp>
        <p:nvSpPr>
          <p:cNvPr id="33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3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女性着装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32825" y="1966058"/>
            <a:ext cx="1725656" cy="2460110"/>
            <a:chOff x="6560104" y="1899518"/>
            <a:chExt cx="1466850" cy="2091155"/>
          </a:xfrm>
        </p:grpSpPr>
        <p:sp>
          <p:nvSpPr>
            <p:cNvPr id="36" name="AutoShape 3"/>
            <p:cNvSpPr>
              <a:spLocks noChangeArrowheads="1"/>
            </p:cNvSpPr>
            <p:nvPr/>
          </p:nvSpPr>
          <p:spPr bwMode="auto">
            <a:xfrm rot="10800000">
              <a:off x="6560104" y="3812079"/>
              <a:ext cx="1466850" cy="1785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pic>
          <p:nvPicPr>
            <p:cNvPr id="27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973" r="4973"/>
            <a:stretch>
              <a:fillRect/>
            </a:stretch>
          </p:blipFill>
          <p:spPr bwMode="auto">
            <a:xfrm>
              <a:off x="6676804" y="1899518"/>
              <a:ext cx="1222208" cy="191256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30"/>
            <p:cNvSpPr txBox="1">
              <a:spLocks noChangeArrowheads="1"/>
            </p:cNvSpPr>
            <p:nvPr/>
          </p:nvSpPr>
          <p:spPr bwMode="auto">
            <a:xfrm>
              <a:off x="6676804" y="3372610"/>
              <a:ext cx="1222208" cy="296936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algn="ctr">
                <a:lnSpc>
                  <a:spcPct val="130000"/>
                </a:lnSpc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皮裙</a:t>
              </a:r>
              <a:endParaRPr lang="en-US" altLang="zh-CN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09360" y="1179953"/>
            <a:ext cx="3510242" cy="484748"/>
            <a:chOff x="2809360" y="1179953"/>
            <a:chExt cx="3510242" cy="484748"/>
          </a:xfrm>
        </p:grpSpPr>
        <p:cxnSp>
          <p:nvCxnSpPr>
            <p:cNvPr id="33" name="直接连接符 32"/>
            <p:cNvCxnSpPr/>
            <p:nvPr/>
          </p:nvCxnSpPr>
          <p:spPr>
            <a:xfrm flipH="1">
              <a:off x="2809360" y="1607631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2809360" y="1179953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女士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裙装 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大禁忌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1150" y="1894167"/>
            <a:ext cx="1703230" cy="2532004"/>
            <a:chOff x="1064554" y="1838412"/>
            <a:chExt cx="1545431" cy="2297420"/>
          </a:xfrm>
        </p:grpSpPr>
        <p:pic>
          <p:nvPicPr>
            <p:cNvPr id="31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1202500" y="1838412"/>
              <a:ext cx="1307480" cy="211049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0"/>
            <p:cNvSpPr txBox="1">
              <a:spLocks noChangeArrowheads="1"/>
            </p:cNvSpPr>
            <p:nvPr/>
          </p:nvSpPr>
          <p:spPr bwMode="auto">
            <a:xfrm>
              <a:off x="1202500" y="3476083"/>
              <a:ext cx="1307480" cy="316962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裙、鞋、袜不搭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AutoShape 9"/>
            <p:cNvSpPr>
              <a:spLocks noChangeArrowheads="1"/>
            </p:cNvSpPr>
            <p:nvPr/>
          </p:nvSpPr>
          <p:spPr bwMode="auto">
            <a:xfrm rot="10800000">
              <a:off x="1064554" y="3948903"/>
              <a:ext cx="1545431" cy="18692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51041" y="1767939"/>
            <a:ext cx="2038350" cy="2808311"/>
            <a:chOff x="2620737" y="1818739"/>
            <a:chExt cx="2038350" cy="2808311"/>
          </a:xfrm>
        </p:grpSpPr>
        <p:sp>
          <p:nvSpPr>
            <p:cNvPr id="39" name="AutoShape 11"/>
            <p:cNvSpPr>
              <a:spLocks noChangeArrowheads="1"/>
            </p:cNvSpPr>
            <p:nvPr/>
          </p:nvSpPr>
          <p:spPr bwMode="auto">
            <a:xfrm rot="10800000">
              <a:off x="2620737" y="4379400"/>
              <a:ext cx="2038350" cy="24765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pic>
          <p:nvPicPr>
            <p:cNvPr id="41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948" t="22238" r="14948" b="3471"/>
            <a:stretch>
              <a:fillRect/>
            </a:stretch>
          </p:blipFill>
          <p:spPr bwMode="auto">
            <a:xfrm>
              <a:off x="2815866" y="1818739"/>
              <a:ext cx="1697554" cy="256664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30"/>
            <p:cNvSpPr txBox="1">
              <a:spLocks noChangeArrowheads="1"/>
            </p:cNvSpPr>
            <p:nvPr/>
          </p:nvSpPr>
          <p:spPr bwMode="auto">
            <a:xfrm>
              <a:off x="2815866" y="3884495"/>
              <a:ext cx="1697554" cy="349326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algn="ctr">
                <a:lnSpc>
                  <a:spcPct val="130000"/>
                </a:lnSpc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光腿</a:t>
              </a:r>
              <a:r>
                <a:rPr lang="zh-CN" altLang="en-US" dirty="0" smtClean="0"/>
                <a:t>或镂花丝袜</a:t>
              </a:r>
              <a:endParaRPr lang="en-US" altLang="zh-CN" dirty="0"/>
            </a:p>
          </p:txBody>
        </p:sp>
      </p:grpSp>
      <p:sp>
        <p:nvSpPr>
          <p:cNvPr id="2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16052" y="1767938"/>
            <a:ext cx="1990113" cy="2808315"/>
            <a:chOff x="4726318" y="1946822"/>
            <a:chExt cx="1627584" cy="2296738"/>
          </a:xfrm>
        </p:grpSpPr>
        <p:pic>
          <p:nvPicPr>
            <p:cNvPr id="30" name="Picture 8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674" r="18674"/>
            <a:stretch>
              <a:fillRect/>
            </a:stretch>
          </p:blipFill>
          <p:spPr bwMode="auto">
            <a:xfrm>
              <a:off x="4883611" y="1946822"/>
              <a:ext cx="1303142" cy="209909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AutoShape 5"/>
            <p:cNvSpPr>
              <a:spLocks noChangeArrowheads="1"/>
            </p:cNvSpPr>
            <p:nvPr/>
          </p:nvSpPr>
          <p:spPr bwMode="auto">
            <a:xfrm rot="10800000">
              <a:off x="4726318" y="4045916"/>
              <a:ext cx="1627584" cy="19764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30"/>
            <p:cNvSpPr txBox="1">
              <a:spLocks noChangeArrowheads="1"/>
            </p:cNvSpPr>
            <p:nvPr/>
          </p:nvSpPr>
          <p:spPr bwMode="auto">
            <a:xfrm>
              <a:off x="4883611" y="3649941"/>
              <a:ext cx="1303142" cy="285691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algn="ctr">
                <a:lnSpc>
                  <a:spcPct val="130000"/>
                </a:lnSpc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三截腿</a:t>
              </a:r>
              <a:endParaRPr lang="en-US" altLang="zh-CN" dirty="0"/>
            </a:p>
          </p:txBody>
        </p:sp>
      </p:grpSp>
      <p:pic>
        <p:nvPicPr>
          <p:cNvPr id="35" name="Picture 3" descr="E:\仝德志文件，勿删！\03-参考文档\！PPT图片及版面资源\06-PPT精选插图\04-图标\禁止符号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031385" y="1238758"/>
            <a:ext cx="428974" cy="428974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timg (17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35000" r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00" r="35000"/>
          <a:stretch>
            <a:fillRect/>
          </a:stretch>
        </p:blipFill>
        <p:spPr bwMode="auto">
          <a:xfrm>
            <a:off x="-152400" y="1240297"/>
            <a:ext cx="1178560" cy="392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270385" y="1238659"/>
            <a:ext cx="3510242" cy="484748"/>
            <a:chOff x="3270385" y="1238659"/>
            <a:chExt cx="3510242" cy="484748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3270385" y="166633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3270385" y="1238659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首饰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佩戴 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讲究的四个原则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3350975" y="2001665"/>
            <a:ext cx="4398790" cy="6294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且“影响工作，炫富、炫耀性别优势”的首饰不能戴。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50975" y="2703743"/>
            <a:ext cx="4398790" cy="6294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每种不多于两件（如耳环、手镯）。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总数不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超过三件。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50975" y="3405821"/>
            <a:ext cx="4398790" cy="3493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多首饰应同质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同色，或不同质至少也要同色。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350975" y="4107899"/>
            <a:ext cx="4398790" cy="3493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如十字架形的挂件在国际交往中不宜配戴。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2084589" y="2001665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符合身份</a:t>
            </a:r>
          </a:p>
        </p:txBody>
      </p:sp>
      <p:sp>
        <p:nvSpPr>
          <p:cNvPr id="60" name="圆角矩形 59"/>
          <p:cNvSpPr/>
          <p:nvPr/>
        </p:nvSpPr>
        <p:spPr>
          <a:xfrm>
            <a:off x="2084589" y="2703743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以少为佳</a:t>
            </a:r>
          </a:p>
        </p:txBody>
      </p:sp>
      <p:sp>
        <p:nvSpPr>
          <p:cNvPr id="61" name="圆角矩形 60"/>
          <p:cNvSpPr/>
          <p:nvPr/>
        </p:nvSpPr>
        <p:spPr>
          <a:xfrm>
            <a:off x="2084589" y="3405821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同质同色</a:t>
            </a:r>
          </a:p>
        </p:txBody>
      </p:sp>
      <p:sp>
        <p:nvSpPr>
          <p:cNvPr id="62" name="圆角矩形 61"/>
          <p:cNvSpPr/>
          <p:nvPr/>
        </p:nvSpPr>
        <p:spPr>
          <a:xfrm>
            <a:off x="2084589" y="4107899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符合习俗</a:t>
            </a:r>
          </a:p>
        </p:txBody>
      </p:sp>
      <p:sp>
        <p:nvSpPr>
          <p:cNvPr id="16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sp>
        <p:nvSpPr>
          <p:cNvPr id="17" name="矩形 16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女性着装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600"/>
                            </p:stCondLst>
                            <p:childTnLst>
                              <p:par>
                                <p:cTn id="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1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 animBg="1"/>
      <p:bldP spid="60" grpId="0" animBg="1"/>
      <p:bldP spid="61" grpId="0" animBg="1"/>
      <p:bldP spid="62" grpId="0" animBg="1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30333" y="2274368"/>
            <a:ext cx="1832201" cy="840475"/>
            <a:chOff x="1043148" y="2353168"/>
            <a:chExt cx="1230017" cy="564238"/>
          </a:xfrm>
        </p:grpSpPr>
        <p:sp>
          <p:nvSpPr>
            <p:cNvPr id="4" name="矩形 4"/>
            <p:cNvSpPr>
              <a:spLocks noChangeArrowheads="1"/>
            </p:cNvSpPr>
            <p:nvPr/>
          </p:nvSpPr>
          <p:spPr bwMode="auto">
            <a:xfrm>
              <a:off x="1559310" y="2528148"/>
              <a:ext cx="713855" cy="3745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" name="Picture 2" descr="E:\仝德志文件，勿删！\03-参考文档\！PPT图片及版面资源\06-PPT精选插图\04-图标\red-tie-suit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043148" y="2353168"/>
              <a:ext cx="564238" cy="564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Documents and Settings\tdz\桌面\礼仪培训\西装男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-477520" y="1042916"/>
            <a:ext cx="1906998" cy="458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680111" y="1163314"/>
            <a:ext cx="3529292" cy="623248"/>
            <a:chOff x="3680111" y="1163314"/>
            <a:chExt cx="3529292" cy="623248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3680111" y="171608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3699161" y="1163314"/>
              <a:ext cx="3510242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r>
                <a:rPr lang="en-US" altLang="zh-CN" sz="24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的颜色搭配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680111" y="1968504"/>
            <a:ext cx="3510241" cy="287001"/>
            <a:chOff x="3680111" y="1968504"/>
            <a:chExt cx="3510241" cy="287001"/>
          </a:xfrm>
        </p:grpSpPr>
        <p:sp>
          <p:nvSpPr>
            <p:cNvPr id="9" name="圆角矩形 8"/>
            <p:cNvSpPr/>
            <p:nvPr/>
          </p:nvSpPr>
          <p:spPr>
            <a:xfrm>
              <a:off x="3680111" y="1968504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699161" y="1970812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两个单色，一个图案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3680111" y="2375968"/>
            <a:ext cx="3685889" cy="6294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在西服套装、衬衣、领带中，最少要有两个单色，最多一个图案。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80111" y="3257857"/>
            <a:ext cx="3510241" cy="287002"/>
            <a:chOff x="3680111" y="3257857"/>
            <a:chExt cx="3510241" cy="287002"/>
          </a:xfrm>
        </p:grpSpPr>
        <p:sp>
          <p:nvSpPr>
            <p:cNvPr id="12" name="圆角矩形 11"/>
            <p:cNvSpPr/>
            <p:nvPr/>
          </p:nvSpPr>
          <p:spPr>
            <a:xfrm>
              <a:off x="3680111" y="3257857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699161" y="3260166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深浅交错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680111" y="3665322"/>
            <a:ext cx="3685889" cy="94743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深色西服配浅色衬衫和鲜艳、中深色领带；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中深色西服配浅色衬衫和深色领带；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浅色西服配中深色衬衫和深色领带。</a:t>
            </a:r>
          </a:p>
        </p:txBody>
      </p:sp>
      <p:sp>
        <p:nvSpPr>
          <p:cNvPr id="16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sp>
        <p:nvSpPr>
          <p:cNvPr id="17" name="矩形 16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1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22765" y="1231468"/>
            <a:ext cx="3529292" cy="530915"/>
            <a:chOff x="3922765" y="1231468"/>
            <a:chExt cx="3529292" cy="530915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3922765" y="1702961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3941815" y="1231468"/>
              <a:ext cx="3510242" cy="5309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r>
                <a:rPr lang="en-US" altLang="zh-CN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的三个“三”原则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22766" y="1955378"/>
            <a:ext cx="3510241" cy="287001"/>
            <a:chOff x="3922766" y="1955378"/>
            <a:chExt cx="3510241" cy="287001"/>
          </a:xfrm>
        </p:grpSpPr>
        <p:sp>
          <p:nvSpPr>
            <p:cNvPr id="9" name="圆角矩形 8"/>
            <p:cNvSpPr/>
            <p:nvPr/>
          </p:nvSpPr>
          <p:spPr>
            <a:xfrm>
              <a:off x="3922766" y="1955378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941815" y="1957686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三色原则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3922765" y="2314546"/>
            <a:ext cx="3491931" cy="3493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即全身穿着限制在三种颜色之内。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922766" y="2800408"/>
            <a:ext cx="3510241" cy="287002"/>
            <a:chOff x="3922766" y="2800408"/>
            <a:chExt cx="3510241" cy="287002"/>
          </a:xfrm>
        </p:grpSpPr>
        <p:sp>
          <p:nvSpPr>
            <p:cNvPr id="12" name="圆角矩形 11"/>
            <p:cNvSpPr/>
            <p:nvPr/>
          </p:nvSpPr>
          <p:spPr>
            <a:xfrm>
              <a:off x="3922766" y="2800408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941815" y="2802717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三一定律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3922765" y="3159577"/>
            <a:ext cx="3491931" cy="3277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鞋子、皮带、公文包 一个颜色。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922766" y="3665900"/>
            <a:ext cx="3510241" cy="287002"/>
            <a:chOff x="3922766" y="3665900"/>
            <a:chExt cx="3510241" cy="287002"/>
          </a:xfrm>
        </p:grpSpPr>
        <p:sp>
          <p:nvSpPr>
            <p:cNvPr id="16" name="圆角矩形 15"/>
            <p:cNvSpPr/>
            <p:nvPr/>
          </p:nvSpPr>
          <p:spPr>
            <a:xfrm>
              <a:off x="3922766" y="3665900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941815" y="3668209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三大禁忌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922765" y="4025069"/>
            <a:ext cx="3491931" cy="5863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忌衣袖商标未摘掉、忌西装与皮鞋不相配、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忌不打领带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pic>
        <p:nvPicPr>
          <p:cNvPr id="5122" name="Picture 2" descr="https://timgsa.baidu.com/timg?image&amp;quality=80&amp;size=b9999_10000&amp;sec=1488046920330&amp;di=87b036d451e621b072ae667c6cf4419c&amp;imgtype=0&amp;src=http%3A%2F%2Fm2.quanjing.com%2F2m%2Firep002%2Firep100261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483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44" r="13929"/>
          <a:stretch>
            <a:fillRect/>
          </a:stretch>
        </p:blipFill>
        <p:spPr bwMode="auto">
          <a:xfrm>
            <a:off x="-135798" y="932605"/>
            <a:ext cx="1784271" cy="43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94493" y="2274368"/>
            <a:ext cx="1832201" cy="840475"/>
            <a:chOff x="1043148" y="2353168"/>
            <a:chExt cx="1230017" cy="564238"/>
          </a:xfrm>
        </p:grpSpPr>
        <p:sp>
          <p:nvSpPr>
            <p:cNvPr id="23" name="矩形 4"/>
            <p:cNvSpPr>
              <a:spLocks noChangeArrowheads="1"/>
            </p:cNvSpPr>
            <p:nvPr/>
          </p:nvSpPr>
          <p:spPr bwMode="auto">
            <a:xfrm>
              <a:off x="1559310" y="2528148"/>
              <a:ext cx="713855" cy="3745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Picture 2" descr="E:\仝德志文件，勿删！\03-参考文档\！PPT图片及版面资源\06-PPT精选插图\04-图标\red-tie-suit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043148" y="2353168"/>
              <a:ext cx="564238" cy="564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1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8" grpId="0"/>
      <p:bldP spid="20" grpId="0"/>
      <p:bldP spid="21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3732" y="2153074"/>
            <a:ext cx="2749503" cy="2689861"/>
          </a:xfrm>
          <a:prstGeom prst="rect">
            <a:avLst/>
          </a:prstGeom>
        </p:spPr>
      </p:pic>
      <p:sp>
        <p:nvSpPr>
          <p:cNvPr id="31" name="线形标注 3 30"/>
          <p:cNvSpPr/>
          <p:nvPr/>
        </p:nvSpPr>
        <p:spPr>
          <a:xfrm>
            <a:off x="3072700" y="1459161"/>
            <a:ext cx="1732980" cy="54006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404694"/>
              <a:gd name="adj8" fmla="val 68693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三粒扣</a:t>
            </a:r>
            <a:r>
              <a:rPr lang="zh-CN" altLang="en-US" sz="12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扣上面两粒或只扣中间一粒或都不扣</a:t>
            </a:r>
          </a:p>
        </p:txBody>
      </p:sp>
      <p:sp>
        <p:nvSpPr>
          <p:cNvPr id="32" name="线形标注 2 31"/>
          <p:cNvSpPr/>
          <p:nvPr/>
        </p:nvSpPr>
        <p:spPr>
          <a:xfrm>
            <a:off x="6345178" y="3079341"/>
            <a:ext cx="1577775" cy="540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235"/>
              <a:gd name="adj6" fmla="val -64402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一粒扣：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可扣可不扣</a:t>
            </a:r>
          </a:p>
        </p:txBody>
      </p:sp>
      <p:sp>
        <p:nvSpPr>
          <p:cNvPr id="34" name="矩形 33"/>
          <p:cNvSpPr/>
          <p:nvPr/>
        </p:nvSpPr>
        <p:spPr>
          <a:xfrm>
            <a:off x="6345178" y="1470920"/>
            <a:ext cx="1577775" cy="516542"/>
          </a:xfrm>
          <a:prstGeom prst="rect">
            <a:avLst/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四粒扣：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扣中间两粒或都不扣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45178" y="2292770"/>
            <a:ext cx="1577775" cy="786571"/>
            <a:chOff x="6345178" y="2292770"/>
            <a:chExt cx="1577775" cy="786571"/>
          </a:xfrm>
        </p:grpSpPr>
        <p:sp>
          <p:nvSpPr>
            <p:cNvPr id="33" name="矩形 32"/>
            <p:cNvSpPr/>
            <p:nvPr/>
          </p:nvSpPr>
          <p:spPr>
            <a:xfrm>
              <a:off x="6345178" y="2292770"/>
              <a:ext cx="1577775" cy="516542"/>
            </a:xfrm>
            <a:prstGeom prst="rect">
              <a:avLst/>
            </a:prstGeom>
            <a:ln w="3175">
              <a:solidFill>
                <a:srgbClr val="FF6600"/>
              </a:solidFill>
              <a:prstDash val="dash"/>
              <a:headEnd type="oval"/>
              <a:tailEnd type="none" w="lg" len="lg"/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lIns="68580" tIns="34290" rIns="68580" bIns="34290"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两粒扣：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扣上面第一粒或都不扣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5" name="直接连接符 34"/>
            <p:cNvCxnSpPr>
              <a:stCxn id="32" idx="3"/>
              <a:endCxn id="33" idx="2"/>
            </p:cNvCxnSpPr>
            <p:nvPr/>
          </p:nvCxnSpPr>
          <p:spPr>
            <a:xfrm flipV="1">
              <a:off x="7134066" y="2809311"/>
              <a:ext cx="0" cy="270030"/>
            </a:xfrm>
            <a:prstGeom prst="line">
              <a:avLst/>
            </a:prstGeom>
            <a:ln w="3175">
              <a:solidFill>
                <a:srgbClr val="FF6600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6" name="直接连接符 35"/>
          <p:cNvCxnSpPr>
            <a:stCxn id="33" idx="0"/>
            <a:endCxn id="34" idx="2"/>
          </p:cNvCxnSpPr>
          <p:nvPr/>
        </p:nvCxnSpPr>
        <p:spPr>
          <a:xfrm flipV="1">
            <a:off x="7134066" y="1987462"/>
            <a:ext cx="0" cy="305308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34" idx="1"/>
            <a:endCxn id="31" idx="0"/>
          </p:cNvCxnSpPr>
          <p:nvPr/>
        </p:nvCxnSpPr>
        <p:spPr>
          <a:xfrm flipH="1">
            <a:off x="4805680" y="1729191"/>
            <a:ext cx="1539498" cy="0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50095" y="1978255"/>
            <a:ext cx="1832201" cy="840475"/>
            <a:chOff x="1043148" y="2353168"/>
            <a:chExt cx="1230017" cy="564238"/>
          </a:xfrm>
        </p:grpSpPr>
        <p:sp>
          <p:nvSpPr>
            <p:cNvPr id="19" name="矩形 4"/>
            <p:cNvSpPr>
              <a:spLocks noChangeArrowheads="1"/>
            </p:cNvSpPr>
            <p:nvPr/>
          </p:nvSpPr>
          <p:spPr bwMode="auto">
            <a:xfrm>
              <a:off x="1559310" y="2528148"/>
              <a:ext cx="713855" cy="3745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0" name="Picture 2" descr="E:\仝德志文件，勿删！\03-参考文档\！PPT图片及版面资源\06-PPT精选插图\04-图标\red-tie-suit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043148" y="2353168"/>
              <a:ext cx="564238" cy="564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圆角矩形 20"/>
          <p:cNvSpPr/>
          <p:nvPr/>
        </p:nvSpPr>
        <p:spPr>
          <a:xfrm>
            <a:off x="687570" y="3023404"/>
            <a:ext cx="140167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纽扣扣法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6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1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1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17" grpId="0"/>
      <p:bldP spid="21" grpId="0" animBg="1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08845" y="1493520"/>
            <a:ext cx="3529292" cy="484748"/>
            <a:chOff x="4308845" y="1493520"/>
            <a:chExt cx="3529292" cy="484748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4308845" y="1934533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4327895" y="1493520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白衬衣是男士永远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 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 装</a:t>
              </a:r>
              <a:endParaRPr lang="zh-CN" altLang="en-US" sz="24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308845" y="2150981"/>
            <a:ext cx="3491931" cy="21098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合体，系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上最上一粒纽扣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，能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伸进去一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个到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两个手指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衬衫领子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应露在西服领子外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抬起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手臂时，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衬衫袖口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也应露出西服袖口外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。以保护西服的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清洁；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衬衣的下摆一定要塞到裤腰</a:t>
            </a:r>
            <a:r>
              <a:rPr lang="zh-CN" altLang="en-US" b="1" kern="1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里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sp>
        <p:nvSpPr>
          <p:cNvPr id="11" name="矩形 10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3" name="Picture 3" descr="C:\Users\Administrator\Desktop\timg (18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30125" y="1290320"/>
            <a:ext cx="2725483" cy="38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1477898" y="2230954"/>
            <a:ext cx="2348373" cy="700786"/>
            <a:chOff x="1995358" y="2229157"/>
            <a:chExt cx="1882713" cy="561827"/>
          </a:xfrm>
        </p:grpSpPr>
        <p:sp>
          <p:nvSpPr>
            <p:cNvPr id="16" name="矩形 4"/>
            <p:cNvSpPr>
              <a:spLocks noChangeArrowheads="1"/>
            </p:cNvSpPr>
            <p:nvPr/>
          </p:nvSpPr>
          <p:spPr bwMode="auto">
            <a:xfrm>
              <a:off x="2541700" y="2287865"/>
              <a:ext cx="1336371" cy="447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衬衫和领带</a:t>
              </a:r>
            </a:p>
          </p:txBody>
        </p:sp>
        <p:pic>
          <p:nvPicPr>
            <p:cNvPr id="18" name="Picture 2" descr="C:\Documents and Settings\tdz\桌面\shirt_tie_04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995358" y="2229157"/>
              <a:ext cx="561827" cy="56182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08845" y="1488434"/>
            <a:ext cx="3529292" cy="484748"/>
            <a:chOff x="4308845" y="1488434"/>
            <a:chExt cx="3529292" cy="484748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4308845" y="192944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4327895" y="1488434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领带是男士服装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 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灵 魂</a:t>
              </a:r>
              <a:endParaRPr lang="zh-CN" altLang="en-US" sz="18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4308845" y="2145895"/>
            <a:ext cx="3491931" cy="23683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当站立时，领带的长度要及皮带或皮带扣下端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1~1.5cm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领带结的大小应与衬衫领口敞开的角度相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配合；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当打上领带时，衬衫的领口和袖口都应该系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上；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如果取下领带，领口的纽扣一定要</a:t>
            </a:r>
            <a:r>
              <a:rPr lang="zh-CN" altLang="en-US" b="1" kern="1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解开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sp>
        <p:nvSpPr>
          <p:cNvPr id="11" name="矩形 10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77898" y="2230954"/>
            <a:ext cx="2348373" cy="700786"/>
            <a:chOff x="1995358" y="2229157"/>
            <a:chExt cx="1882713" cy="561827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2541700" y="2287865"/>
              <a:ext cx="1336371" cy="447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衬衫和领带</a:t>
              </a:r>
            </a:p>
          </p:txBody>
        </p:sp>
        <p:pic>
          <p:nvPicPr>
            <p:cNvPr id="16" name="Picture 2" descr="C:\Documents and Settings\tdz\桌面\shirt_tie_04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995358" y="2229157"/>
              <a:ext cx="561827" cy="56182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3" descr="C:\Users\Administrator\Desktop\timg (18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30125" y="1290320"/>
            <a:ext cx="2725483" cy="38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08845" y="1496035"/>
            <a:ext cx="3529292" cy="435825"/>
            <a:chOff x="4308845" y="1496035"/>
            <a:chExt cx="3529292" cy="435825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4308845" y="1926888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4327895" y="1496035"/>
              <a:ext cx="3510242" cy="4358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鞋与袜，决不可忽视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 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 节</a:t>
              </a:r>
              <a:endParaRPr lang="zh-CN" altLang="en-US" sz="18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4308845" y="2163656"/>
            <a:ext cx="3529292" cy="22636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正式西服不应配休闲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鞋；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黑色的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皮鞋搭配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任何西装都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没错；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浅色的皮鞋只能搭配浅色的休闲西服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正式西服时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应穿深色（如黑色）的袜子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穿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白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西装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白皮鞋时才能穿白袜子；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最好选择长及小腿肚的中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长袜。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</a:p>
        </p:txBody>
      </p:sp>
      <p:sp>
        <p:nvSpPr>
          <p:cNvPr id="12" name="矩形 11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43102" y="2304180"/>
            <a:ext cx="2406690" cy="627560"/>
            <a:chOff x="1643102" y="2304180"/>
            <a:chExt cx="2406690" cy="62756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3102" y="2304182"/>
              <a:ext cx="735580" cy="627558"/>
            </a:xfrm>
            <a:prstGeom prst="rect">
              <a:avLst/>
            </a:prstGeom>
          </p:spPr>
        </p:pic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2382890" y="2304180"/>
              <a:ext cx="1666902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spc="300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鞋和袜</a:t>
              </a:r>
              <a:endParaRPr lang="zh-CN" altLang="en-US" sz="2400" b="1" spc="300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96" name="Picture 4" descr="https://timgsa.baidu.com/timg?image&amp;quality=80&amp;size=b9999_10000&amp;sec=1488048797171&amp;di=0474be8da25bfabf3b03d4c1fa239e55&amp;imgtype=0&amp;src=http%3A%2F%2Fimages.yousoku.com%2Fproduct%2Fdescribe%2F1402112---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20886" r="79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78" r="17794"/>
          <a:stretch>
            <a:fillRect/>
          </a:stretch>
        </p:blipFill>
        <p:spPr bwMode="auto">
          <a:xfrm>
            <a:off x="0" y="1245414"/>
            <a:ext cx="1643102" cy="394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"/>
          <p:cNvSpPr txBox="1"/>
          <p:nvPr/>
        </p:nvSpPr>
        <p:spPr>
          <a:xfrm>
            <a:off x="1016001" y="1831928"/>
            <a:ext cx="2600960" cy="186974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仪态即是你</a:t>
            </a:r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8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身体语言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重要呢，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请看仪态在信息传播中的重要程度。</a:t>
            </a:r>
          </a:p>
        </p:txBody>
      </p:sp>
      <p:graphicFrame>
        <p:nvGraphicFramePr>
          <p:cNvPr id="34" name="图表 33"/>
          <p:cNvGraphicFramePr/>
          <p:nvPr/>
        </p:nvGraphicFramePr>
        <p:xfrm>
          <a:off x="3038734" y="1043579"/>
          <a:ext cx="6105266" cy="3040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Graphic spid="34" grpId="0">
        <p:bldAsOne/>
      </p:bldGraphic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68794" y="1396560"/>
            <a:ext cx="3529292" cy="530915"/>
            <a:chOff x="1568794" y="1396560"/>
            <a:chExt cx="3529292" cy="530915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1568794" y="1888372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1587844" y="1396560"/>
              <a:ext cx="3510242" cy="5309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端正的站：站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 </a:t>
              </a:r>
              <a:r>
                <a:rPr lang="zh-CN" altLang="en-US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松</a:t>
              </a:r>
              <a:endParaRPr lang="zh-CN" altLang="en-US" sz="20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568794" y="2186101"/>
            <a:ext cx="3529292" cy="19035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挺胸，抬头，收腹，目视前方，形成一种端正、挺拔、优美、典雅的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气质</a:t>
            </a:r>
            <a:r>
              <a:rPr lang="zh-CN" altLang="en-US" b="1" kern="1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美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3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女士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双臂自然下垂，或者交叠着放在小腹部，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左手在下，右手在上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3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两手也是自然下垂，或交叠放在身前或背于身后。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892370" y="620140"/>
            <a:ext cx="2159128" cy="4521363"/>
          </a:xfrm>
          <a:prstGeom prst="rect">
            <a:avLst/>
          </a:prstGeom>
        </p:spPr>
      </p:pic>
      <p:sp>
        <p:nvSpPr>
          <p:cNvPr id="9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61365" y="1401536"/>
            <a:ext cx="3520402" cy="530915"/>
            <a:chOff x="1561365" y="1401536"/>
            <a:chExt cx="3520402" cy="530915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1561365" y="1893349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571525" y="1401536"/>
              <a:ext cx="3510242" cy="5309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稳重的坐：坐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 </a:t>
              </a:r>
              <a:r>
                <a:rPr lang="zh-CN" altLang="en-US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钟</a:t>
              </a:r>
              <a:endParaRPr lang="zh-CN" altLang="en-US" sz="24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61365" y="2089477"/>
            <a:ext cx="3529292" cy="218675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不满坐是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谦恭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女士的膝盖一定要并起来，脚可以放中间，也可以放在侧边；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男士膝盖可稍微分开，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但不宜超过肩宽；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翘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腿时，要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注意收紧上面的腿，脚尖下压，绝不能以脚尖指向别人；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不要抖腿。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2" descr="C:\Documents and Settings\tdz\桌面\礼仪培训\72ba6ee10c6852b8f677bfd3b5a71c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1730" y="1401536"/>
            <a:ext cx="2290397" cy="3253405"/>
          </a:xfrm>
          <a:prstGeom prst="roundRect">
            <a:avLst>
              <a:gd name="adj" fmla="val 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60603" y="1399911"/>
            <a:ext cx="3529292" cy="491813"/>
            <a:chOff x="1560603" y="1399911"/>
            <a:chExt cx="3529292" cy="491813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1560603" y="1891724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579653" y="1399911"/>
              <a:ext cx="3510242" cy="476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优雅的走：行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 </a:t>
              </a:r>
              <a:r>
                <a:rPr lang="zh-CN" altLang="en-US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</a:t>
              </a:r>
              <a:endParaRPr lang="zh-CN" altLang="en-US" sz="20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60603" y="2087852"/>
            <a:ext cx="3529292" cy="218675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男士要稳定、矫健；女士要轻盈、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优雅；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两眼平视前方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，低头一般也拣不着钱；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步履轻捷不要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拖拉（脚后跟不要拖地）；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两臂在身体两侧自然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摆动，有节奏感；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身体应当保持正直，不要过分摇摆。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25" r="36054" b="12084"/>
          <a:stretch>
            <a:fillRect/>
          </a:stretch>
        </p:blipFill>
        <p:spPr>
          <a:xfrm>
            <a:off x="5746505" y="1399911"/>
            <a:ext cx="2493255" cy="2758343"/>
          </a:xfrm>
          <a:prstGeom prst="roundRect">
            <a:avLst>
              <a:gd name="adj" fmla="val 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-278731" y="4319244"/>
            <a:ext cx="7290510" cy="3308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7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走路的姿势最能体现一个人是否有信心</a:t>
            </a:r>
          </a:p>
        </p:txBody>
      </p:sp>
      <p:sp>
        <p:nvSpPr>
          <p:cNvPr id="8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8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6125" y="1732274"/>
            <a:ext cx="3529292" cy="491813"/>
            <a:chOff x="1596125" y="1732274"/>
            <a:chExt cx="3529292" cy="491813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1596125" y="222408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615175" y="1732274"/>
              <a:ext cx="3510242" cy="476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得体的蹲：</a:t>
              </a:r>
              <a:r>
                <a:rPr lang="zh-CN" altLang="en-US" sz="20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不走光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1596125" y="2603095"/>
            <a:ext cx="3529292" cy="9217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一脚前，一脚后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，然后下蹲；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忌弯腰、翘臀或两脚平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蹲</a:t>
            </a: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（卫生间姿势）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</a:p>
        </p:txBody>
      </p:sp>
      <p:pic>
        <p:nvPicPr>
          <p:cNvPr id="12292" name="Picture 4" descr="https://timgsa.baidu.com/timg?image&amp;quality=80&amp;size=b9999_10000&amp;sec=1488052746045&amp;di=e7d883c5a1ffef91bba77c6cd890569f&amp;imgtype=0&amp;src=http%3A%2F%2Fs6.sinaimg.cn%2Fmw690%2F0042qB7pzy73wIhT1lj8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5520" y="1325561"/>
            <a:ext cx="2039483" cy="3059225"/>
          </a:xfrm>
          <a:prstGeom prst="roundRect">
            <a:avLst>
              <a:gd name="adj" fmla="val 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22205" y="1031234"/>
            <a:ext cx="3529292" cy="491813"/>
            <a:chOff x="4522205" y="1031234"/>
            <a:chExt cx="3529292" cy="491813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522205" y="152304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4541255" y="1031234"/>
              <a:ext cx="3510242" cy="476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专注的目光：</a:t>
              </a:r>
              <a:r>
                <a:rPr lang="zh-CN" altLang="en-US" sz="20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尊重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4522204" y="1688695"/>
            <a:ext cx="3656595" cy="177433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与人谈话时，大部分时间应看着对方，否则是不礼貌或不真诚；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正确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的目光是自然地注视对方眉与鼻梁三角区，不能左顾右盼，也不能紧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盯对方；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道别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或握手时，则应该用目光注视着对方的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眼睛。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4667" y="3677578"/>
            <a:ext cx="7290510" cy="8894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眼睛是心灵的窗户</a:t>
            </a:r>
            <a:endParaRPr lang="en-US" altLang="zh-CN" sz="2400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目光是否运用得当，直接会影响沟通的效果</a:t>
            </a:r>
          </a:p>
        </p:txBody>
      </p:sp>
      <p:sp>
        <p:nvSpPr>
          <p:cNvPr id="8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</a:p>
        </p:txBody>
      </p:sp>
      <p:pic>
        <p:nvPicPr>
          <p:cNvPr id="13316" name="Picture 4" descr="https://timgsa.baidu.com/timg?image&amp;quality=80&amp;size=b9999_10000&amp;sec=1488054995154&amp;di=c344104295fbdb205d214df4b2aa8cc7&amp;imgtype=0&amp;src=http%3A%2F%2Fimg1.juimg.com%2F150422%2F330552-150422163422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239" y="1177608"/>
            <a:ext cx="3344855" cy="2231018"/>
          </a:xfrm>
          <a:prstGeom prst="roundRect">
            <a:avLst>
              <a:gd name="adj" fmla="val 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74" t="40966" r="16174"/>
          <a:stretch>
            <a:fillRect/>
          </a:stretch>
        </p:blipFill>
        <p:spPr>
          <a:xfrm>
            <a:off x="742136" y="2101810"/>
            <a:ext cx="6943051" cy="3047560"/>
          </a:xfrm>
          <a:prstGeom prst="rect">
            <a:avLst/>
          </a:prstGeom>
        </p:spPr>
      </p:pic>
      <p:pic>
        <p:nvPicPr>
          <p:cNvPr id="9" name="그림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26" r="68609" b="69700"/>
          <a:stretch>
            <a:fillRect/>
          </a:stretch>
        </p:blipFill>
        <p:spPr>
          <a:xfrm>
            <a:off x="1081377" y="0"/>
            <a:ext cx="1789044" cy="1558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0"/>
            <a:ext cx="2772831" cy="2920685"/>
            <a:chOff x="0" y="0"/>
            <a:chExt cx="2772831" cy="2920685"/>
          </a:xfrm>
        </p:grpSpPr>
        <p:sp>
          <p:nvSpPr>
            <p:cNvPr id="2" name="等腰三角形 1"/>
            <p:cNvSpPr/>
            <p:nvPr/>
          </p:nvSpPr>
          <p:spPr>
            <a:xfrm>
              <a:off x="325120" y="0"/>
              <a:ext cx="1727199" cy="16052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이등변 삼각형 5"/>
            <p:cNvSpPr/>
            <p:nvPr/>
          </p:nvSpPr>
          <p:spPr>
            <a:xfrm>
              <a:off x="0" y="1"/>
              <a:ext cx="2772831" cy="2920684"/>
            </a:xfrm>
            <a:custGeom>
              <a:avLst/>
              <a:gdLst/>
              <a:ahLst/>
              <a:cxnLst/>
              <a:rect l="l" t="t" r="r" b="b"/>
              <a:pathLst>
                <a:path w="2763865" h="2911719">
                  <a:moveTo>
                    <a:pt x="1185621" y="0"/>
                  </a:moveTo>
                  <a:lnTo>
                    <a:pt x="2763865" y="2911719"/>
                  </a:lnTo>
                  <a:lnTo>
                    <a:pt x="0" y="2911719"/>
                  </a:lnTo>
                  <a:lnTo>
                    <a:pt x="0" y="2187365"/>
                  </a:lnTo>
                  <a:close/>
                </a:path>
              </a:pathLst>
            </a:custGeom>
            <a:blipFill dpi="0" rotWithShape="1">
              <a:blip r:embed="rId7" cstate="print"/>
              <a:srcRect/>
              <a:stretch>
                <a:fillRect l="-58000" t="15000" r="-19000" b="-1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793151" y="1480663"/>
            <a:ext cx="40318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pc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感谢聆听</a:t>
            </a:r>
            <a:endParaRPr lang="zh-CN" altLang="en-US" sz="6600" b="1" spc="9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0281" y="2562860"/>
            <a:ext cx="2688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+mj-ea"/>
                <a:ea typeface="+mj-ea"/>
              </a:rPr>
              <a:t>主讲人：得心视觉</a:t>
            </a:r>
            <a:r>
              <a:rPr lang="en-US" altLang="zh-CN" dirty="0" smtClean="0">
                <a:latin typeface="+mj-ea"/>
                <a:ea typeface="+mj-ea"/>
              </a:rPr>
              <a:t>  </a:t>
            </a:r>
            <a:r>
              <a:rPr lang="zh-CN" altLang="en-US" dirty="0" smtClean="0">
                <a:latin typeface="+mj-ea"/>
                <a:ea typeface="+mj-ea"/>
              </a:rPr>
              <a:t>时间</a:t>
            </a:r>
            <a:r>
              <a:rPr lang="zh-CN" altLang="en-US" dirty="0" smtClean="0">
                <a:latin typeface="+mj-ea"/>
                <a:ea typeface="+mj-ea"/>
              </a:rPr>
              <a:t>：</a:t>
            </a:r>
            <a:r>
              <a:rPr lang="en-US" altLang="zh-CN" dirty="0" smtClean="0">
                <a:latin typeface="+mj-ea"/>
                <a:ea typeface="+mj-ea"/>
              </a:rPr>
              <a:t>2020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1710</Words>
  <Application>Microsoft Office PowerPoint</Application>
  <PresentationFormat>全屏显示(16:9)</PresentationFormat>
  <Paragraphs>256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828</cp:revision>
  <dcterms:created xsi:type="dcterms:W3CDTF">2013-08-12T12:34:00Z</dcterms:created>
  <dcterms:modified xsi:type="dcterms:W3CDTF">2020-10-16T07:20:17Z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