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方正大标宋简体" charset="-122"/>
      <p:regular r:id="rId16"/>
    </p:embeddedFont>
    <p:embeddedFont>
      <p:font typeface="Microsoft JhengHei Light" charset="-122"/>
      <p:regular r:id="rId17"/>
    </p:embeddedFont>
    <p:embeddedFont>
      <p:font typeface="微软雅黑 Light" charset="-122"/>
      <p:regular r:id="rId18"/>
    </p:embeddedFont>
    <p:embeddedFont>
      <p:font typeface="张海山锐谐体" charset="-122"/>
      <p:regular r:id="rId19"/>
    </p:embeddedFont>
    <p:embeddedFont>
      <p:font typeface="张海山锐线体简" charset="-122"/>
      <p:regular r:id="rId20"/>
    </p:embeddedFont>
    <p:embeddedFont>
      <p:font typeface="Lucida Calligraphy" pitchFamily="66" charset="0"/>
      <p:regular r:id="rId21"/>
    </p:embeddedFont>
    <p:embeddedFont>
      <p:font typeface="微软雅黑" pitchFamily="34" charset="-122"/>
      <p:regular r:id="rId22"/>
      <p:bold r:id="rId23"/>
    </p:embeddedFont>
    <p:embeddedFont>
      <p:font typeface="方正苏新诗柳楷简体" charset="-122"/>
      <p:regular r:id="rId24"/>
    </p:embeddedFont>
    <p:embeddedFont>
      <p:font typeface="造字工房悦圆演示版常规体" charset="-122"/>
      <p:regular r:id="rId25"/>
    </p:embeddedFont>
    <p:embeddedFont>
      <p:font typeface="Calibri Light" pitchFamily="34" charset="0"/>
      <p:regular r:id="rId26"/>
      <p:italic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15" autoAdjust="0"/>
    <p:restoredTop sz="94660"/>
  </p:normalViewPr>
  <p:slideViewPr>
    <p:cSldViewPr snapToGrid="0">
      <p:cViewPr>
        <p:scale>
          <a:sx n="50" d="100"/>
          <a:sy n="50" d="100"/>
        </p:scale>
        <p:origin x="-2796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2CCD7-83CB-4EDD-BFD5-A3C1DF72C160}" type="datetimeFigureOut">
              <a:rPr lang="zh-CN" altLang="en-US" smtClean="0"/>
              <a:pPr/>
              <a:t>2020/8/21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2306D-A52E-473E-B45A-62F9D8BDF0D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2306D-A52E-473E-B45A-62F9D8BDF0D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33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133"/>
            </a:lvl1pPr>
            <a:lvl2pPr marL="406405" indent="0" algn="ctr">
              <a:buNone/>
              <a:defRPr sz="1778"/>
            </a:lvl2pPr>
            <a:lvl3pPr marL="812810" indent="0" algn="ctr">
              <a:buNone/>
              <a:defRPr sz="1600"/>
            </a:lvl3pPr>
            <a:lvl4pPr marL="1219215" indent="0" algn="ctr">
              <a:buNone/>
              <a:defRPr sz="1422"/>
            </a:lvl4pPr>
            <a:lvl5pPr marL="1625620" indent="0" algn="ctr">
              <a:buNone/>
              <a:defRPr sz="1422"/>
            </a:lvl5pPr>
            <a:lvl6pPr marL="2032025" indent="0" algn="ctr">
              <a:buNone/>
              <a:defRPr sz="1422"/>
            </a:lvl6pPr>
            <a:lvl7pPr marL="2438430" indent="0" algn="ctr">
              <a:buNone/>
              <a:defRPr sz="1422"/>
            </a:lvl7pPr>
            <a:lvl8pPr marL="2844836" indent="0" algn="ctr">
              <a:buNone/>
              <a:defRPr sz="1422"/>
            </a:lvl8pPr>
            <a:lvl9pPr marL="3251241" indent="0" algn="ctr">
              <a:buNone/>
              <a:defRPr sz="1422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83838" y="6350404"/>
            <a:ext cx="2743200" cy="365125"/>
          </a:xfrm>
        </p:spPr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6165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0758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1pPr>
            <a:lvl2pPr marL="40640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2pPr>
            <a:lvl3pPr marL="8128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1921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4pPr>
            <a:lvl5pPr marL="1625620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5pPr>
            <a:lvl6pPr marL="2032025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6pPr>
            <a:lvl7pPr marL="2438430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7pPr>
            <a:lvl8pPr marL="2844836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8pPr>
            <a:lvl9pPr marL="3251241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932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61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034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53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27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84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7"/>
            <a:ext cx="6172200" cy="4873625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422"/>
            </a:lvl1pPr>
            <a:lvl2pPr marL="406405" indent="0">
              <a:buNone/>
              <a:defRPr sz="1244"/>
            </a:lvl2pPr>
            <a:lvl3pPr marL="812810" indent="0">
              <a:buNone/>
              <a:defRPr sz="1067"/>
            </a:lvl3pPr>
            <a:lvl4pPr marL="1219215" indent="0">
              <a:buNone/>
              <a:defRPr sz="889"/>
            </a:lvl4pPr>
            <a:lvl5pPr marL="1625620" indent="0">
              <a:buNone/>
              <a:defRPr sz="889"/>
            </a:lvl5pPr>
            <a:lvl6pPr marL="2032025" indent="0">
              <a:buNone/>
              <a:defRPr sz="889"/>
            </a:lvl6pPr>
            <a:lvl7pPr marL="2438430" indent="0">
              <a:buNone/>
              <a:defRPr sz="889"/>
            </a:lvl7pPr>
            <a:lvl8pPr marL="2844836" indent="0">
              <a:buNone/>
              <a:defRPr sz="889"/>
            </a:lvl8pPr>
            <a:lvl9pPr marL="3251241" indent="0">
              <a:buNone/>
              <a:defRPr sz="88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222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84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987427"/>
            <a:ext cx="6172200" cy="4873625"/>
          </a:xfrm>
        </p:spPr>
        <p:txBody>
          <a:bodyPr anchor="t"/>
          <a:lstStyle>
            <a:lvl1pPr marL="0" indent="0">
              <a:buNone/>
              <a:defRPr sz="2844"/>
            </a:lvl1pPr>
            <a:lvl2pPr marL="406405" indent="0">
              <a:buNone/>
              <a:defRPr sz="2489"/>
            </a:lvl2pPr>
            <a:lvl3pPr marL="812810" indent="0">
              <a:buNone/>
              <a:defRPr sz="2133"/>
            </a:lvl3pPr>
            <a:lvl4pPr marL="1219215" indent="0">
              <a:buNone/>
              <a:defRPr sz="1778"/>
            </a:lvl4pPr>
            <a:lvl5pPr marL="1625620" indent="0">
              <a:buNone/>
              <a:defRPr sz="1778"/>
            </a:lvl5pPr>
            <a:lvl6pPr marL="2032025" indent="0">
              <a:buNone/>
              <a:defRPr sz="1778"/>
            </a:lvl6pPr>
            <a:lvl7pPr marL="2438430" indent="0">
              <a:buNone/>
              <a:defRPr sz="1778"/>
            </a:lvl7pPr>
            <a:lvl8pPr marL="2844836" indent="0">
              <a:buNone/>
              <a:defRPr sz="1778"/>
            </a:lvl8pPr>
            <a:lvl9pPr marL="3251241" indent="0">
              <a:buNone/>
              <a:defRPr sz="1778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422"/>
            </a:lvl1pPr>
            <a:lvl2pPr marL="406405" indent="0">
              <a:buNone/>
              <a:defRPr sz="1244"/>
            </a:lvl2pPr>
            <a:lvl3pPr marL="812810" indent="0">
              <a:buNone/>
              <a:defRPr sz="1067"/>
            </a:lvl3pPr>
            <a:lvl4pPr marL="1219215" indent="0">
              <a:buNone/>
              <a:defRPr sz="889"/>
            </a:lvl4pPr>
            <a:lvl5pPr marL="1625620" indent="0">
              <a:buNone/>
              <a:defRPr sz="889"/>
            </a:lvl5pPr>
            <a:lvl6pPr marL="2032025" indent="0">
              <a:buNone/>
              <a:defRPr sz="889"/>
            </a:lvl6pPr>
            <a:lvl7pPr marL="2438430" indent="0">
              <a:buNone/>
              <a:defRPr sz="889"/>
            </a:lvl7pPr>
            <a:lvl8pPr marL="2844836" indent="0">
              <a:buNone/>
              <a:defRPr sz="889"/>
            </a:lvl8pPr>
            <a:lvl9pPr marL="3251241" indent="0">
              <a:buNone/>
              <a:defRPr sz="88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264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47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8514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07132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64316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32039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12451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4250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44827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96530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47881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41847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5108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60719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1938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42548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7095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93662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9027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93639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C086C-DD8A-4C2C-9A31-3293764B32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52960-8782-4DE9-9A46-4431584BF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0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3293" t="3371" r="226" b="710"/>
          <a:stretch/>
        </p:blipFill>
        <p:spPr>
          <a:xfrm>
            <a:off x="0" y="1"/>
            <a:ext cx="12192000" cy="68652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832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iming>
    <p:tnLst>
      <p:par>
        <p:cTn id="1" dur="indefinite" restart="never" nodeType="tmRoot"/>
      </p:par>
    </p:tnLst>
  </p:timing>
  <p:txStyles>
    <p:titleStyle>
      <a:lvl1pPr algn="l" defTabSz="812810" rtl="0" eaLnBrk="1" latinLnBrk="0" hangingPunct="1">
        <a:lnSpc>
          <a:spcPct val="90000"/>
        </a:lnSpc>
        <a:spcBef>
          <a:spcPct val="0"/>
        </a:spcBef>
        <a:buNone/>
        <a:defRPr sz="39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203" indent="-203203" algn="l" defTabSz="81281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2489" kern="1200">
          <a:solidFill>
            <a:schemeClr val="tx1"/>
          </a:solidFill>
          <a:latin typeface="+mn-lt"/>
          <a:ea typeface="+mn-ea"/>
          <a:cs typeface="+mn-cs"/>
        </a:defRPr>
      </a:lvl1pPr>
      <a:lvl2pPr marL="609608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16013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3pPr>
      <a:lvl4pPr marL="1422418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35228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41633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48038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54443" indent="-203203" algn="l" defTabSz="812810" rtl="0" eaLnBrk="1" latinLnBrk="0" hangingPunct="1">
        <a:lnSpc>
          <a:spcPct val="90000"/>
        </a:lnSpc>
        <a:spcBef>
          <a:spcPts val="44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1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1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62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02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43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836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241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483" b="5476"/>
          <a:stretch/>
        </p:blipFill>
        <p:spPr>
          <a:xfrm>
            <a:off x="0" y="0"/>
            <a:ext cx="12223776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223776" cy="5046133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85342" y="2192218"/>
            <a:ext cx="11221316" cy="1787227"/>
            <a:chOff x="64128" y="1847118"/>
            <a:chExt cx="7838498" cy="2010631"/>
          </a:xfrm>
        </p:grpSpPr>
        <p:sp>
          <p:nvSpPr>
            <p:cNvPr id="8" name="矩形 7"/>
            <p:cNvSpPr/>
            <p:nvPr/>
          </p:nvSpPr>
          <p:spPr>
            <a:xfrm>
              <a:off x="64128" y="1847118"/>
              <a:ext cx="7838498" cy="1143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400" dirty="0" smtClean="0">
                  <a:solidFill>
                    <a:prstClr val="white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  <a:cs typeface="Microsoft JhengHei Light" panose="020B0304030504040204" pitchFamily="34" charset="-122"/>
                </a:rPr>
                <a:t>职场企业员工个人职业规划</a:t>
              </a:r>
              <a:endParaRPr lang="zh-CN" altLang="en-US" sz="6400" dirty="0">
                <a:solidFill>
                  <a:prstClr val="white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20423" y="3271208"/>
              <a:ext cx="7125908" cy="5865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33" dirty="0">
                  <a:solidFill>
                    <a:prstClr val="white">
                      <a:lumMod val="85000"/>
                    </a:prstClr>
                  </a:solidFill>
                  <a:latin typeface="Microsoft JhengHei Light" panose="020B0304030504040204" pitchFamily="34" charset="-122"/>
                  <a:ea typeface="Microsoft JhengHei Light" panose="020B0304030504040204" pitchFamily="34" charset="-122"/>
                  <a:cs typeface="Microsoft JhengHei Light" panose="020B0304030504040204" pitchFamily="34" charset="-122"/>
                </a:rPr>
                <a:t> </a:t>
              </a:r>
              <a:endParaRPr lang="zh-CN" altLang="en-US" sz="1422" dirty="0">
                <a:solidFill>
                  <a:prstClr val="white">
                    <a:lumMod val="85000"/>
                  </a:prst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156388" y="3292868"/>
              <a:ext cx="5653975" cy="0"/>
            </a:xfrm>
            <a:prstGeom prst="line">
              <a:avLst/>
            </a:prstGeom>
            <a:ln w="190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5092217" y="3790986"/>
            <a:ext cx="1603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</a:rPr>
              <a:t>PPTxx</a:t>
            </a:r>
            <a:endParaRPr lang="zh-CN" altLang="en-US" sz="3600" dirty="0">
              <a:solidFill>
                <a:schemeClr val="bg1"/>
              </a:solidFill>
              <a:latin typeface="方正大标宋简体" panose="03000509000000000000" pitchFamily="65" charset="-122"/>
              <a:ea typeface="方正大标宋简体" panose="03000509000000000000" pitchFamily="65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7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760118" y="4831170"/>
            <a:ext cx="13561718" cy="1881731"/>
            <a:chOff x="-3146534" y="4680354"/>
            <a:chExt cx="15916212" cy="2208424"/>
          </a:xfrm>
        </p:grpSpPr>
        <p:pic>
          <p:nvPicPr>
            <p:cNvPr id="23" name="Picture 3" descr="D:\Desktop\素材\素描城市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1F497D">
                  <a:lumMod val="50000"/>
                  <a:tint val="45000"/>
                  <a:satMod val="400000"/>
                </a:srgb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46534" y="4680354"/>
              <a:ext cx="8519703" cy="220842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 descr="D:\Desktop\素材\素描城市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1F497D">
                  <a:lumMod val="50000"/>
                  <a:tint val="45000"/>
                  <a:satMod val="400000"/>
                </a:srgb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9975" y="4680354"/>
              <a:ext cx="8519703" cy="220842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1185826" y="2010562"/>
            <a:ext cx="8929020" cy="2517404"/>
            <a:chOff x="1185826" y="2010562"/>
            <a:chExt cx="8929020" cy="2517404"/>
          </a:xfrm>
        </p:grpSpPr>
        <p:sp>
          <p:nvSpPr>
            <p:cNvPr id="25" name="矩形 24"/>
            <p:cNvSpPr/>
            <p:nvPr/>
          </p:nvSpPr>
          <p:spPr>
            <a:xfrm>
              <a:off x="4602833" y="2078295"/>
              <a:ext cx="5512013" cy="560682"/>
            </a:xfrm>
            <a:prstGeom prst="rect">
              <a:avLst/>
            </a:prstGeom>
            <a:solidFill>
              <a:srgbClr val="A5A5A5"/>
            </a:solidFill>
            <a:ln w="25400" cap="flat" cmpd="sng" algn="ctr">
              <a:noFill/>
              <a:prstDash val="solid"/>
            </a:ln>
            <a:effectLst>
              <a:outerShdw blurRad="25400" dist="139700" dir="5400000" algn="t" rotWithShape="0">
                <a:srgbClr val="202021">
                  <a:alpha val="22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zh-CN" altLang="en-US" sz="2133" kern="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我们要做什么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602833" y="3022790"/>
              <a:ext cx="5512012" cy="560682"/>
            </a:xfrm>
            <a:prstGeom prst="rect">
              <a:avLst/>
            </a:prstGeom>
            <a:solidFill>
              <a:srgbClr val="A5A5A5"/>
            </a:solidFill>
            <a:ln w="25400" cap="flat" cmpd="sng" algn="ctr">
              <a:noFill/>
              <a:prstDash val="solid"/>
            </a:ln>
            <a:effectLst>
              <a:outerShdw blurRad="25400" dist="139700" dir="5400000" algn="t" rotWithShape="0">
                <a:srgbClr val="202021">
                  <a:alpha val="22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zh-CN" altLang="en-US" sz="2133" kern="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我们要怎么做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4602833" y="3967284"/>
              <a:ext cx="5512012" cy="560682"/>
            </a:xfrm>
            <a:prstGeom prst="rect">
              <a:avLst/>
            </a:prstGeom>
            <a:solidFill>
              <a:srgbClr val="A5A5A5"/>
            </a:solidFill>
            <a:ln w="25400" cap="flat" cmpd="sng" algn="ctr">
              <a:noFill/>
              <a:prstDash val="solid"/>
            </a:ln>
            <a:effectLst>
              <a:outerShdw blurRad="25400" dist="139700" dir="5400000" algn="t" rotWithShape="0">
                <a:srgbClr val="202021">
                  <a:alpha val="22000"/>
                </a:srgbClr>
              </a:outerShdw>
            </a:effectLst>
          </p:spPr>
          <p:txBody>
            <a:bodyPr rtlCol="0" anchor="ctr"/>
            <a:lstStyle/>
            <a:p>
              <a:pPr algn="ctr"/>
              <a:r>
                <a:rPr lang="zh-CN" altLang="en-US" sz="2133" kern="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近期工作计划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1185826" y="2010562"/>
              <a:ext cx="240419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022"/>
                </a:lnSpc>
              </a:pPr>
              <a:r>
                <a:rPr lang="zh-CN" altLang="en-US" sz="7111" dirty="0">
                  <a:solidFill>
                    <a:srgbClr val="0070C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目录</a:t>
              </a:r>
              <a:endParaRPr lang="en-US" altLang="zh-CN" sz="7111" dirty="0">
                <a:solidFill>
                  <a:srgbClr val="0070C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  <a:p>
              <a:pPr algn="ctr">
                <a:lnSpc>
                  <a:spcPts val="3022"/>
                </a:lnSpc>
              </a:pPr>
              <a:r>
                <a:rPr lang="en-US" altLang="zh-CN" sz="3556" dirty="0">
                  <a:solidFill>
                    <a:prstClr val="white">
                      <a:lumMod val="65000"/>
                    </a:prst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contents</a:t>
              </a:r>
              <a:endParaRPr lang="zh-CN" altLang="en-US" sz="3556" dirty="0">
                <a:solidFill>
                  <a:prstClr val="white">
                    <a:lumMod val="65000"/>
                  </a:prst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465079" y="2959571"/>
              <a:ext cx="826822" cy="419684"/>
              <a:chOff x="1485616" y="1015069"/>
              <a:chExt cx="1557519" cy="790575"/>
            </a:xfrm>
          </p:grpSpPr>
          <p:sp>
            <p:nvSpPr>
              <p:cNvPr id="30" name="等腰三角形 29"/>
              <p:cNvSpPr/>
              <p:nvPr/>
            </p:nvSpPr>
            <p:spPr>
              <a:xfrm>
                <a:off x="2875223" y="1015069"/>
                <a:ext cx="167912" cy="120650"/>
              </a:xfrm>
              <a:prstGeom prst="triangl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  <p:sp>
            <p:nvSpPr>
              <p:cNvPr id="31" name="矩形 68"/>
              <p:cNvSpPr/>
              <p:nvPr/>
            </p:nvSpPr>
            <p:spPr>
              <a:xfrm>
                <a:off x="1485616" y="1015069"/>
                <a:ext cx="1473563" cy="790575"/>
              </a:xfrm>
              <a:custGeom>
                <a:avLst/>
                <a:gdLst>
                  <a:gd name="connsiteX0" fmla="*/ 0 w 1473563"/>
                  <a:gd name="connsiteY0" fmla="*/ 0 h 628650"/>
                  <a:gd name="connsiteX1" fmla="*/ 1473563 w 1473563"/>
                  <a:gd name="connsiteY1" fmla="*/ 0 h 628650"/>
                  <a:gd name="connsiteX2" fmla="*/ 1473563 w 1473563"/>
                  <a:gd name="connsiteY2" fmla="*/ 628650 h 628650"/>
                  <a:gd name="connsiteX3" fmla="*/ 0 w 1473563"/>
                  <a:gd name="connsiteY3" fmla="*/ 628650 h 628650"/>
                  <a:gd name="connsiteX4" fmla="*/ 0 w 1473563"/>
                  <a:gd name="connsiteY4" fmla="*/ 0 h 628650"/>
                  <a:gd name="connsiteX0" fmla="*/ 0 w 1473563"/>
                  <a:gd name="connsiteY0" fmla="*/ 0 h 790575"/>
                  <a:gd name="connsiteX1" fmla="*/ 1473563 w 1473563"/>
                  <a:gd name="connsiteY1" fmla="*/ 0 h 790575"/>
                  <a:gd name="connsiteX2" fmla="*/ 959213 w 1473563"/>
                  <a:gd name="connsiteY2" fmla="*/ 790575 h 790575"/>
                  <a:gd name="connsiteX3" fmla="*/ 0 w 1473563"/>
                  <a:gd name="connsiteY3" fmla="*/ 628650 h 790575"/>
                  <a:gd name="connsiteX4" fmla="*/ 0 w 1473563"/>
                  <a:gd name="connsiteY4" fmla="*/ 0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3563" h="790575">
                    <a:moveTo>
                      <a:pt x="0" y="0"/>
                    </a:moveTo>
                    <a:lnTo>
                      <a:pt x="1473563" y="0"/>
                    </a:lnTo>
                    <a:lnTo>
                      <a:pt x="959213" y="790575"/>
                    </a:lnTo>
                    <a:lnTo>
                      <a:pt x="0" y="628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1280" tIns="40640" rIns="160000" bIns="9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r>
                  <a:rPr lang="en-US" altLang="zh-CN" sz="3200" kern="0" dirty="0">
                    <a:solidFill>
                      <a:prstClr val="white"/>
                    </a:solidFill>
                    <a:latin typeface="Lucida Calligraphy" panose="03010101010101010101" pitchFamily="66" charset="0"/>
                  </a:rPr>
                  <a:t>2</a:t>
                </a:r>
                <a:endParaRPr lang="zh-CN" altLang="en-US" sz="3200" kern="0" dirty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465079" y="3903990"/>
              <a:ext cx="826822" cy="419684"/>
              <a:chOff x="1485616" y="1015069"/>
              <a:chExt cx="1557519" cy="790575"/>
            </a:xfrm>
          </p:grpSpPr>
          <p:sp>
            <p:nvSpPr>
              <p:cNvPr id="33" name="等腰三角形 32"/>
              <p:cNvSpPr/>
              <p:nvPr/>
            </p:nvSpPr>
            <p:spPr>
              <a:xfrm>
                <a:off x="2875223" y="1015069"/>
                <a:ext cx="167912" cy="120650"/>
              </a:xfrm>
              <a:prstGeom prst="triangl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  <p:sp>
            <p:nvSpPr>
              <p:cNvPr id="34" name="矩形 68"/>
              <p:cNvSpPr/>
              <p:nvPr/>
            </p:nvSpPr>
            <p:spPr>
              <a:xfrm>
                <a:off x="1485616" y="1015069"/>
                <a:ext cx="1473563" cy="790575"/>
              </a:xfrm>
              <a:custGeom>
                <a:avLst/>
                <a:gdLst>
                  <a:gd name="connsiteX0" fmla="*/ 0 w 1473563"/>
                  <a:gd name="connsiteY0" fmla="*/ 0 h 628650"/>
                  <a:gd name="connsiteX1" fmla="*/ 1473563 w 1473563"/>
                  <a:gd name="connsiteY1" fmla="*/ 0 h 628650"/>
                  <a:gd name="connsiteX2" fmla="*/ 1473563 w 1473563"/>
                  <a:gd name="connsiteY2" fmla="*/ 628650 h 628650"/>
                  <a:gd name="connsiteX3" fmla="*/ 0 w 1473563"/>
                  <a:gd name="connsiteY3" fmla="*/ 628650 h 628650"/>
                  <a:gd name="connsiteX4" fmla="*/ 0 w 1473563"/>
                  <a:gd name="connsiteY4" fmla="*/ 0 h 628650"/>
                  <a:gd name="connsiteX0" fmla="*/ 0 w 1473563"/>
                  <a:gd name="connsiteY0" fmla="*/ 0 h 790575"/>
                  <a:gd name="connsiteX1" fmla="*/ 1473563 w 1473563"/>
                  <a:gd name="connsiteY1" fmla="*/ 0 h 790575"/>
                  <a:gd name="connsiteX2" fmla="*/ 959213 w 1473563"/>
                  <a:gd name="connsiteY2" fmla="*/ 790575 h 790575"/>
                  <a:gd name="connsiteX3" fmla="*/ 0 w 1473563"/>
                  <a:gd name="connsiteY3" fmla="*/ 628650 h 790575"/>
                  <a:gd name="connsiteX4" fmla="*/ 0 w 1473563"/>
                  <a:gd name="connsiteY4" fmla="*/ 0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3563" h="790575">
                    <a:moveTo>
                      <a:pt x="0" y="0"/>
                    </a:moveTo>
                    <a:lnTo>
                      <a:pt x="1473563" y="0"/>
                    </a:lnTo>
                    <a:lnTo>
                      <a:pt x="959213" y="790575"/>
                    </a:lnTo>
                    <a:lnTo>
                      <a:pt x="0" y="628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1280" tIns="40640" rIns="160000" bIns="9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3200" kern="0" dirty="0">
                    <a:solidFill>
                      <a:prstClr val="white"/>
                    </a:solidFill>
                    <a:latin typeface="Lucida Calligraphy" panose="03010101010101010101" pitchFamily="66" charset="0"/>
                  </a:rPr>
                  <a:t>3</a:t>
                </a:r>
                <a:endParaRPr lang="zh-CN" altLang="en-US" sz="3200" kern="0" dirty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602833" y="2074758"/>
              <a:ext cx="5512012" cy="560682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r>
                <a:rPr lang="zh-CN" altLang="en-US" sz="2133" kern="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我们要做什么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465079" y="2017823"/>
              <a:ext cx="826822" cy="419684"/>
              <a:chOff x="1485616" y="1015069"/>
              <a:chExt cx="1557519" cy="790575"/>
            </a:xfrm>
          </p:grpSpPr>
          <p:sp>
            <p:nvSpPr>
              <p:cNvPr id="37" name="等腰三角形 36"/>
              <p:cNvSpPr/>
              <p:nvPr/>
            </p:nvSpPr>
            <p:spPr>
              <a:xfrm>
                <a:off x="2875223" y="1015069"/>
                <a:ext cx="167912" cy="120650"/>
              </a:xfrm>
              <a:prstGeom prst="triangl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  <p:sp>
            <p:nvSpPr>
              <p:cNvPr id="38" name="矩形 68"/>
              <p:cNvSpPr/>
              <p:nvPr/>
            </p:nvSpPr>
            <p:spPr>
              <a:xfrm>
                <a:off x="1485616" y="1015069"/>
                <a:ext cx="1473563" cy="790575"/>
              </a:xfrm>
              <a:custGeom>
                <a:avLst/>
                <a:gdLst>
                  <a:gd name="connsiteX0" fmla="*/ 0 w 1473563"/>
                  <a:gd name="connsiteY0" fmla="*/ 0 h 628650"/>
                  <a:gd name="connsiteX1" fmla="*/ 1473563 w 1473563"/>
                  <a:gd name="connsiteY1" fmla="*/ 0 h 628650"/>
                  <a:gd name="connsiteX2" fmla="*/ 1473563 w 1473563"/>
                  <a:gd name="connsiteY2" fmla="*/ 628650 h 628650"/>
                  <a:gd name="connsiteX3" fmla="*/ 0 w 1473563"/>
                  <a:gd name="connsiteY3" fmla="*/ 628650 h 628650"/>
                  <a:gd name="connsiteX4" fmla="*/ 0 w 1473563"/>
                  <a:gd name="connsiteY4" fmla="*/ 0 h 628650"/>
                  <a:gd name="connsiteX0" fmla="*/ 0 w 1473563"/>
                  <a:gd name="connsiteY0" fmla="*/ 0 h 790575"/>
                  <a:gd name="connsiteX1" fmla="*/ 1473563 w 1473563"/>
                  <a:gd name="connsiteY1" fmla="*/ 0 h 790575"/>
                  <a:gd name="connsiteX2" fmla="*/ 959213 w 1473563"/>
                  <a:gd name="connsiteY2" fmla="*/ 790575 h 790575"/>
                  <a:gd name="connsiteX3" fmla="*/ 0 w 1473563"/>
                  <a:gd name="connsiteY3" fmla="*/ 628650 h 790575"/>
                  <a:gd name="connsiteX4" fmla="*/ 0 w 1473563"/>
                  <a:gd name="connsiteY4" fmla="*/ 0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3563" h="790575">
                    <a:moveTo>
                      <a:pt x="0" y="0"/>
                    </a:moveTo>
                    <a:lnTo>
                      <a:pt x="1473563" y="0"/>
                    </a:lnTo>
                    <a:lnTo>
                      <a:pt x="959213" y="790575"/>
                    </a:lnTo>
                    <a:lnTo>
                      <a:pt x="0" y="6286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81280" tIns="40640" rIns="160000" bIns="9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zh-CN" sz="3200" kern="0" dirty="0">
                    <a:solidFill>
                      <a:prstClr val="white"/>
                    </a:solidFill>
                    <a:latin typeface="Lucida Calligraphy" panose="03010101010101010101" pitchFamily="66" charset="0"/>
                  </a:rPr>
                  <a:t>1</a:t>
                </a:r>
                <a:endParaRPr lang="zh-CN" altLang="en-US" sz="3200" kern="0" dirty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65079" y="2021361"/>
              <a:ext cx="826822" cy="419684"/>
              <a:chOff x="1485616" y="1015069"/>
              <a:chExt cx="1557519" cy="790575"/>
            </a:xfrm>
            <a:solidFill>
              <a:srgbClr val="0070C0"/>
            </a:solidFill>
          </p:grpSpPr>
          <p:sp>
            <p:nvSpPr>
              <p:cNvPr id="44" name="等腰三角形 43"/>
              <p:cNvSpPr/>
              <p:nvPr/>
            </p:nvSpPr>
            <p:spPr>
              <a:xfrm>
                <a:off x="2875223" y="1015069"/>
                <a:ext cx="167912" cy="120650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3200" kern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  <p:sp>
            <p:nvSpPr>
              <p:cNvPr id="45" name="矩形 68"/>
              <p:cNvSpPr/>
              <p:nvPr/>
            </p:nvSpPr>
            <p:spPr>
              <a:xfrm>
                <a:off x="1485616" y="1015069"/>
                <a:ext cx="1473563" cy="790575"/>
              </a:xfrm>
              <a:custGeom>
                <a:avLst/>
                <a:gdLst>
                  <a:gd name="connsiteX0" fmla="*/ 0 w 1473563"/>
                  <a:gd name="connsiteY0" fmla="*/ 0 h 628650"/>
                  <a:gd name="connsiteX1" fmla="*/ 1473563 w 1473563"/>
                  <a:gd name="connsiteY1" fmla="*/ 0 h 628650"/>
                  <a:gd name="connsiteX2" fmla="*/ 1473563 w 1473563"/>
                  <a:gd name="connsiteY2" fmla="*/ 628650 h 628650"/>
                  <a:gd name="connsiteX3" fmla="*/ 0 w 1473563"/>
                  <a:gd name="connsiteY3" fmla="*/ 628650 h 628650"/>
                  <a:gd name="connsiteX4" fmla="*/ 0 w 1473563"/>
                  <a:gd name="connsiteY4" fmla="*/ 0 h 628650"/>
                  <a:gd name="connsiteX0" fmla="*/ 0 w 1473563"/>
                  <a:gd name="connsiteY0" fmla="*/ 0 h 790575"/>
                  <a:gd name="connsiteX1" fmla="*/ 1473563 w 1473563"/>
                  <a:gd name="connsiteY1" fmla="*/ 0 h 790575"/>
                  <a:gd name="connsiteX2" fmla="*/ 959213 w 1473563"/>
                  <a:gd name="connsiteY2" fmla="*/ 790575 h 790575"/>
                  <a:gd name="connsiteX3" fmla="*/ 0 w 1473563"/>
                  <a:gd name="connsiteY3" fmla="*/ 628650 h 790575"/>
                  <a:gd name="connsiteX4" fmla="*/ 0 w 1473563"/>
                  <a:gd name="connsiteY4" fmla="*/ 0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3563" h="790575">
                    <a:moveTo>
                      <a:pt x="0" y="0"/>
                    </a:moveTo>
                    <a:lnTo>
                      <a:pt x="1473563" y="0"/>
                    </a:lnTo>
                    <a:lnTo>
                      <a:pt x="959213" y="790575"/>
                    </a:lnTo>
                    <a:lnTo>
                      <a:pt x="0" y="6286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rIns="160000" bIns="96000" rtlCol="0" anchor="ctr"/>
              <a:lstStyle/>
              <a:p>
                <a:pPr algn="ctr">
                  <a:defRPr/>
                </a:pPr>
                <a:r>
                  <a:rPr lang="en-US" altLang="zh-CN" sz="3200" kern="0" dirty="0">
                    <a:solidFill>
                      <a:prstClr val="white"/>
                    </a:solidFill>
                    <a:latin typeface="Lucida Calligraphy" panose="03010101010101010101" pitchFamily="66" charset="0"/>
                  </a:rPr>
                  <a:t>1</a:t>
                </a:r>
                <a:endParaRPr lang="zh-CN" altLang="en-US" sz="3200" kern="0" dirty="0">
                  <a:solidFill>
                    <a:prstClr val="white"/>
                  </a:solidFill>
                  <a:latin typeface="Lucida Calligraphy" panose="03010101010101010101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270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278"/>
          <a:stretch/>
        </p:blipFill>
        <p:spPr>
          <a:xfrm>
            <a:off x="0" y="0"/>
            <a:ext cx="13087350" cy="68580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H="1">
            <a:off x="7001930" y="1238821"/>
            <a:ext cx="1284892" cy="0"/>
          </a:xfrm>
          <a:prstGeom prst="line">
            <a:avLst/>
          </a:prstGeom>
          <a:ln w="22225">
            <a:solidFill>
              <a:schemeClr val="bg1"/>
            </a:solidFill>
            <a:prstDash val="sysDot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436061" y="66936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XXX</a:t>
            </a:r>
            <a:r>
              <a:rPr lang="zh-CN" altLang="en-US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系统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622444" y="1238821"/>
            <a:ext cx="1620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XXXX</a:t>
            </a:r>
            <a:r>
              <a:rPr lang="zh-CN" altLang="en-US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平台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40819" y="781070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XXXX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317687" y="1365989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XXXX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219882" y="98432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 smtClean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</a:rPr>
              <a:t>……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650894" y="4077394"/>
            <a:ext cx="971550" cy="0"/>
          </a:xfrm>
          <a:prstGeom prst="line">
            <a:avLst/>
          </a:prstGeom>
          <a:ln w="22225">
            <a:solidFill>
              <a:schemeClr val="bg1"/>
            </a:solidFill>
            <a:prstDash val="sysDot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715532" y="375558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kern="0" noProof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01915" y="432504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320290" y="386729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97158" y="445221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58166" y="602236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XXXXXX…………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15532" y="484873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86822" y="537243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34894" y="496317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131942" y="551424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40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微软雅黑"/>
              </a:rPr>
              <a:t>XXXXXX</a:t>
            </a:r>
            <a:endParaRPr lang="zh-CN" altLang="en-US" sz="2400" kern="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ea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2273040"/>
            <a:ext cx="13087350" cy="1070680"/>
          </a:xfrm>
          <a:prstGeom prst="rect">
            <a:avLst/>
          </a:prstGeom>
          <a:solidFill>
            <a:srgbClr val="0070C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200" b="1" dirty="0" smtClean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5718" y="2456801"/>
            <a:ext cx="112405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zh-CN" altLang="en-US" sz="2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看得到冰山一角，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看不到的还有很多</a:t>
            </a: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="" xmlns:p14="http://schemas.microsoft.com/office/powerpoint/2010/main" val="28950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219953"/>
            <a:ext cx="3899118" cy="707886"/>
            <a:chOff x="12254709" y="219953"/>
            <a:chExt cx="3899118" cy="707886"/>
          </a:xfrm>
        </p:grpSpPr>
        <p:sp>
          <p:nvSpPr>
            <p:cNvPr id="6" name="矩形 5"/>
            <p:cNvSpPr/>
            <p:nvPr/>
          </p:nvSpPr>
          <p:spPr>
            <a:xfrm>
              <a:off x="12891395" y="219953"/>
              <a:ext cx="326243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4000" dirty="0">
                  <a:solidFill>
                    <a:srgbClr val="0070C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  <a:cs typeface="Arial"/>
                </a:rPr>
                <a:t>系统设计原则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2254709" y="241059"/>
              <a:ext cx="495327" cy="65913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2782322" y="241062"/>
              <a:ext cx="50234" cy="65913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7913166" y="2192552"/>
            <a:ext cx="3037507" cy="720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XXXXXXX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241327" y="2192552"/>
            <a:ext cx="3037507" cy="720000"/>
          </a:xfrm>
          <a:prstGeom prst="roundRect">
            <a:avLst/>
          </a:prstGeom>
          <a:solidFill>
            <a:srgbClr val="0070C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强化</a:t>
            </a:r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XXXXX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577247" y="2192552"/>
            <a:ext cx="3037507" cy="720000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统一</a:t>
            </a:r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XXXXX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1327" y="3319571"/>
            <a:ext cx="303750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弱化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</a:t>
            </a: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概念</a:t>
            </a:r>
            <a:endParaRPr lang="en-US" altLang="zh-CN" sz="2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>
              <a:spcAft>
                <a:spcPts val="1200"/>
              </a:spcAft>
            </a:pP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强化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</a:t>
            </a: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概念</a:t>
            </a:r>
            <a:endParaRPr lang="en-US" altLang="zh-CN" sz="2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/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</a:t>
            </a: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对各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</a:t>
            </a: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业务</a:t>
            </a:r>
            <a:endParaRPr lang="en-US" altLang="zh-CN" sz="2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进行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XXXXXX</a:t>
            </a:r>
          </a:p>
        </p:txBody>
      </p:sp>
      <p:sp>
        <p:nvSpPr>
          <p:cNvPr id="22" name="矩形 21"/>
          <p:cNvSpPr/>
          <p:nvPr/>
        </p:nvSpPr>
        <p:spPr>
          <a:xfrm>
            <a:off x="4577247" y="3319570"/>
            <a:ext cx="30375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统一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XXXXXX</a:t>
            </a:r>
          </a:p>
          <a:p>
            <a:pPr lvl="0"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统一</a:t>
            </a: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XXXXXX</a:t>
            </a:r>
            <a:endParaRPr lang="en-US" altLang="zh-CN" sz="2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统一</a:t>
            </a: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XXXXXX</a:t>
            </a:r>
            <a:endParaRPr lang="en-US" altLang="zh-CN" sz="2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统一</a:t>
            </a: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XXXXXX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/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……</a:t>
            </a:r>
          </a:p>
        </p:txBody>
      </p:sp>
      <p:sp>
        <p:nvSpPr>
          <p:cNvPr id="23" name="矩形 22"/>
          <p:cNvSpPr/>
          <p:nvPr/>
        </p:nvSpPr>
        <p:spPr>
          <a:xfrm>
            <a:off x="7913166" y="3319570"/>
            <a:ext cx="303750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强化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XXXXXX</a:t>
            </a: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管理</a:t>
            </a:r>
            <a:endParaRPr lang="en-US" altLang="zh-CN" sz="2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>
              <a:spcAft>
                <a:spcPts val="1200"/>
              </a:spcAft>
            </a:pP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形成</a:t>
            </a:r>
            <a:r>
              <a:rPr lang="en-US" altLang="zh-CN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XXXXX</a:t>
            </a:r>
            <a:r>
              <a:rPr lang="zh-CN" altLang="en-US" sz="2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平台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  <a:p>
            <a:pPr lvl="0" algn="ctr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通过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</a:t>
            </a:r>
          </a:p>
          <a:p>
            <a:pPr lvl="0" algn="ctr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实现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XXXX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880734" y="5738701"/>
            <a:ext cx="172059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216654" y="5738701"/>
            <a:ext cx="172059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552573" y="5738701"/>
            <a:ext cx="172059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133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8240"/>
          <a:stretch/>
        </p:blipFill>
        <p:spPr>
          <a:xfrm>
            <a:off x="-14514" y="-255767"/>
            <a:ext cx="12221028" cy="4808717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4963717" y="2136583"/>
            <a:ext cx="2264563" cy="3687843"/>
            <a:chOff x="1757498" y="2136583"/>
            <a:chExt cx="2264563" cy="3687843"/>
          </a:xfrm>
        </p:grpSpPr>
        <p:grpSp>
          <p:nvGrpSpPr>
            <p:cNvPr id="9" name="组合 8"/>
            <p:cNvGrpSpPr/>
            <p:nvPr/>
          </p:nvGrpSpPr>
          <p:grpSpPr>
            <a:xfrm>
              <a:off x="2265673" y="2136583"/>
              <a:ext cx="1248215" cy="1354505"/>
              <a:chOff x="2059093" y="1823569"/>
              <a:chExt cx="1661374" cy="1802847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059093" y="1823569"/>
                <a:ext cx="1661374" cy="166137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2196347" y="1960823"/>
                <a:ext cx="1386869" cy="1665593"/>
                <a:chOff x="2283430" y="1858657"/>
                <a:chExt cx="1386869" cy="1665593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2283430" y="1858657"/>
                  <a:ext cx="1386869" cy="1386869"/>
                </a:xfrm>
                <a:prstGeom prst="ellipse">
                  <a:avLst/>
                </a:prstGeom>
                <a:solidFill>
                  <a:srgbClr val="01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altLang="zh-CN" sz="3200" dirty="0" smtClean="0">
                      <a:latin typeface="方正苏新诗柳楷简体" panose="02000000000000000000" pitchFamily="2" charset="-122"/>
                      <a:ea typeface="方正苏新诗柳楷简体" panose="02000000000000000000" pitchFamily="2" charset="-122"/>
                    </a:rPr>
                    <a:t>XX</a:t>
                  </a:r>
                  <a:endParaRPr lang="zh-CN" altLang="en-US" sz="3200" dirty="0">
                    <a:latin typeface="方正苏新诗柳楷简体" panose="02000000000000000000" pitchFamily="2" charset="-122"/>
                    <a:ea typeface="方正苏新诗柳楷简体" panose="02000000000000000000" pitchFamily="2" charset="-122"/>
                  </a:endParaRPr>
                </a:p>
              </p:txBody>
            </p:sp>
            <p:sp>
              <p:nvSpPr>
                <p:cNvPr id="14" name="等腰三角形 13"/>
                <p:cNvSpPr/>
                <p:nvPr/>
              </p:nvSpPr>
              <p:spPr>
                <a:xfrm flipV="1">
                  <a:off x="2777093" y="3136900"/>
                  <a:ext cx="399542" cy="387350"/>
                </a:xfrm>
                <a:prstGeom prst="triangle">
                  <a:avLst/>
                </a:prstGeom>
                <a:solidFill>
                  <a:srgbClr val="01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cxnSp>
          <p:nvCxnSpPr>
            <p:cNvPr id="15" name="直接连接符 14"/>
            <p:cNvCxnSpPr/>
            <p:nvPr/>
          </p:nvCxnSpPr>
          <p:spPr>
            <a:xfrm>
              <a:off x="2280688" y="5824426"/>
              <a:ext cx="11751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757498" y="3588037"/>
              <a:ext cx="226456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  <a:cs typeface="Microsoft JhengHei Light" panose="020B0304030504040204" pitchFamily="34" charset="-122"/>
                </a:rPr>
                <a:t>XXXXXX</a:t>
              </a:r>
            </a:p>
            <a:p>
              <a:pPr lvl="0" algn="ctr"/>
              <a:r>
                <a:rPr lang="zh-CN" altLang="en-US" sz="16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原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XXXXXX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总经理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918591" y="4710799"/>
              <a:ext cx="1942374" cy="8679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可以善用全图型风格！可以善用全图型风格！可以善用全图型风格！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0" y="219953"/>
            <a:ext cx="3899118" cy="707886"/>
            <a:chOff x="12254709" y="219953"/>
            <a:chExt cx="3899118" cy="707886"/>
          </a:xfrm>
        </p:grpSpPr>
        <p:sp>
          <p:nvSpPr>
            <p:cNvPr id="43" name="矩形 42"/>
            <p:cNvSpPr/>
            <p:nvPr/>
          </p:nvSpPr>
          <p:spPr>
            <a:xfrm>
              <a:off x="12891395" y="219953"/>
              <a:ext cx="326243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4000" dirty="0" smtClean="0">
                  <a:solidFill>
                    <a:schemeClr val="bg1">
                      <a:lumMod val="95000"/>
                    </a:schemeClr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  <a:cs typeface="Arial"/>
                </a:rPr>
                <a:t>项目制度保障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  <a:cs typeface="Arial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2254709" y="241059"/>
              <a:ext cx="495327" cy="65913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782322" y="241062"/>
              <a:ext cx="50234" cy="65913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</p:grpSp>
      <p:sp>
        <p:nvSpPr>
          <p:cNvPr id="46" name="文本框 55"/>
          <p:cNvSpPr txBox="1"/>
          <p:nvPr/>
        </p:nvSpPr>
        <p:spPr>
          <a:xfrm>
            <a:off x="3951827" y="956760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引入专家顾问评审机制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860431" y="2136583"/>
            <a:ext cx="2058694" cy="3687843"/>
            <a:chOff x="5066653" y="2136583"/>
            <a:chExt cx="2058694" cy="3687843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5486909" y="5824426"/>
              <a:ext cx="11751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5066653" y="3588037"/>
              <a:ext cx="205869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  <a:cs typeface="Microsoft JhengHei Light" panose="020B0304030504040204" pitchFamily="34" charset="-122"/>
                </a:rPr>
                <a:t>XXXXXX</a:t>
              </a:r>
              <a:endParaRPr lang="en-US" altLang="zh-CN" sz="28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Microsoft JhengHei Light" panose="020B0304030504040204" pitchFamily="34" charset="-122"/>
              </a:endParaRPr>
            </a:p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原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XXXXXX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总经理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5124812" y="4710799"/>
              <a:ext cx="1942374" cy="8679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可以善用全图型风格！可以善用全图型风格！可以善用全图型风格！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471894" y="2136583"/>
              <a:ext cx="1248215" cy="1354505"/>
              <a:chOff x="5265314" y="1823569"/>
              <a:chExt cx="1661374" cy="1802847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265314" y="1823569"/>
                <a:ext cx="1661374" cy="166137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5402568" y="1960823"/>
                <a:ext cx="1386869" cy="1665593"/>
                <a:chOff x="2283430" y="1858657"/>
                <a:chExt cx="1386869" cy="1665593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283430" y="1858657"/>
                  <a:ext cx="1386869" cy="1386869"/>
                </a:xfrm>
                <a:prstGeom prst="ellipse">
                  <a:avLst/>
                </a:prstGeom>
                <a:solidFill>
                  <a:srgbClr val="01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en-US" altLang="zh-CN" sz="3200" dirty="0" smtClean="0">
                      <a:latin typeface="方正苏新诗柳楷简体" panose="02000000000000000000" pitchFamily="2" charset="-122"/>
                      <a:ea typeface="方正苏新诗柳楷简体" panose="02000000000000000000" pitchFamily="2" charset="-122"/>
                    </a:rPr>
                    <a:t>XX</a:t>
                  </a:r>
                  <a:endParaRPr lang="zh-CN" altLang="en-US" sz="3200" dirty="0">
                    <a:latin typeface="方正苏新诗柳楷简体" panose="02000000000000000000" pitchFamily="2" charset="-122"/>
                    <a:ea typeface="方正苏新诗柳楷简体" panose="02000000000000000000" pitchFamily="2" charset="-122"/>
                  </a:endParaRPr>
                </a:p>
              </p:txBody>
            </p:sp>
            <p:sp>
              <p:nvSpPr>
                <p:cNvPr id="64" name="等腰三角形 63"/>
                <p:cNvSpPr/>
                <p:nvPr/>
              </p:nvSpPr>
              <p:spPr>
                <a:xfrm flipV="1">
                  <a:off x="2777093" y="3136900"/>
                  <a:ext cx="399542" cy="387350"/>
                </a:xfrm>
                <a:prstGeom prst="triangle">
                  <a:avLst/>
                </a:prstGeom>
                <a:solidFill>
                  <a:srgbClr val="01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74" name="组合 73"/>
          <p:cNvGrpSpPr/>
          <p:nvPr/>
        </p:nvGrpSpPr>
        <p:grpSpPr>
          <a:xfrm>
            <a:off x="8167717" y="2138455"/>
            <a:ext cx="2264563" cy="3687843"/>
            <a:chOff x="1757498" y="2136583"/>
            <a:chExt cx="2264563" cy="3687843"/>
          </a:xfrm>
        </p:grpSpPr>
        <p:grpSp>
          <p:nvGrpSpPr>
            <p:cNvPr id="75" name="组合 74"/>
            <p:cNvGrpSpPr/>
            <p:nvPr/>
          </p:nvGrpSpPr>
          <p:grpSpPr>
            <a:xfrm>
              <a:off x="2265673" y="2136583"/>
              <a:ext cx="1248215" cy="1354505"/>
              <a:chOff x="2059093" y="1823569"/>
              <a:chExt cx="1661374" cy="1802847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2059093" y="1823569"/>
                <a:ext cx="1661374" cy="166137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0" name="组合 79"/>
              <p:cNvGrpSpPr/>
              <p:nvPr/>
            </p:nvGrpSpPr>
            <p:grpSpPr>
              <a:xfrm>
                <a:off x="2196347" y="1960823"/>
                <a:ext cx="1386869" cy="1665593"/>
                <a:chOff x="2283430" y="1858657"/>
                <a:chExt cx="1386869" cy="1665593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283430" y="1858657"/>
                  <a:ext cx="1386869" cy="1386869"/>
                </a:xfrm>
                <a:prstGeom prst="ellipse">
                  <a:avLst/>
                </a:prstGeom>
                <a:solidFill>
                  <a:srgbClr val="01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:r>
                    <a:rPr lang="zh-CN" altLang="en-US" sz="2000" dirty="0" smtClean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待定</a:t>
                  </a:r>
                  <a:endParaRPr lang="zh-CN" altLang="en-US" sz="20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82" name="等腰三角形 81"/>
                <p:cNvSpPr/>
                <p:nvPr/>
              </p:nvSpPr>
              <p:spPr>
                <a:xfrm flipV="1">
                  <a:off x="2777093" y="3136900"/>
                  <a:ext cx="399542" cy="387350"/>
                </a:xfrm>
                <a:prstGeom prst="triangle">
                  <a:avLst/>
                </a:prstGeom>
                <a:solidFill>
                  <a:srgbClr val="017BC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cxnSp>
          <p:nvCxnSpPr>
            <p:cNvPr id="76" name="直接连接符 75"/>
            <p:cNvCxnSpPr/>
            <p:nvPr/>
          </p:nvCxnSpPr>
          <p:spPr>
            <a:xfrm>
              <a:off x="2280688" y="5824426"/>
              <a:ext cx="117518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矩形 76"/>
            <p:cNvSpPr/>
            <p:nvPr/>
          </p:nvSpPr>
          <p:spPr>
            <a:xfrm>
              <a:off x="1757498" y="3588037"/>
              <a:ext cx="226456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  <a:cs typeface="Microsoft JhengHei Light" panose="020B0304030504040204" pitchFamily="34" charset="-122"/>
                </a:rPr>
                <a:t>……</a:t>
              </a:r>
            </a:p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……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1918591" y="4710799"/>
              <a:ext cx="1942374" cy="3304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……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532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0" y="219953"/>
            <a:ext cx="3899118" cy="707886"/>
            <a:chOff x="12254709" y="219953"/>
            <a:chExt cx="3899118" cy="707886"/>
          </a:xfrm>
        </p:grpSpPr>
        <p:sp>
          <p:nvSpPr>
            <p:cNvPr id="43" name="矩形 42"/>
            <p:cNvSpPr/>
            <p:nvPr/>
          </p:nvSpPr>
          <p:spPr>
            <a:xfrm>
              <a:off x="12891395" y="219953"/>
              <a:ext cx="326243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4000" dirty="0">
                  <a:solidFill>
                    <a:srgbClr val="0070C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  <a:cs typeface="Arial"/>
                </a:rPr>
                <a:t>项目制度保障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2254709" y="241059"/>
              <a:ext cx="495327" cy="65913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782322" y="241062"/>
              <a:ext cx="50234" cy="65913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</p:grpSp>
      <p:sp>
        <p:nvSpPr>
          <p:cNvPr id="46" name="文本框 55"/>
          <p:cNvSpPr txBox="1"/>
          <p:nvPr/>
        </p:nvSpPr>
        <p:spPr>
          <a:xfrm>
            <a:off x="3377950" y="1546914"/>
            <a:ext cx="5436104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zh-CN" altLang="en-US" dirty="0" smtClean="0"/>
              <a:t>引入</a:t>
            </a:r>
            <a:r>
              <a:rPr lang="en-US" altLang="zh-CN" dirty="0" smtClean="0"/>
              <a:t>XXXXXXXX</a:t>
            </a:r>
            <a:r>
              <a:rPr lang="zh-CN" altLang="en-US" dirty="0" smtClean="0"/>
              <a:t>参与</a:t>
            </a:r>
            <a:r>
              <a:rPr lang="en-US" altLang="zh-CN" dirty="0" smtClean="0"/>
              <a:t>XXXXXX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1308737" y="3724056"/>
            <a:ext cx="1918329" cy="602407"/>
          </a:xfrm>
          <a:prstGeom prst="rect">
            <a:avLst/>
          </a:prstGeom>
          <a:solidFill>
            <a:srgbClr val="018D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项目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中</a:t>
            </a:r>
          </a:p>
        </p:txBody>
      </p:sp>
      <p:sp>
        <p:nvSpPr>
          <p:cNvPr id="41" name="矩形 40"/>
          <p:cNvSpPr/>
          <p:nvPr/>
        </p:nvSpPr>
        <p:spPr>
          <a:xfrm>
            <a:off x="1308737" y="2858075"/>
            <a:ext cx="1918329" cy="60240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项目前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308736" y="4590036"/>
            <a:ext cx="1918329" cy="60240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rPr>
              <a:t>项目后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33774" y="2928445"/>
            <a:ext cx="7667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把控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  <a:r>
              <a:rPr lang="zh-CN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，提供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</a:t>
            </a:r>
            <a:r>
              <a:rPr lang="zh-CN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分析</a:t>
            </a:r>
            <a:r>
              <a:rPr lang="zh-CN" altLang="zh-CN" sz="24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，协助</a:t>
            </a:r>
            <a:r>
              <a:rPr lang="zh-CN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进行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533774" y="3794426"/>
            <a:ext cx="7667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把</a:t>
            </a:r>
            <a:r>
              <a:rPr lang="zh-CN" altLang="en-US" sz="24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控，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保证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的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性，消化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33773" y="4660406"/>
            <a:ext cx="7667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阶段性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，监测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情况</a:t>
            </a:r>
            <a:r>
              <a:rPr lang="zh-CN" altLang="en-US" sz="24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</a:t>
            </a:r>
            <a:r>
              <a:rPr lang="zh-CN" altLang="en-US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出具</a:t>
            </a:r>
            <a:r>
              <a:rPr lang="en-US" altLang="zh-CN" sz="2400" kern="1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011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0" y="219953"/>
            <a:ext cx="3899118" cy="707886"/>
            <a:chOff x="12254709" y="219953"/>
            <a:chExt cx="3899118" cy="707886"/>
          </a:xfrm>
        </p:grpSpPr>
        <p:sp>
          <p:nvSpPr>
            <p:cNvPr id="43" name="矩形 42"/>
            <p:cNvSpPr/>
            <p:nvPr/>
          </p:nvSpPr>
          <p:spPr>
            <a:xfrm>
              <a:off x="12891395" y="219953"/>
              <a:ext cx="326243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4000" dirty="0" smtClean="0">
                  <a:solidFill>
                    <a:srgbClr val="0070C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  <a:cs typeface="Arial"/>
                </a:rPr>
                <a:t>近期工作重点</a:t>
              </a:r>
              <a:endParaRPr lang="zh-CN" altLang="en-US" sz="4000" dirty="0">
                <a:solidFill>
                  <a:srgbClr val="0070C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  <a:cs typeface="Arial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2254709" y="241059"/>
              <a:ext cx="495327" cy="65913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782322" y="241062"/>
              <a:ext cx="50234" cy="65913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</p:grpSp>
      <p:sp>
        <p:nvSpPr>
          <p:cNvPr id="46" name="文本框 55"/>
          <p:cNvSpPr txBox="1"/>
          <p:nvPr/>
        </p:nvSpPr>
        <p:spPr>
          <a:xfrm>
            <a:off x="3092618" y="1377452"/>
            <a:ext cx="6006773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en-US" altLang="zh-CN" dirty="0" smtClean="0"/>
              <a:t>1. </a:t>
            </a:r>
            <a:r>
              <a:rPr lang="zh-CN" altLang="en-US" dirty="0" smtClean="0"/>
              <a:t>基于现况，尽快形成</a:t>
            </a:r>
            <a:r>
              <a:rPr lang="en-US" altLang="zh-CN" dirty="0" smtClean="0"/>
              <a:t>XXXXXXX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2736751" y="2209087"/>
            <a:ext cx="8739299" cy="1365320"/>
            <a:chOff x="3165004" y="2421681"/>
            <a:chExt cx="8739299" cy="1365320"/>
          </a:xfrm>
        </p:grpSpPr>
        <p:sp>
          <p:nvSpPr>
            <p:cNvPr id="9" name="文本框 55"/>
            <p:cNvSpPr txBox="1"/>
            <p:nvPr/>
          </p:nvSpPr>
          <p:spPr>
            <a:xfrm>
              <a:off x="4924440" y="2619593"/>
              <a:ext cx="6979863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根据内容的</a:t>
              </a:r>
              <a:r>
                <a:rPr lang="zh-CN" altLang="en-US" sz="20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区别，要么</a:t>
              </a:r>
              <a:r>
                <a: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严格对齐，要么不对齐</a:t>
              </a:r>
            </a:p>
            <a:p>
              <a:pPr>
                <a:spcAft>
                  <a:spcPts val="600"/>
                </a:spcAft>
              </a:pPr>
              <a:r>
                <a:rPr lang="zh-CN" altLang="en-US" sz="2800" dirty="0" smtClean="0">
                  <a:solidFill>
                    <a:srgbClr val="C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四周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没有</a:t>
              </a:r>
              <a:r>
                <a:rPr lang="zh-CN" altLang="en-US" sz="2800" dirty="0" smtClean="0">
                  <a:solidFill>
                    <a:srgbClr val="C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内容为了</a:t>
              </a:r>
              <a:r>
                <a:rPr lang="zh-CN" altLang="en-US" sz="2800" dirty="0">
                  <a:solidFill>
                    <a:srgbClr val="C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美观尽量居中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3165004" y="2421681"/>
              <a:ext cx="1365320" cy="136532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AAAA</a:t>
              </a:r>
              <a:endParaRPr lang="en-US" altLang="zh-CN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03420" y="3475801"/>
            <a:ext cx="9509119" cy="1365320"/>
            <a:chOff x="3165004" y="3785683"/>
            <a:chExt cx="9509119" cy="1365320"/>
          </a:xfrm>
        </p:grpSpPr>
        <p:sp>
          <p:nvSpPr>
            <p:cNvPr id="12" name="矩形 11"/>
            <p:cNvSpPr/>
            <p:nvPr/>
          </p:nvSpPr>
          <p:spPr>
            <a:xfrm>
              <a:off x="4924440" y="3983595"/>
              <a:ext cx="7749683" cy="907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根据内容的区别，要么严格对齐，要么不对齐</a:t>
              </a:r>
            </a:p>
            <a:p>
              <a:pPr>
                <a:spcAft>
                  <a:spcPts val="600"/>
                </a:spcAft>
              </a:pPr>
              <a:r>
                <a:rPr lang="zh-CN" altLang="en-US" sz="2800" dirty="0">
                  <a:solidFill>
                    <a:srgbClr val="C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四周没有内容为了美观尽量居中</a:t>
              </a:r>
            </a:p>
          </p:txBody>
        </p:sp>
        <p:sp>
          <p:nvSpPr>
            <p:cNvPr id="14" name="椭圆 13"/>
            <p:cNvSpPr/>
            <p:nvPr/>
          </p:nvSpPr>
          <p:spPr>
            <a:xfrm>
              <a:off x="3165004" y="3785683"/>
              <a:ext cx="1365320" cy="1365320"/>
            </a:xfrm>
            <a:prstGeom prst="ellipse">
              <a:avLst/>
            </a:prstGeom>
            <a:solidFill>
              <a:srgbClr val="018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BBBB</a:t>
              </a:r>
              <a:endPara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155900" y="4742516"/>
            <a:ext cx="7913674" cy="1365320"/>
            <a:chOff x="3165004" y="5149684"/>
            <a:chExt cx="7913674" cy="1365320"/>
          </a:xfrm>
        </p:grpSpPr>
        <p:sp>
          <p:nvSpPr>
            <p:cNvPr id="16" name="矩形 15"/>
            <p:cNvSpPr/>
            <p:nvPr/>
          </p:nvSpPr>
          <p:spPr>
            <a:xfrm>
              <a:off x="4922650" y="5378373"/>
              <a:ext cx="6156028" cy="907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根据内容的区别，要么严格对齐，要么不对齐</a:t>
              </a:r>
            </a:p>
            <a:p>
              <a:pPr>
                <a:spcAft>
                  <a:spcPts val="600"/>
                </a:spcAft>
              </a:pPr>
              <a:r>
                <a:rPr lang="zh-CN" altLang="en-US" sz="2800" dirty="0">
                  <a:solidFill>
                    <a:srgbClr val="C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Wingdings" pitchFamily="2" charset="2"/>
                </a:rPr>
                <a:t>四周没有内容为了美观尽量居中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3165004" y="5149684"/>
              <a:ext cx="1365320" cy="1365320"/>
            </a:xfrm>
            <a:prstGeom prst="ellips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CCCC</a:t>
              </a:r>
              <a:endPara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869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0" y="219953"/>
            <a:ext cx="3899118" cy="707886"/>
            <a:chOff x="12254709" y="219953"/>
            <a:chExt cx="3899118" cy="707886"/>
          </a:xfrm>
        </p:grpSpPr>
        <p:sp>
          <p:nvSpPr>
            <p:cNvPr id="43" name="矩形 42"/>
            <p:cNvSpPr/>
            <p:nvPr/>
          </p:nvSpPr>
          <p:spPr>
            <a:xfrm>
              <a:off x="12891395" y="219953"/>
              <a:ext cx="326243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4000" dirty="0" smtClean="0">
                  <a:solidFill>
                    <a:srgbClr val="0070C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  <a:cs typeface="Arial"/>
                </a:rPr>
                <a:t>近期工作重点</a:t>
              </a:r>
              <a:endParaRPr lang="zh-CN" altLang="en-US" sz="4000" dirty="0">
                <a:solidFill>
                  <a:srgbClr val="0070C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  <a:cs typeface="Arial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2254709" y="241059"/>
              <a:ext cx="495327" cy="65913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782322" y="241062"/>
              <a:ext cx="50234" cy="65913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08">
                <a:solidFill>
                  <a:prstClr val="white"/>
                </a:solidFill>
              </a:endParaRPr>
            </a:p>
          </p:txBody>
        </p:sp>
      </p:grpSp>
      <p:sp>
        <p:nvSpPr>
          <p:cNvPr id="46" name="文本框 55"/>
          <p:cNvSpPr txBox="1"/>
          <p:nvPr/>
        </p:nvSpPr>
        <p:spPr>
          <a:xfrm>
            <a:off x="3798742" y="1369501"/>
            <a:ext cx="459452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ctr"/>
            <a:r>
              <a:rPr lang="en-US" altLang="zh-CN" dirty="0" smtClean="0"/>
              <a:t>2.</a:t>
            </a:r>
            <a:r>
              <a:rPr lang="zh-CN" altLang="en-US" dirty="0" smtClean="0"/>
              <a:t> 加快推进</a:t>
            </a:r>
            <a:r>
              <a:rPr lang="en-US" altLang="zh-CN" dirty="0" smtClean="0"/>
              <a:t>XXXXXX</a:t>
            </a:r>
            <a:r>
              <a:rPr lang="zh-CN" altLang="en-US" dirty="0" smtClean="0"/>
              <a:t>工作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738811" y="2328333"/>
            <a:ext cx="8714378" cy="343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是最关键的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，也是最关键的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</a:p>
          <a:p>
            <a:pPr algn="ctr">
              <a:spcAft>
                <a:spcPts val="1200"/>
              </a:spcAft>
            </a:pP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随着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成立，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相关工作的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已成为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的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</a:p>
          <a:p>
            <a:pPr algn="ctr">
              <a:spcAft>
                <a:spcPts val="1200"/>
              </a:spcAft>
            </a:pPr>
            <a:r>
              <a:rPr lang="zh-CN" altLang="en-US" sz="3200" kern="0" dirty="0" smtClean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我们急需解决的是</a:t>
            </a:r>
            <a:r>
              <a:rPr lang="en-US" altLang="zh-CN" sz="3200" kern="0" dirty="0" smtClean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  <a:r>
              <a:rPr lang="zh-CN" altLang="en-US" sz="3200" kern="0" dirty="0" smtClean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问题</a:t>
            </a:r>
            <a:endParaRPr lang="en-US" altLang="zh-CN" sz="3200" kern="0" dirty="0" smtClean="0">
              <a:solidFill>
                <a:srgbClr val="0070C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endParaRPr lang="en-US" altLang="zh-CN" sz="2000" kern="0" dirty="0" smtClean="0">
              <a:solidFill>
                <a:srgbClr val="0070C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algn="ctr">
              <a:lnSpc>
                <a:spcPct val="120000"/>
              </a:lnSpc>
              <a:spcAft>
                <a:spcPts val="1200"/>
              </a:spcAft>
            </a:pP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争取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暂不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XXXXXXX</a:t>
            </a:r>
            <a:r>
              <a:rPr lang="zh-CN" altLang="en-US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做</a:t>
            </a:r>
            <a:r>
              <a:rPr lang="en-US" altLang="zh-CN" sz="2400" kern="0" dirty="0" smtClean="0">
                <a:solidFill>
                  <a:prstClr val="black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</a:t>
            </a:r>
          </a:p>
          <a:p>
            <a:pPr lvl="0" algn="ctr">
              <a:lnSpc>
                <a:spcPct val="120000"/>
              </a:lnSpc>
              <a:spcAft>
                <a:spcPts val="1200"/>
              </a:spcAft>
            </a:pPr>
            <a:r>
              <a:rPr lang="zh-CN" altLang="en-US" sz="3200" kern="0" dirty="0" smtClean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同时，开展</a:t>
            </a:r>
            <a:r>
              <a:rPr lang="en-US" altLang="zh-CN" sz="3200" kern="0" dirty="0" smtClean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XXXXXXX</a:t>
            </a:r>
            <a:r>
              <a:rPr lang="zh-CN" altLang="en-US" sz="3200" kern="0" dirty="0" smtClean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等工作</a:t>
            </a:r>
            <a:endParaRPr lang="en-US" altLang="zh-CN" sz="3200" kern="0" dirty="0">
              <a:solidFill>
                <a:srgbClr val="0070C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400476" y="4221577"/>
            <a:ext cx="335294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39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483" b="15572"/>
          <a:stretch/>
        </p:blipFill>
        <p:spPr>
          <a:xfrm>
            <a:off x="0" y="-8468"/>
            <a:ext cx="13751748" cy="686646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88142" y="761073"/>
            <a:ext cx="4918381" cy="4918381"/>
            <a:chOff x="-197370" y="277973"/>
            <a:chExt cx="5951241" cy="5951241"/>
          </a:xfrm>
        </p:grpSpPr>
        <p:grpSp>
          <p:nvGrpSpPr>
            <p:cNvPr id="6" name="组合 5"/>
            <p:cNvGrpSpPr/>
            <p:nvPr/>
          </p:nvGrpSpPr>
          <p:grpSpPr>
            <a:xfrm>
              <a:off x="-197370" y="277973"/>
              <a:ext cx="5951241" cy="5951241"/>
              <a:chOff x="388364" y="486447"/>
              <a:chExt cx="5951241" cy="595124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1094703" y="1000374"/>
                <a:ext cx="4538565" cy="4538565"/>
              </a:xfrm>
              <a:prstGeom prst="ellipse">
                <a:avLst/>
              </a:prstGeom>
              <a:solidFill>
                <a:srgbClr val="018D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851154" y="2026214"/>
                <a:ext cx="2871705" cy="2871705"/>
              </a:xfrm>
              <a:prstGeom prst="ellipse">
                <a:avLst/>
              </a:prstGeom>
              <a:solidFill>
                <a:srgbClr val="017B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88364" y="486447"/>
                <a:ext cx="5951241" cy="595124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8094890">
                <a:off x="4545659" y="4505296"/>
                <a:ext cx="1164892" cy="1057872"/>
              </a:xfrm>
              <a:prstGeom prst="triangle">
                <a:avLst/>
              </a:prstGeom>
              <a:solidFill>
                <a:srgbClr val="018D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172914" y="2591872"/>
              <a:ext cx="3148414" cy="12289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Microsoft JhengHei Light" panose="020B0304030504040204" pitchFamily="34" charset="-122"/>
                </a:rPr>
                <a:t>Thanks</a:t>
              </a:r>
              <a:endPara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JhengHei Light" panose="020B0304030504040204" pitchFamily="34" charset="-122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8443058" y="4117996"/>
            <a:ext cx="4138288" cy="4138288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339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334</Words>
  <Application>Microsoft Office PowerPoint</Application>
  <PresentationFormat>自定义</PresentationFormat>
  <Paragraphs>88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宋体</vt:lpstr>
      <vt:lpstr>Calibri</vt:lpstr>
      <vt:lpstr>方正大标宋简体</vt:lpstr>
      <vt:lpstr>Microsoft JhengHei Light</vt:lpstr>
      <vt:lpstr>微软雅黑 Light</vt:lpstr>
      <vt:lpstr>张海山锐谐体</vt:lpstr>
      <vt:lpstr>张海山锐线体简</vt:lpstr>
      <vt:lpstr>Lucida Calligraphy</vt:lpstr>
      <vt:lpstr>微软雅黑</vt:lpstr>
      <vt:lpstr>方正苏新诗柳楷简体</vt:lpstr>
      <vt:lpstr>造字工房悦圆演示版常规体</vt:lpstr>
      <vt:lpstr>Times New Roman</vt:lpstr>
      <vt:lpstr>Wingdings</vt:lpstr>
      <vt:lpstr>Calibri Light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Company>HNCXKG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10</cp:revision>
  <dcterms:created xsi:type="dcterms:W3CDTF">2015-09-21T14:16:08Z</dcterms:created>
  <dcterms:modified xsi:type="dcterms:W3CDTF">2020-08-21T10:27:07Z</dcterms:modified>
</cp:coreProperties>
</file>