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9" r:id="rId2"/>
    <p:sldId id="256" r:id="rId3"/>
    <p:sldId id="333" r:id="rId4"/>
    <p:sldId id="259" r:id="rId5"/>
    <p:sldId id="302" r:id="rId6"/>
    <p:sldId id="313" r:id="rId7"/>
    <p:sldId id="329" r:id="rId8"/>
    <p:sldId id="300" r:id="rId9"/>
    <p:sldId id="301" r:id="rId10"/>
    <p:sldId id="303" r:id="rId11"/>
    <p:sldId id="304" r:id="rId12"/>
    <p:sldId id="266" r:id="rId13"/>
    <p:sldId id="305" r:id="rId14"/>
    <p:sldId id="306" r:id="rId15"/>
    <p:sldId id="307" r:id="rId16"/>
    <p:sldId id="309" r:id="rId17"/>
    <p:sldId id="310" r:id="rId18"/>
    <p:sldId id="280" r:id="rId19"/>
    <p:sldId id="315" r:id="rId20"/>
    <p:sldId id="318" r:id="rId21"/>
    <p:sldId id="319" r:id="rId22"/>
    <p:sldId id="322" r:id="rId23"/>
    <p:sldId id="325" r:id="rId24"/>
    <p:sldId id="287" r:id="rId25"/>
    <p:sldId id="328" r:id="rId26"/>
    <p:sldId id="327" r:id="rId27"/>
    <p:sldId id="330" r:id="rId28"/>
    <p:sldId id="323" r:id="rId29"/>
    <p:sldId id="332" r:id="rId30"/>
    <p:sldId id="295" r:id="rId31"/>
  </p:sldIdLst>
  <p:sldSz cx="12195175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76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90" autoAdjust="0"/>
    <p:restoredTop sz="94660"/>
  </p:normalViewPr>
  <p:slideViewPr>
    <p:cSldViewPr showGuides="1">
      <p:cViewPr varScale="1">
        <p:scale>
          <a:sx n="92" d="100"/>
          <a:sy n="92" d="100"/>
        </p:scale>
        <p:origin x="570" y="84"/>
      </p:cViewPr>
      <p:guideLst>
        <p:guide orient="horz"/>
        <p:guide pos="76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A3A3A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DC6C7C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F1AF59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A3A3A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3A3A3A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solidFill>
                <a:srgbClr val="56A8BD"/>
              </a:solidFill>
              <a:ln w="19050">
                <a:noFill/>
              </a:ln>
              <a:effectLst/>
            </c:spPr>
          </c:dPt>
          <c:dPt>
            <c:idx val="7"/>
            <c:bubble3D val="0"/>
            <c:spPr>
              <a:solidFill>
                <a:srgbClr val="3A3A3A"/>
              </a:solidFill>
              <a:ln w="19050">
                <a:noFill/>
              </a:ln>
              <a:effectLst/>
            </c:spPr>
          </c:dPt>
          <c:cat>
            <c:strRef>
              <c:f>Sheet1!$A$2:$A$9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17402007195604E-2"/>
          <c:y val="6.6197227437233441E-2"/>
          <c:w val="0.93281796376948811"/>
          <c:h val="0.841648115032298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1515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0.33</c:v>
                </c:pt>
                <c:pt idx="1">
                  <c:v>0.32</c:v>
                </c:pt>
                <c:pt idx="2">
                  <c:v>0.56999999999999995</c:v>
                </c:pt>
                <c:pt idx="3">
                  <c:v>0.78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7BA47"/>
            </a:solidFill>
            <a:ln>
              <a:noFill/>
            </a:ln>
            <a:effectLst>
              <a:outerShdw blurRad="292100" dist="76200" dir="13500000" sx="101000" sy="101000" algn="br" rotWithShape="0">
                <a:prstClr val="black">
                  <a:alpha val="19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CECE00"/>
              </a:solidFill>
              <a:ln>
                <a:noFill/>
              </a:ln>
              <a:effectLst>
                <a:outerShdw blurRad="292100" dist="76200" dir="13500000" sx="101000" sy="101000" algn="br" rotWithShape="0">
                  <a:prstClr val="black">
                    <a:alpha val="19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rgbClr val="FFAA00"/>
              </a:solidFill>
              <a:ln>
                <a:noFill/>
              </a:ln>
              <a:effectLst>
                <a:outerShdw blurRad="292100" dist="76200" dir="13500000" sx="101000" sy="101000" algn="br" rotWithShape="0">
                  <a:prstClr val="black">
                    <a:alpha val="19000"/>
                  </a:prstClr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rgbClr val="ED5132"/>
              </a:solidFill>
              <a:ln>
                <a:noFill/>
              </a:ln>
              <a:effectLst>
                <a:outerShdw blurRad="292100" dist="76200" dir="13500000" sx="101000" sy="101000" algn="br" rotWithShape="0">
                  <a:prstClr val="black">
                    <a:alpha val="19000"/>
                  </a:prst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bg1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0.42</c:v>
                </c:pt>
                <c:pt idx="1">
                  <c:v>0.55000000000000004</c:v>
                </c:pt>
                <c:pt idx="2">
                  <c:v>0.92</c:v>
                </c:pt>
                <c:pt idx="3">
                  <c:v>0.62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27"/>
        <c:axId val="-68808320"/>
        <c:axId val="-68807776"/>
      </c:barChart>
      <c:catAx>
        <c:axId val="-68808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8807776"/>
        <c:crosses val="autoZero"/>
        <c:auto val="1"/>
        <c:lblAlgn val="ctr"/>
        <c:lblOffset val="100"/>
        <c:noMultiLvlLbl val="0"/>
      </c:catAx>
      <c:valAx>
        <c:axId val="-6880777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-68808320"/>
        <c:crosses val="autoZero"/>
        <c:crossBetween val="between"/>
        <c:minorUnit val="1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0.14917</cdr:x>
      <cdr:y>0.15132</cdr:y>
    </cdr:from>
    <cdr:to>
      <cdr:x>0.8507</cdr:x>
      <cdr:y>0.85284</cdr:y>
    </cdr:to>
    <cdr:sp macro="" textlink="">
      <cdr:nvSpPr>
        <cdr:cNvPr id="2" name="同心圆 1"/>
        <cdr:cNvSpPr/>
      </cdr:nvSpPr>
      <cdr:spPr>
        <a:xfrm xmlns:a="http://schemas.openxmlformats.org/drawingml/2006/main">
          <a:off x="387416" y="393000"/>
          <a:ext cx="1821973" cy="1821947"/>
        </a:xfrm>
        <a:prstGeom xmlns:a="http://schemas.openxmlformats.org/drawingml/2006/main" prst="donut">
          <a:avLst>
            <a:gd name="adj" fmla="val 14136"/>
          </a:avLst>
        </a:prstGeom>
        <a:solidFill xmlns:a="http://schemas.openxmlformats.org/drawingml/2006/main">
          <a:schemeClr val="tx1">
            <a:alpha val="21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6139A-A79B-4645-92A0-09FBA3C9B72F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06AC1-A2C3-49E6-95F4-01B67F45C1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036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368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736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9AD36-4E38-48AE-9B2C-3ABFEA0CB5B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439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090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326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208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292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286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618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069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869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1513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092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58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0546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755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4419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8845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0713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5879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380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0032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101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13095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4911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817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114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18F09-5854-43D5-BC8D-088631B89FE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970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906AC1-A2C3-49E6-95F4-01B67F45C1C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235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17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428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58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2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8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27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977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58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83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664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13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B058F-3419-4783-A32B-A7489A7A2485}" type="datetimeFigureOut">
              <a:rPr lang="zh-CN" altLang="en-US" smtClean="0"/>
              <a:t>2019/5/31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10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14.png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77107" y="2732137"/>
            <a:ext cx="8181050" cy="4129385"/>
            <a:chOff x="1732961" y="3100255"/>
            <a:chExt cx="5935383" cy="2995885"/>
          </a:xfrm>
        </p:grpSpPr>
        <p:sp>
          <p:nvSpPr>
            <p:cNvPr id="223" name="TextBox 100"/>
            <p:cNvSpPr txBox="1"/>
            <p:nvPr/>
          </p:nvSpPr>
          <p:spPr>
            <a:xfrm>
              <a:off x="2901064" y="3777302"/>
              <a:ext cx="37721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年终总结  新年计划 述职报告  工作汇报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4" name="TextBox 101"/>
            <p:cNvSpPr txBox="1"/>
            <p:nvPr/>
          </p:nvSpPr>
          <p:spPr>
            <a:xfrm>
              <a:off x="2725408" y="4115856"/>
              <a:ext cx="3975768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2016 year-end summary work summarizes the boutique PPT</a:t>
              </a:r>
            </a:p>
            <a:p>
              <a:pPr algn="ctr"/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About the summary text input or copy here2016 year-end summary work summarizes the boutique PPT</a:t>
              </a:r>
            </a:p>
            <a:p>
              <a:pPr algn="ctr"/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About the summary text input or copy here</a:t>
              </a:r>
            </a:p>
          </p:txBody>
        </p:sp>
        <p:sp>
          <p:nvSpPr>
            <p:cNvPr id="225" name="圆角矩形 224"/>
            <p:cNvSpPr/>
            <p:nvPr/>
          </p:nvSpPr>
          <p:spPr>
            <a:xfrm>
              <a:off x="2012545" y="3147814"/>
              <a:ext cx="5655799" cy="504056"/>
            </a:xfrm>
            <a:prstGeom prst="roundRect">
              <a:avLst>
                <a:gd name="adj" fmla="val 4227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127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TextBox 103"/>
            <p:cNvSpPr txBox="1"/>
            <p:nvPr/>
          </p:nvSpPr>
          <p:spPr>
            <a:xfrm>
              <a:off x="2971040" y="3204574"/>
              <a:ext cx="3632234" cy="424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医院建筑方案汇报</a:t>
              </a:r>
              <a:r>
                <a:rPr lang="en-US" altLang="zh-CN" sz="3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27" name="组合 226"/>
            <p:cNvGrpSpPr/>
            <p:nvPr/>
          </p:nvGrpSpPr>
          <p:grpSpPr>
            <a:xfrm>
              <a:off x="1852112" y="3100255"/>
              <a:ext cx="720079" cy="574619"/>
              <a:chOff x="899592" y="2377261"/>
              <a:chExt cx="720079" cy="574619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8" name="圆角矩形 227"/>
              <p:cNvSpPr/>
              <p:nvPr/>
            </p:nvSpPr>
            <p:spPr>
              <a:xfrm>
                <a:off x="899592" y="2377261"/>
                <a:ext cx="720079" cy="574619"/>
              </a:xfrm>
              <a:prstGeom prst="roundRect">
                <a:avLst>
                  <a:gd name="adj" fmla="val 42270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29" name="圆角矩形 228"/>
              <p:cNvSpPr/>
              <p:nvPr/>
            </p:nvSpPr>
            <p:spPr>
              <a:xfrm>
                <a:off x="920241" y="2397813"/>
                <a:ext cx="681258" cy="533516"/>
              </a:xfrm>
              <a:prstGeom prst="roundRect">
                <a:avLst>
                  <a:gd name="adj" fmla="val 42270"/>
                </a:avLst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ea typeface="微软雅黑" pitchFamily="34" charset="-122"/>
                </a:endParaRPr>
              </a:p>
            </p:txBody>
          </p:sp>
        </p:grpSp>
        <p:pic>
          <p:nvPicPr>
            <p:cNvPr id="230" name="Picture 2" descr="C:\Users\Administrator\Desktop\手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1732961" y="3219822"/>
              <a:ext cx="2959860" cy="2876318"/>
            </a:xfrm>
            <a:prstGeom prst="rect">
              <a:avLst/>
            </a:prstGeom>
            <a:noFill/>
          </p:spPr>
        </p:pic>
      </p:grpSp>
      <p:grpSp>
        <p:nvGrpSpPr>
          <p:cNvPr id="233" name="组合 232"/>
          <p:cNvGrpSpPr/>
          <p:nvPr/>
        </p:nvGrpSpPr>
        <p:grpSpPr>
          <a:xfrm>
            <a:off x="10130035" y="279371"/>
            <a:ext cx="343825" cy="309997"/>
            <a:chOff x="4634991" y="2138335"/>
            <a:chExt cx="428348" cy="386204"/>
          </a:xfrm>
        </p:grpSpPr>
        <p:sp>
          <p:nvSpPr>
            <p:cNvPr id="234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235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10489274" y="279371"/>
            <a:ext cx="343825" cy="309997"/>
            <a:chOff x="5076056" y="2138335"/>
            <a:chExt cx="428348" cy="386204"/>
          </a:xfrm>
        </p:grpSpPr>
        <p:sp>
          <p:nvSpPr>
            <p:cNvPr id="237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238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10848513" y="279371"/>
            <a:ext cx="343825" cy="309997"/>
            <a:chOff x="5557128" y="2138335"/>
            <a:chExt cx="428348" cy="386204"/>
          </a:xfrm>
        </p:grpSpPr>
        <p:sp>
          <p:nvSpPr>
            <p:cNvPr id="240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241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11207752" y="279371"/>
            <a:ext cx="343825" cy="309997"/>
            <a:chOff x="6068610" y="2138335"/>
            <a:chExt cx="428348" cy="386204"/>
          </a:xfrm>
        </p:grpSpPr>
        <p:sp>
          <p:nvSpPr>
            <p:cNvPr id="243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244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11566990" y="279371"/>
            <a:ext cx="343825" cy="309997"/>
            <a:chOff x="6623914" y="2138335"/>
            <a:chExt cx="428348" cy="386204"/>
          </a:xfrm>
        </p:grpSpPr>
        <p:sp>
          <p:nvSpPr>
            <p:cNvPr id="246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247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pic>
        <p:nvPicPr>
          <p:cNvPr id="248" name="图片 24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04" y="115664"/>
            <a:ext cx="1446001" cy="943918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1292252" y="1396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3682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5" y="1628800"/>
            <a:ext cx="8408402" cy="41764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前言"/>
          <p:cNvSpPr>
            <a:spLocks noChangeArrowheads="1"/>
          </p:cNvSpPr>
          <p:nvPr/>
        </p:nvSpPr>
        <p:spPr bwMode="auto">
          <a:xfrm>
            <a:off x="404681" y="908720"/>
            <a:ext cx="4612786" cy="73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b="1" dirty="0" smtClean="0"/>
              <a:t>前言</a:t>
            </a:r>
            <a:r>
              <a:rPr lang="zh-CN" altLang="en-US" sz="3600" b="1" dirty="0" smtClean="0"/>
              <a:t> </a:t>
            </a:r>
            <a:r>
              <a:rPr lang="en-US" altLang="zh-CN" sz="3600" b="1" dirty="0" smtClean="0"/>
              <a:t>/</a:t>
            </a:r>
            <a:r>
              <a:rPr lang="zh-CN" altLang="en-US" sz="3600" b="1" dirty="0" smtClean="0"/>
              <a:t>  </a:t>
            </a:r>
            <a:r>
              <a:rPr lang="en-US" altLang="zh-CN" sz="3600" dirty="0" smtClean="0">
                <a:latin typeface="Impact MT Std" pitchFamily="34" charset="0"/>
              </a:rPr>
              <a:t>INTRODUCTION</a:t>
            </a:r>
            <a:endParaRPr lang="zh-CN" altLang="en-US" sz="3600" dirty="0">
              <a:latin typeface="Impact MT Std" pitchFamily="34" charset="0"/>
              <a:sym typeface="Impact" pitchFamily="34" charset="0"/>
            </a:endParaRPr>
          </a:p>
        </p:txBody>
      </p:sp>
      <p:sp>
        <p:nvSpPr>
          <p:cNvPr id="7" name="TextBox 504"/>
          <p:cNvSpPr txBox="1"/>
          <p:nvPr/>
        </p:nvSpPr>
        <p:spPr>
          <a:xfrm>
            <a:off x="430677" y="1815053"/>
            <a:ext cx="7488832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b="1" dirty="0">
                <a:solidFill>
                  <a:schemeClr val="tx1"/>
                </a:solidFill>
                <a:sym typeface="微软雅黑" pitchFamily="34" charset="-122"/>
              </a:rPr>
              <a:t>首先</a:t>
            </a:r>
            <a:r>
              <a:rPr lang="zh-CN" altLang="en-US" dirty="0">
                <a:solidFill>
                  <a:schemeClr val="tx1"/>
                </a:solidFill>
                <a:sym typeface="微软雅黑" pitchFamily="34" charset="-122"/>
              </a:rPr>
              <a:t>感谢您在百忙之中审阅我，当您打开这个文件时，您将开始对我的能力进行评估，对我的经历进行阅读；希望当您关闭这个胶片时，我能够契合您的要求，加入一个新的家庭，共同奋斗！</a:t>
            </a:r>
            <a:r>
              <a:rPr lang="zh-CN" altLang="en-US" dirty="0">
                <a:solidFill>
                  <a:schemeClr val="tx1"/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dirty="0">
                <a:solidFill>
                  <a:schemeClr val="tx1"/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dirty="0">
              <a:solidFill>
                <a:schemeClr val="tx1"/>
              </a:solidFill>
              <a:sym typeface="微软雅黑" pitchFamily="34" charset="-122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dirty="0">
                <a:solidFill>
                  <a:schemeClr val="tx1"/>
                </a:solidFill>
                <a:sym typeface="微软雅黑" pitchFamily="34" charset="-122"/>
              </a:rPr>
              <a:t>右键点击图片选择设置图片格式可直接替换图片。</a:t>
            </a:r>
            <a:r>
              <a:rPr lang="zh-CN" altLang="en-US" dirty="0">
                <a:solidFill>
                  <a:schemeClr val="tx1"/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dirty="0">
                <a:solidFill>
                  <a:schemeClr val="tx1"/>
                </a:solidFill>
                <a:sym typeface="微软雅黑" pitchFamily="34" charset="-122"/>
              </a:rPr>
              <a:t>在此录入上述图表的描述说明，在此录入上述图表的综合描述说明，在此录入上述图表的综合描述说明，在此录入上述图表的综合描述</a:t>
            </a:r>
            <a:r>
              <a:rPr lang="zh-CN" altLang="en-US" dirty="0" smtClean="0">
                <a:solidFill>
                  <a:schemeClr val="tx1"/>
                </a:solidFill>
                <a:sym typeface="微软雅黑" pitchFamily="34" charset="-122"/>
              </a:rPr>
              <a:t>说明</a:t>
            </a:r>
            <a:r>
              <a:rPr lang="zh-CN" altLang="en-US" dirty="0">
                <a:solidFill>
                  <a:schemeClr val="tx1"/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itchFamily="34" charset="-122"/>
              </a:rPr>
              <a:t>。</a:t>
            </a:r>
            <a:endParaRPr lang="en-US" altLang="zh-CN" dirty="0">
              <a:solidFill>
                <a:schemeClr val="tx1"/>
              </a:solidFill>
              <a:sym typeface="微软雅黑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043985" y="2132856"/>
            <a:ext cx="715716" cy="719823"/>
            <a:chOff x="1721162" y="4373847"/>
            <a:chExt cx="715716" cy="719823"/>
          </a:xfrm>
        </p:grpSpPr>
        <p:sp>
          <p:nvSpPr>
            <p:cNvPr id="17" name="Oval 28"/>
            <p:cNvSpPr/>
            <p:nvPr/>
          </p:nvSpPr>
          <p:spPr>
            <a:xfrm>
              <a:off x="1721162" y="4373847"/>
              <a:ext cx="715716" cy="71982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1892225" y="4715743"/>
              <a:ext cx="388938" cy="225425"/>
            </a:xfrm>
            <a:custGeom>
              <a:avLst/>
              <a:gdLst>
                <a:gd name="T0" fmla="*/ 103 w 103"/>
                <a:gd name="T1" fmla="*/ 33 h 60"/>
                <a:gd name="T2" fmla="*/ 94 w 103"/>
                <a:gd name="T3" fmla="*/ 10 h 60"/>
                <a:gd name="T4" fmla="*/ 68 w 103"/>
                <a:gd name="T5" fmla="*/ 0 h 60"/>
                <a:gd name="T6" fmla="*/ 68 w 103"/>
                <a:gd name="T7" fmla="*/ 0 h 60"/>
                <a:gd name="T8" fmla="*/ 67 w 103"/>
                <a:gd name="T9" fmla="*/ 0 h 60"/>
                <a:gd name="T10" fmla="*/ 59 w 103"/>
                <a:gd name="T11" fmla="*/ 38 h 60"/>
                <a:gd name="T12" fmla="*/ 55 w 103"/>
                <a:gd name="T13" fmla="*/ 12 h 60"/>
                <a:gd name="T14" fmla="*/ 58 w 103"/>
                <a:gd name="T15" fmla="*/ 6 h 60"/>
                <a:gd name="T16" fmla="*/ 53 w 103"/>
                <a:gd name="T17" fmla="*/ 2 h 60"/>
                <a:gd name="T18" fmla="*/ 52 w 103"/>
                <a:gd name="T19" fmla="*/ 2 h 60"/>
                <a:gd name="T20" fmla="*/ 52 w 103"/>
                <a:gd name="T21" fmla="*/ 2 h 60"/>
                <a:gd name="T22" fmla="*/ 50 w 103"/>
                <a:gd name="T23" fmla="*/ 2 h 60"/>
                <a:gd name="T24" fmla="*/ 46 w 103"/>
                <a:gd name="T25" fmla="*/ 6 h 60"/>
                <a:gd name="T26" fmla="*/ 49 w 103"/>
                <a:gd name="T27" fmla="*/ 12 h 60"/>
                <a:gd name="T28" fmla="*/ 44 w 103"/>
                <a:gd name="T29" fmla="*/ 38 h 60"/>
                <a:gd name="T30" fmla="*/ 36 w 103"/>
                <a:gd name="T31" fmla="*/ 0 h 60"/>
                <a:gd name="T32" fmla="*/ 36 w 103"/>
                <a:gd name="T33" fmla="*/ 0 h 60"/>
                <a:gd name="T34" fmla="*/ 35 w 103"/>
                <a:gd name="T35" fmla="*/ 0 h 60"/>
                <a:gd name="T36" fmla="*/ 9 w 103"/>
                <a:gd name="T37" fmla="*/ 10 h 60"/>
                <a:gd name="T38" fmla="*/ 1 w 103"/>
                <a:gd name="T39" fmla="*/ 33 h 60"/>
                <a:gd name="T40" fmla="*/ 0 w 103"/>
                <a:gd name="T41" fmla="*/ 57 h 60"/>
                <a:gd name="T42" fmla="*/ 19 w 103"/>
                <a:gd name="T43" fmla="*/ 59 h 60"/>
                <a:gd name="T44" fmla="*/ 19 w 103"/>
                <a:gd name="T45" fmla="*/ 38 h 60"/>
                <a:gd name="T46" fmla="*/ 21 w 103"/>
                <a:gd name="T47" fmla="*/ 30 h 60"/>
                <a:gd name="T48" fmla="*/ 21 w 103"/>
                <a:gd name="T49" fmla="*/ 59 h 60"/>
                <a:gd name="T50" fmla="*/ 52 w 103"/>
                <a:gd name="T51" fmla="*/ 60 h 60"/>
                <a:gd name="T52" fmla="*/ 82 w 103"/>
                <a:gd name="T53" fmla="*/ 59 h 60"/>
                <a:gd name="T54" fmla="*/ 82 w 103"/>
                <a:gd name="T55" fmla="*/ 30 h 60"/>
                <a:gd name="T56" fmla="*/ 84 w 103"/>
                <a:gd name="T57" fmla="*/ 38 h 60"/>
                <a:gd name="T58" fmla="*/ 84 w 103"/>
                <a:gd name="T59" fmla="*/ 59 h 60"/>
                <a:gd name="T60" fmla="*/ 103 w 103"/>
                <a:gd name="T61" fmla="*/ 57 h 60"/>
                <a:gd name="T62" fmla="*/ 103 w 103"/>
                <a:gd name="T6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60">
                  <a:moveTo>
                    <a:pt x="103" y="33"/>
                  </a:moveTo>
                  <a:cubicBezTo>
                    <a:pt x="101" y="17"/>
                    <a:pt x="97" y="12"/>
                    <a:pt x="94" y="10"/>
                  </a:cubicBezTo>
                  <a:cubicBezTo>
                    <a:pt x="87" y="6"/>
                    <a:pt x="73" y="2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5"/>
                    <a:pt x="59" y="38"/>
                    <a:pt x="59" y="38"/>
                  </a:cubicBezTo>
                  <a:cubicBezTo>
                    <a:pt x="59" y="38"/>
                    <a:pt x="55" y="12"/>
                    <a:pt x="55" y="12"/>
                  </a:cubicBezTo>
                  <a:cubicBezTo>
                    <a:pt x="55" y="12"/>
                    <a:pt x="58" y="6"/>
                    <a:pt x="58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37" y="5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5" y="0"/>
                    <a:pt x="35" y="0"/>
                  </a:cubicBezTo>
                  <a:cubicBezTo>
                    <a:pt x="30" y="2"/>
                    <a:pt x="16" y="6"/>
                    <a:pt x="9" y="10"/>
                  </a:cubicBezTo>
                  <a:cubicBezTo>
                    <a:pt x="7" y="12"/>
                    <a:pt x="2" y="17"/>
                    <a:pt x="1" y="33"/>
                  </a:cubicBezTo>
                  <a:cubicBezTo>
                    <a:pt x="1" y="34"/>
                    <a:pt x="1" y="47"/>
                    <a:pt x="0" y="57"/>
                  </a:cubicBezTo>
                  <a:cubicBezTo>
                    <a:pt x="7" y="58"/>
                    <a:pt x="12" y="59"/>
                    <a:pt x="19" y="59"/>
                  </a:cubicBezTo>
                  <a:cubicBezTo>
                    <a:pt x="19" y="52"/>
                    <a:pt x="19" y="41"/>
                    <a:pt x="19" y="38"/>
                  </a:cubicBezTo>
                  <a:cubicBezTo>
                    <a:pt x="19" y="35"/>
                    <a:pt x="20" y="32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30" y="60"/>
                    <a:pt x="42" y="60"/>
                    <a:pt x="52" y="60"/>
                  </a:cubicBezTo>
                  <a:cubicBezTo>
                    <a:pt x="62" y="60"/>
                    <a:pt x="73" y="60"/>
                    <a:pt x="82" y="59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3" y="32"/>
                    <a:pt x="84" y="35"/>
                    <a:pt x="84" y="38"/>
                  </a:cubicBezTo>
                  <a:cubicBezTo>
                    <a:pt x="84" y="41"/>
                    <a:pt x="84" y="52"/>
                    <a:pt x="84" y="59"/>
                  </a:cubicBezTo>
                  <a:cubicBezTo>
                    <a:pt x="91" y="58"/>
                    <a:pt x="97" y="58"/>
                    <a:pt x="103" y="57"/>
                  </a:cubicBezTo>
                  <a:cubicBezTo>
                    <a:pt x="103" y="47"/>
                    <a:pt x="103" y="34"/>
                    <a:pt x="10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990650" y="4469681"/>
              <a:ext cx="196850" cy="230188"/>
            </a:xfrm>
            <a:custGeom>
              <a:avLst/>
              <a:gdLst>
                <a:gd name="T0" fmla="*/ 4 w 52"/>
                <a:gd name="T1" fmla="*/ 25 h 61"/>
                <a:gd name="T2" fmla="*/ 0 w 52"/>
                <a:gd name="T3" fmla="*/ 29 h 61"/>
                <a:gd name="T4" fmla="*/ 5 w 52"/>
                <a:gd name="T5" fmla="*/ 39 h 61"/>
                <a:gd name="T6" fmla="*/ 26 w 52"/>
                <a:gd name="T7" fmla="*/ 61 h 61"/>
                <a:gd name="T8" fmla="*/ 47 w 52"/>
                <a:gd name="T9" fmla="*/ 39 h 61"/>
                <a:gd name="T10" fmla="*/ 52 w 52"/>
                <a:gd name="T11" fmla="*/ 29 h 61"/>
                <a:gd name="T12" fmla="*/ 48 w 52"/>
                <a:gd name="T13" fmla="*/ 25 h 61"/>
                <a:gd name="T14" fmla="*/ 26 w 52"/>
                <a:gd name="T15" fmla="*/ 0 h 61"/>
                <a:gd name="T16" fmla="*/ 4 w 52"/>
                <a:gd name="T17" fmla="*/ 2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1">
                  <a:moveTo>
                    <a:pt x="4" y="25"/>
                  </a:moveTo>
                  <a:cubicBezTo>
                    <a:pt x="2" y="25"/>
                    <a:pt x="0" y="27"/>
                    <a:pt x="0" y="29"/>
                  </a:cubicBezTo>
                  <a:cubicBezTo>
                    <a:pt x="0" y="33"/>
                    <a:pt x="2" y="39"/>
                    <a:pt x="5" y="39"/>
                  </a:cubicBezTo>
                  <a:cubicBezTo>
                    <a:pt x="8" y="51"/>
                    <a:pt x="15" y="61"/>
                    <a:pt x="26" y="61"/>
                  </a:cubicBezTo>
                  <a:cubicBezTo>
                    <a:pt x="37" y="61"/>
                    <a:pt x="44" y="51"/>
                    <a:pt x="47" y="39"/>
                  </a:cubicBezTo>
                  <a:cubicBezTo>
                    <a:pt x="50" y="38"/>
                    <a:pt x="52" y="33"/>
                    <a:pt x="52" y="29"/>
                  </a:cubicBezTo>
                  <a:cubicBezTo>
                    <a:pt x="51" y="27"/>
                    <a:pt x="50" y="26"/>
                    <a:pt x="48" y="25"/>
                  </a:cubicBezTo>
                  <a:cubicBezTo>
                    <a:pt x="48" y="11"/>
                    <a:pt x="39" y="0"/>
                    <a:pt x="26" y="0"/>
                  </a:cubicBezTo>
                  <a:cubicBezTo>
                    <a:pt x="13" y="0"/>
                    <a:pt x="4" y="11"/>
                    <a:pt x="4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8605763" y="3476601"/>
            <a:ext cx="3468488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现任职销售部经理，毕业于美国麻省理工大学设计系，曾获全国“十佳青年”。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相信在我的带领下，公司一定会步入一个新的纪元，开拓创新。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8622286" y="2924944"/>
            <a:ext cx="1933849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人：张三丰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81409" y="3385895"/>
            <a:ext cx="599800" cy="405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296259" y="3385895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398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66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16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66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16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91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20" grpId="0"/>
      <p:bldP spid="21" grpId="0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847" y="5437177"/>
            <a:ext cx="11298288" cy="1420824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 rot="10800000" flipH="1">
            <a:off x="-106457" y="0"/>
            <a:ext cx="3737333" cy="685800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4"/>
          </a:p>
        </p:txBody>
      </p:sp>
      <p:sp>
        <p:nvSpPr>
          <p:cNvPr id="10" name="椭圆 9"/>
          <p:cNvSpPr/>
          <p:nvPr/>
        </p:nvSpPr>
        <p:spPr>
          <a:xfrm>
            <a:off x="2292758" y="1982085"/>
            <a:ext cx="2844722" cy="2844722"/>
          </a:xfrm>
          <a:prstGeom prst="ellipse">
            <a:avLst/>
          </a:prstGeom>
          <a:noFill/>
          <a:ln w="19050">
            <a:solidFill>
              <a:schemeClr val="bg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4"/>
          </a:p>
        </p:txBody>
      </p:sp>
      <p:grpSp>
        <p:nvGrpSpPr>
          <p:cNvPr id="38" name="组合 37"/>
          <p:cNvGrpSpPr/>
          <p:nvPr/>
        </p:nvGrpSpPr>
        <p:grpSpPr>
          <a:xfrm>
            <a:off x="2540802" y="2230129"/>
            <a:ext cx="2357960" cy="2357960"/>
            <a:chOff x="8964761" y="1889143"/>
            <a:chExt cx="2475858" cy="2475858"/>
          </a:xfrm>
        </p:grpSpPr>
        <p:sp>
          <p:nvSpPr>
            <p:cNvPr id="3" name="椭圆 2"/>
            <p:cNvSpPr/>
            <p:nvPr/>
          </p:nvSpPr>
          <p:spPr>
            <a:xfrm>
              <a:off x="8964761" y="1889143"/>
              <a:ext cx="2475858" cy="2475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4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9503496" y="2571894"/>
              <a:ext cx="1528976" cy="1115401"/>
              <a:chOff x="1345281" y="1550493"/>
              <a:chExt cx="1618090" cy="118041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345281" y="1550493"/>
                <a:ext cx="1618090" cy="9331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857" b="1" spc="95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430692" y="2335180"/>
                <a:ext cx="1207618" cy="3957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714" spc="95" dirty="0"/>
                  <a:t>CATALOG</a:t>
                </a:r>
                <a:endParaRPr lang="zh-CN" altLang="en-US" sz="1714" spc="95" dirty="0"/>
              </a:p>
            </p:txBody>
          </p:sp>
        </p:grpSp>
      </p:grpSp>
      <p:cxnSp>
        <p:nvCxnSpPr>
          <p:cNvPr id="40" name="直接连接符 39"/>
          <p:cNvCxnSpPr>
            <a:stCxn id="3" idx="6"/>
          </p:cNvCxnSpPr>
          <p:nvPr/>
        </p:nvCxnSpPr>
        <p:spPr>
          <a:xfrm flipV="1">
            <a:off x="4898762" y="3408691"/>
            <a:ext cx="685790" cy="41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5584553" y="1899951"/>
            <a:ext cx="0" cy="301747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082262" y="1732728"/>
            <a:ext cx="2273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1"/>
              </a:lnSpc>
            </a:pPr>
            <a:r>
              <a:rPr lang="en-US" altLang="zh-CN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5584553" y="1916331"/>
            <a:ext cx="4467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082262" y="2454775"/>
            <a:ext cx="2273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1"/>
              </a:lnSpc>
            </a:pPr>
            <a:r>
              <a:rPr lang="en-US" altLang="zh-CN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82262" y="3219918"/>
            <a:ext cx="2273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1"/>
              </a:lnSpc>
            </a:pPr>
            <a:r>
              <a:rPr lang="en-US" altLang="zh-CN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82262" y="3985062"/>
            <a:ext cx="2273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1"/>
              </a:lnSpc>
            </a:pPr>
            <a:r>
              <a:rPr lang="en-US" altLang="zh-CN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82262" y="4750206"/>
            <a:ext cx="2273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81"/>
              </a:lnSpc>
            </a:pPr>
            <a:r>
              <a:rPr lang="en-US" altLang="zh-CN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714" b="1" spc="1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cxnSp>
        <p:nvCxnSpPr>
          <p:cNvPr id="59" name="直接连接符 58"/>
          <p:cNvCxnSpPr/>
          <p:nvPr/>
        </p:nvCxnSpPr>
        <p:spPr>
          <a:xfrm>
            <a:off x="5584553" y="2651410"/>
            <a:ext cx="4467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5584553" y="3408690"/>
            <a:ext cx="4467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5584553" y="4181697"/>
            <a:ext cx="4467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5584553" y="4922048"/>
            <a:ext cx="44678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223285"/>
      </p:ext>
    </p:extLst>
  </p:cSld>
  <p:clrMapOvr>
    <a:masterClrMapping/>
  </p:clrMapOvr>
  <p:transition spd="slow" advTm="7399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0" grpId="0" animBg="1"/>
      <p:bldP spid="45" grpId="0"/>
      <p:bldP spid="50" grpId="0"/>
      <p:bldP spid="51" grpId="0"/>
      <p:bldP spid="52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892558" y="972607"/>
            <a:ext cx="2448272" cy="244827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808413" y="4406540"/>
            <a:ext cx="1436675" cy="215444"/>
            <a:chOff x="4369395" y="3284984"/>
            <a:chExt cx="1436675" cy="215444"/>
          </a:xfrm>
        </p:grpSpPr>
        <p:sp>
          <p:nvSpPr>
            <p:cNvPr id="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公司介绍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461112" y="4406540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团队介绍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808413" y="4797732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核心成员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461112" y="4797152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组织结构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3" name="标题 4"/>
          <p:cNvSpPr txBox="1">
            <a:spLocks/>
          </p:cNvSpPr>
          <p:nvPr/>
        </p:nvSpPr>
        <p:spPr>
          <a:xfrm>
            <a:off x="4945459" y="3819612"/>
            <a:ext cx="237626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标题 4"/>
          <p:cNvSpPr txBox="1">
            <a:spLocks/>
          </p:cNvSpPr>
          <p:nvPr/>
        </p:nvSpPr>
        <p:spPr>
          <a:xfrm>
            <a:off x="4945459" y="2780928"/>
            <a:ext cx="237626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KSO_Shape"/>
          <p:cNvSpPr>
            <a:spLocks/>
          </p:cNvSpPr>
          <p:nvPr/>
        </p:nvSpPr>
        <p:spPr bwMode="auto">
          <a:xfrm>
            <a:off x="5204676" y="1484784"/>
            <a:ext cx="1741748" cy="119600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996314" y="1076363"/>
            <a:ext cx="2240761" cy="2240761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/>
          <p:nvPr/>
        </p:nvCxnSpPr>
        <p:spPr>
          <a:xfrm>
            <a:off x="4808413" y="4293096"/>
            <a:ext cx="2477306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4801443" y="5157772"/>
            <a:ext cx="1436675" cy="215444"/>
            <a:chOff x="4369395" y="3284984"/>
            <a:chExt cx="1436675" cy="215444"/>
          </a:xfrm>
        </p:grpSpPr>
        <p:sp>
          <p:nvSpPr>
            <p:cNvPr id="4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大事件</a:t>
              </a: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等腰三角形 4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183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500"/>
                            </p:stCondLst>
                            <p:childTnLst>
                              <p:par>
                                <p:cTn id="123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5"/>
          <p:cNvSpPr txBox="1"/>
          <p:nvPr/>
        </p:nvSpPr>
        <p:spPr>
          <a:xfrm>
            <a:off x="961413" y="187481"/>
            <a:ext cx="5214733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项目成员</a:t>
            </a:r>
            <a:endParaRPr lang="zh-CN" altLang="zh-CN" sz="3599" dirty="0"/>
          </a:p>
        </p:txBody>
      </p:sp>
      <p:sp>
        <p:nvSpPr>
          <p:cNvPr id="35" name="TextBox 34"/>
          <p:cNvSpPr txBox="1"/>
          <p:nvPr/>
        </p:nvSpPr>
        <p:spPr>
          <a:xfrm>
            <a:off x="2928968" y="364336"/>
            <a:ext cx="2343388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Project member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37" name="矩形 36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43" name="矩形 42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7" name="Picture 8" descr="女商人,快乐,人,20到24岁,商务人士_787c6c44e_年轻的商务女性_创意图片_Getty Images China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30726" y="2161371"/>
            <a:ext cx="1619625" cy="1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2" descr="女商人,快乐,表现积极,专业人员,职业_42571de3b_商务女士肖像_创意图片_Getty Images China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55"/>
          <a:stretch/>
        </p:blipFill>
        <p:spPr bwMode="auto">
          <a:xfrm>
            <a:off x="6507521" y="4241582"/>
            <a:ext cx="1619625" cy="1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4" descr="男商人,人,20到24岁,商务人士,白领_4d4e1ee04_自信的商务男士_创意图片_Getty Images China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55517" y="4241582"/>
            <a:ext cx="1619625" cy="1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0" name="组合 49"/>
          <p:cNvGrpSpPr/>
          <p:nvPr/>
        </p:nvGrpSpPr>
        <p:grpSpPr>
          <a:xfrm>
            <a:off x="-139794" y="1413242"/>
            <a:ext cx="12189178" cy="575931"/>
            <a:chOff x="-143619" y="1413570"/>
            <a:chExt cx="12192000" cy="576064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-143619" y="1701602"/>
              <a:ext cx="573596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312421" y="1701602"/>
              <a:ext cx="573596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组合 52"/>
            <p:cNvGrpSpPr/>
            <p:nvPr/>
          </p:nvGrpSpPr>
          <p:grpSpPr>
            <a:xfrm>
              <a:off x="5707655" y="1413570"/>
              <a:ext cx="540400" cy="576064"/>
              <a:chOff x="9372024" y="260648"/>
              <a:chExt cx="540400" cy="576064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9372024" y="260648"/>
                <a:ext cx="540400" cy="57606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文本框 14"/>
              <p:cNvSpPr txBox="1"/>
              <p:nvPr/>
            </p:nvSpPr>
            <p:spPr>
              <a:xfrm>
                <a:off x="9408148" y="333237"/>
                <a:ext cx="4681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华康俪金黑W8(P)" panose="020B0800000000000000" pitchFamily="34" charset="-122"/>
                    <a:ea typeface="华康俪金黑W8(P)" panose="020B0800000000000000" pitchFamily="34" charset="-122"/>
                  </a:rPr>
                  <a:t>团队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华康俪金黑W8(P)" panose="020B0800000000000000" pitchFamily="34" charset="-122"/>
                  <a:ea typeface="华康俪金黑W8(P)" panose="020B0800000000000000" pitchFamily="34" charset="-122"/>
                </a:endParaRPr>
              </a:p>
              <a:p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华康俪金黑W8(P)" panose="020B0800000000000000" pitchFamily="34" charset="-122"/>
                    <a:ea typeface="华康俪金黑W8(P)" panose="020B0800000000000000" pitchFamily="34" charset="-122"/>
                  </a:rPr>
                  <a:t>介绍</a:t>
                </a:r>
              </a:p>
            </p:txBody>
          </p:sp>
        </p:grpSp>
      </p:grpSp>
      <p:pic>
        <p:nvPicPr>
          <p:cNvPr id="56" name="Picture 10" descr="男商人,职业,专业人员,快乐,表现积极_82080c316_商务男士肖像_创意图片_Getty Images China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55517" y="2161371"/>
            <a:ext cx="1619625" cy="1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文本框 18"/>
          <p:cNvSpPr txBox="1"/>
          <p:nvPr/>
        </p:nvSpPr>
        <p:spPr>
          <a:xfrm>
            <a:off x="3363107" y="2161372"/>
            <a:ext cx="1655801" cy="830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199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程财富</a:t>
            </a:r>
            <a:endParaRPr lang="en-US" altLang="zh-CN" sz="3199" dirty="0">
              <a:solidFill>
                <a:schemeClr val="accent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人力资源经理</a:t>
            </a:r>
          </a:p>
        </p:txBody>
      </p:sp>
      <p:sp>
        <p:nvSpPr>
          <p:cNvPr id="58" name="文本框 29"/>
          <p:cNvSpPr txBox="1"/>
          <p:nvPr/>
        </p:nvSpPr>
        <p:spPr>
          <a:xfrm>
            <a:off x="8402500" y="2161372"/>
            <a:ext cx="1655801" cy="830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199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张曼玉</a:t>
            </a:r>
            <a:endParaRPr lang="en-US" altLang="zh-CN" sz="3199" dirty="0">
              <a:solidFill>
                <a:schemeClr val="accent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市场营销主管</a:t>
            </a:r>
          </a:p>
        </p:txBody>
      </p:sp>
      <p:sp>
        <p:nvSpPr>
          <p:cNvPr id="59" name="文本框 30"/>
          <p:cNvSpPr txBox="1"/>
          <p:nvPr/>
        </p:nvSpPr>
        <p:spPr>
          <a:xfrm>
            <a:off x="8402500" y="4213539"/>
            <a:ext cx="1655801" cy="830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199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陈云云</a:t>
            </a:r>
            <a:endParaRPr lang="en-US" altLang="zh-CN" sz="3199" dirty="0">
              <a:solidFill>
                <a:schemeClr val="accent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财务总监</a:t>
            </a:r>
          </a:p>
        </p:txBody>
      </p:sp>
      <p:sp>
        <p:nvSpPr>
          <p:cNvPr id="60" name="文本框 31"/>
          <p:cNvSpPr txBox="1"/>
          <p:nvPr/>
        </p:nvSpPr>
        <p:spPr>
          <a:xfrm>
            <a:off x="3363107" y="4241582"/>
            <a:ext cx="1655801" cy="830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199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马云</a:t>
            </a:r>
            <a:endParaRPr lang="en-US" altLang="zh-CN" sz="3199" dirty="0">
              <a:solidFill>
                <a:schemeClr val="accent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首席架构师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3435098" y="3069043"/>
            <a:ext cx="21597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3435098" y="5156792"/>
            <a:ext cx="21597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8474492" y="5128780"/>
            <a:ext cx="21597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8474492" y="3069043"/>
            <a:ext cx="21597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8"/>
          <p:cNvSpPr txBox="1"/>
          <p:nvPr/>
        </p:nvSpPr>
        <p:spPr>
          <a:xfrm>
            <a:off x="3363107" y="3158222"/>
            <a:ext cx="2231731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工作岗位说明及日常工作内容阐述。</a:t>
            </a:r>
          </a:p>
        </p:txBody>
      </p:sp>
      <p:sp>
        <p:nvSpPr>
          <p:cNvPr id="66" name="文本框 28"/>
          <p:cNvSpPr txBox="1"/>
          <p:nvPr/>
        </p:nvSpPr>
        <p:spPr>
          <a:xfrm>
            <a:off x="8438496" y="3141035"/>
            <a:ext cx="2231731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工作岗位说明及日常工作内容阐述。</a:t>
            </a:r>
          </a:p>
        </p:txBody>
      </p:sp>
      <p:sp>
        <p:nvSpPr>
          <p:cNvPr id="67" name="文本框 32"/>
          <p:cNvSpPr txBox="1"/>
          <p:nvPr/>
        </p:nvSpPr>
        <p:spPr>
          <a:xfrm>
            <a:off x="8402501" y="5199874"/>
            <a:ext cx="2231731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工作岗位说明及日常工作内容阐述。</a:t>
            </a:r>
          </a:p>
        </p:txBody>
      </p:sp>
      <p:sp>
        <p:nvSpPr>
          <p:cNvPr id="68" name="文本框 33"/>
          <p:cNvSpPr txBox="1"/>
          <p:nvPr/>
        </p:nvSpPr>
        <p:spPr>
          <a:xfrm>
            <a:off x="3361908" y="5176681"/>
            <a:ext cx="2231731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工作岗位说明及日常工作内容阐述。</a:t>
            </a:r>
          </a:p>
        </p:txBody>
      </p:sp>
    </p:spTree>
    <p:extLst>
      <p:ext uri="{BB962C8B-B14F-4D97-AF65-F5344CB8AC3E}">
        <p14:creationId xmlns:p14="http://schemas.microsoft.com/office/powerpoint/2010/main" val="41483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5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45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20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50"/>
                            </p:stCondLst>
                            <p:childTnLst>
                              <p:par>
                                <p:cTn id="1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57" grpId="0"/>
      <p:bldP spid="58" grpId="0"/>
      <p:bldP spid="59" grpId="0"/>
      <p:bldP spid="60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3" y="187481"/>
            <a:ext cx="318997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可行性分析</a:t>
            </a:r>
            <a:endParaRPr lang="zh-CN" altLang="zh-CN" sz="3599" dirty="0"/>
          </a:p>
        </p:txBody>
      </p:sp>
      <p:sp>
        <p:nvSpPr>
          <p:cNvPr id="27" name="TextBox 26"/>
          <p:cNvSpPr txBox="1"/>
          <p:nvPr/>
        </p:nvSpPr>
        <p:spPr>
          <a:xfrm>
            <a:off x="3503839" y="375763"/>
            <a:ext cx="2343388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Feasibility analysis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97455" y="2054897"/>
            <a:ext cx="2206634" cy="3591036"/>
            <a:chOff x="2894333" y="2055373"/>
            <a:chExt cx="2207145" cy="3591867"/>
          </a:xfrm>
        </p:grpSpPr>
        <p:sp>
          <p:nvSpPr>
            <p:cNvPr id="16" name="椭圆 15"/>
            <p:cNvSpPr/>
            <p:nvPr/>
          </p:nvSpPr>
          <p:spPr>
            <a:xfrm>
              <a:off x="2894333" y="5313335"/>
              <a:ext cx="2207145" cy="333905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2975120" y="2077799"/>
              <a:ext cx="2031445" cy="3405635"/>
              <a:chOff x="3546995" y="2016281"/>
              <a:chExt cx="1616382" cy="2709799"/>
            </a:xfrm>
          </p:grpSpPr>
          <p:sp>
            <p:nvSpPr>
              <p:cNvPr id="149" name="Freeform 33"/>
              <p:cNvSpPr>
                <a:spLocks/>
              </p:cNvSpPr>
              <p:nvPr/>
            </p:nvSpPr>
            <p:spPr bwMode="auto">
              <a:xfrm>
                <a:off x="3546995" y="2016281"/>
                <a:ext cx="1616382" cy="2028724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33"/>
              <p:cNvSpPr>
                <a:spLocks/>
              </p:cNvSpPr>
              <p:nvPr/>
            </p:nvSpPr>
            <p:spPr bwMode="auto">
              <a:xfrm>
                <a:off x="3587885" y="2067602"/>
                <a:ext cx="1534601" cy="1926082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51" name="组合 150"/>
              <p:cNvGrpSpPr/>
              <p:nvPr/>
            </p:nvGrpSpPr>
            <p:grpSpPr>
              <a:xfrm>
                <a:off x="3999883" y="4025097"/>
                <a:ext cx="716912" cy="700983"/>
                <a:chOff x="3759201" y="3508375"/>
                <a:chExt cx="828024" cy="809626"/>
              </a:xfrm>
            </p:grpSpPr>
            <p:sp>
              <p:nvSpPr>
                <p:cNvPr id="152" name="Freeform 6"/>
                <p:cNvSpPr>
                  <a:spLocks/>
                </p:cNvSpPr>
                <p:nvPr/>
              </p:nvSpPr>
              <p:spPr bwMode="auto">
                <a:xfrm>
                  <a:off x="3764900" y="3508375"/>
                  <a:ext cx="822325" cy="757238"/>
                </a:xfrm>
                <a:custGeom>
                  <a:avLst/>
                  <a:gdLst>
                    <a:gd name="T0" fmla="*/ 216 w 220"/>
                    <a:gd name="T1" fmla="*/ 0 h 202"/>
                    <a:gd name="T2" fmla="*/ 213 w 220"/>
                    <a:gd name="T3" fmla="*/ 3 h 202"/>
                    <a:gd name="T4" fmla="*/ 213 w 220"/>
                    <a:gd name="T5" fmla="*/ 14 h 202"/>
                    <a:gd name="T6" fmla="*/ 211 w 220"/>
                    <a:gd name="T7" fmla="*/ 16 h 202"/>
                    <a:gd name="T8" fmla="*/ 218 w 220"/>
                    <a:gd name="T9" fmla="*/ 24 h 202"/>
                    <a:gd name="T10" fmla="*/ 217 w 220"/>
                    <a:gd name="T11" fmla="*/ 35 h 202"/>
                    <a:gd name="T12" fmla="*/ 210 w 220"/>
                    <a:gd name="T13" fmla="*/ 42 h 202"/>
                    <a:gd name="T14" fmla="*/ 209 w 220"/>
                    <a:gd name="T15" fmla="*/ 48 h 202"/>
                    <a:gd name="T16" fmla="*/ 217 w 220"/>
                    <a:gd name="T17" fmla="*/ 55 h 202"/>
                    <a:gd name="T18" fmla="*/ 216 w 220"/>
                    <a:gd name="T19" fmla="*/ 66 h 202"/>
                    <a:gd name="T20" fmla="*/ 210 w 220"/>
                    <a:gd name="T21" fmla="*/ 71 h 202"/>
                    <a:gd name="T22" fmla="*/ 210 w 220"/>
                    <a:gd name="T23" fmla="*/ 80 h 202"/>
                    <a:gd name="T24" fmla="*/ 218 w 220"/>
                    <a:gd name="T25" fmla="*/ 89 h 202"/>
                    <a:gd name="T26" fmla="*/ 214 w 220"/>
                    <a:gd name="T27" fmla="*/ 97 h 202"/>
                    <a:gd name="T28" fmla="*/ 209 w 220"/>
                    <a:gd name="T29" fmla="*/ 102 h 202"/>
                    <a:gd name="T30" fmla="*/ 210 w 220"/>
                    <a:gd name="T31" fmla="*/ 108 h 202"/>
                    <a:gd name="T32" fmla="*/ 217 w 220"/>
                    <a:gd name="T33" fmla="*/ 116 h 202"/>
                    <a:gd name="T34" fmla="*/ 215 w 220"/>
                    <a:gd name="T35" fmla="*/ 125 h 202"/>
                    <a:gd name="T36" fmla="*/ 209 w 220"/>
                    <a:gd name="T37" fmla="*/ 131 h 202"/>
                    <a:gd name="T38" fmla="*/ 209 w 220"/>
                    <a:gd name="T39" fmla="*/ 138 h 202"/>
                    <a:gd name="T40" fmla="*/ 214 w 220"/>
                    <a:gd name="T41" fmla="*/ 145 h 202"/>
                    <a:gd name="T42" fmla="*/ 206 w 220"/>
                    <a:gd name="T43" fmla="*/ 161 h 202"/>
                    <a:gd name="T44" fmla="*/ 159 w 220"/>
                    <a:gd name="T45" fmla="*/ 202 h 202"/>
                    <a:gd name="T46" fmla="*/ 61 w 220"/>
                    <a:gd name="T47" fmla="*/ 202 h 202"/>
                    <a:gd name="T48" fmla="*/ 13 w 220"/>
                    <a:gd name="T49" fmla="*/ 161 h 202"/>
                    <a:gd name="T50" fmla="*/ 12 w 220"/>
                    <a:gd name="T51" fmla="*/ 152 h 202"/>
                    <a:gd name="T52" fmla="*/ 9 w 220"/>
                    <a:gd name="T53" fmla="*/ 142 h 202"/>
                    <a:gd name="T54" fmla="*/ 2 w 220"/>
                    <a:gd name="T55" fmla="*/ 135 h 202"/>
                    <a:gd name="T56" fmla="*/ 5 w 220"/>
                    <a:gd name="T57" fmla="*/ 126 h 202"/>
                    <a:gd name="T58" fmla="*/ 8 w 220"/>
                    <a:gd name="T59" fmla="*/ 119 h 202"/>
                    <a:gd name="T60" fmla="*/ 4 w 220"/>
                    <a:gd name="T61" fmla="*/ 108 h 202"/>
                    <a:gd name="T62" fmla="*/ 3 w 220"/>
                    <a:gd name="T63" fmla="*/ 97 h 202"/>
                    <a:gd name="T64" fmla="*/ 8 w 220"/>
                    <a:gd name="T65" fmla="*/ 91 h 202"/>
                    <a:gd name="T66" fmla="*/ 8 w 220"/>
                    <a:gd name="T67" fmla="*/ 85 h 202"/>
                    <a:gd name="T68" fmla="*/ 2 w 220"/>
                    <a:gd name="T69" fmla="*/ 76 h 202"/>
                    <a:gd name="T70" fmla="*/ 5 w 220"/>
                    <a:gd name="T71" fmla="*/ 66 h 202"/>
                    <a:gd name="T72" fmla="*/ 9 w 220"/>
                    <a:gd name="T73" fmla="*/ 61 h 202"/>
                    <a:gd name="T74" fmla="*/ 8 w 220"/>
                    <a:gd name="T75" fmla="*/ 54 h 202"/>
                    <a:gd name="T76" fmla="*/ 2 w 220"/>
                    <a:gd name="T77" fmla="*/ 44 h 202"/>
                    <a:gd name="T78" fmla="*/ 2 w 220"/>
                    <a:gd name="T79" fmla="*/ 16 h 202"/>
                    <a:gd name="T80" fmla="*/ 2 w 220"/>
                    <a:gd name="T81" fmla="*/ 11 h 202"/>
                    <a:gd name="T82" fmla="*/ 2 w 220"/>
                    <a:gd name="T83" fmla="*/ 1 h 202"/>
                    <a:gd name="T84" fmla="*/ 0 w 220"/>
                    <a:gd name="T85" fmla="*/ 0 h 202"/>
                    <a:gd name="T86" fmla="*/ 216 w 220"/>
                    <a:gd name="T87" fmla="*/ 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20" h="202">
                      <a:moveTo>
                        <a:pt x="216" y="0"/>
                      </a:moveTo>
                      <a:cubicBezTo>
                        <a:pt x="213" y="3"/>
                        <a:pt x="213" y="3"/>
                        <a:pt x="213" y="3"/>
                      </a:cubicBezTo>
                      <a:cubicBezTo>
                        <a:pt x="213" y="14"/>
                        <a:pt x="213" y="14"/>
                        <a:pt x="213" y="14"/>
                      </a:cubicBezTo>
                      <a:cubicBezTo>
                        <a:pt x="211" y="16"/>
                        <a:pt x="211" y="16"/>
                        <a:pt x="211" y="16"/>
                      </a:cubicBezTo>
                      <a:cubicBezTo>
                        <a:pt x="211" y="16"/>
                        <a:pt x="216" y="20"/>
                        <a:pt x="218" y="24"/>
                      </a:cubicBezTo>
                      <a:cubicBezTo>
                        <a:pt x="220" y="28"/>
                        <a:pt x="220" y="33"/>
                        <a:pt x="217" y="35"/>
                      </a:cubicBezTo>
                      <a:cubicBezTo>
                        <a:pt x="214" y="38"/>
                        <a:pt x="210" y="39"/>
                        <a:pt x="210" y="42"/>
                      </a:cubicBezTo>
                      <a:cubicBezTo>
                        <a:pt x="210" y="44"/>
                        <a:pt x="209" y="48"/>
                        <a:pt x="209" y="48"/>
                      </a:cubicBezTo>
                      <a:cubicBezTo>
                        <a:pt x="209" y="48"/>
                        <a:pt x="216" y="51"/>
                        <a:pt x="217" y="55"/>
                      </a:cubicBezTo>
                      <a:cubicBezTo>
                        <a:pt x="219" y="60"/>
                        <a:pt x="218" y="64"/>
                        <a:pt x="216" y="66"/>
                      </a:cubicBezTo>
                      <a:cubicBezTo>
                        <a:pt x="213" y="67"/>
                        <a:pt x="210" y="71"/>
                        <a:pt x="210" y="71"/>
                      </a:cubicBezTo>
                      <a:cubicBezTo>
                        <a:pt x="210" y="80"/>
                        <a:pt x="210" y="80"/>
                        <a:pt x="210" y="80"/>
                      </a:cubicBezTo>
                      <a:cubicBezTo>
                        <a:pt x="210" y="80"/>
                        <a:pt x="218" y="85"/>
                        <a:pt x="218" y="89"/>
                      </a:cubicBezTo>
                      <a:cubicBezTo>
                        <a:pt x="218" y="94"/>
                        <a:pt x="214" y="97"/>
                        <a:pt x="214" y="97"/>
                      </a:cubicBezTo>
                      <a:cubicBezTo>
                        <a:pt x="209" y="102"/>
                        <a:pt x="209" y="102"/>
                        <a:pt x="209" y="102"/>
                      </a:cubicBezTo>
                      <a:cubicBezTo>
                        <a:pt x="210" y="108"/>
                        <a:pt x="210" y="108"/>
                        <a:pt x="210" y="108"/>
                      </a:cubicBezTo>
                      <a:cubicBezTo>
                        <a:pt x="210" y="108"/>
                        <a:pt x="216" y="112"/>
                        <a:pt x="217" y="116"/>
                      </a:cubicBezTo>
                      <a:cubicBezTo>
                        <a:pt x="218" y="120"/>
                        <a:pt x="217" y="123"/>
                        <a:pt x="215" y="125"/>
                      </a:cubicBezTo>
                      <a:cubicBezTo>
                        <a:pt x="213" y="127"/>
                        <a:pt x="209" y="131"/>
                        <a:pt x="209" y="131"/>
                      </a:cubicBezTo>
                      <a:cubicBezTo>
                        <a:pt x="209" y="138"/>
                        <a:pt x="209" y="138"/>
                        <a:pt x="209" y="138"/>
                      </a:cubicBezTo>
                      <a:cubicBezTo>
                        <a:pt x="209" y="138"/>
                        <a:pt x="213" y="141"/>
                        <a:pt x="214" y="145"/>
                      </a:cubicBezTo>
                      <a:cubicBezTo>
                        <a:pt x="214" y="148"/>
                        <a:pt x="209" y="158"/>
                        <a:pt x="206" y="161"/>
                      </a:cubicBezTo>
                      <a:cubicBezTo>
                        <a:pt x="203" y="163"/>
                        <a:pt x="159" y="202"/>
                        <a:pt x="159" y="202"/>
                      </a:cubicBezTo>
                      <a:cubicBezTo>
                        <a:pt x="61" y="202"/>
                        <a:pt x="61" y="202"/>
                        <a:pt x="61" y="202"/>
                      </a:cubicBezTo>
                      <a:cubicBezTo>
                        <a:pt x="13" y="161"/>
                        <a:pt x="13" y="161"/>
                        <a:pt x="13" y="161"/>
                      </a:cubicBezTo>
                      <a:cubicBezTo>
                        <a:pt x="13" y="161"/>
                        <a:pt x="12" y="155"/>
                        <a:pt x="12" y="152"/>
                      </a:cubicBezTo>
                      <a:cubicBezTo>
                        <a:pt x="11" y="149"/>
                        <a:pt x="12" y="144"/>
                        <a:pt x="9" y="142"/>
                      </a:cubicBezTo>
                      <a:cubicBezTo>
                        <a:pt x="7" y="140"/>
                        <a:pt x="2" y="139"/>
                        <a:pt x="2" y="135"/>
                      </a:cubicBezTo>
                      <a:cubicBezTo>
                        <a:pt x="2" y="130"/>
                        <a:pt x="3" y="127"/>
                        <a:pt x="5" y="126"/>
                      </a:cubicBezTo>
                      <a:cubicBezTo>
                        <a:pt x="7" y="125"/>
                        <a:pt x="9" y="122"/>
                        <a:pt x="8" y="119"/>
                      </a:cubicBezTo>
                      <a:cubicBezTo>
                        <a:pt x="8" y="116"/>
                        <a:pt x="6" y="112"/>
                        <a:pt x="4" y="108"/>
                      </a:cubicBezTo>
                      <a:cubicBezTo>
                        <a:pt x="2" y="104"/>
                        <a:pt x="2" y="100"/>
                        <a:pt x="3" y="97"/>
                      </a:cubicBezTo>
                      <a:cubicBezTo>
                        <a:pt x="5" y="94"/>
                        <a:pt x="8" y="91"/>
                        <a:pt x="8" y="91"/>
                      </a:cubicBezTo>
                      <a:cubicBezTo>
                        <a:pt x="8" y="85"/>
                        <a:pt x="8" y="85"/>
                        <a:pt x="8" y="85"/>
                      </a:cubicBezTo>
                      <a:cubicBezTo>
                        <a:pt x="8" y="85"/>
                        <a:pt x="2" y="81"/>
                        <a:pt x="2" y="76"/>
                      </a:cubicBezTo>
                      <a:cubicBezTo>
                        <a:pt x="2" y="70"/>
                        <a:pt x="3" y="67"/>
                        <a:pt x="5" y="66"/>
                      </a:cubicBezTo>
                      <a:cubicBezTo>
                        <a:pt x="7" y="64"/>
                        <a:pt x="9" y="61"/>
                        <a:pt x="9" y="61"/>
                      </a:cubicBezTo>
                      <a:cubicBezTo>
                        <a:pt x="9" y="61"/>
                        <a:pt x="10" y="57"/>
                        <a:pt x="8" y="54"/>
                      </a:cubicBezTo>
                      <a:cubicBezTo>
                        <a:pt x="7" y="52"/>
                        <a:pt x="3" y="48"/>
                        <a:pt x="2" y="44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2" y="14"/>
                        <a:pt x="2" y="11"/>
                      </a:cubicBezTo>
                      <a:cubicBezTo>
                        <a:pt x="2" y="8"/>
                        <a:pt x="2" y="1"/>
                        <a:pt x="2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16" y="0"/>
                      </a:lnTo>
                      <a:close/>
                    </a:path>
                  </a:pathLst>
                </a:custGeom>
                <a:solidFill>
                  <a:srgbClr val="3032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3" name="Freeform 7"/>
                <p:cNvSpPr>
                  <a:spLocks/>
                </p:cNvSpPr>
                <p:nvPr/>
              </p:nvSpPr>
              <p:spPr bwMode="auto">
                <a:xfrm>
                  <a:off x="3996676" y="4268788"/>
                  <a:ext cx="350838" cy="49213"/>
                </a:xfrm>
                <a:custGeom>
                  <a:avLst/>
                  <a:gdLst>
                    <a:gd name="T0" fmla="*/ 0 w 94"/>
                    <a:gd name="T1" fmla="*/ 0 h 13"/>
                    <a:gd name="T2" fmla="*/ 94 w 94"/>
                    <a:gd name="T3" fmla="*/ 0 h 13"/>
                    <a:gd name="T4" fmla="*/ 85 w 94"/>
                    <a:gd name="T5" fmla="*/ 9 h 13"/>
                    <a:gd name="T6" fmla="*/ 74 w 94"/>
                    <a:gd name="T7" fmla="*/ 13 h 13"/>
                    <a:gd name="T8" fmla="*/ 19 w 94"/>
                    <a:gd name="T9" fmla="*/ 13 h 13"/>
                    <a:gd name="T10" fmla="*/ 8 w 94"/>
                    <a:gd name="T11" fmla="*/ 9 h 13"/>
                    <a:gd name="T12" fmla="*/ 0 w 94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13">
                      <a:moveTo>
                        <a:pt x="0" y="0"/>
                      </a:move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88" y="6"/>
                        <a:pt x="85" y="9"/>
                      </a:cubicBezTo>
                      <a:cubicBezTo>
                        <a:pt x="82" y="11"/>
                        <a:pt x="77" y="13"/>
                        <a:pt x="74" y="13"/>
                      </a:cubicBezTo>
                      <a:cubicBezTo>
                        <a:pt x="71" y="13"/>
                        <a:pt x="19" y="13"/>
                        <a:pt x="19" y="13"/>
                      </a:cubicBezTo>
                      <a:cubicBezTo>
                        <a:pt x="19" y="13"/>
                        <a:pt x="11" y="13"/>
                        <a:pt x="8" y="9"/>
                      </a:cubicBezTo>
                      <a:cubicBezTo>
                        <a:pt x="5" y="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936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4" name="Freeform 8"/>
                <p:cNvSpPr>
                  <a:spLocks/>
                </p:cNvSpPr>
                <p:nvPr/>
              </p:nvSpPr>
              <p:spPr bwMode="auto">
                <a:xfrm>
                  <a:off x="4173538" y="3527425"/>
                  <a:ext cx="247650" cy="33338"/>
                </a:xfrm>
                <a:custGeom>
                  <a:avLst/>
                  <a:gdLst>
                    <a:gd name="T0" fmla="*/ 4 w 66"/>
                    <a:gd name="T1" fmla="*/ 1 h 9"/>
                    <a:gd name="T2" fmla="*/ 64 w 66"/>
                    <a:gd name="T3" fmla="*/ 1 h 9"/>
                    <a:gd name="T4" fmla="*/ 62 w 66"/>
                    <a:gd name="T5" fmla="*/ 7 h 9"/>
                    <a:gd name="T6" fmla="*/ 0 w 66"/>
                    <a:gd name="T7" fmla="*/ 9 h 9"/>
                    <a:gd name="T8" fmla="*/ 20 w 66"/>
                    <a:gd name="T9" fmla="*/ 5 h 9"/>
                    <a:gd name="T10" fmla="*/ 17 w 66"/>
                    <a:gd name="T11" fmla="*/ 3 h 9"/>
                    <a:gd name="T12" fmla="*/ 4 w 66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9">
                      <a:moveTo>
                        <a:pt x="4" y="1"/>
                      </a:moveTo>
                      <a:cubicBezTo>
                        <a:pt x="4" y="1"/>
                        <a:pt x="62" y="0"/>
                        <a:pt x="64" y="1"/>
                      </a:cubicBezTo>
                      <a:cubicBezTo>
                        <a:pt x="66" y="3"/>
                        <a:pt x="66" y="5"/>
                        <a:pt x="62" y="7"/>
                      </a:cubicBezTo>
                      <a:cubicBezTo>
                        <a:pt x="58" y="8"/>
                        <a:pt x="0" y="9"/>
                        <a:pt x="0" y="9"/>
                      </a:cubicBezTo>
                      <a:cubicBezTo>
                        <a:pt x="0" y="9"/>
                        <a:pt x="20" y="7"/>
                        <a:pt x="20" y="5"/>
                      </a:cubicBezTo>
                      <a:cubicBezTo>
                        <a:pt x="20" y="3"/>
                        <a:pt x="21" y="4"/>
                        <a:pt x="17" y="3"/>
                      </a:cubicBezTo>
                      <a:cubicBezTo>
                        <a:pt x="13" y="3"/>
                        <a:pt x="4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5" name="Freeform 9"/>
                <p:cNvSpPr>
                  <a:spLocks/>
                </p:cNvSpPr>
                <p:nvPr/>
              </p:nvSpPr>
              <p:spPr bwMode="auto">
                <a:xfrm>
                  <a:off x="4173538" y="3571875"/>
                  <a:ext cx="242888" cy="93663"/>
                </a:xfrm>
                <a:custGeom>
                  <a:avLst/>
                  <a:gdLst>
                    <a:gd name="T0" fmla="*/ 11 w 65"/>
                    <a:gd name="T1" fmla="*/ 0 h 25"/>
                    <a:gd name="T2" fmla="*/ 60 w 65"/>
                    <a:gd name="T3" fmla="*/ 1 h 25"/>
                    <a:gd name="T4" fmla="*/ 65 w 65"/>
                    <a:gd name="T5" fmla="*/ 10 h 25"/>
                    <a:gd name="T6" fmla="*/ 57 w 65"/>
                    <a:gd name="T7" fmla="*/ 21 h 25"/>
                    <a:gd name="T8" fmla="*/ 0 w 65"/>
                    <a:gd name="T9" fmla="*/ 25 h 25"/>
                    <a:gd name="T10" fmla="*/ 21 w 65"/>
                    <a:gd name="T11" fmla="*/ 20 h 25"/>
                    <a:gd name="T12" fmla="*/ 22 w 65"/>
                    <a:gd name="T13" fmla="*/ 12 h 25"/>
                    <a:gd name="T14" fmla="*/ 23 w 65"/>
                    <a:gd name="T15" fmla="*/ 6 h 25"/>
                    <a:gd name="T16" fmla="*/ 23 w 65"/>
                    <a:gd name="T17" fmla="*/ 3 h 25"/>
                    <a:gd name="T18" fmla="*/ 11 w 65"/>
                    <a:gd name="T1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5" h="25">
                      <a:moveTo>
                        <a:pt x="11" y="0"/>
                      </a:moveTo>
                      <a:cubicBezTo>
                        <a:pt x="11" y="0"/>
                        <a:pt x="58" y="0"/>
                        <a:pt x="60" y="1"/>
                      </a:cubicBezTo>
                      <a:cubicBezTo>
                        <a:pt x="63" y="2"/>
                        <a:pt x="65" y="7"/>
                        <a:pt x="65" y="10"/>
                      </a:cubicBezTo>
                      <a:cubicBezTo>
                        <a:pt x="65" y="14"/>
                        <a:pt x="65" y="19"/>
                        <a:pt x="57" y="21"/>
                      </a:cubicBezTo>
                      <a:cubicBezTo>
                        <a:pt x="49" y="23"/>
                        <a:pt x="0" y="25"/>
                        <a:pt x="0" y="25"/>
                      </a:cubicBezTo>
                      <a:cubicBezTo>
                        <a:pt x="0" y="25"/>
                        <a:pt x="20" y="22"/>
                        <a:pt x="21" y="20"/>
                      </a:cubicBezTo>
                      <a:cubicBezTo>
                        <a:pt x="23" y="18"/>
                        <a:pt x="21" y="14"/>
                        <a:pt x="22" y="12"/>
                      </a:cubicBezTo>
                      <a:cubicBezTo>
                        <a:pt x="23" y="10"/>
                        <a:pt x="24" y="10"/>
                        <a:pt x="23" y="6"/>
                      </a:cubicBezTo>
                      <a:cubicBezTo>
                        <a:pt x="23" y="3"/>
                        <a:pt x="23" y="3"/>
                        <a:pt x="23" y="3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6" name="Freeform 10"/>
                <p:cNvSpPr>
                  <a:spLocks/>
                </p:cNvSpPr>
                <p:nvPr/>
              </p:nvSpPr>
              <p:spPr bwMode="auto">
                <a:xfrm>
                  <a:off x="4106863" y="3698875"/>
                  <a:ext cx="303213" cy="34925"/>
                </a:xfrm>
                <a:custGeom>
                  <a:avLst/>
                  <a:gdLst>
                    <a:gd name="T0" fmla="*/ 20 w 81"/>
                    <a:gd name="T1" fmla="*/ 1 h 9"/>
                    <a:gd name="T2" fmla="*/ 73 w 81"/>
                    <a:gd name="T3" fmla="*/ 0 h 9"/>
                    <a:gd name="T4" fmla="*/ 80 w 81"/>
                    <a:gd name="T5" fmla="*/ 3 h 9"/>
                    <a:gd name="T6" fmla="*/ 3 w 81"/>
                    <a:gd name="T7" fmla="*/ 9 h 9"/>
                    <a:gd name="T8" fmla="*/ 24 w 81"/>
                    <a:gd name="T9" fmla="*/ 5 h 9"/>
                    <a:gd name="T10" fmla="*/ 20 w 81"/>
                    <a:gd name="T11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" h="9">
                      <a:moveTo>
                        <a:pt x="20" y="1"/>
                      </a:moveTo>
                      <a:cubicBezTo>
                        <a:pt x="20" y="1"/>
                        <a:pt x="66" y="0"/>
                        <a:pt x="73" y="0"/>
                      </a:cubicBezTo>
                      <a:cubicBezTo>
                        <a:pt x="81" y="0"/>
                        <a:pt x="81" y="3"/>
                        <a:pt x="80" y="3"/>
                      </a:cubicBezTo>
                      <a:cubicBezTo>
                        <a:pt x="78" y="4"/>
                        <a:pt x="5" y="9"/>
                        <a:pt x="3" y="9"/>
                      </a:cubicBezTo>
                      <a:cubicBezTo>
                        <a:pt x="0" y="9"/>
                        <a:pt x="21" y="6"/>
                        <a:pt x="24" y="5"/>
                      </a:cubicBezTo>
                      <a:cubicBezTo>
                        <a:pt x="27" y="4"/>
                        <a:pt x="26" y="2"/>
                        <a:pt x="2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7" name="Freeform 11"/>
                <p:cNvSpPr>
                  <a:spLocks/>
                </p:cNvSpPr>
                <p:nvPr/>
              </p:nvSpPr>
              <p:spPr bwMode="auto">
                <a:xfrm>
                  <a:off x="4140201" y="3756025"/>
                  <a:ext cx="269875" cy="25400"/>
                </a:xfrm>
                <a:custGeom>
                  <a:avLst/>
                  <a:gdLst>
                    <a:gd name="T0" fmla="*/ 26 w 72"/>
                    <a:gd name="T1" fmla="*/ 1 h 7"/>
                    <a:gd name="T2" fmla="*/ 72 w 72"/>
                    <a:gd name="T3" fmla="*/ 0 h 7"/>
                    <a:gd name="T4" fmla="*/ 49 w 72"/>
                    <a:gd name="T5" fmla="*/ 5 h 7"/>
                    <a:gd name="T6" fmla="*/ 4 w 72"/>
                    <a:gd name="T7" fmla="*/ 7 h 7"/>
                    <a:gd name="T8" fmla="*/ 26 w 72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">
                      <a:moveTo>
                        <a:pt x="26" y="1"/>
                      </a:move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0"/>
                        <a:pt x="51" y="5"/>
                        <a:pt x="49" y="5"/>
                      </a:cubicBezTo>
                      <a:cubicBezTo>
                        <a:pt x="47" y="5"/>
                        <a:pt x="9" y="7"/>
                        <a:pt x="4" y="7"/>
                      </a:cubicBezTo>
                      <a:cubicBezTo>
                        <a:pt x="0" y="7"/>
                        <a:pt x="35" y="3"/>
                        <a:pt x="2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8" name="Freeform 12"/>
                <p:cNvSpPr>
                  <a:spLocks/>
                </p:cNvSpPr>
                <p:nvPr/>
              </p:nvSpPr>
              <p:spPr bwMode="auto">
                <a:xfrm>
                  <a:off x="4125913" y="3811588"/>
                  <a:ext cx="287338" cy="38100"/>
                </a:xfrm>
                <a:custGeom>
                  <a:avLst/>
                  <a:gdLst>
                    <a:gd name="T0" fmla="*/ 15 w 77"/>
                    <a:gd name="T1" fmla="*/ 2 h 10"/>
                    <a:gd name="T2" fmla="*/ 73 w 77"/>
                    <a:gd name="T3" fmla="*/ 0 h 10"/>
                    <a:gd name="T4" fmla="*/ 72 w 77"/>
                    <a:gd name="T5" fmla="*/ 5 h 10"/>
                    <a:gd name="T6" fmla="*/ 0 w 77"/>
                    <a:gd name="T7" fmla="*/ 10 h 10"/>
                    <a:gd name="T8" fmla="*/ 31 w 77"/>
                    <a:gd name="T9" fmla="*/ 5 h 10"/>
                    <a:gd name="T10" fmla="*/ 15 w 77"/>
                    <a:gd name="T11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10">
                      <a:moveTo>
                        <a:pt x="15" y="2"/>
                      </a:moveTo>
                      <a:cubicBezTo>
                        <a:pt x="15" y="2"/>
                        <a:pt x="69" y="0"/>
                        <a:pt x="73" y="0"/>
                      </a:cubicBezTo>
                      <a:cubicBezTo>
                        <a:pt x="77" y="0"/>
                        <a:pt x="75" y="4"/>
                        <a:pt x="72" y="5"/>
                      </a:cubicBezTo>
                      <a:cubicBezTo>
                        <a:pt x="68" y="6"/>
                        <a:pt x="0" y="10"/>
                        <a:pt x="0" y="10"/>
                      </a:cubicBezTo>
                      <a:cubicBezTo>
                        <a:pt x="0" y="10"/>
                        <a:pt x="29" y="6"/>
                        <a:pt x="31" y="5"/>
                      </a:cubicBezTo>
                      <a:cubicBezTo>
                        <a:pt x="32" y="4"/>
                        <a:pt x="15" y="2"/>
                        <a:pt x="15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9" name="Freeform 13"/>
                <p:cNvSpPr>
                  <a:spLocks/>
                </p:cNvSpPr>
                <p:nvPr/>
              </p:nvSpPr>
              <p:spPr bwMode="auto">
                <a:xfrm>
                  <a:off x="4195763" y="3868738"/>
                  <a:ext cx="217488" cy="33338"/>
                </a:xfrm>
                <a:custGeom>
                  <a:avLst/>
                  <a:gdLst>
                    <a:gd name="T0" fmla="*/ 0 w 58"/>
                    <a:gd name="T1" fmla="*/ 4 h 9"/>
                    <a:gd name="T2" fmla="*/ 56 w 58"/>
                    <a:gd name="T3" fmla="*/ 0 h 9"/>
                    <a:gd name="T4" fmla="*/ 0 w 58"/>
                    <a:gd name="T5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" h="9">
                      <a:moveTo>
                        <a:pt x="0" y="4"/>
                      </a:moveTo>
                      <a:cubicBezTo>
                        <a:pt x="0" y="4"/>
                        <a:pt x="55" y="0"/>
                        <a:pt x="56" y="0"/>
                      </a:cubicBezTo>
                      <a:cubicBezTo>
                        <a:pt x="58" y="0"/>
                        <a:pt x="22" y="9"/>
                        <a:pt x="0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0" name="Freeform 14"/>
                <p:cNvSpPr>
                  <a:spLocks/>
                </p:cNvSpPr>
                <p:nvPr/>
              </p:nvSpPr>
              <p:spPr bwMode="auto">
                <a:xfrm>
                  <a:off x="4117976" y="3935413"/>
                  <a:ext cx="280988" cy="30163"/>
                </a:xfrm>
                <a:custGeom>
                  <a:avLst/>
                  <a:gdLst>
                    <a:gd name="T0" fmla="*/ 23 w 75"/>
                    <a:gd name="T1" fmla="*/ 0 h 8"/>
                    <a:gd name="T2" fmla="*/ 71 w 75"/>
                    <a:gd name="T3" fmla="*/ 0 h 8"/>
                    <a:gd name="T4" fmla="*/ 65 w 75"/>
                    <a:gd name="T5" fmla="*/ 4 h 8"/>
                    <a:gd name="T6" fmla="*/ 0 w 75"/>
                    <a:gd name="T7" fmla="*/ 8 h 8"/>
                    <a:gd name="T8" fmla="*/ 31 w 75"/>
                    <a:gd name="T9" fmla="*/ 3 h 8"/>
                    <a:gd name="T10" fmla="*/ 23 w 75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8">
                      <a:moveTo>
                        <a:pt x="23" y="0"/>
                      </a:moveTo>
                      <a:cubicBezTo>
                        <a:pt x="23" y="0"/>
                        <a:pt x="67" y="0"/>
                        <a:pt x="71" y="0"/>
                      </a:cubicBezTo>
                      <a:cubicBezTo>
                        <a:pt x="75" y="1"/>
                        <a:pt x="68" y="3"/>
                        <a:pt x="65" y="4"/>
                      </a:cubicBezTo>
                      <a:cubicBezTo>
                        <a:pt x="62" y="5"/>
                        <a:pt x="0" y="8"/>
                        <a:pt x="0" y="8"/>
                      </a:cubicBezTo>
                      <a:cubicBezTo>
                        <a:pt x="0" y="8"/>
                        <a:pt x="28" y="4"/>
                        <a:pt x="31" y="3"/>
                      </a:cubicBezTo>
                      <a:cubicBezTo>
                        <a:pt x="33" y="3"/>
                        <a:pt x="33" y="3"/>
                        <a:pt x="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1" name="Freeform 15"/>
                <p:cNvSpPr>
                  <a:spLocks/>
                </p:cNvSpPr>
                <p:nvPr/>
              </p:nvSpPr>
              <p:spPr bwMode="auto">
                <a:xfrm>
                  <a:off x="4206876" y="3984625"/>
                  <a:ext cx="206375" cy="25400"/>
                </a:xfrm>
                <a:custGeom>
                  <a:avLst/>
                  <a:gdLst>
                    <a:gd name="T0" fmla="*/ 0 w 55"/>
                    <a:gd name="T1" fmla="*/ 3 h 7"/>
                    <a:gd name="T2" fmla="*/ 53 w 55"/>
                    <a:gd name="T3" fmla="*/ 0 h 7"/>
                    <a:gd name="T4" fmla="*/ 0 w 55"/>
                    <a:gd name="T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7">
                      <a:moveTo>
                        <a:pt x="0" y="3"/>
                      </a:moveTo>
                      <a:cubicBezTo>
                        <a:pt x="0" y="3"/>
                        <a:pt x="51" y="0"/>
                        <a:pt x="53" y="0"/>
                      </a:cubicBezTo>
                      <a:cubicBezTo>
                        <a:pt x="55" y="0"/>
                        <a:pt x="28" y="7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2" name="Freeform 16"/>
                <p:cNvSpPr>
                  <a:spLocks/>
                </p:cNvSpPr>
                <p:nvPr/>
              </p:nvSpPr>
              <p:spPr bwMode="auto">
                <a:xfrm>
                  <a:off x="4222751" y="4044949"/>
                  <a:ext cx="160338" cy="28576"/>
                </a:xfrm>
                <a:custGeom>
                  <a:avLst/>
                  <a:gdLst>
                    <a:gd name="T0" fmla="*/ 0 w 43"/>
                    <a:gd name="T1" fmla="*/ 2 h 8"/>
                    <a:gd name="T2" fmla="*/ 41 w 43"/>
                    <a:gd name="T3" fmla="*/ 1 h 8"/>
                    <a:gd name="T4" fmla="*/ 26 w 43"/>
                    <a:gd name="T5" fmla="*/ 7 h 8"/>
                    <a:gd name="T6" fmla="*/ 0 w 43"/>
                    <a:gd name="T7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" h="8">
                      <a:moveTo>
                        <a:pt x="0" y="2"/>
                      </a:moveTo>
                      <a:cubicBezTo>
                        <a:pt x="0" y="2"/>
                        <a:pt x="38" y="0"/>
                        <a:pt x="41" y="1"/>
                      </a:cubicBezTo>
                      <a:cubicBezTo>
                        <a:pt x="43" y="1"/>
                        <a:pt x="31" y="5"/>
                        <a:pt x="26" y="7"/>
                      </a:cubicBezTo>
                      <a:cubicBezTo>
                        <a:pt x="20" y="8"/>
                        <a:pt x="12" y="7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3" name="Freeform 17"/>
                <p:cNvSpPr>
                  <a:spLocks/>
                </p:cNvSpPr>
                <p:nvPr/>
              </p:nvSpPr>
              <p:spPr bwMode="auto">
                <a:xfrm>
                  <a:off x="4151313" y="4070350"/>
                  <a:ext cx="314325" cy="30163"/>
                </a:xfrm>
                <a:custGeom>
                  <a:avLst/>
                  <a:gdLst>
                    <a:gd name="T0" fmla="*/ 0 w 84"/>
                    <a:gd name="T1" fmla="*/ 5 h 8"/>
                    <a:gd name="T2" fmla="*/ 84 w 84"/>
                    <a:gd name="T3" fmla="*/ 0 h 8"/>
                    <a:gd name="T4" fmla="*/ 32 w 84"/>
                    <a:gd name="T5" fmla="*/ 8 h 8"/>
                    <a:gd name="T6" fmla="*/ 0 w 84"/>
                    <a:gd name="T7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4" h="8">
                      <a:moveTo>
                        <a:pt x="0" y="5"/>
                      </a:moveTo>
                      <a:cubicBezTo>
                        <a:pt x="0" y="5"/>
                        <a:pt x="76" y="2"/>
                        <a:pt x="84" y="0"/>
                      </a:cubicBezTo>
                      <a:cubicBezTo>
                        <a:pt x="84" y="0"/>
                        <a:pt x="75" y="6"/>
                        <a:pt x="32" y="8"/>
                      </a:cubicBezTo>
                      <a:cubicBezTo>
                        <a:pt x="32" y="8"/>
                        <a:pt x="9" y="7"/>
                        <a:pt x="0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4" name="Freeform 18"/>
                <p:cNvSpPr>
                  <a:spLocks/>
                </p:cNvSpPr>
                <p:nvPr/>
              </p:nvSpPr>
              <p:spPr bwMode="auto">
                <a:xfrm>
                  <a:off x="4514851" y="3703638"/>
                  <a:ext cx="36513" cy="22225"/>
                </a:xfrm>
                <a:custGeom>
                  <a:avLst/>
                  <a:gdLst>
                    <a:gd name="T0" fmla="*/ 7 w 10"/>
                    <a:gd name="T1" fmla="*/ 0 h 6"/>
                    <a:gd name="T2" fmla="*/ 0 w 10"/>
                    <a:gd name="T3" fmla="*/ 6 h 6"/>
                    <a:gd name="T4" fmla="*/ 7 w 10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6">
                      <a:moveTo>
                        <a:pt x="7" y="0"/>
                      </a:moveTo>
                      <a:cubicBezTo>
                        <a:pt x="7" y="0"/>
                        <a:pt x="10" y="5"/>
                        <a:pt x="0" y="6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5" name="Freeform 19"/>
                <p:cNvSpPr>
                  <a:spLocks/>
                </p:cNvSpPr>
                <p:nvPr/>
              </p:nvSpPr>
              <p:spPr bwMode="auto">
                <a:xfrm>
                  <a:off x="4510088" y="3579813"/>
                  <a:ext cx="41275" cy="19050"/>
                </a:xfrm>
                <a:custGeom>
                  <a:avLst/>
                  <a:gdLst>
                    <a:gd name="T0" fmla="*/ 8 w 11"/>
                    <a:gd name="T1" fmla="*/ 0 h 5"/>
                    <a:gd name="T2" fmla="*/ 0 w 11"/>
                    <a:gd name="T3" fmla="*/ 5 h 5"/>
                    <a:gd name="T4" fmla="*/ 8 w 11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5">
                      <a:moveTo>
                        <a:pt x="8" y="0"/>
                      </a:moveTo>
                      <a:cubicBezTo>
                        <a:pt x="8" y="0"/>
                        <a:pt x="11" y="4"/>
                        <a:pt x="0" y="5"/>
                      </a:cubicBez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6" name="Freeform 20"/>
                <p:cNvSpPr>
                  <a:spLocks/>
                </p:cNvSpPr>
                <p:nvPr/>
              </p:nvSpPr>
              <p:spPr bwMode="auto">
                <a:xfrm>
                  <a:off x="4495801" y="3819525"/>
                  <a:ext cx="55563" cy="19050"/>
                </a:xfrm>
                <a:custGeom>
                  <a:avLst/>
                  <a:gdLst>
                    <a:gd name="T0" fmla="*/ 11 w 15"/>
                    <a:gd name="T1" fmla="*/ 0 h 5"/>
                    <a:gd name="T2" fmla="*/ 0 w 15"/>
                    <a:gd name="T3" fmla="*/ 5 h 5"/>
                    <a:gd name="T4" fmla="*/ 11 w 15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5">
                      <a:moveTo>
                        <a:pt x="11" y="0"/>
                      </a:moveTo>
                      <a:cubicBezTo>
                        <a:pt x="11" y="0"/>
                        <a:pt x="15" y="4"/>
                        <a:pt x="0" y="5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7" name="Freeform 21"/>
                <p:cNvSpPr>
                  <a:spLocks/>
                </p:cNvSpPr>
                <p:nvPr/>
              </p:nvSpPr>
              <p:spPr bwMode="auto">
                <a:xfrm>
                  <a:off x="4498976" y="3894138"/>
                  <a:ext cx="46038" cy="57150"/>
                </a:xfrm>
                <a:custGeom>
                  <a:avLst/>
                  <a:gdLst>
                    <a:gd name="T0" fmla="*/ 6 w 12"/>
                    <a:gd name="T1" fmla="*/ 0 h 15"/>
                    <a:gd name="T2" fmla="*/ 7 w 12"/>
                    <a:gd name="T3" fmla="*/ 6 h 15"/>
                    <a:gd name="T4" fmla="*/ 12 w 12"/>
                    <a:gd name="T5" fmla="*/ 12 h 15"/>
                    <a:gd name="T6" fmla="*/ 0 w 12"/>
                    <a:gd name="T7" fmla="*/ 14 h 15"/>
                    <a:gd name="T8" fmla="*/ 6 w 12"/>
                    <a:gd name="T9" fmla="*/ 10 h 15"/>
                    <a:gd name="T10" fmla="*/ 6 w 12"/>
                    <a:gd name="T1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5">
                      <a:moveTo>
                        <a:pt x="6" y="0"/>
                      </a:moveTo>
                      <a:cubicBezTo>
                        <a:pt x="6" y="0"/>
                        <a:pt x="6" y="5"/>
                        <a:pt x="7" y="6"/>
                      </a:cubicBezTo>
                      <a:cubicBezTo>
                        <a:pt x="8" y="7"/>
                        <a:pt x="12" y="12"/>
                        <a:pt x="12" y="12"/>
                      </a:cubicBezTo>
                      <a:cubicBezTo>
                        <a:pt x="12" y="12"/>
                        <a:pt x="3" y="15"/>
                        <a:pt x="0" y="14"/>
                      </a:cubicBezTo>
                      <a:cubicBezTo>
                        <a:pt x="0" y="14"/>
                        <a:pt x="5" y="12"/>
                        <a:pt x="6" y="10"/>
                      </a:cubicBezTo>
                      <a:cubicBezTo>
                        <a:pt x="6" y="9"/>
                        <a:pt x="5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8" name="Freeform 22"/>
                <p:cNvSpPr>
                  <a:spLocks/>
                </p:cNvSpPr>
                <p:nvPr/>
              </p:nvSpPr>
              <p:spPr bwMode="auto">
                <a:xfrm>
                  <a:off x="4518026" y="4037013"/>
                  <a:ext cx="22225" cy="19050"/>
                </a:xfrm>
                <a:custGeom>
                  <a:avLst/>
                  <a:gdLst>
                    <a:gd name="T0" fmla="*/ 3 w 6"/>
                    <a:gd name="T1" fmla="*/ 0 h 5"/>
                    <a:gd name="T2" fmla="*/ 0 w 6"/>
                    <a:gd name="T3" fmla="*/ 5 h 5"/>
                    <a:gd name="T4" fmla="*/ 3 w 6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5">
                      <a:moveTo>
                        <a:pt x="3" y="0"/>
                      </a:moveTo>
                      <a:cubicBezTo>
                        <a:pt x="3" y="0"/>
                        <a:pt x="6" y="4"/>
                        <a:pt x="0" y="5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9" name="Freeform 23"/>
                <p:cNvSpPr>
                  <a:spLocks/>
                </p:cNvSpPr>
                <p:nvPr/>
              </p:nvSpPr>
              <p:spPr bwMode="auto">
                <a:xfrm>
                  <a:off x="3814763" y="3557588"/>
                  <a:ext cx="206375" cy="22225"/>
                </a:xfrm>
                <a:custGeom>
                  <a:avLst/>
                  <a:gdLst>
                    <a:gd name="T0" fmla="*/ 0 w 55"/>
                    <a:gd name="T1" fmla="*/ 0 h 6"/>
                    <a:gd name="T2" fmla="*/ 55 w 55"/>
                    <a:gd name="T3" fmla="*/ 3 h 6"/>
                    <a:gd name="T4" fmla="*/ 0 w 55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6">
                      <a:moveTo>
                        <a:pt x="0" y="0"/>
                      </a:moveTo>
                      <a:cubicBezTo>
                        <a:pt x="55" y="3"/>
                        <a:pt x="55" y="3"/>
                        <a:pt x="55" y="3"/>
                      </a:cubicBezTo>
                      <a:cubicBezTo>
                        <a:pt x="55" y="3"/>
                        <a:pt x="15" y="6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0" name="Freeform 24"/>
                <p:cNvSpPr>
                  <a:spLocks/>
                </p:cNvSpPr>
                <p:nvPr/>
              </p:nvSpPr>
              <p:spPr bwMode="auto">
                <a:xfrm>
                  <a:off x="3762376" y="3744913"/>
                  <a:ext cx="71438" cy="17463"/>
                </a:xfrm>
                <a:custGeom>
                  <a:avLst/>
                  <a:gdLst>
                    <a:gd name="T0" fmla="*/ 7 w 19"/>
                    <a:gd name="T1" fmla="*/ 0 h 5"/>
                    <a:gd name="T2" fmla="*/ 19 w 19"/>
                    <a:gd name="T3" fmla="*/ 1 h 5"/>
                    <a:gd name="T4" fmla="*/ 4 w 19"/>
                    <a:gd name="T5" fmla="*/ 4 h 5"/>
                    <a:gd name="T6" fmla="*/ 7 w 19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5">
                      <a:moveTo>
                        <a:pt x="7" y="0"/>
                      </a:move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7" y="4"/>
                        <a:pt x="4" y="4"/>
                      </a:cubicBezTo>
                      <a:cubicBezTo>
                        <a:pt x="0" y="5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1" name="Freeform 25"/>
                <p:cNvSpPr>
                  <a:spLocks/>
                </p:cNvSpPr>
                <p:nvPr/>
              </p:nvSpPr>
              <p:spPr bwMode="auto">
                <a:xfrm>
                  <a:off x="3762376" y="3857625"/>
                  <a:ext cx="74613" cy="14288"/>
                </a:xfrm>
                <a:custGeom>
                  <a:avLst/>
                  <a:gdLst>
                    <a:gd name="T0" fmla="*/ 6 w 20"/>
                    <a:gd name="T1" fmla="*/ 0 h 4"/>
                    <a:gd name="T2" fmla="*/ 20 w 20"/>
                    <a:gd name="T3" fmla="*/ 0 h 4"/>
                    <a:gd name="T4" fmla="*/ 2 w 20"/>
                    <a:gd name="T5" fmla="*/ 4 h 4"/>
                    <a:gd name="T6" fmla="*/ 6 w 20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4">
                      <a:moveTo>
                        <a:pt x="6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4" y="4"/>
                        <a:pt x="2" y="4"/>
                      </a:cubicBezTo>
                      <a:cubicBezTo>
                        <a:pt x="0" y="4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2" name="Freeform 26"/>
                <p:cNvSpPr>
                  <a:spLocks/>
                </p:cNvSpPr>
                <p:nvPr/>
              </p:nvSpPr>
              <p:spPr bwMode="auto">
                <a:xfrm>
                  <a:off x="3759201" y="3979863"/>
                  <a:ext cx="74613" cy="19050"/>
                </a:xfrm>
                <a:custGeom>
                  <a:avLst/>
                  <a:gdLst>
                    <a:gd name="T0" fmla="*/ 6 w 20"/>
                    <a:gd name="T1" fmla="*/ 0 h 5"/>
                    <a:gd name="T2" fmla="*/ 20 w 20"/>
                    <a:gd name="T3" fmla="*/ 1 h 5"/>
                    <a:gd name="T4" fmla="*/ 2 w 20"/>
                    <a:gd name="T5" fmla="*/ 5 h 5"/>
                    <a:gd name="T6" fmla="*/ 6 w 20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5">
                      <a:moveTo>
                        <a:pt x="6" y="0"/>
                      </a:move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3" y="5"/>
                        <a:pt x="2" y="5"/>
                      </a:cubicBezTo>
                      <a:cubicBezTo>
                        <a:pt x="0" y="5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3" name="Freeform 27"/>
                <p:cNvSpPr>
                  <a:spLocks/>
                </p:cNvSpPr>
                <p:nvPr/>
              </p:nvSpPr>
              <p:spPr bwMode="auto">
                <a:xfrm>
                  <a:off x="3822701" y="4086225"/>
                  <a:ext cx="268288" cy="33338"/>
                </a:xfrm>
                <a:custGeom>
                  <a:avLst/>
                  <a:gdLst>
                    <a:gd name="T0" fmla="*/ 0 w 72"/>
                    <a:gd name="T1" fmla="*/ 0 h 9"/>
                    <a:gd name="T2" fmla="*/ 68 w 72"/>
                    <a:gd name="T3" fmla="*/ 1 h 9"/>
                    <a:gd name="T4" fmla="*/ 0 w 72"/>
                    <a:gd name="T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9">
                      <a:moveTo>
                        <a:pt x="0" y="0"/>
                      </a:moveTo>
                      <a:cubicBezTo>
                        <a:pt x="0" y="0"/>
                        <a:pt x="65" y="2"/>
                        <a:pt x="68" y="1"/>
                      </a:cubicBezTo>
                      <a:cubicBezTo>
                        <a:pt x="72" y="1"/>
                        <a:pt x="24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4" name="Freeform 28"/>
                <p:cNvSpPr>
                  <a:spLocks/>
                </p:cNvSpPr>
                <p:nvPr/>
              </p:nvSpPr>
              <p:spPr bwMode="auto">
                <a:xfrm>
                  <a:off x="4300538" y="4114800"/>
                  <a:ext cx="134938" cy="120650"/>
                </a:xfrm>
                <a:custGeom>
                  <a:avLst/>
                  <a:gdLst>
                    <a:gd name="T0" fmla="*/ 36 w 36"/>
                    <a:gd name="T1" fmla="*/ 0 h 32"/>
                    <a:gd name="T2" fmla="*/ 3 w 36"/>
                    <a:gd name="T3" fmla="*/ 31 h 32"/>
                    <a:gd name="T4" fmla="*/ 36 w 36"/>
                    <a:gd name="T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32">
                      <a:moveTo>
                        <a:pt x="36" y="0"/>
                      </a:moveTo>
                      <a:cubicBezTo>
                        <a:pt x="36" y="0"/>
                        <a:pt x="5" y="30"/>
                        <a:pt x="3" y="31"/>
                      </a:cubicBezTo>
                      <a:cubicBezTo>
                        <a:pt x="0" y="32"/>
                        <a:pt x="21" y="8"/>
                        <a:pt x="3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8" name="Group 37"/>
            <p:cNvGrpSpPr>
              <a:grpSpLocks noChangeAspect="1"/>
            </p:cNvGrpSpPr>
            <p:nvPr/>
          </p:nvGrpSpPr>
          <p:grpSpPr bwMode="auto">
            <a:xfrm>
              <a:off x="2950075" y="2055373"/>
              <a:ext cx="2081532" cy="2518581"/>
              <a:chOff x="2250" y="790"/>
              <a:chExt cx="1205" cy="1458"/>
            </a:xfrm>
          </p:grpSpPr>
          <p:sp>
            <p:nvSpPr>
              <p:cNvPr id="19" name="Rectangle 38"/>
              <p:cNvSpPr>
                <a:spLocks noChangeArrowheads="1"/>
              </p:cNvSpPr>
              <p:nvPr/>
            </p:nvSpPr>
            <p:spPr bwMode="auto">
              <a:xfrm>
                <a:off x="2847" y="1827"/>
                <a:ext cx="12" cy="369"/>
              </a:xfrm>
              <a:prstGeom prst="rect">
                <a:avLst/>
              </a:pr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39"/>
              <p:cNvSpPr>
                <a:spLocks/>
              </p:cNvSpPr>
              <p:nvPr/>
            </p:nvSpPr>
            <p:spPr bwMode="auto">
              <a:xfrm>
                <a:off x="2852" y="2189"/>
                <a:ext cx="170" cy="19"/>
              </a:xfrm>
              <a:custGeom>
                <a:avLst/>
                <a:gdLst>
                  <a:gd name="T0" fmla="*/ 170 w 170"/>
                  <a:gd name="T1" fmla="*/ 19 h 19"/>
                  <a:gd name="T2" fmla="*/ 0 w 170"/>
                  <a:gd name="T3" fmla="*/ 12 h 19"/>
                  <a:gd name="T4" fmla="*/ 0 w 170"/>
                  <a:gd name="T5" fmla="*/ 0 h 19"/>
                  <a:gd name="T6" fmla="*/ 170 w 170"/>
                  <a:gd name="T7" fmla="*/ 7 h 19"/>
                  <a:gd name="T8" fmla="*/ 170 w 17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">
                    <a:moveTo>
                      <a:pt x="170" y="19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170" y="7"/>
                    </a:lnTo>
                    <a:lnTo>
                      <a:pt x="17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40"/>
              <p:cNvSpPr>
                <a:spLocks/>
              </p:cNvSpPr>
              <p:nvPr/>
            </p:nvSpPr>
            <p:spPr bwMode="auto">
              <a:xfrm>
                <a:off x="2725" y="2028"/>
                <a:ext cx="130" cy="170"/>
              </a:xfrm>
              <a:custGeom>
                <a:avLst/>
                <a:gdLst>
                  <a:gd name="T0" fmla="*/ 120 w 130"/>
                  <a:gd name="T1" fmla="*/ 170 h 170"/>
                  <a:gd name="T2" fmla="*/ 0 w 130"/>
                  <a:gd name="T3" fmla="*/ 7 h 170"/>
                  <a:gd name="T4" fmla="*/ 9 w 130"/>
                  <a:gd name="T5" fmla="*/ 0 h 170"/>
                  <a:gd name="T6" fmla="*/ 130 w 130"/>
                  <a:gd name="T7" fmla="*/ 163 h 170"/>
                  <a:gd name="T8" fmla="*/ 120 w 130"/>
                  <a:gd name="T9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170">
                    <a:moveTo>
                      <a:pt x="120" y="17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30" y="163"/>
                    </a:lnTo>
                    <a:lnTo>
                      <a:pt x="120" y="17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41"/>
              <p:cNvSpPr>
                <a:spLocks/>
              </p:cNvSpPr>
              <p:nvPr/>
            </p:nvSpPr>
            <p:spPr bwMode="auto">
              <a:xfrm>
                <a:off x="2845" y="2047"/>
                <a:ext cx="191" cy="151"/>
              </a:xfrm>
              <a:custGeom>
                <a:avLst/>
                <a:gdLst>
                  <a:gd name="T0" fmla="*/ 7 w 191"/>
                  <a:gd name="T1" fmla="*/ 151 h 151"/>
                  <a:gd name="T2" fmla="*/ 0 w 191"/>
                  <a:gd name="T3" fmla="*/ 142 h 151"/>
                  <a:gd name="T4" fmla="*/ 184 w 191"/>
                  <a:gd name="T5" fmla="*/ 0 h 151"/>
                  <a:gd name="T6" fmla="*/ 191 w 191"/>
                  <a:gd name="T7" fmla="*/ 10 h 151"/>
                  <a:gd name="T8" fmla="*/ 7 w 191"/>
                  <a:gd name="T9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51">
                    <a:moveTo>
                      <a:pt x="7" y="151"/>
                    </a:moveTo>
                    <a:lnTo>
                      <a:pt x="0" y="142"/>
                    </a:lnTo>
                    <a:lnTo>
                      <a:pt x="184" y="0"/>
                    </a:lnTo>
                    <a:lnTo>
                      <a:pt x="191" y="10"/>
                    </a:lnTo>
                    <a:lnTo>
                      <a:pt x="7" y="1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42"/>
              <p:cNvSpPr>
                <a:spLocks/>
              </p:cNvSpPr>
              <p:nvPr/>
            </p:nvSpPr>
            <p:spPr bwMode="auto">
              <a:xfrm>
                <a:off x="2585" y="2191"/>
                <a:ext cx="265" cy="19"/>
              </a:xfrm>
              <a:custGeom>
                <a:avLst/>
                <a:gdLst>
                  <a:gd name="T0" fmla="*/ 0 w 265"/>
                  <a:gd name="T1" fmla="*/ 19 h 19"/>
                  <a:gd name="T2" fmla="*/ 0 w 265"/>
                  <a:gd name="T3" fmla="*/ 7 h 19"/>
                  <a:gd name="T4" fmla="*/ 265 w 265"/>
                  <a:gd name="T5" fmla="*/ 0 h 19"/>
                  <a:gd name="T6" fmla="*/ 265 w 265"/>
                  <a:gd name="T7" fmla="*/ 12 h 19"/>
                  <a:gd name="T8" fmla="*/ 0 w 26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9">
                    <a:moveTo>
                      <a:pt x="0" y="19"/>
                    </a:moveTo>
                    <a:lnTo>
                      <a:pt x="0" y="7"/>
                    </a:lnTo>
                    <a:lnTo>
                      <a:pt x="265" y="0"/>
                    </a:lnTo>
                    <a:lnTo>
                      <a:pt x="265" y="1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43"/>
              <p:cNvSpPr>
                <a:spLocks/>
              </p:cNvSpPr>
              <p:nvPr/>
            </p:nvSpPr>
            <p:spPr bwMode="auto">
              <a:xfrm>
                <a:off x="2524" y="2005"/>
                <a:ext cx="66" cy="201"/>
              </a:xfrm>
              <a:custGeom>
                <a:avLst/>
                <a:gdLst>
                  <a:gd name="T0" fmla="*/ 54 w 66"/>
                  <a:gd name="T1" fmla="*/ 201 h 201"/>
                  <a:gd name="T2" fmla="*/ 0 w 66"/>
                  <a:gd name="T3" fmla="*/ 2 h 201"/>
                  <a:gd name="T4" fmla="*/ 12 w 66"/>
                  <a:gd name="T5" fmla="*/ 0 h 201"/>
                  <a:gd name="T6" fmla="*/ 66 w 66"/>
                  <a:gd name="T7" fmla="*/ 198 h 201"/>
                  <a:gd name="T8" fmla="*/ 54 w 66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01">
                    <a:moveTo>
                      <a:pt x="54" y="20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6" y="198"/>
                    </a:lnTo>
                    <a:lnTo>
                      <a:pt x="54" y="20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44"/>
              <p:cNvSpPr>
                <a:spLocks/>
              </p:cNvSpPr>
              <p:nvPr/>
            </p:nvSpPr>
            <p:spPr bwMode="auto">
              <a:xfrm>
                <a:off x="2578" y="2031"/>
                <a:ext cx="154" cy="175"/>
              </a:xfrm>
              <a:custGeom>
                <a:avLst/>
                <a:gdLst>
                  <a:gd name="T0" fmla="*/ 9 w 154"/>
                  <a:gd name="T1" fmla="*/ 175 h 175"/>
                  <a:gd name="T2" fmla="*/ 0 w 154"/>
                  <a:gd name="T3" fmla="*/ 167 h 175"/>
                  <a:gd name="T4" fmla="*/ 147 w 154"/>
                  <a:gd name="T5" fmla="*/ 0 h 175"/>
                  <a:gd name="T6" fmla="*/ 154 w 154"/>
                  <a:gd name="T7" fmla="*/ 7 h 175"/>
                  <a:gd name="T8" fmla="*/ 9 w 154"/>
                  <a:gd name="T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75">
                    <a:moveTo>
                      <a:pt x="9" y="175"/>
                    </a:moveTo>
                    <a:lnTo>
                      <a:pt x="0" y="167"/>
                    </a:lnTo>
                    <a:lnTo>
                      <a:pt x="147" y="0"/>
                    </a:lnTo>
                    <a:lnTo>
                      <a:pt x="154" y="7"/>
                    </a:lnTo>
                    <a:lnTo>
                      <a:pt x="9" y="17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45"/>
              <p:cNvSpPr>
                <a:spLocks/>
              </p:cNvSpPr>
              <p:nvPr/>
            </p:nvSpPr>
            <p:spPr bwMode="auto">
              <a:xfrm>
                <a:off x="2526" y="2000"/>
                <a:ext cx="203" cy="35"/>
              </a:xfrm>
              <a:custGeom>
                <a:avLst/>
                <a:gdLst>
                  <a:gd name="T0" fmla="*/ 203 w 203"/>
                  <a:gd name="T1" fmla="*/ 35 h 35"/>
                  <a:gd name="T2" fmla="*/ 0 w 203"/>
                  <a:gd name="T3" fmla="*/ 9 h 35"/>
                  <a:gd name="T4" fmla="*/ 2 w 203"/>
                  <a:gd name="T5" fmla="*/ 0 h 35"/>
                  <a:gd name="T6" fmla="*/ 203 w 203"/>
                  <a:gd name="T7" fmla="*/ 26 h 35"/>
                  <a:gd name="T8" fmla="*/ 203 w 203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35">
                    <a:moveTo>
                      <a:pt x="203" y="35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03" y="26"/>
                    </a:lnTo>
                    <a:lnTo>
                      <a:pt x="203" y="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6"/>
              <p:cNvSpPr>
                <a:spLocks/>
              </p:cNvSpPr>
              <p:nvPr/>
            </p:nvSpPr>
            <p:spPr bwMode="auto">
              <a:xfrm>
                <a:off x="2725" y="1827"/>
                <a:ext cx="132" cy="206"/>
              </a:xfrm>
              <a:custGeom>
                <a:avLst/>
                <a:gdLst>
                  <a:gd name="T0" fmla="*/ 9 w 132"/>
                  <a:gd name="T1" fmla="*/ 206 h 206"/>
                  <a:gd name="T2" fmla="*/ 0 w 132"/>
                  <a:gd name="T3" fmla="*/ 199 h 206"/>
                  <a:gd name="T4" fmla="*/ 122 w 132"/>
                  <a:gd name="T5" fmla="*/ 0 h 206"/>
                  <a:gd name="T6" fmla="*/ 132 w 132"/>
                  <a:gd name="T7" fmla="*/ 8 h 206"/>
                  <a:gd name="T8" fmla="*/ 9 w 132"/>
                  <a:gd name="T9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06">
                    <a:moveTo>
                      <a:pt x="9" y="206"/>
                    </a:moveTo>
                    <a:lnTo>
                      <a:pt x="0" y="199"/>
                    </a:lnTo>
                    <a:lnTo>
                      <a:pt x="122" y="0"/>
                    </a:lnTo>
                    <a:lnTo>
                      <a:pt x="132" y="8"/>
                    </a:lnTo>
                    <a:lnTo>
                      <a:pt x="9" y="2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47"/>
              <p:cNvSpPr>
                <a:spLocks/>
              </p:cNvSpPr>
              <p:nvPr/>
            </p:nvSpPr>
            <p:spPr bwMode="auto">
              <a:xfrm>
                <a:off x="3027" y="1939"/>
                <a:ext cx="156" cy="118"/>
              </a:xfrm>
              <a:custGeom>
                <a:avLst/>
                <a:gdLst>
                  <a:gd name="T0" fmla="*/ 7 w 156"/>
                  <a:gd name="T1" fmla="*/ 118 h 118"/>
                  <a:gd name="T2" fmla="*/ 0 w 156"/>
                  <a:gd name="T3" fmla="*/ 108 h 118"/>
                  <a:gd name="T4" fmla="*/ 149 w 156"/>
                  <a:gd name="T5" fmla="*/ 0 h 118"/>
                  <a:gd name="T6" fmla="*/ 156 w 156"/>
                  <a:gd name="T7" fmla="*/ 7 h 118"/>
                  <a:gd name="T8" fmla="*/ 7 w 156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18">
                    <a:moveTo>
                      <a:pt x="7" y="118"/>
                    </a:moveTo>
                    <a:lnTo>
                      <a:pt x="0" y="108"/>
                    </a:lnTo>
                    <a:lnTo>
                      <a:pt x="149" y="0"/>
                    </a:lnTo>
                    <a:lnTo>
                      <a:pt x="156" y="7"/>
                    </a:lnTo>
                    <a:lnTo>
                      <a:pt x="7" y="11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48"/>
              <p:cNvSpPr>
                <a:spLocks/>
              </p:cNvSpPr>
              <p:nvPr/>
            </p:nvSpPr>
            <p:spPr bwMode="auto">
              <a:xfrm>
                <a:off x="3018" y="2054"/>
                <a:ext cx="18" cy="144"/>
              </a:xfrm>
              <a:custGeom>
                <a:avLst/>
                <a:gdLst>
                  <a:gd name="T0" fmla="*/ 11 w 18"/>
                  <a:gd name="T1" fmla="*/ 144 h 144"/>
                  <a:gd name="T2" fmla="*/ 0 w 18"/>
                  <a:gd name="T3" fmla="*/ 144 h 144"/>
                  <a:gd name="T4" fmla="*/ 7 w 18"/>
                  <a:gd name="T5" fmla="*/ 0 h 144"/>
                  <a:gd name="T6" fmla="*/ 18 w 18"/>
                  <a:gd name="T7" fmla="*/ 0 h 144"/>
                  <a:gd name="T8" fmla="*/ 11 w 18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11" y="144"/>
                    </a:moveTo>
                    <a:lnTo>
                      <a:pt x="0" y="144"/>
                    </a:lnTo>
                    <a:lnTo>
                      <a:pt x="7" y="0"/>
                    </a:lnTo>
                    <a:lnTo>
                      <a:pt x="18" y="0"/>
                    </a:lnTo>
                    <a:lnTo>
                      <a:pt x="11" y="1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49"/>
              <p:cNvSpPr>
                <a:spLocks/>
              </p:cNvSpPr>
              <p:nvPr/>
            </p:nvSpPr>
            <p:spPr bwMode="auto">
              <a:xfrm>
                <a:off x="2732" y="2021"/>
                <a:ext cx="297" cy="40"/>
              </a:xfrm>
              <a:custGeom>
                <a:avLst/>
                <a:gdLst>
                  <a:gd name="T0" fmla="*/ 297 w 297"/>
                  <a:gd name="T1" fmla="*/ 40 h 40"/>
                  <a:gd name="T2" fmla="*/ 0 w 297"/>
                  <a:gd name="T3" fmla="*/ 10 h 40"/>
                  <a:gd name="T4" fmla="*/ 0 w 297"/>
                  <a:gd name="T5" fmla="*/ 0 h 40"/>
                  <a:gd name="T6" fmla="*/ 297 w 297"/>
                  <a:gd name="T7" fmla="*/ 29 h 40"/>
                  <a:gd name="T8" fmla="*/ 297 w 297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40">
                    <a:moveTo>
                      <a:pt x="297" y="4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297" y="29"/>
                    </a:lnTo>
                    <a:lnTo>
                      <a:pt x="297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50"/>
              <p:cNvSpPr>
                <a:spLocks/>
              </p:cNvSpPr>
              <p:nvPr/>
            </p:nvSpPr>
            <p:spPr bwMode="auto">
              <a:xfrm>
                <a:off x="3022" y="1853"/>
                <a:ext cx="14" cy="199"/>
              </a:xfrm>
              <a:custGeom>
                <a:avLst/>
                <a:gdLst>
                  <a:gd name="T0" fmla="*/ 3 w 14"/>
                  <a:gd name="T1" fmla="*/ 199 h 199"/>
                  <a:gd name="T2" fmla="*/ 0 w 14"/>
                  <a:gd name="T3" fmla="*/ 0 h 199"/>
                  <a:gd name="T4" fmla="*/ 12 w 14"/>
                  <a:gd name="T5" fmla="*/ 0 h 199"/>
                  <a:gd name="T6" fmla="*/ 14 w 14"/>
                  <a:gd name="T7" fmla="*/ 199 h 199"/>
                  <a:gd name="T8" fmla="*/ 3 w 14"/>
                  <a:gd name="T9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9">
                    <a:moveTo>
                      <a:pt x="3" y="199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99"/>
                    </a:lnTo>
                    <a:lnTo>
                      <a:pt x="3" y="1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1"/>
              <p:cNvSpPr>
                <a:spLocks/>
              </p:cNvSpPr>
              <p:nvPr/>
            </p:nvSpPr>
            <p:spPr bwMode="auto">
              <a:xfrm>
                <a:off x="3027" y="2042"/>
                <a:ext cx="123" cy="133"/>
              </a:xfrm>
              <a:custGeom>
                <a:avLst/>
                <a:gdLst>
                  <a:gd name="T0" fmla="*/ 49 w 52"/>
                  <a:gd name="T1" fmla="*/ 56 h 56"/>
                  <a:gd name="T2" fmla="*/ 0 w 52"/>
                  <a:gd name="T3" fmla="*/ 2 h 56"/>
                  <a:gd name="T4" fmla="*/ 4 w 52"/>
                  <a:gd name="T5" fmla="*/ 0 h 56"/>
                  <a:gd name="T6" fmla="*/ 2 w 52"/>
                  <a:gd name="T7" fmla="*/ 1 h 56"/>
                  <a:gd name="T8" fmla="*/ 4 w 52"/>
                  <a:gd name="T9" fmla="*/ 0 h 56"/>
                  <a:gd name="T10" fmla="*/ 52 w 52"/>
                  <a:gd name="T11" fmla="*/ 53 h 56"/>
                  <a:gd name="T12" fmla="*/ 49 w 5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6">
                    <a:moveTo>
                      <a:pt x="49" y="56"/>
                    </a:moveTo>
                    <a:cubicBezTo>
                      <a:pt x="1" y="4"/>
                      <a:pt x="0" y="2"/>
                      <a:pt x="0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2"/>
                      <a:pt x="34" y="33"/>
                      <a:pt x="52" y="53"/>
                    </a:cubicBezTo>
                    <a:lnTo>
                      <a:pt x="49" y="5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52"/>
              <p:cNvSpPr>
                <a:spLocks/>
              </p:cNvSpPr>
              <p:nvPr/>
            </p:nvSpPr>
            <p:spPr bwMode="auto">
              <a:xfrm>
                <a:off x="3025" y="2168"/>
                <a:ext cx="123" cy="40"/>
              </a:xfrm>
              <a:custGeom>
                <a:avLst/>
                <a:gdLst>
                  <a:gd name="T0" fmla="*/ 2 w 123"/>
                  <a:gd name="T1" fmla="*/ 40 h 40"/>
                  <a:gd name="T2" fmla="*/ 0 w 123"/>
                  <a:gd name="T3" fmla="*/ 30 h 40"/>
                  <a:gd name="T4" fmla="*/ 120 w 123"/>
                  <a:gd name="T5" fmla="*/ 0 h 40"/>
                  <a:gd name="T6" fmla="*/ 123 w 123"/>
                  <a:gd name="T7" fmla="*/ 12 h 40"/>
                  <a:gd name="T8" fmla="*/ 2 w 123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0">
                    <a:moveTo>
                      <a:pt x="2" y="40"/>
                    </a:moveTo>
                    <a:lnTo>
                      <a:pt x="0" y="30"/>
                    </a:lnTo>
                    <a:lnTo>
                      <a:pt x="120" y="0"/>
                    </a:lnTo>
                    <a:lnTo>
                      <a:pt x="123" y="12"/>
                    </a:lnTo>
                    <a:lnTo>
                      <a:pt x="2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53"/>
              <p:cNvSpPr>
                <a:spLocks/>
              </p:cNvSpPr>
              <p:nvPr/>
            </p:nvSpPr>
            <p:spPr bwMode="auto">
              <a:xfrm>
                <a:off x="3145" y="1943"/>
                <a:ext cx="38" cy="232"/>
              </a:xfrm>
              <a:custGeom>
                <a:avLst/>
                <a:gdLst>
                  <a:gd name="T0" fmla="*/ 10 w 38"/>
                  <a:gd name="T1" fmla="*/ 232 h 232"/>
                  <a:gd name="T2" fmla="*/ 0 w 38"/>
                  <a:gd name="T3" fmla="*/ 232 h 232"/>
                  <a:gd name="T4" fmla="*/ 26 w 38"/>
                  <a:gd name="T5" fmla="*/ 0 h 232"/>
                  <a:gd name="T6" fmla="*/ 38 w 38"/>
                  <a:gd name="T7" fmla="*/ 0 h 232"/>
                  <a:gd name="T8" fmla="*/ 10 w 38"/>
                  <a:gd name="T9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2">
                    <a:moveTo>
                      <a:pt x="10" y="232"/>
                    </a:moveTo>
                    <a:lnTo>
                      <a:pt x="0" y="232"/>
                    </a:lnTo>
                    <a:lnTo>
                      <a:pt x="26" y="0"/>
                    </a:lnTo>
                    <a:lnTo>
                      <a:pt x="38" y="0"/>
                    </a:lnTo>
                    <a:lnTo>
                      <a:pt x="10" y="23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54"/>
              <p:cNvSpPr>
                <a:spLocks/>
              </p:cNvSpPr>
              <p:nvPr/>
            </p:nvSpPr>
            <p:spPr bwMode="auto">
              <a:xfrm>
                <a:off x="3174" y="1733"/>
                <a:ext cx="111" cy="215"/>
              </a:xfrm>
              <a:custGeom>
                <a:avLst/>
                <a:gdLst>
                  <a:gd name="T0" fmla="*/ 9 w 111"/>
                  <a:gd name="T1" fmla="*/ 215 h 215"/>
                  <a:gd name="T2" fmla="*/ 0 w 111"/>
                  <a:gd name="T3" fmla="*/ 210 h 215"/>
                  <a:gd name="T4" fmla="*/ 101 w 111"/>
                  <a:gd name="T5" fmla="*/ 0 h 215"/>
                  <a:gd name="T6" fmla="*/ 111 w 111"/>
                  <a:gd name="T7" fmla="*/ 7 h 215"/>
                  <a:gd name="T8" fmla="*/ 9 w 111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15">
                    <a:moveTo>
                      <a:pt x="9" y="215"/>
                    </a:moveTo>
                    <a:lnTo>
                      <a:pt x="0" y="210"/>
                    </a:lnTo>
                    <a:lnTo>
                      <a:pt x="101" y="0"/>
                    </a:lnTo>
                    <a:lnTo>
                      <a:pt x="111" y="7"/>
                    </a:lnTo>
                    <a:lnTo>
                      <a:pt x="9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5"/>
              <p:cNvSpPr>
                <a:spLocks/>
              </p:cNvSpPr>
              <p:nvPr/>
            </p:nvSpPr>
            <p:spPr bwMode="auto">
              <a:xfrm>
                <a:off x="3273" y="1478"/>
                <a:ext cx="132" cy="262"/>
              </a:xfrm>
              <a:custGeom>
                <a:avLst/>
                <a:gdLst>
                  <a:gd name="T0" fmla="*/ 12 w 132"/>
                  <a:gd name="T1" fmla="*/ 262 h 262"/>
                  <a:gd name="T2" fmla="*/ 0 w 132"/>
                  <a:gd name="T3" fmla="*/ 257 h 262"/>
                  <a:gd name="T4" fmla="*/ 123 w 132"/>
                  <a:gd name="T5" fmla="*/ 0 h 262"/>
                  <a:gd name="T6" fmla="*/ 132 w 132"/>
                  <a:gd name="T7" fmla="*/ 5 h 262"/>
                  <a:gd name="T8" fmla="*/ 12 w 132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62">
                    <a:moveTo>
                      <a:pt x="12" y="262"/>
                    </a:moveTo>
                    <a:lnTo>
                      <a:pt x="0" y="257"/>
                    </a:lnTo>
                    <a:lnTo>
                      <a:pt x="123" y="0"/>
                    </a:lnTo>
                    <a:lnTo>
                      <a:pt x="132" y="5"/>
                    </a:lnTo>
                    <a:lnTo>
                      <a:pt x="12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56"/>
              <p:cNvSpPr>
                <a:spLocks/>
              </p:cNvSpPr>
              <p:nvPr/>
            </p:nvSpPr>
            <p:spPr bwMode="auto">
              <a:xfrm>
                <a:off x="3145" y="1591"/>
                <a:ext cx="140" cy="149"/>
              </a:xfrm>
              <a:custGeom>
                <a:avLst/>
                <a:gdLst>
                  <a:gd name="T0" fmla="*/ 130 w 140"/>
                  <a:gd name="T1" fmla="*/ 149 h 149"/>
                  <a:gd name="T2" fmla="*/ 0 w 140"/>
                  <a:gd name="T3" fmla="*/ 10 h 149"/>
                  <a:gd name="T4" fmla="*/ 7 w 140"/>
                  <a:gd name="T5" fmla="*/ 0 h 149"/>
                  <a:gd name="T6" fmla="*/ 140 w 140"/>
                  <a:gd name="T7" fmla="*/ 142 h 149"/>
                  <a:gd name="T8" fmla="*/ 130 w 140"/>
                  <a:gd name="T9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49">
                    <a:moveTo>
                      <a:pt x="130" y="149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40" y="142"/>
                    </a:lnTo>
                    <a:lnTo>
                      <a:pt x="130" y="14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57"/>
              <p:cNvSpPr>
                <a:spLocks/>
              </p:cNvSpPr>
              <p:nvPr/>
            </p:nvSpPr>
            <p:spPr bwMode="auto">
              <a:xfrm>
                <a:off x="3025" y="1591"/>
                <a:ext cx="127" cy="267"/>
              </a:xfrm>
              <a:custGeom>
                <a:avLst/>
                <a:gdLst>
                  <a:gd name="T0" fmla="*/ 9 w 127"/>
                  <a:gd name="T1" fmla="*/ 267 h 267"/>
                  <a:gd name="T2" fmla="*/ 0 w 127"/>
                  <a:gd name="T3" fmla="*/ 262 h 267"/>
                  <a:gd name="T4" fmla="*/ 118 w 127"/>
                  <a:gd name="T5" fmla="*/ 0 h 267"/>
                  <a:gd name="T6" fmla="*/ 127 w 127"/>
                  <a:gd name="T7" fmla="*/ 5 h 267"/>
                  <a:gd name="T8" fmla="*/ 9 w 127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267">
                    <a:moveTo>
                      <a:pt x="9" y="267"/>
                    </a:moveTo>
                    <a:lnTo>
                      <a:pt x="0" y="262"/>
                    </a:lnTo>
                    <a:lnTo>
                      <a:pt x="118" y="0"/>
                    </a:lnTo>
                    <a:lnTo>
                      <a:pt x="127" y="5"/>
                    </a:lnTo>
                    <a:lnTo>
                      <a:pt x="9" y="26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8"/>
              <p:cNvSpPr>
                <a:spLocks/>
              </p:cNvSpPr>
              <p:nvPr/>
            </p:nvSpPr>
            <p:spPr bwMode="auto">
              <a:xfrm>
                <a:off x="2852" y="1823"/>
                <a:ext cx="175" cy="38"/>
              </a:xfrm>
              <a:custGeom>
                <a:avLst/>
                <a:gdLst>
                  <a:gd name="T0" fmla="*/ 173 w 175"/>
                  <a:gd name="T1" fmla="*/ 38 h 38"/>
                  <a:gd name="T2" fmla="*/ 0 w 175"/>
                  <a:gd name="T3" fmla="*/ 12 h 38"/>
                  <a:gd name="T4" fmla="*/ 3 w 175"/>
                  <a:gd name="T5" fmla="*/ 0 h 38"/>
                  <a:gd name="T6" fmla="*/ 175 w 175"/>
                  <a:gd name="T7" fmla="*/ 26 h 38"/>
                  <a:gd name="T8" fmla="*/ 173 w 17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8">
                    <a:moveTo>
                      <a:pt x="173" y="38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75" y="26"/>
                    </a:lnTo>
                    <a:lnTo>
                      <a:pt x="173" y="3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9"/>
              <p:cNvSpPr>
                <a:spLocks/>
              </p:cNvSpPr>
              <p:nvPr/>
            </p:nvSpPr>
            <p:spPr bwMode="auto">
              <a:xfrm>
                <a:off x="3027" y="1849"/>
                <a:ext cx="154" cy="97"/>
              </a:xfrm>
              <a:custGeom>
                <a:avLst/>
                <a:gdLst>
                  <a:gd name="T0" fmla="*/ 147 w 154"/>
                  <a:gd name="T1" fmla="*/ 97 h 97"/>
                  <a:gd name="T2" fmla="*/ 0 w 154"/>
                  <a:gd name="T3" fmla="*/ 9 h 97"/>
                  <a:gd name="T4" fmla="*/ 7 w 154"/>
                  <a:gd name="T5" fmla="*/ 0 h 97"/>
                  <a:gd name="T6" fmla="*/ 154 w 154"/>
                  <a:gd name="T7" fmla="*/ 87 h 97"/>
                  <a:gd name="T8" fmla="*/ 147 w 154"/>
                  <a:gd name="T9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97">
                    <a:moveTo>
                      <a:pt x="147" y="97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54" y="87"/>
                    </a:lnTo>
                    <a:lnTo>
                      <a:pt x="147" y="9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60"/>
              <p:cNvSpPr>
                <a:spLocks/>
              </p:cNvSpPr>
              <p:nvPr/>
            </p:nvSpPr>
            <p:spPr bwMode="auto">
              <a:xfrm>
                <a:off x="3029" y="1731"/>
                <a:ext cx="251" cy="125"/>
              </a:xfrm>
              <a:custGeom>
                <a:avLst/>
                <a:gdLst>
                  <a:gd name="T0" fmla="*/ 5 w 251"/>
                  <a:gd name="T1" fmla="*/ 125 h 125"/>
                  <a:gd name="T2" fmla="*/ 0 w 251"/>
                  <a:gd name="T3" fmla="*/ 115 h 125"/>
                  <a:gd name="T4" fmla="*/ 246 w 251"/>
                  <a:gd name="T5" fmla="*/ 0 h 125"/>
                  <a:gd name="T6" fmla="*/ 251 w 251"/>
                  <a:gd name="T7" fmla="*/ 11 h 125"/>
                  <a:gd name="T8" fmla="*/ 5 w 251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25">
                    <a:moveTo>
                      <a:pt x="5" y="125"/>
                    </a:moveTo>
                    <a:lnTo>
                      <a:pt x="0" y="115"/>
                    </a:lnTo>
                    <a:lnTo>
                      <a:pt x="246" y="0"/>
                    </a:lnTo>
                    <a:lnTo>
                      <a:pt x="251" y="11"/>
                    </a:lnTo>
                    <a:lnTo>
                      <a:pt x="5" y="12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61"/>
              <p:cNvSpPr>
                <a:spLocks/>
              </p:cNvSpPr>
              <p:nvPr/>
            </p:nvSpPr>
            <p:spPr bwMode="auto">
              <a:xfrm>
                <a:off x="2989" y="1636"/>
                <a:ext cx="45" cy="215"/>
              </a:xfrm>
              <a:custGeom>
                <a:avLst/>
                <a:gdLst>
                  <a:gd name="T0" fmla="*/ 36 w 45"/>
                  <a:gd name="T1" fmla="*/ 215 h 215"/>
                  <a:gd name="T2" fmla="*/ 0 w 45"/>
                  <a:gd name="T3" fmla="*/ 2 h 215"/>
                  <a:gd name="T4" fmla="*/ 12 w 45"/>
                  <a:gd name="T5" fmla="*/ 0 h 215"/>
                  <a:gd name="T6" fmla="*/ 45 w 45"/>
                  <a:gd name="T7" fmla="*/ 213 h 215"/>
                  <a:gd name="T8" fmla="*/ 36 w 45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15">
                    <a:moveTo>
                      <a:pt x="36" y="215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5" y="213"/>
                    </a:lnTo>
                    <a:lnTo>
                      <a:pt x="36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62"/>
              <p:cNvSpPr>
                <a:spLocks/>
              </p:cNvSpPr>
              <p:nvPr/>
            </p:nvSpPr>
            <p:spPr bwMode="auto">
              <a:xfrm>
                <a:off x="2845" y="1641"/>
                <a:ext cx="14" cy="186"/>
              </a:xfrm>
              <a:custGeom>
                <a:avLst/>
                <a:gdLst>
                  <a:gd name="T0" fmla="*/ 2 w 14"/>
                  <a:gd name="T1" fmla="*/ 186 h 186"/>
                  <a:gd name="T2" fmla="*/ 0 w 14"/>
                  <a:gd name="T3" fmla="*/ 0 h 186"/>
                  <a:gd name="T4" fmla="*/ 12 w 14"/>
                  <a:gd name="T5" fmla="*/ 0 h 186"/>
                  <a:gd name="T6" fmla="*/ 14 w 14"/>
                  <a:gd name="T7" fmla="*/ 186 h 186"/>
                  <a:gd name="T8" fmla="*/ 2 w 14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6">
                    <a:moveTo>
                      <a:pt x="2" y="18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86"/>
                    </a:lnTo>
                    <a:lnTo>
                      <a:pt x="2" y="18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63"/>
              <p:cNvSpPr>
                <a:spLocks/>
              </p:cNvSpPr>
              <p:nvPr/>
            </p:nvSpPr>
            <p:spPr bwMode="auto">
              <a:xfrm>
                <a:off x="2833" y="1350"/>
                <a:ext cx="24" cy="293"/>
              </a:xfrm>
              <a:custGeom>
                <a:avLst/>
                <a:gdLst>
                  <a:gd name="T0" fmla="*/ 12 w 24"/>
                  <a:gd name="T1" fmla="*/ 293 h 293"/>
                  <a:gd name="T2" fmla="*/ 0 w 24"/>
                  <a:gd name="T3" fmla="*/ 3 h 293"/>
                  <a:gd name="T4" fmla="*/ 12 w 24"/>
                  <a:gd name="T5" fmla="*/ 0 h 293"/>
                  <a:gd name="T6" fmla="*/ 24 w 24"/>
                  <a:gd name="T7" fmla="*/ 293 h 293"/>
                  <a:gd name="T8" fmla="*/ 12 w 24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93">
                    <a:moveTo>
                      <a:pt x="12" y="293"/>
                    </a:moveTo>
                    <a:lnTo>
                      <a:pt x="0" y="3"/>
                    </a:lnTo>
                    <a:lnTo>
                      <a:pt x="12" y="0"/>
                    </a:lnTo>
                    <a:lnTo>
                      <a:pt x="24" y="293"/>
                    </a:lnTo>
                    <a:lnTo>
                      <a:pt x="12" y="29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4"/>
              <p:cNvSpPr>
                <a:spLocks/>
              </p:cNvSpPr>
              <p:nvPr/>
            </p:nvSpPr>
            <p:spPr bwMode="auto">
              <a:xfrm>
                <a:off x="2855" y="1631"/>
                <a:ext cx="141" cy="22"/>
              </a:xfrm>
              <a:custGeom>
                <a:avLst/>
                <a:gdLst>
                  <a:gd name="T0" fmla="*/ 0 w 141"/>
                  <a:gd name="T1" fmla="*/ 22 h 22"/>
                  <a:gd name="T2" fmla="*/ 0 w 141"/>
                  <a:gd name="T3" fmla="*/ 10 h 22"/>
                  <a:gd name="T4" fmla="*/ 141 w 141"/>
                  <a:gd name="T5" fmla="*/ 0 h 22"/>
                  <a:gd name="T6" fmla="*/ 141 w 141"/>
                  <a:gd name="T7" fmla="*/ 12 h 22"/>
                  <a:gd name="T8" fmla="*/ 0 w 14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2">
                    <a:moveTo>
                      <a:pt x="0" y="22"/>
                    </a:moveTo>
                    <a:lnTo>
                      <a:pt x="0" y="10"/>
                    </a:lnTo>
                    <a:lnTo>
                      <a:pt x="141" y="0"/>
                    </a:lnTo>
                    <a:lnTo>
                      <a:pt x="141" y="1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65"/>
              <p:cNvSpPr>
                <a:spLocks/>
              </p:cNvSpPr>
              <p:nvPr/>
            </p:nvSpPr>
            <p:spPr bwMode="auto">
              <a:xfrm>
                <a:off x="2649" y="1643"/>
                <a:ext cx="206" cy="140"/>
              </a:xfrm>
              <a:custGeom>
                <a:avLst/>
                <a:gdLst>
                  <a:gd name="T0" fmla="*/ 7 w 206"/>
                  <a:gd name="T1" fmla="*/ 140 h 140"/>
                  <a:gd name="T2" fmla="*/ 0 w 206"/>
                  <a:gd name="T3" fmla="*/ 130 h 140"/>
                  <a:gd name="T4" fmla="*/ 198 w 206"/>
                  <a:gd name="T5" fmla="*/ 0 h 140"/>
                  <a:gd name="T6" fmla="*/ 206 w 206"/>
                  <a:gd name="T7" fmla="*/ 10 h 140"/>
                  <a:gd name="T8" fmla="*/ 7 w 206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140">
                    <a:moveTo>
                      <a:pt x="7" y="140"/>
                    </a:moveTo>
                    <a:lnTo>
                      <a:pt x="0" y="130"/>
                    </a:lnTo>
                    <a:lnTo>
                      <a:pt x="198" y="0"/>
                    </a:lnTo>
                    <a:lnTo>
                      <a:pt x="206" y="10"/>
                    </a:lnTo>
                    <a:lnTo>
                      <a:pt x="7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66"/>
              <p:cNvSpPr>
                <a:spLocks/>
              </p:cNvSpPr>
              <p:nvPr/>
            </p:nvSpPr>
            <p:spPr bwMode="auto">
              <a:xfrm>
                <a:off x="2524" y="1776"/>
                <a:ext cx="134" cy="231"/>
              </a:xfrm>
              <a:custGeom>
                <a:avLst/>
                <a:gdLst>
                  <a:gd name="T0" fmla="*/ 9 w 134"/>
                  <a:gd name="T1" fmla="*/ 231 h 231"/>
                  <a:gd name="T2" fmla="*/ 0 w 134"/>
                  <a:gd name="T3" fmla="*/ 224 h 231"/>
                  <a:gd name="T4" fmla="*/ 125 w 134"/>
                  <a:gd name="T5" fmla="*/ 0 h 231"/>
                  <a:gd name="T6" fmla="*/ 134 w 134"/>
                  <a:gd name="T7" fmla="*/ 4 h 231"/>
                  <a:gd name="T8" fmla="*/ 9 w 134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231">
                    <a:moveTo>
                      <a:pt x="9" y="231"/>
                    </a:moveTo>
                    <a:lnTo>
                      <a:pt x="0" y="224"/>
                    </a:lnTo>
                    <a:lnTo>
                      <a:pt x="125" y="0"/>
                    </a:lnTo>
                    <a:lnTo>
                      <a:pt x="134" y="4"/>
                    </a:lnTo>
                    <a:lnTo>
                      <a:pt x="9" y="2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67"/>
              <p:cNvSpPr>
                <a:spLocks/>
              </p:cNvSpPr>
              <p:nvPr/>
            </p:nvSpPr>
            <p:spPr bwMode="auto">
              <a:xfrm>
                <a:off x="2526" y="1825"/>
                <a:ext cx="329" cy="177"/>
              </a:xfrm>
              <a:custGeom>
                <a:avLst/>
                <a:gdLst>
                  <a:gd name="T0" fmla="*/ 5 w 329"/>
                  <a:gd name="T1" fmla="*/ 177 h 177"/>
                  <a:gd name="T2" fmla="*/ 0 w 329"/>
                  <a:gd name="T3" fmla="*/ 168 h 177"/>
                  <a:gd name="T4" fmla="*/ 324 w 329"/>
                  <a:gd name="T5" fmla="*/ 0 h 177"/>
                  <a:gd name="T6" fmla="*/ 329 w 329"/>
                  <a:gd name="T7" fmla="*/ 10 h 177"/>
                  <a:gd name="T8" fmla="*/ 5 w 329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177">
                    <a:moveTo>
                      <a:pt x="5" y="177"/>
                    </a:moveTo>
                    <a:lnTo>
                      <a:pt x="0" y="168"/>
                    </a:lnTo>
                    <a:lnTo>
                      <a:pt x="324" y="0"/>
                    </a:lnTo>
                    <a:lnTo>
                      <a:pt x="329" y="10"/>
                    </a:lnTo>
                    <a:lnTo>
                      <a:pt x="5" y="17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68"/>
              <p:cNvSpPr>
                <a:spLocks/>
              </p:cNvSpPr>
              <p:nvPr/>
            </p:nvSpPr>
            <p:spPr bwMode="auto">
              <a:xfrm>
                <a:off x="2649" y="1773"/>
                <a:ext cx="83" cy="255"/>
              </a:xfrm>
              <a:custGeom>
                <a:avLst/>
                <a:gdLst>
                  <a:gd name="T0" fmla="*/ 73 w 83"/>
                  <a:gd name="T1" fmla="*/ 255 h 255"/>
                  <a:gd name="T2" fmla="*/ 0 w 83"/>
                  <a:gd name="T3" fmla="*/ 5 h 255"/>
                  <a:gd name="T4" fmla="*/ 12 w 83"/>
                  <a:gd name="T5" fmla="*/ 0 h 255"/>
                  <a:gd name="T6" fmla="*/ 83 w 83"/>
                  <a:gd name="T7" fmla="*/ 251 h 255"/>
                  <a:gd name="T8" fmla="*/ 73 w 83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55">
                    <a:moveTo>
                      <a:pt x="73" y="255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83" y="251"/>
                    </a:lnTo>
                    <a:lnTo>
                      <a:pt x="73" y="25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69"/>
              <p:cNvSpPr>
                <a:spLocks/>
              </p:cNvSpPr>
              <p:nvPr/>
            </p:nvSpPr>
            <p:spPr bwMode="auto">
              <a:xfrm>
                <a:off x="2358" y="1650"/>
                <a:ext cx="175" cy="350"/>
              </a:xfrm>
              <a:custGeom>
                <a:avLst/>
                <a:gdLst>
                  <a:gd name="T0" fmla="*/ 163 w 175"/>
                  <a:gd name="T1" fmla="*/ 350 h 350"/>
                  <a:gd name="T2" fmla="*/ 0 w 175"/>
                  <a:gd name="T3" fmla="*/ 5 h 350"/>
                  <a:gd name="T4" fmla="*/ 10 w 175"/>
                  <a:gd name="T5" fmla="*/ 0 h 350"/>
                  <a:gd name="T6" fmla="*/ 175 w 175"/>
                  <a:gd name="T7" fmla="*/ 345 h 350"/>
                  <a:gd name="T8" fmla="*/ 163 w 175"/>
                  <a:gd name="T9" fmla="*/ 35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50">
                    <a:moveTo>
                      <a:pt x="163" y="350"/>
                    </a:moveTo>
                    <a:lnTo>
                      <a:pt x="0" y="5"/>
                    </a:lnTo>
                    <a:lnTo>
                      <a:pt x="10" y="0"/>
                    </a:lnTo>
                    <a:lnTo>
                      <a:pt x="175" y="345"/>
                    </a:lnTo>
                    <a:lnTo>
                      <a:pt x="163" y="3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70"/>
              <p:cNvSpPr>
                <a:spLocks/>
              </p:cNvSpPr>
              <p:nvPr/>
            </p:nvSpPr>
            <p:spPr bwMode="auto">
              <a:xfrm>
                <a:off x="2283" y="1289"/>
                <a:ext cx="85" cy="366"/>
              </a:xfrm>
              <a:custGeom>
                <a:avLst/>
                <a:gdLst>
                  <a:gd name="T0" fmla="*/ 73 w 85"/>
                  <a:gd name="T1" fmla="*/ 366 h 366"/>
                  <a:gd name="T2" fmla="*/ 0 w 85"/>
                  <a:gd name="T3" fmla="*/ 2 h 366"/>
                  <a:gd name="T4" fmla="*/ 11 w 85"/>
                  <a:gd name="T5" fmla="*/ 0 h 366"/>
                  <a:gd name="T6" fmla="*/ 85 w 85"/>
                  <a:gd name="T7" fmla="*/ 366 h 366"/>
                  <a:gd name="T8" fmla="*/ 73 w 85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366">
                    <a:moveTo>
                      <a:pt x="73" y="366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85" y="366"/>
                    </a:lnTo>
                    <a:lnTo>
                      <a:pt x="73" y="36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71"/>
              <p:cNvSpPr>
                <a:spLocks/>
              </p:cNvSpPr>
              <p:nvPr/>
            </p:nvSpPr>
            <p:spPr bwMode="auto">
              <a:xfrm>
                <a:off x="2285" y="1289"/>
                <a:ext cx="168" cy="139"/>
              </a:xfrm>
              <a:custGeom>
                <a:avLst/>
                <a:gdLst>
                  <a:gd name="T0" fmla="*/ 161 w 168"/>
                  <a:gd name="T1" fmla="*/ 139 h 139"/>
                  <a:gd name="T2" fmla="*/ 0 w 168"/>
                  <a:gd name="T3" fmla="*/ 7 h 139"/>
                  <a:gd name="T4" fmla="*/ 7 w 168"/>
                  <a:gd name="T5" fmla="*/ 0 h 139"/>
                  <a:gd name="T6" fmla="*/ 168 w 168"/>
                  <a:gd name="T7" fmla="*/ 130 h 139"/>
                  <a:gd name="T8" fmla="*/ 161 w 16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9">
                    <a:moveTo>
                      <a:pt x="161" y="139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68" y="130"/>
                    </a:lnTo>
                    <a:lnTo>
                      <a:pt x="161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72"/>
              <p:cNvSpPr>
                <a:spLocks/>
              </p:cNvSpPr>
              <p:nvPr/>
            </p:nvSpPr>
            <p:spPr bwMode="auto">
              <a:xfrm>
                <a:off x="2356" y="1423"/>
                <a:ext cx="99" cy="227"/>
              </a:xfrm>
              <a:custGeom>
                <a:avLst/>
                <a:gdLst>
                  <a:gd name="T0" fmla="*/ 9 w 99"/>
                  <a:gd name="T1" fmla="*/ 227 h 227"/>
                  <a:gd name="T2" fmla="*/ 0 w 99"/>
                  <a:gd name="T3" fmla="*/ 223 h 227"/>
                  <a:gd name="T4" fmla="*/ 90 w 99"/>
                  <a:gd name="T5" fmla="*/ 0 h 227"/>
                  <a:gd name="T6" fmla="*/ 99 w 99"/>
                  <a:gd name="T7" fmla="*/ 5 h 227"/>
                  <a:gd name="T8" fmla="*/ 9 w 99"/>
                  <a:gd name="T9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227">
                    <a:moveTo>
                      <a:pt x="9" y="227"/>
                    </a:moveTo>
                    <a:lnTo>
                      <a:pt x="0" y="223"/>
                    </a:lnTo>
                    <a:lnTo>
                      <a:pt x="90" y="0"/>
                    </a:lnTo>
                    <a:lnTo>
                      <a:pt x="99" y="5"/>
                    </a:lnTo>
                    <a:lnTo>
                      <a:pt x="9" y="22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73"/>
              <p:cNvSpPr>
                <a:spLocks/>
              </p:cNvSpPr>
              <p:nvPr/>
            </p:nvSpPr>
            <p:spPr bwMode="auto">
              <a:xfrm>
                <a:off x="2446" y="1419"/>
                <a:ext cx="179" cy="106"/>
              </a:xfrm>
              <a:custGeom>
                <a:avLst/>
                <a:gdLst>
                  <a:gd name="T0" fmla="*/ 175 w 179"/>
                  <a:gd name="T1" fmla="*/ 106 h 106"/>
                  <a:gd name="T2" fmla="*/ 0 w 179"/>
                  <a:gd name="T3" fmla="*/ 9 h 106"/>
                  <a:gd name="T4" fmla="*/ 4 w 179"/>
                  <a:gd name="T5" fmla="*/ 0 h 106"/>
                  <a:gd name="T6" fmla="*/ 179 w 179"/>
                  <a:gd name="T7" fmla="*/ 97 h 106"/>
                  <a:gd name="T8" fmla="*/ 175 w 179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06">
                    <a:moveTo>
                      <a:pt x="175" y="106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179" y="97"/>
                    </a:lnTo>
                    <a:lnTo>
                      <a:pt x="175" y="1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74"/>
              <p:cNvSpPr>
                <a:spLocks/>
              </p:cNvSpPr>
              <p:nvPr/>
            </p:nvSpPr>
            <p:spPr bwMode="auto">
              <a:xfrm>
                <a:off x="2613" y="1518"/>
                <a:ext cx="43" cy="262"/>
              </a:xfrm>
              <a:custGeom>
                <a:avLst/>
                <a:gdLst>
                  <a:gd name="T0" fmla="*/ 34 w 43"/>
                  <a:gd name="T1" fmla="*/ 262 h 262"/>
                  <a:gd name="T2" fmla="*/ 0 w 43"/>
                  <a:gd name="T3" fmla="*/ 2 h 262"/>
                  <a:gd name="T4" fmla="*/ 12 w 43"/>
                  <a:gd name="T5" fmla="*/ 0 h 262"/>
                  <a:gd name="T6" fmla="*/ 43 w 43"/>
                  <a:gd name="T7" fmla="*/ 260 h 262"/>
                  <a:gd name="T8" fmla="*/ 34 w 43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262">
                    <a:moveTo>
                      <a:pt x="34" y="262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3" y="260"/>
                    </a:lnTo>
                    <a:lnTo>
                      <a:pt x="34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75"/>
              <p:cNvSpPr>
                <a:spLocks/>
              </p:cNvSpPr>
              <p:nvPr/>
            </p:nvSpPr>
            <p:spPr bwMode="auto">
              <a:xfrm>
                <a:off x="2621" y="1516"/>
                <a:ext cx="231" cy="134"/>
              </a:xfrm>
              <a:custGeom>
                <a:avLst/>
                <a:gdLst>
                  <a:gd name="T0" fmla="*/ 226 w 231"/>
                  <a:gd name="T1" fmla="*/ 134 h 134"/>
                  <a:gd name="T2" fmla="*/ 0 w 231"/>
                  <a:gd name="T3" fmla="*/ 9 h 134"/>
                  <a:gd name="T4" fmla="*/ 4 w 231"/>
                  <a:gd name="T5" fmla="*/ 0 h 134"/>
                  <a:gd name="T6" fmla="*/ 231 w 231"/>
                  <a:gd name="T7" fmla="*/ 125 h 134"/>
                  <a:gd name="T8" fmla="*/ 226 w 231"/>
                  <a:gd name="T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134">
                    <a:moveTo>
                      <a:pt x="226" y="134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31" y="125"/>
                    </a:lnTo>
                    <a:lnTo>
                      <a:pt x="226" y="13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76"/>
              <p:cNvSpPr>
                <a:spLocks/>
              </p:cNvSpPr>
              <p:nvPr/>
            </p:nvSpPr>
            <p:spPr bwMode="auto">
              <a:xfrm>
                <a:off x="2595" y="1383"/>
                <a:ext cx="33" cy="140"/>
              </a:xfrm>
              <a:custGeom>
                <a:avLst/>
                <a:gdLst>
                  <a:gd name="T0" fmla="*/ 21 w 33"/>
                  <a:gd name="T1" fmla="*/ 140 h 140"/>
                  <a:gd name="T2" fmla="*/ 0 w 33"/>
                  <a:gd name="T3" fmla="*/ 0 h 140"/>
                  <a:gd name="T4" fmla="*/ 9 w 33"/>
                  <a:gd name="T5" fmla="*/ 0 h 140"/>
                  <a:gd name="T6" fmla="*/ 33 w 33"/>
                  <a:gd name="T7" fmla="*/ 137 h 140"/>
                  <a:gd name="T8" fmla="*/ 21 w 33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40">
                    <a:moveTo>
                      <a:pt x="21" y="14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33" y="137"/>
                    </a:lnTo>
                    <a:lnTo>
                      <a:pt x="21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77"/>
              <p:cNvSpPr>
                <a:spLocks/>
              </p:cNvSpPr>
              <p:nvPr/>
            </p:nvSpPr>
            <p:spPr bwMode="auto">
              <a:xfrm>
                <a:off x="2361" y="1513"/>
                <a:ext cx="262" cy="135"/>
              </a:xfrm>
              <a:custGeom>
                <a:avLst/>
                <a:gdLst>
                  <a:gd name="T0" fmla="*/ 4 w 262"/>
                  <a:gd name="T1" fmla="*/ 135 h 135"/>
                  <a:gd name="T2" fmla="*/ 0 w 262"/>
                  <a:gd name="T3" fmla="*/ 125 h 135"/>
                  <a:gd name="T4" fmla="*/ 257 w 262"/>
                  <a:gd name="T5" fmla="*/ 0 h 135"/>
                  <a:gd name="T6" fmla="*/ 262 w 262"/>
                  <a:gd name="T7" fmla="*/ 10 h 135"/>
                  <a:gd name="T8" fmla="*/ 4 w 26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135">
                    <a:moveTo>
                      <a:pt x="4" y="135"/>
                    </a:moveTo>
                    <a:lnTo>
                      <a:pt x="0" y="125"/>
                    </a:lnTo>
                    <a:lnTo>
                      <a:pt x="257" y="0"/>
                    </a:lnTo>
                    <a:lnTo>
                      <a:pt x="262" y="10"/>
                    </a:lnTo>
                    <a:lnTo>
                      <a:pt x="4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78"/>
              <p:cNvSpPr>
                <a:spLocks/>
              </p:cNvSpPr>
              <p:nvPr/>
            </p:nvSpPr>
            <p:spPr bwMode="auto">
              <a:xfrm>
                <a:off x="2361" y="1641"/>
                <a:ext cx="290" cy="135"/>
              </a:xfrm>
              <a:custGeom>
                <a:avLst/>
                <a:gdLst>
                  <a:gd name="T0" fmla="*/ 288 w 290"/>
                  <a:gd name="T1" fmla="*/ 135 h 135"/>
                  <a:gd name="T2" fmla="*/ 0 w 290"/>
                  <a:gd name="T3" fmla="*/ 9 h 135"/>
                  <a:gd name="T4" fmla="*/ 4 w 290"/>
                  <a:gd name="T5" fmla="*/ 0 h 135"/>
                  <a:gd name="T6" fmla="*/ 290 w 290"/>
                  <a:gd name="T7" fmla="*/ 125 h 135"/>
                  <a:gd name="T8" fmla="*/ 288 w 290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135">
                    <a:moveTo>
                      <a:pt x="288" y="135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90" y="125"/>
                    </a:lnTo>
                    <a:lnTo>
                      <a:pt x="288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79"/>
              <p:cNvSpPr>
                <a:spLocks/>
              </p:cNvSpPr>
              <p:nvPr/>
            </p:nvSpPr>
            <p:spPr bwMode="auto">
              <a:xfrm>
                <a:off x="2656" y="1731"/>
                <a:ext cx="619" cy="52"/>
              </a:xfrm>
              <a:custGeom>
                <a:avLst/>
                <a:gdLst>
                  <a:gd name="T0" fmla="*/ 0 w 619"/>
                  <a:gd name="T1" fmla="*/ 52 h 52"/>
                  <a:gd name="T2" fmla="*/ 0 w 619"/>
                  <a:gd name="T3" fmla="*/ 40 h 52"/>
                  <a:gd name="T4" fmla="*/ 619 w 619"/>
                  <a:gd name="T5" fmla="*/ 0 h 52"/>
                  <a:gd name="T6" fmla="*/ 619 w 619"/>
                  <a:gd name="T7" fmla="*/ 11 h 52"/>
                  <a:gd name="T8" fmla="*/ 0 w 619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9" h="52">
                    <a:moveTo>
                      <a:pt x="0" y="52"/>
                    </a:moveTo>
                    <a:lnTo>
                      <a:pt x="0" y="40"/>
                    </a:lnTo>
                    <a:lnTo>
                      <a:pt x="619" y="0"/>
                    </a:lnTo>
                    <a:lnTo>
                      <a:pt x="619" y="1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80"/>
              <p:cNvSpPr>
                <a:spLocks/>
              </p:cNvSpPr>
              <p:nvPr/>
            </p:nvSpPr>
            <p:spPr bwMode="auto">
              <a:xfrm>
                <a:off x="3145" y="1475"/>
                <a:ext cx="258" cy="123"/>
              </a:xfrm>
              <a:custGeom>
                <a:avLst/>
                <a:gdLst>
                  <a:gd name="T0" fmla="*/ 5 w 258"/>
                  <a:gd name="T1" fmla="*/ 123 h 123"/>
                  <a:gd name="T2" fmla="*/ 0 w 258"/>
                  <a:gd name="T3" fmla="*/ 114 h 123"/>
                  <a:gd name="T4" fmla="*/ 253 w 258"/>
                  <a:gd name="T5" fmla="*/ 0 h 123"/>
                  <a:gd name="T6" fmla="*/ 258 w 258"/>
                  <a:gd name="T7" fmla="*/ 10 h 123"/>
                  <a:gd name="T8" fmla="*/ 5 w 258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123">
                    <a:moveTo>
                      <a:pt x="5" y="123"/>
                    </a:moveTo>
                    <a:lnTo>
                      <a:pt x="0" y="114"/>
                    </a:lnTo>
                    <a:lnTo>
                      <a:pt x="253" y="0"/>
                    </a:lnTo>
                    <a:lnTo>
                      <a:pt x="258" y="10"/>
                    </a:lnTo>
                    <a:lnTo>
                      <a:pt x="5" y="12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81"/>
              <p:cNvSpPr>
                <a:spLocks/>
              </p:cNvSpPr>
              <p:nvPr/>
            </p:nvSpPr>
            <p:spPr bwMode="auto">
              <a:xfrm>
                <a:off x="2994" y="1589"/>
                <a:ext cx="156" cy="52"/>
              </a:xfrm>
              <a:custGeom>
                <a:avLst/>
                <a:gdLst>
                  <a:gd name="T0" fmla="*/ 2 w 156"/>
                  <a:gd name="T1" fmla="*/ 52 h 52"/>
                  <a:gd name="T2" fmla="*/ 0 w 156"/>
                  <a:gd name="T3" fmla="*/ 40 h 52"/>
                  <a:gd name="T4" fmla="*/ 154 w 156"/>
                  <a:gd name="T5" fmla="*/ 0 h 52"/>
                  <a:gd name="T6" fmla="*/ 156 w 156"/>
                  <a:gd name="T7" fmla="*/ 9 h 52"/>
                  <a:gd name="T8" fmla="*/ 2 w 156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52">
                    <a:moveTo>
                      <a:pt x="2" y="52"/>
                    </a:moveTo>
                    <a:lnTo>
                      <a:pt x="0" y="40"/>
                    </a:lnTo>
                    <a:lnTo>
                      <a:pt x="154" y="0"/>
                    </a:lnTo>
                    <a:lnTo>
                      <a:pt x="156" y="9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82"/>
              <p:cNvSpPr>
                <a:spLocks/>
              </p:cNvSpPr>
              <p:nvPr/>
            </p:nvSpPr>
            <p:spPr bwMode="auto">
              <a:xfrm>
                <a:off x="3379" y="1152"/>
                <a:ext cx="26" cy="328"/>
              </a:xfrm>
              <a:custGeom>
                <a:avLst/>
                <a:gdLst>
                  <a:gd name="T0" fmla="*/ 14 w 26"/>
                  <a:gd name="T1" fmla="*/ 328 h 328"/>
                  <a:gd name="T2" fmla="*/ 0 w 26"/>
                  <a:gd name="T3" fmla="*/ 0 h 328"/>
                  <a:gd name="T4" fmla="*/ 12 w 26"/>
                  <a:gd name="T5" fmla="*/ 0 h 328"/>
                  <a:gd name="T6" fmla="*/ 26 w 26"/>
                  <a:gd name="T7" fmla="*/ 328 h 328"/>
                  <a:gd name="T8" fmla="*/ 14 w 26"/>
                  <a:gd name="T9" fmla="*/ 32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8">
                    <a:moveTo>
                      <a:pt x="14" y="328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6" y="328"/>
                    </a:lnTo>
                    <a:lnTo>
                      <a:pt x="14" y="3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83"/>
              <p:cNvSpPr>
                <a:spLocks/>
              </p:cNvSpPr>
              <p:nvPr/>
            </p:nvSpPr>
            <p:spPr bwMode="auto">
              <a:xfrm>
                <a:off x="3202" y="944"/>
                <a:ext cx="187" cy="212"/>
              </a:xfrm>
              <a:custGeom>
                <a:avLst/>
                <a:gdLst>
                  <a:gd name="T0" fmla="*/ 179 w 187"/>
                  <a:gd name="T1" fmla="*/ 212 h 212"/>
                  <a:gd name="T2" fmla="*/ 0 w 187"/>
                  <a:gd name="T3" fmla="*/ 7 h 212"/>
                  <a:gd name="T4" fmla="*/ 9 w 187"/>
                  <a:gd name="T5" fmla="*/ 0 h 212"/>
                  <a:gd name="T6" fmla="*/ 187 w 187"/>
                  <a:gd name="T7" fmla="*/ 205 h 212"/>
                  <a:gd name="T8" fmla="*/ 179 w 187"/>
                  <a:gd name="T9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212">
                    <a:moveTo>
                      <a:pt x="179" y="212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87" y="205"/>
                    </a:lnTo>
                    <a:lnTo>
                      <a:pt x="179" y="21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84"/>
              <p:cNvSpPr>
                <a:spLocks/>
              </p:cNvSpPr>
              <p:nvPr/>
            </p:nvSpPr>
            <p:spPr bwMode="auto">
              <a:xfrm>
                <a:off x="3237" y="1149"/>
                <a:ext cx="149" cy="119"/>
              </a:xfrm>
              <a:custGeom>
                <a:avLst/>
                <a:gdLst>
                  <a:gd name="T0" fmla="*/ 7 w 149"/>
                  <a:gd name="T1" fmla="*/ 119 h 119"/>
                  <a:gd name="T2" fmla="*/ 0 w 149"/>
                  <a:gd name="T3" fmla="*/ 109 h 119"/>
                  <a:gd name="T4" fmla="*/ 142 w 149"/>
                  <a:gd name="T5" fmla="*/ 0 h 119"/>
                  <a:gd name="T6" fmla="*/ 149 w 149"/>
                  <a:gd name="T7" fmla="*/ 10 h 119"/>
                  <a:gd name="T8" fmla="*/ 7 w 149"/>
                  <a:gd name="T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9">
                    <a:moveTo>
                      <a:pt x="7" y="119"/>
                    </a:moveTo>
                    <a:lnTo>
                      <a:pt x="0" y="109"/>
                    </a:lnTo>
                    <a:lnTo>
                      <a:pt x="142" y="0"/>
                    </a:lnTo>
                    <a:lnTo>
                      <a:pt x="149" y="10"/>
                    </a:lnTo>
                    <a:lnTo>
                      <a:pt x="7" y="1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85"/>
              <p:cNvSpPr>
                <a:spLocks/>
              </p:cNvSpPr>
              <p:nvPr/>
            </p:nvSpPr>
            <p:spPr bwMode="auto">
              <a:xfrm>
                <a:off x="3086" y="1258"/>
                <a:ext cx="161" cy="137"/>
              </a:xfrm>
              <a:custGeom>
                <a:avLst/>
                <a:gdLst>
                  <a:gd name="T0" fmla="*/ 7 w 161"/>
                  <a:gd name="T1" fmla="*/ 137 h 137"/>
                  <a:gd name="T2" fmla="*/ 0 w 161"/>
                  <a:gd name="T3" fmla="*/ 130 h 137"/>
                  <a:gd name="T4" fmla="*/ 154 w 161"/>
                  <a:gd name="T5" fmla="*/ 0 h 137"/>
                  <a:gd name="T6" fmla="*/ 161 w 161"/>
                  <a:gd name="T7" fmla="*/ 10 h 137"/>
                  <a:gd name="T8" fmla="*/ 7 w 161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7">
                    <a:moveTo>
                      <a:pt x="7" y="137"/>
                    </a:moveTo>
                    <a:lnTo>
                      <a:pt x="0" y="130"/>
                    </a:lnTo>
                    <a:lnTo>
                      <a:pt x="154" y="0"/>
                    </a:lnTo>
                    <a:lnTo>
                      <a:pt x="161" y="10"/>
                    </a:lnTo>
                    <a:lnTo>
                      <a:pt x="7" y="13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86"/>
              <p:cNvSpPr>
                <a:spLocks/>
              </p:cNvSpPr>
              <p:nvPr/>
            </p:nvSpPr>
            <p:spPr bwMode="auto">
              <a:xfrm>
                <a:off x="2838" y="1353"/>
                <a:ext cx="255" cy="42"/>
              </a:xfrm>
              <a:custGeom>
                <a:avLst/>
                <a:gdLst>
                  <a:gd name="T0" fmla="*/ 253 w 255"/>
                  <a:gd name="T1" fmla="*/ 42 h 42"/>
                  <a:gd name="T2" fmla="*/ 0 w 255"/>
                  <a:gd name="T3" fmla="*/ 9 h 42"/>
                  <a:gd name="T4" fmla="*/ 2 w 255"/>
                  <a:gd name="T5" fmla="*/ 0 h 42"/>
                  <a:gd name="T6" fmla="*/ 255 w 255"/>
                  <a:gd name="T7" fmla="*/ 33 h 42"/>
                  <a:gd name="T8" fmla="*/ 253 w 255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42">
                    <a:moveTo>
                      <a:pt x="253" y="42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55" y="33"/>
                    </a:lnTo>
                    <a:lnTo>
                      <a:pt x="253" y="4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87"/>
              <p:cNvSpPr>
                <a:spLocks/>
              </p:cNvSpPr>
              <p:nvPr/>
            </p:nvSpPr>
            <p:spPr bwMode="auto">
              <a:xfrm>
                <a:off x="2599" y="1355"/>
                <a:ext cx="239" cy="33"/>
              </a:xfrm>
              <a:custGeom>
                <a:avLst/>
                <a:gdLst>
                  <a:gd name="T0" fmla="*/ 0 w 239"/>
                  <a:gd name="T1" fmla="*/ 33 h 33"/>
                  <a:gd name="T2" fmla="*/ 0 w 239"/>
                  <a:gd name="T3" fmla="*/ 24 h 33"/>
                  <a:gd name="T4" fmla="*/ 239 w 239"/>
                  <a:gd name="T5" fmla="*/ 0 h 33"/>
                  <a:gd name="T6" fmla="*/ 239 w 239"/>
                  <a:gd name="T7" fmla="*/ 12 h 33"/>
                  <a:gd name="T8" fmla="*/ 0 w 239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33">
                    <a:moveTo>
                      <a:pt x="0" y="33"/>
                    </a:moveTo>
                    <a:lnTo>
                      <a:pt x="0" y="24"/>
                    </a:lnTo>
                    <a:lnTo>
                      <a:pt x="239" y="0"/>
                    </a:lnTo>
                    <a:lnTo>
                      <a:pt x="239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88"/>
              <p:cNvSpPr>
                <a:spLocks/>
              </p:cNvSpPr>
              <p:nvPr/>
            </p:nvSpPr>
            <p:spPr bwMode="auto">
              <a:xfrm>
                <a:off x="2287" y="1286"/>
                <a:ext cx="315" cy="104"/>
              </a:xfrm>
              <a:custGeom>
                <a:avLst/>
                <a:gdLst>
                  <a:gd name="T0" fmla="*/ 310 w 315"/>
                  <a:gd name="T1" fmla="*/ 104 h 104"/>
                  <a:gd name="T2" fmla="*/ 0 w 315"/>
                  <a:gd name="T3" fmla="*/ 10 h 104"/>
                  <a:gd name="T4" fmla="*/ 5 w 315"/>
                  <a:gd name="T5" fmla="*/ 0 h 104"/>
                  <a:gd name="T6" fmla="*/ 315 w 315"/>
                  <a:gd name="T7" fmla="*/ 95 h 104"/>
                  <a:gd name="T8" fmla="*/ 310 w 315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04">
                    <a:moveTo>
                      <a:pt x="310" y="104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315" y="95"/>
                    </a:lnTo>
                    <a:lnTo>
                      <a:pt x="310" y="10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89"/>
              <p:cNvSpPr>
                <a:spLocks/>
              </p:cNvSpPr>
              <p:nvPr/>
            </p:nvSpPr>
            <p:spPr bwMode="auto">
              <a:xfrm>
                <a:off x="2448" y="1383"/>
                <a:ext cx="149" cy="48"/>
              </a:xfrm>
              <a:custGeom>
                <a:avLst/>
                <a:gdLst>
                  <a:gd name="T0" fmla="*/ 5 w 149"/>
                  <a:gd name="T1" fmla="*/ 48 h 48"/>
                  <a:gd name="T2" fmla="*/ 0 w 149"/>
                  <a:gd name="T3" fmla="*/ 36 h 48"/>
                  <a:gd name="T4" fmla="*/ 147 w 149"/>
                  <a:gd name="T5" fmla="*/ 0 h 48"/>
                  <a:gd name="T6" fmla="*/ 149 w 149"/>
                  <a:gd name="T7" fmla="*/ 10 h 48"/>
                  <a:gd name="T8" fmla="*/ 5 w 149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48">
                    <a:moveTo>
                      <a:pt x="5" y="48"/>
                    </a:moveTo>
                    <a:lnTo>
                      <a:pt x="0" y="36"/>
                    </a:lnTo>
                    <a:lnTo>
                      <a:pt x="147" y="0"/>
                    </a:lnTo>
                    <a:lnTo>
                      <a:pt x="149" y="10"/>
                    </a:lnTo>
                    <a:lnTo>
                      <a:pt x="5" y="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90"/>
              <p:cNvSpPr>
                <a:spLocks/>
              </p:cNvSpPr>
              <p:nvPr/>
            </p:nvSpPr>
            <p:spPr bwMode="auto">
              <a:xfrm>
                <a:off x="2618" y="1386"/>
                <a:ext cx="473" cy="132"/>
              </a:xfrm>
              <a:custGeom>
                <a:avLst/>
                <a:gdLst>
                  <a:gd name="T0" fmla="*/ 0 w 200"/>
                  <a:gd name="T1" fmla="*/ 56 h 56"/>
                  <a:gd name="T2" fmla="*/ 0 w 200"/>
                  <a:gd name="T3" fmla="*/ 56 h 56"/>
                  <a:gd name="T4" fmla="*/ 1 w 200"/>
                  <a:gd name="T5" fmla="*/ 54 h 56"/>
                  <a:gd name="T6" fmla="*/ 1 w 200"/>
                  <a:gd name="T7" fmla="*/ 52 h 56"/>
                  <a:gd name="T8" fmla="*/ 199 w 200"/>
                  <a:gd name="T9" fmla="*/ 0 h 56"/>
                  <a:gd name="T10" fmla="*/ 200 w 200"/>
                  <a:gd name="T11" fmla="*/ 4 h 56"/>
                  <a:gd name="T12" fmla="*/ 0 w 200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56">
                    <a:moveTo>
                      <a:pt x="0" y="56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6" y="51"/>
                      <a:pt x="145" y="14"/>
                      <a:pt x="199" y="0"/>
                    </a:cubicBezTo>
                    <a:cubicBezTo>
                      <a:pt x="200" y="4"/>
                      <a:pt x="200" y="4"/>
                      <a:pt x="200" y="4"/>
                    </a:cubicBezTo>
                    <a:cubicBezTo>
                      <a:pt x="18" y="53"/>
                      <a:pt x="2" y="56"/>
                      <a:pt x="0" y="56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91"/>
              <p:cNvSpPr>
                <a:spLocks/>
              </p:cNvSpPr>
              <p:nvPr/>
            </p:nvSpPr>
            <p:spPr bwMode="auto">
              <a:xfrm>
                <a:off x="2618" y="1357"/>
                <a:ext cx="225" cy="163"/>
              </a:xfrm>
              <a:custGeom>
                <a:avLst/>
                <a:gdLst>
                  <a:gd name="T0" fmla="*/ 7 w 225"/>
                  <a:gd name="T1" fmla="*/ 163 h 163"/>
                  <a:gd name="T2" fmla="*/ 0 w 225"/>
                  <a:gd name="T3" fmla="*/ 154 h 163"/>
                  <a:gd name="T4" fmla="*/ 218 w 225"/>
                  <a:gd name="T5" fmla="*/ 0 h 163"/>
                  <a:gd name="T6" fmla="*/ 225 w 225"/>
                  <a:gd name="T7" fmla="*/ 10 h 163"/>
                  <a:gd name="T8" fmla="*/ 7 w 225"/>
                  <a:gd name="T9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163">
                    <a:moveTo>
                      <a:pt x="7" y="163"/>
                    </a:moveTo>
                    <a:lnTo>
                      <a:pt x="0" y="154"/>
                    </a:lnTo>
                    <a:lnTo>
                      <a:pt x="218" y="0"/>
                    </a:lnTo>
                    <a:lnTo>
                      <a:pt x="225" y="10"/>
                    </a:lnTo>
                    <a:lnTo>
                      <a:pt x="7" y="16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92"/>
              <p:cNvSpPr>
                <a:spLocks/>
              </p:cNvSpPr>
              <p:nvPr/>
            </p:nvSpPr>
            <p:spPr bwMode="auto">
              <a:xfrm>
                <a:off x="2845" y="1258"/>
                <a:ext cx="395" cy="99"/>
              </a:xfrm>
              <a:custGeom>
                <a:avLst/>
                <a:gdLst>
                  <a:gd name="T0" fmla="*/ 2 w 395"/>
                  <a:gd name="T1" fmla="*/ 99 h 99"/>
                  <a:gd name="T2" fmla="*/ 0 w 395"/>
                  <a:gd name="T3" fmla="*/ 88 h 99"/>
                  <a:gd name="T4" fmla="*/ 392 w 395"/>
                  <a:gd name="T5" fmla="*/ 0 h 99"/>
                  <a:gd name="T6" fmla="*/ 395 w 395"/>
                  <a:gd name="T7" fmla="*/ 12 h 99"/>
                  <a:gd name="T8" fmla="*/ 2 w 39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99">
                    <a:moveTo>
                      <a:pt x="2" y="99"/>
                    </a:moveTo>
                    <a:lnTo>
                      <a:pt x="0" y="88"/>
                    </a:lnTo>
                    <a:lnTo>
                      <a:pt x="392" y="0"/>
                    </a:lnTo>
                    <a:lnTo>
                      <a:pt x="395" y="12"/>
                    </a:lnTo>
                    <a:lnTo>
                      <a:pt x="2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93"/>
              <p:cNvSpPr>
                <a:spLocks/>
              </p:cNvSpPr>
              <p:nvPr/>
            </p:nvSpPr>
            <p:spPr bwMode="auto">
              <a:xfrm>
                <a:off x="3086" y="1393"/>
                <a:ext cx="69" cy="198"/>
              </a:xfrm>
              <a:custGeom>
                <a:avLst/>
                <a:gdLst>
                  <a:gd name="T0" fmla="*/ 59 w 69"/>
                  <a:gd name="T1" fmla="*/ 198 h 198"/>
                  <a:gd name="T2" fmla="*/ 0 w 69"/>
                  <a:gd name="T3" fmla="*/ 2 h 198"/>
                  <a:gd name="T4" fmla="*/ 12 w 69"/>
                  <a:gd name="T5" fmla="*/ 0 h 198"/>
                  <a:gd name="T6" fmla="*/ 69 w 69"/>
                  <a:gd name="T7" fmla="*/ 196 h 198"/>
                  <a:gd name="T8" fmla="*/ 59 w 69"/>
                  <a:gd name="T9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98">
                    <a:moveTo>
                      <a:pt x="59" y="198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9" y="196"/>
                    </a:lnTo>
                    <a:lnTo>
                      <a:pt x="59" y="19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94"/>
              <p:cNvSpPr>
                <a:spLocks/>
              </p:cNvSpPr>
              <p:nvPr/>
            </p:nvSpPr>
            <p:spPr bwMode="auto">
              <a:xfrm>
                <a:off x="2980" y="1105"/>
                <a:ext cx="401" cy="51"/>
              </a:xfrm>
              <a:custGeom>
                <a:avLst/>
                <a:gdLst>
                  <a:gd name="T0" fmla="*/ 399 w 401"/>
                  <a:gd name="T1" fmla="*/ 51 h 51"/>
                  <a:gd name="T2" fmla="*/ 0 w 401"/>
                  <a:gd name="T3" fmla="*/ 11 h 51"/>
                  <a:gd name="T4" fmla="*/ 0 w 401"/>
                  <a:gd name="T5" fmla="*/ 0 h 51"/>
                  <a:gd name="T6" fmla="*/ 401 w 401"/>
                  <a:gd name="T7" fmla="*/ 42 h 51"/>
                  <a:gd name="T8" fmla="*/ 399 w 401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51">
                    <a:moveTo>
                      <a:pt x="399" y="5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401" y="42"/>
                    </a:lnTo>
                    <a:lnTo>
                      <a:pt x="399" y="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95"/>
              <p:cNvSpPr>
                <a:spLocks/>
              </p:cNvSpPr>
              <p:nvPr/>
            </p:nvSpPr>
            <p:spPr bwMode="auto">
              <a:xfrm>
                <a:off x="2977" y="944"/>
                <a:ext cx="232" cy="168"/>
              </a:xfrm>
              <a:custGeom>
                <a:avLst/>
                <a:gdLst>
                  <a:gd name="T0" fmla="*/ 7 w 232"/>
                  <a:gd name="T1" fmla="*/ 168 h 168"/>
                  <a:gd name="T2" fmla="*/ 0 w 232"/>
                  <a:gd name="T3" fmla="*/ 161 h 168"/>
                  <a:gd name="T4" fmla="*/ 225 w 232"/>
                  <a:gd name="T5" fmla="*/ 0 h 168"/>
                  <a:gd name="T6" fmla="*/ 232 w 232"/>
                  <a:gd name="T7" fmla="*/ 9 h 168"/>
                  <a:gd name="T8" fmla="*/ 7 w 232"/>
                  <a:gd name="T9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168">
                    <a:moveTo>
                      <a:pt x="7" y="168"/>
                    </a:moveTo>
                    <a:lnTo>
                      <a:pt x="0" y="161"/>
                    </a:lnTo>
                    <a:lnTo>
                      <a:pt x="225" y="0"/>
                    </a:lnTo>
                    <a:lnTo>
                      <a:pt x="232" y="9"/>
                    </a:lnTo>
                    <a:lnTo>
                      <a:pt x="7" y="16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96"/>
              <p:cNvSpPr>
                <a:spLocks/>
              </p:cNvSpPr>
              <p:nvPr/>
            </p:nvSpPr>
            <p:spPr bwMode="auto">
              <a:xfrm>
                <a:off x="2283" y="1038"/>
                <a:ext cx="111" cy="253"/>
              </a:xfrm>
              <a:custGeom>
                <a:avLst/>
                <a:gdLst>
                  <a:gd name="T0" fmla="*/ 9 w 111"/>
                  <a:gd name="T1" fmla="*/ 253 h 253"/>
                  <a:gd name="T2" fmla="*/ 0 w 111"/>
                  <a:gd name="T3" fmla="*/ 248 h 253"/>
                  <a:gd name="T4" fmla="*/ 99 w 111"/>
                  <a:gd name="T5" fmla="*/ 0 h 253"/>
                  <a:gd name="T6" fmla="*/ 111 w 111"/>
                  <a:gd name="T7" fmla="*/ 5 h 253"/>
                  <a:gd name="T8" fmla="*/ 9 w 111"/>
                  <a:gd name="T9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53">
                    <a:moveTo>
                      <a:pt x="9" y="253"/>
                    </a:moveTo>
                    <a:lnTo>
                      <a:pt x="0" y="248"/>
                    </a:lnTo>
                    <a:lnTo>
                      <a:pt x="99" y="0"/>
                    </a:lnTo>
                    <a:lnTo>
                      <a:pt x="111" y="5"/>
                    </a:lnTo>
                    <a:lnTo>
                      <a:pt x="9" y="25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97"/>
              <p:cNvSpPr>
                <a:spLocks/>
              </p:cNvSpPr>
              <p:nvPr/>
            </p:nvSpPr>
            <p:spPr bwMode="auto">
              <a:xfrm>
                <a:off x="2389" y="1034"/>
                <a:ext cx="173" cy="241"/>
              </a:xfrm>
              <a:custGeom>
                <a:avLst/>
                <a:gdLst>
                  <a:gd name="T0" fmla="*/ 163 w 173"/>
                  <a:gd name="T1" fmla="*/ 241 h 241"/>
                  <a:gd name="T2" fmla="*/ 0 w 173"/>
                  <a:gd name="T3" fmla="*/ 7 h 241"/>
                  <a:gd name="T4" fmla="*/ 9 w 173"/>
                  <a:gd name="T5" fmla="*/ 0 h 241"/>
                  <a:gd name="T6" fmla="*/ 173 w 173"/>
                  <a:gd name="T7" fmla="*/ 234 h 241"/>
                  <a:gd name="T8" fmla="*/ 163 w 173"/>
                  <a:gd name="T9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241">
                    <a:moveTo>
                      <a:pt x="163" y="24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73" y="234"/>
                    </a:lnTo>
                    <a:lnTo>
                      <a:pt x="163" y="24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98"/>
              <p:cNvSpPr>
                <a:spLocks/>
              </p:cNvSpPr>
              <p:nvPr/>
            </p:nvSpPr>
            <p:spPr bwMode="auto">
              <a:xfrm>
                <a:off x="2562" y="1263"/>
                <a:ext cx="285" cy="99"/>
              </a:xfrm>
              <a:custGeom>
                <a:avLst/>
                <a:gdLst>
                  <a:gd name="T0" fmla="*/ 283 w 285"/>
                  <a:gd name="T1" fmla="*/ 99 h 99"/>
                  <a:gd name="T2" fmla="*/ 0 w 285"/>
                  <a:gd name="T3" fmla="*/ 9 h 99"/>
                  <a:gd name="T4" fmla="*/ 2 w 285"/>
                  <a:gd name="T5" fmla="*/ 0 h 99"/>
                  <a:gd name="T6" fmla="*/ 285 w 285"/>
                  <a:gd name="T7" fmla="*/ 87 h 99"/>
                  <a:gd name="T8" fmla="*/ 283 w 28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99">
                    <a:moveTo>
                      <a:pt x="283" y="99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85" y="87"/>
                    </a:lnTo>
                    <a:lnTo>
                      <a:pt x="283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99"/>
              <p:cNvSpPr>
                <a:spLocks/>
              </p:cNvSpPr>
              <p:nvPr/>
            </p:nvSpPr>
            <p:spPr bwMode="auto">
              <a:xfrm>
                <a:off x="2554" y="1265"/>
                <a:ext cx="48" cy="121"/>
              </a:xfrm>
              <a:custGeom>
                <a:avLst/>
                <a:gdLst>
                  <a:gd name="T0" fmla="*/ 38 w 48"/>
                  <a:gd name="T1" fmla="*/ 121 h 121"/>
                  <a:gd name="T2" fmla="*/ 0 w 48"/>
                  <a:gd name="T3" fmla="*/ 5 h 121"/>
                  <a:gd name="T4" fmla="*/ 12 w 48"/>
                  <a:gd name="T5" fmla="*/ 0 h 121"/>
                  <a:gd name="T6" fmla="*/ 48 w 48"/>
                  <a:gd name="T7" fmla="*/ 118 h 121"/>
                  <a:gd name="T8" fmla="*/ 38 w 48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1">
                    <a:moveTo>
                      <a:pt x="38" y="121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48" y="118"/>
                    </a:lnTo>
                    <a:lnTo>
                      <a:pt x="38" y="1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100"/>
              <p:cNvSpPr>
                <a:spLocks/>
              </p:cNvSpPr>
              <p:nvPr/>
            </p:nvSpPr>
            <p:spPr bwMode="auto">
              <a:xfrm>
                <a:off x="2443" y="1263"/>
                <a:ext cx="121" cy="165"/>
              </a:xfrm>
              <a:custGeom>
                <a:avLst/>
                <a:gdLst>
                  <a:gd name="T0" fmla="*/ 10 w 121"/>
                  <a:gd name="T1" fmla="*/ 165 h 165"/>
                  <a:gd name="T2" fmla="*/ 0 w 121"/>
                  <a:gd name="T3" fmla="*/ 158 h 165"/>
                  <a:gd name="T4" fmla="*/ 111 w 121"/>
                  <a:gd name="T5" fmla="*/ 0 h 165"/>
                  <a:gd name="T6" fmla="*/ 121 w 121"/>
                  <a:gd name="T7" fmla="*/ 7 h 165"/>
                  <a:gd name="T8" fmla="*/ 10 w 121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65">
                    <a:moveTo>
                      <a:pt x="10" y="165"/>
                    </a:moveTo>
                    <a:lnTo>
                      <a:pt x="0" y="158"/>
                    </a:lnTo>
                    <a:lnTo>
                      <a:pt x="111" y="0"/>
                    </a:lnTo>
                    <a:lnTo>
                      <a:pt x="121" y="7"/>
                    </a:lnTo>
                    <a:lnTo>
                      <a:pt x="10" y="16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101"/>
              <p:cNvSpPr>
                <a:spLocks/>
              </p:cNvSpPr>
              <p:nvPr/>
            </p:nvSpPr>
            <p:spPr bwMode="auto">
              <a:xfrm>
                <a:off x="2382" y="885"/>
                <a:ext cx="198" cy="160"/>
              </a:xfrm>
              <a:custGeom>
                <a:avLst/>
                <a:gdLst>
                  <a:gd name="T0" fmla="*/ 7 w 198"/>
                  <a:gd name="T1" fmla="*/ 160 h 160"/>
                  <a:gd name="T2" fmla="*/ 0 w 198"/>
                  <a:gd name="T3" fmla="*/ 151 h 160"/>
                  <a:gd name="T4" fmla="*/ 191 w 198"/>
                  <a:gd name="T5" fmla="*/ 0 h 160"/>
                  <a:gd name="T6" fmla="*/ 198 w 198"/>
                  <a:gd name="T7" fmla="*/ 7 h 160"/>
                  <a:gd name="T8" fmla="*/ 7 w 198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60">
                    <a:moveTo>
                      <a:pt x="7" y="160"/>
                    </a:moveTo>
                    <a:lnTo>
                      <a:pt x="0" y="151"/>
                    </a:lnTo>
                    <a:lnTo>
                      <a:pt x="191" y="0"/>
                    </a:lnTo>
                    <a:lnTo>
                      <a:pt x="198" y="7"/>
                    </a:lnTo>
                    <a:lnTo>
                      <a:pt x="7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102"/>
              <p:cNvSpPr>
                <a:spLocks/>
              </p:cNvSpPr>
              <p:nvPr/>
            </p:nvSpPr>
            <p:spPr bwMode="auto">
              <a:xfrm>
                <a:off x="2569" y="885"/>
                <a:ext cx="208" cy="250"/>
              </a:xfrm>
              <a:custGeom>
                <a:avLst/>
                <a:gdLst>
                  <a:gd name="T0" fmla="*/ 200 w 208"/>
                  <a:gd name="T1" fmla="*/ 250 h 250"/>
                  <a:gd name="T2" fmla="*/ 0 w 208"/>
                  <a:gd name="T3" fmla="*/ 7 h 250"/>
                  <a:gd name="T4" fmla="*/ 9 w 208"/>
                  <a:gd name="T5" fmla="*/ 0 h 250"/>
                  <a:gd name="T6" fmla="*/ 208 w 208"/>
                  <a:gd name="T7" fmla="*/ 243 h 250"/>
                  <a:gd name="T8" fmla="*/ 200 w 208"/>
                  <a:gd name="T9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50">
                    <a:moveTo>
                      <a:pt x="200" y="25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08" y="243"/>
                    </a:lnTo>
                    <a:lnTo>
                      <a:pt x="200" y="2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103"/>
              <p:cNvSpPr>
                <a:spLocks/>
              </p:cNvSpPr>
              <p:nvPr/>
            </p:nvSpPr>
            <p:spPr bwMode="auto">
              <a:xfrm>
                <a:off x="2554" y="1123"/>
                <a:ext cx="220" cy="147"/>
              </a:xfrm>
              <a:custGeom>
                <a:avLst/>
                <a:gdLst>
                  <a:gd name="T0" fmla="*/ 8 w 220"/>
                  <a:gd name="T1" fmla="*/ 147 h 147"/>
                  <a:gd name="T2" fmla="*/ 0 w 220"/>
                  <a:gd name="T3" fmla="*/ 137 h 147"/>
                  <a:gd name="T4" fmla="*/ 215 w 220"/>
                  <a:gd name="T5" fmla="*/ 0 h 147"/>
                  <a:gd name="T6" fmla="*/ 220 w 220"/>
                  <a:gd name="T7" fmla="*/ 10 h 147"/>
                  <a:gd name="T8" fmla="*/ 8 w 220"/>
                  <a:gd name="T9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147">
                    <a:moveTo>
                      <a:pt x="8" y="147"/>
                    </a:moveTo>
                    <a:lnTo>
                      <a:pt x="0" y="137"/>
                    </a:lnTo>
                    <a:lnTo>
                      <a:pt x="215" y="0"/>
                    </a:lnTo>
                    <a:lnTo>
                      <a:pt x="220" y="10"/>
                    </a:ln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104"/>
              <p:cNvSpPr>
                <a:spLocks/>
              </p:cNvSpPr>
              <p:nvPr/>
            </p:nvSpPr>
            <p:spPr bwMode="auto">
              <a:xfrm>
                <a:off x="2290" y="1263"/>
                <a:ext cx="269" cy="28"/>
              </a:xfrm>
              <a:custGeom>
                <a:avLst/>
                <a:gdLst>
                  <a:gd name="T0" fmla="*/ 0 w 269"/>
                  <a:gd name="T1" fmla="*/ 28 h 28"/>
                  <a:gd name="T2" fmla="*/ 0 w 269"/>
                  <a:gd name="T3" fmla="*/ 16 h 28"/>
                  <a:gd name="T4" fmla="*/ 269 w 269"/>
                  <a:gd name="T5" fmla="*/ 0 h 28"/>
                  <a:gd name="T6" fmla="*/ 269 w 269"/>
                  <a:gd name="T7" fmla="*/ 9 h 28"/>
                  <a:gd name="T8" fmla="*/ 0 w 26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8">
                    <a:moveTo>
                      <a:pt x="0" y="28"/>
                    </a:moveTo>
                    <a:lnTo>
                      <a:pt x="0" y="16"/>
                    </a:lnTo>
                    <a:lnTo>
                      <a:pt x="269" y="0"/>
                    </a:lnTo>
                    <a:lnTo>
                      <a:pt x="269" y="9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105"/>
              <p:cNvSpPr>
                <a:spLocks/>
              </p:cNvSpPr>
              <p:nvPr/>
            </p:nvSpPr>
            <p:spPr bwMode="auto">
              <a:xfrm>
                <a:off x="2772" y="1102"/>
                <a:ext cx="210" cy="31"/>
              </a:xfrm>
              <a:custGeom>
                <a:avLst/>
                <a:gdLst>
                  <a:gd name="T0" fmla="*/ 2 w 210"/>
                  <a:gd name="T1" fmla="*/ 31 h 31"/>
                  <a:gd name="T2" fmla="*/ 0 w 210"/>
                  <a:gd name="T3" fmla="*/ 19 h 31"/>
                  <a:gd name="T4" fmla="*/ 210 w 210"/>
                  <a:gd name="T5" fmla="*/ 0 h 31"/>
                  <a:gd name="T6" fmla="*/ 210 w 210"/>
                  <a:gd name="T7" fmla="*/ 12 h 31"/>
                  <a:gd name="T8" fmla="*/ 2 w 210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1">
                    <a:moveTo>
                      <a:pt x="2" y="31"/>
                    </a:moveTo>
                    <a:lnTo>
                      <a:pt x="0" y="19"/>
                    </a:lnTo>
                    <a:lnTo>
                      <a:pt x="210" y="0"/>
                    </a:lnTo>
                    <a:lnTo>
                      <a:pt x="210" y="12"/>
                    </a:lnTo>
                    <a:lnTo>
                      <a:pt x="2" y="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106"/>
              <p:cNvSpPr>
                <a:spLocks/>
              </p:cNvSpPr>
              <p:nvPr/>
            </p:nvSpPr>
            <p:spPr bwMode="auto">
              <a:xfrm>
                <a:off x="2899" y="814"/>
                <a:ext cx="308" cy="139"/>
              </a:xfrm>
              <a:custGeom>
                <a:avLst/>
                <a:gdLst>
                  <a:gd name="T0" fmla="*/ 303 w 308"/>
                  <a:gd name="T1" fmla="*/ 139 h 139"/>
                  <a:gd name="T2" fmla="*/ 0 w 308"/>
                  <a:gd name="T3" fmla="*/ 9 h 139"/>
                  <a:gd name="T4" fmla="*/ 5 w 308"/>
                  <a:gd name="T5" fmla="*/ 0 h 139"/>
                  <a:gd name="T6" fmla="*/ 308 w 308"/>
                  <a:gd name="T7" fmla="*/ 127 h 139"/>
                  <a:gd name="T8" fmla="*/ 303 w 30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" h="139">
                    <a:moveTo>
                      <a:pt x="303" y="139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308" y="127"/>
                    </a:lnTo>
                    <a:lnTo>
                      <a:pt x="303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107"/>
              <p:cNvSpPr>
                <a:spLocks/>
              </p:cNvSpPr>
              <p:nvPr/>
            </p:nvSpPr>
            <p:spPr bwMode="auto">
              <a:xfrm>
                <a:off x="2571" y="814"/>
                <a:ext cx="331" cy="78"/>
              </a:xfrm>
              <a:custGeom>
                <a:avLst/>
                <a:gdLst>
                  <a:gd name="T0" fmla="*/ 2 w 331"/>
                  <a:gd name="T1" fmla="*/ 78 h 78"/>
                  <a:gd name="T2" fmla="*/ 0 w 331"/>
                  <a:gd name="T3" fmla="*/ 66 h 78"/>
                  <a:gd name="T4" fmla="*/ 328 w 331"/>
                  <a:gd name="T5" fmla="*/ 0 h 78"/>
                  <a:gd name="T6" fmla="*/ 331 w 331"/>
                  <a:gd name="T7" fmla="*/ 12 h 78"/>
                  <a:gd name="T8" fmla="*/ 2 w 331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78">
                    <a:moveTo>
                      <a:pt x="2" y="78"/>
                    </a:moveTo>
                    <a:lnTo>
                      <a:pt x="0" y="66"/>
                    </a:lnTo>
                    <a:lnTo>
                      <a:pt x="328" y="0"/>
                    </a:lnTo>
                    <a:lnTo>
                      <a:pt x="331" y="12"/>
                    </a:lnTo>
                    <a:lnTo>
                      <a:pt x="2" y="7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108"/>
              <p:cNvSpPr>
                <a:spLocks/>
              </p:cNvSpPr>
              <p:nvPr/>
            </p:nvSpPr>
            <p:spPr bwMode="auto">
              <a:xfrm>
                <a:off x="2895" y="819"/>
                <a:ext cx="94" cy="290"/>
              </a:xfrm>
              <a:custGeom>
                <a:avLst/>
                <a:gdLst>
                  <a:gd name="T0" fmla="*/ 82 w 94"/>
                  <a:gd name="T1" fmla="*/ 290 h 290"/>
                  <a:gd name="T2" fmla="*/ 0 w 94"/>
                  <a:gd name="T3" fmla="*/ 2 h 290"/>
                  <a:gd name="T4" fmla="*/ 11 w 94"/>
                  <a:gd name="T5" fmla="*/ 0 h 290"/>
                  <a:gd name="T6" fmla="*/ 94 w 94"/>
                  <a:gd name="T7" fmla="*/ 288 h 290"/>
                  <a:gd name="T8" fmla="*/ 82 w 94"/>
                  <a:gd name="T9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90">
                    <a:moveTo>
                      <a:pt x="82" y="290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94" y="288"/>
                    </a:lnTo>
                    <a:lnTo>
                      <a:pt x="82" y="29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109"/>
              <p:cNvSpPr>
                <a:spLocks/>
              </p:cNvSpPr>
              <p:nvPr/>
            </p:nvSpPr>
            <p:spPr bwMode="auto">
              <a:xfrm>
                <a:off x="2762" y="823"/>
                <a:ext cx="142" cy="305"/>
              </a:xfrm>
              <a:custGeom>
                <a:avLst/>
                <a:gdLst>
                  <a:gd name="T0" fmla="*/ 10 w 142"/>
                  <a:gd name="T1" fmla="*/ 305 h 305"/>
                  <a:gd name="T2" fmla="*/ 0 w 142"/>
                  <a:gd name="T3" fmla="*/ 300 h 305"/>
                  <a:gd name="T4" fmla="*/ 130 w 142"/>
                  <a:gd name="T5" fmla="*/ 0 h 305"/>
                  <a:gd name="T6" fmla="*/ 142 w 142"/>
                  <a:gd name="T7" fmla="*/ 5 h 305"/>
                  <a:gd name="T8" fmla="*/ 10 w 142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05">
                    <a:moveTo>
                      <a:pt x="10" y="305"/>
                    </a:moveTo>
                    <a:lnTo>
                      <a:pt x="0" y="300"/>
                    </a:lnTo>
                    <a:lnTo>
                      <a:pt x="130" y="0"/>
                    </a:lnTo>
                    <a:lnTo>
                      <a:pt x="142" y="5"/>
                    </a:lnTo>
                    <a:lnTo>
                      <a:pt x="10" y="3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110"/>
              <p:cNvSpPr>
                <a:spLocks/>
              </p:cNvSpPr>
              <p:nvPr/>
            </p:nvSpPr>
            <p:spPr bwMode="auto">
              <a:xfrm>
                <a:off x="2550" y="887"/>
                <a:ext cx="28" cy="373"/>
              </a:xfrm>
              <a:custGeom>
                <a:avLst/>
                <a:gdLst>
                  <a:gd name="T0" fmla="*/ 12 w 28"/>
                  <a:gd name="T1" fmla="*/ 373 h 373"/>
                  <a:gd name="T2" fmla="*/ 0 w 28"/>
                  <a:gd name="T3" fmla="*/ 373 h 373"/>
                  <a:gd name="T4" fmla="*/ 16 w 28"/>
                  <a:gd name="T5" fmla="*/ 0 h 373"/>
                  <a:gd name="T6" fmla="*/ 28 w 28"/>
                  <a:gd name="T7" fmla="*/ 0 h 373"/>
                  <a:gd name="T8" fmla="*/ 12 w 28"/>
                  <a:gd name="T9" fmla="*/ 373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73">
                    <a:moveTo>
                      <a:pt x="12" y="373"/>
                    </a:moveTo>
                    <a:lnTo>
                      <a:pt x="0" y="373"/>
                    </a:lnTo>
                    <a:lnTo>
                      <a:pt x="16" y="0"/>
                    </a:lnTo>
                    <a:lnTo>
                      <a:pt x="28" y="0"/>
                    </a:lnTo>
                    <a:lnTo>
                      <a:pt x="12" y="37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11"/>
              <p:cNvSpPr>
                <a:spLocks/>
              </p:cNvSpPr>
              <p:nvPr/>
            </p:nvSpPr>
            <p:spPr bwMode="auto">
              <a:xfrm>
                <a:off x="2977" y="1107"/>
                <a:ext cx="121" cy="281"/>
              </a:xfrm>
              <a:custGeom>
                <a:avLst/>
                <a:gdLst>
                  <a:gd name="T0" fmla="*/ 109 w 121"/>
                  <a:gd name="T1" fmla="*/ 281 h 281"/>
                  <a:gd name="T2" fmla="*/ 0 w 121"/>
                  <a:gd name="T3" fmla="*/ 2 h 281"/>
                  <a:gd name="T4" fmla="*/ 12 w 121"/>
                  <a:gd name="T5" fmla="*/ 0 h 281"/>
                  <a:gd name="T6" fmla="*/ 121 w 121"/>
                  <a:gd name="T7" fmla="*/ 276 h 281"/>
                  <a:gd name="T8" fmla="*/ 109 w 121"/>
                  <a:gd name="T9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281">
                    <a:moveTo>
                      <a:pt x="109" y="28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121" y="276"/>
                    </a:lnTo>
                    <a:lnTo>
                      <a:pt x="109" y="28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12"/>
              <p:cNvSpPr>
                <a:spLocks/>
              </p:cNvSpPr>
              <p:nvPr/>
            </p:nvSpPr>
            <p:spPr bwMode="auto">
              <a:xfrm>
                <a:off x="2769" y="1126"/>
                <a:ext cx="74" cy="224"/>
              </a:xfrm>
              <a:custGeom>
                <a:avLst/>
                <a:gdLst>
                  <a:gd name="T0" fmla="*/ 62 w 74"/>
                  <a:gd name="T1" fmla="*/ 224 h 224"/>
                  <a:gd name="T2" fmla="*/ 0 w 74"/>
                  <a:gd name="T3" fmla="*/ 5 h 224"/>
                  <a:gd name="T4" fmla="*/ 12 w 74"/>
                  <a:gd name="T5" fmla="*/ 0 h 224"/>
                  <a:gd name="T6" fmla="*/ 74 w 74"/>
                  <a:gd name="T7" fmla="*/ 222 h 224"/>
                  <a:gd name="T8" fmla="*/ 62 w 7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24">
                    <a:moveTo>
                      <a:pt x="62" y="224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74" y="222"/>
                    </a:lnTo>
                    <a:lnTo>
                      <a:pt x="62" y="22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13"/>
              <p:cNvSpPr>
                <a:spLocks/>
              </p:cNvSpPr>
              <p:nvPr/>
            </p:nvSpPr>
            <p:spPr bwMode="auto">
              <a:xfrm>
                <a:off x="2836" y="1109"/>
                <a:ext cx="148" cy="248"/>
              </a:xfrm>
              <a:custGeom>
                <a:avLst/>
                <a:gdLst>
                  <a:gd name="T0" fmla="*/ 9 w 148"/>
                  <a:gd name="T1" fmla="*/ 248 h 248"/>
                  <a:gd name="T2" fmla="*/ 0 w 148"/>
                  <a:gd name="T3" fmla="*/ 244 h 248"/>
                  <a:gd name="T4" fmla="*/ 139 w 148"/>
                  <a:gd name="T5" fmla="*/ 0 h 248"/>
                  <a:gd name="T6" fmla="*/ 148 w 148"/>
                  <a:gd name="T7" fmla="*/ 7 h 248"/>
                  <a:gd name="T8" fmla="*/ 9 w 148"/>
                  <a:gd name="T9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48">
                    <a:moveTo>
                      <a:pt x="9" y="248"/>
                    </a:moveTo>
                    <a:lnTo>
                      <a:pt x="0" y="244"/>
                    </a:lnTo>
                    <a:lnTo>
                      <a:pt x="139" y="0"/>
                    </a:lnTo>
                    <a:lnTo>
                      <a:pt x="148" y="7"/>
                    </a:lnTo>
                    <a:lnTo>
                      <a:pt x="9" y="2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114"/>
              <p:cNvSpPr>
                <a:spLocks/>
              </p:cNvSpPr>
              <p:nvPr/>
            </p:nvSpPr>
            <p:spPr bwMode="auto">
              <a:xfrm>
                <a:off x="2987" y="1105"/>
                <a:ext cx="255" cy="160"/>
              </a:xfrm>
              <a:custGeom>
                <a:avLst/>
                <a:gdLst>
                  <a:gd name="T0" fmla="*/ 250 w 255"/>
                  <a:gd name="T1" fmla="*/ 160 h 160"/>
                  <a:gd name="T2" fmla="*/ 0 w 255"/>
                  <a:gd name="T3" fmla="*/ 9 h 160"/>
                  <a:gd name="T4" fmla="*/ 5 w 255"/>
                  <a:gd name="T5" fmla="*/ 0 h 160"/>
                  <a:gd name="T6" fmla="*/ 255 w 255"/>
                  <a:gd name="T7" fmla="*/ 151 h 160"/>
                  <a:gd name="T8" fmla="*/ 250 w 255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160">
                    <a:moveTo>
                      <a:pt x="250" y="160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255" y="151"/>
                    </a:lnTo>
                    <a:lnTo>
                      <a:pt x="250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15"/>
              <p:cNvSpPr>
                <a:spLocks/>
              </p:cNvSpPr>
              <p:nvPr/>
            </p:nvSpPr>
            <p:spPr bwMode="auto">
              <a:xfrm>
                <a:off x="3235" y="1263"/>
                <a:ext cx="165" cy="217"/>
              </a:xfrm>
              <a:custGeom>
                <a:avLst/>
                <a:gdLst>
                  <a:gd name="T0" fmla="*/ 156 w 165"/>
                  <a:gd name="T1" fmla="*/ 217 h 217"/>
                  <a:gd name="T2" fmla="*/ 0 w 165"/>
                  <a:gd name="T3" fmla="*/ 7 h 217"/>
                  <a:gd name="T4" fmla="*/ 9 w 165"/>
                  <a:gd name="T5" fmla="*/ 0 h 217"/>
                  <a:gd name="T6" fmla="*/ 165 w 165"/>
                  <a:gd name="T7" fmla="*/ 212 h 217"/>
                  <a:gd name="T8" fmla="*/ 156 w 16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217">
                    <a:moveTo>
                      <a:pt x="156" y="217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65" y="212"/>
                    </a:lnTo>
                    <a:lnTo>
                      <a:pt x="156" y="21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16"/>
              <p:cNvSpPr>
                <a:spLocks/>
              </p:cNvSpPr>
              <p:nvPr/>
            </p:nvSpPr>
            <p:spPr bwMode="auto">
              <a:xfrm>
                <a:off x="3150" y="1270"/>
                <a:ext cx="94" cy="321"/>
              </a:xfrm>
              <a:custGeom>
                <a:avLst/>
                <a:gdLst>
                  <a:gd name="T0" fmla="*/ 9 w 94"/>
                  <a:gd name="T1" fmla="*/ 321 h 321"/>
                  <a:gd name="T2" fmla="*/ 0 w 94"/>
                  <a:gd name="T3" fmla="*/ 319 h 321"/>
                  <a:gd name="T4" fmla="*/ 83 w 94"/>
                  <a:gd name="T5" fmla="*/ 0 h 321"/>
                  <a:gd name="T6" fmla="*/ 94 w 94"/>
                  <a:gd name="T7" fmla="*/ 2 h 321"/>
                  <a:gd name="T8" fmla="*/ 9 w 94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321">
                    <a:moveTo>
                      <a:pt x="9" y="321"/>
                    </a:moveTo>
                    <a:lnTo>
                      <a:pt x="0" y="319"/>
                    </a:lnTo>
                    <a:lnTo>
                      <a:pt x="83" y="0"/>
                    </a:lnTo>
                    <a:lnTo>
                      <a:pt x="94" y="2"/>
                    </a:lnTo>
                    <a:lnTo>
                      <a:pt x="9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17"/>
              <p:cNvSpPr>
                <a:spLocks/>
              </p:cNvSpPr>
              <p:nvPr/>
            </p:nvSpPr>
            <p:spPr bwMode="auto">
              <a:xfrm>
                <a:off x="2838" y="1357"/>
                <a:ext cx="158" cy="284"/>
              </a:xfrm>
              <a:custGeom>
                <a:avLst/>
                <a:gdLst>
                  <a:gd name="T0" fmla="*/ 149 w 158"/>
                  <a:gd name="T1" fmla="*/ 284 h 284"/>
                  <a:gd name="T2" fmla="*/ 0 w 158"/>
                  <a:gd name="T3" fmla="*/ 5 h 284"/>
                  <a:gd name="T4" fmla="*/ 9 w 158"/>
                  <a:gd name="T5" fmla="*/ 0 h 284"/>
                  <a:gd name="T6" fmla="*/ 158 w 158"/>
                  <a:gd name="T7" fmla="*/ 277 h 284"/>
                  <a:gd name="T8" fmla="*/ 149 w 158"/>
                  <a:gd name="T9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284">
                    <a:moveTo>
                      <a:pt x="149" y="284"/>
                    </a:moveTo>
                    <a:lnTo>
                      <a:pt x="0" y="5"/>
                    </a:lnTo>
                    <a:lnTo>
                      <a:pt x="9" y="0"/>
                    </a:lnTo>
                    <a:lnTo>
                      <a:pt x="158" y="277"/>
                    </a:lnTo>
                    <a:lnTo>
                      <a:pt x="149" y="28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18"/>
              <p:cNvSpPr>
                <a:spLocks/>
              </p:cNvSpPr>
              <p:nvPr/>
            </p:nvSpPr>
            <p:spPr bwMode="auto">
              <a:xfrm>
                <a:off x="2987" y="1390"/>
                <a:ext cx="109" cy="246"/>
              </a:xfrm>
              <a:custGeom>
                <a:avLst/>
                <a:gdLst>
                  <a:gd name="T0" fmla="*/ 9 w 109"/>
                  <a:gd name="T1" fmla="*/ 246 h 246"/>
                  <a:gd name="T2" fmla="*/ 0 w 109"/>
                  <a:gd name="T3" fmla="*/ 241 h 246"/>
                  <a:gd name="T4" fmla="*/ 99 w 109"/>
                  <a:gd name="T5" fmla="*/ 0 h 246"/>
                  <a:gd name="T6" fmla="*/ 109 w 109"/>
                  <a:gd name="T7" fmla="*/ 5 h 246"/>
                  <a:gd name="T8" fmla="*/ 9 w 109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46">
                    <a:moveTo>
                      <a:pt x="9" y="246"/>
                    </a:moveTo>
                    <a:lnTo>
                      <a:pt x="0" y="241"/>
                    </a:lnTo>
                    <a:lnTo>
                      <a:pt x="99" y="0"/>
                    </a:lnTo>
                    <a:lnTo>
                      <a:pt x="109" y="5"/>
                    </a:lnTo>
                    <a:lnTo>
                      <a:pt x="9" y="24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19"/>
              <p:cNvSpPr>
                <a:spLocks/>
              </p:cNvSpPr>
              <p:nvPr/>
            </p:nvSpPr>
            <p:spPr bwMode="auto">
              <a:xfrm>
                <a:off x="2850" y="1634"/>
                <a:ext cx="142" cy="196"/>
              </a:xfrm>
              <a:custGeom>
                <a:avLst/>
                <a:gdLst>
                  <a:gd name="T0" fmla="*/ 9 w 142"/>
                  <a:gd name="T1" fmla="*/ 196 h 196"/>
                  <a:gd name="T2" fmla="*/ 0 w 142"/>
                  <a:gd name="T3" fmla="*/ 189 h 196"/>
                  <a:gd name="T4" fmla="*/ 132 w 142"/>
                  <a:gd name="T5" fmla="*/ 0 h 196"/>
                  <a:gd name="T6" fmla="*/ 142 w 142"/>
                  <a:gd name="T7" fmla="*/ 7 h 196"/>
                  <a:gd name="T8" fmla="*/ 9 w 142"/>
                  <a:gd name="T9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96">
                    <a:moveTo>
                      <a:pt x="9" y="196"/>
                    </a:moveTo>
                    <a:lnTo>
                      <a:pt x="0" y="189"/>
                    </a:lnTo>
                    <a:lnTo>
                      <a:pt x="132" y="0"/>
                    </a:lnTo>
                    <a:lnTo>
                      <a:pt x="142" y="7"/>
                    </a:lnTo>
                    <a:lnTo>
                      <a:pt x="9" y="19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20"/>
              <p:cNvSpPr>
                <a:spLocks/>
              </p:cNvSpPr>
              <p:nvPr/>
            </p:nvSpPr>
            <p:spPr bwMode="auto">
              <a:xfrm>
                <a:off x="2850" y="1837"/>
                <a:ext cx="175" cy="205"/>
              </a:xfrm>
              <a:custGeom>
                <a:avLst/>
                <a:gdLst>
                  <a:gd name="T0" fmla="*/ 165 w 175"/>
                  <a:gd name="T1" fmla="*/ 205 h 205"/>
                  <a:gd name="T2" fmla="*/ 0 w 175"/>
                  <a:gd name="T3" fmla="*/ 7 h 205"/>
                  <a:gd name="T4" fmla="*/ 7 w 175"/>
                  <a:gd name="T5" fmla="*/ 0 h 205"/>
                  <a:gd name="T6" fmla="*/ 175 w 175"/>
                  <a:gd name="T7" fmla="*/ 198 h 205"/>
                  <a:gd name="T8" fmla="*/ 165 w 175"/>
                  <a:gd name="T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205">
                    <a:moveTo>
                      <a:pt x="165" y="205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75" y="198"/>
                    </a:lnTo>
                    <a:lnTo>
                      <a:pt x="165" y="2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21"/>
              <p:cNvSpPr>
                <a:spLocks/>
              </p:cNvSpPr>
              <p:nvPr/>
            </p:nvSpPr>
            <p:spPr bwMode="auto">
              <a:xfrm>
                <a:off x="2616" y="1523"/>
                <a:ext cx="241" cy="321"/>
              </a:xfrm>
              <a:custGeom>
                <a:avLst/>
                <a:gdLst>
                  <a:gd name="T0" fmla="*/ 234 w 241"/>
                  <a:gd name="T1" fmla="*/ 321 h 321"/>
                  <a:gd name="T2" fmla="*/ 0 w 241"/>
                  <a:gd name="T3" fmla="*/ 7 h 321"/>
                  <a:gd name="T4" fmla="*/ 9 w 241"/>
                  <a:gd name="T5" fmla="*/ 0 h 321"/>
                  <a:gd name="T6" fmla="*/ 241 w 241"/>
                  <a:gd name="T7" fmla="*/ 316 h 321"/>
                  <a:gd name="T8" fmla="*/ 234 w 241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321">
                    <a:moveTo>
                      <a:pt x="234" y="32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41" y="316"/>
                    </a:lnTo>
                    <a:lnTo>
                      <a:pt x="234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Oval 122"/>
              <p:cNvSpPr>
                <a:spLocks noChangeArrowheads="1"/>
              </p:cNvSpPr>
              <p:nvPr/>
            </p:nvSpPr>
            <p:spPr bwMode="auto">
              <a:xfrm>
                <a:off x="2786" y="1291"/>
                <a:ext cx="111" cy="111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Oval 123"/>
              <p:cNvSpPr>
                <a:spLocks noChangeArrowheads="1"/>
              </p:cNvSpPr>
              <p:nvPr/>
            </p:nvSpPr>
            <p:spPr bwMode="auto">
              <a:xfrm>
                <a:off x="2306" y="1591"/>
                <a:ext cx="111" cy="114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Oval 124"/>
              <p:cNvSpPr>
                <a:spLocks noChangeArrowheads="1"/>
              </p:cNvSpPr>
              <p:nvPr/>
            </p:nvSpPr>
            <p:spPr bwMode="auto">
              <a:xfrm>
                <a:off x="2798" y="2137"/>
                <a:ext cx="111" cy="111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Oval 125"/>
              <p:cNvSpPr>
                <a:spLocks noChangeArrowheads="1"/>
              </p:cNvSpPr>
              <p:nvPr/>
            </p:nvSpPr>
            <p:spPr bwMode="auto">
              <a:xfrm>
                <a:off x="2798" y="1579"/>
                <a:ext cx="111" cy="111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Oval 126"/>
              <p:cNvSpPr>
                <a:spLocks noChangeArrowheads="1"/>
              </p:cNvSpPr>
              <p:nvPr/>
            </p:nvSpPr>
            <p:spPr bwMode="auto">
              <a:xfrm>
                <a:off x="2781" y="1761"/>
                <a:ext cx="144" cy="144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Oval 127"/>
              <p:cNvSpPr>
                <a:spLocks noChangeArrowheads="1"/>
              </p:cNvSpPr>
              <p:nvPr/>
            </p:nvSpPr>
            <p:spPr bwMode="auto">
              <a:xfrm>
                <a:off x="3341" y="1421"/>
                <a:ext cx="114" cy="111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Oval 128"/>
              <p:cNvSpPr>
                <a:spLocks noChangeArrowheads="1"/>
              </p:cNvSpPr>
              <p:nvPr/>
            </p:nvSpPr>
            <p:spPr bwMode="auto">
              <a:xfrm>
                <a:off x="2524" y="835"/>
                <a:ext cx="111" cy="111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Oval 129"/>
              <p:cNvSpPr>
                <a:spLocks noChangeArrowheads="1"/>
              </p:cNvSpPr>
              <p:nvPr/>
            </p:nvSpPr>
            <p:spPr bwMode="auto">
              <a:xfrm>
                <a:off x="2521" y="1227"/>
                <a:ext cx="81" cy="81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Oval 130"/>
              <p:cNvSpPr>
                <a:spLocks noChangeArrowheads="1"/>
              </p:cNvSpPr>
              <p:nvPr/>
            </p:nvSpPr>
            <p:spPr bwMode="auto">
              <a:xfrm>
                <a:off x="2250" y="1249"/>
                <a:ext cx="80" cy="80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Oval 131"/>
              <p:cNvSpPr>
                <a:spLocks noChangeArrowheads="1"/>
              </p:cNvSpPr>
              <p:nvPr/>
            </p:nvSpPr>
            <p:spPr bwMode="auto">
              <a:xfrm>
                <a:off x="2351" y="1001"/>
                <a:ext cx="81" cy="80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Oval 132"/>
              <p:cNvSpPr>
                <a:spLocks noChangeArrowheads="1"/>
              </p:cNvSpPr>
              <p:nvPr/>
            </p:nvSpPr>
            <p:spPr bwMode="auto">
              <a:xfrm>
                <a:off x="2942" y="1069"/>
                <a:ext cx="80" cy="80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Oval 133"/>
              <p:cNvSpPr>
                <a:spLocks noChangeArrowheads="1"/>
              </p:cNvSpPr>
              <p:nvPr/>
            </p:nvSpPr>
            <p:spPr bwMode="auto">
              <a:xfrm>
                <a:off x="3346" y="1109"/>
                <a:ext cx="80" cy="81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Oval 134"/>
              <p:cNvSpPr>
                <a:spLocks noChangeArrowheads="1"/>
              </p:cNvSpPr>
              <p:nvPr/>
            </p:nvSpPr>
            <p:spPr bwMode="auto">
              <a:xfrm>
                <a:off x="3110" y="1558"/>
                <a:ext cx="80" cy="80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Oval 135"/>
              <p:cNvSpPr>
                <a:spLocks noChangeArrowheads="1"/>
              </p:cNvSpPr>
              <p:nvPr/>
            </p:nvSpPr>
            <p:spPr bwMode="auto">
              <a:xfrm>
                <a:off x="3204" y="1225"/>
                <a:ext cx="78" cy="78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Oval 136"/>
              <p:cNvSpPr>
                <a:spLocks noChangeArrowheads="1"/>
              </p:cNvSpPr>
              <p:nvPr/>
            </p:nvSpPr>
            <p:spPr bwMode="auto">
              <a:xfrm>
                <a:off x="2491" y="1962"/>
                <a:ext cx="80" cy="80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Oval 137"/>
              <p:cNvSpPr>
                <a:spLocks noChangeArrowheads="1"/>
              </p:cNvSpPr>
              <p:nvPr/>
            </p:nvSpPr>
            <p:spPr bwMode="auto">
              <a:xfrm>
                <a:off x="3136" y="1901"/>
                <a:ext cx="80" cy="80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Oval 138"/>
              <p:cNvSpPr>
                <a:spLocks noChangeArrowheads="1"/>
              </p:cNvSpPr>
              <p:nvPr/>
            </p:nvSpPr>
            <p:spPr bwMode="auto">
              <a:xfrm>
                <a:off x="2746" y="1102"/>
                <a:ext cx="57" cy="59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Oval 139"/>
              <p:cNvSpPr>
                <a:spLocks noChangeArrowheads="1"/>
              </p:cNvSpPr>
              <p:nvPr/>
            </p:nvSpPr>
            <p:spPr bwMode="auto">
              <a:xfrm>
                <a:off x="2422" y="1395"/>
                <a:ext cx="57" cy="59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Oval 140"/>
              <p:cNvSpPr>
                <a:spLocks noChangeArrowheads="1"/>
              </p:cNvSpPr>
              <p:nvPr/>
            </p:nvSpPr>
            <p:spPr bwMode="auto">
              <a:xfrm>
                <a:off x="2573" y="1357"/>
                <a:ext cx="57" cy="59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Oval 141"/>
              <p:cNvSpPr>
                <a:spLocks noChangeArrowheads="1"/>
              </p:cNvSpPr>
              <p:nvPr/>
            </p:nvSpPr>
            <p:spPr bwMode="auto">
              <a:xfrm>
                <a:off x="3065" y="1362"/>
                <a:ext cx="59" cy="5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Oval 142"/>
              <p:cNvSpPr>
                <a:spLocks noChangeArrowheads="1"/>
              </p:cNvSpPr>
              <p:nvPr/>
            </p:nvSpPr>
            <p:spPr bwMode="auto">
              <a:xfrm>
                <a:off x="2968" y="1610"/>
                <a:ext cx="57" cy="57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Oval 143"/>
              <p:cNvSpPr>
                <a:spLocks noChangeArrowheads="1"/>
              </p:cNvSpPr>
              <p:nvPr/>
            </p:nvSpPr>
            <p:spPr bwMode="auto">
              <a:xfrm>
                <a:off x="2873" y="790"/>
                <a:ext cx="57" cy="59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Oval 144"/>
              <p:cNvSpPr>
                <a:spLocks noChangeArrowheads="1"/>
              </p:cNvSpPr>
              <p:nvPr/>
            </p:nvSpPr>
            <p:spPr bwMode="auto">
              <a:xfrm>
                <a:off x="3178" y="923"/>
                <a:ext cx="57" cy="56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Oval 145"/>
              <p:cNvSpPr>
                <a:spLocks noChangeArrowheads="1"/>
              </p:cNvSpPr>
              <p:nvPr/>
            </p:nvSpPr>
            <p:spPr bwMode="auto">
              <a:xfrm>
                <a:off x="3254" y="1707"/>
                <a:ext cx="57" cy="59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Oval 146"/>
              <p:cNvSpPr>
                <a:spLocks noChangeArrowheads="1"/>
              </p:cNvSpPr>
              <p:nvPr/>
            </p:nvSpPr>
            <p:spPr bwMode="auto">
              <a:xfrm>
                <a:off x="3119" y="2139"/>
                <a:ext cx="57" cy="59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Oval 147"/>
              <p:cNvSpPr>
                <a:spLocks noChangeArrowheads="1"/>
              </p:cNvSpPr>
              <p:nvPr/>
            </p:nvSpPr>
            <p:spPr bwMode="auto">
              <a:xfrm>
                <a:off x="2994" y="2170"/>
                <a:ext cx="57" cy="59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Oval 148"/>
              <p:cNvSpPr>
                <a:spLocks noChangeArrowheads="1"/>
              </p:cNvSpPr>
              <p:nvPr/>
            </p:nvSpPr>
            <p:spPr bwMode="auto">
              <a:xfrm>
                <a:off x="2557" y="2172"/>
                <a:ext cx="56" cy="59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Oval 149"/>
              <p:cNvSpPr>
                <a:spLocks noChangeArrowheads="1"/>
              </p:cNvSpPr>
              <p:nvPr/>
            </p:nvSpPr>
            <p:spPr bwMode="auto">
              <a:xfrm>
                <a:off x="2618" y="1735"/>
                <a:ext cx="81" cy="81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Oval 150"/>
              <p:cNvSpPr>
                <a:spLocks noChangeArrowheads="1"/>
              </p:cNvSpPr>
              <p:nvPr/>
            </p:nvSpPr>
            <p:spPr bwMode="auto">
              <a:xfrm>
                <a:off x="2989" y="1809"/>
                <a:ext cx="81" cy="80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Oval 151"/>
              <p:cNvSpPr>
                <a:spLocks noChangeArrowheads="1"/>
              </p:cNvSpPr>
              <p:nvPr/>
            </p:nvSpPr>
            <p:spPr bwMode="auto">
              <a:xfrm>
                <a:off x="2994" y="2009"/>
                <a:ext cx="80" cy="81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Oval 152"/>
              <p:cNvSpPr>
                <a:spLocks noChangeArrowheads="1"/>
              </p:cNvSpPr>
              <p:nvPr/>
            </p:nvSpPr>
            <p:spPr bwMode="auto">
              <a:xfrm>
                <a:off x="2694" y="1991"/>
                <a:ext cx="80" cy="80"/>
              </a:xfrm>
              <a:prstGeom prst="ellipse">
                <a:avLst/>
              </a:prstGeom>
              <a:gradFill>
                <a:gsLst>
                  <a:gs pos="100000">
                    <a:srgbClr val="0070C0"/>
                  </a:gs>
                  <a:gs pos="0">
                    <a:srgbClr val="00B0F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Oval 153"/>
              <p:cNvSpPr>
                <a:spLocks noChangeArrowheads="1"/>
              </p:cNvSpPr>
              <p:nvPr/>
            </p:nvSpPr>
            <p:spPr bwMode="auto">
              <a:xfrm>
                <a:off x="2583" y="1483"/>
                <a:ext cx="80" cy="80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Freeform 154"/>
              <p:cNvSpPr>
                <a:spLocks/>
              </p:cNvSpPr>
              <p:nvPr/>
            </p:nvSpPr>
            <p:spPr bwMode="auto">
              <a:xfrm>
                <a:off x="2810" y="1787"/>
                <a:ext cx="87" cy="90"/>
              </a:xfrm>
              <a:custGeom>
                <a:avLst/>
                <a:gdLst>
                  <a:gd name="T0" fmla="*/ 18 w 37"/>
                  <a:gd name="T1" fmla="*/ 38 h 38"/>
                  <a:gd name="T2" fmla="*/ 14 w 37"/>
                  <a:gd name="T3" fmla="*/ 33 h 38"/>
                  <a:gd name="T4" fmla="*/ 14 w 37"/>
                  <a:gd name="T5" fmla="*/ 23 h 38"/>
                  <a:gd name="T6" fmla="*/ 4 w 37"/>
                  <a:gd name="T7" fmla="*/ 23 h 38"/>
                  <a:gd name="T8" fmla="*/ 0 w 37"/>
                  <a:gd name="T9" fmla="*/ 19 h 38"/>
                  <a:gd name="T10" fmla="*/ 4 w 37"/>
                  <a:gd name="T11" fmla="*/ 15 h 38"/>
                  <a:gd name="T12" fmla="*/ 14 w 37"/>
                  <a:gd name="T13" fmla="*/ 15 h 38"/>
                  <a:gd name="T14" fmla="*/ 14 w 37"/>
                  <a:gd name="T15" fmla="*/ 4 h 38"/>
                  <a:gd name="T16" fmla="*/ 18 w 37"/>
                  <a:gd name="T17" fmla="*/ 0 h 38"/>
                  <a:gd name="T18" fmla="*/ 23 w 37"/>
                  <a:gd name="T19" fmla="*/ 4 h 38"/>
                  <a:gd name="T20" fmla="*/ 23 w 37"/>
                  <a:gd name="T21" fmla="*/ 15 h 38"/>
                  <a:gd name="T22" fmla="*/ 33 w 37"/>
                  <a:gd name="T23" fmla="*/ 15 h 38"/>
                  <a:gd name="T24" fmla="*/ 37 w 37"/>
                  <a:gd name="T25" fmla="*/ 19 h 38"/>
                  <a:gd name="T26" fmla="*/ 33 w 37"/>
                  <a:gd name="T27" fmla="*/ 23 h 38"/>
                  <a:gd name="T28" fmla="*/ 23 w 37"/>
                  <a:gd name="T29" fmla="*/ 23 h 38"/>
                  <a:gd name="T30" fmla="*/ 23 w 37"/>
                  <a:gd name="T31" fmla="*/ 33 h 38"/>
                  <a:gd name="T32" fmla="*/ 18 w 37"/>
                  <a:gd name="T3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38">
                    <a:moveTo>
                      <a:pt x="18" y="38"/>
                    </a:moveTo>
                    <a:cubicBezTo>
                      <a:pt x="16" y="38"/>
                      <a:pt x="14" y="36"/>
                      <a:pt x="14" y="3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2" y="23"/>
                      <a:pt x="0" y="21"/>
                      <a:pt x="0" y="19"/>
                    </a:cubicBezTo>
                    <a:cubicBezTo>
                      <a:pt x="0" y="17"/>
                      <a:pt x="2" y="15"/>
                      <a:pt x="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6" y="0"/>
                      <a:pt x="18" y="0"/>
                    </a:cubicBezTo>
                    <a:cubicBezTo>
                      <a:pt x="21" y="0"/>
                      <a:pt x="23" y="2"/>
                      <a:pt x="23" y="4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5" y="15"/>
                      <a:pt x="37" y="17"/>
                      <a:pt x="37" y="19"/>
                    </a:cubicBezTo>
                    <a:cubicBezTo>
                      <a:pt x="37" y="21"/>
                      <a:pt x="35" y="23"/>
                      <a:pt x="3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6"/>
                      <a:pt x="21" y="38"/>
                      <a:pt x="18" y="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5" name="组合 174"/>
          <p:cNvGrpSpPr/>
          <p:nvPr/>
        </p:nvGrpSpPr>
        <p:grpSpPr>
          <a:xfrm>
            <a:off x="2264732" y="3895086"/>
            <a:ext cx="333946" cy="333946"/>
            <a:chOff x="2771800" y="2974815"/>
            <a:chExt cx="265776" cy="265776"/>
          </a:xfrm>
        </p:grpSpPr>
        <p:sp>
          <p:nvSpPr>
            <p:cNvPr id="176" name="椭圆 175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/>
          </p:nvSpPr>
          <p:spPr>
            <a:xfrm>
              <a:off x="2798757" y="2999947"/>
              <a:ext cx="211861" cy="211861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Freeform 154"/>
            <p:cNvSpPr>
              <a:spLocks/>
            </p:cNvSpPr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2264732" y="2266488"/>
            <a:ext cx="333946" cy="333946"/>
            <a:chOff x="2771800" y="2974815"/>
            <a:chExt cx="265776" cy="265776"/>
          </a:xfrm>
        </p:grpSpPr>
        <p:sp>
          <p:nvSpPr>
            <p:cNvPr id="180" name="椭圆 179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2798757" y="2999947"/>
              <a:ext cx="211861" cy="21186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Freeform 154"/>
            <p:cNvSpPr>
              <a:spLocks/>
            </p:cNvSpPr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5414560" y="2266488"/>
            <a:ext cx="333946" cy="333946"/>
            <a:chOff x="2771800" y="2974815"/>
            <a:chExt cx="265776" cy="265776"/>
          </a:xfrm>
        </p:grpSpPr>
        <p:sp>
          <p:nvSpPr>
            <p:cNvPr id="184" name="椭圆 183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2798757" y="2999947"/>
              <a:ext cx="211861" cy="21186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Freeform 154"/>
            <p:cNvSpPr>
              <a:spLocks/>
            </p:cNvSpPr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5414560" y="3895086"/>
            <a:ext cx="333946" cy="333946"/>
            <a:chOff x="2771800" y="2974815"/>
            <a:chExt cx="265776" cy="265776"/>
          </a:xfrm>
        </p:grpSpPr>
        <p:sp>
          <p:nvSpPr>
            <p:cNvPr id="188" name="椭圆 187"/>
            <p:cNvSpPr/>
            <p:nvPr/>
          </p:nvSpPr>
          <p:spPr>
            <a:xfrm>
              <a:off x="2771800" y="2974815"/>
              <a:ext cx="265776" cy="265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2798757" y="2999947"/>
              <a:ext cx="211861" cy="2118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Freeform 154"/>
            <p:cNvSpPr>
              <a:spLocks/>
            </p:cNvSpPr>
            <p:nvPr/>
          </p:nvSpPr>
          <p:spPr bwMode="auto">
            <a:xfrm>
              <a:off x="2838622" y="3032686"/>
              <a:ext cx="132129" cy="136685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1" name="TextBox 190"/>
          <p:cNvSpPr txBox="1"/>
          <p:nvPr/>
        </p:nvSpPr>
        <p:spPr>
          <a:xfrm>
            <a:off x="413220" y="3020426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 algn="r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564695" y="2687897"/>
            <a:ext cx="2000109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主要任务</a:t>
            </a:r>
            <a:endParaRPr lang="zh-CN" altLang="zh-CN" sz="200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538176" y="4712851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 algn="r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203488" y="4343528"/>
            <a:ext cx="24767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资金运转</a:t>
            </a:r>
            <a:endParaRPr lang="zh-CN" altLang="zh-CN" sz="2000" dirty="0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5501406" y="2960662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5424334" y="2647179"/>
            <a:ext cx="24767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B050"/>
                </a:solidFill>
                <a:latin typeface="微软雅黑" pitchFamily="34" charset="-122"/>
                <a:ea typeface="微软雅黑" pitchFamily="34" charset="-122"/>
              </a:rPr>
              <a:t>团队协作能力</a:t>
            </a:r>
            <a:endParaRPr lang="zh-CN" altLang="zh-CN" sz="2000" dirty="0">
              <a:solidFill>
                <a:srgbClr val="00B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5451265" y="4658707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5431330" y="4288087"/>
            <a:ext cx="24767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27100"/>
                </a:solidFill>
                <a:latin typeface="微软雅黑" pitchFamily="34" charset="-122"/>
                <a:ea typeface="微软雅黑" pitchFamily="34" charset="-122"/>
              </a:rPr>
              <a:t>科学的操作方式</a:t>
            </a:r>
            <a:endParaRPr lang="zh-CN" altLang="zh-CN" sz="2000" dirty="0">
              <a:solidFill>
                <a:srgbClr val="E271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9" name="Freeform 512"/>
          <p:cNvSpPr>
            <a:spLocks/>
          </p:cNvSpPr>
          <p:nvPr/>
        </p:nvSpPr>
        <p:spPr bwMode="auto">
          <a:xfrm>
            <a:off x="8403287" y="2338432"/>
            <a:ext cx="113496" cy="224850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399FF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8527607" y="2238139"/>
            <a:ext cx="3002904" cy="463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分析结果</a:t>
            </a:r>
            <a:r>
              <a:rPr lang="zh-CN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概述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8538984" y="2779641"/>
            <a:ext cx="2925403" cy="2015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999"/>
              </a:lnSpc>
            </a:pPr>
            <a:r>
              <a:rPr lang="zh-CN" altLang="zh-CN" sz="1600" dirty="0"/>
              <a:t>“策略先行，经营致胜，管理为本”的商业推广理念，一步一个脚印发展成为东莞同类企业中经营范围最广、在行业内颇具影响力的企业。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3142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6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8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8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3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3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 tmFilter="0,0; .5, 1; 1, 1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3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8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8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 tmFilter="0,0; .5, 1; 1, 1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8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33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997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 tmFilter="0,0; .5, 1; 1, 1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497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747"/>
                            </p:stCondLst>
                            <p:childTnLst>
                              <p:par>
                                <p:cTn id="9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447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 tmFilter="0,0; .5, 1; 1, 1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947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197"/>
                            </p:stCondLst>
                            <p:childTnLst>
                              <p:par>
                                <p:cTn id="1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 tmFilter="0,0; .5, 1; 1, 1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863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 animBg="1"/>
      <p:bldP spid="200" grpId="0"/>
      <p:bldP spid="2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4" y="187481"/>
            <a:ext cx="324789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3599" dirty="0"/>
              <a:t>资金预算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5707" y="356718"/>
            <a:ext cx="2603670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Fund budget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339701" y="1658506"/>
            <a:ext cx="2384196" cy="2384195"/>
            <a:chOff x="1480341" y="924151"/>
            <a:chExt cx="2504849" cy="2504849"/>
          </a:xfrm>
        </p:grpSpPr>
        <p:sp>
          <p:nvSpPr>
            <p:cNvPr id="16" name="泪滴形 15"/>
            <p:cNvSpPr/>
            <p:nvPr/>
          </p:nvSpPr>
          <p:spPr>
            <a:xfrm rot="8297680">
              <a:off x="1480341" y="924151"/>
              <a:ext cx="2504849" cy="2504849"/>
            </a:xfrm>
            <a:prstGeom prst="teardrop">
              <a:avLst>
                <a:gd name="adj" fmla="val 118789"/>
              </a:avLst>
            </a:prstGeom>
            <a:solidFill>
              <a:srgbClr val="F79646"/>
            </a:solidFill>
            <a:ln w="25400" cap="flat" cmpd="sng" algn="ctr">
              <a:solidFill>
                <a:srgbClr val="F79646"/>
              </a:solidFill>
              <a:prstDash val="solid"/>
            </a:ln>
            <a:effectLst>
              <a:outerShdw dist="114300" dir="8100000" algn="tr" rotWithShape="0">
                <a:prstClr val="black">
                  <a:alpha val="13000"/>
                </a:prstClr>
              </a:outerShdw>
            </a:effectLst>
          </p:spPr>
          <p:txBody>
            <a:bodyPr rtlCol="0" anchor="ctr"/>
            <a:lstStyle/>
            <a:p>
              <a:pPr algn="ctr" defTabSz="914217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632227" y="1076037"/>
              <a:ext cx="2201075" cy="2201075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innerShdw blurRad="152400" dist="203200" dir="13500000">
                <a:srgbClr val="F79646">
                  <a:lumMod val="50000"/>
                </a:srgbClr>
              </a:innerShdw>
            </a:effectLst>
          </p:spPr>
          <p:txBody>
            <a:bodyPr rtlCol="0" anchor="ctr"/>
            <a:lstStyle/>
            <a:p>
              <a:pPr algn="ctr" defTabSz="914217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1973761" y="2176575"/>
              <a:ext cx="1518008" cy="244314"/>
            </a:xfrm>
            <a:prstGeom prst="line">
              <a:avLst/>
            </a:prstGeom>
            <a:noFill/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</p:cxnSp>
        <p:sp>
          <p:nvSpPr>
            <p:cNvPr id="19" name="矩形 18"/>
            <p:cNvSpPr/>
            <p:nvPr/>
          </p:nvSpPr>
          <p:spPr>
            <a:xfrm rot="21090047">
              <a:off x="2005331" y="2291746"/>
              <a:ext cx="1595967" cy="504055"/>
            </a:xfrm>
            <a:prstGeom prst="rect">
              <a:avLst/>
            </a:prstGeom>
            <a:solidFill>
              <a:srgbClr val="FFFFFF">
                <a:alpha val="67843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17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239013" y="1621277"/>
            <a:ext cx="2389457" cy="2389454"/>
            <a:chOff x="1480341" y="877841"/>
            <a:chExt cx="2504849" cy="2504849"/>
          </a:xfrm>
        </p:grpSpPr>
        <p:sp>
          <p:nvSpPr>
            <p:cNvPr id="21" name="泪滴形 20"/>
            <p:cNvSpPr/>
            <p:nvPr/>
          </p:nvSpPr>
          <p:spPr>
            <a:xfrm rot="8297680">
              <a:off x="1480341" y="877841"/>
              <a:ext cx="2504849" cy="2504849"/>
            </a:xfrm>
            <a:prstGeom prst="teardrop">
              <a:avLst>
                <a:gd name="adj" fmla="val 118789"/>
              </a:avLst>
            </a:prstGeom>
            <a:solidFill>
              <a:srgbClr val="4BACC6"/>
            </a:solidFill>
            <a:ln w="25400" cap="flat" cmpd="sng" algn="ctr">
              <a:solidFill>
                <a:srgbClr val="4BACC6"/>
              </a:solidFill>
              <a:prstDash val="solid"/>
            </a:ln>
            <a:effectLst>
              <a:outerShdw dist="114300" dir="8100000" algn="tr" rotWithShape="0">
                <a:prstClr val="black">
                  <a:alpha val="13000"/>
                </a:prstClr>
              </a:outerShdw>
            </a:effectLst>
          </p:spPr>
          <p:txBody>
            <a:bodyPr rtlCol="0" anchor="ctr"/>
            <a:lstStyle/>
            <a:p>
              <a:pPr algn="ctr" defTabSz="914217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632228" y="1029726"/>
              <a:ext cx="2201074" cy="2201074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innerShdw blurRad="152400" dist="203200" dir="13500000">
                <a:srgbClr val="4BACC6">
                  <a:lumMod val="50000"/>
                </a:srgbClr>
              </a:innerShdw>
            </a:effectLst>
          </p:spPr>
          <p:txBody>
            <a:bodyPr rtlCol="0" anchor="ctr"/>
            <a:lstStyle/>
            <a:p>
              <a:pPr algn="ctr" defTabSz="914217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 flipV="1">
              <a:off x="1973761" y="2176575"/>
              <a:ext cx="1518008" cy="244314"/>
            </a:xfrm>
            <a:prstGeom prst="line">
              <a:avLst/>
            </a:prstGeom>
            <a:noFill/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</p:cxnSp>
        <p:sp>
          <p:nvSpPr>
            <p:cNvPr id="24" name="矩形 23"/>
            <p:cNvSpPr/>
            <p:nvPr/>
          </p:nvSpPr>
          <p:spPr>
            <a:xfrm rot="21090047">
              <a:off x="2005331" y="2291746"/>
              <a:ext cx="1595967" cy="504055"/>
            </a:xfrm>
            <a:prstGeom prst="rect">
              <a:avLst/>
            </a:prstGeom>
            <a:solidFill>
              <a:srgbClr val="FFFFFF">
                <a:alpha val="67843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17">
                <a:defRPr/>
              </a:pPr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062636" y="5076757"/>
            <a:ext cx="2663679" cy="120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计划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资金比例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65%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实际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需要资金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800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回款数：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750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10152" y="5133893"/>
            <a:ext cx="2663679" cy="120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计划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资金比例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70%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实际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需要资金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1000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回款数：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900 </a:t>
            </a:r>
            <a:r>
              <a:rPr lang="zh-CN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万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41" name="文本框 29"/>
          <p:cNvSpPr txBox="1">
            <a:spLocks noChangeArrowheads="1"/>
          </p:cNvSpPr>
          <p:nvPr/>
        </p:nvSpPr>
        <p:spPr bwMode="auto">
          <a:xfrm>
            <a:off x="2770266" y="2410287"/>
            <a:ext cx="1415444" cy="46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0099CC"/>
                </a:solidFill>
                <a:latin typeface="微软雅黑" pitchFamily="34" charset="-122"/>
                <a:ea typeface="微软雅黑" pitchFamily="34" charset="-122"/>
              </a:rPr>
              <a:t>所需资金</a:t>
            </a:r>
          </a:p>
        </p:txBody>
      </p:sp>
      <p:sp>
        <p:nvSpPr>
          <p:cNvPr id="42" name="文本框 33"/>
          <p:cNvSpPr txBox="1"/>
          <p:nvPr/>
        </p:nvSpPr>
        <p:spPr>
          <a:xfrm>
            <a:off x="2198794" y="2854326"/>
            <a:ext cx="2604487" cy="492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99" dirty="0">
                <a:solidFill>
                  <a:srgbClr val="0099CC"/>
                </a:solidFill>
                <a:latin typeface="微软雅黑" pitchFamily="34" charset="-122"/>
                <a:ea typeface="微软雅黑" pitchFamily="34" charset="-122"/>
              </a:rPr>
              <a:t>1000</a:t>
            </a:r>
            <a:r>
              <a:rPr lang="zh-CN" altLang="en-US" sz="2599" dirty="0">
                <a:solidFill>
                  <a:srgbClr val="0099CC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45" name="文本框 29"/>
          <p:cNvSpPr txBox="1">
            <a:spLocks noChangeArrowheads="1"/>
          </p:cNvSpPr>
          <p:nvPr/>
        </p:nvSpPr>
        <p:spPr bwMode="auto">
          <a:xfrm>
            <a:off x="7889171" y="2433610"/>
            <a:ext cx="1415444" cy="46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/>
            <a:r>
              <a:rPr lang="zh-CN" altLang="en-US" sz="2400" b="1" dirty="0">
                <a:solidFill>
                  <a:srgbClr val="E27100"/>
                </a:solidFill>
                <a:latin typeface="微软雅黑" pitchFamily="34" charset="-122"/>
                <a:ea typeface="微软雅黑" pitchFamily="34" charset="-122"/>
              </a:rPr>
              <a:t>现有资金</a:t>
            </a:r>
          </a:p>
        </p:txBody>
      </p:sp>
      <p:sp>
        <p:nvSpPr>
          <p:cNvPr id="46" name="文本框 33"/>
          <p:cNvSpPr txBox="1"/>
          <p:nvPr/>
        </p:nvSpPr>
        <p:spPr>
          <a:xfrm>
            <a:off x="7275603" y="2854326"/>
            <a:ext cx="2604487" cy="492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99" dirty="0">
                <a:solidFill>
                  <a:srgbClr val="E27100"/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r>
              <a:rPr lang="zh-CN" altLang="en-US" sz="2599" dirty="0">
                <a:solidFill>
                  <a:srgbClr val="E27100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6061752" y="1654735"/>
            <a:ext cx="0" cy="3815541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656530" y="2966877"/>
            <a:ext cx="828334" cy="6461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35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endParaRPr lang="zh-CN" altLang="en-US" sz="359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311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3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3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80"/>
                            </p:stCondLst>
                            <p:childTnLst>
                              <p:par>
                                <p:cTn id="3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80"/>
                            </p:stCondLst>
                            <p:childTnLst>
                              <p:par>
                                <p:cTn id="4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98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8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8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80"/>
                            </p:stCondLst>
                            <p:childTnLst>
                              <p:par>
                                <p:cTn id="7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130"/>
                            </p:stCondLst>
                            <p:childTnLst>
                              <p:par>
                                <p:cTn id="7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78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5" grpId="0"/>
      <p:bldP spid="39" grpId="0"/>
      <p:bldP spid="41" grpId="0"/>
      <p:bldP spid="42" grpId="0"/>
      <p:bldP spid="45" grpId="0"/>
      <p:bldP spid="46" grpId="0"/>
      <p:bldP spid="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337765" y="1806193"/>
            <a:ext cx="3743549" cy="3743549"/>
            <a:chOff x="3851920" y="836712"/>
            <a:chExt cx="3744416" cy="3744416"/>
          </a:xfrm>
        </p:grpSpPr>
        <p:grpSp>
          <p:nvGrpSpPr>
            <p:cNvPr id="54" name="组合 53"/>
            <p:cNvGrpSpPr/>
            <p:nvPr/>
          </p:nvGrpSpPr>
          <p:grpSpPr>
            <a:xfrm>
              <a:off x="3851920" y="836712"/>
              <a:ext cx="3744416" cy="3744416"/>
              <a:chOff x="3851920" y="836712"/>
              <a:chExt cx="3744416" cy="3744416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3851920" y="836712"/>
                <a:ext cx="3744416" cy="3744416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4004500" y="989292"/>
                <a:ext cx="3439257" cy="3439257"/>
                <a:chOff x="2758018" y="1768555"/>
                <a:chExt cx="3439257" cy="3439257"/>
              </a:xfrm>
              <a:effectLst>
                <a:outerShdw blurRad="25400" sx="101000" sy="101000" algn="ctr" rotWithShape="0">
                  <a:schemeClr val="accent1">
                    <a:lumMod val="50000"/>
                    <a:alpha val="21000"/>
                  </a:schemeClr>
                </a:outerShdw>
              </a:effectLst>
            </p:grpSpPr>
            <p:sp>
              <p:nvSpPr>
                <p:cNvPr id="58" name="任意多边形 57"/>
                <p:cNvSpPr/>
                <p:nvPr/>
              </p:nvSpPr>
              <p:spPr>
                <a:xfrm>
                  <a:off x="2783515" y="1768555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0 h 3413760"/>
                    <a:gd name="connsiteX1" fmla="*/ 341376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0"/>
                      </a:moveTo>
                      <a:cubicBezTo>
                        <a:pt x="2649564" y="0"/>
                        <a:pt x="3413760" y="764196"/>
                        <a:pt x="3413760" y="1706880"/>
                      </a:cubicBezTo>
                      <a:lnTo>
                        <a:pt x="1706880" y="1706880"/>
                      </a:lnTo>
                      <a:lnTo>
                        <a:pt x="1706880" y="0"/>
                      </a:lnTo>
                      <a:close/>
                    </a:path>
                  </a:pathLst>
                </a:custGeom>
                <a:blipFill dpi="0" rotWithShape="1"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96279" tIns="682187" rIns="458719" bIns="1816595" numCol="1" spcCol="1270" anchor="ctr" anchorCtr="0">
                  <a:noAutofit/>
                </a:bodyPr>
                <a:lstStyle/>
                <a:p>
                  <a:pPr algn="ctr" defTabSz="1777644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3999"/>
                </a:p>
              </p:txBody>
            </p:sp>
            <p:sp>
              <p:nvSpPr>
                <p:cNvPr id="59" name="任意多边形 58"/>
                <p:cNvSpPr/>
                <p:nvPr/>
              </p:nvSpPr>
              <p:spPr>
                <a:xfrm>
                  <a:off x="2781464" y="1794052"/>
                  <a:ext cx="3413760" cy="3413760"/>
                </a:xfrm>
                <a:custGeom>
                  <a:avLst/>
                  <a:gdLst>
                    <a:gd name="connsiteX0" fmla="*/ 3413760 w 3413760"/>
                    <a:gd name="connsiteY0" fmla="*/ 1706880 h 3413760"/>
                    <a:gd name="connsiteX1" fmla="*/ 1706880 w 3413760"/>
                    <a:gd name="connsiteY1" fmla="*/ 3413760 h 3413760"/>
                    <a:gd name="connsiteX2" fmla="*/ 1706880 w 3413760"/>
                    <a:gd name="connsiteY2" fmla="*/ 1706880 h 3413760"/>
                    <a:gd name="connsiteX3" fmla="*/ 341376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3413760" y="1706880"/>
                      </a:moveTo>
                      <a:cubicBezTo>
                        <a:pt x="3413760" y="2649564"/>
                        <a:pt x="2649564" y="3413760"/>
                        <a:pt x="1706880" y="3413760"/>
                      </a:cubicBezTo>
                      <a:lnTo>
                        <a:pt x="1706880" y="1706880"/>
                      </a:lnTo>
                      <a:lnTo>
                        <a:pt x="3413760" y="1706880"/>
                      </a:lnTo>
                      <a:close/>
                    </a:path>
                  </a:pathLst>
                </a:custGeom>
                <a:blipFill dpi="0" rotWithShape="1"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48692" tIns="1848692" rIns="467252" bIns="711036" numCol="1" spcCol="1270" anchor="ctr" anchorCtr="0">
                  <a:noAutofit/>
                </a:bodyPr>
                <a:lstStyle/>
                <a:p>
                  <a:pPr algn="ctr" defTabSz="284423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6399"/>
                </a:p>
              </p:txBody>
            </p:sp>
            <p:sp>
              <p:nvSpPr>
                <p:cNvPr id="60" name="任意多边形 59"/>
                <p:cNvSpPr/>
                <p:nvPr/>
              </p:nvSpPr>
              <p:spPr>
                <a:xfrm>
                  <a:off x="2758018" y="1794052"/>
                  <a:ext cx="3413760" cy="3413760"/>
                </a:xfrm>
                <a:custGeom>
                  <a:avLst/>
                  <a:gdLst>
                    <a:gd name="connsiteX0" fmla="*/ 1706880 w 3413760"/>
                    <a:gd name="connsiteY0" fmla="*/ 3413760 h 3413760"/>
                    <a:gd name="connsiteX1" fmla="*/ 0 w 3413760"/>
                    <a:gd name="connsiteY1" fmla="*/ 1706880 h 3413760"/>
                    <a:gd name="connsiteX2" fmla="*/ 1706880 w 3413760"/>
                    <a:gd name="connsiteY2" fmla="*/ 1706880 h 3413760"/>
                    <a:gd name="connsiteX3" fmla="*/ 1706880 w 3413760"/>
                    <a:gd name="connsiteY3" fmla="*/ 341376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1706880" y="3413760"/>
                      </a:moveTo>
                      <a:cubicBezTo>
                        <a:pt x="764196" y="3413760"/>
                        <a:pt x="0" y="2649564"/>
                        <a:pt x="0" y="1706880"/>
                      </a:cubicBezTo>
                      <a:lnTo>
                        <a:pt x="1706880" y="1706880"/>
                      </a:lnTo>
                      <a:lnTo>
                        <a:pt x="1706880" y="3413760"/>
                      </a:lnTo>
                      <a:close/>
                    </a:path>
                  </a:pathLst>
                </a:custGeom>
                <a:blipFill dpi="0" rotWithShape="1">
                  <a:blip r:embed="rId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436779" tIns="1818219" rIns="1818219" bIns="680563" numCol="1" spcCol="1270" anchor="ctr" anchorCtr="0">
                  <a:noAutofit/>
                </a:bodyPr>
                <a:lstStyle/>
                <a:p>
                  <a:pPr algn="ctr" defTabSz="1777644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3999"/>
                </a:p>
              </p:txBody>
            </p:sp>
            <p:sp>
              <p:nvSpPr>
                <p:cNvPr id="61" name="任意多边形 60"/>
                <p:cNvSpPr/>
                <p:nvPr/>
              </p:nvSpPr>
              <p:spPr>
                <a:xfrm>
                  <a:off x="2758018" y="1770606"/>
                  <a:ext cx="3413760" cy="3413760"/>
                </a:xfrm>
                <a:custGeom>
                  <a:avLst/>
                  <a:gdLst>
                    <a:gd name="connsiteX0" fmla="*/ 0 w 3413760"/>
                    <a:gd name="connsiteY0" fmla="*/ 1706880 h 3413760"/>
                    <a:gd name="connsiteX1" fmla="*/ 1706880 w 3413760"/>
                    <a:gd name="connsiteY1" fmla="*/ 0 h 3413760"/>
                    <a:gd name="connsiteX2" fmla="*/ 1706880 w 3413760"/>
                    <a:gd name="connsiteY2" fmla="*/ 1706880 h 3413760"/>
                    <a:gd name="connsiteX3" fmla="*/ 0 w 3413760"/>
                    <a:gd name="connsiteY3" fmla="*/ 1706880 h 3413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13760" h="3413760">
                      <a:moveTo>
                        <a:pt x="0" y="1706880"/>
                      </a:moveTo>
                      <a:cubicBezTo>
                        <a:pt x="0" y="764196"/>
                        <a:pt x="764196" y="0"/>
                        <a:pt x="1706880" y="0"/>
                      </a:cubicBezTo>
                      <a:lnTo>
                        <a:pt x="1706880" y="1706880"/>
                      </a:lnTo>
                      <a:lnTo>
                        <a:pt x="0" y="1706880"/>
                      </a:lnTo>
                      <a:close/>
                    </a:path>
                  </a:pathLst>
                </a:custGeom>
                <a:blipFill dpi="0" rotWithShape="1">
                  <a:blip r:embed="rId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436779" tIns="680562" rIns="1818219" bIns="1818220" numCol="1" spcCol="1270" anchor="ctr" anchorCtr="0">
                  <a:noAutofit/>
                </a:bodyPr>
                <a:lstStyle/>
                <a:p>
                  <a:pPr algn="ctr" defTabSz="1777644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3999"/>
                </a:p>
              </p:txBody>
            </p:sp>
          </p:grpSp>
        </p:grpSp>
        <p:sp>
          <p:nvSpPr>
            <p:cNvPr id="55" name="椭圆 54"/>
            <p:cNvSpPr/>
            <p:nvPr/>
          </p:nvSpPr>
          <p:spPr>
            <a:xfrm>
              <a:off x="4968044" y="1952836"/>
              <a:ext cx="1512168" cy="151216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Company profile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848519" y="2193731"/>
            <a:ext cx="5460736" cy="316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999"/>
              </a:lnSpc>
            </a:pPr>
            <a:r>
              <a:rPr lang="zh-CN" altLang="zh-CN" dirty="0"/>
              <a:t>公司自成立以来，以“策略先行，经营致胜，管理为本”的商业推广理念，一步一个脚印发展成为东莞同类企业中经营范围最广、在行业内颇具影响力的企业。公司自成立以来，以“策略先行，经营致胜，管理为本”的商业推广理念，整合行业资源，开创多元发展格局，经过自身结构调整和“二次创业”，一步一个脚印发展成为东莞同类企业中经营范围最广、最具竞争力和发展活力、在行业内颇具影响力的企业。</a:t>
            </a:r>
            <a:endParaRPr lang="zh-CN" altLang="en-US" dirty="0"/>
          </a:p>
        </p:txBody>
      </p:sp>
      <p:sp>
        <p:nvSpPr>
          <p:cNvPr id="21" name="文本框 5"/>
          <p:cNvSpPr txBox="1"/>
          <p:nvPr/>
        </p:nvSpPr>
        <p:spPr>
          <a:xfrm>
            <a:off x="828094" y="168435"/>
            <a:ext cx="2368701" cy="7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999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83790" y="373592"/>
            <a:ext cx="2407545" cy="33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/>
              <a:t>Company profile 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4" name="矩形 23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9060962" y="298025"/>
            <a:ext cx="2793324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0" name="矩形 29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788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4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4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5"/>
          <p:cNvSpPr txBox="1"/>
          <p:nvPr/>
        </p:nvSpPr>
        <p:spPr>
          <a:xfrm>
            <a:off x="961413" y="187481"/>
            <a:ext cx="5214733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团队介绍</a:t>
            </a:r>
            <a:endParaRPr lang="zh-CN" altLang="zh-CN" sz="3599" dirty="0"/>
          </a:p>
        </p:txBody>
      </p:sp>
      <p:sp>
        <p:nvSpPr>
          <p:cNvPr id="35" name="TextBox 34"/>
          <p:cNvSpPr txBox="1"/>
          <p:nvPr/>
        </p:nvSpPr>
        <p:spPr>
          <a:xfrm>
            <a:off x="2928968" y="364336"/>
            <a:ext cx="2343388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Team building 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37" name="矩形 36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43" name="矩形 42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074" name="Picture 2" descr="E:\企业文化\企业文化图片\PNG\0 (38)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741" y="1614208"/>
            <a:ext cx="4351729" cy="2175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1113778" y="4035637"/>
            <a:ext cx="14040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●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317113" y="4035637"/>
            <a:ext cx="14040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●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年轻 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51011" y="4035637"/>
            <a:ext cx="14040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●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有梦想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113778" y="4587959"/>
            <a:ext cx="197719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●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行动力强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176146" y="2941401"/>
            <a:ext cx="5256582" cy="244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必须清醒地看到前进中的困难与挑战，正视自身存在的差距与不足，以更加坚定的信念、更加饱满的热情、更加务实的作风、更加强大的合力，共同谱写公司发展的新篇章，为集团公司油气主业发展提供强有力的金融服务与支持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Freeform 5"/>
          <p:cNvSpPr>
            <a:spLocks noChangeAspect="1" noEditPoints="1"/>
          </p:cNvSpPr>
          <p:nvPr/>
        </p:nvSpPr>
        <p:spPr bwMode="auto">
          <a:xfrm>
            <a:off x="5867564" y="1614537"/>
            <a:ext cx="740547" cy="611858"/>
          </a:xfrm>
          <a:custGeom>
            <a:avLst/>
            <a:gdLst>
              <a:gd name="T0" fmla="*/ 38 w 126"/>
              <a:gd name="T1" fmla="*/ 13 h 104"/>
              <a:gd name="T2" fmla="*/ 24 w 126"/>
              <a:gd name="T3" fmla="*/ 27 h 104"/>
              <a:gd name="T4" fmla="*/ 8 w 126"/>
              <a:gd name="T5" fmla="*/ 31 h 104"/>
              <a:gd name="T6" fmla="*/ 8 w 126"/>
              <a:gd name="T7" fmla="*/ 51 h 104"/>
              <a:gd name="T8" fmla="*/ 0 w 126"/>
              <a:gd name="T9" fmla="*/ 65 h 104"/>
              <a:gd name="T10" fmla="*/ 14 w 126"/>
              <a:gd name="T11" fmla="*/ 79 h 104"/>
              <a:gd name="T12" fmla="*/ 18 w 126"/>
              <a:gd name="T13" fmla="*/ 96 h 104"/>
              <a:gd name="T14" fmla="*/ 38 w 126"/>
              <a:gd name="T15" fmla="*/ 95 h 104"/>
              <a:gd name="T16" fmla="*/ 53 w 126"/>
              <a:gd name="T17" fmla="*/ 104 h 104"/>
              <a:gd name="T18" fmla="*/ 67 w 126"/>
              <a:gd name="T19" fmla="*/ 90 h 104"/>
              <a:gd name="T20" fmla="*/ 83 w 126"/>
              <a:gd name="T21" fmla="*/ 85 h 104"/>
              <a:gd name="T22" fmla="*/ 83 w 126"/>
              <a:gd name="T23" fmla="*/ 65 h 104"/>
              <a:gd name="T24" fmla="*/ 91 w 126"/>
              <a:gd name="T25" fmla="*/ 51 h 104"/>
              <a:gd name="T26" fmla="*/ 77 w 126"/>
              <a:gd name="T27" fmla="*/ 37 h 104"/>
              <a:gd name="T28" fmla="*/ 73 w 126"/>
              <a:gd name="T29" fmla="*/ 21 h 104"/>
              <a:gd name="T30" fmla="*/ 53 w 126"/>
              <a:gd name="T31" fmla="*/ 21 h 104"/>
              <a:gd name="T32" fmla="*/ 46 w 126"/>
              <a:gd name="T33" fmla="*/ 87 h 104"/>
              <a:gd name="T34" fmla="*/ 46 w 126"/>
              <a:gd name="T35" fmla="*/ 29 h 104"/>
              <a:gd name="T36" fmla="*/ 46 w 126"/>
              <a:gd name="T37" fmla="*/ 87 h 104"/>
              <a:gd name="T38" fmla="*/ 93 w 126"/>
              <a:gd name="T39" fmla="*/ 21 h 104"/>
              <a:gd name="T40" fmla="*/ 116 w 126"/>
              <a:gd name="T41" fmla="*/ 21 h 104"/>
              <a:gd name="T42" fmla="*/ 108 w 126"/>
              <a:gd name="T43" fmla="*/ 0 h 104"/>
              <a:gd name="T44" fmla="*/ 101 w 126"/>
              <a:gd name="T45" fmla="*/ 4 h 104"/>
              <a:gd name="T46" fmla="*/ 91 w 126"/>
              <a:gd name="T47" fmla="*/ 4 h 104"/>
              <a:gd name="T48" fmla="*/ 89 w 126"/>
              <a:gd name="T49" fmla="*/ 11 h 104"/>
              <a:gd name="T50" fmla="*/ 82 w 126"/>
              <a:gd name="T51" fmla="*/ 18 h 104"/>
              <a:gd name="T52" fmla="*/ 87 w 126"/>
              <a:gd name="T53" fmla="*/ 25 h 104"/>
              <a:gd name="T54" fmla="*/ 86 w 126"/>
              <a:gd name="T55" fmla="*/ 35 h 104"/>
              <a:gd name="T56" fmla="*/ 94 w 126"/>
              <a:gd name="T57" fmla="*/ 37 h 104"/>
              <a:gd name="T58" fmla="*/ 101 w 126"/>
              <a:gd name="T59" fmla="*/ 43 h 104"/>
              <a:gd name="T60" fmla="*/ 108 w 126"/>
              <a:gd name="T61" fmla="*/ 39 h 104"/>
              <a:gd name="T62" fmla="*/ 118 w 126"/>
              <a:gd name="T63" fmla="*/ 39 h 104"/>
              <a:gd name="T64" fmla="*/ 120 w 126"/>
              <a:gd name="T65" fmla="*/ 32 h 104"/>
              <a:gd name="T66" fmla="*/ 126 w 126"/>
              <a:gd name="T67" fmla="*/ 25 h 104"/>
              <a:gd name="T68" fmla="*/ 122 w 126"/>
              <a:gd name="T69" fmla="*/ 18 h 104"/>
              <a:gd name="T70" fmla="*/ 122 w 126"/>
              <a:gd name="T71" fmla="*/ 8 h 104"/>
              <a:gd name="T72" fmla="*/ 115 w 126"/>
              <a:gd name="T73" fmla="*/ 6 h 104"/>
              <a:gd name="T74" fmla="*/ 108 w 126"/>
              <a:gd name="T7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6" h="104">
                <a:moveTo>
                  <a:pt x="53" y="13"/>
                </a:moveTo>
                <a:cubicBezTo>
                  <a:pt x="38" y="13"/>
                  <a:pt x="38" y="13"/>
                  <a:pt x="38" y="13"/>
                </a:cubicBezTo>
                <a:cubicBezTo>
                  <a:pt x="38" y="21"/>
                  <a:pt x="38" y="21"/>
                  <a:pt x="38" y="21"/>
                </a:cubicBezTo>
                <a:cubicBezTo>
                  <a:pt x="33" y="22"/>
                  <a:pt x="28" y="24"/>
                  <a:pt x="24" y="27"/>
                </a:cubicBezTo>
                <a:cubicBezTo>
                  <a:pt x="18" y="21"/>
                  <a:pt x="18" y="21"/>
                  <a:pt x="18" y="21"/>
                </a:cubicBezTo>
                <a:cubicBezTo>
                  <a:pt x="8" y="31"/>
                  <a:pt x="8" y="31"/>
                  <a:pt x="8" y="31"/>
                </a:cubicBezTo>
                <a:cubicBezTo>
                  <a:pt x="14" y="37"/>
                  <a:pt x="14" y="37"/>
                  <a:pt x="14" y="37"/>
                </a:cubicBezTo>
                <a:cubicBezTo>
                  <a:pt x="11" y="41"/>
                  <a:pt x="9" y="46"/>
                  <a:pt x="8" y="51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65"/>
                  <a:pt x="0" y="65"/>
                  <a:pt x="0" y="65"/>
                </a:cubicBezTo>
                <a:cubicBezTo>
                  <a:pt x="8" y="65"/>
                  <a:pt x="8" y="65"/>
                  <a:pt x="8" y="65"/>
                </a:cubicBezTo>
                <a:cubicBezTo>
                  <a:pt x="9" y="70"/>
                  <a:pt x="11" y="75"/>
                  <a:pt x="14" y="79"/>
                </a:cubicBezTo>
                <a:cubicBezTo>
                  <a:pt x="8" y="85"/>
                  <a:pt x="8" y="85"/>
                  <a:pt x="8" y="85"/>
                </a:cubicBezTo>
                <a:cubicBezTo>
                  <a:pt x="18" y="96"/>
                  <a:pt x="18" y="96"/>
                  <a:pt x="18" y="96"/>
                </a:cubicBezTo>
                <a:cubicBezTo>
                  <a:pt x="24" y="90"/>
                  <a:pt x="24" y="90"/>
                  <a:pt x="24" y="90"/>
                </a:cubicBezTo>
                <a:cubicBezTo>
                  <a:pt x="28" y="92"/>
                  <a:pt x="33" y="94"/>
                  <a:pt x="38" y="95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3" y="95"/>
                  <a:pt x="53" y="95"/>
                  <a:pt x="53" y="95"/>
                </a:cubicBezTo>
                <a:cubicBezTo>
                  <a:pt x="58" y="94"/>
                  <a:pt x="63" y="92"/>
                  <a:pt x="67" y="90"/>
                </a:cubicBezTo>
                <a:cubicBezTo>
                  <a:pt x="73" y="96"/>
                  <a:pt x="73" y="96"/>
                  <a:pt x="73" y="96"/>
                </a:cubicBezTo>
                <a:cubicBezTo>
                  <a:pt x="83" y="85"/>
                  <a:pt x="83" y="85"/>
                  <a:pt x="83" y="85"/>
                </a:cubicBezTo>
                <a:cubicBezTo>
                  <a:pt x="77" y="79"/>
                  <a:pt x="77" y="79"/>
                  <a:pt x="77" y="79"/>
                </a:cubicBezTo>
                <a:cubicBezTo>
                  <a:pt x="80" y="75"/>
                  <a:pt x="82" y="70"/>
                  <a:pt x="83" y="65"/>
                </a:cubicBezTo>
                <a:cubicBezTo>
                  <a:pt x="91" y="65"/>
                  <a:pt x="91" y="65"/>
                  <a:pt x="91" y="65"/>
                </a:cubicBezTo>
                <a:cubicBezTo>
                  <a:pt x="91" y="51"/>
                  <a:pt x="91" y="51"/>
                  <a:pt x="91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2" y="46"/>
                  <a:pt x="80" y="41"/>
                  <a:pt x="77" y="37"/>
                </a:cubicBezTo>
                <a:cubicBezTo>
                  <a:pt x="83" y="31"/>
                  <a:pt x="83" y="31"/>
                  <a:pt x="83" y="31"/>
                </a:cubicBezTo>
                <a:cubicBezTo>
                  <a:pt x="73" y="21"/>
                  <a:pt x="73" y="21"/>
                  <a:pt x="73" y="21"/>
                </a:cubicBezTo>
                <a:cubicBezTo>
                  <a:pt x="67" y="27"/>
                  <a:pt x="67" y="27"/>
                  <a:pt x="67" y="27"/>
                </a:cubicBezTo>
                <a:cubicBezTo>
                  <a:pt x="63" y="24"/>
                  <a:pt x="58" y="22"/>
                  <a:pt x="53" y="21"/>
                </a:cubicBezTo>
                <a:cubicBezTo>
                  <a:pt x="53" y="13"/>
                  <a:pt x="53" y="13"/>
                  <a:pt x="53" y="13"/>
                </a:cubicBezTo>
                <a:moveTo>
                  <a:pt x="46" y="87"/>
                </a:moveTo>
                <a:cubicBezTo>
                  <a:pt x="30" y="87"/>
                  <a:pt x="17" y="74"/>
                  <a:pt x="17" y="58"/>
                </a:cubicBezTo>
                <a:cubicBezTo>
                  <a:pt x="17" y="42"/>
                  <a:pt x="30" y="29"/>
                  <a:pt x="46" y="29"/>
                </a:cubicBezTo>
                <a:cubicBezTo>
                  <a:pt x="62" y="29"/>
                  <a:pt x="74" y="42"/>
                  <a:pt x="74" y="58"/>
                </a:cubicBezTo>
                <a:cubicBezTo>
                  <a:pt x="74" y="74"/>
                  <a:pt x="62" y="87"/>
                  <a:pt x="46" y="87"/>
                </a:cubicBezTo>
                <a:moveTo>
                  <a:pt x="104" y="33"/>
                </a:moveTo>
                <a:cubicBezTo>
                  <a:pt x="98" y="33"/>
                  <a:pt x="93" y="28"/>
                  <a:pt x="93" y="21"/>
                </a:cubicBezTo>
                <a:cubicBezTo>
                  <a:pt x="93" y="15"/>
                  <a:pt x="98" y="10"/>
                  <a:pt x="104" y="10"/>
                </a:cubicBezTo>
                <a:cubicBezTo>
                  <a:pt x="111" y="10"/>
                  <a:pt x="116" y="15"/>
                  <a:pt x="116" y="21"/>
                </a:cubicBezTo>
                <a:cubicBezTo>
                  <a:pt x="116" y="28"/>
                  <a:pt x="111" y="33"/>
                  <a:pt x="104" y="33"/>
                </a:cubicBezTo>
                <a:moveTo>
                  <a:pt x="108" y="0"/>
                </a:moveTo>
                <a:cubicBezTo>
                  <a:pt x="101" y="0"/>
                  <a:pt x="101" y="0"/>
                  <a:pt x="101" y="0"/>
                </a:cubicBezTo>
                <a:cubicBezTo>
                  <a:pt x="101" y="4"/>
                  <a:pt x="101" y="4"/>
                  <a:pt x="101" y="4"/>
                </a:cubicBezTo>
                <a:cubicBezTo>
                  <a:pt x="99" y="4"/>
                  <a:pt x="96" y="5"/>
                  <a:pt x="94" y="6"/>
                </a:cubicBezTo>
                <a:cubicBezTo>
                  <a:pt x="91" y="4"/>
                  <a:pt x="91" y="4"/>
                  <a:pt x="91" y="4"/>
                </a:cubicBezTo>
                <a:cubicBezTo>
                  <a:pt x="86" y="8"/>
                  <a:pt x="86" y="8"/>
                  <a:pt x="86" y="8"/>
                </a:cubicBezTo>
                <a:cubicBezTo>
                  <a:pt x="89" y="11"/>
                  <a:pt x="89" y="11"/>
                  <a:pt x="89" y="11"/>
                </a:cubicBezTo>
                <a:cubicBezTo>
                  <a:pt x="88" y="13"/>
                  <a:pt x="87" y="16"/>
                  <a:pt x="87" y="18"/>
                </a:cubicBezTo>
                <a:cubicBezTo>
                  <a:pt x="82" y="18"/>
                  <a:pt x="82" y="18"/>
                  <a:pt x="82" y="18"/>
                </a:cubicBezTo>
                <a:cubicBezTo>
                  <a:pt x="82" y="25"/>
                  <a:pt x="82" y="25"/>
                  <a:pt x="82" y="25"/>
                </a:cubicBezTo>
                <a:cubicBezTo>
                  <a:pt x="87" y="25"/>
                  <a:pt x="87" y="25"/>
                  <a:pt x="87" y="25"/>
                </a:cubicBezTo>
                <a:cubicBezTo>
                  <a:pt x="87" y="27"/>
                  <a:pt x="88" y="30"/>
                  <a:pt x="89" y="32"/>
                </a:cubicBezTo>
                <a:cubicBezTo>
                  <a:pt x="86" y="35"/>
                  <a:pt x="86" y="35"/>
                  <a:pt x="86" y="35"/>
                </a:cubicBezTo>
                <a:cubicBezTo>
                  <a:pt x="91" y="39"/>
                  <a:pt x="91" y="39"/>
                  <a:pt x="91" y="39"/>
                </a:cubicBezTo>
                <a:cubicBezTo>
                  <a:pt x="94" y="37"/>
                  <a:pt x="94" y="37"/>
                  <a:pt x="94" y="37"/>
                </a:cubicBezTo>
                <a:cubicBezTo>
                  <a:pt x="96" y="38"/>
                  <a:pt x="99" y="39"/>
                  <a:pt x="101" y="39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108" y="43"/>
                  <a:pt x="108" y="43"/>
                  <a:pt x="108" y="43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10" y="39"/>
                  <a:pt x="113" y="38"/>
                  <a:pt x="115" y="37"/>
                </a:cubicBezTo>
                <a:cubicBezTo>
                  <a:pt x="118" y="39"/>
                  <a:pt x="118" y="39"/>
                  <a:pt x="118" y="39"/>
                </a:cubicBezTo>
                <a:cubicBezTo>
                  <a:pt x="122" y="35"/>
                  <a:pt x="122" y="35"/>
                  <a:pt x="122" y="35"/>
                </a:cubicBezTo>
                <a:cubicBezTo>
                  <a:pt x="120" y="32"/>
                  <a:pt x="120" y="32"/>
                  <a:pt x="120" y="32"/>
                </a:cubicBezTo>
                <a:cubicBezTo>
                  <a:pt x="121" y="30"/>
                  <a:pt x="122" y="27"/>
                  <a:pt x="122" y="25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22" y="16"/>
                  <a:pt x="121" y="13"/>
                  <a:pt x="120" y="11"/>
                </a:cubicBezTo>
                <a:cubicBezTo>
                  <a:pt x="122" y="8"/>
                  <a:pt x="122" y="8"/>
                  <a:pt x="122" y="8"/>
                </a:cubicBezTo>
                <a:cubicBezTo>
                  <a:pt x="118" y="4"/>
                  <a:pt x="118" y="4"/>
                  <a:pt x="118" y="4"/>
                </a:cubicBezTo>
                <a:cubicBezTo>
                  <a:pt x="115" y="6"/>
                  <a:pt x="115" y="6"/>
                  <a:pt x="115" y="6"/>
                </a:cubicBezTo>
                <a:cubicBezTo>
                  <a:pt x="113" y="5"/>
                  <a:pt x="110" y="4"/>
                  <a:pt x="108" y="4"/>
                </a:cubicBezTo>
                <a:cubicBezTo>
                  <a:pt x="108" y="0"/>
                  <a:pt x="108" y="0"/>
                  <a:pt x="108" y="0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159073" y="2300185"/>
            <a:ext cx="2825706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599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我们的团队</a:t>
            </a:r>
          </a:p>
        </p:txBody>
      </p:sp>
    </p:spTree>
    <p:extLst>
      <p:ext uri="{BB962C8B-B14F-4D97-AF65-F5344CB8AC3E}">
        <p14:creationId xmlns:p14="http://schemas.microsoft.com/office/powerpoint/2010/main" val="313500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6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6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6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6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1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1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10"/>
                            </p:stCondLst>
                            <p:childTnLst>
                              <p:par>
                                <p:cTn id="6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1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9" grpId="0"/>
      <p:bldP spid="71" grpId="0"/>
      <p:bldP spid="72" grpId="0"/>
      <p:bldP spid="73" grpId="0"/>
      <p:bldP spid="75" grpId="0"/>
      <p:bldP spid="76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5"/>
          <p:cNvSpPr txBox="1"/>
          <p:nvPr/>
        </p:nvSpPr>
        <p:spPr>
          <a:xfrm>
            <a:off x="961413" y="187481"/>
            <a:ext cx="5214733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核心成员</a:t>
            </a:r>
            <a:endParaRPr lang="zh-CN" altLang="zh-CN" sz="3599" dirty="0"/>
          </a:p>
        </p:txBody>
      </p:sp>
      <p:sp>
        <p:nvSpPr>
          <p:cNvPr id="35" name="TextBox 34"/>
          <p:cNvSpPr txBox="1"/>
          <p:nvPr/>
        </p:nvSpPr>
        <p:spPr>
          <a:xfrm>
            <a:off x="2928968" y="364336"/>
            <a:ext cx="2343388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Core member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37" name="矩形 36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43" name="矩形 42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矩形 68"/>
          <p:cNvSpPr/>
          <p:nvPr/>
        </p:nvSpPr>
        <p:spPr>
          <a:xfrm>
            <a:off x="3794418" y="1845191"/>
            <a:ext cx="7729179" cy="2159500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0" name="Picture 10" descr="男商人,职业,专业人员,快乐,表现积极_82080c316_商务男士肖像_创意图片_Getty Images China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2927" y="1845191"/>
            <a:ext cx="2159500" cy="215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文本框 18"/>
          <p:cNvSpPr txBox="1"/>
          <p:nvPr/>
        </p:nvSpPr>
        <p:spPr>
          <a:xfrm>
            <a:off x="1706909" y="4522222"/>
            <a:ext cx="2087749" cy="769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399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程财富</a:t>
            </a:r>
            <a:endParaRPr lang="en-US" altLang="zh-CN" sz="4399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791" y="1845191"/>
            <a:ext cx="1487144" cy="21597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6436249" y="2403261"/>
            <a:ext cx="3311601" cy="3239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团队协作</a:t>
            </a:r>
          </a:p>
        </p:txBody>
      </p:sp>
      <p:sp>
        <p:nvSpPr>
          <p:cNvPr id="74" name="矩形 73"/>
          <p:cNvSpPr/>
          <p:nvPr/>
        </p:nvSpPr>
        <p:spPr>
          <a:xfrm>
            <a:off x="6436249" y="2781078"/>
            <a:ext cx="2447705" cy="323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沟通交流</a:t>
            </a:r>
          </a:p>
        </p:txBody>
      </p:sp>
      <p:sp>
        <p:nvSpPr>
          <p:cNvPr id="75" name="矩形 74"/>
          <p:cNvSpPr/>
          <p:nvPr/>
        </p:nvSpPr>
        <p:spPr>
          <a:xfrm>
            <a:off x="6436249" y="3177066"/>
            <a:ext cx="3887532" cy="3239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业务知识</a:t>
            </a:r>
          </a:p>
        </p:txBody>
      </p:sp>
      <p:sp>
        <p:nvSpPr>
          <p:cNvPr id="76" name="矩形 75"/>
          <p:cNvSpPr/>
          <p:nvPr/>
        </p:nvSpPr>
        <p:spPr>
          <a:xfrm>
            <a:off x="6436249" y="3572983"/>
            <a:ext cx="2159740" cy="323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情绪管理</a:t>
            </a:r>
          </a:p>
        </p:txBody>
      </p:sp>
      <p:sp>
        <p:nvSpPr>
          <p:cNvPr id="77" name="文本框 5"/>
          <p:cNvSpPr txBox="1"/>
          <p:nvPr/>
        </p:nvSpPr>
        <p:spPr>
          <a:xfrm>
            <a:off x="6436249" y="1981207"/>
            <a:ext cx="1255919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技能：</a:t>
            </a:r>
          </a:p>
        </p:txBody>
      </p:sp>
      <p:sp>
        <p:nvSpPr>
          <p:cNvPr id="78" name="文本框 9"/>
          <p:cNvSpPr txBox="1"/>
          <p:nvPr/>
        </p:nvSpPr>
        <p:spPr>
          <a:xfrm>
            <a:off x="10436971" y="2432080"/>
            <a:ext cx="647922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40"/>
          <p:cNvSpPr txBox="1"/>
          <p:nvPr/>
        </p:nvSpPr>
        <p:spPr>
          <a:xfrm>
            <a:off x="10431768" y="3200561"/>
            <a:ext cx="647922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41"/>
          <p:cNvSpPr txBox="1"/>
          <p:nvPr/>
        </p:nvSpPr>
        <p:spPr>
          <a:xfrm>
            <a:off x="10431768" y="3596478"/>
            <a:ext cx="647922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42"/>
          <p:cNvSpPr txBox="1"/>
          <p:nvPr/>
        </p:nvSpPr>
        <p:spPr>
          <a:xfrm>
            <a:off x="10434572" y="2828069"/>
            <a:ext cx="647922" cy="276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10"/>
          <p:cNvSpPr txBox="1"/>
          <p:nvPr/>
        </p:nvSpPr>
        <p:spPr>
          <a:xfrm>
            <a:off x="3963711" y="1981207"/>
            <a:ext cx="2104104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人物介绍：</a:t>
            </a:r>
          </a:p>
        </p:txBody>
      </p:sp>
      <p:sp>
        <p:nvSpPr>
          <p:cNvPr id="83" name="文本框 11"/>
          <p:cNvSpPr txBox="1"/>
          <p:nvPr/>
        </p:nvSpPr>
        <p:spPr>
          <a:xfrm>
            <a:off x="7239235" y="3083437"/>
            <a:ext cx="905867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84" name="Rectangle 1"/>
          <p:cNvSpPr>
            <a:spLocks noChangeArrowheads="1"/>
          </p:cNvSpPr>
          <p:nvPr/>
        </p:nvSpPr>
        <p:spPr bwMode="auto">
          <a:xfrm>
            <a:off x="4022305" y="2432080"/>
            <a:ext cx="2045512" cy="118464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76158" numCol="1" anchor="ctr" anchorCtr="0" compatLnSpc="1">
            <a:prstTxWarp prst="textNoShape">
              <a:avLst/>
            </a:prstTxWarp>
            <a:spAutoFit/>
          </a:bodyPr>
          <a:lstStyle/>
          <a:p>
            <a:pPr defTabSz="91421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上海复旦大学哲学系毕业，之后取得香港浸会大学传播硕士学位。 </a:t>
            </a:r>
          </a:p>
        </p:txBody>
      </p:sp>
      <p:cxnSp>
        <p:nvCxnSpPr>
          <p:cNvPr id="85" name="直接连接符 84"/>
          <p:cNvCxnSpPr/>
          <p:nvPr/>
        </p:nvCxnSpPr>
        <p:spPr>
          <a:xfrm flipV="1">
            <a:off x="3278503" y="4906853"/>
            <a:ext cx="443924" cy="51526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矩形 85"/>
          <p:cNvSpPr/>
          <p:nvPr/>
        </p:nvSpPr>
        <p:spPr>
          <a:xfrm>
            <a:off x="3506693" y="5075511"/>
            <a:ext cx="1569297" cy="369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人力资源经理</a:t>
            </a:r>
          </a:p>
        </p:txBody>
      </p:sp>
      <p:cxnSp>
        <p:nvCxnSpPr>
          <p:cNvPr id="87" name="直接连接符 86"/>
          <p:cNvCxnSpPr/>
          <p:nvPr/>
        </p:nvCxnSpPr>
        <p:spPr>
          <a:xfrm>
            <a:off x="5075990" y="5422115"/>
            <a:ext cx="652972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组合 87"/>
          <p:cNvGrpSpPr/>
          <p:nvPr/>
        </p:nvGrpSpPr>
        <p:grpSpPr>
          <a:xfrm>
            <a:off x="5547522" y="4644144"/>
            <a:ext cx="3186529" cy="584640"/>
            <a:chOff x="5545013" y="4645219"/>
            <a:chExt cx="3187267" cy="584775"/>
          </a:xfrm>
        </p:grpSpPr>
        <p:sp>
          <p:nvSpPr>
            <p:cNvPr id="89" name="文本框 49"/>
            <p:cNvSpPr txBox="1"/>
            <p:nvPr/>
          </p:nvSpPr>
          <p:spPr>
            <a:xfrm>
              <a:off x="6175996" y="4645219"/>
              <a:ext cx="25562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工作岗位说明及日常工作内容阐述。</a:t>
              </a:r>
            </a:p>
          </p:txBody>
        </p:sp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5742" y1="45898" x2="35742" y2="45898"/>
                          <a14:backgroundMark x1="34570" y1="53906" x2="34570" y2="53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45013" y="4683550"/>
              <a:ext cx="504000" cy="5040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</p:pic>
      </p:grpSp>
      <p:grpSp>
        <p:nvGrpSpPr>
          <p:cNvPr id="91" name="组合 90"/>
          <p:cNvGrpSpPr/>
          <p:nvPr/>
        </p:nvGrpSpPr>
        <p:grpSpPr>
          <a:xfrm>
            <a:off x="605197" y="4618166"/>
            <a:ext cx="1030857" cy="711631"/>
            <a:chOff x="-25577" y="3582094"/>
            <a:chExt cx="1031096" cy="711796"/>
          </a:xfrm>
        </p:grpSpPr>
        <p:sp>
          <p:nvSpPr>
            <p:cNvPr id="92" name="Oval 16"/>
            <p:cNvSpPr>
              <a:spLocks noChangeArrowheads="1"/>
            </p:cNvSpPr>
            <p:nvPr/>
          </p:nvSpPr>
          <p:spPr bwMode="auto">
            <a:xfrm>
              <a:off x="-25577" y="3582094"/>
              <a:ext cx="295999" cy="295999"/>
            </a:xfrm>
            <a:prstGeom prst="fram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93" name="Oval 17"/>
            <p:cNvSpPr>
              <a:spLocks noChangeArrowheads="1"/>
            </p:cNvSpPr>
            <p:nvPr/>
          </p:nvSpPr>
          <p:spPr bwMode="auto">
            <a:xfrm>
              <a:off x="394471" y="3839809"/>
              <a:ext cx="454081" cy="454081"/>
            </a:xfrm>
            <a:prstGeom prst="fram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94" name="Oval 3"/>
            <p:cNvSpPr>
              <a:spLocks noChangeArrowheads="1"/>
            </p:cNvSpPr>
            <p:nvPr/>
          </p:nvSpPr>
          <p:spPr bwMode="auto">
            <a:xfrm>
              <a:off x="684883" y="3693506"/>
              <a:ext cx="320636" cy="320636"/>
            </a:xfrm>
            <a:prstGeom prst="fram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442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8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3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3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3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3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8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8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3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8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33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8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83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8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330"/>
                            </p:stCondLst>
                            <p:childTnLst>
                              <p:par>
                                <p:cTn id="1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8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830"/>
                            </p:stCondLst>
                            <p:childTnLst>
                              <p:par>
                                <p:cTn id="1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430"/>
                            </p:stCondLst>
                            <p:childTnLst>
                              <p:par>
                                <p:cTn id="1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680"/>
                            </p:stCondLst>
                            <p:childTnLst>
                              <p:par>
                                <p:cTn id="1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 tmFilter="0,0; .5, 1; 1, 1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430"/>
                            </p:stCondLst>
                            <p:childTnLst>
                              <p:par>
                                <p:cTn id="1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8930"/>
                            </p:stCondLst>
                            <p:childTnLst>
                              <p:par>
                                <p:cTn id="1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9" grpId="0" animBg="1"/>
      <p:bldP spid="71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79" grpId="0"/>
      <p:bldP spid="80" grpId="0"/>
      <p:bldP spid="81" grpId="0"/>
      <p:bldP spid="82" grpId="0"/>
      <p:bldP spid="84" grpId="0"/>
      <p:bldP spid="8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5"/>
          <p:cNvSpPr txBox="1"/>
          <p:nvPr/>
        </p:nvSpPr>
        <p:spPr>
          <a:xfrm>
            <a:off x="828094" y="206527"/>
            <a:ext cx="4337053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企业架构</a:t>
            </a:r>
            <a:endParaRPr lang="zh-CN" altLang="zh-CN" sz="3599" dirty="0"/>
          </a:p>
        </p:txBody>
      </p:sp>
      <p:sp>
        <p:nvSpPr>
          <p:cNvPr id="5" name="TextBox 4"/>
          <p:cNvSpPr txBox="1"/>
          <p:nvPr/>
        </p:nvSpPr>
        <p:spPr>
          <a:xfrm>
            <a:off x="2922559" y="394809"/>
            <a:ext cx="3461971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The enterprise architecture 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7" name="矩形 6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13" name="矩形 12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3" name="直接连接符 32"/>
          <p:cNvCxnSpPr/>
          <p:nvPr/>
        </p:nvCxnSpPr>
        <p:spPr>
          <a:xfrm flipH="1">
            <a:off x="2822648" y="3576988"/>
            <a:ext cx="116812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94" idx="2"/>
          </p:cNvCxnSpPr>
          <p:nvPr/>
        </p:nvCxnSpPr>
        <p:spPr>
          <a:xfrm flipH="1">
            <a:off x="5788845" y="2128866"/>
            <a:ext cx="579730" cy="120278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 flipV="1">
            <a:off x="5777667" y="3763424"/>
            <a:ext cx="590910" cy="1818473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351853" y="4216934"/>
            <a:ext cx="966272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7618714" y="2452062"/>
            <a:ext cx="1601757" cy="463424"/>
            <a:chOff x="6797535" y="2414529"/>
            <a:chExt cx="1602128" cy="463531"/>
          </a:xfrm>
        </p:grpSpPr>
        <p:cxnSp>
          <p:nvCxnSpPr>
            <p:cNvPr id="38" name="直接连接符 37"/>
            <p:cNvCxnSpPr/>
            <p:nvPr/>
          </p:nvCxnSpPr>
          <p:spPr>
            <a:xfrm flipH="1">
              <a:off x="6797535" y="2414529"/>
              <a:ext cx="635632" cy="4635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7433167" y="2414529"/>
              <a:ext cx="966496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直接连接符 39"/>
          <p:cNvCxnSpPr>
            <a:endCxn id="93" idx="3"/>
          </p:cNvCxnSpPr>
          <p:nvPr/>
        </p:nvCxnSpPr>
        <p:spPr>
          <a:xfrm flipH="1">
            <a:off x="7074868" y="1928080"/>
            <a:ext cx="2214072" cy="4703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7066062" y="1444997"/>
            <a:ext cx="2276969" cy="366294"/>
            <a:chOff x="6219844" y="1349931"/>
            <a:chExt cx="2277496" cy="366379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6219844" y="1349931"/>
              <a:ext cx="333282" cy="366379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6553125" y="1349931"/>
              <a:ext cx="1944215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8350715" y="2891160"/>
            <a:ext cx="955421" cy="121200"/>
            <a:chOff x="7529706" y="2853730"/>
            <a:chExt cx="955642" cy="121228"/>
          </a:xfrm>
        </p:grpSpPr>
        <p:cxnSp>
          <p:nvCxnSpPr>
            <p:cNvPr id="45" name="直接连接符 44"/>
            <p:cNvCxnSpPr/>
            <p:nvPr/>
          </p:nvCxnSpPr>
          <p:spPr>
            <a:xfrm flipH="1">
              <a:off x="7984898" y="2853730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7529706" y="2854275"/>
              <a:ext cx="454056" cy="120683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8254200" y="3107134"/>
            <a:ext cx="1034739" cy="230723"/>
            <a:chOff x="7433167" y="3069754"/>
            <a:chExt cx="1034979" cy="230776"/>
          </a:xfrm>
        </p:grpSpPr>
        <p:cxnSp>
          <p:nvCxnSpPr>
            <p:cNvPr id="48" name="直接连接符 47"/>
            <p:cNvCxnSpPr/>
            <p:nvPr/>
          </p:nvCxnSpPr>
          <p:spPr>
            <a:xfrm flipH="1">
              <a:off x="8014093" y="3278625"/>
              <a:ext cx="454053" cy="2190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 flipV="1">
              <a:off x="7433167" y="3069754"/>
              <a:ext cx="580928" cy="23077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8124766" y="3770426"/>
            <a:ext cx="1245914" cy="390561"/>
            <a:chOff x="7251138" y="3733199"/>
            <a:chExt cx="1246202" cy="390651"/>
          </a:xfrm>
        </p:grpSpPr>
        <p:cxnSp>
          <p:nvCxnSpPr>
            <p:cNvPr id="51" name="直接连接符 50"/>
            <p:cNvCxnSpPr/>
            <p:nvPr/>
          </p:nvCxnSpPr>
          <p:spPr>
            <a:xfrm flipH="1" flipV="1">
              <a:off x="7916415" y="3736897"/>
              <a:ext cx="580925" cy="14098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7251138" y="3733199"/>
              <a:ext cx="676334" cy="39065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8166266" y="4627319"/>
            <a:ext cx="1139870" cy="256007"/>
            <a:chOff x="7345214" y="4590291"/>
            <a:chExt cx="1140134" cy="256066"/>
          </a:xfrm>
        </p:grpSpPr>
        <p:cxnSp>
          <p:nvCxnSpPr>
            <p:cNvPr id="54" name="直接连接符 53"/>
            <p:cNvCxnSpPr/>
            <p:nvPr/>
          </p:nvCxnSpPr>
          <p:spPr>
            <a:xfrm flipH="1">
              <a:off x="7772468" y="4590291"/>
              <a:ext cx="71288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H="1">
              <a:off x="7345214" y="4590291"/>
              <a:ext cx="427256" cy="25606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8181902" y="4895845"/>
            <a:ext cx="1107036" cy="147905"/>
            <a:chOff x="7360854" y="4858878"/>
            <a:chExt cx="1107292" cy="147939"/>
          </a:xfrm>
        </p:grpSpPr>
        <p:cxnSp>
          <p:nvCxnSpPr>
            <p:cNvPr id="57" name="直接连接符 56"/>
            <p:cNvCxnSpPr/>
            <p:nvPr/>
          </p:nvCxnSpPr>
          <p:spPr>
            <a:xfrm flipH="1">
              <a:off x="7984898" y="5006817"/>
              <a:ext cx="483248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 flipV="1">
              <a:off x="7360854" y="4858878"/>
              <a:ext cx="653240" cy="147939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>
            <a:off x="5777666" y="3553468"/>
            <a:ext cx="1164746" cy="641903"/>
            <a:chOff x="4956061" y="3516191"/>
            <a:chExt cx="1165016" cy="642052"/>
          </a:xfrm>
        </p:grpSpPr>
        <p:cxnSp>
          <p:nvCxnSpPr>
            <p:cNvPr id="60" name="直接连接符 59"/>
            <p:cNvCxnSpPr/>
            <p:nvPr/>
          </p:nvCxnSpPr>
          <p:spPr>
            <a:xfrm flipH="1" flipV="1">
              <a:off x="4956061" y="3516191"/>
              <a:ext cx="664566" cy="64205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5620627" y="4158243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5648867" y="3369406"/>
            <a:ext cx="1293547" cy="1526439"/>
            <a:chOff x="4896942" y="3586878"/>
            <a:chExt cx="1224135" cy="127200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4896942" y="3586878"/>
              <a:ext cx="723685" cy="127200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5620627" y="4858878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5648866" y="3004663"/>
            <a:ext cx="1269363" cy="520118"/>
            <a:chOff x="4827231" y="2967259"/>
            <a:chExt cx="1269657" cy="520238"/>
          </a:xfrm>
        </p:grpSpPr>
        <p:cxnSp>
          <p:nvCxnSpPr>
            <p:cNvPr id="66" name="直接连接符 65"/>
            <p:cNvCxnSpPr/>
            <p:nvPr/>
          </p:nvCxnSpPr>
          <p:spPr>
            <a:xfrm flipH="1">
              <a:off x="5596438" y="2972345"/>
              <a:ext cx="50045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H="1">
              <a:off x="4827231" y="2967259"/>
              <a:ext cx="769207" cy="520238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1195983" y="3251117"/>
            <a:ext cx="2076221" cy="534416"/>
            <a:chOff x="373317" y="3213770"/>
            <a:chExt cx="2076702" cy="534540"/>
          </a:xfrm>
        </p:grpSpPr>
        <p:sp>
          <p:nvSpPr>
            <p:cNvPr id="69" name="圆角矩形 68"/>
            <p:cNvSpPr/>
            <p:nvPr/>
          </p:nvSpPr>
          <p:spPr>
            <a:xfrm>
              <a:off x="373317" y="3241897"/>
              <a:ext cx="2076702" cy="50641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70" name="TextBox 152"/>
            <p:cNvSpPr>
              <a:spLocks noChangeArrowheads="1"/>
            </p:cNvSpPr>
            <p:nvPr/>
          </p:nvSpPr>
          <p:spPr bwMode="auto">
            <a:xfrm>
              <a:off x="861887" y="3213770"/>
              <a:ext cx="1099562" cy="507831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zh-CN" altLang="en-US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董事会</a:t>
              </a:r>
              <a:endParaRPr lang="zh-CN" altLang="en-US" b="1" kern="0" dirty="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719614" y="3251117"/>
            <a:ext cx="2076221" cy="534416"/>
            <a:chOff x="2897532" y="3213770"/>
            <a:chExt cx="2076702" cy="534540"/>
          </a:xfrm>
        </p:grpSpPr>
        <p:sp>
          <p:nvSpPr>
            <p:cNvPr id="72" name="圆角矩形 71"/>
            <p:cNvSpPr/>
            <p:nvPr/>
          </p:nvSpPr>
          <p:spPr>
            <a:xfrm>
              <a:off x="2897532" y="3241897"/>
              <a:ext cx="2076702" cy="50641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73" name="TextBox 152"/>
            <p:cNvSpPr>
              <a:spLocks noChangeArrowheads="1"/>
            </p:cNvSpPr>
            <p:nvPr/>
          </p:nvSpPr>
          <p:spPr bwMode="auto">
            <a:xfrm>
              <a:off x="3339048" y="3213770"/>
              <a:ext cx="1099562" cy="507831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总经理</a:t>
              </a:r>
              <a:endParaRPr lang="zh-CN" altLang="en-US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885576" y="4633255"/>
            <a:ext cx="1466278" cy="461558"/>
            <a:chOff x="6064227" y="4596227"/>
            <a:chExt cx="1466617" cy="461665"/>
          </a:xfrm>
        </p:grpSpPr>
        <p:sp>
          <p:nvSpPr>
            <p:cNvPr id="75" name="圆角矩形 74"/>
            <p:cNvSpPr/>
            <p:nvPr/>
          </p:nvSpPr>
          <p:spPr>
            <a:xfrm>
              <a:off x="6064227" y="4680058"/>
              <a:ext cx="1466617" cy="3576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76" name="TextBox 152"/>
            <p:cNvSpPr>
              <a:spLocks noChangeArrowheads="1"/>
            </p:cNvSpPr>
            <p:nvPr/>
          </p:nvSpPr>
          <p:spPr bwMode="auto">
            <a:xfrm>
              <a:off x="6214293" y="4596227"/>
              <a:ext cx="1099562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客服部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885576" y="3955861"/>
            <a:ext cx="1466278" cy="461558"/>
            <a:chOff x="6064227" y="3918676"/>
            <a:chExt cx="1466617" cy="461665"/>
          </a:xfrm>
        </p:grpSpPr>
        <p:sp>
          <p:nvSpPr>
            <p:cNvPr id="78" name="圆角矩形 77"/>
            <p:cNvSpPr/>
            <p:nvPr/>
          </p:nvSpPr>
          <p:spPr>
            <a:xfrm>
              <a:off x="6064227" y="3969086"/>
              <a:ext cx="1466617" cy="3576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79" name="TextBox 152"/>
            <p:cNvSpPr>
              <a:spLocks noChangeArrowheads="1"/>
            </p:cNvSpPr>
            <p:nvPr/>
          </p:nvSpPr>
          <p:spPr bwMode="auto">
            <a:xfrm>
              <a:off x="6193085" y="3918676"/>
              <a:ext cx="1099562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销售部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885576" y="2750093"/>
            <a:ext cx="1466278" cy="461558"/>
            <a:chOff x="6064227" y="2712629"/>
            <a:chExt cx="1466617" cy="461665"/>
          </a:xfrm>
        </p:grpSpPr>
        <p:sp>
          <p:nvSpPr>
            <p:cNvPr id="81" name="圆角矩形 80"/>
            <p:cNvSpPr/>
            <p:nvPr/>
          </p:nvSpPr>
          <p:spPr>
            <a:xfrm>
              <a:off x="6064227" y="2788439"/>
              <a:ext cx="1466617" cy="3576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82" name="TextBox 152"/>
            <p:cNvSpPr>
              <a:spLocks noChangeArrowheads="1"/>
            </p:cNvSpPr>
            <p:nvPr/>
          </p:nvSpPr>
          <p:spPr bwMode="auto">
            <a:xfrm>
              <a:off x="6193085" y="2712629"/>
              <a:ext cx="1099562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产品部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84" name="直接连接符 83"/>
          <p:cNvCxnSpPr/>
          <p:nvPr/>
        </p:nvCxnSpPr>
        <p:spPr>
          <a:xfrm flipH="1">
            <a:off x="6942412" y="5665335"/>
            <a:ext cx="234652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组合 85"/>
          <p:cNvGrpSpPr/>
          <p:nvPr/>
        </p:nvGrpSpPr>
        <p:grpSpPr>
          <a:xfrm>
            <a:off x="6918230" y="5461246"/>
            <a:ext cx="2370710" cy="696752"/>
            <a:chOff x="6096888" y="5424410"/>
            <a:chExt cx="2371259" cy="696913"/>
          </a:xfrm>
        </p:grpSpPr>
        <p:cxnSp>
          <p:nvCxnSpPr>
            <p:cNvPr id="87" name="直接连接符 86"/>
            <p:cNvCxnSpPr/>
            <p:nvPr/>
          </p:nvCxnSpPr>
          <p:spPr>
            <a:xfrm flipH="1" flipV="1">
              <a:off x="6553125" y="6085720"/>
              <a:ext cx="1915022" cy="35603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 flipH="1" flipV="1">
              <a:off x="6096888" y="5424410"/>
              <a:ext cx="456237" cy="66131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组合 88"/>
          <p:cNvGrpSpPr/>
          <p:nvPr/>
        </p:nvGrpSpPr>
        <p:grpSpPr>
          <a:xfrm>
            <a:off x="5608589" y="5352720"/>
            <a:ext cx="1466278" cy="461558"/>
            <a:chOff x="4786945" y="5106465"/>
            <a:chExt cx="1466617" cy="461665"/>
          </a:xfrm>
        </p:grpSpPr>
        <p:sp>
          <p:nvSpPr>
            <p:cNvPr id="90" name="圆角矩形 89"/>
            <p:cNvSpPr/>
            <p:nvPr/>
          </p:nvSpPr>
          <p:spPr>
            <a:xfrm>
              <a:off x="4786945" y="5156875"/>
              <a:ext cx="1466617" cy="3576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91" name="TextBox 152"/>
            <p:cNvSpPr>
              <a:spLocks noChangeArrowheads="1"/>
            </p:cNvSpPr>
            <p:nvPr/>
          </p:nvSpPr>
          <p:spPr bwMode="auto">
            <a:xfrm>
              <a:off x="4827230" y="5106465"/>
              <a:ext cx="1426331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网站运营部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5608589" y="1667308"/>
            <a:ext cx="1466278" cy="461558"/>
            <a:chOff x="4786945" y="1629594"/>
            <a:chExt cx="1466617" cy="461665"/>
          </a:xfrm>
        </p:grpSpPr>
        <p:sp>
          <p:nvSpPr>
            <p:cNvPr id="93" name="圆角矩形 92"/>
            <p:cNvSpPr/>
            <p:nvPr/>
          </p:nvSpPr>
          <p:spPr>
            <a:xfrm>
              <a:off x="4786945" y="1716310"/>
              <a:ext cx="1466617" cy="35764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94" name="TextBox 152"/>
            <p:cNvSpPr>
              <a:spLocks noChangeArrowheads="1"/>
            </p:cNvSpPr>
            <p:nvPr/>
          </p:nvSpPr>
          <p:spPr bwMode="auto">
            <a:xfrm>
              <a:off x="4997326" y="1629594"/>
              <a:ext cx="1099562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财务部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9220471" y="1137975"/>
            <a:ext cx="1249517" cy="461558"/>
            <a:chOff x="8399663" y="1100138"/>
            <a:chExt cx="1249806" cy="461665"/>
          </a:xfrm>
        </p:grpSpPr>
        <p:sp>
          <p:nvSpPr>
            <p:cNvPr id="96" name="圆角矩形 95"/>
            <p:cNvSpPr/>
            <p:nvPr/>
          </p:nvSpPr>
          <p:spPr>
            <a:xfrm>
              <a:off x="8399663" y="1197546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97" name="TextBox 152"/>
            <p:cNvSpPr>
              <a:spLocks noChangeArrowheads="1"/>
            </p:cNvSpPr>
            <p:nvPr/>
          </p:nvSpPr>
          <p:spPr bwMode="auto">
            <a:xfrm>
              <a:off x="8563082" y="1100138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会计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9220471" y="1640366"/>
            <a:ext cx="1249517" cy="461558"/>
            <a:chOff x="8399663" y="1602645"/>
            <a:chExt cx="1249806" cy="461665"/>
          </a:xfrm>
        </p:grpSpPr>
        <p:sp>
          <p:nvSpPr>
            <p:cNvPr id="99" name="圆角矩形 98"/>
            <p:cNvSpPr/>
            <p:nvPr/>
          </p:nvSpPr>
          <p:spPr>
            <a:xfrm>
              <a:off x="8399663" y="1701602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00" name="TextBox 152"/>
            <p:cNvSpPr>
              <a:spLocks noChangeArrowheads="1"/>
            </p:cNvSpPr>
            <p:nvPr/>
          </p:nvSpPr>
          <p:spPr bwMode="auto">
            <a:xfrm>
              <a:off x="8563082" y="1602645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出纳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220471" y="2133724"/>
            <a:ext cx="1249517" cy="461558"/>
            <a:chOff x="8399663" y="2096118"/>
            <a:chExt cx="1249806" cy="461665"/>
          </a:xfrm>
        </p:grpSpPr>
        <p:sp>
          <p:nvSpPr>
            <p:cNvPr id="102" name="圆角矩形 101"/>
            <p:cNvSpPr/>
            <p:nvPr/>
          </p:nvSpPr>
          <p:spPr>
            <a:xfrm>
              <a:off x="8399663" y="2205658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03" name="TextBox 152"/>
            <p:cNvSpPr>
              <a:spLocks noChangeArrowheads="1"/>
            </p:cNvSpPr>
            <p:nvPr/>
          </p:nvSpPr>
          <p:spPr bwMode="auto">
            <a:xfrm>
              <a:off x="8563082" y="2096118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物流部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9220471" y="2579957"/>
            <a:ext cx="1249517" cy="461558"/>
            <a:chOff x="8399663" y="2542454"/>
            <a:chExt cx="1249806" cy="461665"/>
          </a:xfrm>
        </p:grpSpPr>
        <p:sp>
          <p:nvSpPr>
            <p:cNvPr id="105" name="圆角矩形 104"/>
            <p:cNvSpPr/>
            <p:nvPr/>
          </p:nvSpPr>
          <p:spPr>
            <a:xfrm>
              <a:off x="8399663" y="2637706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06" name="TextBox 152"/>
            <p:cNvSpPr>
              <a:spLocks noChangeArrowheads="1"/>
            </p:cNvSpPr>
            <p:nvPr/>
          </p:nvSpPr>
          <p:spPr bwMode="auto">
            <a:xfrm>
              <a:off x="8563082" y="2542454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基地部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9220471" y="3010317"/>
            <a:ext cx="1249517" cy="461558"/>
            <a:chOff x="8399663" y="2972914"/>
            <a:chExt cx="1249806" cy="461665"/>
          </a:xfrm>
        </p:grpSpPr>
        <p:sp>
          <p:nvSpPr>
            <p:cNvPr id="108" name="圆角矩形 107"/>
            <p:cNvSpPr/>
            <p:nvPr/>
          </p:nvSpPr>
          <p:spPr>
            <a:xfrm>
              <a:off x="8399663" y="3069754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09" name="TextBox 152"/>
            <p:cNvSpPr>
              <a:spLocks noChangeArrowheads="1"/>
            </p:cNvSpPr>
            <p:nvPr/>
          </p:nvSpPr>
          <p:spPr bwMode="auto">
            <a:xfrm>
              <a:off x="8563082" y="2972914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质量部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9220471" y="3504735"/>
            <a:ext cx="1249517" cy="461558"/>
            <a:chOff x="8399663" y="3467446"/>
            <a:chExt cx="1249806" cy="461665"/>
          </a:xfrm>
        </p:grpSpPr>
        <p:sp>
          <p:nvSpPr>
            <p:cNvPr id="111" name="圆角矩形 110"/>
            <p:cNvSpPr/>
            <p:nvPr/>
          </p:nvSpPr>
          <p:spPr>
            <a:xfrm>
              <a:off x="8399663" y="3573810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12" name="TextBox 152"/>
            <p:cNvSpPr>
              <a:spLocks noChangeArrowheads="1"/>
            </p:cNvSpPr>
            <p:nvPr/>
          </p:nvSpPr>
          <p:spPr bwMode="auto">
            <a:xfrm>
              <a:off x="8563082" y="3467446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国外户部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9220471" y="4386323"/>
            <a:ext cx="1249517" cy="461558"/>
            <a:chOff x="8399663" y="4349238"/>
            <a:chExt cx="1249806" cy="461665"/>
          </a:xfrm>
        </p:grpSpPr>
        <p:sp>
          <p:nvSpPr>
            <p:cNvPr id="114" name="圆角矩形 113"/>
            <p:cNvSpPr/>
            <p:nvPr/>
          </p:nvSpPr>
          <p:spPr>
            <a:xfrm>
              <a:off x="8399663" y="4437906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15" name="TextBox 152"/>
            <p:cNvSpPr>
              <a:spLocks noChangeArrowheads="1"/>
            </p:cNvSpPr>
            <p:nvPr/>
          </p:nvSpPr>
          <p:spPr bwMode="auto">
            <a:xfrm>
              <a:off x="8563082" y="4349238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售前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9220471" y="4795248"/>
            <a:ext cx="1249517" cy="461558"/>
            <a:chOff x="8399663" y="4758258"/>
            <a:chExt cx="1249806" cy="461665"/>
          </a:xfrm>
        </p:grpSpPr>
        <p:sp>
          <p:nvSpPr>
            <p:cNvPr id="117" name="圆角矩形 116"/>
            <p:cNvSpPr/>
            <p:nvPr/>
          </p:nvSpPr>
          <p:spPr>
            <a:xfrm>
              <a:off x="8399663" y="4853215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18" name="TextBox 152"/>
            <p:cNvSpPr>
              <a:spLocks noChangeArrowheads="1"/>
            </p:cNvSpPr>
            <p:nvPr/>
          </p:nvSpPr>
          <p:spPr bwMode="auto">
            <a:xfrm>
              <a:off x="8563082" y="4758258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售后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9220471" y="5372767"/>
            <a:ext cx="1249517" cy="461558"/>
            <a:chOff x="8399663" y="5335910"/>
            <a:chExt cx="1249806" cy="461665"/>
          </a:xfrm>
        </p:grpSpPr>
        <p:sp>
          <p:nvSpPr>
            <p:cNvPr id="120" name="圆角矩形 119"/>
            <p:cNvSpPr/>
            <p:nvPr/>
          </p:nvSpPr>
          <p:spPr>
            <a:xfrm>
              <a:off x="8399663" y="5429279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21" name="TextBox 152"/>
            <p:cNvSpPr>
              <a:spLocks noChangeArrowheads="1"/>
            </p:cNvSpPr>
            <p:nvPr/>
          </p:nvSpPr>
          <p:spPr bwMode="auto">
            <a:xfrm>
              <a:off x="8563082" y="5335910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技术部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9220471" y="5875118"/>
            <a:ext cx="1249517" cy="461558"/>
            <a:chOff x="8399663" y="5838378"/>
            <a:chExt cx="1249806" cy="461665"/>
          </a:xfrm>
        </p:grpSpPr>
        <p:sp>
          <p:nvSpPr>
            <p:cNvPr id="123" name="圆角矩形 122"/>
            <p:cNvSpPr/>
            <p:nvPr/>
          </p:nvSpPr>
          <p:spPr>
            <a:xfrm>
              <a:off x="8399663" y="5933335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24" name="TextBox 152"/>
            <p:cNvSpPr>
              <a:spLocks noChangeArrowheads="1"/>
            </p:cNvSpPr>
            <p:nvPr/>
          </p:nvSpPr>
          <p:spPr bwMode="auto">
            <a:xfrm>
              <a:off x="8563082" y="5838378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市场部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9220471" y="3949737"/>
            <a:ext cx="1249517" cy="461558"/>
            <a:chOff x="8399663" y="3912551"/>
            <a:chExt cx="1249806" cy="461665"/>
          </a:xfrm>
        </p:grpSpPr>
        <p:sp>
          <p:nvSpPr>
            <p:cNvPr id="126" name="圆角矩形 125"/>
            <p:cNvSpPr/>
            <p:nvPr/>
          </p:nvSpPr>
          <p:spPr>
            <a:xfrm>
              <a:off x="8399663" y="4005858"/>
              <a:ext cx="1249806" cy="30477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noFill/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b="1" dirty="0"/>
            </a:p>
          </p:txBody>
        </p:sp>
        <p:sp>
          <p:nvSpPr>
            <p:cNvPr id="127" name="TextBox 152"/>
            <p:cNvSpPr>
              <a:spLocks noChangeArrowheads="1"/>
            </p:cNvSpPr>
            <p:nvPr/>
          </p:nvSpPr>
          <p:spPr bwMode="auto">
            <a:xfrm>
              <a:off x="8563082" y="3912551"/>
              <a:ext cx="999297" cy="46166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14217" fontAlgn="base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1600" b="1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大客户部</a:t>
              </a:r>
              <a:endParaRPr lang="zh-CN" altLang="en-US" sz="1600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1055754" y="4606885"/>
            <a:ext cx="2655010" cy="875964"/>
            <a:chOff x="918855" y="4569851"/>
            <a:chExt cx="2655625" cy="876167"/>
          </a:xfrm>
        </p:grpSpPr>
        <p:sp>
          <p:nvSpPr>
            <p:cNvPr id="129" name="TextBox 128"/>
            <p:cNvSpPr txBox="1"/>
            <p:nvPr/>
          </p:nvSpPr>
          <p:spPr>
            <a:xfrm>
              <a:off x="1080517" y="4968964"/>
              <a:ext cx="213394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点击此处添加部门情况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130" name="Freeform 512"/>
            <p:cNvSpPr>
              <a:spLocks/>
            </p:cNvSpPr>
            <p:nvPr/>
          </p:nvSpPr>
          <p:spPr bwMode="auto">
            <a:xfrm>
              <a:off x="918855" y="4664453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1061982" y="4569851"/>
              <a:ext cx="25124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各部门内容</a:t>
              </a:r>
              <a:endParaRPr lang="zh-CN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5139459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8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3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8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3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8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63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88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3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80"/>
                            </p:stCondLst>
                            <p:childTnLst>
                              <p:par>
                                <p:cTn id="6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63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880"/>
                            </p:stCondLst>
                            <p:childTnLst>
                              <p:par>
                                <p:cTn id="8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13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380"/>
                            </p:stCondLst>
                            <p:childTnLst>
                              <p:par>
                                <p:cTn id="9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63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880"/>
                            </p:stCondLst>
                            <p:childTnLst>
                              <p:par>
                                <p:cTn id="10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13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380"/>
                            </p:stCondLst>
                            <p:childTnLst>
                              <p:par>
                                <p:cTn id="1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63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880"/>
                            </p:stCondLst>
                            <p:childTnLst>
                              <p:par>
                                <p:cTn id="1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13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380"/>
                            </p:stCondLst>
                            <p:childTnLst>
                              <p:par>
                                <p:cTn id="1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63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880"/>
                            </p:stCondLst>
                            <p:childTnLst>
                              <p:par>
                                <p:cTn id="1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130"/>
                            </p:stCondLst>
                            <p:childTnLst>
                              <p:par>
                                <p:cTn id="1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8380"/>
                            </p:stCondLst>
                            <p:childTnLst>
                              <p:par>
                                <p:cTn id="1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8630"/>
                            </p:stCondLst>
                            <p:childTnLst>
                              <p:par>
                                <p:cTn id="1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8880"/>
                            </p:stCondLst>
                            <p:childTnLst>
                              <p:par>
                                <p:cTn id="1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9130"/>
                            </p:stCondLst>
                            <p:childTnLst>
                              <p:par>
                                <p:cTn id="1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9380"/>
                            </p:stCondLst>
                            <p:childTnLst>
                              <p:par>
                                <p:cTn id="17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9630"/>
                            </p:stCondLst>
                            <p:childTnLst>
                              <p:par>
                                <p:cTn id="1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9880"/>
                            </p:stCondLst>
                            <p:childTnLst>
                              <p:par>
                                <p:cTn id="19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130"/>
                            </p:stCondLst>
                            <p:childTnLst>
                              <p:par>
                                <p:cTn id="1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380"/>
                            </p:stCondLst>
                            <p:childTnLst>
                              <p:par>
                                <p:cTn id="20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630"/>
                            </p:stCondLst>
                            <p:childTnLst>
                              <p:par>
                                <p:cTn id="2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0880"/>
                            </p:stCondLst>
                            <p:childTnLst>
                              <p:par>
                                <p:cTn id="2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1130"/>
                            </p:stCondLst>
                            <p:childTnLst>
                              <p:par>
                                <p:cTn id="2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892558" y="972607"/>
            <a:ext cx="2448272" cy="244827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808413" y="4406540"/>
            <a:ext cx="1436675" cy="215444"/>
            <a:chOff x="4369395" y="3284984"/>
            <a:chExt cx="1436675" cy="215444"/>
          </a:xfrm>
        </p:grpSpPr>
        <p:sp>
          <p:nvSpPr>
            <p:cNvPr id="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项目来源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461112" y="4406540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需求分析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808413" y="4797732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解决问题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461112" y="4797152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行业前景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3" name="标题 4"/>
          <p:cNvSpPr txBox="1">
            <a:spLocks/>
          </p:cNvSpPr>
          <p:nvPr/>
        </p:nvSpPr>
        <p:spPr>
          <a:xfrm>
            <a:off x="4945459" y="3819612"/>
            <a:ext cx="237626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我们要做什么</a:t>
            </a: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标题 4"/>
          <p:cNvSpPr txBox="1">
            <a:spLocks/>
          </p:cNvSpPr>
          <p:nvPr/>
        </p:nvSpPr>
        <p:spPr>
          <a:xfrm>
            <a:off x="4945459" y="2780928"/>
            <a:ext cx="237626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</a:p>
        </p:txBody>
      </p:sp>
      <p:sp>
        <p:nvSpPr>
          <p:cNvPr id="36" name="椭圆 35"/>
          <p:cNvSpPr/>
          <p:nvPr/>
        </p:nvSpPr>
        <p:spPr>
          <a:xfrm>
            <a:off x="4996314" y="1076363"/>
            <a:ext cx="2240761" cy="2240761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/>
          <p:nvPr/>
        </p:nvCxnSpPr>
        <p:spPr>
          <a:xfrm>
            <a:off x="4808413" y="4293096"/>
            <a:ext cx="2477306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4801443" y="5157772"/>
            <a:ext cx="1436675" cy="215444"/>
            <a:chOff x="4369395" y="3284984"/>
            <a:chExt cx="1436675" cy="215444"/>
          </a:xfrm>
        </p:grpSpPr>
        <p:sp>
          <p:nvSpPr>
            <p:cNvPr id="4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竞争对手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等腰三角形 4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4" name="KSO_Shape"/>
          <p:cNvSpPr>
            <a:spLocks/>
          </p:cNvSpPr>
          <p:nvPr/>
        </p:nvSpPr>
        <p:spPr bwMode="auto">
          <a:xfrm>
            <a:off x="5356820" y="1519958"/>
            <a:ext cx="1481536" cy="126177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468158" y="5157192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可行性分析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986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20000">
                                      <p:cBhvr>
                                        <p:cTn id="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000"/>
                            </p:stCondLst>
                            <p:childTnLst>
                              <p:par>
                                <p:cTn id="134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5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  <p:bldP spid="36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直接连接符 35"/>
          <p:cNvCxnSpPr/>
          <p:nvPr/>
        </p:nvCxnSpPr>
        <p:spPr>
          <a:xfrm>
            <a:off x="-163175" y="3584405"/>
            <a:ext cx="12484453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oval" w="lg" len="lg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1205455" y="2860415"/>
            <a:ext cx="1402651" cy="1399231"/>
            <a:chOff x="1201941" y="2518177"/>
            <a:chExt cx="1402976" cy="1399555"/>
          </a:xfrm>
        </p:grpSpPr>
        <p:sp>
          <p:nvSpPr>
            <p:cNvPr id="2" name="椭圆 1"/>
            <p:cNvSpPr/>
            <p:nvPr/>
          </p:nvSpPr>
          <p:spPr>
            <a:xfrm>
              <a:off x="1201941" y="2518177"/>
              <a:ext cx="1402976" cy="139955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13500000" scaled="1"/>
              <a:tileRect/>
            </a:gradFill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2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423738" y="2738264"/>
              <a:ext cx="959381" cy="9593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177800" dist="76200" dir="13500000">
                <a:schemeClr val="tx1">
                  <a:alpha val="28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904183" y="2860415"/>
            <a:ext cx="1402651" cy="1399231"/>
            <a:chOff x="2901063" y="2518177"/>
            <a:chExt cx="1402976" cy="1399555"/>
          </a:xfrm>
        </p:grpSpPr>
        <p:sp>
          <p:nvSpPr>
            <p:cNvPr id="3" name="椭圆 2"/>
            <p:cNvSpPr/>
            <p:nvPr/>
          </p:nvSpPr>
          <p:spPr>
            <a:xfrm>
              <a:off x="2901063" y="2518177"/>
              <a:ext cx="1402976" cy="139955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13500000" scaled="1"/>
              <a:tileRect/>
            </a:gradFill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2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122860" y="2738264"/>
              <a:ext cx="959381" cy="959381"/>
            </a:xfrm>
            <a:prstGeom prst="ellipse">
              <a:avLst/>
            </a:prstGeom>
            <a:solidFill>
              <a:srgbClr val="0099CC"/>
            </a:solidFill>
            <a:ln>
              <a:noFill/>
            </a:ln>
            <a:effectLst>
              <a:innerShdw blurRad="177800" dist="76200" dir="13500000">
                <a:schemeClr val="tx1">
                  <a:alpha val="28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587963" y="2860415"/>
            <a:ext cx="1402651" cy="1399231"/>
            <a:chOff x="4585232" y="2518177"/>
            <a:chExt cx="1402976" cy="1399555"/>
          </a:xfrm>
        </p:grpSpPr>
        <p:sp>
          <p:nvSpPr>
            <p:cNvPr id="4" name="椭圆 3"/>
            <p:cNvSpPr/>
            <p:nvPr/>
          </p:nvSpPr>
          <p:spPr>
            <a:xfrm>
              <a:off x="4585232" y="2518177"/>
              <a:ext cx="1402976" cy="139955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13500000" scaled="1"/>
              <a:tileRect/>
            </a:gradFill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2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4807029" y="2738264"/>
              <a:ext cx="959381" cy="95938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innerShdw blurRad="177800" dist="76200" dir="13500000">
                <a:schemeClr val="tx1">
                  <a:alpha val="28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94165" y="2860415"/>
            <a:ext cx="1402651" cy="1399231"/>
            <a:chOff x="6291829" y="2518177"/>
            <a:chExt cx="1402976" cy="1399555"/>
          </a:xfrm>
        </p:grpSpPr>
        <p:sp>
          <p:nvSpPr>
            <p:cNvPr id="5" name="椭圆 4"/>
            <p:cNvSpPr/>
            <p:nvPr/>
          </p:nvSpPr>
          <p:spPr>
            <a:xfrm>
              <a:off x="6291829" y="2518177"/>
              <a:ext cx="1402976" cy="139955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13500000" scaled="1"/>
              <a:tileRect/>
            </a:gradFill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2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513626" y="2738264"/>
              <a:ext cx="959381" cy="95938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innerShdw blurRad="177800" dist="76200" dir="13500000">
                <a:schemeClr val="tx1">
                  <a:alpha val="28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008268" y="2860415"/>
            <a:ext cx="1402651" cy="1399231"/>
            <a:chOff x="8006329" y="2518177"/>
            <a:chExt cx="1402976" cy="1399555"/>
          </a:xfrm>
        </p:grpSpPr>
        <p:sp>
          <p:nvSpPr>
            <p:cNvPr id="30" name="椭圆 29"/>
            <p:cNvSpPr/>
            <p:nvPr/>
          </p:nvSpPr>
          <p:spPr>
            <a:xfrm>
              <a:off x="8006329" y="2518177"/>
              <a:ext cx="1402976" cy="139955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13500000" scaled="1"/>
              <a:tileRect/>
            </a:gradFill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2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8228126" y="2738264"/>
              <a:ext cx="959381" cy="959381"/>
            </a:xfrm>
            <a:prstGeom prst="ellipse">
              <a:avLst/>
            </a:prstGeom>
            <a:solidFill>
              <a:srgbClr val="C30D23"/>
            </a:solidFill>
            <a:ln>
              <a:noFill/>
            </a:ln>
            <a:effectLst>
              <a:innerShdw blurRad="177800" dist="76200" dir="13500000">
                <a:schemeClr val="tx1">
                  <a:alpha val="28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741417" y="2860415"/>
            <a:ext cx="1402651" cy="1399231"/>
            <a:chOff x="9739879" y="2518177"/>
            <a:chExt cx="1402976" cy="1399555"/>
          </a:xfrm>
        </p:grpSpPr>
        <p:sp>
          <p:nvSpPr>
            <p:cNvPr id="33" name="椭圆 32"/>
            <p:cNvSpPr/>
            <p:nvPr/>
          </p:nvSpPr>
          <p:spPr>
            <a:xfrm>
              <a:off x="9739879" y="2518177"/>
              <a:ext cx="1402976" cy="139955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13500000" scaled="1"/>
              <a:tileRect/>
            </a:gradFill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2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9961676" y="2738264"/>
              <a:ext cx="959381" cy="95938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innerShdw blurRad="177800" dist="76200" dir="13500000">
                <a:schemeClr val="tx1">
                  <a:alpha val="28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5"/>
          <p:cNvSpPr txBox="1"/>
          <p:nvPr/>
        </p:nvSpPr>
        <p:spPr>
          <a:xfrm>
            <a:off x="1431057" y="3360171"/>
            <a:ext cx="1016118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effectLst/>
              </a:rPr>
              <a:t>2000</a:t>
            </a:r>
            <a:endParaRPr lang="zh-CN" altLang="zh-CN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44" name="文本框 5"/>
          <p:cNvSpPr txBox="1"/>
          <p:nvPr/>
        </p:nvSpPr>
        <p:spPr>
          <a:xfrm>
            <a:off x="3125929" y="3360171"/>
            <a:ext cx="1016118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effectLst/>
              </a:rPr>
              <a:t>2005</a:t>
            </a:r>
            <a:endParaRPr lang="zh-CN" altLang="zh-CN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45" name="文本框 5"/>
          <p:cNvSpPr txBox="1"/>
          <p:nvPr/>
        </p:nvSpPr>
        <p:spPr>
          <a:xfrm>
            <a:off x="4781229" y="3360171"/>
            <a:ext cx="1016118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effectLst/>
              </a:rPr>
              <a:t>2010</a:t>
            </a:r>
            <a:endParaRPr lang="zh-CN" altLang="zh-CN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46" name="文本框 5"/>
          <p:cNvSpPr txBox="1"/>
          <p:nvPr/>
        </p:nvSpPr>
        <p:spPr>
          <a:xfrm>
            <a:off x="6458952" y="3360171"/>
            <a:ext cx="1016118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effectLst/>
              </a:rPr>
              <a:t>2014</a:t>
            </a:r>
            <a:endParaRPr lang="zh-CN" altLang="zh-CN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47" name="文本框 5"/>
          <p:cNvSpPr txBox="1"/>
          <p:nvPr/>
        </p:nvSpPr>
        <p:spPr>
          <a:xfrm>
            <a:off x="8201534" y="3360171"/>
            <a:ext cx="1016118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effectLst/>
              </a:rPr>
              <a:t>2015</a:t>
            </a:r>
            <a:endParaRPr lang="zh-CN" altLang="zh-CN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48" name="文本框 5"/>
          <p:cNvSpPr txBox="1"/>
          <p:nvPr/>
        </p:nvSpPr>
        <p:spPr>
          <a:xfrm>
            <a:off x="9963163" y="3360171"/>
            <a:ext cx="1016118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effectLst/>
              </a:rPr>
              <a:t>2016</a:t>
            </a:r>
            <a:endParaRPr lang="zh-CN" altLang="zh-CN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05730" y="4618893"/>
            <a:ext cx="1820199" cy="1753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公司成立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单击此处添加你的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正文详细内容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004167" y="1657944"/>
            <a:ext cx="1805541" cy="1753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公司处于发展阶段单击此处添加你的</a:t>
            </a:r>
            <a:endParaRPr lang="en-US" altLang="zh-CN" dirty="0"/>
          </a:p>
          <a:p>
            <a:r>
              <a:rPr lang="zh-CN" altLang="en-US" dirty="0"/>
              <a:t>正文详细内容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781228" y="4618893"/>
            <a:ext cx="1972320" cy="1753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公司转型</a:t>
            </a:r>
            <a:endParaRPr lang="en-US" altLang="zh-CN" dirty="0"/>
          </a:p>
          <a:p>
            <a:r>
              <a:rPr lang="zh-CN" altLang="en-US" dirty="0"/>
              <a:t>单击此处添加你的</a:t>
            </a:r>
            <a:endParaRPr lang="en-US" altLang="zh-CN" dirty="0"/>
          </a:p>
          <a:p>
            <a:r>
              <a:rPr lang="zh-CN" altLang="en-US" dirty="0"/>
              <a:t>正文详细内容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49023" y="1642707"/>
            <a:ext cx="2095775" cy="1753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公司资产突破</a:t>
            </a:r>
            <a:r>
              <a:rPr lang="en-US" altLang="zh-CN" dirty="0"/>
              <a:t>1000</a:t>
            </a:r>
            <a:r>
              <a:rPr lang="zh-CN" altLang="en-US" dirty="0"/>
              <a:t>万单击此处添加你的</a:t>
            </a:r>
            <a:endParaRPr lang="en-US" altLang="zh-CN" dirty="0"/>
          </a:p>
          <a:p>
            <a:r>
              <a:rPr lang="zh-CN" altLang="en-US" dirty="0"/>
              <a:t>正文详细内容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01534" y="4618893"/>
            <a:ext cx="1995458" cy="1753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公司下设分公司单击此处添加你的</a:t>
            </a:r>
            <a:endParaRPr lang="en-US" altLang="zh-CN" dirty="0"/>
          </a:p>
          <a:p>
            <a:r>
              <a:rPr lang="zh-CN" altLang="en-US" dirty="0"/>
              <a:t>正文详细内容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912170" y="1657944"/>
            <a:ext cx="1869415" cy="1753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公司正式上市</a:t>
            </a:r>
            <a:endParaRPr lang="en-US" altLang="zh-CN" dirty="0"/>
          </a:p>
          <a:p>
            <a:r>
              <a:rPr lang="zh-CN" altLang="en-US" dirty="0"/>
              <a:t>单击此处添加你的</a:t>
            </a:r>
            <a:endParaRPr lang="en-US" altLang="zh-CN" dirty="0"/>
          </a:p>
          <a:p>
            <a:r>
              <a:rPr lang="zh-CN" altLang="en-US" dirty="0"/>
              <a:t>正文详细内容</a:t>
            </a:r>
          </a:p>
        </p:txBody>
      </p:sp>
      <p:sp>
        <p:nvSpPr>
          <p:cNvPr id="56" name="文本框 5"/>
          <p:cNvSpPr txBox="1"/>
          <p:nvPr/>
        </p:nvSpPr>
        <p:spPr>
          <a:xfrm>
            <a:off x="828094" y="168435"/>
            <a:ext cx="3313953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公司大事记</a:t>
            </a:r>
            <a:endParaRPr lang="zh-CN" altLang="zh-CN" sz="3599" dirty="0"/>
          </a:p>
        </p:txBody>
      </p:sp>
      <p:sp>
        <p:nvSpPr>
          <p:cNvPr id="57" name="TextBox 56"/>
          <p:cNvSpPr txBox="1"/>
          <p:nvPr/>
        </p:nvSpPr>
        <p:spPr>
          <a:xfrm>
            <a:off x="3331383" y="354547"/>
            <a:ext cx="2407545" cy="33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/>
              <a:t>Company events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59" name="矩形 5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65" name="矩形 6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083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6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4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4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4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4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4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4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4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940"/>
                            </p:stCondLst>
                            <p:childTnLst>
                              <p:par>
                                <p:cTn id="5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4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4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440"/>
                            </p:stCondLst>
                            <p:childTnLst>
                              <p:par>
                                <p:cTn id="7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94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44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940"/>
                            </p:stCondLst>
                            <p:childTnLst>
                              <p:par>
                                <p:cTn id="8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44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94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440"/>
                            </p:stCondLst>
                            <p:childTnLst>
                              <p:par>
                                <p:cTn id="10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94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44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851131" y="2406185"/>
            <a:ext cx="2976383" cy="2976383"/>
            <a:chOff x="6848924" y="2406742"/>
            <a:chExt cx="2977072" cy="2977072"/>
          </a:xfrm>
        </p:grpSpPr>
        <p:grpSp>
          <p:nvGrpSpPr>
            <p:cNvPr id="2" name="组合 1"/>
            <p:cNvGrpSpPr/>
            <p:nvPr/>
          </p:nvGrpSpPr>
          <p:grpSpPr>
            <a:xfrm>
              <a:off x="6848924" y="2406742"/>
              <a:ext cx="2977072" cy="2977072"/>
              <a:chOff x="4005943" y="1516285"/>
              <a:chExt cx="3600001" cy="3600001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4909458" y="2409372"/>
                <a:ext cx="1799770" cy="17997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584200">
                  <a:prstClr val="black">
                    <a:alpha val="31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5" name="图表 4"/>
              <p:cNvGraphicFramePr/>
              <p:nvPr>
                <p:extLst/>
              </p:nvPr>
            </p:nvGraphicFramePr>
            <p:xfrm>
              <a:off x="4005943" y="1516285"/>
              <a:ext cx="3600001" cy="360000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grpSp>
          <p:nvGrpSpPr>
            <p:cNvPr id="6" name="组合 5"/>
            <p:cNvGrpSpPr/>
            <p:nvPr/>
          </p:nvGrpSpPr>
          <p:grpSpPr>
            <a:xfrm>
              <a:off x="7093857" y="3316989"/>
              <a:ext cx="273133" cy="263874"/>
              <a:chOff x="549275" y="533400"/>
              <a:chExt cx="561975" cy="542926"/>
            </a:xfrm>
          </p:grpSpPr>
          <p:sp>
            <p:nvSpPr>
              <p:cNvPr id="7" name="Freeform 16"/>
              <p:cNvSpPr>
                <a:spLocks noEditPoints="1"/>
              </p:cNvSpPr>
              <p:nvPr/>
            </p:nvSpPr>
            <p:spPr bwMode="auto">
              <a:xfrm>
                <a:off x="549275" y="649288"/>
                <a:ext cx="463550" cy="427038"/>
              </a:xfrm>
              <a:custGeom>
                <a:avLst/>
                <a:gdLst>
                  <a:gd name="T0" fmla="*/ 149 w 165"/>
                  <a:gd name="T1" fmla="*/ 38 h 152"/>
                  <a:gd name="T2" fmla="*/ 147 w 165"/>
                  <a:gd name="T3" fmla="*/ 34 h 152"/>
                  <a:gd name="T4" fmla="*/ 137 w 165"/>
                  <a:gd name="T5" fmla="*/ 22 h 152"/>
                  <a:gd name="T6" fmla="*/ 125 w 165"/>
                  <a:gd name="T7" fmla="*/ 12 h 152"/>
                  <a:gd name="T8" fmla="*/ 121 w 165"/>
                  <a:gd name="T9" fmla="*/ 10 h 152"/>
                  <a:gd name="T10" fmla="*/ 118 w 165"/>
                  <a:gd name="T11" fmla="*/ 8 h 152"/>
                  <a:gd name="T12" fmla="*/ 83 w 165"/>
                  <a:gd name="T13" fmla="*/ 0 h 152"/>
                  <a:gd name="T14" fmla="*/ 29 w 165"/>
                  <a:gd name="T15" fmla="*/ 22 h 152"/>
                  <a:gd name="T16" fmla="*/ 29 w 165"/>
                  <a:gd name="T17" fmla="*/ 130 h 152"/>
                  <a:gd name="T18" fmla="*/ 83 w 165"/>
                  <a:gd name="T19" fmla="*/ 152 h 152"/>
                  <a:gd name="T20" fmla="*/ 137 w 165"/>
                  <a:gd name="T21" fmla="*/ 130 h 152"/>
                  <a:gd name="T22" fmla="*/ 151 w 165"/>
                  <a:gd name="T23" fmla="*/ 41 h 152"/>
                  <a:gd name="T24" fmla="*/ 149 w 165"/>
                  <a:gd name="T25" fmla="*/ 38 h 152"/>
                  <a:gd name="T26" fmla="*/ 83 w 165"/>
                  <a:gd name="T27" fmla="*/ 32 h 152"/>
                  <a:gd name="T28" fmla="*/ 52 w 165"/>
                  <a:gd name="T29" fmla="*/ 45 h 152"/>
                  <a:gd name="T30" fmla="*/ 39 w 165"/>
                  <a:gd name="T31" fmla="*/ 76 h 152"/>
                  <a:gd name="T32" fmla="*/ 52 w 165"/>
                  <a:gd name="T33" fmla="*/ 107 h 152"/>
                  <a:gd name="T34" fmla="*/ 52 w 165"/>
                  <a:gd name="T35" fmla="*/ 113 h 152"/>
                  <a:gd name="T36" fmla="*/ 49 w 165"/>
                  <a:gd name="T37" fmla="*/ 114 h 152"/>
                  <a:gd name="T38" fmla="*/ 46 w 165"/>
                  <a:gd name="T39" fmla="*/ 113 h 152"/>
                  <a:gd name="T40" fmla="*/ 31 w 165"/>
                  <a:gd name="T41" fmla="*/ 76 h 152"/>
                  <a:gd name="T42" fmla="*/ 46 w 165"/>
                  <a:gd name="T43" fmla="*/ 39 h 152"/>
                  <a:gd name="T44" fmla="*/ 83 w 165"/>
                  <a:gd name="T45" fmla="*/ 24 h 152"/>
                  <a:gd name="T46" fmla="*/ 87 w 165"/>
                  <a:gd name="T47" fmla="*/ 28 h 152"/>
                  <a:gd name="T48" fmla="*/ 83 w 165"/>
                  <a:gd name="T49" fmla="*/ 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5" h="152">
                    <a:moveTo>
                      <a:pt x="149" y="38"/>
                    </a:moveTo>
                    <a:cubicBezTo>
                      <a:pt x="148" y="37"/>
                      <a:pt x="147" y="35"/>
                      <a:pt x="147" y="34"/>
                    </a:cubicBezTo>
                    <a:cubicBezTo>
                      <a:pt x="144" y="30"/>
                      <a:pt x="141" y="26"/>
                      <a:pt x="137" y="22"/>
                    </a:cubicBezTo>
                    <a:cubicBezTo>
                      <a:pt x="133" y="18"/>
                      <a:pt x="129" y="15"/>
                      <a:pt x="125" y="12"/>
                    </a:cubicBezTo>
                    <a:cubicBezTo>
                      <a:pt x="124" y="12"/>
                      <a:pt x="122" y="11"/>
                      <a:pt x="121" y="10"/>
                    </a:cubicBezTo>
                    <a:cubicBezTo>
                      <a:pt x="120" y="9"/>
                      <a:pt x="119" y="9"/>
                      <a:pt x="118" y="8"/>
                    </a:cubicBezTo>
                    <a:cubicBezTo>
                      <a:pt x="107" y="3"/>
                      <a:pt x="95" y="0"/>
                      <a:pt x="83" y="0"/>
                    </a:cubicBezTo>
                    <a:cubicBezTo>
                      <a:pt x="63" y="0"/>
                      <a:pt x="44" y="8"/>
                      <a:pt x="29" y="22"/>
                    </a:cubicBezTo>
                    <a:cubicBezTo>
                      <a:pt x="0" y="52"/>
                      <a:pt x="0" y="100"/>
                      <a:pt x="29" y="130"/>
                    </a:cubicBezTo>
                    <a:cubicBezTo>
                      <a:pt x="44" y="144"/>
                      <a:pt x="63" y="152"/>
                      <a:pt x="83" y="152"/>
                    </a:cubicBezTo>
                    <a:cubicBezTo>
                      <a:pt x="103" y="152"/>
                      <a:pt x="123" y="144"/>
                      <a:pt x="137" y="130"/>
                    </a:cubicBezTo>
                    <a:cubicBezTo>
                      <a:pt x="161" y="106"/>
                      <a:pt x="165" y="70"/>
                      <a:pt x="151" y="41"/>
                    </a:cubicBezTo>
                    <a:cubicBezTo>
                      <a:pt x="150" y="40"/>
                      <a:pt x="150" y="39"/>
                      <a:pt x="149" y="38"/>
                    </a:cubicBezTo>
                    <a:close/>
                    <a:moveTo>
                      <a:pt x="83" y="32"/>
                    </a:moveTo>
                    <a:cubicBezTo>
                      <a:pt x="71" y="32"/>
                      <a:pt x="60" y="36"/>
                      <a:pt x="52" y="45"/>
                    </a:cubicBezTo>
                    <a:cubicBezTo>
                      <a:pt x="44" y="53"/>
                      <a:pt x="39" y="64"/>
                      <a:pt x="39" y="76"/>
                    </a:cubicBezTo>
                    <a:cubicBezTo>
                      <a:pt x="39" y="88"/>
                      <a:pt x="44" y="99"/>
                      <a:pt x="52" y="107"/>
                    </a:cubicBezTo>
                    <a:cubicBezTo>
                      <a:pt x="54" y="109"/>
                      <a:pt x="54" y="111"/>
                      <a:pt x="52" y="113"/>
                    </a:cubicBezTo>
                    <a:cubicBezTo>
                      <a:pt x="51" y="113"/>
                      <a:pt x="50" y="114"/>
                      <a:pt x="49" y="114"/>
                    </a:cubicBezTo>
                    <a:cubicBezTo>
                      <a:pt x="48" y="114"/>
                      <a:pt x="47" y="113"/>
                      <a:pt x="46" y="113"/>
                    </a:cubicBezTo>
                    <a:cubicBezTo>
                      <a:pt x="37" y="103"/>
                      <a:pt x="31" y="90"/>
                      <a:pt x="31" y="76"/>
                    </a:cubicBezTo>
                    <a:cubicBezTo>
                      <a:pt x="31" y="62"/>
                      <a:pt x="37" y="49"/>
                      <a:pt x="46" y="39"/>
                    </a:cubicBezTo>
                    <a:cubicBezTo>
                      <a:pt x="56" y="29"/>
                      <a:pt x="69" y="24"/>
                      <a:pt x="83" y="24"/>
                    </a:cubicBezTo>
                    <a:cubicBezTo>
                      <a:pt x="85" y="24"/>
                      <a:pt x="87" y="26"/>
                      <a:pt x="87" y="28"/>
                    </a:cubicBezTo>
                    <a:cubicBezTo>
                      <a:pt x="87" y="30"/>
                      <a:pt x="85" y="32"/>
                      <a:pt x="83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17"/>
              <p:cNvSpPr>
                <a:spLocks/>
              </p:cNvSpPr>
              <p:nvPr/>
            </p:nvSpPr>
            <p:spPr bwMode="auto">
              <a:xfrm>
                <a:off x="896938" y="623888"/>
                <a:ext cx="123825" cy="123825"/>
              </a:xfrm>
              <a:custGeom>
                <a:avLst/>
                <a:gdLst>
                  <a:gd name="T0" fmla="*/ 31 w 44"/>
                  <a:gd name="T1" fmla="*/ 19 h 44"/>
                  <a:gd name="T2" fmla="*/ 31 w 44"/>
                  <a:gd name="T3" fmla="*/ 19 h 44"/>
                  <a:gd name="T4" fmla="*/ 42 w 44"/>
                  <a:gd name="T5" fmla="*/ 8 h 44"/>
                  <a:gd name="T6" fmla="*/ 42 w 44"/>
                  <a:gd name="T7" fmla="*/ 2 h 44"/>
                  <a:gd name="T8" fmla="*/ 36 w 44"/>
                  <a:gd name="T9" fmla="*/ 2 h 44"/>
                  <a:gd name="T10" fmla="*/ 25 w 44"/>
                  <a:gd name="T11" fmla="*/ 13 h 44"/>
                  <a:gd name="T12" fmla="*/ 25 w 44"/>
                  <a:gd name="T13" fmla="*/ 13 h 44"/>
                  <a:gd name="T14" fmla="*/ 15 w 44"/>
                  <a:gd name="T15" fmla="*/ 2 h 44"/>
                  <a:gd name="T16" fmla="*/ 9 w 44"/>
                  <a:gd name="T17" fmla="*/ 2 h 44"/>
                  <a:gd name="T18" fmla="*/ 0 w 44"/>
                  <a:gd name="T19" fmla="*/ 11 h 44"/>
                  <a:gd name="T20" fmla="*/ 1 w 44"/>
                  <a:gd name="T21" fmla="*/ 12 h 44"/>
                  <a:gd name="T22" fmla="*/ 7 w 44"/>
                  <a:gd name="T23" fmla="*/ 16 h 44"/>
                  <a:gd name="T24" fmla="*/ 19 w 44"/>
                  <a:gd name="T25" fmla="*/ 26 h 44"/>
                  <a:gd name="T26" fmla="*/ 28 w 44"/>
                  <a:gd name="T27" fmla="*/ 37 h 44"/>
                  <a:gd name="T28" fmla="*/ 31 w 44"/>
                  <a:gd name="T29" fmla="*/ 41 h 44"/>
                  <a:gd name="T30" fmla="*/ 33 w 44"/>
                  <a:gd name="T31" fmla="*/ 44 h 44"/>
                  <a:gd name="T32" fmla="*/ 42 w 44"/>
                  <a:gd name="T33" fmla="*/ 35 h 44"/>
                  <a:gd name="T34" fmla="*/ 42 w 44"/>
                  <a:gd name="T35" fmla="*/ 29 h 44"/>
                  <a:gd name="T36" fmla="*/ 31 w 44"/>
                  <a:gd name="T37" fmla="*/ 1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4" h="44">
                    <a:moveTo>
                      <a:pt x="31" y="19"/>
                    </a:moveTo>
                    <a:cubicBezTo>
                      <a:pt x="31" y="19"/>
                      <a:pt x="31" y="19"/>
                      <a:pt x="31" y="1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4" y="6"/>
                      <a:pt x="44" y="4"/>
                      <a:pt x="42" y="2"/>
                    </a:cubicBezTo>
                    <a:cubicBezTo>
                      <a:pt x="40" y="0"/>
                      <a:pt x="38" y="0"/>
                      <a:pt x="36" y="2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3" y="0"/>
                      <a:pt x="10" y="0"/>
                      <a:pt x="9" y="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3" y="13"/>
                      <a:pt x="5" y="14"/>
                      <a:pt x="7" y="16"/>
                    </a:cubicBezTo>
                    <a:cubicBezTo>
                      <a:pt x="11" y="19"/>
                      <a:pt x="15" y="22"/>
                      <a:pt x="19" y="26"/>
                    </a:cubicBezTo>
                    <a:cubicBezTo>
                      <a:pt x="22" y="29"/>
                      <a:pt x="26" y="33"/>
                      <a:pt x="28" y="37"/>
                    </a:cubicBezTo>
                    <a:cubicBezTo>
                      <a:pt x="29" y="39"/>
                      <a:pt x="30" y="40"/>
                      <a:pt x="31" y="41"/>
                    </a:cubicBezTo>
                    <a:cubicBezTo>
                      <a:pt x="31" y="42"/>
                      <a:pt x="32" y="43"/>
                      <a:pt x="33" y="44"/>
                    </a:cubicBezTo>
                    <a:cubicBezTo>
                      <a:pt x="42" y="35"/>
                      <a:pt x="42" y="35"/>
                      <a:pt x="42" y="35"/>
                    </a:cubicBezTo>
                    <a:cubicBezTo>
                      <a:pt x="44" y="34"/>
                      <a:pt x="44" y="31"/>
                      <a:pt x="42" y="29"/>
                    </a:cubicBezTo>
                    <a:lnTo>
                      <a:pt x="31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8"/>
              <p:cNvSpPr>
                <a:spLocks/>
              </p:cNvSpPr>
              <p:nvPr/>
            </p:nvSpPr>
            <p:spPr bwMode="auto">
              <a:xfrm>
                <a:off x="1041400" y="533400"/>
                <a:ext cx="69850" cy="69850"/>
              </a:xfrm>
              <a:custGeom>
                <a:avLst/>
                <a:gdLst>
                  <a:gd name="T0" fmla="*/ 4 w 25"/>
                  <a:gd name="T1" fmla="*/ 25 h 25"/>
                  <a:gd name="T2" fmla="*/ 7 w 25"/>
                  <a:gd name="T3" fmla="*/ 24 h 25"/>
                  <a:gd name="T4" fmla="*/ 23 w 25"/>
                  <a:gd name="T5" fmla="*/ 8 h 25"/>
                  <a:gd name="T6" fmla="*/ 23 w 25"/>
                  <a:gd name="T7" fmla="*/ 2 h 25"/>
                  <a:gd name="T8" fmla="*/ 17 w 25"/>
                  <a:gd name="T9" fmla="*/ 2 h 25"/>
                  <a:gd name="T10" fmla="*/ 1 w 25"/>
                  <a:gd name="T11" fmla="*/ 18 h 25"/>
                  <a:gd name="T12" fmla="*/ 1 w 25"/>
                  <a:gd name="T13" fmla="*/ 24 h 25"/>
                  <a:gd name="T14" fmla="*/ 4 w 25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4" y="25"/>
                    </a:moveTo>
                    <a:cubicBezTo>
                      <a:pt x="5" y="25"/>
                      <a:pt x="6" y="24"/>
                      <a:pt x="7" y="2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5" y="6"/>
                      <a:pt x="25" y="4"/>
                      <a:pt x="23" y="2"/>
                    </a:cubicBezTo>
                    <a:cubicBezTo>
                      <a:pt x="21" y="0"/>
                      <a:pt x="19" y="0"/>
                      <a:pt x="17" y="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0"/>
                      <a:pt x="0" y="22"/>
                      <a:pt x="1" y="24"/>
                    </a:cubicBezTo>
                    <a:cubicBezTo>
                      <a:pt x="2" y="24"/>
                      <a:pt x="3" y="25"/>
                      <a:pt x="4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9"/>
              <p:cNvSpPr>
                <a:spLocks/>
              </p:cNvSpPr>
              <p:nvPr/>
            </p:nvSpPr>
            <p:spPr bwMode="auto">
              <a:xfrm>
                <a:off x="1041400" y="625475"/>
                <a:ext cx="66675" cy="23813"/>
              </a:xfrm>
              <a:custGeom>
                <a:avLst/>
                <a:gdLst>
                  <a:gd name="T0" fmla="*/ 20 w 24"/>
                  <a:gd name="T1" fmla="*/ 0 h 8"/>
                  <a:gd name="T2" fmla="*/ 4 w 24"/>
                  <a:gd name="T3" fmla="*/ 0 h 8"/>
                  <a:gd name="T4" fmla="*/ 0 w 24"/>
                  <a:gd name="T5" fmla="*/ 4 h 8"/>
                  <a:gd name="T6" fmla="*/ 4 w 24"/>
                  <a:gd name="T7" fmla="*/ 8 h 8"/>
                  <a:gd name="T8" fmla="*/ 20 w 24"/>
                  <a:gd name="T9" fmla="*/ 8 h 8"/>
                  <a:gd name="T10" fmla="*/ 24 w 24"/>
                  <a:gd name="T11" fmla="*/ 4 h 8"/>
                  <a:gd name="T12" fmla="*/ 20 w 2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8">
                    <a:moveTo>
                      <a:pt x="2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2" y="8"/>
                      <a:pt x="24" y="6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20"/>
              <p:cNvSpPr>
                <a:spLocks/>
              </p:cNvSpPr>
              <p:nvPr/>
            </p:nvSpPr>
            <p:spPr bwMode="auto">
              <a:xfrm>
                <a:off x="1041400" y="668338"/>
                <a:ext cx="69850" cy="58738"/>
              </a:xfrm>
              <a:custGeom>
                <a:avLst/>
                <a:gdLst>
                  <a:gd name="T0" fmla="*/ 7 w 25"/>
                  <a:gd name="T1" fmla="*/ 2 h 21"/>
                  <a:gd name="T2" fmla="*/ 1 w 25"/>
                  <a:gd name="T3" fmla="*/ 2 h 21"/>
                  <a:gd name="T4" fmla="*/ 2 w 25"/>
                  <a:gd name="T5" fmla="*/ 8 h 21"/>
                  <a:gd name="T6" fmla="*/ 18 w 25"/>
                  <a:gd name="T7" fmla="*/ 20 h 21"/>
                  <a:gd name="T8" fmla="*/ 20 w 25"/>
                  <a:gd name="T9" fmla="*/ 21 h 21"/>
                  <a:gd name="T10" fmla="*/ 23 w 25"/>
                  <a:gd name="T11" fmla="*/ 19 h 21"/>
                  <a:gd name="T12" fmla="*/ 23 w 25"/>
                  <a:gd name="T13" fmla="*/ 14 h 21"/>
                  <a:gd name="T14" fmla="*/ 7 w 25"/>
                  <a:gd name="T15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1">
                    <a:moveTo>
                      <a:pt x="7" y="2"/>
                    </a:moveTo>
                    <a:cubicBezTo>
                      <a:pt x="5" y="0"/>
                      <a:pt x="2" y="1"/>
                      <a:pt x="1" y="2"/>
                    </a:cubicBezTo>
                    <a:cubicBezTo>
                      <a:pt x="0" y="4"/>
                      <a:pt x="0" y="7"/>
                      <a:pt x="2" y="8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9" y="21"/>
                      <a:pt x="20" y="21"/>
                    </a:cubicBezTo>
                    <a:cubicBezTo>
                      <a:pt x="21" y="21"/>
                      <a:pt x="23" y="20"/>
                      <a:pt x="23" y="19"/>
                    </a:cubicBezTo>
                    <a:cubicBezTo>
                      <a:pt x="25" y="17"/>
                      <a:pt x="24" y="15"/>
                      <a:pt x="23" y="14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21"/>
              <p:cNvSpPr>
                <a:spLocks/>
              </p:cNvSpPr>
              <p:nvPr/>
            </p:nvSpPr>
            <p:spPr bwMode="auto">
              <a:xfrm>
                <a:off x="995363" y="536575"/>
                <a:ext cx="23813" cy="66675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2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2" y="24"/>
                      <a:pt x="4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22"/>
              <p:cNvSpPr>
                <a:spLocks/>
              </p:cNvSpPr>
              <p:nvPr/>
            </p:nvSpPr>
            <p:spPr bwMode="auto">
              <a:xfrm>
                <a:off x="917575" y="533400"/>
                <a:ext cx="58738" cy="69850"/>
              </a:xfrm>
              <a:custGeom>
                <a:avLst/>
                <a:gdLst>
                  <a:gd name="T0" fmla="*/ 13 w 21"/>
                  <a:gd name="T1" fmla="*/ 23 h 25"/>
                  <a:gd name="T2" fmla="*/ 16 w 21"/>
                  <a:gd name="T3" fmla="*/ 25 h 25"/>
                  <a:gd name="T4" fmla="*/ 19 w 21"/>
                  <a:gd name="T5" fmla="*/ 24 h 25"/>
                  <a:gd name="T6" fmla="*/ 19 w 21"/>
                  <a:gd name="T7" fmla="*/ 18 h 25"/>
                  <a:gd name="T8" fmla="*/ 7 w 21"/>
                  <a:gd name="T9" fmla="*/ 2 h 25"/>
                  <a:gd name="T10" fmla="*/ 2 w 21"/>
                  <a:gd name="T11" fmla="*/ 2 h 25"/>
                  <a:gd name="T12" fmla="*/ 1 w 21"/>
                  <a:gd name="T13" fmla="*/ 7 h 25"/>
                  <a:gd name="T14" fmla="*/ 13 w 21"/>
                  <a:gd name="T15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25">
                    <a:moveTo>
                      <a:pt x="13" y="23"/>
                    </a:moveTo>
                    <a:cubicBezTo>
                      <a:pt x="14" y="24"/>
                      <a:pt x="15" y="25"/>
                      <a:pt x="16" y="25"/>
                    </a:cubicBezTo>
                    <a:cubicBezTo>
                      <a:pt x="17" y="25"/>
                      <a:pt x="18" y="25"/>
                      <a:pt x="19" y="24"/>
                    </a:cubicBezTo>
                    <a:cubicBezTo>
                      <a:pt x="20" y="23"/>
                      <a:pt x="21" y="20"/>
                      <a:pt x="19" y="1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3" y="0"/>
                      <a:pt x="2" y="2"/>
                    </a:cubicBezTo>
                    <a:cubicBezTo>
                      <a:pt x="0" y="3"/>
                      <a:pt x="0" y="5"/>
                      <a:pt x="1" y="7"/>
                    </a:cubicBezTo>
                    <a:lnTo>
                      <a:pt x="13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Freeform 28"/>
            <p:cNvSpPr>
              <a:spLocks noEditPoints="1"/>
            </p:cNvSpPr>
            <p:nvPr/>
          </p:nvSpPr>
          <p:spPr bwMode="auto">
            <a:xfrm>
              <a:off x="9325124" y="3332990"/>
              <a:ext cx="245628" cy="245628"/>
            </a:xfrm>
            <a:custGeom>
              <a:avLst/>
              <a:gdLst>
                <a:gd name="T0" fmla="*/ 153 w 207"/>
                <a:gd name="T1" fmla="*/ 51 h 207"/>
                <a:gd name="T2" fmla="*/ 142 w 207"/>
                <a:gd name="T3" fmla="*/ 128 h 207"/>
                <a:gd name="T4" fmla="*/ 161 w 207"/>
                <a:gd name="T5" fmla="*/ 130 h 207"/>
                <a:gd name="T6" fmla="*/ 179 w 207"/>
                <a:gd name="T7" fmla="*/ 108 h 207"/>
                <a:gd name="T8" fmla="*/ 176 w 207"/>
                <a:gd name="T9" fmla="*/ 58 h 207"/>
                <a:gd name="T10" fmla="*/ 137 w 207"/>
                <a:gd name="T11" fmla="*/ 27 h 207"/>
                <a:gd name="T12" fmla="*/ 76 w 207"/>
                <a:gd name="T13" fmla="*/ 30 h 207"/>
                <a:gd name="T14" fmla="*/ 31 w 207"/>
                <a:gd name="T15" fmla="*/ 74 h 207"/>
                <a:gd name="T16" fmla="*/ 30 w 207"/>
                <a:gd name="T17" fmla="*/ 139 h 207"/>
                <a:gd name="T18" fmla="*/ 71 w 207"/>
                <a:gd name="T19" fmla="*/ 178 h 207"/>
                <a:gd name="T20" fmla="*/ 121 w 207"/>
                <a:gd name="T21" fmla="*/ 182 h 207"/>
                <a:gd name="T22" fmla="*/ 143 w 207"/>
                <a:gd name="T23" fmla="*/ 199 h 207"/>
                <a:gd name="T24" fmla="*/ 102 w 207"/>
                <a:gd name="T25" fmla="*/ 207 h 207"/>
                <a:gd name="T26" fmla="*/ 29 w 207"/>
                <a:gd name="T27" fmla="*/ 182 h 207"/>
                <a:gd name="T28" fmla="*/ 0 w 207"/>
                <a:gd name="T29" fmla="*/ 108 h 207"/>
                <a:gd name="T30" fmla="*/ 32 w 207"/>
                <a:gd name="T31" fmla="*/ 29 h 207"/>
                <a:gd name="T32" fmla="*/ 109 w 207"/>
                <a:gd name="T33" fmla="*/ 0 h 207"/>
                <a:gd name="T34" fmla="*/ 179 w 207"/>
                <a:gd name="T35" fmla="*/ 23 h 207"/>
                <a:gd name="T36" fmla="*/ 207 w 207"/>
                <a:gd name="T37" fmla="*/ 87 h 207"/>
                <a:gd name="T38" fmla="*/ 188 w 207"/>
                <a:gd name="T39" fmla="*/ 137 h 207"/>
                <a:gd name="T40" fmla="*/ 141 w 207"/>
                <a:gd name="T41" fmla="*/ 157 h 207"/>
                <a:gd name="T42" fmla="*/ 123 w 207"/>
                <a:gd name="T43" fmla="*/ 151 h 207"/>
                <a:gd name="T44" fmla="*/ 117 w 207"/>
                <a:gd name="T45" fmla="*/ 132 h 207"/>
                <a:gd name="T46" fmla="*/ 109 w 207"/>
                <a:gd name="T47" fmla="*/ 141 h 207"/>
                <a:gd name="T48" fmla="*/ 89 w 207"/>
                <a:gd name="T49" fmla="*/ 155 h 207"/>
                <a:gd name="T50" fmla="*/ 66 w 207"/>
                <a:gd name="T51" fmla="*/ 154 h 207"/>
                <a:gd name="T52" fmla="*/ 52 w 207"/>
                <a:gd name="T53" fmla="*/ 137 h 207"/>
                <a:gd name="T54" fmla="*/ 54 w 207"/>
                <a:gd name="T55" fmla="*/ 96 h 207"/>
                <a:gd name="T56" fmla="*/ 85 w 207"/>
                <a:gd name="T57" fmla="*/ 56 h 207"/>
                <a:gd name="T58" fmla="*/ 120 w 207"/>
                <a:gd name="T59" fmla="*/ 52 h 207"/>
                <a:gd name="T60" fmla="*/ 137 w 207"/>
                <a:gd name="T61" fmla="*/ 51 h 207"/>
                <a:gd name="T62" fmla="*/ 117 w 207"/>
                <a:gd name="T63" fmla="*/ 75 h 207"/>
                <a:gd name="T64" fmla="*/ 96 w 207"/>
                <a:gd name="T65" fmla="*/ 78 h 207"/>
                <a:gd name="T66" fmla="*/ 80 w 207"/>
                <a:gd name="T67" fmla="*/ 101 h 207"/>
                <a:gd name="T68" fmla="*/ 81 w 207"/>
                <a:gd name="T69" fmla="*/ 128 h 207"/>
                <a:gd name="T70" fmla="*/ 98 w 207"/>
                <a:gd name="T71" fmla="*/ 131 h 207"/>
                <a:gd name="T72" fmla="*/ 112 w 207"/>
                <a:gd name="T73" fmla="*/ 119 h 207"/>
                <a:gd name="T74" fmla="*/ 123 w 207"/>
                <a:gd name="T75" fmla="*/ 7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4"/>
            <p:cNvSpPr>
              <a:spLocks noEditPoints="1"/>
            </p:cNvSpPr>
            <p:nvPr/>
          </p:nvSpPr>
          <p:spPr bwMode="auto">
            <a:xfrm>
              <a:off x="7093857" y="4231545"/>
              <a:ext cx="261925" cy="260524"/>
            </a:xfrm>
            <a:custGeom>
              <a:avLst/>
              <a:gdLst>
                <a:gd name="T0" fmla="*/ 219 w 248"/>
                <a:gd name="T1" fmla="*/ 149 h 247"/>
                <a:gd name="T2" fmla="*/ 219 w 248"/>
                <a:gd name="T3" fmla="*/ 99 h 247"/>
                <a:gd name="T4" fmla="*/ 231 w 248"/>
                <a:gd name="T5" fmla="*/ 70 h 247"/>
                <a:gd name="T6" fmla="*/ 174 w 248"/>
                <a:gd name="T7" fmla="*/ 39 h 247"/>
                <a:gd name="T8" fmla="*/ 162 w 248"/>
                <a:gd name="T9" fmla="*/ 10 h 247"/>
                <a:gd name="T10" fmla="*/ 100 w 248"/>
                <a:gd name="T11" fmla="*/ 29 h 247"/>
                <a:gd name="T12" fmla="*/ 71 w 248"/>
                <a:gd name="T13" fmla="*/ 17 h 247"/>
                <a:gd name="T14" fmla="*/ 40 w 248"/>
                <a:gd name="T15" fmla="*/ 74 h 247"/>
                <a:gd name="T16" fmla="*/ 11 w 248"/>
                <a:gd name="T17" fmla="*/ 86 h 247"/>
                <a:gd name="T18" fmla="*/ 45 w 248"/>
                <a:gd name="T19" fmla="*/ 124 h 247"/>
                <a:gd name="T20" fmla="*/ 11 w 248"/>
                <a:gd name="T21" fmla="*/ 161 h 247"/>
                <a:gd name="T22" fmla="*/ 40 w 248"/>
                <a:gd name="T23" fmla="*/ 173 h 247"/>
                <a:gd name="T24" fmla="*/ 71 w 248"/>
                <a:gd name="T25" fmla="*/ 231 h 247"/>
                <a:gd name="T26" fmla="*/ 100 w 248"/>
                <a:gd name="T27" fmla="*/ 218 h 247"/>
                <a:gd name="T28" fmla="*/ 162 w 248"/>
                <a:gd name="T29" fmla="*/ 237 h 247"/>
                <a:gd name="T30" fmla="*/ 174 w 248"/>
                <a:gd name="T31" fmla="*/ 208 h 247"/>
                <a:gd name="T32" fmla="*/ 231 w 248"/>
                <a:gd name="T33" fmla="*/ 177 h 247"/>
                <a:gd name="T34" fmla="*/ 124 w 248"/>
                <a:gd name="T35" fmla="*/ 187 h 247"/>
                <a:gd name="T36" fmla="*/ 124 w 248"/>
                <a:gd name="T37" fmla="*/ 61 h 247"/>
                <a:gd name="T38" fmla="*/ 124 w 248"/>
                <a:gd name="T39" fmla="*/ 187 h 247"/>
                <a:gd name="T40" fmla="*/ 216 w 248"/>
                <a:gd name="T41" fmla="*/ 124 h 247"/>
                <a:gd name="T42" fmla="*/ 235 w 248"/>
                <a:gd name="T43" fmla="*/ 118 h 247"/>
                <a:gd name="T44" fmla="*/ 235 w 248"/>
                <a:gd name="T45" fmla="*/ 132 h 247"/>
                <a:gd name="T46" fmla="*/ 54 w 248"/>
                <a:gd name="T47" fmla="*/ 65 h 247"/>
                <a:gd name="T48" fmla="*/ 51 w 248"/>
                <a:gd name="T49" fmla="*/ 42 h 247"/>
                <a:gd name="T50" fmla="*/ 41 w 248"/>
                <a:gd name="T51" fmla="*/ 51 h 247"/>
                <a:gd name="T52" fmla="*/ 131 w 248"/>
                <a:gd name="T53" fmla="*/ 33 h 247"/>
                <a:gd name="T54" fmla="*/ 124 w 248"/>
                <a:gd name="T55" fmla="*/ 7 h 247"/>
                <a:gd name="T56" fmla="*/ 117 w 248"/>
                <a:gd name="T57" fmla="*/ 33 h 247"/>
                <a:gd name="T58" fmla="*/ 131 w 248"/>
                <a:gd name="T59" fmla="*/ 33 h 247"/>
                <a:gd name="T60" fmla="*/ 207 w 248"/>
                <a:gd name="T61" fmla="*/ 51 h 247"/>
                <a:gd name="T62" fmla="*/ 197 w 248"/>
                <a:gd name="T63" fmla="*/ 42 h 247"/>
                <a:gd name="T64" fmla="*/ 189 w 248"/>
                <a:gd name="T65" fmla="*/ 59 h 247"/>
                <a:gd name="T66" fmla="*/ 13 w 248"/>
                <a:gd name="T67" fmla="*/ 118 h 247"/>
                <a:gd name="T68" fmla="*/ 13 w 248"/>
                <a:gd name="T69" fmla="*/ 132 h 247"/>
                <a:gd name="T70" fmla="*/ 33 w 248"/>
                <a:gd name="T71" fmla="*/ 124 h 247"/>
                <a:gd name="T72" fmla="*/ 13 w 248"/>
                <a:gd name="T73" fmla="*/ 118 h 247"/>
                <a:gd name="T74" fmla="*/ 189 w 248"/>
                <a:gd name="T75" fmla="*/ 189 h 247"/>
                <a:gd name="T76" fmla="*/ 196 w 248"/>
                <a:gd name="T77" fmla="*/ 207 h 247"/>
                <a:gd name="T78" fmla="*/ 206 w 248"/>
                <a:gd name="T79" fmla="*/ 207 h 247"/>
                <a:gd name="T80" fmla="*/ 193 w 248"/>
                <a:gd name="T81" fmla="*/ 184 h 247"/>
                <a:gd name="T82" fmla="*/ 117 w 248"/>
                <a:gd name="T83" fmla="*/ 215 h 247"/>
                <a:gd name="T84" fmla="*/ 124 w 248"/>
                <a:gd name="T85" fmla="*/ 243 h 247"/>
                <a:gd name="T86" fmla="*/ 131 w 248"/>
                <a:gd name="T87" fmla="*/ 236 h 247"/>
                <a:gd name="T88" fmla="*/ 124 w 248"/>
                <a:gd name="T89" fmla="*/ 215 h 247"/>
                <a:gd name="T90" fmla="*/ 41 w 248"/>
                <a:gd name="T91" fmla="*/ 199 h 247"/>
                <a:gd name="T92" fmla="*/ 46 w 248"/>
                <a:gd name="T93" fmla="*/ 210 h 247"/>
                <a:gd name="T94" fmla="*/ 65 w 248"/>
                <a:gd name="T95" fmla="*/ 194 h 247"/>
                <a:gd name="T96" fmla="*/ 55 w 248"/>
                <a:gd name="T97" fmla="*/ 184 h 247"/>
                <a:gd name="T98" fmla="*/ 76 w 248"/>
                <a:gd name="T99" fmla="*/ 124 h 247"/>
                <a:gd name="T100" fmla="*/ 173 w 248"/>
                <a:gd name="T101" fmla="*/ 12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" h="247">
                  <a:moveTo>
                    <a:pt x="238" y="161"/>
                  </a:moveTo>
                  <a:cubicBezTo>
                    <a:pt x="219" y="149"/>
                    <a:pt x="219" y="149"/>
                    <a:pt x="219" y="149"/>
                  </a:cubicBezTo>
                  <a:cubicBezTo>
                    <a:pt x="209" y="142"/>
                    <a:pt x="204" y="133"/>
                    <a:pt x="204" y="124"/>
                  </a:cubicBezTo>
                  <a:cubicBezTo>
                    <a:pt x="204" y="115"/>
                    <a:pt x="209" y="106"/>
                    <a:pt x="219" y="99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48" y="79"/>
                    <a:pt x="243" y="68"/>
                    <a:pt x="231" y="70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185" y="79"/>
                    <a:pt x="169" y="63"/>
                    <a:pt x="174" y="39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81" y="5"/>
                    <a:pt x="168" y="1"/>
                    <a:pt x="162" y="10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36" y="50"/>
                    <a:pt x="113" y="50"/>
                    <a:pt x="100" y="2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1" y="0"/>
                    <a:pt x="68" y="4"/>
                    <a:pt x="71" y="17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80" y="63"/>
                    <a:pt x="64" y="79"/>
                    <a:pt x="40" y="74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6" y="67"/>
                    <a:pt x="0" y="80"/>
                    <a:pt x="11" y="86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40" y="106"/>
                    <a:pt x="45" y="115"/>
                    <a:pt x="45" y="124"/>
                  </a:cubicBezTo>
                  <a:cubicBezTo>
                    <a:pt x="45" y="133"/>
                    <a:pt x="40" y="142"/>
                    <a:pt x="30" y="149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0" y="168"/>
                    <a:pt x="6" y="180"/>
                    <a:pt x="18" y="177"/>
                  </a:cubicBezTo>
                  <a:cubicBezTo>
                    <a:pt x="40" y="173"/>
                    <a:pt x="40" y="173"/>
                    <a:pt x="40" y="173"/>
                  </a:cubicBezTo>
                  <a:cubicBezTo>
                    <a:pt x="64" y="168"/>
                    <a:pt x="80" y="184"/>
                    <a:pt x="75" y="208"/>
                  </a:cubicBezTo>
                  <a:cubicBezTo>
                    <a:pt x="71" y="231"/>
                    <a:pt x="71" y="231"/>
                    <a:pt x="71" y="231"/>
                  </a:cubicBezTo>
                  <a:cubicBezTo>
                    <a:pt x="68" y="243"/>
                    <a:pt x="81" y="247"/>
                    <a:pt x="87" y="237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3" y="198"/>
                    <a:pt x="136" y="198"/>
                    <a:pt x="150" y="218"/>
                  </a:cubicBezTo>
                  <a:cubicBezTo>
                    <a:pt x="162" y="237"/>
                    <a:pt x="162" y="237"/>
                    <a:pt x="162" y="237"/>
                  </a:cubicBezTo>
                  <a:cubicBezTo>
                    <a:pt x="168" y="247"/>
                    <a:pt x="181" y="242"/>
                    <a:pt x="178" y="231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69" y="184"/>
                    <a:pt x="185" y="168"/>
                    <a:pt x="209" y="173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43" y="180"/>
                    <a:pt x="248" y="168"/>
                    <a:pt x="238" y="161"/>
                  </a:cubicBezTo>
                  <a:close/>
                  <a:moveTo>
                    <a:pt x="124" y="187"/>
                  </a:moveTo>
                  <a:cubicBezTo>
                    <a:pt x="89" y="187"/>
                    <a:pt x="61" y="159"/>
                    <a:pt x="61" y="124"/>
                  </a:cubicBezTo>
                  <a:cubicBezTo>
                    <a:pt x="61" y="89"/>
                    <a:pt x="89" y="61"/>
                    <a:pt x="124" y="61"/>
                  </a:cubicBezTo>
                  <a:cubicBezTo>
                    <a:pt x="159" y="61"/>
                    <a:pt x="187" y="89"/>
                    <a:pt x="187" y="124"/>
                  </a:cubicBezTo>
                  <a:cubicBezTo>
                    <a:pt x="187" y="159"/>
                    <a:pt x="159" y="187"/>
                    <a:pt x="124" y="187"/>
                  </a:cubicBezTo>
                  <a:close/>
                  <a:moveTo>
                    <a:pt x="215" y="132"/>
                  </a:moveTo>
                  <a:cubicBezTo>
                    <a:pt x="215" y="129"/>
                    <a:pt x="216" y="127"/>
                    <a:pt x="216" y="124"/>
                  </a:cubicBezTo>
                  <a:cubicBezTo>
                    <a:pt x="216" y="122"/>
                    <a:pt x="215" y="120"/>
                    <a:pt x="215" y="118"/>
                  </a:cubicBezTo>
                  <a:cubicBezTo>
                    <a:pt x="235" y="118"/>
                    <a:pt x="235" y="118"/>
                    <a:pt x="235" y="118"/>
                  </a:cubicBezTo>
                  <a:cubicBezTo>
                    <a:pt x="238" y="118"/>
                    <a:pt x="242" y="121"/>
                    <a:pt x="242" y="125"/>
                  </a:cubicBezTo>
                  <a:cubicBezTo>
                    <a:pt x="242" y="129"/>
                    <a:pt x="238" y="132"/>
                    <a:pt x="235" y="132"/>
                  </a:cubicBezTo>
                  <a:lnTo>
                    <a:pt x="215" y="132"/>
                  </a:lnTo>
                  <a:close/>
                  <a:moveTo>
                    <a:pt x="54" y="65"/>
                  </a:moveTo>
                  <a:cubicBezTo>
                    <a:pt x="57" y="61"/>
                    <a:pt x="60" y="58"/>
                    <a:pt x="64" y="55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48" y="39"/>
                    <a:pt x="44" y="39"/>
                    <a:pt x="41" y="42"/>
                  </a:cubicBezTo>
                  <a:cubicBezTo>
                    <a:pt x="38" y="44"/>
                    <a:pt x="38" y="49"/>
                    <a:pt x="41" y="51"/>
                  </a:cubicBezTo>
                  <a:lnTo>
                    <a:pt x="54" y="65"/>
                  </a:lnTo>
                  <a:close/>
                  <a:moveTo>
                    <a:pt x="131" y="33"/>
                  </a:moveTo>
                  <a:cubicBezTo>
                    <a:pt x="131" y="14"/>
                    <a:pt x="131" y="14"/>
                    <a:pt x="131" y="14"/>
                  </a:cubicBezTo>
                  <a:cubicBezTo>
                    <a:pt x="131" y="10"/>
                    <a:pt x="128" y="7"/>
                    <a:pt x="124" y="7"/>
                  </a:cubicBezTo>
                  <a:cubicBezTo>
                    <a:pt x="120" y="7"/>
                    <a:pt x="117" y="10"/>
                    <a:pt x="117" y="1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9" y="32"/>
                    <a:pt x="122" y="32"/>
                    <a:pt x="124" y="32"/>
                  </a:cubicBezTo>
                  <a:cubicBezTo>
                    <a:pt x="126" y="32"/>
                    <a:pt x="129" y="32"/>
                    <a:pt x="131" y="33"/>
                  </a:cubicBezTo>
                  <a:close/>
                  <a:moveTo>
                    <a:pt x="194" y="65"/>
                  </a:moveTo>
                  <a:cubicBezTo>
                    <a:pt x="207" y="51"/>
                    <a:pt x="207" y="51"/>
                    <a:pt x="207" y="51"/>
                  </a:cubicBezTo>
                  <a:cubicBezTo>
                    <a:pt x="210" y="49"/>
                    <a:pt x="210" y="44"/>
                    <a:pt x="207" y="42"/>
                  </a:cubicBezTo>
                  <a:cubicBezTo>
                    <a:pt x="204" y="39"/>
                    <a:pt x="200" y="39"/>
                    <a:pt x="197" y="42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6" y="56"/>
                    <a:pt x="187" y="58"/>
                    <a:pt x="189" y="59"/>
                  </a:cubicBezTo>
                  <a:cubicBezTo>
                    <a:pt x="191" y="61"/>
                    <a:pt x="192" y="63"/>
                    <a:pt x="194" y="65"/>
                  </a:cubicBezTo>
                  <a:close/>
                  <a:moveTo>
                    <a:pt x="13" y="118"/>
                  </a:moveTo>
                  <a:cubicBezTo>
                    <a:pt x="10" y="118"/>
                    <a:pt x="6" y="121"/>
                    <a:pt x="6" y="125"/>
                  </a:cubicBezTo>
                  <a:cubicBezTo>
                    <a:pt x="6" y="129"/>
                    <a:pt x="10" y="132"/>
                    <a:pt x="13" y="132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3" y="129"/>
                    <a:pt x="33" y="127"/>
                    <a:pt x="33" y="124"/>
                  </a:cubicBezTo>
                  <a:cubicBezTo>
                    <a:pt x="33" y="122"/>
                    <a:pt x="33" y="120"/>
                    <a:pt x="33" y="118"/>
                  </a:cubicBezTo>
                  <a:lnTo>
                    <a:pt x="13" y="118"/>
                  </a:lnTo>
                  <a:close/>
                  <a:moveTo>
                    <a:pt x="193" y="184"/>
                  </a:moveTo>
                  <a:cubicBezTo>
                    <a:pt x="191" y="186"/>
                    <a:pt x="190" y="187"/>
                    <a:pt x="189" y="189"/>
                  </a:cubicBezTo>
                  <a:cubicBezTo>
                    <a:pt x="187" y="190"/>
                    <a:pt x="185" y="192"/>
                    <a:pt x="183" y="194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197" y="208"/>
                    <a:pt x="199" y="209"/>
                    <a:pt x="201" y="209"/>
                  </a:cubicBezTo>
                  <a:cubicBezTo>
                    <a:pt x="202" y="209"/>
                    <a:pt x="204" y="208"/>
                    <a:pt x="206" y="207"/>
                  </a:cubicBezTo>
                  <a:cubicBezTo>
                    <a:pt x="208" y="204"/>
                    <a:pt x="208" y="200"/>
                    <a:pt x="206" y="197"/>
                  </a:cubicBezTo>
                  <a:lnTo>
                    <a:pt x="193" y="184"/>
                  </a:lnTo>
                  <a:close/>
                  <a:moveTo>
                    <a:pt x="124" y="215"/>
                  </a:moveTo>
                  <a:cubicBezTo>
                    <a:pt x="122" y="215"/>
                    <a:pt x="119" y="215"/>
                    <a:pt x="117" y="215"/>
                  </a:cubicBezTo>
                  <a:cubicBezTo>
                    <a:pt x="117" y="236"/>
                    <a:pt x="117" y="236"/>
                    <a:pt x="117" y="236"/>
                  </a:cubicBezTo>
                  <a:cubicBezTo>
                    <a:pt x="117" y="240"/>
                    <a:pt x="120" y="243"/>
                    <a:pt x="124" y="243"/>
                  </a:cubicBezTo>
                  <a:cubicBezTo>
                    <a:pt x="124" y="243"/>
                    <a:pt x="124" y="243"/>
                    <a:pt x="124" y="243"/>
                  </a:cubicBezTo>
                  <a:cubicBezTo>
                    <a:pt x="128" y="243"/>
                    <a:pt x="131" y="240"/>
                    <a:pt x="131" y="236"/>
                  </a:cubicBezTo>
                  <a:cubicBezTo>
                    <a:pt x="131" y="215"/>
                    <a:pt x="131" y="215"/>
                    <a:pt x="131" y="215"/>
                  </a:cubicBezTo>
                  <a:cubicBezTo>
                    <a:pt x="129" y="215"/>
                    <a:pt x="126" y="215"/>
                    <a:pt x="124" y="215"/>
                  </a:cubicBezTo>
                  <a:close/>
                  <a:moveTo>
                    <a:pt x="55" y="184"/>
                  </a:moveTo>
                  <a:cubicBezTo>
                    <a:pt x="41" y="199"/>
                    <a:pt x="41" y="199"/>
                    <a:pt x="41" y="199"/>
                  </a:cubicBezTo>
                  <a:cubicBezTo>
                    <a:pt x="38" y="201"/>
                    <a:pt x="38" y="206"/>
                    <a:pt x="41" y="208"/>
                  </a:cubicBezTo>
                  <a:cubicBezTo>
                    <a:pt x="42" y="210"/>
                    <a:pt x="44" y="210"/>
                    <a:pt x="46" y="210"/>
                  </a:cubicBezTo>
                  <a:cubicBezTo>
                    <a:pt x="48" y="210"/>
                    <a:pt x="49" y="210"/>
                    <a:pt x="51" y="208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3" y="192"/>
                    <a:pt x="61" y="190"/>
                    <a:pt x="59" y="188"/>
                  </a:cubicBezTo>
                  <a:cubicBezTo>
                    <a:pt x="58" y="187"/>
                    <a:pt x="57" y="186"/>
                    <a:pt x="55" y="184"/>
                  </a:cubicBezTo>
                  <a:close/>
                  <a:moveTo>
                    <a:pt x="124" y="75"/>
                  </a:moveTo>
                  <a:cubicBezTo>
                    <a:pt x="98" y="75"/>
                    <a:pt x="76" y="97"/>
                    <a:pt x="76" y="124"/>
                  </a:cubicBezTo>
                  <a:cubicBezTo>
                    <a:pt x="76" y="150"/>
                    <a:pt x="98" y="172"/>
                    <a:pt x="124" y="172"/>
                  </a:cubicBezTo>
                  <a:cubicBezTo>
                    <a:pt x="151" y="172"/>
                    <a:pt x="173" y="150"/>
                    <a:pt x="173" y="124"/>
                  </a:cubicBezTo>
                  <a:cubicBezTo>
                    <a:pt x="173" y="97"/>
                    <a:pt x="151" y="75"/>
                    <a:pt x="124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35"/>
            <p:cNvSpPr>
              <a:spLocks noEditPoints="1"/>
            </p:cNvSpPr>
            <p:nvPr/>
          </p:nvSpPr>
          <p:spPr bwMode="auto">
            <a:xfrm>
              <a:off x="9305898" y="4231545"/>
              <a:ext cx="274530" cy="274530"/>
            </a:xfrm>
            <a:custGeom>
              <a:avLst/>
              <a:gdLst>
                <a:gd name="T0" fmla="*/ 121 w 260"/>
                <a:gd name="T1" fmla="*/ 109 h 261"/>
                <a:gd name="T2" fmla="*/ 120 w 260"/>
                <a:gd name="T3" fmla="*/ 133 h 261"/>
                <a:gd name="T4" fmla="*/ 107 w 260"/>
                <a:gd name="T5" fmla="*/ 133 h 261"/>
                <a:gd name="T6" fmla="*/ 121 w 260"/>
                <a:gd name="T7" fmla="*/ 109 h 261"/>
                <a:gd name="T8" fmla="*/ 125 w 260"/>
                <a:gd name="T9" fmla="*/ 0 h 261"/>
                <a:gd name="T10" fmla="*/ 51 w 260"/>
                <a:gd name="T11" fmla="*/ 44 h 261"/>
                <a:gd name="T12" fmla="*/ 41 w 260"/>
                <a:gd name="T13" fmla="*/ 226 h 261"/>
                <a:gd name="T14" fmla="*/ 125 w 260"/>
                <a:gd name="T15" fmla="*/ 248 h 261"/>
                <a:gd name="T16" fmla="*/ 41 w 260"/>
                <a:gd name="T17" fmla="*/ 226 h 261"/>
                <a:gd name="T18" fmla="*/ 0 w 260"/>
                <a:gd name="T19" fmla="*/ 136 h 261"/>
                <a:gd name="T20" fmla="*/ 43 w 260"/>
                <a:gd name="T21" fmla="*/ 210 h 261"/>
                <a:gd name="T22" fmla="*/ 43 w 260"/>
                <a:gd name="T23" fmla="*/ 51 h 261"/>
                <a:gd name="T24" fmla="*/ 0 w 260"/>
                <a:gd name="T25" fmla="*/ 126 h 261"/>
                <a:gd name="T26" fmla="*/ 43 w 260"/>
                <a:gd name="T27" fmla="*/ 51 h 261"/>
                <a:gd name="T28" fmla="*/ 260 w 260"/>
                <a:gd name="T29" fmla="*/ 126 h 261"/>
                <a:gd name="T30" fmla="*/ 217 w 260"/>
                <a:gd name="T31" fmla="*/ 51 h 261"/>
                <a:gd name="T32" fmla="*/ 218 w 260"/>
                <a:gd name="T33" fmla="*/ 35 h 261"/>
                <a:gd name="T34" fmla="*/ 135 w 260"/>
                <a:gd name="T35" fmla="*/ 13 h 261"/>
                <a:gd name="T36" fmla="*/ 218 w 260"/>
                <a:gd name="T37" fmla="*/ 35 h 261"/>
                <a:gd name="T38" fmla="*/ 135 w 260"/>
                <a:gd name="T39" fmla="*/ 261 h 261"/>
                <a:gd name="T40" fmla="*/ 209 w 260"/>
                <a:gd name="T41" fmla="*/ 217 h 261"/>
                <a:gd name="T42" fmla="*/ 130 w 260"/>
                <a:gd name="T43" fmla="*/ 238 h 261"/>
                <a:gd name="T44" fmla="*/ 130 w 260"/>
                <a:gd name="T45" fmla="*/ 23 h 261"/>
                <a:gd name="T46" fmla="*/ 130 w 260"/>
                <a:gd name="T47" fmla="*/ 238 h 261"/>
                <a:gd name="T48" fmla="*/ 65 w 260"/>
                <a:gd name="T49" fmla="*/ 146 h 261"/>
                <a:gd name="T50" fmla="*/ 71 w 260"/>
                <a:gd name="T51" fmla="*/ 141 h 261"/>
                <a:gd name="T52" fmla="*/ 66 w 260"/>
                <a:gd name="T53" fmla="*/ 97 h 261"/>
                <a:gd name="T54" fmla="*/ 50 w 260"/>
                <a:gd name="T55" fmla="*/ 113 h 261"/>
                <a:gd name="T56" fmla="*/ 73 w 260"/>
                <a:gd name="T57" fmla="*/ 117 h 261"/>
                <a:gd name="T58" fmla="*/ 46 w 260"/>
                <a:gd name="T59" fmla="*/ 149 h 261"/>
                <a:gd name="T60" fmla="*/ 88 w 260"/>
                <a:gd name="T61" fmla="*/ 157 h 261"/>
                <a:gd name="T62" fmla="*/ 141 w 260"/>
                <a:gd name="T63" fmla="*/ 133 h 261"/>
                <a:gd name="T64" fmla="*/ 134 w 260"/>
                <a:gd name="T65" fmla="*/ 98 h 261"/>
                <a:gd name="T66" fmla="*/ 94 w 260"/>
                <a:gd name="T67" fmla="*/ 134 h 261"/>
                <a:gd name="T68" fmla="*/ 120 w 260"/>
                <a:gd name="T69" fmla="*/ 143 h 261"/>
                <a:gd name="T70" fmla="*/ 134 w 260"/>
                <a:gd name="T71" fmla="*/ 157 h 261"/>
                <a:gd name="T72" fmla="*/ 141 w 260"/>
                <a:gd name="T73" fmla="*/ 143 h 261"/>
                <a:gd name="T74" fmla="*/ 160 w 260"/>
                <a:gd name="T75" fmla="*/ 89 h 261"/>
                <a:gd name="T76" fmla="*/ 151 w 260"/>
                <a:gd name="T77" fmla="*/ 180 h 261"/>
                <a:gd name="T78" fmla="*/ 160 w 260"/>
                <a:gd name="T79" fmla="*/ 89 h 261"/>
                <a:gd name="T80" fmla="*/ 215 w 260"/>
                <a:gd name="T81" fmla="*/ 107 h 261"/>
                <a:gd name="T82" fmla="*/ 173 w 260"/>
                <a:gd name="T83" fmla="*/ 98 h 261"/>
                <a:gd name="T84" fmla="*/ 200 w 260"/>
                <a:gd name="T85" fmla="*/ 110 h 261"/>
                <a:gd name="T86" fmla="*/ 176 w 260"/>
                <a:gd name="T87" fmla="*/ 157 h 261"/>
                <a:gd name="T88" fmla="*/ 217 w 260"/>
                <a:gd name="T89" fmla="*/ 210 h 261"/>
                <a:gd name="T90" fmla="*/ 260 w 260"/>
                <a:gd name="T91" fmla="*/ 136 h 261"/>
                <a:gd name="T92" fmla="*/ 217 w 260"/>
                <a:gd name="T93" fmla="*/ 21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0" h="261">
                  <a:moveTo>
                    <a:pt x="121" y="109"/>
                  </a:moveTo>
                  <a:cubicBezTo>
                    <a:pt x="121" y="109"/>
                    <a:pt x="121" y="109"/>
                    <a:pt x="121" y="109"/>
                  </a:cubicBezTo>
                  <a:cubicBezTo>
                    <a:pt x="121" y="113"/>
                    <a:pt x="120" y="116"/>
                    <a:pt x="120" y="120"/>
                  </a:cubicBezTo>
                  <a:cubicBezTo>
                    <a:pt x="120" y="133"/>
                    <a:pt x="120" y="133"/>
                    <a:pt x="120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16"/>
                    <a:pt x="119" y="113"/>
                    <a:pt x="121" y="109"/>
                  </a:cubicBezTo>
                  <a:close/>
                  <a:moveTo>
                    <a:pt x="125" y="13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93" y="2"/>
                    <a:pt x="64" y="15"/>
                    <a:pt x="41" y="35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70" y="26"/>
                    <a:pt x="96" y="15"/>
                    <a:pt x="125" y="13"/>
                  </a:cubicBezTo>
                  <a:close/>
                  <a:moveTo>
                    <a:pt x="41" y="226"/>
                  </a:moveTo>
                  <a:cubicBezTo>
                    <a:pt x="64" y="247"/>
                    <a:pt x="93" y="260"/>
                    <a:pt x="125" y="261"/>
                  </a:cubicBezTo>
                  <a:cubicBezTo>
                    <a:pt x="125" y="248"/>
                    <a:pt x="125" y="248"/>
                    <a:pt x="125" y="248"/>
                  </a:cubicBezTo>
                  <a:cubicBezTo>
                    <a:pt x="96" y="247"/>
                    <a:pt x="70" y="235"/>
                    <a:pt x="51" y="217"/>
                  </a:cubicBezTo>
                  <a:lnTo>
                    <a:pt x="41" y="226"/>
                  </a:lnTo>
                  <a:close/>
                  <a:moveTo>
                    <a:pt x="13" y="136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1" y="168"/>
                    <a:pt x="14" y="197"/>
                    <a:pt x="34" y="219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25" y="190"/>
                    <a:pt x="14" y="164"/>
                    <a:pt x="13" y="136"/>
                  </a:cubicBezTo>
                  <a:close/>
                  <a:moveTo>
                    <a:pt x="43" y="51"/>
                  </a:moveTo>
                  <a:cubicBezTo>
                    <a:pt x="34" y="42"/>
                    <a:pt x="34" y="42"/>
                    <a:pt x="34" y="42"/>
                  </a:cubicBezTo>
                  <a:cubicBezTo>
                    <a:pt x="14" y="64"/>
                    <a:pt x="1" y="94"/>
                    <a:pt x="0" y="126"/>
                  </a:cubicBezTo>
                  <a:cubicBezTo>
                    <a:pt x="13" y="126"/>
                    <a:pt x="13" y="126"/>
                    <a:pt x="13" y="126"/>
                  </a:cubicBezTo>
                  <a:cubicBezTo>
                    <a:pt x="14" y="97"/>
                    <a:pt x="25" y="71"/>
                    <a:pt x="43" y="51"/>
                  </a:cubicBezTo>
                  <a:close/>
                  <a:moveTo>
                    <a:pt x="248" y="126"/>
                  </a:moveTo>
                  <a:cubicBezTo>
                    <a:pt x="260" y="126"/>
                    <a:pt x="260" y="126"/>
                    <a:pt x="260" y="126"/>
                  </a:cubicBezTo>
                  <a:cubicBezTo>
                    <a:pt x="259" y="93"/>
                    <a:pt x="246" y="64"/>
                    <a:pt x="226" y="42"/>
                  </a:cubicBezTo>
                  <a:cubicBezTo>
                    <a:pt x="217" y="51"/>
                    <a:pt x="217" y="51"/>
                    <a:pt x="217" y="51"/>
                  </a:cubicBezTo>
                  <a:cubicBezTo>
                    <a:pt x="235" y="71"/>
                    <a:pt x="246" y="97"/>
                    <a:pt x="248" y="126"/>
                  </a:cubicBezTo>
                  <a:close/>
                  <a:moveTo>
                    <a:pt x="218" y="35"/>
                  </a:moveTo>
                  <a:cubicBezTo>
                    <a:pt x="196" y="14"/>
                    <a:pt x="167" y="2"/>
                    <a:pt x="135" y="0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64" y="14"/>
                    <a:pt x="190" y="26"/>
                    <a:pt x="209" y="44"/>
                  </a:cubicBezTo>
                  <a:lnTo>
                    <a:pt x="218" y="35"/>
                  </a:lnTo>
                  <a:close/>
                  <a:moveTo>
                    <a:pt x="135" y="248"/>
                  </a:moveTo>
                  <a:cubicBezTo>
                    <a:pt x="135" y="261"/>
                    <a:pt x="135" y="261"/>
                    <a:pt x="135" y="261"/>
                  </a:cubicBezTo>
                  <a:cubicBezTo>
                    <a:pt x="167" y="260"/>
                    <a:pt x="196" y="247"/>
                    <a:pt x="218" y="226"/>
                  </a:cubicBezTo>
                  <a:cubicBezTo>
                    <a:pt x="209" y="217"/>
                    <a:pt x="209" y="217"/>
                    <a:pt x="209" y="217"/>
                  </a:cubicBezTo>
                  <a:cubicBezTo>
                    <a:pt x="190" y="236"/>
                    <a:pt x="164" y="247"/>
                    <a:pt x="135" y="248"/>
                  </a:cubicBezTo>
                  <a:close/>
                  <a:moveTo>
                    <a:pt x="130" y="238"/>
                  </a:moveTo>
                  <a:cubicBezTo>
                    <a:pt x="71" y="238"/>
                    <a:pt x="23" y="190"/>
                    <a:pt x="23" y="131"/>
                  </a:cubicBezTo>
                  <a:cubicBezTo>
                    <a:pt x="23" y="71"/>
                    <a:pt x="71" y="23"/>
                    <a:pt x="130" y="23"/>
                  </a:cubicBezTo>
                  <a:cubicBezTo>
                    <a:pt x="189" y="23"/>
                    <a:pt x="238" y="71"/>
                    <a:pt x="238" y="131"/>
                  </a:cubicBezTo>
                  <a:cubicBezTo>
                    <a:pt x="238" y="190"/>
                    <a:pt x="189" y="238"/>
                    <a:pt x="130" y="238"/>
                  </a:cubicBezTo>
                  <a:close/>
                  <a:moveTo>
                    <a:pt x="88" y="146"/>
                  </a:move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9" y="134"/>
                    <a:pt x="86" y="126"/>
                    <a:pt x="86" y="116"/>
                  </a:cubicBezTo>
                  <a:cubicBezTo>
                    <a:pt x="86" y="105"/>
                    <a:pt x="79" y="97"/>
                    <a:pt x="66" y="97"/>
                  </a:cubicBezTo>
                  <a:cubicBezTo>
                    <a:pt x="58" y="97"/>
                    <a:pt x="51" y="100"/>
                    <a:pt x="46" y="103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3" y="111"/>
                    <a:pt x="58" y="108"/>
                    <a:pt x="63" y="108"/>
                  </a:cubicBezTo>
                  <a:cubicBezTo>
                    <a:pt x="70" y="108"/>
                    <a:pt x="73" y="112"/>
                    <a:pt x="73" y="117"/>
                  </a:cubicBezTo>
                  <a:cubicBezTo>
                    <a:pt x="72" y="124"/>
                    <a:pt x="66" y="131"/>
                    <a:pt x="53" y="142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57"/>
                    <a:pt x="46" y="157"/>
                    <a:pt x="46" y="157"/>
                  </a:cubicBezTo>
                  <a:cubicBezTo>
                    <a:pt x="88" y="157"/>
                    <a:pt x="88" y="157"/>
                    <a:pt x="88" y="157"/>
                  </a:cubicBezTo>
                  <a:lnTo>
                    <a:pt x="88" y="146"/>
                  </a:lnTo>
                  <a:close/>
                  <a:moveTo>
                    <a:pt x="141" y="133"/>
                  </a:moveTo>
                  <a:cubicBezTo>
                    <a:pt x="134" y="133"/>
                    <a:pt x="134" y="133"/>
                    <a:pt x="134" y="133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41" y="143"/>
                    <a:pt x="141" y="143"/>
                    <a:pt x="141" y="143"/>
                  </a:cubicBezTo>
                  <a:lnTo>
                    <a:pt x="141" y="133"/>
                  </a:lnTo>
                  <a:close/>
                  <a:moveTo>
                    <a:pt x="160" y="89"/>
                  </a:moveTo>
                  <a:cubicBezTo>
                    <a:pt x="151" y="89"/>
                    <a:pt x="151" y="89"/>
                    <a:pt x="151" y="89"/>
                  </a:cubicBezTo>
                  <a:cubicBezTo>
                    <a:pt x="151" y="180"/>
                    <a:pt x="151" y="180"/>
                    <a:pt x="151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9"/>
                  </a:lnTo>
                  <a:close/>
                  <a:moveTo>
                    <a:pt x="190" y="157"/>
                  </a:moveTo>
                  <a:cubicBezTo>
                    <a:pt x="215" y="107"/>
                    <a:pt x="215" y="107"/>
                    <a:pt x="215" y="107"/>
                  </a:cubicBezTo>
                  <a:cubicBezTo>
                    <a:pt x="215" y="98"/>
                    <a:pt x="215" y="98"/>
                    <a:pt x="215" y="98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3" y="110"/>
                    <a:pt x="173" y="110"/>
                    <a:pt x="173" y="110"/>
                  </a:cubicBezTo>
                  <a:cubicBezTo>
                    <a:pt x="200" y="110"/>
                    <a:pt x="200" y="110"/>
                    <a:pt x="200" y="110"/>
                  </a:cubicBezTo>
                  <a:cubicBezTo>
                    <a:pt x="200" y="110"/>
                    <a:pt x="200" y="110"/>
                    <a:pt x="200" y="110"/>
                  </a:cubicBezTo>
                  <a:cubicBezTo>
                    <a:pt x="176" y="157"/>
                    <a:pt x="176" y="157"/>
                    <a:pt x="176" y="157"/>
                  </a:cubicBezTo>
                  <a:lnTo>
                    <a:pt x="190" y="157"/>
                  </a:lnTo>
                  <a:close/>
                  <a:moveTo>
                    <a:pt x="217" y="210"/>
                  </a:moveTo>
                  <a:cubicBezTo>
                    <a:pt x="226" y="219"/>
                    <a:pt x="226" y="219"/>
                    <a:pt x="226" y="219"/>
                  </a:cubicBezTo>
                  <a:cubicBezTo>
                    <a:pt x="246" y="197"/>
                    <a:pt x="259" y="168"/>
                    <a:pt x="260" y="136"/>
                  </a:cubicBezTo>
                  <a:cubicBezTo>
                    <a:pt x="248" y="136"/>
                    <a:pt x="248" y="136"/>
                    <a:pt x="248" y="136"/>
                  </a:cubicBezTo>
                  <a:cubicBezTo>
                    <a:pt x="246" y="164"/>
                    <a:pt x="235" y="190"/>
                    <a:pt x="217" y="2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椭圆 18"/>
          <p:cNvSpPr/>
          <p:nvPr/>
        </p:nvSpPr>
        <p:spPr>
          <a:xfrm>
            <a:off x="10019959" y="2508213"/>
            <a:ext cx="179958" cy="179958"/>
          </a:xfrm>
          <a:prstGeom prst="ellipse">
            <a:avLst/>
          </a:prstGeom>
          <a:solidFill>
            <a:srgbClr val="DC6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0144346" y="4026815"/>
            <a:ext cx="179958" cy="179958"/>
          </a:xfrm>
          <a:prstGeom prst="ellipse">
            <a:avLst/>
          </a:prstGeom>
          <a:solidFill>
            <a:srgbClr val="F1A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457559" y="2325376"/>
            <a:ext cx="179958" cy="179958"/>
          </a:xfrm>
          <a:prstGeom prst="ellipse">
            <a:avLst/>
          </a:prstGeom>
          <a:solidFill>
            <a:srgbClr val="56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491196" y="4072524"/>
            <a:ext cx="179958" cy="17995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5"/>
          <p:cNvSpPr txBox="1"/>
          <p:nvPr/>
        </p:nvSpPr>
        <p:spPr>
          <a:xfrm>
            <a:off x="828094" y="168435"/>
            <a:ext cx="2222992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企业理念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88563" y="373592"/>
            <a:ext cx="2407545" cy="33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Enterprise idea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37" name="矩形 36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98706" y="2628127"/>
            <a:ext cx="2065080" cy="916065"/>
            <a:chOff x="929105" y="4234076"/>
            <a:chExt cx="2065558" cy="916277"/>
          </a:xfrm>
        </p:grpSpPr>
        <p:sp>
          <p:nvSpPr>
            <p:cNvPr id="42" name="文本框 5"/>
            <p:cNvSpPr txBox="1"/>
            <p:nvPr/>
          </p:nvSpPr>
          <p:spPr>
            <a:xfrm>
              <a:off x="929105" y="4234076"/>
              <a:ext cx="1512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199" dirty="0">
                  <a:solidFill>
                    <a:srgbClr val="0099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远见力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16735" y="4734855"/>
              <a:ext cx="197792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完成年底计划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65%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928540" y="2738974"/>
            <a:ext cx="1731153" cy="862199"/>
            <a:chOff x="3580735" y="3336836"/>
            <a:chExt cx="1731554" cy="862399"/>
          </a:xfrm>
        </p:grpSpPr>
        <p:sp>
          <p:nvSpPr>
            <p:cNvPr id="45" name="文本框 5"/>
            <p:cNvSpPr txBox="1"/>
            <p:nvPr/>
          </p:nvSpPr>
          <p:spPr>
            <a:xfrm>
              <a:off x="3580735" y="3336836"/>
              <a:ext cx="1598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3199" dirty="0">
                  <a:solidFill>
                    <a:srgbClr val="FF6600"/>
                  </a:solidFill>
                </a:rPr>
                <a:t>决策力</a:t>
              </a:r>
              <a:endParaRPr lang="zh-CN" altLang="zh-CN" sz="3199" dirty="0">
                <a:solidFill>
                  <a:srgbClr val="FF6600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605021" y="3783737"/>
              <a:ext cx="170726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dirty="0"/>
                <a:t>销售额突破</a:t>
              </a:r>
              <a:r>
                <a:rPr lang="en-US" altLang="zh-CN" dirty="0"/>
                <a:t>500</a:t>
              </a:r>
              <a:r>
                <a:rPr lang="zh-CN" altLang="zh-CN" dirty="0"/>
                <a:t>万 </a:t>
              </a:r>
              <a:endParaRPr lang="zh-CN" altLang="en-US" dirty="0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161811" y="4342038"/>
            <a:ext cx="1790590" cy="806194"/>
            <a:chOff x="5302543" y="5102364"/>
            <a:chExt cx="1791004" cy="806381"/>
          </a:xfrm>
        </p:grpSpPr>
        <p:sp>
          <p:nvSpPr>
            <p:cNvPr id="48" name="文本框 5"/>
            <p:cNvSpPr txBox="1"/>
            <p:nvPr/>
          </p:nvSpPr>
          <p:spPr>
            <a:xfrm>
              <a:off x="5515903" y="5102364"/>
              <a:ext cx="14171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3199" dirty="0">
                  <a:solidFill>
                    <a:srgbClr val="00B050"/>
                  </a:solidFill>
                </a:rPr>
                <a:t>执行力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302543" y="5600968"/>
              <a:ext cx="1791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zh-CN" dirty="0"/>
                <a:t>完成了</a:t>
              </a:r>
              <a:r>
                <a:rPr lang="en-US" altLang="zh-CN" dirty="0"/>
                <a:t>3</a:t>
              </a:r>
              <a:r>
                <a:rPr lang="zh-CN" altLang="zh-CN" dirty="0"/>
                <a:t>件大事</a:t>
              </a:r>
              <a:endParaRPr lang="zh-CN" altLang="en-US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005652" y="4232576"/>
            <a:ext cx="1749269" cy="872486"/>
            <a:chOff x="7296289" y="4666124"/>
            <a:chExt cx="1749674" cy="872688"/>
          </a:xfrm>
        </p:grpSpPr>
        <p:sp>
          <p:nvSpPr>
            <p:cNvPr id="51" name="文本框 5"/>
            <p:cNvSpPr txBox="1"/>
            <p:nvPr/>
          </p:nvSpPr>
          <p:spPr>
            <a:xfrm>
              <a:off x="7296289" y="4666124"/>
              <a:ext cx="17496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000">
                  <a:solidFill>
                    <a:srgbClr val="0066CC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3199" dirty="0">
                  <a:solidFill>
                    <a:srgbClr val="FFC000"/>
                  </a:solidFill>
                </a:rPr>
                <a:t>创新力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325623" y="5123314"/>
              <a:ext cx="162509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zh-CN" dirty="0"/>
                <a:t>首次获得某某奖</a:t>
              </a:r>
              <a:endParaRPr lang="zh-CN" altLang="en-US" dirty="0"/>
            </a:p>
          </p:txBody>
        </p:sp>
      </p:grpSp>
      <p:sp>
        <p:nvSpPr>
          <p:cNvPr id="54" name="Freeform 512"/>
          <p:cNvSpPr>
            <a:spLocks/>
          </p:cNvSpPr>
          <p:nvPr/>
        </p:nvSpPr>
        <p:spPr bwMode="auto">
          <a:xfrm>
            <a:off x="946464" y="2466241"/>
            <a:ext cx="168236" cy="333298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399F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65624" y="2371662"/>
            <a:ext cx="2836575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企业理念</a:t>
            </a:r>
            <a:r>
              <a:rPr lang="zh-CN" altLang="zh-CN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概述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77000" y="3027438"/>
            <a:ext cx="2925403" cy="2400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999"/>
              </a:lnSpc>
            </a:pPr>
            <a:r>
              <a:rPr lang="zh-CN" altLang="zh-CN" sz="1600" dirty="0"/>
              <a:t>公司自成立以来，以“策略先行，经营致胜，管理为本”的商业推广理念，一步一个脚印发展成为东莞同类企业中经营范围最广、在行业内颇具影响力的企业。</a:t>
            </a:r>
            <a:endParaRPr lang="zh-CN" altLang="en-US" sz="1600" dirty="0"/>
          </a:p>
        </p:txBody>
      </p:sp>
      <p:sp>
        <p:nvSpPr>
          <p:cNvPr id="57" name="TextBox 56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59" name="矩形 5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5735241" y="3274354"/>
            <a:ext cx="184688" cy="369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013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385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65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4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65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150"/>
                            </p:stCondLst>
                            <p:childTnLst>
                              <p:par>
                                <p:cTn id="6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6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900"/>
                            </p:stCondLst>
                            <p:childTnLst>
                              <p:par>
                                <p:cTn id="7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400"/>
                            </p:stCondLst>
                            <p:childTnLst>
                              <p:par>
                                <p:cTn id="7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9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15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650"/>
                            </p:stCondLst>
                            <p:childTnLst>
                              <p:par>
                                <p:cTn id="9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1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400"/>
                            </p:stCondLst>
                            <p:childTnLst>
                              <p:par>
                                <p:cTn id="10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900"/>
                            </p:stCondLst>
                            <p:childTnLst>
                              <p:par>
                                <p:cTn id="10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5" grpId="0" animBg="1"/>
      <p:bldP spid="28" grpId="0" animBg="1"/>
      <p:bldP spid="32" grpId="0"/>
      <p:bldP spid="33" grpId="0"/>
      <p:bldP spid="54" grpId="0" animBg="1"/>
      <p:bldP spid="55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9"/>
          <p:cNvSpPr>
            <a:spLocks/>
          </p:cNvSpPr>
          <p:nvPr/>
        </p:nvSpPr>
        <p:spPr bwMode="auto">
          <a:xfrm>
            <a:off x="4927297" y="3970888"/>
            <a:ext cx="1758510" cy="1758519"/>
          </a:xfrm>
          <a:custGeom>
            <a:avLst/>
            <a:gdLst>
              <a:gd name="T0" fmla="*/ 168 w 1187"/>
              <a:gd name="T1" fmla="*/ 0 h 1187"/>
              <a:gd name="T2" fmla="*/ 0 w 1187"/>
              <a:gd name="T3" fmla="*/ 0 h 1187"/>
              <a:gd name="T4" fmla="*/ 1187 w 1187"/>
              <a:gd name="T5" fmla="*/ 1187 h 1187"/>
              <a:gd name="T6" fmla="*/ 1187 w 1187"/>
              <a:gd name="T7" fmla="*/ 1019 h 1187"/>
              <a:gd name="T8" fmla="*/ 168 w 1187"/>
              <a:gd name="T9" fmla="*/ 0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7" h="1187">
                <a:moveTo>
                  <a:pt x="168" y="0"/>
                </a:moveTo>
                <a:cubicBezTo>
                  <a:pt x="0" y="0"/>
                  <a:pt x="0" y="0"/>
                  <a:pt x="0" y="0"/>
                </a:cubicBezTo>
                <a:cubicBezTo>
                  <a:pt x="0" y="656"/>
                  <a:pt x="531" y="1187"/>
                  <a:pt x="1187" y="1187"/>
                </a:cubicBezTo>
                <a:cubicBezTo>
                  <a:pt x="1187" y="1019"/>
                  <a:pt x="1187" y="1019"/>
                  <a:pt x="1187" y="1019"/>
                </a:cubicBezTo>
                <a:cubicBezTo>
                  <a:pt x="624" y="1019"/>
                  <a:pt x="168" y="563"/>
                  <a:pt x="16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innerShdw blurRad="165100" dist="114300" dir="10800000">
              <a:prstClr val="black">
                <a:alpha val="50000"/>
              </a:prstClr>
            </a:innerShdw>
          </a:effec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Freeform 30"/>
          <p:cNvSpPr>
            <a:spLocks/>
          </p:cNvSpPr>
          <p:nvPr/>
        </p:nvSpPr>
        <p:spPr bwMode="auto">
          <a:xfrm>
            <a:off x="6681780" y="2214239"/>
            <a:ext cx="1758510" cy="1758519"/>
          </a:xfrm>
          <a:custGeom>
            <a:avLst/>
            <a:gdLst>
              <a:gd name="T0" fmla="*/ 1019 w 1187"/>
              <a:gd name="T1" fmla="*/ 1187 h 1187"/>
              <a:gd name="T2" fmla="*/ 1187 w 1187"/>
              <a:gd name="T3" fmla="*/ 1187 h 1187"/>
              <a:gd name="T4" fmla="*/ 0 w 1187"/>
              <a:gd name="T5" fmla="*/ 0 h 1187"/>
              <a:gd name="T6" fmla="*/ 0 w 1187"/>
              <a:gd name="T7" fmla="*/ 168 h 1187"/>
              <a:gd name="T8" fmla="*/ 1019 w 1187"/>
              <a:gd name="T9" fmla="*/ 1187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7" h="1187">
                <a:moveTo>
                  <a:pt x="1019" y="1187"/>
                </a:moveTo>
                <a:cubicBezTo>
                  <a:pt x="1187" y="1187"/>
                  <a:pt x="1187" y="1187"/>
                  <a:pt x="1187" y="1187"/>
                </a:cubicBezTo>
                <a:cubicBezTo>
                  <a:pt x="1187" y="531"/>
                  <a:pt x="656" y="0"/>
                  <a:pt x="0" y="0"/>
                </a:cubicBezTo>
                <a:cubicBezTo>
                  <a:pt x="0" y="168"/>
                  <a:pt x="0" y="168"/>
                  <a:pt x="0" y="168"/>
                </a:cubicBezTo>
                <a:cubicBezTo>
                  <a:pt x="563" y="168"/>
                  <a:pt x="1019" y="624"/>
                  <a:pt x="1019" y="11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165100" dist="114300" dir="6600000">
              <a:prstClr val="black">
                <a:alpha val="50000"/>
              </a:prstClr>
            </a:innerShdw>
          </a:effec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40"/>
          <p:cNvSpPr>
            <a:spLocks/>
          </p:cNvSpPr>
          <p:nvPr/>
        </p:nvSpPr>
        <p:spPr bwMode="auto">
          <a:xfrm>
            <a:off x="4927297" y="2214239"/>
            <a:ext cx="1758510" cy="1758519"/>
          </a:xfrm>
          <a:custGeom>
            <a:avLst/>
            <a:gdLst>
              <a:gd name="T0" fmla="*/ 1187 w 1187"/>
              <a:gd name="T1" fmla="*/ 168 h 1187"/>
              <a:gd name="T2" fmla="*/ 1187 w 1187"/>
              <a:gd name="T3" fmla="*/ 0 h 1187"/>
              <a:gd name="T4" fmla="*/ 0 w 1187"/>
              <a:gd name="T5" fmla="*/ 1187 h 1187"/>
              <a:gd name="T6" fmla="*/ 168 w 1187"/>
              <a:gd name="T7" fmla="*/ 1187 h 1187"/>
              <a:gd name="T8" fmla="*/ 1187 w 1187"/>
              <a:gd name="T9" fmla="*/ 168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7" h="1187">
                <a:moveTo>
                  <a:pt x="1187" y="168"/>
                </a:moveTo>
                <a:cubicBezTo>
                  <a:pt x="1187" y="0"/>
                  <a:pt x="1187" y="0"/>
                  <a:pt x="1187" y="0"/>
                </a:cubicBezTo>
                <a:cubicBezTo>
                  <a:pt x="531" y="0"/>
                  <a:pt x="0" y="531"/>
                  <a:pt x="0" y="1187"/>
                </a:cubicBezTo>
                <a:cubicBezTo>
                  <a:pt x="168" y="1187"/>
                  <a:pt x="168" y="1187"/>
                  <a:pt x="168" y="1187"/>
                </a:cubicBezTo>
                <a:cubicBezTo>
                  <a:pt x="168" y="624"/>
                  <a:pt x="624" y="168"/>
                  <a:pt x="1187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165100" dist="114300" dir="13500000">
              <a:prstClr val="black">
                <a:alpha val="50000"/>
              </a:prstClr>
            </a:innerShdw>
          </a:effec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43"/>
          <p:cNvSpPr>
            <a:spLocks/>
          </p:cNvSpPr>
          <p:nvPr/>
        </p:nvSpPr>
        <p:spPr bwMode="auto">
          <a:xfrm>
            <a:off x="6681780" y="3970888"/>
            <a:ext cx="1758510" cy="1758519"/>
          </a:xfrm>
          <a:custGeom>
            <a:avLst/>
            <a:gdLst>
              <a:gd name="T0" fmla="*/ 1187 w 1187"/>
              <a:gd name="T1" fmla="*/ 0 h 1187"/>
              <a:gd name="T2" fmla="*/ 1019 w 1187"/>
              <a:gd name="T3" fmla="*/ 0 h 1187"/>
              <a:gd name="T4" fmla="*/ 0 w 1187"/>
              <a:gd name="T5" fmla="*/ 1019 h 1187"/>
              <a:gd name="T6" fmla="*/ 0 w 1187"/>
              <a:gd name="T7" fmla="*/ 1187 h 1187"/>
              <a:gd name="T8" fmla="*/ 1187 w 1187"/>
              <a:gd name="T9" fmla="*/ 0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7" h="1187">
                <a:moveTo>
                  <a:pt x="1187" y="0"/>
                </a:moveTo>
                <a:cubicBezTo>
                  <a:pt x="1019" y="0"/>
                  <a:pt x="1019" y="0"/>
                  <a:pt x="1019" y="0"/>
                </a:cubicBezTo>
                <a:cubicBezTo>
                  <a:pt x="1019" y="563"/>
                  <a:pt x="563" y="1019"/>
                  <a:pt x="0" y="1019"/>
                </a:cubicBezTo>
                <a:cubicBezTo>
                  <a:pt x="0" y="1187"/>
                  <a:pt x="0" y="1187"/>
                  <a:pt x="0" y="1187"/>
                </a:cubicBezTo>
                <a:cubicBezTo>
                  <a:pt x="656" y="1187"/>
                  <a:pt x="1187" y="656"/>
                  <a:pt x="118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blurRad="165100" dist="114300" dir="13500000">
              <a:prstClr val="black">
                <a:alpha val="50000"/>
              </a:prstClr>
            </a:innerShdw>
          </a:effec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0"/>
          <p:cNvSpPr>
            <a:spLocks/>
          </p:cNvSpPr>
          <p:nvPr/>
        </p:nvSpPr>
        <p:spPr bwMode="auto">
          <a:xfrm>
            <a:off x="6689981" y="2210424"/>
            <a:ext cx="1758510" cy="1758519"/>
          </a:xfrm>
          <a:custGeom>
            <a:avLst/>
            <a:gdLst>
              <a:gd name="T0" fmla="*/ 1019 w 1187"/>
              <a:gd name="T1" fmla="*/ 1187 h 1187"/>
              <a:gd name="T2" fmla="*/ 1187 w 1187"/>
              <a:gd name="T3" fmla="*/ 1187 h 1187"/>
              <a:gd name="T4" fmla="*/ 0 w 1187"/>
              <a:gd name="T5" fmla="*/ 0 h 1187"/>
              <a:gd name="T6" fmla="*/ 0 w 1187"/>
              <a:gd name="T7" fmla="*/ 168 h 1187"/>
              <a:gd name="T8" fmla="*/ 1019 w 1187"/>
              <a:gd name="T9" fmla="*/ 1187 h 1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7" h="1187">
                <a:moveTo>
                  <a:pt x="1019" y="1187"/>
                </a:moveTo>
                <a:cubicBezTo>
                  <a:pt x="1187" y="1187"/>
                  <a:pt x="1187" y="1187"/>
                  <a:pt x="1187" y="1187"/>
                </a:cubicBezTo>
                <a:cubicBezTo>
                  <a:pt x="1187" y="531"/>
                  <a:pt x="656" y="0"/>
                  <a:pt x="0" y="0"/>
                </a:cubicBezTo>
                <a:cubicBezTo>
                  <a:pt x="0" y="168"/>
                  <a:pt x="0" y="168"/>
                  <a:pt x="0" y="168"/>
                </a:cubicBezTo>
                <a:cubicBezTo>
                  <a:pt x="563" y="168"/>
                  <a:pt x="1019" y="624"/>
                  <a:pt x="1019" y="1187"/>
                </a:cubicBezTo>
                <a:close/>
              </a:path>
            </a:pathLst>
          </a:custGeom>
          <a:noFill/>
          <a:ln w="15875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6273342" y="1900898"/>
            <a:ext cx="848932" cy="820904"/>
            <a:chOff x="5413751" y="1710838"/>
            <a:chExt cx="849129" cy="821094"/>
          </a:xfrm>
        </p:grpSpPr>
        <p:sp>
          <p:nvSpPr>
            <p:cNvPr id="8" name="椭圆 7"/>
            <p:cNvSpPr/>
            <p:nvPr/>
          </p:nvSpPr>
          <p:spPr>
            <a:xfrm>
              <a:off x="5413751" y="1710838"/>
              <a:ext cx="821094" cy="82109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</a:ln>
            <a:effectLst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56"/>
            <p:cNvSpPr txBox="1"/>
            <p:nvPr/>
          </p:nvSpPr>
          <p:spPr>
            <a:xfrm>
              <a:off x="5475485" y="1767442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999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3999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996451" y="3598824"/>
            <a:ext cx="829887" cy="820904"/>
            <a:chOff x="7137259" y="3409157"/>
            <a:chExt cx="830079" cy="821094"/>
          </a:xfrm>
        </p:grpSpPr>
        <p:sp>
          <p:nvSpPr>
            <p:cNvPr id="11" name="椭圆 10"/>
            <p:cNvSpPr/>
            <p:nvPr/>
          </p:nvSpPr>
          <p:spPr>
            <a:xfrm>
              <a:off x="7137259" y="3409157"/>
              <a:ext cx="821094" cy="82109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</a:ln>
            <a:effectLst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57"/>
            <p:cNvSpPr txBox="1"/>
            <p:nvPr/>
          </p:nvSpPr>
          <p:spPr>
            <a:xfrm>
              <a:off x="7179943" y="3484811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999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3999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573183" y="3598824"/>
            <a:ext cx="829887" cy="820904"/>
            <a:chOff x="3713199" y="3409157"/>
            <a:chExt cx="830079" cy="821094"/>
          </a:xfrm>
        </p:grpSpPr>
        <p:sp>
          <p:nvSpPr>
            <p:cNvPr id="10" name="椭圆 9"/>
            <p:cNvSpPr/>
            <p:nvPr/>
          </p:nvSpPr>
          <p:spPr>
            <a:xfrm>
              <a:off x="3713199" y="3409157"/>
              <a:ext cx="821094" cy="82109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</a:ln>
            <a:effectLst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59"/>
            <p:cNvSpPr txBox="1"/>
            <p:nvPr/>
          </p:nvSpPr>
          <p:spPr>
            <a:xfrm>
              <a:off x="3755883" y="3484811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999" dirty="0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3999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8230107" y="2214296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23" name="Freeform 512"/>
          <p:cNvSpPr>
            <a:spLocks/>
          </p:cNvSpPr>
          <p:nvPr/>
        </p:nvSpPr>
        <p:spPr bwMode="auto">
          <a:xfrm>
            <a:off x="8086125" y="1919210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E27100"/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8229218" y="1824631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E27100"/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rgbClr val="E271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5"/>
          <p:cNvSpPr txBox="1"/>
          <p:nvPr/>
        </p:nvSpPr>
        <p:spPr>
          <a:xfrm>
            <a:off x="961414" y="187481"/>
            <a:ext cx="4732669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项目来源</a:t>
            </a:r>
            <a:endParaRPr lang="zh-CN" altLang="zh-CN" sz="3599" dirty="0"/>
          </a:p>
        </p:txBody>
      </p:sp>
      <p:sp>
        <p:nvSpPr>
          <p:cNvPr id="27" name="TextBox 26"/>
          <p:cNvSpPr txBox="1"/>
          <p:nvPr/>
        </p:nvSpPr>
        <p:spPr>
          <a:xfrm>
            <a:off x="2955688" y="394809"/>
            <a:ext cx="2343388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Project source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9197627" y="4128982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41" name="Freeform 512"/>
          <p:cNvSpPr>
            <a:spLocks/>
          </p:cNvSpPr>
          <p:nvPr/>
        </p:nvSpPr>
        <p:spPr bwMode="auto">
          <a:xfrm>
            <a:off x="9053645" y="3833896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9196738" y="3739317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205474" y="5767114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45" name="Freeform 512"/>
          <p:cNvSpPr>
            <a:spLocks/>
          </p:cNvSpPr>
          <p:nvPr/>
        </p:nvSpPr>
        <p:spPr bwMode="auto">
          <a:xfrm>
            <a:off x="8061492" y="5472028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8204585" y="5377449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507793" y="5174507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49" name="Freeform 512"/>
          <p:cNvSpPr>
            <a:spLocks/>
          </p:cNvSpPr>
          <p:nvPr/>
        </p:nvSpPr>
        <p:spPr bwMode="auto">
          <a:xfrm>
            <a:off x="2363811" y="4879421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2506904" y="4784842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chemeClr val="accent6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 descr="E:\企业文化\企业文化图片\PNG\0 (51)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5057" y="2749439"/>
            <a:ext cx="3325349" cy="249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组合 53"/>
          <p:cNvGrpSpPr/>
          <p:nvPr/>
        </p:nvGrpSpPr>
        <p:grpSpPr>
          <a:xfrm>
            <a:off x="6273342" y="5159684"/>
            <a:ext cx="829887" cy="820904"/>
            <a:chOff x="5413751" y="4970379"/>
            <a:chExt cx="830079" cy="821094"/>
          </a:xfrm>
        </p:grpSpPr>
        <p:sp>
          <p:nvSpPr>
            <p:cNvPr id="9" name="椭圆 8"/>
            <p:cNvSpPr/>
            <p:nvPr/>
          </p:nvSpPr>
          <p:spPr>
            <a:xfrm>
              <a:off x="5413751" y="4970379"/>
              <a:ext cx="821094" cy="821094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50000"/>
                  </a:scheme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</a:ln>
            <a:effectLst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58"/>
            <p:cNvSpPr txBox="1"/>
            <p:nvPr/>
          </p:nvSpPr>
          <p:spPr>
            <a:xfrm>
              <a:off x="5456435" y="5065083"/>
              <a:ext cx="7873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999" dirty="0">
                  <a:solidFill>
                    <a:schemeClr val="accent5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3999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7" name="Freeform 512"/>
          <p:cNvSpPr>
            <a:spLocks/>
          </p:cNvSpPr>
          <p:nvPr/>
        </p:nvSpPr>
        <p:spPr bwMode="auto">
          <a:xfrm>
            <a:off x="754764" y="1912762"/>
            <a:ext cx="168236" cy="333298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399FF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3924" y="1818183"/>
            <a:ext cx="2836575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项目产生的背景</a:t>
            </a:r>
            <a:endParaRPr lang="zh-CN" altLang="zh-CN" sz="2799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85300" y="2340639"/>
            <a:ext cx="3837027" cy="1630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999"/>
              </a:lnSpc>
            </a:pPr>
            <a:r>
              <a:rPr lang="zh-CN" altLang="zh-CN" sz="1600" dirty="0"/>
              <a:t>公司以“策略先行，经营致胜，管理为本”的商业推广理念，一步一个脚印发展成为东莞同类企业中经营范围最广、在行业内颇具影响力的企业。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10904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6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1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6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40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2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8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3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600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400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5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300"/>
                            </p:stCondLst>
                            <p:childTnLst>
                              <p:par>
                                <p:cTn id="1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100"/>
                            </p:stCondLst>
                            <p:childTnLst>
                              <p:par>
                                <p:cTn id="1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75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75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6800"/>
                            </p:stCondLst>
                            <p:childTnLst>
                              <p:par>
                                <p:cTn id="1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7450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22" grpId="0"/>
      <p:bldP spid="23" grpId="0" animBg="1"/>
      <p:bldP spid="24" grpId="0"/>
      <p:bldP spid="26" grpId="0"/>
      <p:bldP spid="27" grpId="0"/>
      <p:bldP spid="40" grpId="0"/>
      <p:bldP spid="41" grpId="0" animBg="1"/>
      <p:bldP spid="42" grpId="0"/>
      <p:bldP spid="44" grpId="0"/>
      <p:bldP spid="45" grpId="0" animBg="1"/>
      <p:bldP spid="46" grpId="0"/>
      <p:bldP spid="48" grpId="0"/>
      <p:bldP spid="49" grpId="0" animBg="1"/>
      <p:bldP spid="50" grpId="0"/>
      <p:bldP spid="47" grpId="0" animBg="1"/>
      <p:bldP spid="51" grpId="0"/>
      <p:bldP spid="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4" y="187481"/>
            <a:ext cx="4732669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需要解决的问题</a:t>
            </a:r>
            <a:endParaRPr lang="zh-CN" altLang="zh-CN" sz="3599" dirty="0"/>
          </a:p>
        </p:txBody>
      </p:sp>
      <p:sp>
        <p:nvSpPr>
          <p:cNvPr id="27" name="TextBox 26"/>
          <p:cNvSpPr txBox="1"/>
          <p:nvPr/>
        </p:nvSpPr>
        <p:spPr>
          <a:xfrm>
            <a:off x="4427160" y="261489"/>
            <a:ext cx="2343388" cy="523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Need to solve the problem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6021" y="2099128"/>
            <a:ext cx="5128746" cy="3511722"/>
          </a:xfrm>
          <a:prstGeom prst="rect">
            <a:avLst/>
          </a:prstGeom>
        </p:spPr>
      </p:pic>
      <p:cxnSp>
        <p:nvCxnSpPr>
          <p:cNvPr id="58" name="直接连接符 57"/>
          <p:cNvCxnSpPr/>
          <p:nvPr/>
        </p:nvCxnSpPr>
        <p:spPr>
          <a:xfrm>
            <a:off x="4883201" y="2194813"/>
            <a:ext cx="0" cy="686412"/>
          </a:xfrm>
          <a:prstGeom prst="line">
            <a:avLst/>
          </a:prstGeom>
          <a:noFill/>
          <a:ln w="19050" cap="flat" cmpd="sng" algn="ctr">
            <a:solidFill>
              <a:srgbClr val="0075CC"/>
            </a:solidFill>
            <a:prstDash val="solid"/>
          </a:ln>
          <a:effectLst>
            <a:outerShdw dist="12700" sx="101000" sy="101000" algn="l" rotWithShape="0">
              <a:srgbClr val="43CEFF"/>
            </a:outerShdw>
          </a:effectLst>
        </p:spPr>
      </p:cxnSp>
      <p:cxnSp>
        <p:nvCxnSpPr>
          <p:cNvPr id="59" name="直接连接符 58"/>
          <p:cNvCxnSpPr/>
          <p:nvPr/>
        </p:nvCxnSpPr>
        <p:spPr>
          <a:xfrm>
            <a:off x="4883201" y="3511783"/>
            <a:ext cx="0" cy="686412"/>
          </a:xfrm>
          <a:prstGeom prst="line">
            <a:avLst/>
          </a:prstGeom>
          <a:noFill/>
          <a:ln w="19050" cap="flat" cmpd="sng" algn="ctr">
            <a:solidFill>
              <a:srgbClr val="F79646">
                <a:lumMod val="50000"/>
              </a:srgbClr>
            </a:solidFill>
            <a:prstDash val="solid"/>
          </a:ln>
          <a:effectLst>
            <a:outerShdw dist="12700" sx="101000" sy="101000" algn="l" rotWithShape="0">
              <a:srgbClr val="FFC819"/>
            </a:outerShdw>
          </a:effectLst>
        </p:spPr>
      </p:cxnSp>
      <p:cxnSp>
        <p:nvCxnSpPr>
          <p:cNvPr id="60" name="直接连接符 59"/>
          <p:cNvCxnSpPr/>
          <p:nvPr/>
        </p:nvCxnSpPr>
        <p:spPr>
          <a:xfrm>
            <a:off x="4883201" y="4841709"/>
            <a:ext cx="0" cy="686412"/>
          </a:xfrm>
          <a:prstGeom prst="line">
            <a:avLst/>
          </a:prstGeom>
          <a:noFill/>
          <a:ln w="19050" cap="flat" cmpd="sng" algn="ctr">
            <a:solidFill>
              <a:srgbClr val="3A8A1E"/>
            </a:solidFill>
            <a:prstDash val="solid"/>
          </a:ln>
          <a:effectLst>
            <a:outerShdw dist="12700" sx="101000" sy="101000" algn="l" rotWithShape="0">
              <a:srgbClr val="C7EF85"/>
            </a:outerShdw>
          </a:effectLst>
        </p:spPr>
      </p:cxnSp>
      <p:sp>
        <p:nvSpPr>
          <p:cNvPr id="61" name="文本框 32"/>
          <p:cNvSpPr txBox="1"/>
          <p:nvPr/>
        </p:nvSpPr>
        <p:spPr>
          <a:xfrm>
            <a:off x="5148995" y="2318235"/>
            <a:ext cx="1789734" cy="522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2799" dirty="0">
                <a:solidFill>
                  <a:schemeClr val="bg1"/>
                </a:solidFill>
                <a:effectLst/>
              </a:rPr>
              <a:t>存在问题</a:t>
            </a:r>
            <a:endParaRPr lang="en-US" altLang="zh-CN" sz="2799" dirty="0">
              <a:solidFill>
                <a:schemeClr val="bg1"/>
              </a:solidFill>
              <a:effectLst/>
            </a:endParaRPr>
          </a:p>
        </p:txBody>
      </p:sp>
      <p:sp>
        <p:nvSpPr>
          <p:cNvPr id="62" name="文本框 32"/>
          <p:cNvSpPr txBox="1"/>
          <p:nvPr/>
        </p:nvSpPr>
        <p:spPr>
          <a:xfrm>
            <a:off x="5148995" y="3635205"/>
            <a:ext cx="1789734" cy="522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799" dirty="0">
                <a:solidFill>
                  <a:schemeClr val="bg1"/>
                </a:solidFill>
                <a:effectLst/>
              </a:rPr>
              <a:t>如何解决</a:t>
            </a:r>
            <a:endParaRPr lang="en-US" altLang="zh-CN" sz="2799" dirty="0">
              <a:solidFill>
                <a:schemeClr val="bg1"/>
              </a:solidFill>
              <a:effectLst/>
            </a:endParaRPr>
          </a:p>
        </p:txBody>
      </p:sp>
      <p:sp>
        <p:nvSpPr>
          <p:cNvPr id="63" name="文本框 32"/>
          <p:cNvSpPr txBox="1"/>
          <p:nvPr/>
        </p:nvSpPr>
        <p:spPr>
          <a:xfrm>
            <a:off x="5148995" y="4965130"/>
            <a:ext cx="1789734" cy="522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799" dirty="0">
                <a:solidFill>
                  <a:schemeClr val="bg1"/>
                </a:solidFill>
                <a:effectLst/>
              </a:rPr>
              <a:t>采纳办法</a:t>
            </a:r>
            <a:endParaRPr lang="en-US" altLang="zh-CN" sz="2799" dirty="0">
              <a:solidFill>
                <a:schemeClr val="bg1"/>
              </a:solidFill>
              <a:effectLst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784816" y="2099128"/>
            <a:ext cx="2619825" cy="994820"/>
            <a:chOff x="8641357" y="2133650"/>
            <a:chExt cx="2620431" cy="995050"/>
          </a:xfrm>
        </p:grpSpPr>
        <p:sp>
          <p:nvSpPr>
            <p:cNvPr id="65" name="TextBox 64"/>
            <p:cNvSpPr txBox="1"/>
            <p:nvPr/>
          </p:nvSpPr>
          <p:spPr>
            <a:xfrm>
              <a:off x="8785373" y="2523406"/>
              <a:ext cx="2133944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6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784483" y="2133650"/>
              <a:ext cx="24773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2400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897217" y="4796234"/>
            <a:ext cx="2619825" cy="994820"/>
            <a:chOff x="8641357" y="2133650"/>
            <a:chExt cx="2620431" cy="995050"/>
          </a:xfrm>
        </p:grpSpPr>
        <p:sp>
          <p:nvSpPr>
            <p:cNvPr id="69" name="TextBox 68"/>
            <p:cNvSpPr txBox="1"/>
            <p:nvPr/>
          </p:nvSpPr>
          <p:spPr>
            <a:xfrm>
              <a:off x="8785373" y="2523406"/>
              <a:ext cx="2133944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7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784483" y="2133650"/>
              <a:ext cx="24773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2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85245" y="4246081"/>
            <a:ext cx="2619825" cy="994820"/>
            <a:chOff x="8641357" y="2133650"/>
            <a:chExt cx="2620431" cy="995050"/>
          </a:xfrm>
        </p:grpSpPr>
        <p:sp>
          <p:nvSpPr>
            <p:cNvPr id="73" name="TextBox 72"/>
            <p:cNvSpPr txBox="1"/>
            <p:nvPr/>
          </p:nvSpPr>
          <p:spPr>
            <a:xfrm>
              <a:off x="8785373" y="2523406"/>
              <a:ext cx="2133944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7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E27100"/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784483" y="2133650"/>
              <a:ext cx="24773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E27100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2400" dirty="0">
                <a:solidFill>
                  <a:srgbClr val="E271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858697" y="2814734"/>
            <a:ext cx="2619825" cy="994820"/>
            <a:chOff x="8641357" y="2133650"/>
            <a:chExt cx="2620431" cy="995050"/>
          </a:xfrm>
        </p:grpSpPr>
        <p:sp>
          <p:nvSpPr>
            <p:cNvPr id="77" name="TextBox 76"/>
            <p:cNvSpPr txBox="1"/>
            <p:nvPr/>
          </p:nvSpPr>
          <p:spPr>
            <a:xfrm>
              <a:off x="8785373" y="2523406"/>
              <a:ext cx="2133944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78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784483" y="2133650"/>
              <a:ext cx="24773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1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2400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787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7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7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7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7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07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407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57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07"/>
                            </p:stCondLst>
                            <p:childTnLst>
                              <p:par>
                                <p:cTn id="6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807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57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07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61" grpId="0"/>
      <p:bldP spid="62" grpId="0"/>
      <p:bldP spid="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4" y="187481"/>
            <a:ext cx="2222992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行业前景</a:t>
            </a:r>
            <a:endParaRPr lang="zh-CN" altLang="zh-CN" sz="3599" dirty="0"/>
          </a:p>
        </p:txBody>
      </p:sp>
      <p:sp>
        <p:nvSpPr>
          <p:cNvPr id="27" name="TextBox 26"/>
          <p:cNvSpPr txBox="1"/>
          <p:nvPr/>
        </p:nvSpPr>
        <p:spPr>
          <a:xfrm>
            <a:off x="2979696" y="375763"/>
            <a:ext cx="2343388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Industry outlook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5" name="图表 14"/>
          <p:cNvGraphicFramePr/>
          <p:nvPr>
            <p:extLst/>
          </p:nvPr>
        </p:nvGraphicFramePr>
        <p:xfrm>
          <a:off x="4479506" y="1656966"/>
          <a:ext cx="6893723" cy="4151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组合 15"/>
          <p:cNvGrpSpPr/>
          <p:nvPr/>
        </p:nvGrpSpPr>
        <p:grpSpPr>
          <a:xfrm>
            <a:off x="1097203" y="1797335"/>
            <a:ext cx="2217567" cy="881896"/>
            <a:chOff x="374605" y="2088644"/>
            <a:chExt cx="2218080" cy="882100"/>
          </a:xfrm>
        </p:grpSpPr>
        <p:sp>
          <p:nvSpPr>
            <p:cNvPr id="17" name="TextBox 16"/>
            <p:cNvSpPr txBox="1"/>
            <p:nvPr/>
          </p:nvSpPr>
          <p:spPr>
            <a:xfrm>
              <a:off x="458740" y="2088644"/>
              <a:ext cx="1374899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999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发展趋势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8741" y="2493690"/>
              <a:ext cx="213394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19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97203" y="2679230"/>
            <a:ext cx="2217567" cy="881896"/>
            <a:chOff x="374605" y="2088644"/>
            <a:chExt cx="2218080" cy="882100"/>
          </a:xfrm>
        </p:grpSpPr>
        <p:sp>
          <p:nvSpPr>
            <p:cNvPr id="21" name="TextBox 20"/>
            <p:cNvSpPr txBox="1"/>
            <p:nvPr/>
          </p:nvSpPr>
          <p:spPr>
            <a:xfrm>
              <a:off x="458741" y="2088644"/>
              <a:ext cx="137489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999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消费习惯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8741" y="2493690"/>
              <a:ext cx="213394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23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97203" y="3615119"/>
            <a:ext cx="2217567" cy="881895"/>
            <a:chOff x="374605" y="2088645"/>
            <a:chExt cx="2218080" cy="882099"/>
          </a:xfrm>
        </p:grpSpPr>
        <p:sp>
          <p:nvSpPr>
            <p:cNvPr id="25" name="TextBox 24"/>
            <p:cNvSpPr txBox="1"/>
            <p:nvPr/>
          </p:nvSpPr>
          <p:spPr>
            <a:xfrm>
              <a:off x="458741" y="2088645"/>
              <a:ext cx="137489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999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政策扶持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58741" y="2493690"/>
              <a:ext cx="213394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40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97203" y="4533005"/>
            <a:ext cx="2217567" cy="881896"/>
            <a:chOff x="374605" y="2088644"/>
            <a:chExt cx="2218080" cy="882100"/>
          </a:xfrm>
        </p:grpSpPr>
        <p:sp>
          <p:nvSpPr>
            <p:cNvPr id="42" name="TextBox 41"/>
            <p:cNvSpPr txBox="1"/>
            <p:nvPr/>
          </p:nvSpPr>
          <p:spPr>
            <a:xfrm>
              <a:off x="458741" y="2088644"/>
              <a:ext cx="137489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999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其他行业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8741" y="2493690"/>
              <a:ext cx="213394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点击此处添加完成情况具体内容</a:t>
              </a:r>
            </a:p>
          </p:txBody>
        </p:sp>
        <p:sp>
          <p:nvSpPr>
            <p:cNvPr id="44" name="Freeform 512"/>
            <p:cNvSpPr>
              <a:spLocks/>
            </p:cNvSpPr>
            <p:nvPr/>
          </p:nvSpPr>
          <p:spPr bwMode="auto">
            <a:xfrm>
              <a:off x="374605" y="2255331"/>
              <a:ext cx="84138" cy="16668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15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47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47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47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47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47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Graphic spid="15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892558" y="972607"/>
            <a:ext cx="2448272" cy="244827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808413" y="4406540"/>
            <a:ext cx="1436675" cy="215444"/>
            <a:chOff x="4369395" y="3284984"/>
            <a:chExt cx="1436675" cy="215444"/>
          </a:xfrm>
        </p:grpSpPr>
        <p:sp>
          <p:nvSpPr>
            <p:cNvPr id="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公司战略目标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461112" y="4406540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短期盈利计划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808413" y="4797732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五年发展计划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461112" y="4797152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产品衍生品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3" name="标题 4"/>
          <p:cNvSpPr txBox="1">
            <a:spLocks/>
          </p:cNvSpPr>
          <p:nvPr/>
        </p:nvSpPr>
        <p:spPr>
          <a:xfrm>
            <a:off x="4945459" y="3819612"/>
            <a:ext cx="237626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发展计划</a:t>
            </a: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标题 4"/>
          <p:cNvSpPr txBox="1">
            <a:spLocks/>
          </p:cNvSpPr>
          <p:nvPr/>
        </p:nvSpPr>
        <p:spPr>
          <a:xfrm>
            <a:off x="4945459" y="2780928"/>
            <a:ext cx="237626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</a:p>
        </p:txBody>
      </p:sp>
      <p:sp>
        <p:nvSpPr>
          <p:cNvPr id="36" name="椭圆 35"/>
          <p:cNvSpPr/>
          <p:nvPr/>
        </p:nvSpPr>
        <p:spPr>
          <a:xfrm>
            <a:off x="4996314" y="1076363"/>
            <a:ext cx="2240761" cy="2240761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/>
          <p:nvPr/>
        </p:nvCxnSpPr>
        <p:spPr>
          <a:xfrm>
            <a:off x="4808413" y="4293096"/>
            <a:ext cx="2477306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4801443" y="5157772"/>
            <a:ext cx="1436675" cy="215444"/>
            <a:chOff x="4369395" y="3284984"/>
            <a:chExt cx="1436675" cy="215444"/>
          </a:xfrm>
        </p:grpSpPr>
        <p:sp>
          <p:nvSpPr>
            <p:cNvPr id="4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市场拓展计划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等腰三角形 4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6468158" y="5157192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未来发展预测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1" name="KSO_Shape"/>
          <p:cNvSpPr>
            <a:spLocks/>
          </p:cNvSpPr>
          <p:nvPr/>
        </p:nvSpPr>
        <p:spPr bwMode="auto">
          <a:xfrm>
            <a:off x="5496161" y="1484784"/>
            <a:ext cx="1346868" cy="1144835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076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20000">
                                      <p:cBhvr>
                                        <p:cTn id="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000"/>
                            </p:stCondLst>
                            <p:childTnLst>
                              <p:par>
                                <p:cTn id="134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5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  <p:bldP spid="36" grpId="0" animBg="1"/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3" y="187481"/>
            <a:ext cx="318997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产品形式</a:t>
            </a:r>
            <a:endParaRPr lang="zh-CN" altLang="zh-CN" sz="3599" dirty="0"/>
          </a:p>
        </p:txBody>
      </p:sp>
      <p:sp>
        <p:nvSpPr>
          <p:cNvPr id="27" name="TextBox 26"/>
          <p:cNvSpPr txBox="1"/>
          <p:nvPr/>
        </p:nvSpPr>
        <p:spPr>
          <a:xfrm>
            <a:off x="2979696" y="375763"/>
            <a:ext cx="2343388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Product form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78140" y="2014947"/>
            <a:ext cx="1535486" cy="1474645"/>
            <a:chOff x="4375361" y="2015414"/>
            <a:chExt cx="1535841" cy="1474986"/>
          </a:xfrm>
        </p:grpSpPr>
        <p:sp>
          <p:nvSpPr>
            <p:cNvPr id="16" name="任意多边形 15"/>
            <p:cNvSpPr/>
            <p:nvPr/>
          </p:nvSpPr>
          <p:spPr>
            <a:xfrm>
              <a:off x="4375361" y="2015414"/>
              <a:ext cx="1483752" cy="1474986"/>
            </a:xfrm>
            <a:custGeom>
              <a:avLst/>
              <a:gdLst>
                <a:gd name="connsiteX0" fmla="*/ 2005276 w 2011372"/>
                <a:gd name="connsiteY0" fmla="*/ 0 h 1999488"/>
                <a:gd name="connsiteX1" fmla="*/ 2011372 w 2011372"/>
                <a:gd name="connsiteY1" fmla="*/ 308 h 1999488"/>
                <a:gd name="connsiteX2" fmla="*/ 2011372 w 2011372"/>
                <a:gd name="connsiteY2" fmla="*/ 1999488 h 1999488"/>
                <a:gd name="connsiteX3" fmla="*/ 0 w 2011372"/>
                <a:gd name="connsiteY3" fmla="*/ 1999488 h 1999488"/>
                <a:gd name="connsiteX4" fmla="*/ 10047 w 2011372"/>
                <a:gd name="connsiteY4" fmla="*/ 1800525 h 1999488"/>
                <a:gd name="connsiteX5" fmla="*/ 2005276 w 2011372"/>
                <a:gd name="connsiteY5" fmla="*/ 0 h 1999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372" h="1999488">
                  <a:moveTo>
                    <a:pt x="2005276" y="0"/>
                  </a:moveTo>
                  <a:lnTo>
                    <a:pt x="2011372" y="308"/>
                  </a:lnTo>
                  <a:lnTo>
                    <a:pt x="2011372" y="1999488"/>
                  </a:lnTo>
                  <a:lnTo>
                    <a:pt x="0" y="1999488"/>
                  </a:lnTo>
                  <a:lnTo>
                    <a:pt x="10047" y="1800525"/>
                  </a:lnTo>
                  <a:cubicBezTo>
                    <a:pt x="112753" y="789197"/>
                    <a:pt x="966852" y="0"/>
                    <a:pt x="2005276" y="0"/>
                  </a:cubicBezTo>
                  <a:close/>
                </a:path>
              </a:pathLst>
            </a:custGeom>
            <a:solidFill>
              <a:srgbClr val="DC6C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59"/>
            <p:cNvSpPr txBox="1"/>
            <p:nvPr/>
          </p:nvSpPr>
          <p:spPr>
            <a:xfrm rot="18900000">
              <a:off x="4740703" y="2566470"/>
              <a:ext cx="1170499" cy="81178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3960648"/>
                </a:avLst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Business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78140" y="3489592"/>
            <a:ext cx="1500254" cy="1474645"/>
            <a:chOff x="4375361" y="3490400"/>
            <a:chExt cx="1500601" cy="1474986"/>
          </a:xfrm>
        </p:grpSpPr>
        <p:sp>
          <p:nvSpPr>
            <p:cNvPr id="19" name="任意多边形 18"/>
            <p:cNvSpPr/>
            <p:nvPr/>
          </p:nvSpPr>
          <p:spPr>
            <a:xfrm flipV="1">
              <a:off x="4375361" y="3490400"/>
              <a:ext cx="1483752" cy="1474986"/>
            </a:xfrm>
            <a:custGeom>
              <a:avLst/>
              <a:gdLst>
                <a:gd name="connsiteX0" fmla="*/ 2005276 w 2011372"/>
                <a:gd name="connsiteY0" fmla="*/ 0 h 1999488"/>
                <a:gd name="connsiteX1" fmla="*/ 2011372 w 2011372"/>
                <a:gd name="connsiteY1" fmla="*/ 308 h 1999488"/>
                <a:gd name="connsiteX2" fmla="*/ 2011372 w 2011372"/>
                <a:gd name="connsiteY2" fmla="*/ 1999488 h 1999488"/>
                <a:gd name="connsiteX3" fmla="*/ 0 w 2011372"/>
                <a:gd name="connsiteY3" fmla="*/ 1999488 h 1999488"/>
                <a:gd name="connsiteX4" fmla="*/ 10047 w 2011372"/>
                <a:gd name="connsiteY4" fmla="*/ 1800525 h 1999488"/>
                <a:gd name="connsiteX5" fmla="*/ 2005276 w 2011372"/>
                <a:gd name="connsiteY5" fmla="*/ 0 h 1999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372" h="1999488">
                  <a:moveTo>
                    <a:pt x="2005276" y="0"/>
                  </a:moveTo>
                  <a:lnTo>
                    <a:pt x="2011372" y="308"/>
                  </a:lnTo>
                  <a:lnTo>
                    <a:pt x="2011372" y="1999488"/>
                  </a:lnTo>
                  <a:lnTo>
                    <a:pt x="0" y="1999488"/>
                  </a:lnTo>
                  <a:lnTo>
                    <a:pt x="10047" y="1800525"/>
                  </a:lnTo>
                  <a:cubicBezTo>
                    <a:pt x="112753" y="789197"/>
                    <a:pt x="966852" y="0"/>
                    <a:pt x="2005276" y="0"/>
                  </a:cubicBez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61"/>
            <p:cNvSpPr txBox="1"/>
            <p:nvPr/>
          </p:nvSpPr>
          <p:spPr>
            <a:xfrm rot="13064296">
              <a:off x="4705463" y="3567532"/>
              <a:ext cx="1170499" cy="81178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3960648"/>
                </a:avLst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Technology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16271" y="3489592"/>
            <a:ext cx="1528686" cy="1474645"/>
            <a:chOff x="5813825" y="3490400"/>
            <a:chExt cx="1529040" cy="1474986"/>
          </a:xfrm>
        </p:grpSpPr>
        <p:sp>
          <p:nvSpPr>
            <p:cNvPr id="22" name="任意多边形 21"/>
            <p:cNvSpPr/>
            <p:nvPr/>
          </p:nvSpPr>
          <p:spPr>
            <a:xfrm flipH="1" flipV="1">
              <a:off x="5859113" y="3490400"/>
              <a:ext cx="1483752" cy="1474986"/>
            </a:xfrm>
            <a:custGeom>
              <a:avLst/>
              <a:gdLst>
                <a:gd name="connsiteX0" fmla="*/ 2005276 w 2011372"/>
                <a:gd name="connsiteY0" fmla="*/ 0 h 1999488"/>
                <a:gd name="connsiteX1" fmla="*/ 2011372 w 2011372"/>
                <a:gd name="connsiteY1" fmla="*/ 308 h 1999488"/>
                <a:gd name="connsiteX2" fmla="*/ 2011372 w 2011372"/>
                <a:gd name="connsiteY2" fmla="*/ 1999488 h 1999488"/>
                <a:gd name="connsiteX3" fmla="*/ 0 w 2011372"/>
                <a:gd name="connsiteY3" fmla="*/ 1999488 h 1999488"/>
                <a:gd name="connsiteX4" fmla="*/ 10047 w 2011372"/>
                <a:gd name="connsiteY4" fmla="*/ 1800525 h 1999488"/>
                <a:gd name="connsiteX5" fmla="*/ 2005276 w 2011372"/>
                <a:gd name="connsiteY5" fmla="*/ 0 h 1999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372" h="1999488">
                  <a:moveTo>
                    <a:pt x="2005276" y="0"/>
                  </a:moveTo>
                  <a:lnTo>
                    <a:pt x="2011372" y="308"/>
                  </a:lnTo>
                  <a:lnTo>
                    <a:pt x="2011372" y="1999488"/>
                  </a:lnTo>
                  <a:lnTo>
                    <a:pt x="0" y="1999488"/>
                  </a:lnTo>
                  <a:lnTo>
                    <a:pt x="10047" y="1800525"/>
                  </a:lnTo>
                  <a:cubicBezTo>
                    <a:pt x="112753" y="789197"/>
                    <a:pt x="966852" y="0"/>
                    <a:pt x="2005276" y="0"/>
                  </a:cubicBezTo>
                  <a:close/>
                </a:path>
              </a:pathLst>
            </a:custGeom>
            <a:solidFill>
              <a:srgbClr val="56A8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62"/>
            <p:cNvSpPr txBox="1"/>
            <p:nvPr/>
          </p:nvSpPr>
          <p:spPr>
            <a:xfrm rot="8100000">
              <a:off x="5813825" y="3602548"/>
              <a:ext cx="1170499" cy="81178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3960648"/>
                </a:avLst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Environment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861548" y="2014948"/>
            <a:ext cx="1483409" cy="1645348"/>
            <a:chOff x="5859113" y="2015414"/>
            <a:chExt cx="1483752" cy="1645729"/>
          </a:xfrm>
        </p:grpSpPr>
        <p:sp>
          <p:nvSpPr>
            <p:cNvPr id="25" name="任意多边形 24"/>
            <p:cNvSpPr/>
            <p:nvPr/>
          </p:nvSpPr>
          <p:spPr>
            <a:xfrm flipH="1">
              <a:off x="5859113" y="2015414"/>
              <a:ext cx="1483752" cy="1474986"/>
            </a:xfrm>
            <a:custGeom>
              <a:avLst/>
              <a:gdLst>
                <a:gd name="connsiteX0" fmla="*/ 2005276 w 2011372"/>
                <a:gd name="connsiteY0" fmla="*/ 0 h 1999488"/>
                <a:gd name="connsiteX1" fmla="*/ 2011372 w 2011372"/>
                <a:gd name="connsiteY1" fmla="*/ 308 h 1999488"/>
                <a:gd name="connsiteX2" fmla="*/ 2011372 w 2011372"/>
                <a:gd name="connsiteY2" fmla="*/ 1999488 h 1999488"/>
                <a:gd name="connsiteX3" fmla="*/ 0 w 2011372"/>
                <a:gd name="connsiteY3" fmla="*/ 1999488 h 1999488"/>
                <a:gd name="connsiteX4" fmla="*/ 10047 w 2011372"/>
                <a:gd name="connsiteY4" fmla="*/ 1800525 h 1999488"/>
                <a:gd name="connsiteX5" fmla="*/ 2005276 w 2011372"/>
                <a:gd name="connsiteY5" fmla="*/ 0 h 1999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1372" h="1999488">
                  <a:moveTo>
                    <a:pt x="2005276" y="0"/>
                  </a:moveTo>
                  <a:lnTo>
                    <a:pt x="2011372" y="308"/>
                  </a:lnTo>
                  <a:lnTo>
                    <a:pt x="2011372" y="1999488"/>
                  </a:lnTo>
                  <a:lnTo>
                    <a:pt x="0" y="1999488"/>
                  </a:lnTo>
                  <a:lnTo>
                    <a:pt x="10047" y="1800525"/>
                  </a:lnTo>
                  <a:cubicBezTo>
                    <a:pt x="112753" y="789197"/>
                    <a:pt x="966852" y="0"/>
                    <a:pt x="2005276" y="0"/>
                  </a:cubicBezTo>
                  <a:close/>
                </a:path>
              </a:pathLst>
            </a:custGeom>
            <a:solidFill>
              <a:srgbClr val="F1AF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60"/>
            <p:cNvSpPr txBox="1"/>
            <p:nvPr/>
          </p:nvSpPr>
          <p:spPr>
            <a:xfrm rot="3088311">
              <a:off x="5820624" y="2670003"/>
              <a:ext cx="1170499" cy="81178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3960648"/>
                </a:avLst>
              </a:prstTxWarp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Education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768162" y="1345580"/>
            <a:ext cx="4156426" cy="4252573"/>
            <a:chOff x="3765242" y="1345891"/>
            <a:chExt cx="4157388" cy="4253557"/>
          </a:xfrm>
        </p:grpSpPr>
        <p:grpSp>
          <p:nvGrpSpPr>
            <p:cNvPr id="41" name="组合 40"/>
            <p:cNvGrpSpPr/>
            <p:nvPr/>
          </p:nvGrpSpPr>
          <p:grpSpPr>
            <a:xfrm>
              <a:off x="5683546" y="1345891"/>
              <a:ext cx="320781" cy="4253557"/>
              <a:chOff x="5683546" y="1345891"/>
              <a:chExt cx="320781" cy="4253557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5683546" y="1345891"/>
                <a:ext cx="320781" cy="4253557"/>
              </a:xfrm>
              <a:prstGeom prst="roundRect">
                <a:avLst/>
              </a:prstGeom>
              <a:gradFill>
                <a:gsLst>
                  <a:gs pos="0">
                    <a:schemeClr val="bg1"/>
                  </a:gs>
                  <a:gs pos="37000">
                    <a:srgbClr val="FBFBFB"/>
                  </a:gs>
                  <a:gs pos="54000">
                    <a:srgbClr val="F8F8F8"/>
                  </a:gs>
                  <a:gs pos="83000">
                    <a:srgbClr val="E7E7E7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52400" sx="101000" sy="101000" algn="c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Freeform 131"/>
              <p:cNvSpPr>
                <a:spLocks noEditPoints="1"/>
              </p:cNvSpPr>
              <p:nvPr/>
            </p:nvSpPr>
            <p:spPr bwMode="auto">
              <a:xfrm>
                <a:off x="5779477" y="1444943"/>
                <a:ext cx="159271" cy="182173"/>
              </a:xfrm>
              <a:custGeom>
                <a:avLst/>
                <a:gdLst>
                  <a:gd name="T0" fmla="*/ 0 w 153"/>
                  <a:gd name="T1" fmla="*/ 0 h 175"/>
                  <a:gd name="T2" fmla="*/ 109 w 153"/>
                  <a:gd name="T3" fmla="*/ 0 h 175"/>
                  <a:gd name="T4" fmla="*/ 109 w 153"/>
                  <a:gd name="T5" fmla="*/ 20 h 175"/>
                  <a:gd name="T6" fmla="*/ 90 w 153"/>
                  <a:gd name="T7" fmla="*/ 20 h 175"/>
                  <a:gd name="T8" fmla="*/ 90 w 153"/>
                  <a:gd name="T9" fmla="*/ 50 h 175"/>
                  <a:gd name="T10" fmla="*/ 60 w 153"/>
                  <a:gd name="T11" fmla="*/ 50 h 175"/>
                  <a:gd name="T12" fmla="*/ 60 w 153"/>
                  <a:gd name="T13" fmla="*/ 101 h 175"/>
                  <a:gd name="T14" fmla="*/ 90 w 153"/>
                  <a:gd name="T15" fmla="*/ 101 h 175"/>
                  <a:gd name="T16" fmla="*/ 90 w 153"/>
                  <a:gd name="T17" fmla="*/ 132 h 175"/>
                  <a:gd name="T18" fmla="*/ 109 w 153"/>
                  <a:gd name="T19" fmla="*/ 132 h 175"/>
                  <a:gd name="T20" fmla="*/ 109 w 153"/>
                  <a:gd name="T21" fmla="*/ 175 h 175"/>
                  <a:gd name="T22" fmla="*/ 56 w 153"/>
                  <a:gd name="T23" fmla="*/ 125 h 175"/>
                  <a:gd name="T24" fmla="*/ 0 w 153"/>
                  <a:gd name="T25" fmla="*/ 175 h 175"/>
                  <a:gd name="T26" fmla="*/ 0 w 153"/>
                  <a:gd name="T27" fmla="*/ 0 h 175"/>
                  <a:gd name="T28" fmla="*/ 0 w 153"/>
                  <a:gd name="T29" fmla="*/ 0 h 175"/>
                  <a:gd name="T30" fmla="*/ 77 w 153"/>
                  <a:gd name="T31" fmla="*/ 63 h 175"/>
                  <a:gd name="T32" fmla="*/ 77 w 153"/>
                  <a:gd name="T33" fmla="*/ 86 h 175"/>
                  <a:gd name="T34" fmla="*/ 103 w 153"/>
                  <a:gd name="T35" fmla="*/ 86 h 175"/>
                  <a:gd name="T36" fmla="*/ 103 w 153"/>
                  <a:gd name="T37" fmla="*/ 112 h 175"/>
                  <a:gd name="T38" fmla="*/ 127 w 153"/>
                  <a:gd name="T39" fmla="*/ 112 h 175"/>
                  <a:gd name="T40" fmla="*/ 127 w 153"/>
                  <a:gd name="T41" fmla="*/ 86 h 175"/>
                  <a:gd name="T42" fmla="*/ 153 w 153"/>
                  <a:gd name="T43" fmla="*/ 86 h 175"/>
                  <a:gd name="T44" fmla="*/ 153 w 153"/>
                  <a:gd name="T45" fmla="*/ 63 h 175"/>
                  <a:gd name="T46" fmla="*/ 127 w 153"/>
                  <a:gd name="T47" fmla="*/ 63 h 175"/>
                  <a:gd name="T48" fmla="*/ 127 w 153"/>
                  <a:gd name="T49" fmla="*/ 37 h 175"/>
                  <a:gd name="T50" fmla="*/ 103 w 153"/>
                  <a:gd name="T51" fmla="*/ 37 h 175"/>
                  <a:gd name="T52" fmla="*/ 103 w 153"/>
                  <a:gd name="T53" fmla="*/ 63 h 175"/>
                  <a:gd name="T54" fmla="*/ 77 w 153"/>
                  <a:gd name="T55" fmla="*/ 6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3" h="175">
                    <a:moveTo>
                      <a:pt x="0" y="0"/>
                    </a:moveTo>
                    <a:lnTo>
                      <a:pt x="109" y="0"/>
                    </a:lnTo>
                    <a:lnTo>
                      <a:pt x="109" y="20"/>
                    </a:lnTo>
                    <a:lnTo>
                      <a:pt x="90" y="20"/>
                    </a:lnTo>
                    <a:lnTo>
                      <a:pt x="90" y="50"/>
                    </a:lnTo>
                    <a:lnTo>
                      <a:pt x="60" y="50"/>
                    </a:lnTo>
                    <a:lnTo>
                      <a:pt x="60" y="101"/>
                    </a:lnTo>
                    <a:lnTo>
                      <a:pt x="90" y="101"/>
                    </a:lnTo>
                    <a:lnTo>
                      <a:pt x="90" y="132"/>
                    </a:lnTo>
                    <a:lnTo>
                      <a:pt x="109" y="132"/>
                    </a:lnTo>
                    <a:lnTo>
                      <a:pt x="109" y="175"/>
                    </a:lnTo>
                    <a:lnTo>
                      <a:pt x="56" y="125"/>
                    </a:lnTo>
                    <a:lnTo>
                      <a:pt x="0" y="17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77" y="63"/>
                    </a:moveTo>
                    <a:lnTo>
                      <a:pt x="77" y="86"/>
                    </a:lnTo>
                    <a:lnTo>
                      <a:pt x="103" y="86"/>
                    </a:lnTo>
                    <a:lnTo>
                      <a:pt x="103" y="112"/>
                    </a:lnTo>
                    <a:lnTo>
                      <a:pt x="127" y="112"/>
                    </a:lnTo>
                    <a:lnTo>
                      <a:pt x="127" y="86"/>
                    </a:lnTo>
                    <a:lnTo>
                      <a:pt x="153" y="86"/>
                    </a:lnTo>
                    <a:lnTo>
                      <a:pt x="153" y="63"/>
                    </a:lnTo>
                    <a:lnTo>
                      <a:pt x="127" y="63"/>
                    </a:lnTo>
                    <a:lnTo>
                      <a:pt x="127" y="37"/>
                    </a:lnTo>
                    <a:lnTo>
                      <a:pt x="103" y="37"/>
                    </a:lnTo>
                    <a:lnTo>
                      <a:pt x="103" y="63"/>
                    </a:lnTo>
                    <a:lnTo>
                      <a:pt x="77" y="63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47"/>
              <p:cNvSpPr>
                <a:spLocks noEditPoints="1"/>
              </p:cNvSpPr>
              <p:nvPr/>
            </p:nvSpPr>
            <p:spPr bwMode="auto">
              <a:xfrm>
                <a:off x="5763006" y="5273346"/>
                <a:ext cx="150943" cy="238387"/>
              </a:xfrm>
              <a:custGeom>
                <a:avLst/>
                <a:gdLst>
                  <a:gd name="T0" fmla="*/ 57 w 67"/>
                  <a:gd name="T1" fmla="*/ 10 h 106"/>
                  <a:gd name="T2" fmla="*/ 62 w 67"/>
                  <a:gd name="T3" fmla="*/ 51 h 106"/>
                  <a:gd name="T4" fmla="*/ 51 w 67"/>
                  <a:gd name="T5" fmla="*/ 66 h 106"/>
                  <a:gd name="T6" fmla="*/ 55 w 67"/>
                  <a:gd name="T7" fmla="*/ 65 h 106"/>
                  <a:gd name="T8" fmla="*/ 57 w 67"/>
                  <a:gd name="T9" fmla="*/ 73 h 106"/>
                  <a:gd name="T10" fmla="*/ 56 w 67"/>
                  <a:gd name="T11" fmla="*/ 80 h 106"/>
                  <a:gd name="T12" fmla="*/ 57 w 67"/>
                  <a:gd name="T13" fmla="*/ 86 h 106"/>
                  <a:gd name="T14" fmla="*/ 55 w 67"/>
                  <a:gd name="T15" fmla="*/ 93 h 106"/>
                  <a:gd name="T16" fmla="*/ 15 w 67"/>
                  <a:gd name="T17" fmla="*/ 97 h 106"/>
                  <a:gd name="T18" fmla="*/ 12 w 67"/>
                  <a:gd name="T19" fmla="*/ 95 h 106"/>
                  <a:gd name="T20" fmla="*/ 12 w 67"/>
                  <a:gd name="T21" fmla="*/ 83 h 106"/>
                  <a:gd name="T22" fmla="*/ 12 w 67"/>
                  <a:gd name="T23" fmla="*/ 82 h 106"/>
                  <a:gd name="T24" fmla="*/ 12 w 67"/>
                  <a:gd name="T25" fmla="*/ 71 h 106"/>
                  <a:gd name="T26" fmla="*/ 15 w 67"/>
                  <a:gd name="T27" fmla="*/ 69 h 106"/>
                  <a:gd name="T28" fmla="*/ 16 w 67"/>
                  <a:gd name="T29" fmla="*/ 63 h 106"/>
                  <a:gd name="T30" fmla="*/ 0 w 67"/>
                  <a:gd name="T31" fmla="*/ 34 h 106"/>
                  <a:gd name="T32" fmla="*/ 33 w 67"/>
                  <a:gd name="T33" fmla="*/ 0 h 106"/>
                  <a:gd name="T34" fmla="*/ 28 w 67"/>
                  <a:gd name="T35" fmla="*/ 41 h 106"/>
                  <a:gd name="T36" fmla="*/ 30 w 67"/>
                  <a:gd name="T37" fmla="*/ 39 h 106"/>
                  <a:gd name="T38" fmla="*/ 33 w 67"/>
                  <a:gd name="T39" fmla="*/ 41 h 106"/>
                  <a:gd name="T40" fmla="*/ 36 w 67"/>
                  <a:gd name="T41" fmla="*/ 39 h 106"/>
                  <a:gd name="T42" fmla="*/ 39 w 67"/>
                  <a:gd name="T43" fmla="*/ 41 h 106"/>
                  <a:gd name="T44" fmla="*/ 43 w 67"/>
                  <a:gd name="T45" fmla="*/ 38 h 106"/>
                  <a:gd name="T46" fmla="*/ 39 w 67"/>
                  <a:gd name="T47" fmla="*/ 52 h 106"/>
                  <a:gd name="T48" fmla="*/ 44 w 67"/>
                  <a:gd name="T49" fmla="*/ 66 h 106"/>
                  <a:gd name="T50" fmla="*/ 44 w 67"/>
                  <a:gd name="T51" fmla="*/ 58 h 106"/>
                  <a:gd name="T52" fmla="*/ 56 w 67"/>
                  <a:gd name="T53" fmla="*/ 47 h 106"/>
                  <a:gd name="T54" fmla="*/ 52 w 67"/>
                  <a:gd name="T55" fmla="*/ 15 h 106"/>
                  <a:gd name="T56" fmla="*/ 15 w 67"/>
                  <a:gd name="T57" fmla="*/ 15 h 106"/>
                  <a:gd name="T58" fmla="*/ 11 w 67"/>
                  <a:gd name="T59" fmla="*/ 48 h 106"/>
                  <a:gd name="T60" fmla="*/ 23 w 67"/>
                  <a:gd name="T61" fmla="*/ 59 h 106"/>
                  <a:gd name="T62" fmla="*/ 23 w 67"/>
                  <a:gd name="T63" fmla="*/ 67 h 106"/>
                  <a:gd name="T64" fmla="*/ 29 w 67"/>
                  <a:gd name="T65" fmla="*/ 52 h 106"/>
                  <a:gd name="T66" fmla="*/ 25 w 67"/>
                  <a:gd name="T67" fmla="*/ 38 h 106"/>
                  <a:gd name="T68" fmla="*/ 40 w 67"/>
                  <a:gd name="T69" fmla="*/ 43 h 106"/>
                  <a:gd name="T70" fmla="*/ 36 w 67"/>
                  <a:gd name="T71" fmla="*/ 42 h 106"/>
                  <a:gd name="T72" fmla="*/ 30 w 67"/>
                  <a:gd name="T73" fmla="*/ 42 h 106"/>
                  <a:gd name="T74" fmla="*/ 27 w 67"/>
                  <a:gd name="T75" fmla="*/ 42 h 106"/>
                  <a:gd name="T76" fmla="*/ 32 w 67"/>
                  <a:gd name="T77" fmla="*/ 51 h 106"/>
                  <a:gd name="T78" fmla="*/ 32 w 67"/>
                  <a:gd name="T79" fmla="*/ 67 h 106"/>
                  <a:gd name="T80" fmla="*/ 35 w 67"/>
                  <a:gd name="T81" fmla="*/ 51 h 106"/>
                  <a:gd name="T82" fmla="*/ 35 w 67"/>
                  <a:gd name="T83" fmla="*/ 50 h 106"/>
                  <a:gd name="T84" fmla="*/ 43 w 67"/>
                  <a:gd name="T85" fmla="*/ 96 h 106"/>
                  <a:gd name="T86" fmla="*/ 34 w 67"/>
                  <a:gd name="T87" fmla="*/ 106 h 106"/>
                  <a:gd name="T88" fmla="*/ 43 w 67"/>
                  <a:gd name="T89" fmla="*/ 96 h 106"/>
                  <a:gd name="T90" fmla="*/ 17 w 67"/>
                  <a:gd name="T91" fmla="*/ 88 h 106"/>
                  <a:gd name="T92" fmla="*/ 17 w 67"/>
                  <a:gd name="T93" fmla="*/ 90 h 106"/>
                  <a:gd name="T94" fmla="*/ 50 w 67"/>
                  <a:gd name="T95" fmla="*/ 86 h 106"/>
                  <a:gd name="T96" fmla="*/ 50 w 67"/>
                  <a:gd name="T97" fmla="*/ 73 h 106"/>
                  <a:gd name="T98" fmla="*/ 17 w 67"/>
                  <a:gd name="T99" fmla="*/ 77 h 106"/>
                  <a:gd name="T100" fmla="*/ 50 w 67"/>
                  <a:gd name="T101" fmla="*/ 74 h 106"/>
                  <a:gd name="T102" fmla="*/ 50 w 67"/>
                  <a:gd name="T103" fmla="*/ 7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106">
                    <a:moveTo>
                      <a:pt x="33" y="0"/>
                    </a:moveTo>
                    <a:cubicBezTo>
                      <a:pt x="43" y="0"/>
                      <a:pt x="51" y="4"/>
                      <a:pt x="57" y="10"/>
                    </a:cubicBezTo>
                    <a:cubicBezTo>
                      <a:pt x="63" y="16"/>
                      <a:pt x="67" y="25"/>
                      <a:pt x="67" y="34"/>
                    </a:cubicBezTo>
                    <a:cubicBezTo>
                      <a:pt x="67" y="40"/>
                      <a:pt x="65" y="46"/>
                      <a:pt x="62" y="51"/>
                    </a:cubicBezTo>
                    <a:cubicBezTo>
                      <a:pt x="59" y="56"/>
                      <a:pt x="56" y="59"/>
                      <a:pt x="51" y="62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7" y="70"/>
                      <a:pt x="57" y="72"/>
                      <a:pt x="57" y="73"/>
                    </a:cubicBezTo>
                    <a:cubicBezTo>
                      <a:pt x="57" y="75"/>
                      <a:pt x="57" y="77"/>
                      <a:pt x="56" y="79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7" y="82"/>
                      <a:pt x="57" y="84"/>
                      <a:pt x="57" y="86"/>
                    </a:cubicBezTo>
                    <a:cubicBezTo>
                      <a:pt x="57" y="88"/>
                      <a:pt x="57" y="90"/>
                      <a:pt x="56" y="92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1" y="93"/>
                      <a:pt x="11" y="91"/>
                      <a:pt x="10" y="90"/>
                    </a:cubicBezTo>
                    <a:cubicBezTo>
                      <a:pt x="10" y="88"/>
                      <a:pt x="11" y="86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1" y="81"/>
                      <a:pt x="11" y="79"/>
                      <a:pt x="10" y="77"/>
                    </a:cubicBezTo>
                    <a:cubicBezTo>
                      <a:pt x="10" y="75"/>
                      <a:pt x="11" y="73"/>
                      <a:pt x="12" y="71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5" y="69"/>
                      <a:pt x="15" y="69"/>
                      <a:pt x="15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1" y="60"/>
                      <a:pt x="7" y="56"/>
                      <a:pt x="5" y="51"/>
                    </a:cubicBezTo>
                    <a:cubicBezTo>
                      <a:pt x="2" y="46"/>
                      <a:pt x="0" y="40"/>
                      <a:pt x="0" y="34"/>
                    </a:cubicBezTo>
                    <a:cubicBezTo>
                      <a:pt x="0" y="25"/>
                      <a:pt x="4" y="16"/>
                      <a:pt x="10" y="10"/>
                    </a:cubicBezTo>
                    <a:cubicBezTo>
                      <a:pt x="16" y="4"/>
                      <a:pt x="24" y="0"/>
                      <a:pt x="33" y="0"/>
                    </a:cubicBezTo>
                    <a:close/>
                    <a:moveTo>
                      <a:pt x="26" y="40"/>
                    </a:moveTo>
                    <a:cubicBezTo>
                      <a:pt x="27" y="41"/>
                      <a:pt x="27" y="41"/>
                      <a:pt x="28" y="41"/>
                    </a:cubicBezTo>
                    <a:cubicBezTo>
                      <a:pt x="28" y="41"/>
                      <a:pt x="29" y="41"/>
                      <a:pt x="30" y="40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1"/>
                      <a:pt x="32" y="41"/>
                      <a:pt x="33" y="41"/>
                    </a:cubicBezTo>
                    <a:cubicBezTo>
                      <a:pt x="34" y="41"/>
                      <a:pt x="35" y="41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7" y="41"/>
                      <a:pt x="38" y="41"/>
                      <a:pt x="39" y="41"/>
                    </a:cubicBezTo>
                    <a:cubicBezTo>
                      <a:pt x="40" y="41"/>
                      <a:pt x="41" y="41"/>
                      <a:pt x="42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50" y="55"/>
                      <a:pt x="54" y="52"/>
                      <a:pt x="56" y="47"/>
                    </a:cubicBezTo>
                    <a:cubicBezTo>
                      <a:pt x="59" y="44"/>
                      <a:pt x="60" y="39"/>
                      <a:pt x="60" y="34"/>
                    </a:cubicBezTo>
                    <a:cubicBezTo>
                      <a:pt x="60" y="27"/>
                      <a:pt x="57" y="20"/>
                      <a:pt x="52" y="15"/>
                    </a:cubicBezTo>
                    <a:cubicBezTo>
                      <a:pt x="47" y="10"/>
                      <a:pt x="41" y="7"/>
                      <a:pt x="33" y="7"/>
                    </a:cubicBezTo>
                    <a:cubicBezTo>
                      <a:pt x="26" y="7"/>
                      <a:pt x="19" y="10"/>
                      <a:pt x="15" y="15"/>
                    </a:cubicBezTo>
                    <a:cubicBezTo>
                      <a:pt x="10" y="20"/>
                      <a:pt x="7" y="27"/>
                      <a:pt x="7" y="34"/>
                    </a:cubicBezTo>
                    <a:cubicBezTo>
                      <a:pt x="7" y="39"/>
                      <a:pt x="8" y="44"/>
                      <a:pt x="11" y="48"/>
                    </a:cubicBezTo>
                    <a:cubicBezTo>
                      <a:pt x="13" y="52"/>
                      <a:pt x="17" y="55"/>
                      <a:pt x="21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40"/>
                      <a:pt x="26" y="40"/>
                      <a:pt x="26" y="40"/>
                    </a:cubicBezTo>
                    <a:close/>
                    <a:moveTo>
                      <a:pt x="40" y="43"/>
                    </a:moveTo>
                    <a:cubicBezTo>
                      <a:pt x="40" y="43"/>
                      <a:pt x="40" y="43"/>
                      <a:pt x="39" y="43"/>
                    </a:cubicBezTo>
                    <a:cubicBezTo>
                      <a:pt x="38" y="43"/>
                      <a:pt x="37" y="43"/>
                      <a:pt x="36" y="42"/>
                    </a:cubicBezTo>
                    <a:cubicBezTo>
                      <a:pt x="35" y="42"/>
                      <a:pt x="34" y="43"/>
                      <a:pt x="33" y="43"/>
                    </a:cubicBezTo>
                    <a:cubicBezTo>
                      <a:pt x="32" y="43"/>
                      <a:pt x="31" y="42"/>
                      <a:pt x="30" y="42"/>
                    </a:cubicBezTo>
                    <a:cubicBezTo>
                      <a:pt x="29" y="42"/>
                      <a:pt x="28" y="43"/>
                      <a:pt x="28" y="43"/>
                    </a:cubicBezTo>
                    <a:cubicBezTo>
                      <a:pt x="27" y="43"/>
                      <a:pt x="27" y="43"/>
                      <a:pt x="27" y="4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40" y="43"/>
                      <a:pt x="40" y="43"/>
                      <a:pt x="40" y="43"/>
                    </a:cubicBezTo>
                    <a:close/>
                    <a:moveTo>
                      <a:pt x="43" y="96"/>
                    </a:moveTo>
                    <a:cubicBezTo>
                      <a:pt x="24" y="98"/>
                      <a:pt x="24" y="98"/>
                      <a:pt x="24" y="98"/>
                    </a:cubicBezTo>
                    <a:cubicBezTo>
                      <a:pt x="25" y="103"/>
                      <a:pt x="29" y="106"/>
                      <a:pt x="34" y="106"/>
                    </a:cubicBezTo>
                    <a:cubicBezTo>
                      <a:pt x="39" y="106"/>
                      <a:pt x="43" y="102"/>
                      <a:pt x="43" y="97"/>
                    </a:cubicBezTo>
                    <a:cubicBezTo>
                      <a:pt x="43" y="97"/>
                      <a:pt x="43" y="97"/>
                      <a:pt x="43" y="96"/>
                    </a:cubicBezTo>
                    <a:close/>
                    <a:moveTo>
                      <a:pt x="50" y="85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90"/>
                      <a:pt x="17" y="90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50" y="86"/>
                      <a:pt x="50" y="86"/>
                    </a:cubicBezTo>
                    <a:cubicBezTo>
                      <a:pt x="50" y="86"/>
                      <a:pt x="50" y="86"/>
                      <a:pt x="50" y="85"/>
                    </a:cubicBezTo>
                    <a:close/>
                    <a:moveTo>
                      <a:pt x="50" y="73"/>
                    </a:move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7" y="76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74"/>
                      <a:pt x="50" y="74"/>
                      <a:pt x="50" y="73"/>
                    </a:cubicBezTo>
                    <a:cubicBezTo>
                      <a:pt x="50" y="73"/>
                      <a:pt x="50" y="73"/>
                      <a:pt x="50" y="73"/>
                    </a:cubicBez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  <a:extLst/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765242" y="3331124"/>
              <a:ext cx="4157388" cy="320782"/>
              <a:chOff x="3765242" y="3331124"/>
              <a:chExt cx="4157388" cy="320782"/>
            </a:xfrm>
          </p:grpSpPr>
          <p:sp>
            <p:nvSpPr>
              <p:cNvPr id="43" name="圆角矩形 42"/>
              <p:cNvSpPr/>
              <p:nvPr/>
            </p:nvSpPr>
            <p:spPr>
              <a:xfrm rot="5400000">
                <a:off x="5683545" y="1412821"/>
                <a:ext cx="320782" cy="4157388"/>
              </a:xfrm>
              <a:prstGeom prst="roundRect">
                <a:avLst/>
              </a:prstGeom>
              <a:gradFill>
                <a:gsLst>
                  <a:gs pos="0">
                    <a:schemeClr val="bg1"/>
                  </a:gs>
                  <a:gs pos="37000">
                    <a:srgbClr val="FBFBFB"/>
                  </a:gs>
                  <a:gs pos="54000">
                    <a:srgbClr val="F8F8F8"/>
                  </a:gs>
                  <a:gs pos="83000">
                    <a:srgbClr val="E7E7E7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52400" sx="101000" sy="101000" algn="ctr" rotWithShape="0">
                  <a:prstClr val="black">
                    <a:alpha val="2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>
                <a:off x="7641574" y="3369375"/>
                <a:ext cx="187371" cy="206588"/>
                <a:chOff x="1917700" y="530225"/>
                <a:chExt cx="495300" cy="546100"/>
              </a:xfrm>
              <a:solidFill>
                <a:srgbClr val="3A3A3A"/>
              </a:solidFill>
            </p:grpSpPr>
            <p:sp>
              <p:nvSpPr>
                <p:cNvPr id="46" name="Freeform 23"/>
                <p:cNvSpPr>
                  <a:spLocks noEditPoints="1"/>
                </p:cNvSpPr>
                <p:nvPr/>
              </p:nvSpPr>
              <p:spPr bwMode="auto">
                <a:xfrm>
                  <a:off x="1917700" y="530225"/>
                  <a:ext cx="495300" cy="546100"/>
                </a:xfrm>
                <a:custGeom>
                  <a:avLst/>
                  <a:gdLst>
                    <a:gd name="T0" fmla="*/ 160 w 176"/>
                    <a:gd name="T1" fmla="*/ 130 h 194"/>
                    <a:gd name="T2" fmla="*/ 176 w 176"/>
                    <a:gd name="T3" fmla="*/ 114 h 194"/>
                    <a:gd name="T4" fmla="*/ 160 w 176"/>
                    <a:gd name="T5" fmla="*/ 98 h 194"/>
                    <a:gd name="T6" fmla="*/ 152 w 176"/>
                    <a:gd name="T7" fmla="*/ 100 h 194"/>
                    <a:gd name="T8" fmla="*/ 90 w 176"/>
                    <a:gd name="T9" fmla="*/ 34 h 194"/>
                    <a:gd name="T10" fmla="*/ 91 w 176"/>
                    <a:gd name="T11" fmla="*/ 32 h 194"/>
                    <a:gd name="T12" fmla="*/ 91 w 176"/>
                    <a:gd name="T13" fmla="*/ 7 h 194"/>
                    <a:gd name="T14" fmla="*/ 66 w 176"/>
                    <a:gd name="T15" fmla="*/ 7 h 194"/>
                    <a:gd name="T16" fmla="*/ 51 w 176"/>
                    <a:gd name="T17" fmla="*/ 21 h 194"/>
                    <a:gd name="T18" fmla="*/ 34 w 176"/>
                    <a:gd name="T19" fmla="*/ 18 h 194"/>
                    <a:gd name="T20" fmla="*/ 1 w 176"/>
                    <a:gd name="T21" fmla="*/ 31 h 194"/>
                    <a:gd name="T22" fmla="*/ 1 w 176"/>
                    <a:gd name="T23" fmla="*/ 37 h 194"/>
                    <a:gd name="T24" fmla="*/ 61 w 176"/>
                    <a:gd name="T25" fmla="*/ 97 h 194"/>
                    <a:gd name="T26" fmla="*/ 64 w 176"/>
                    <a:gd name="T27" fmla="*/ 98 h 194"/>
                    <a:gd name="T28" fmla="*/ 67 w 176"/>
                    <a:gd name="T29" fmla="*/ 97 h 194"/>
                    <a:gd name="T30" fmla="*/ 77 w 176"/>
                    <a:gd name="T31" fmla="*/ 47 h 194"/>
                    <a:gd name="T32" fmla="*/ 84 w 176"/>
                    <a:gd name="T33" fmla="*/ 39 h 194"/>
                    <a:gd name="T34" fmla="*/ 146 w 176"/>
                    <a:gd name="T35" fmla="*/ 106 h 194"/>
                    <a:gd name="T36" fmla="*/ 144 w 176"/>
                    <a:gd name="T37" fmla="*/ 114 h 194"/>
                    <a:gd name="T38" fmla="*/ 146 w 176"/>
                    <a:gd name="T39" fmla="*/ 122 h 194"/>
                    <a:gd name="T40" fmla="*/ 126 w 176"/>
                    <a:gd name="T41" fmla="*/ 142 h 194"/>
                    <a:gd name="T42" fmla="*/ 112 w 176"/>
                    <a:gd name="T43" fmla="*/ 138 h 194"/>
                    <a:gd name="T44" fmla="*/ 88 w 176"/>
                    <a:gd name="T45" fmla="*/ 162 h 194"/>
                    <a:gd name="T46" fmla="*/ 52 w 176"/>
                    <a:gd name="T47" fmla="*/ 162 h 194"/>
                    <a:gd name="T48" fmla="*/ 32 w 176"/>
                    <a:gd name="T49" fmla="*/ 182 h 194"/>
                    <a:gd name="T50" fmla="*/ 32 w 176"/>
                    <a:gd name="T51" fmla="*/ 190 h 194"/>
                    <a:gd name="T52" fmla="*/ 36 w 176"/>
                    <a:gd name="T53" fmla="*/ 194 h 194"/>
                    <a:gd name="T54" fmla="*/ 156 w 176"/>
                    <a:gd name="T55" fmla="*/ 194 h 194"/>
                    <a:gd name="T56" fmla="*/ 160 w 176"/>
                    <a:gd name="T57" fmla="*/ 190 h 194"/>
                    <a:gd name="T58" fmla="*/ 160 w 176"/>
                    <a:gd name="T59" fmla="*/ 182 h 194"/>
                    <a:gd name="T60" fmla="*/ 140 w 176"/>
                    <a:gd name="T61" fmla="*/ 162 h 194"/>
                    <a:gd name="T62" fmla="*/ 136 w 176"/>
                    <a:gd name="T63" fmla="*/ 162 h 194"/>
                    <a:gd name="T64" fmla="*/ 132 w 176"/>
                    <a:gd name="T65" fmla="*/ 148 h 194"/>
                    <a:gd name="T66" fmla="*/ 152 w 176"/>
                    <a:gd name="T67" fmla="*/ 128 h 194"/>
                    <a:gd name="T68" fmla="*/ 160 w 176"/>
                    <a:gd name="T69" fmla="*/ 130 h 194"/>
                    <a:gd name="T70" fmla="*/ 55 w 176"/>
                    <a:gd name="T71" fmla="*/ 48 h 194"/>
                    <a:gd name="T72" fmla="*/ 52 w 176"/>
                    <a:gd name="T73" fmla="*/ 50 h 194"/>
                    <a:gd name="T74" fmla="*/ 50 w 176"/>
                    <a:gd name="T75" fmla="*/ 48 h 194"/>
                    <a:gd name="T76" fmla="*/ 31 w 176"/>
                    <a:gd name="T77" fmla="*/ 42 h 194"/>
                    <a:gd name="T78" fmla="*/ 27 w 176"/>
                    <a:gd name="T79" fmla="*/ 39 h 194"/>
                    <a:gd name="T80" fmla="*/ 30 w 176"/>
                    <a:gd name="T81" fmla="*/ 34 h 194"/>
                    <a:gd name="T82" fmla="*/ 34 w 176"/>
                    <a:gd name="T83" fmla="*/ 34 h 194"/>
                    <a:gd name="T84" fmla="*/ 55 w 176"/>
                    <a:gd name="T85" fmla="*/ 43 h 194"/>
                    <a:gd name="T86" fmla="*/ 55 w 176"/>
                    <a:gd name="T87" fmla="*/ 48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76" h="194">
                      <a:moveTo>
                        <a:pt x="160" y="130"/>
                      </a:moveTo>
                      <a:cubicBezTo>
                        <a:pt x="169" y="130"/>
                        <a:pt x="176" y="123"/>
                        <a:pt x="176" y="114"/>
                      </a:cubicBezTo>
                      <a:cubicBezTo>
                        <a:pt x="176" y="105"/>
                        <a:pt x="169" y="98"/>
                        <a:pt x="160" y="98"/>
                      </a:cubicBezTo>
                      <a:cubicBezTo>
                        <a:pt x="157" y="98"/>
                        <a:pt x="155" y="99"/>
                        <a:pt x="152" y="100"/>
                      </a:cubicBezTo>
                      <a:cubicBezTo>
                        <a:pt x="90" y="34"/>
                        <a:pt x="90" y="34"/>
                        <a:pt x="90" y="34"/>
                      </a:cubicBezTo>
                      <a:cubicBezTo>
                        <a:pt x="91" y="32"/>
                        <a:pt x="91" y="32"/>
                        <a:pt x="91" y="32"/>
                      </a:cubicBezTo>
                      <a:cubicBezTo>
                        <a:pt x="98" y="25"/>
                        <a:pt x="98" y="14"/>
                        <a:pt x="91" y="7"/>
                      </a:cubicBezTo>
                      <a:cubicBezTo>
                        <a:pt x="84" y="0"/>
                        <a:pt x="73" y="0"/>
                        <a:pt x="66" y="7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46" y="19"/>
                        <a:pt x="40" y="18"/>
                        <a:pt x="34" y="18"/>
                      </a:cubicBezTo>
                      <a:cubicBezTo>
                        <a:pt x="22" y="18"/>
                        <a:pt x="10" y="23"/>
                        <a:pt x="1" y="31"/>
                      </a:cubicBezTo>
                      <a:cubicBezTo>
                        <a:pt x="0" y="33"/>
                        <a:pt x="0" y="35"/>
                        <a:pt x="1" y="37"/>
                      </a:cubicBezTo>
                      <a:cubicBezTo>
                        <a:pt x="61" y="97"/>
                        <a:pt x="61" y="97"/>
                        <a:pt x="61" y="97"/>
                      </a:cubicBezTo>
                      <a:cubicBezTo>
                        <a:pt x="62" y="97"/>
                        <a:pt x="63" y="98"/>
                        <a:pt x="64" y="98"/>
                      </a:cubicBezTo>
                      <a:cubicBezTo>
                        <a:pt x="65" y="98"/>
                        <a:pt x="66" y="97"/>
                        <a:pt x="67" y="97"/>
                      </a:cubicBezTo>
                      <a:cubicBezTo>
                        <a:pt x="80" y="83"/>
                        <a:pt x="84" y="63"/>
                        <a:pt x="77" y="47"/>
                      </a:cubicBezTo>
                      <a:cubicBezTo>
                        <a:pt x="84" y="39"/>
                        <a:pt x="84" y="39"/>
                        <a:pt x="84" y="39"/>
                      </a:cubicBezTo>
                      <a:cubicBezTo>
                        <a:pt x="146" y="106"/>
                        <a:pt x="146" y="106"/>
                        <a:pt x="146" y="106"/>
                      </a:cubicBezTo>
                      <a:cubicBezTo>
                        <a:pt x="145" y="108"/>
                        <a:pt x="144" y="111"/>
                        <a:pt x="144" y="114"/>
                      </a:cubicBezTo>
                      <a:cubicBezTo>
                        <a:pt x="144" y="117"/>
                        <a:pt x="145" y="120"/>
                        <a:pt x="146" y="122"/>
                      </a:cubicBezTo>
                      <a:cubicBezTo>
                        <a:pt x="126" y="142"/>
                        <a:pt x="126" y="142"/>
                        <a:pt x="126" y="142"/>
                      </a:cubicBezTo>
                      <a:cubicBezTo>
                        <a:pt x="122" y="140"/>
                        <a:pt x="117" y="138"/>
                        <a:pt x="112" y="138"/>
                      </a:cubicBezTo>
                      <a:cubicBezTo>
                        <a:pt x="99" y="138"/>
                        <a:pt x="88" y="149"/>
                        <a:pt x="88" y="162"/>
                      </a:cubicBezTo>
                      <a:cubicBezTo>
                        <a:pt x="52" y="162"/>
                        <a:pt x="52" y="162"/>
                        <a:pt x="52" y="162"/>
                      </a:cubicBezTo>
                      <a:cubicBezTo>
                        <a:pt x="41" y="162"/>
                        <a:pt x="32" y="171"/>
                        <a:pt x="32" y="182"/>
                      </a:cubicBezTo>
                      <a:cubicBezTo>
                        <a:pt x="32" y="190"/>
                        <a:pt x="32" y="190"/>
                        <a:pt x="32" y="190"/>
                      </a:cubicBezTo>
                      <a:cubicBezTo>
                        <a:pt x="32" y="192"/>
                        <a:pt x="34" y="194"/>
                        <a:pt x="36" y="194"/>
                      </a:cubicBezTo>
                      <a:cubicBezTo>
                        <a:pt x="156" y="194"/>
                        <a:pt x="156" y="194"/>
                        <a:pt x="156" y="194"/>
                      </a:cubicBezTo>
                      <a:cubicBezTo>
                        <a:pt x="158" y="194"/>
                        <a:pt x="160" y="192"/>
                        <a:pt x="160" y="190"/>
                      </a:cubicBezTo>
                      <a:cubicBezTo>
                        <a:pt x="160" y="182"/>
                        <a:pt x="160" y="182"/>
                        <a:pt x="160" y="182"/>
                      </a:cubicBezTo>
                      <a:cubicBezTo>
                        <a:pt x="160" y="171"/>
                        <a:pt x="151" y="162"/>
                        <a:pt x="140" y="162"/>
                      </a:cubicBezTo>
                      <a:cubicBezTo>
                        <a:pt x="136" y="162"/>
                        <a:pt x="136" y="162"/>
                        <a:pt x="136" y="162"/>
                      </a:cubicBezTo>
                      <a:cubicBezTo>
                        <a:pt x="136" y="157"/>
                        <a:pt x="134" y="152"/>
                        <a:pt x="132" y="148"/>
                      </a:cubicBezTo>
                      <a:cubicBezTo>
                        <a:pt x="152" y="128"/>
                        <a:pt x="152" y="128"/>
                        <a:pt x="152" y="128"/>
                      </a:cubicBezTo>
                      <a:cubicBezTo>
                        <a:pt x="154" y="129"/>
                        <a:pt x="157" y="130"/>
                        <a:pt x="160" y="130"/>
                      </a:cubicBezTo>
                      <a:close/>
                      <a:moveTo>
                        <a:pt x="55" y="48"/>
                      </a:moveTo>
                      <a:cubicBezTo>
                        <a:pt x="55" y="49"/>
                        <a:pt x="53" y="50"/>
                        <a:pt x="52" y="50"/>
                      </a:cubicBezTo>
                      <a:cubicBezTo>
                        <a:pt x="51" y="50"/>
                        <a:pt x="50" y="49"/>
                        <a:pt x="50" y="48"/>
                      </a:cubicBezTo>
                      <a:cubicBezTo>
                        <a:pt x="45" y="43"/>
                        <a:pt x="38" y="41"/>
                        <a:pt x="31" y="42"/>
                      </a:cubicBezTo>
                      <a:cubicBezTo>
                        <a:pt x="29" y="42"/>
                        <a:pt x="27" y="41"/>
                        <a:pt x="27" y="39"/>
                      </a:cubicBezTo>
                      <a:cubicBezTo>
                        <a:pt x="26" y="36"/>
                        <a:pt x="28" y="34"/>
                        <a:pt x="30" y="34"/>
                      </a:cubicBezTo>
                      <a:cubicBezTo>
                        <a:pt x="31" y="34"/>
                        <a:pt x="33" y="34"/>
                        <a:pt x="34" y="34"/>
                      </a:cubicBezTo>
                      <a:cubicBezTo>
                        <a:pt x="42" y="34"/>
                        <a:pt x="50" y="37"/>
                        <a:pt x="55" y="43"/>
                      </a:cubicBezTo>
                      <a:cubicBezTo>
                        <a:pt x="57" y="44"/>
                        <a:pt x="57" y="47"/>
                        <a:pt x="55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24"/>
                <p:cNvSpPr>
                  <a:spLocks/>
                </p:cNvSpPr>
                <p:nvPr/>
              </p:nvSpPr>
              <p:spPr bwMode="auto">
                <a:xfrm>
                  <a:off x="1935163" y="690563"/>
                  <a:ext cx="98425" cy="93663"/>
                </a:xfrm>
                <a:custGeom>
                  <a:avLst/>
                  <a:gdLst>
                    <a:gd name="T0" fmla="*/ 4 w 35"/>
                    <a:gd name="T1" fmla="*/ 0 h 33"/>
                    <a:gd name="T2" fmla="*/ 9 w 35"/>
                    <a:gd name="T3" fmla="*/ 26 h 33"/>
                    <a:gd name="T4" fmla="*/ 25 w 35"/>
                    <a:gd name="T5" fmla="*/ 33 h 33"/>
                    <a:gd name="T6" fmla="*/ 35 w 35"/>
                    <a:gd name="T7" fmla="*/ 31 h 33"/>
                    <a:gd name="T8" fmla="*/ 4 w 35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33">
                      <a:moveTo>
                        <a:pt x="4" y="0"/>
                      </a:moveTo>
                      <a:cubicBezTo>
                        <a:pt x="0" y="9"/>
                        <a:pt x="2" y="19"/>
                        <a:pt x="9" y="26"/>
                      </a:cubicBezTo>
                      <a:cubicBezTo>
                        <a:pt x="13" y="31"/>
                        <a:pt x="19" y="33"/>
                        <a:pt x="25" y="33"/>
                      </a:cubicBezTo>
                      <a:cubicBezTo>
                        <a:pt x="28" y="33"/>
                        <a:pt x="32" y="32"/>
                        <a:pt x="35" y="31"/>
                      </a:cubicBez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45" name="Freeform 163"/>
              <p:cNvSpPr>
                <a:spLocks noEditPoints="1"/>
              </p:cNvSpPr>
              <p:nvPr/>
            </p:nvSpPr>
            <p:spPr bwMode="auto">
              <a:xfrm>
                <a:off x="3884080" y="3381142"/>
                <a:ext cx="261289" cy="168641"/>
              </a:xfrm>
              <a:custGeom>
                <a:avLst/>
                <a:gdLst>
                  <a:gd name="T0" fmla="*/ 72 w 116"/>
                  <a:gd name="T1" fmla="*/ 27 h 75"/>
                  <a:gd name="T2" fmla="*/ 69 w 116"/>
                  <a:gd name="T3" fmla="*/ 19 h 75"/>
                  <a:gd name="T4" fmla="*/ 65 w 116"/>
                  <a:gd name="T5" fmla="*/ 19 h 75"/>
                  <a:gd name="T6" fmla="*/ 46 w 116"/>
                  <a:gd name="T7" fmla="*/ 18 h 75"/>
                  <a:gd name="T8" fmla="*/ 46 w 116"/>
                  <a:gd name="T9" fmla="*/ 29 h 75"/>
                  <a:gd name="T10" fmla="*/ 79 w 116"/>
                  <a:gd name="T11" fmla="*/ 9 h 75"/>
                  <a:gd name="T12" fmla="*/ 72 w 116"/>
                  <a:gd name="T13" fmla="*/ 29 h 75"/>
                  <a:gd name="T14" fmla="*/ 8 w 116"/>
                  <a:gd name="T15" fmla="*/ 23 h 75"/>
                  <a:gd name="T16" fmla="*/ 29 w 116"/>
                  <a:gd name="T17" fmla="*/ 35 h 75"/>
                  <a:gd name="T18" fmla="*/ 18 w 116"/>
                  <a:gd name="T19" fmla="*/ 46 h 75"/>
                  <a:gd name="T20" fmla="*/ 11 w 116"/>
                  <a:gd name="T21" fmla="*/ 42 h 75"/>
                  <a:gd name="T22" fmla="*/ 25 w 116"/>
                  <a:gd name="T23" fmla="*/ 46 h 75"/>
                  <a:gd name="T24" fmla="*/ 4 w 116"/>
                  <a:gd name="T25" fmla="*/ 48 h 75"/>
                  <a:gd name="T26" fmla="*/ 3 w 116"/>
                  <a:gd name="T27" fmla="*/ 48 h 75"/>
                  <a:gd name="T28" fmla="*/ 0 w 116"/>
                  <a:gd name="T29" fmla="*/ 61 h 75"/>
                  <a:gd name="T30" fmla="*/ 2 w 116"/>
                  <a:gd name="T31" fmla="*/ 62 h 75"/>
                  <a:gd name="T32" fmla="*/ 26 w 116"/>
                  <a:gd name="T33" fmla="*/ 73 h 75"/>
                  <a:gd name="T34" fmla="*/ 28 w 116"/>
                  <a:gd name="T35" fmla="*/ 75 h 75"/>
                  <a:gd name="T36" fmla="*/ 92 w 116"/>
                  <a:gd name="T37" fmla="*/ 75 h 75"/>
                  <a:gd name="T38" fmla="*/ 93 w 116"/>
                  <a:gd name="T39" fmla="*/ 62 h 75"/>
                  <a:gd name="T40" fmla="*/ 116 w 116"/>
                  <a:gd name="T41" fmla="*/ 62 h 75"/>
                  <a:gd name="T42" fmla="*/ 116 w 116"/>
                  <a:gd name="T43" fmla="*/ 55 h 75"/>
                  <a:gd name="T44" fmla="*/ 113 w 116"/>
                  <a:gd name="T45" fmla="*/ 48 h 75"/>
                  <a:gd name="T46" fmla="*/ 105 w 116"/>
                  <a:gd name="T47" fmla="*/ 46 h 75"/>
                  <a:gd name="T48" fmla="*/ 98 w 116"/>
                  <a:gd name="T49" fmla="*/ 59 h 75"/>
                  <a:gd name="T50" fmla="*/ 91 w 116"/>
                  <a:gd name="T51" fmla="*/ 46 h 75"/>
                  <a:gd name="T52" fmla="*/ 72 w 116"/>
                  <a:gd name="T53" fmla="*/ 45 h 75"/>
                  <a:gd name="T54" fmla="*/ 69 w 116"/>
                  <a:gd name="T55" fmla="*/ 50 h 75"/>
                  <a:gd name="T56" fmla="*/ 64 w 116"/>
                  <a:gd name="T57" fmla="*/ 67 h 75"/>
                  <a:gd name="T58" fmla="*/ 64 w 116"/>
                  <a:gd name="T59" fmla="*/ 52 h 75"/>
                  <a:gd name="T60" fmla="*/ 60 w 116"/>
                  <a:gd name="T61" fmla="*/ 47 h 75"/>
                  <a:gd name="T62" fmla="*/ 56 w 116"/>
                  <a:gd name="T63" fmla="*/ 47 h 75"/>
                  <a:gd name="T64" fmla="*/ 57 w 116"/>
                  <a:gd name="T65" fmla="*/ 54 h 75"/>
                  <a:gd name="T66" fmla="*/ 49 w 116"/>
                  <a:gd name="T67" fmla="*/ 50 h 75"/>
                  <a:gd name="T68" fmla="*/ 47 w 116"/>
                  <a:gd name="T69" fmla="*/ 45 h 75"/>
                  <a:gd name="T70" fmla="*/ 33 w 116"/>
                  <a:gd name="T71" fmla="*/ 48 h 75"/>
                  <a:gd name="T72" fmla="*/ 87 w 116"/>
                  <a:gd name="T73" fmla="*/ 36 h 75"/>
                  <a:gd name="T74" fmla="*/ 109 w 116"/>
                  <a:gd name="T75" fmla="*/ 21 h 75"/>
                  <a:gd name="T76" fmla="*/ 106 w 116"/>
                  <a:gd name="T77" fmla="*/ 42 h 75"/>
                  <a:gd name="T78" fmla="*/ 98 w 116"/>
                  <a:gd name="T79" fmla="*/ 46 h 75"/>
                  <a:gd name="T80" fmla="*/ 87 w 116"/>
                  <a:gd name="T81" fmla="*/ 3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6" h="75">
                    <a:moveTo>
                      <a:pt x="72" y="29"/>
                    </a:moveTo>
                    <a:cubicBezTo>
                      <a:pt x="72" y="28"/>
                      <a:pt x="72" y="27"/>
                      <a:pt x="72" y="27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1" y="19"/>
                      <a:pt x="70" y="19"/>
                      <a:pt x="69" y="19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60" y="21"/>
                      <a:pt x="56" y="22"/>
                      <a:pt x="47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8"/>
                      <a:pt x="46" y="29"/>
                    </a:cubicBezTo>
                    <a:cubicBezTo>
                      <a:pt x="38" y="23"/>
                      <a:pt x="41" y="20"/>
                      <a:pt x="39" y="9"/>
                    </a:cubicBezTo>
                    <a:cubicBezTo>
                      <a:pt x="45" y="0"/>
                      <a:pt x="75" y="0"/>
                      <a:pt x="79" y="9"/>
                    </a:cubicBezTo>
                    <a:cubicBezTo>
                      <a:pt x="78" y="17"/>
                      <a:pt x="79" y="24"/>
                      <a:pt x="73" y="29"/>
                    </a:cubicBezTo>
                    <a:cubicBezTo>
                      <a:pt x="72" y="29"/>
                      <a:pt x="72" y="29"/>
                      <a:pt x="72" y="29"/>
                    </a:cubicBezTo>
                    <a:close/>
                    <a:moveTo>
                      <a:pt x="8" y="36"/>
                    </a:moveTo>
                    <a:cubicBezTo>
                      <a:pt x="7" y="30"/>
                      <a:pt x="7" y="27"/>
                      <a:pt x="8" y="23"/>
                    </a:cubicBezTo>
                    <a:cubicBezTo>
                      <a:pt x="18" y="25"/>
                      <a:pt x="20" y="16"/>
                      <a:pt x="29" y="23"/>
                    </a:cubicBezTo>
                    <a:cubicBezTo>
                      <a:pt x="30" y="27"/>
                      <a:pt x="30" y="32"/>
                      <a:pt x="29" y="35"/>
                    </a:cubicBezTo>
                    <a:cubicBezTo>
                      <a:pt x="29" y="38"/>
                      <a:pt x="28" y="40"/>
                      <a:pt x="26" y="42"/>
                    </a:cubicBezTo>
                    <a:cubicBezTo>
                      <a:pt x="24" y="44"/>
                      <a:pt x="21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5" y="46"/>
                      <a:pt x="13" y="44"/>
                      <a:pt x="11" y="42"/>
                    </a:cubicBezTo>
                    <a:cubicBezTo>
                      <a:pt x="9" y="40"/>
                      <a:pt x="8" y="38"/>
                      <a:pt x="8" y="36"/>
                    </a:cubicBezTo>
                    <a:close/>
                    <a:moveTo>
                      <a:pt x="25" y="46"/>
                    </a:moveTo>
                    <a:cubicBezTo>
                      <a:pt x="22" y="52"/>
                      <a:pt x="14" y="52"/>
                      <a:pt x="12" y="46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50"/>
                      <a:pt x="1" y="51"/>
                      <a:pt x="0" y="54"/>
                    </a:cubicBezTo>
                    <a:cubicBezTo>
                      <a:pt x="0" y="56"/>
                      <a:pt x="0" y="58"/>
                      <a:pt x="0" y="61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25" y="65"/>
                      <a:pt x="26" y="69"/>
                      <a:pt x="26" y="73"/>
                    </a:cubicBezTo>
                    <a:cubicBezTo>
                      <a:pt x="27" y="75"/>
                      <a:pt x="27" y="75"/>
                      <a:pt x="27" y="75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69"/>
                      <a:pt x="93" y="66"/>
                      <a:pt x="93" y="62"/>
                    </a:cubicBezTo>
                    <a:cubicBezTo>
                      <a:pt x="115" y="62"/>
                      <a:pt x="115" y="62"/>
                      <a:pt x="115" y="62"/>
                    </a:cubicBezTo>
                    <a:cubicBezTo>
                      <a:pt x="116" y="62"/>
                      <a:pt x="116" y="62"/>
                      <a:pt x="116" y="62"/>
                    </a:cubicBezTo>
                    <a:cubicBezTo>
                      <a:pt x="116" y="61"/>
                      <a:pt x="116" y="61"/>
                      <a:pt x="116" y="61"/>
                    </a:cubicBezTo>
                    <a:cubicBezTo>
                      <a:pt x="116" y="59"/>
                      <a:pt x="116" y="57"/>
                      <a:pt x="116" y="55"/>
                    </a:cubicBezTo>
                    <a:cubicBezTo>
                      <a:pt x="116" y="52"/>
                      <a:pt x="115" y="50"/>
                      <a:pt x="114" y="49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05" y="46"/>
                      <a:pt x="105" y="46"/>
                      <a:pt x="105" y="46"/>
                    </a:cubicBezTo>
                    <a:cubicBezTo>
                      <a:pt x="103" y="47"/>
                      <a:pt x="103" y="47"/>
                      <a:pt x="103" y="47"/>
                    </a:cubicBezTo>
                    <a:cubicBezTo>
                      <a:pt x="98" y="59"/>
                      <a:pt x="98" y="59"/>
                      <a:pt x="98" y="59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1" y="46"/>
                      <a:pt x="91" y="46"/>
                      <a:pt x="91" y="46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72" y="45"/>
                      <a:pt x="72" y="45"/>
                      <a:pt x="72" y="45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4" y="67"/>
                      <a:pt x="64" y="67"/>
                      <a:pt x="64" y="67"/>
                    </a:cubicBezTo>
                    <a:cubicBezTo>
                      <a:pt x="64" y="67"/>
                      <a:pt x="64" y="67"/>
                      <a:pt x="64" y="67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52"/>
                      <a:pt x="55" y="52"/>
                      <a:pt x="55" y="52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  <a:moveTo>
                      <a:pt x="87" y="36"/>
                    </a:moveTo>
                    <a:cubicBezTo>
                      <a:pt x="87" y="30"/>
                      <a:pt x="86" y="25"/>
                      <a:pt x="87" y="21"/>
                    </a:cubicBezTo>
                    <a:cubicBezTo>
                      <a:pt x="91" y="18"/>
                      <a:pt x="106" y="18"/>
                      <a:pt x="109" y="21"/>
                    </a:cubicBezTo>
                    <a:cubicBezTo>
                      <a:pt x="109" y="26"/>
                      <a:pt x="109" y="32"/>
                      <a:pt x="109" y="35"/>
                    </a:cubicBezTo>
                    <a:cubicBezTo>
                      <a:pt x="108" y="38"/>
                      <a:pt x="107" y="40"/>
                      <a:pt x="106" y="42"/>
                    </a:cubicBezTo>
                    <a:cubicBezTo>
                      <a:pt x="104" y="44"/>
                      <a:pt x="101" y="46"/>
                      <a:pt x="98" y="46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5" y="46"/>
                      <a:pt x="92" y="44"/>
                      <a:pt x="90" y="42"/>
                    </a:cubicBezTo>
                    <a:cubicBezTo>
                      <a:pt x="89" y="40"/>
                      <a:pt x="88" y="38"/>
                      <a:pt x="87" y="36"/>
                    </a:cubicBez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  <a:extLst/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1" name="任意多边形 50"/>
          <p:cNvSpPr/>
          <p:nvPr/>
        </p:nvSpPr>
        <p:spPr>
          <a:xfrm rot="2700000">
            <a:off x="7205800" y="2023214"/>
            <a:ext cx="191297" cy="280094"/>
          </a:xfrm>
          <a:custGeom>
            <a:avLst/>
            <a:gdLst>
              <a:gd name="connsiteX0" fmla="*/ 252423 w 507348"/>
              <a:gd name="connsiteY0" fmla="*/ 0 h 742850"/>
              <a:gd name="connsiteX1" fmla="*/ 431504 w 507348"/>
              <a:gd name="connsiteY1" fmla="*/ 308760 h 742850"/>
              <a:gd name="connsiteX2" fmla="*/ 433049 w 507348"/>
              <a:gd name="connsiteY2" fmla="*/ 309802 h 742850"/>
              <a:gd name="connsiteX3" fmla="*/ 448481 w 507348"/>
              <a:gd name="connsiteY3" fmla="*/ 328506 h 742850"/>
              <a:gd name="connsiteX4" fmla="*/ 490883 w 507348"/>
              <a:gd name="connsiteY4" fmla="*/ 401613 h 742850"/>
              <a:gd name="connsiteX5" fmla="*/ 502194 w 507348"/>
              <a:gd name="connsiteY5" fmla="*/ 438052 h 742850"/>
              <a:gd name="connsiteX6" fmla="*/ 507348 w 507348"/>
              <a:gd name="connsiteY6" fmla="*/ 489176 h 742850"/>
              <a:gd name="connsiteX7" fmla="*/ 503585 w 507348"/>
              <a:gd name="connsiteY7" fmla="*/ 526503 h 742850"/>
              <a:gd name="connsiteX8" fmla="*/ 502194 w 507348"/>
              <a:gd name="connsiteY8" fmla="*/ 540300 h 742850"/>
              <a:gd name="connsiteX9" fmla="*/ 253674 w 507348"/>
              <a:gd name="connsiteY9" fmla="*/ 742850 h 742850"/>
              <a:gd name="connsiteX10" fmla="*/ 5154 w 507348"/>
              <a:gd name="connsiteY10" fmla="*/ 540300 h 742850"/>
              <a:gd name="connsiteX11" fmla="*/ 3763 w 507348"/>
              <a:gd name="connsiteY11" fmla="*/ 526503 h 742850"/>
              <a:gd name="connsiteX12" fmla="*/ 0 w 507348"/>
              <a:gd name="connsiteY12" fmla="*/ 489176 h 742850"/>
              <a:gd name="connsiteX13" fmla="*/ 5154 w 507348"/>
              <a:gd name="connsiteY13" fmla="*/ 438052 h 742850"/>
              <a:gd name="connsiteX14" fmla="*/ 19346 w 507348"/>
              <a:gd name="connsiteY14" fmla="*/ 392332 h 742850"/>
              <a:gd name="connsiteX15" fmla="*/ 50443 w 507348"/>
              <a:gd name="connsiteY15" fmla="*/ 338717 h 742850"/>
              <a:gd name="connsiteX16" fmla="*/ 69042 w 507348"/>
              <a:gd name="connsiteY16" fmla="*/ 316175 h 74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7348" h="742850">
                <a:moveTo>
                  <a:pt x="252423" y="0"/>
                </a:moveTo>
                <a:lnTo>
                  <a:pt x="431504" y="308760"/>
                </a:lnTo>
                <a:lnTo>
                  <a:pt x="433049" y="309802"/>
                </a:lnTo>
                <a:lnTo>
                  <a:pt x="448481" y="328506"/>
                </a:lnTo>
                <a:lnTo>
                  <a:pt x="490883" y="401613"/>
                </a:lnTo>
                <a:lnTo>
                  <a:pt x="502194" y="438052"/>
                </a:lnTo>
                <a:cubicBezTo>
                  <a:pt x="505573" y="454566"/>
                  <a:pt x="507348" y="471664"/>
                  <a:pt x="507348" y="489176"/>
                </a:cubicBezTo>
                <a:lnTo>
                  <a:pt x="503585" y="526503"/>
                </a:lnTo>
                <a:lnTo>
                  <a:pt x="502194" y="540300"/>
                </a:lnTo>
                <a:cubicBezTo>
                  <a:pt x="478540" y="655895"/>
                  <a:pt x="376262" y="742850"/>
                  <a:pt x="253674" y="742850"/>
                </a:cubicBezTo>
                <a:cubicBezTo>
                  <a:pt x="131087" y="742850"/>
                  <a:pt x="28808" y="655895"/>
                  <a:pt x="5154" y="540300"/>
                </a:cubicBezTo>
                <a:lnTo>
                  <a:pt x="3763" y="526503"/>
                </a:lnTo>
                <a:lnTo>
                  <a:pt x="0" y="489176"/>
                </a:lnTo>
                <a:cubicBezTo>
                  <a:pt x="0" y="471664"/>
                  <a:pt x="1775" y="454566"/>
                  <a:pt x="5154" y="438052"/>
                </a:cubicBezTo>
                <a:lnTo>
                  <a:pt x="19346" y="392332"/>
                </a:lnTo>
                <a:lnTo>
                  <a:pt x="50443" y="338717"/>
                </a:lnTo>
                <a:lnTo>
                  <a:pt x="69042" y="316175"/>
                </a:lnTo>
                <a:close/>
              </a:path>
            </a:pathLst>
          </a:custGeom>
          <a:solidFill>
            <a:srgbClr val="F1A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18900000" flipH="1">
            <a:off x="4301447" y="2023215"/>
            <a:ext cx="191297" cy="280094"/>
          </a:xfrm>
          <a:custGeom>
            <a:avLst/>
            <a:gdLst>
              <a:gd name="connsiteX0" fmla="*/ 252423 w 507348"/>
              <a:gd name="connsiteY0" fmla="*/ 0 h 742850"/>
              <a:gd name="connsiteX1" fmla="*/ 431504 w 507348"/>
              <a:gd name="connsiteY1" fmla="*/ 308760 h 742850"/>
              <a:gd name="connsiteX2" fmla="*/ 433049 w 507348"/>
              <a:gd name="connsiteY2" fmla="*/ 309802 h 742850"/>
              <a:gd name="connsiteX3" fmla="*/ 448481 w 507348"/>
              <a:gd name="connsiteY3" fmla="*/ 328506 h 742850"/>
              <a:gd name="connsiteX4" fmla="*/ 490883 w 507348"/>
              <a:gd name="connsiteY4" fmla="*/ 401613 h 742850"/>
              <a:gd name="connsiteX5" fmla="*/ 502194 w 507348"/>
              <a:gd name="connsiteY5" fmla="*/ 438052 h 742850"/>
              <a:gd name="connsiteX6" fmla="*/ 507348 w 507348"/>
              <a:gd name="connsiteY6" fmla="*/ 489176 h 742850"/>
              <a:gd name="connsiteX7" fmla="*/ 503585 w 507348"/>
              <a:gd name="connsiteY7" fmla="*/ 526503 h 742850"/>
              <a:gd name="connsiteX8" fmla="*/ 502194 w 507348"/>
              <a:gd name="connsiteY8" fmla="*/ 540300 h 742850"/>
              <a:gd name="connsiteX9" fmla="*/ 253674 w 507348"/>
              <a:gd name="connsiteY9" fmla="*/ 742850 h 742850"/>
              <a:gd name="connsiteX10" fmla="*/ 5154 w 507348"/>
              <a:gd name="connsiteY10" fmla="*/ 540300 h 742850"/>
              <a:gd name="connsiteX11" fmla="*/ 3763 w 507348"/>
              <a:gd name="connsiteY11" fmla="*/ 526503 h 742850"/>
              <a:gd name="connsiteX12" fmla="*/ 0 w 507348"/>
              <a:gd name="connsiteY12" fmla="*/ 489176 h 742850"/>
              <a:gd name="connsiteX13" fmla="*/ 5154 w 507348"/>
              <a:gd name="connsiteY13" fmla="*/ 438052 h 742850"/>
              <a:gd name="connsiteX14" fmla="*/ 19346 w 507348"/>
              <a:gd name="connsiteY14" fmla="*/ 392332 h 742850"/>
              <a:gd name="connsiteX15" fmla="*/ 50443 w 507348"/>
              <a:gd name="connsiteY15" fmla="*/ 338717 h 742850"/>
              <a:gd name="connsiteX16" fmla="*/ 69042 w 507348"/>
              <a:gd name="connsiteY16" fmla="*/ 316175 h 74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7348" h="742850">
                <a:moveTo>
                  <a:pt x="252423" y="0"/>
                </a:moveTo>
                <a:lnTo>
                  <a:pt x="431504" y="308760"/>
                </a:lnTo>
                <a:lnTo>
                  <a:pt x="433049" y="309802"/>
                </a:lnTo>
                <a:lnTo>
                  <a:pt x="448481" y="328506"/>
                </a:lnTo>
                <a:lnTo>
                  <a:pt x="490883" y="401613"/>
                </a:lnTo>
                <a:lnTo>
                  <a:pt x="502194" y="438052"/>
                </a:lnTo>
                <a:cubicBezTo>
                  <a:pt x="505573" y="454566"/>
                  <a:pt x="507348" y="471664"/>
                  <a:pt x="507348" y="489176"/>
                </a:cubicBezTo>
                <a:lnTo>
                  <a:pt x="503585" y="526503"/>
                </a:lnTo>
                <a:lnTo>
                  <a:pt x="502194" y="540300"/>
                </a:lnTo>
                <a:cubicBezTo>
                  <a:pt x="478540" y="655895"/>
                  <a:pt x="376262" y="742850"/>
                  <a:pt x="253674" y="742850"/>
                </a:cubicBezTo>
                <a:cubicBezTo>
                  <a:pt x="131087" y="742850"/>
                  <a:pt x="28808" y="655895"/>
                  <a:pt x="5154" y="540300"/>
                </a:cubicBezTo>
                <a:lnTo>
                  <a:pt x="3763" y="526503"/>
                </a:lnTo>
                <a:lnTo>
                  <a:pt x="0" y="489176"/>
                </a:lnTo>
                <a:cubicBezTo>
                  <a:pt x="0" y="471664"/>
                  <a:pt x="1775" y="454566"/>
                  <a:pt x="5154" y="438052"/>
                </a:cubicBezTo>
                <a:lnTo>
                  <a:pt x="19346" y="392332"/>
                </a:lnTo>
                <a:lnTo>
                  <a:pt x="50443" y="338717"/>
                </a:lnTo>
                <a:lnTo>
                  <a:pt x="69042" y="316175"/>
                </a:lnTo>
                <a:close/>
              </a:path>
            </a:pathLst>
          </a:custGeom>
          <a:solidFill>
            <a:srgbClr val="DC6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 rot="18900000" flipV="1">
            <a:off x="7205800" y="4802889"/>
            <a:ext cx="191297" cy="280094"/>
          </a:xfrm>
          <a:custGeom>
            <a:avLst/>
            <a:gdLst>
              <a:gd name="connsiteX0" fmla="*/ 252423 w 507348"/>
              <a:gd name="connsiteY0" fmla="*/ 0 h 742850"/>
              <a:gd name="connsiteX1" fmla="*/ 431504 w 507348"/>
              <a:gd name="connsiteY1" fmla="*/ 308760 h 742850"/>
              <a:gd name="connsiteX2" fmla="*/ 433049 w 507348"/>
              <a:gd name="connsiteY2" fmla="*/ 309802 h 742850"/>
              <a:gd name="connsiteX3" fmla="*/ 448481 w 507348"/>
              <a:gd name="connsiteY3" fmla="*/ 328506 h 742850"/>
              <a:gd name="connsiteX4" fmla="*/ 490883 w 507348"/>
              <a:gd name="connsiteY4" fmla="*/ 401613 h 742850"/>
              <a:gd name="connsiteX5" fmla="*/ 502194 w 507348"/>
              <a:gd name="connsiteY5" fmla="*/ 438052 h 742850"/>
              <a:gd name="connsiteX6" fmla="*/ 507348 w 507348"/>
              <a:gd name="connsiteY6" fmla="*/ 489176 h 742850"/>
              <a:gd name="connsiteX7" fmla="*/ 503585 w 507348"/>
              <a:gd name="connsiteY7" fmla="*/ 526503 h 742850"/>
              <a:gd name="connsiteX8" fmla="*/ 502194 w 507348"/>
              <a:gd name="connsiteY8" fmla="*/ 540300 h 742850"/>
              <a:gd name="connsiteX9" fmla="*/ 253674 w 507348"/>
              <a:gd name="connsiteY9" fmla="*/ 742850 h 742850"/>
              <a:gd name="connsiteX10" fmla="*/ 5154 w 507348"/>
              <a:gd name="connsiteY10" fmla="*/ 540300 h 742850"/>
              <a:gd name="connsiteX11" fmla="*/ 3763 w 507348"/>
              <a:gd name="connsiteY11" fmla="*/ 526503 h 742850"/>
              <a:gd name="connsiteX12" fmla="*/ 0 w 507348"/>
              <a:gd name="connsiteY12" fmla="*/ 489176 h 742850"/>
              <a:gd name="connsiteX13" fmla="*/ 5154 w 507348"/>
              <a:gd name="connsiteY13" fmla="*/ 438052 h 742850"/>
              <a:gd name="connsiteX14" fmla="*/ 19346 w 507348"/>
              <a:gd name="connsiteY14" fmla="*/ 392332 h 742850"/>
              <a:gd name="connsiteX15" fmla="*/ 50443 w 507348"/>
              <a:gd name="connsiteY15" fmla="*/ 338717 h 742850"/>
              <a:gd name="connsiteX16" fmla="*/ 69042 w 507348"/>
              <a:gd name="connsiteY16" fmla="*/ 316175 h 74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7348" h="742850">
                <a:moveTo>
                  <a:pt x="252423" y="0"/>
                </a:moveTo>
                <a:lnTo>
                  <a:pt x="431504" y="308760"/>
                </a:lnTo>
                <a:lnTo>
                  <a:pt x="433049" y="309802"/>
                </a:lnTo>
                <a:lnTo>
                  <a:pt x="448481" y="328506"/>
                </a:lnTo>
                <a:lnTo>
                  <a:pt x="490883" y="401613"/>
                </a:lnTo>
                <a:lnTo>
                  <a:pt x="502194" y="438052"/>
                </a:lnTo>
                <a:cubicBezTo>
                  <a:pt x="505573" y="454566"/>
                  <a:pt x="507348" y="471664"/>
                  <a:pt x="507348" y="489176"/>
                </a:cubicBezTo>
                <a:lnTo>
                  <a:pt x="503585" y="526503"/>
                </a:lnTo>
                <a:lnTo>
                  <a:pt x="502194" y="540300"/>
                </a:lnTo>
                <a:cubicBezTo>
                  <a:pt x="478540" y="655895"/>
                  <a:pt x="376262" y="742850"/>
                  <a:pt x="253674" y="742850"/>
                </a:cubicBezTo>
                <a:cubicBezTo>
                  <a:pt x="131087" y="742850"/>
                  <a:pt x="28808" y="655895"/>
                  <a:pt x="5154" y="540300"/>
                </a:cubicBezTo>
                <a:lnTo>
                  <a:pt x="3763" y="526503"/>
                </a:lnTo>
                <a:lnTo>
                  <a:pt x="0" y="489176"/>
                </a:lnTo>
                <a:cubicBezTo>
                  <a:pt x="0" y="471664"/>
                  <a:pt x="1775" y="454566"/>
                  <a:pt x="5154" y="438052"/>
                </a:cubicBezTo>
                <a:lnTo>
                  <a:pt x="19346" y="392332"/>
                </a:lnTo>
                <a:lnTo>
                  <a:pt x="50443" y="338717"/>
                </a:lnTo>
                <a:lnTo>
                  <a:pt x="69042" y="316175"/>
                </a:lnTo>
                <a:close/>
              </a:path>
            </a:pathLst>
          </a:custGeom>
          <a:solidFill>
            <a:srgbClr val="56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7797624" y="2687612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796734" y="2297946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zh-CN" sz="2400" dirty="0">
              <a:solidFill>
                <a:schemeClr val="accent4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816236" y="5481928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5347" y="5092263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9999"/>
                </a:solidFill>
                <a:latin typeface="微软雅黑" pitchFamily="34" charset="-122"/>
                <a:ea typeface="微软雅黑" pitchFamily="34" charset="-122"/>
              </a:rPr>
              <a:t>网站详情</a:t>
            </a:r>
            <a:endParaRPr lang="zh-CN" altLang="zh-CN" sz="2400" dirty="0">
              <a:solidFill>
                <a:srgbClr val="00999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54486" y="5444923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753597" y="5055258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手机店面</a:t>
            </a:r>
            <a:endParaRPr lang="zh-CN" altLang="zh-CN" sz="24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39418" y="2702280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738528" y="2312615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zh-CN" sz="2400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5025318" y="2653360"/>
            <a:ext cx="1672462" cy="1672462"/>
            <a:chOff x="5022688" y="2653974"/>
            <a:chExt cx="1672849" cy="1672849"/>
          </a:xfrm>
        </p:grpSpPr>
        <p:sp>
          <p:nvSpPr>
            <p:cNvPr id="63" name="椭圆 62"/>
            <p:cNvSpPr/>
            <p:nvPr/>
          </p:nvSpPr>
          <p:spPr>
            <a:xfrm>
              <a:off x="5022688" y="2653974"/>
              <a:ext cx="1672849" cy="167284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41000">
                  <a:srgbClr val="F8F8F8"/>
                </a:gs>
                <a:gs pos="65000">
                  <a:srgbClr val="E7E7E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016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5103632" y="2734919"/>
              <a:ext cx="1510960" cy="151096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25000">
                  <a:srgbClr val="FBFBFB"/>
                </a:gs>
                <a:gs pos="41000">
                  <a:srgbClr val="F8F8F8"/>
                </a:gs>
                <a:gs pos="65000">
                  <a:srgbClr val="DBDBDB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5" name="直角三角形 64"/>
          <p:cNvSpPr/>
          <p:nvPr/>
        </p:nvSpPr>
        <p:spPr>
          <a:xfrm rot="2700000">
            <a:off x="5874439" y="4486781"/>
            <a:ext cx="264581" cy="264581"/>
          </a:xfrm>
          <a:prstGeom prst="rtTriangle">
            <a:avLst/>
          </a:prstGeom>
          <a:solidFill>
            <a:srgbClr val="56A8BD"/>
          </a:solidFill>
          <a:ln>
            <a:noFill/>
          </a:ln>
          <a:effectLst>
            <a:outerShdw blurRad="114300" dist="63500" dir="8100000" sx="91000" sy="91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直角三角形 65"/>
          <p:cNvSpPr/>
          <p:nvPr/>
        </p:nvSpPr>
        <p:spPr>
          <a:xfrm rot="18900000" flipH="1">
            <a:off x="5542170" y="2174742"/>
            <a:ext cx="264581" cy="264581"/>
          </a:xfrm>
          <a:prstGeom prst="rtTriangle">
            <a:avLst/>
          </a:prstGeom>
          <a:solidFill>
            <a:srgbClr val="DC6C7C"/>
          </a:solidFill>
          <a:ln>
            <a:noFill/>
          </a:ln>
          <a:effectLst>
            <a:outerShdw blurRad="101600" dist="50800" sx="91000" sy="91000" algn="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5402377" y="2951105"/>
            <a:ext cx="999008" cy="1076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199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zh-CN" sz="3199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直角三角形 67"/>
          <p:cNvSpPr/>
          <p:nvPr/>
        </p:nvSpPr>
        <p:spPr>
          <a:xfrm rot="8100000">
            <a:off x="4596299" y="3532130"/>
            <a:ext cx="264581" cy="264581"/>
          </a:xfrm>
          <a:prstGeom prst="rtTriangle">
            <a:avLst/>
          </a:prstGeom>
          <a:solidFill>
            <a:srgbClr val="3A3A3A"/>
          </a:solidFill>
          <a:ln>
            <a:noFill/>
          </a:ln>
          <a:effectLst>
            <a:outerShdw blurRad="114300" dist="25400" dir="16200000" sx="97000" sy="97000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 rot="2700000" flipH="1" flipV="1">
            <a:off x="4301447" y="4802890"/>
            <a:ext cx="191297" cy="280094"/>
          </a:xfrm>
          <a:custGeom>
            <a:avLst/>
            <a:gdLst>
              <a:gd name="connsiteX0" fmla="*/ 252423 w 507348"/>
              <a:gd name="connsiteY0" fmla="*/ 0 h 742850"/>
              <a:gd name="connsiteX1" fmla="*/ 431504 w 507348"/>
              <a:gd name="connsiteY1" fmla="*/ 308760 h 742850"/>
              <a:gd name="connsiteX2" fmla="*/ 433049 w 507348"/>
              <a:gd name="connsiteY2" fmla="*/ 309802 h 742850"/>
              <a:gd name="connsiteX3" fmla="*/ 448481 w 507348"/>
              <a:gd name="connsiteY3" fmla="*/ 328506 h 742850"/>
              <a:gd name="connsiteX4" fmla="*/ 490883 w 507348"/>
              <a:gd name="connsiteY4" fmla="*/ 401613 h 742850"/>
              <a:gd name="connsiteX5" fmla="*/ 502194 w 507348"/>
              <a:gd name="connsiteY5" fmla="*/ 438052 h 742850"/>
              <a:gd name="connsiteX6" fmla="*/ 507348 w 507348"/>
              <a:gd name="connsiteY6" fmla="*/ 489176 h 742850"/>
              <a:gd name="connsiteX7" fmla="*/ 503585 w 507348"/>
              <a:gd name="connsiteY7" fmla="*/ 526503 h 742850"/>
              <a:gd name="connsiteX8" fmla="*/ 502194 w 507348"/>
              <a:gd name="connsiteY8" fmla="*/ 540300 h 742850"/>
              <a:gd name="connsiteX9" fmla="*/ 253674 w 507348"/>
              <a:gd name="connsiteY9" fmla="*/ 742850 h 742850"/>
              <a:gd name="connsiteX10" fmla="*/ 5154 w 507348"/>
              <a:gd name="connsiteY10" fmla="*/ 540300 h 742850"/>
              <a:gd name="connsiteX11" fmla="*/ 3763 w 507348"/>
              <a:gd name="connsiteY11" fmla="*/ 526503 h 742850"/>
              <a:gd name="connsiteX12" fmla="*/ 0 w 507348"/>
              <a:gd name="connsiteY12" fmla="*/ 489176 h 742850"/>
              <a:gd name="connsiteX13" fmla="*/ 5154 w 507348"/>
              <a:gd name="connsiteY13" fmla="*/ 438052 h 742850"/>
              <a:gd name="connsiteX14" fmla="*/ 19346 w 507348"/>
              <a:gd name="connsiteY14" fmla="*/ 392332 h 742850"/>
              <a:gd name="connsiteX15" fmla="*/ 50443 w 507348"/>
              <a:gd name="connsiteY15" fmla="*/ 338717 h 742850"/>
              <a:gd name="connsiteX16" fmla="*/ 69042 w 507348"/>
              <a:gd name="connsiteY16" fmla="*/ 316175 h 74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7348" h="742850">
                <a:moveTo>
                  <a:pt x="252423" y="0"/>
                </a:moveTo>
                <a:lnTo>
                  <a:pt x="431504" y="308760"/>
                </a:lnTo>
                <a:lnTo>
                  <a:pt x="433049" y="309802"/>
                </a:lnTo>
                <a:lnTo>
                  <a:pt x="448481" y="328506"/>
                </a:lnTo>
                <a:lnTo>
                  <a:pt x="490883" y="401613"/>
                </a:lnTo>
                <a:lnTo>
                  <a:pt x="502194" y="438052"/>
                </a:lnTo>
                <a:cubicBezTo>
                  <a:pt x="505573" y="454566"/>
                  <a:pt x="507348" y="471664"/>
                  <a:pt x="507348" y="489176"/>
                </a:cubicBezTo>
                <a:lnTo>
                  <a:pt x="503585" y="526503"/>
                </a:lnTo>
                <a:lnTo>
                  <a:pt x="502194" y="540300"/>
                </a:lnTo>
                <a:cubicBezTo>
                  <a:pt x="478540" y="655895"/>
                  <a:pt x="376262" y="742850"/>
                  <a:pt x="253674" y="742850"/>
                </a:cubicBezTo>
                <a:cubicBezTo>
                  <a:pt x="131087" y="742850"/>
                  <a:pt x="28808" y="655895"/>
                  <a:pt x="5154" y="540300"/>
                </a:cubicBezTo>
                <a:lnTo>
                  <a:pt x="3763" y="526503"/>
                </a:lnTo>
                <a:lnTo>
                  <a:pt x="0" y="489176"/>
                </a:lnTo>
                <a:cubicBezTo>
                  <a:pt x="0" y="471664"/>
                  <a:pt x="1775" y="454566"/>
                  <a:pt x="5154" y="438052"/>
                </a:cubicBezTo>
                <a:lnTo>
                  <a:pt x="19346" y="392332"/>
                </a:lnTo>
                <a:lnTo>
                  <a:pt x="50443" y="338717"/>
                </a:lnTo>
                <a:lnTo>
                  <a:pt x="69042" y="316175"/>
                </a:lnTo>
                <a:close/>
              </a:path>
            </a:pathLst>
          </a:cu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直角三角形 69"/>
          <p:cNvSpPr/>
          <p:nvPr/>
        </p:nvSpPr>
        <p:spPr>
          <a:xfrm rot="18900000">
            <a:off x="6889078" y="3193628"/>
            <a:ext cx="264581" cy="264581"/>
          </a:xfrm>
          <a:prstGeom prst="rtTriangle">
            <a:avLst/>
          </a:prstGeom>
          <a:solidFill>
            <a:srgbClr val="F1AF59"/>
          </a:solidFill>
          <a:ln>
            <a:noFill/>
          </a:ln>
          <a:effectLst>
            <a:outerShdw blurRad="114300" dist="63500" dir="8100000" sx="91000" sy="91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97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53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3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53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53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53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03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3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78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28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128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378"/>
                            </p:stCondLst>
                            <p:childTnLst>
                              <p:par>
                                <p:cTn id="7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953"/>
                            </p:stCondLst>
                            <p:childTnLst>
                              <p:par>
                                <p:cTn id="8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828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78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78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828"/>
                            </p:stCondLst>
                            <p:childTnLst>
                              <p:par>
                                <p:cTn id="10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403"/>
                            </p:stCondLst>
                            <p:childTnLst>
                              <p:par>
                                <p:cTn id="1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278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28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028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278"/>
                            </p:stCondLst>
                            <p:childTnLst>
                              <p:par>
                                <p:cTn id="1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853"/>
                            </p:stCondLst>
                            <p:childTnLst>
                              <p:par>
                                <p:cTn id="1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728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51" grpId="0" animBg="1"/>
      <p:bldP spid="52" grpId="0" animBg="1"/>
      <p:bldP spid="53" grpId="0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5" grpId="0" animBg="1"/>
      <p:bldP spid="66" grpId="0" animBg="1"/>
      <p:bldP spid="67" grpId="0"/>
      <p:bldP spid="68" grpId="0" animBg="1"/>
      <p:bldP spid="69" grpId="0" animBg="1"/>
      <p:bldP spid="7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3" y="187481"/>
            <a:ext cx="318997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3599" dirty="0"/>
              <a:t>线下推广方案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75622" y="356718"/>
            <a:ext cx="2343388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Line extension scheme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 rot="10800000">
            <a:off x="1476651" y="4024968"/>
            <a:ext cx="1968044" cy="1853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st="50800" dir="16200000" sx="97000" sy="97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rot="10800000">
            <a:off x="3824891" y="4024968"/>
            <a:ext cx="1968044" cy="1853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st="50800" dir="16200000" sx="97000" sy="97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rot="10800000">
            <a:off x="6201904" y="4024968"/>
            <a:ext cx="1968044" cy="1853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st="50800" dir="16200000" sx="97000" sy="97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10800000">
            <a:off x="8578663" y="4024968"/>
            <a:ext cx="1968044" cy="1853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76200" dist="50800" dir="16200000" sx="97000" sy="97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476651" y="3186962"/>
            <a:ext cx="1968044" cy="838006"/>
          </a:xfrm>
          <a:prstGeom prst="rect">
            <a:avLst/>
          </a:prstGeom>
          <a:solidFill>
            <a:srgbClr val="F1A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8"/>
          <p:cNvSpPr txBox="1"/>
          <p:nvPr/>
        </p:nvSpPr>
        <p:spPr>
          <a:xfrm>
            <a:off x="1988539" y="3207319"/>
            <a:ext cx="944270" cy="830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7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799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28700" y="3186962"/>
            <a:ext cx="1968044" cy="838006"/>
          </a:xfrm>
          <a:prstGeom prst="rect">
            <a:avLst/>
          </a:prstGeom>
          <a:solidFill>
            <a:srgbClr val="DC6C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40"/>
          <p:cNvSpPr txBox="1"/>
          <p:nvPr/>
        </p:nvSpPr>
        <p:spPr>
          <a:xfrm>
            <a:off x="4340588" y="3207319"/>
            <a:ext cx="944271" cy="830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7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799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01904" y="3186962"/>
            <a:ext cx="1968044" cy="838006"/>
          </a:xfrm>
          <a:prstGeom prst="rect">
            <a:avLst/>
          </a:prstGeom>
          <a:solidFill>
            <a:srgbClr val="56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57"/>
          <p:cNvSpPr txBox="1"/>
          <p:nvPr/>
        </p:nvSpPr>
        <p:spPr>
          <a:xfrm>
            <a:off x="6713792" y="3207319"/>
            <a:ext cx="944271" cy="830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7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799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575108" y="3186962"/>
            <a:ext cx="1968044" cy="83800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74"/>
          <p:cNvSpPr txBox="1"/>
          <p:nvPr/>
        </p:nvSpPr>
        <p:spPr>
          <a:xfrm>
            <a:off x="9086995" y="3207319"/>
            <a:ext cx="944271" cy="830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79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799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71903" y="1330811"/>
            <a:ext cx="1974804" cy="185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76650" y="1498254"/>
            <a:ext cx="1968045" cy="170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28701" y="1498254"/>
            <a:ext cx="1968043" cy="170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01904" y="1498253"/>
            <a:ext cx="1968044" cy="168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716767" y="4816724"/>
            <a:ext cx="1824063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45" name="Freeform 512"/>
          <p:cNvSpPr>
            <a:spLocks/>
          </p:cNvSpPr>
          <p:nvPr/>
        </p:nvSpPr>
        <p:spPr bwMode="auto">
          <a:xfrm>
            <a:off x="1629921" y="4464501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E27100"/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1715878" y="4408012"/>
            <a:ext cx="1824952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E27100"/>
                </a:solidFill>
                <a:latin typeface="微软雅黑" pitchFamily="34" charset="-122"/>
                <a:ea typeface="微软雅黑" pitchFamily="34" charset="-122"/>
              </a:rPr>
              <a:t>楼体广告</a:t>
            </a:r>
            <a:endParaRPr lang="zh-CN" altLang="zh-CN" dirty="0">
              <a:solidFill>
                <a:srgbClr val="E271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54305" y="4816724"/>
            <a:ext cx="1824063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48" name="Freeform 512"/>
          <p:cNvSpPr>
            <a:spLocks/>
          </p:cNvSpPr>
          <p:nvPr/>
        </p:nvSpPr>
        <p:spPr bwMode="auto">
          <a:xfrm>
            <a:off x="3967459" y="4464501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C30D23"/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30D23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085919" y="4408012"/>
            <a:ext cx="1792449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30D23"/>
                </a:solidFill>
                <a:latin typeface="微软雅黑" pitchFamily="34" charset="-122"/>
                <a:ea typeface="微软雅黑" pitchFamily="34" charset="-122"/>
              </a:rPr>
              <a:t>LED</a:t>
            </a:r>
            <a:r>
              <a:rPr lang="zh-CN" altLang="en-US" dirty="0">
                <a:solidFill>
                  <a:srgbClr val="C30D23"/>
                </a:solidFill>
                <a:latin typeface="微软雅黑" pitchFamily="34" charset="-122"/>
                <a:ea typeface="微软雅黑" pitchFamily="34" charset="-122"/>
              </a:rPr>
              <a:t>广告</a:t>
            </a:r>
            <a:endParaRPr lang="zh-CN" altLang="zh-CN" dirty="0">
              <a:solidFill>
                <a:srgbClr val="C30D2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422975" y="4816724"/>
            <a:ext cx="1824063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51" name="Freeform 512"/>
          <p:cNvSpPr>
            <a:spLocks/>
          </p:cNvSpPr>
          <p:nvPr/>
        </p:nvSpPr>
        <p:spPr bwMode="auto">
          <a:xfrm>
            <a:off x="6336129" y="4464501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33CCCC"/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6499244" y="4408012"/>
            <a:ext cx="1652565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CCCC"/>
                </a:solidFill>
                <a:latin typeface="微软雅黑" pitchFamily="34" charset="-122"/>
                <a:ea typeface="微软雅黑" pitchFamily="34" charset="-122"/>
              </a:rPr>
              <a:t>候车厅广告</a:t>
            </a:r>
            <a:endParaRPr lang="zh-CN" altLang="zh-CN" dirty="0">
              <a:solidFill>
                <a:srgbClr val="33CCC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804268" y="4816724"/>
            <a:ext cx="1824063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54" name="Freeform 512"/>
          <p:cNvSpPr>
            <a:spLocks/>
          </p:cNvSpPr>
          <p:nvPr/>
        </p:nvSpPr>
        <p:spPr bwMode="auto">
          <a:xfrm>
            <a:off x="8717422" y="4464501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8803378" y="4408012"/>
            <a:ext cx="1824952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电梯广告</a:t>
            </a:r>
            <a:endParaRPr lang="zh-CN" altLang="zh-CN" dirty="0">
              <a:solidFill>
                <a:schemeClr val="tx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392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2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2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7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7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2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7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2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82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2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7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7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2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7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7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7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7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20"/>
                            </p:stCondLst>
                            <p:childTnLst>
                              <p:par>
                                <p:cTn id="10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2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27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520"/>
                            </p:stCondLst>
                            <p:childTnLst>
                              <p:par>
                                <p:cTn id="1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22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720"/>
                            </p:stCondLst>
                            <p:childTnLst>
                              <p:par>
                                <p:cTn id="1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20"/>
                            </p:stCondLst>
                            <p:childTnLst>
                              <p:par>
                                <p:cTn id="1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470"/>
                            </p:stCondLst>
                            <p:childTnLst>
                              <p:par>
                                <p:cTn id="1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97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22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470"/>
                            </p:stCondLst>
                            <p:childTnLst>
                              <p:par>
                                <p:cTn id="1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120"/>
                            </p:stCondLst>
                            <p:childTnLst>
                              <p:par>
                                <p:cTn id="1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39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 animBg="1"/>
      <p:bldP spid="52" grpId="0"/>
      <p:bldP spid="53" grpId="0"/>
      <p:bldP spid="54" grpId="0" animBg="1"/>
      <p:bldP spid="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4" y="187481"/>
            <a:ext cx="237535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3599" dirty="0"/>
              <a:t>执行方式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37616" y="356718"/>
            <a:ext cx="2343388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Execution mode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05703" y="2279159"/>
            <a:ext cx="3304949" cy="3827433"/>
            <a:chOff x="6903509" y="2279686"/>
            <a:chExt cx="3305714" cy="3828319"/>
          </a:xfrm>
        </p:grpSpPr>
        <p:sp>
          <p:nvSpPr>
            <p:cNvPr id="16" name="矩形 15"/>
            <p:cNvSpPr/>
            <p:nvPr/>
          </p:nvSpPr>
          <p:spPr>
            <a:xfrm flipH="1">
              <a:off x="6903509" y="2920827"/>
              <a:ext cx="3024160" cy="12839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1778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010" t="71194" r="15480" b="14470"/>
            <a:stretch/>
          </p:blipFill>
          <p:spPr>
            <a:xfrm rot="16200000" flipV="1">
              <a:off x="7859483" y="3758265"/>
              <a:ext cx="3828319" cy="871161"/>
            </a:xfrm>
            <a:prstGeom prst="rect">
              <a:avLst/>
            </a:prstGeom>
          </p:spPr>
        </p:pic>
      </p:grpSp>
      <p:sp>
        <p:nvSpPr>
          <p:cNvPr id="18" name="矩形 17"/>
          <p:cNvSpPr/>
          <p:nvPr/>
        </p:nvSpPr>
        <p:spPr>
          <a:xfrm flipH="1">
            <a:off x="6905703" y="4203845"/>
            <a:ext cx="3023460" cy="1283693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1778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5807762" y="4203846"/>
            <a:ext cx="1452914" cy="1283692"/>
            <a:chOff x="5805314" y="4204819"/>
            <a:chExt cx="1453250" cy="1283989"/>
          </a:xfrm>
        </p:grpSpPr>
        <p:sp>
          <p:nvSpPr>
            <p:cNvPr id="20" name="Freeform 23"/>
            <p:cNvSpPr>
              <a:spLocks/>
            </p:cNvSpPr>
            <p:nvPr/>
          </p:nvSpPr>
          <p:spPr bwMode="auto">
            <a:xfrm flipH="1">
              <a:off x="5951495" y="4343306"/>
              <a:ext cx="1160891" cy="1005307"/>
            </a:xfrm>
            <a:custGeom>
              <a:avLst/>
              <a:gdLst>
                <a:gd name="T0" fmla="*/ 170 w 679"/>
                <a:gd name="T1" fmla="*/ 588 h 588"/>
                <a:gd name="T2" fmla="*/ 0 w 679"/>
                <a:gd name="T3" fmla="*/ 294 h 588"/>
                <a:gd name="T4" fmla="*/ 170 w 679"/>
                <a:gd name="T5" fmla="*/ 0 h 588"/>
                <a:gd name="T6" fmla="*/ 509 w 679"/>
                <a:gd name="T7" fmla="*/ 0 h 588"/>
                <a:gd name="T8" fmla="*/ 679 w 679"/>
                <a:gd name="T9" fmla="*/ 294 h 588"/>
                <a:gd name="T10" fmla="*/ 509 w 679"/>
                <a:gd name="T11" fmla="*/ 588 h 588"/>
                <a:gd name="T12" fmla="*/ 170 w 679"/>
                <a:gd name="T13" fmla="*/ 58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" h="588">
                  <a:moveTo>
                    <a:pt x="170" y="588"/>
                  </a:moveTo>
                  <a:lnTo>
                    <a:pt x="0" y="294"/>
                  </a:lnTo>
                  <a:lnTo>
                    <a:pt x="170" y="0"/>
                  </a:lnTo>
                  <a:lnTo>
                    <a:pt x="509" y="0"/>
                  </a:lnTo>
                  <a:lnTo>
                    <a:pt x="679" y="294"/>
                  </a:lnTo>
                  <a:lnTo>
                    <a:pt x="509" y="588"/>
                  </a:lnTo>
                  <a:lnTo>
                    <a:pt x="170" y="588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 noEditPoints="1"/>
            </p:cNvSpPr>
            <p:nvPr/>
          </p:nvSpPr>
          <p:spPr bwMode="auto">
            <a:xfrm flipH="1">
              <a:off x="5805314" y="4204819"/>
              <a:ext cx="1453250" cy="1283989"/>
            </a:xfrm>
            <a:custGeom>
              <a:avLst/>
              <a:gdLst>
                <a:gd name="T0" fmla="*/ 353 w 357"/>
                <a:gd name="T1" fmla="*/ 143 h 315"/>
                <a:gd name="T2" fmla="*/ 278 w 357"/>
                <a:gd name="T3" fmla="*/ 14 h 315"/>
                <a:gd name="T4" fmla="*/ 253 w 357"/>
                <a:gd name="T5" fmla="*/ 0 h 315"/>
                <a:gd name="T6" fmla="*/ 104 w 357"/>
                <a:gd name="T7" fmla="*/ 0 h 315"/>
                <a:gd name="T8" fmla="*/ 79 w 357"/>
                <a:gd name="T9" fmla="*/ 14 h 315"/>
                <a:gd name="T10" fmla="*/ 5 w 357"/>
                <a:gd name="T11" fmla="*/ 143 h 315"/>
                <a:gd name="T12" fmla="*/ 5 w 357"/>
                <a:gd name="T13" fmla="*/ 172 h 315"/>
                <a:gd name="T14" fmla="*/ 79 w 357"/>
                <a:gd name="T15" fmla="*/ 301 h 315"/>
                <a:gd name="T16" fmla="*/ 104 w 357"/>
                <a:gd name="T17" fmla="*/ 315 h 315"/>
                <a:gd name="T18" fmla="*/ 253 w 357"/>
                <a:gd name="T19" fmla="*/ 315 h 315"/>
                <a:gd name="T20" fmla="*/ 278 w 357"/>
                <a:gd name="T21" fmla="*/ 301 h 315"/>
                <a:gd name="T22" fmla="*/ 353 w 357"/>
                <a:gd name="T23" fmla="*/ 172 h 315"/>
                <a:gd name="T24" fmla="*/ 353 w 357"/>
                <a:gd name="T25" fmla="*/ 143 h 315"/>
                <a:gd name="T26" fmla="*/ 284 w 357"/>
                <a:gd name="T27" fmla="*/ 172 h 315"/>
                <a:gd name="T28" fmla="*/ 244 w 357"/>
                <a:gd name="T29" fmla="*/ 241 h 315"/>
                <a:gd name="T30" fmla="*/ 218 w 357"/>
                <a:gd name="T31" fmla="*/ 256 h 315"/>
                <a:gd name="T32" fmla="*/ 139 w 357"/>
                <a:gd name="T33" fmla="*/ 256 h 315"/>
                <a:gd name="T34" fmla="*/ 113 w 357"/>
                <a:gd name="T35" fmla="*/ 241 h 315"/>
                <a:gd name="T36" fmla="*/ 74 w 357"/>
                <a:gd name="T37" fmla="*/ 172 h 315"/>
                <a:gd name="T38" fmla="*/ 74 w 357"/>
                <a:gd name="T39" fmla="*/ 143 h 315"/>
                <a:gd name="T40" fmla="*/ 113 w 357"/>
                <a:gd name="T41" fmla="*/ 74 h 315"/>
                <a:gd name="T42" fmla="*/ 139 w 357"/>
                <a:gd name="T43" fmla="*/ 59 h 315"/>
                <a:gd name="T44" fmla="*/ 218 w 357"/>
                <a:gd name="T45" fmla="*/ 59 h 315"/>
                <a:gd name="T46" fmla="*/ 244 w 357"/>
                <a:gd name="T47" fmla="*/ 74 h 315"/>
                <a:gd name="T48" fmla="*/ 284 w 357"/>
                <a:gd name="T49" fmla="*/ 143 h 315"/>
                <a:gd name="T50" fmla="*/ 284 w 357"/>
                <a:gd name="T51" fmla="*/ 17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7" h="315">
                  <a:moveTo>
                    <a:pt x="353" y="143"/>
                  </a:moveTo>
                  <a:cubicBezTo>
                    <a:pt x="278" y="14"/>
                    <a:pt x="278" y="14"/>
                    <a:pt x="278" y="14"/>
                  </a:cubicBezTo>
                  <a:cubicBezTo>
                    <a:pt x="273" y="6"/>
                    <a:pt x="262" y="0"/>
                    <a:pt x="253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6"/>
                    <a:pt x="79" y="14"/>
                  </a:cubicBezTo>
                  <a:cubicBezTo>
                    <a:pt x="5" y="143"/>
                    <a:pt x="5" y="143"/>
                    <a:pt x="5" y="143"/>
                  </a:cubicBezTo>
                  <a:cubicBezTo>
                    <a:pt x="0" y="151"/>
                    <a:pt x="0" y="164"/>
                    <a:pt x="5" y="172"/>
                  </a:cubicBezTo>
                  <a:cubicBezTo>
                    <a:pt x="79" y="301"/>
                    <a:pt x="79" y="301"/>
                    <a:pt x="79" y="301"/>
                  </a:cubicBezTo>
                  <a:cubicBezTo>
                    <a:pt x="84" y="309"/>
                    <a:pt x="95" y="315"/>
                    <a:pt x="104" y="315"/>
                  </a:cubicBezTo>
                  <a:cubicBezTo>
                    <a:pt x="253" y="315"/>
                    <a:pt x="253" y="315"/>
                    <a:pt x="253" y="315"/>
                  </a:cubicBezTo>
                  <a:cubicBezTo>
                    <a:pt x="262" y="315"/>
                    <a:pt x="273" y="309"/>
                    <a:pt x="278" y="301"/>
                  </a:cubicBezTo>
                  <a:cubicBezTo>
                    <a:pt x="353" y="172"/>
                    <a:pt x="353" y="172"/>
                    <a:pt x="353" y="172"/>
                  </a:cubicBezTo>
                  <a:cubicBezTo>
                    <a:pt x="357" y="164"/>
                    <a:pt x="357" y="151"/>
                    <a:pt x="353" y="143"/>
                  </a:cubicBezTo>
                  <a:moveTo>
                    <a:pt x="284" y="172"/>
                  </a:moveTo>
                  <a:cubicBezTo>
                    <a:pt x="244" y="241"/>
                    <a:pt x="244" y="241"/>
                    <a:pt x="244" y="241"/>
                  </a:cubicBezTo>
                  <a:cubicBezTo>
                    <a:pt x="239" y="249"/>
                    <a:pt x="228" y="256"/>
                    <a:pt x="218" y="256"/>
                  </a:cubicBezTo>
                  <a:cubicBezTo>
                    <a:pt x="139" y="256"/>
                    <a:pt x="139" y="256"/>
                    <a:pt x="139" y="256"/>
                  </a:cubicBezTo>
                  <a:cubicBezTo>
                    <a:pt x="129" y="256"/>
                    <a:pt x="118" y="249"/>
                    <a:pt x="113" y="241"/>
                  </a:cubicBezTo>
                  <a:cubicBezTo>
                    <a:pt x="74" y="172"/>
                    <a:pt x="74" y="172"/>
                    <a:pt x="74" y="172"/>
                  </a:cubicBezTo>
                  <a:cubicBezTo>
                    <a:pt x="69" y="164"/>
                    <a:pt x="69" y="151"/>
                    <a:pt x="74" y="143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8" y="66"/>
                    <a:pt x="129" y="59"/>
                    <a:pt x="13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28" y="59"/>
                    <a:pt x="239" y="66"/>
                    <a:pt x="244" y="74"/>
                  </a:cubicBezTo>
                  <a:cubicBezTo>
                    <a:pt x="284" y="143"/>
                    <a:pt x="284" y="143"/>
                    <a:pt x="284" y="143"/>
                  </a:cubicBezTo>
                  <a:cubicBezTo>
                    <a:pt x="288" y="151"/>
                    <a:pt x="288" y="164"/>
                    <a:pt x="284" y="172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3500000" scaled="1"/>
              <a:tileRect/>
            </a:gradFill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49"/>
          <p:cNvSpPr txBox="1"/>
          <p:nvPr/>
        </p:nvSpPr>
        <p:spPr>
          <a:xfrm>
            <a:off x="6126188" y="4492684"/>
            <a:ext cx="816060" cy="7077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999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3999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00961" y="3562852"/>
            <a:ext cx="3023460" cy="128369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778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4651006" y="3562853"/>
            <a:ext cx="1452914" cy="1283692"/>
            <a:chOff x="4648290" y="3563678"/>
            <a:chExt cx="1453250" cy="1283989"/>
          </a:xfrm>
        </p:grpSpPr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4794469" y="3702165"/>
              <a:ext cx="1160891" cy="1005307"/>
            </a:xfrm>
            <a:custGeom>
              <a:avLst/>
              <a:gdLst>
                <a:gd name="T0" fmla="*/ 170 w 679"/>
                <a:gd name="T1" fmla="*/ 588 h 588"/>
                <a:gd name="T2" fmla="*/ 0 w 679"/>
                <a:gd name="T3" fmla="*/ 294 h 588"/>
                <a:gd name="T4" fmla="*/ 170 w 679"/>
                <a:gd name="T5" fmla="*/ 0 h 588"/>
                <a:gd name="T6" fmla="*/ 509 w 679"/>
                <a:gd name="T7" fmla="*/ 0 h 588"/>
                <a:gd name="T8" fmla="*/ 679 w 679"/>
                <a:gd name="T9" fmla="*/ 294 h 588"/>
                <a:gd name="T10" fmla="*/ 509 w 679"/>
                <a:gd name="T11" fmla="*/ 588 h 588"/>
                <a:gd name="T12" fmla="*/ 170 w 679"/>
                <a:gd name="T13" fmla="*/ 58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" h="588">
                  <a:moveTo>
                    <a:pt x="170" y="588"/>
                  </a:moveTo>
                  <a:lnTo>
                    <a:pt x="0" y="294"/>
                  </a:lnTo>
                  <a:lnTo>
                    <a:pt x="170" y="0"/>
                  </a:lnTo>
                  <a:lnTo>
                    <a:pt x="509" y="0"/>
                  </a:lnTo>
                  <a:lnTo>
                    <a:pt x="679" y="294"/>
                  </a:lnTo>
                  <a:lnTo>
                    <a:pt x="509" y="588"/>
                  </a:lnTo>
                  <a:lnTo>
                    <a:pt x="170" y="588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"/>
            <p:cNvSpPr>
              <a:spLocks noEditPoints="1"/>
            </p:cNvSpPr>
            <p:nvPr/>
          </p:nvSpPr>
          <p:spPr bwMode="auto">
            <a:xfrm>
              <a:off x="4648290" y="3563678"/>
              <a:ext cx="1453250" cy="1283989"/>
            </a:xfrm>
            <a:custGeom>
              <a:avLst/>
              <a:gdLst>
                <a:gd name="T0" fmla="*/ 353 w 357"/>
                <a:gd name="T1" fmla="*/ 143 h 315"/>
                <a:gd name="T2" fmla="*/ 278 w 357"/>
                <a:gd name="T3" fmla="*/ 14 h 315"/>
                <a:gd name="T4" fmla="*/ 253 w 357"/>
                <a:gd name="T5" fmla="*/ 0 h 315"/>
                <a:gd name="T6" fmla="*/ 104 w 357"/>
                <a:gd name="T7" fmla="*/ 0 h 315"/>
                <a:gd name="T8" fmla="*/ 79 w 357"/>
                <a:gd name="T9" fmla="*/ 14 h 315"/>
                <a:gd name="T10" fmla="*/ 5 w 357"/>
                <a:gd name="T11" fmla="*/ 143 h 315"/>
                <a:gd name="T12" fmla="*/ 5 w 357"/>
                <a:gd name="T13" fmla="*/ 172 h 315"/>
                <a:gd name="T14" fmla="*/ 79 w 357"/>
                <a:gd name="T15" fmla="*/ 301 h 315"/>
                <a:gd name="T16" fmla="*/ 104 w 357"/>
                <a:gd name="T17" fmla="*/ 315 h 315"/>
                <a:gd name="T18" fmla="*/ 253 w 357"/>
                <a:gd name="T19" fmla="*/ 315 h 315"/>
                <a:gd name="T20" fmla="*/ 278 w 357"/>
                <a:gd name="T21" fmla="*/ 301 h 315"/>
                <a:gd name="T22" fmla="*/ 353 w 357"/>
                <a:gd name="T23" fmla="*/ 172 h 315"/>
                <a:gd name="T24" fmla="*/ 353 w 357"/>
                <a:gd name="T25" fmla="*/ 143 h 315"/>
                <a:gd name="T26" fmla="*/ 284 w 357"/>
                <a:gd name="T27" fmla="*/ 172 h 315"/>
                <a:gd name="T28" fmla="*/ 244 w 357"/>
                <a:gd name="T29" fmla="*/ 241 h 315"/>
                <a:gd name="T30" fmla="*/ 218 w 357"/>
                <a:gd name="T31" fmla="*/ 256 h 315"/>
                <a:gd name="T32" fmla="*/ 139 w 357"/>
                <a:gd name="T33" fmla="*/ 256 h 315"/>
                <a:gd name="T34" fmla="*/ 113 w 357"/>
                <a:gd name="T35" fmla="*/ 241 h 315"/>
                <a:gd name="T36" fmla="*/ 74 w 357"/>
                <a:gd name="T37" fmla="*/ 172 h 315"/>
                <a:gd name="T38" fmla="*/ 74 w 357"/>
                <a:gd name="T39" fmla="*/ 143 h 315"/>
                <a:gd name="T40" fmla="*/ 113 w 357"/>
                <a:gd name="T41" fmla="*/ 74 h 315"/>
                <a:gd name="T42" fmla="*/ 139 w 357"/>
                <a:gd name="T43" fmla="*/ 59 h 315"/>
                <a:gd name="T44" fmla="*/ 218 w 357"/>
                <a:gd name="T45" fmla="*/ 59 h 315"/>
                <a:gd name="T46" fmla="*/ 244 w 357"/>
                <a:gd name="T47" fmla="*/ 74 h 315"/>
                <a:gd name="T48" fmla="*/ 284 w 357"/>
                <a:gd name="T49" fmla="*/ 143 h 315"/>
                <a:gd name="T50" fmla="*/ 284 w 357"/>
                <a:gd name="T51" fmla="*/ 17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7" h="315">
                  <a:moveTo>
                    <a:pt x="353" y="143"/>
                  </a:moveTo>
                  <a:cubicBezTo>
                    <a:pt x="278" y="14"/>
                    <a:pt x="278" y="14"/>
                    <a:pt x="278" y="14"/>
                  </a:cubicBezTo>
                  <a:cubicBezTo>
                    <a:pt x="273" y="6"/>
                    <a:pt x="262" y="0"/>
                    <a:pt x="253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6"/>
                    <a:pt x="79" y="14"/>
                  </a:cubicBezTo>
                  <a:cubicBezTo>
                    <a:pt x="5" y="143"/>
                    <a:pt x="5" y="143"/>
                    <a:pt x="5" y="143"/>
                  </a:cubicBezTo>
                  <a:cubicBezTo>
                    <a:pt x="0" y="151"/>
                    <a:pt x="0" y="164"/>
                    <a:pt x="5" y="172"/>
                  </a:cubicBezTo>
                  <a:cubicBezTo>
                    <a:pt x="79" y="301"/>
                    <a:pt x="79" y="301"/>
                    <a:pt x="79" y="301"/>
                  </a:cubicBezTo>
                  <a:cubicBezTo>
                    <a:pt x="84" y="309"/>
                    <a:pt x="95" y="315"/>
                    <a:pt x="104" y="315"/>
                  </a:cubicBezTo>
                  <a:cubicBezTo>
                    <a:pt x="253" y="315"/>
                    <a:pt x="253" y="315"/>
                    <a:pt x="253" y="315"/>
                  </a:cubicBezTo>
                  <a:cubicBezTo>
                    <a:pt x="262" y="315"/>
                    <a:pt x="273" y="309"/>
                    <a:pt x="278" y="301"/>
                  </a:cubicBezTo>
                  <a:cubicBezTo>
                    <a:pt x="353" y="172"/>
                    <a:pt x="353" y="172"/>
                    <a:pt x="353" y="172"/>
                  </a:cubicBezTo>
                  <a:cubicBezTo>
                    <a:pt x="357" y="164"/>
                    <a:pt x="357" y="151"/>
                    <a:pt x="353" y="143"/>
                  </a:cubicBezTo>
                  <a:moveTo>
                    <a:pt x="284" y="172"/>
                  </a:moveTo>
                  <a:cubicBezTo>
                    <a:pt x="244" y="241"/>
                    <a:pt x="244" y="241"/>
                    <a:pt x="244" y="241"/>
                  </a:cubicBezTo>
                  <a:cubicBezTo>
                    <a:pt x="239" y="249"/>
                    <a:pt x="228" y="256"/>
                    <a:pt x="218" y="256"/>
                  </a:cubicBezTo>
                  <a:cubicBezTo>
                    <a:pt x="139" y="256"/>
                    <a:pt x="139" y="256"/>
                    <a:pt x="139" y="256"/>
                  </a:cubicBezTo>
                  <a:cubicBezTo>
                    <a:pt x="129" y="256"/>
                    <a:pt x="118" y="249"/>
                    <a:pt x="113" y="241"/>
                  </a:cubicBezTo>
                  <a:cubicBezTo>
                    <a:pt x="74" y="172"/>
                    <a:pt x="74" y="172"/>
                    <a:pt x="74" y="172"/>
                  </a:cubicBezTo>
                  <a:cubicBezTo>
                    <a:pt x="69" y="164"/>
                    <a:pt x="69" y="151"/>
                    <a:pt x="74" y="143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8" y="66"/>
                    <a:pt x="129" y="59"/>
                    <a:pt x="13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28" y="59"/>
                    <a:pt x="239" y="66"/>
                    <a:pt x="244" y="74"/>
                  </a:cubicBezTo>
                  <a:cubicBezTo>
                    <a:pt x="284" y="143"/>
                    <a:pt x="284" y="143"/>
                    <a:pt x="284" y="143"/>
                  </a:cubicBezTo>
                  <a:cubicBezTo>
                    <a:pt x="288" y="151"/>
                    <a:pt x="288" y="164"/>
                    <a:pt x="284" y="172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3500000" scaled="1"/>
              <a:tileRect/>
            </a:gradFill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807762" y="2920152"/>
            <a:ext cx="1452914" cy="1283692"/>
            <a:chOff x="5805314" y="2920828"/>
            <a:chExt cx="1453250" cy="1283989"/>
          </a:xfrm>
        </p:grpSpPr>
        <p:sp>
          <p:nvSpPr>
            <p:cNvPr id="41" name="Freeform 23"/>
            <p:cNvSpPr>
              <a:spLocks/>
            </p:cNvSpPr>
            <p:nvPr/>
          </p:nvSpPr>
          <p:spPr bwMode="auto">
            <a:xfrm flipH="1">
              <a:off x="5951495" y="3059315"/>
              <a:ext cx="1160891" cy="1005307"/>
            </a:xfrm>
            <a:custGeom>
              <a:avLst/>
              <a:gdLst>
                <a:gd name="T0" fmla="*/ 170 w 679"/>
                <a:gd name="T1" fmla="*/ 588 h 588"/>
                <a:gd name="T2" fmla="*/ 0 w 679"/>
                <a:gd name="T3" fmla="*/ 294 h 588"/>
                <a:gd name="T4" fmla="*/ 170 w 679"/>
                <a:gd name="T5" fmla="*/ 0 h 588"/>
                <a:gd name="T6" fmla="*/ 509 w 679"/>
                <a:gd name="T7" fmla="*/ 0 h 588"/>
                <a:gd name="T8" fmla="*/ 679 w 679"/>
                <a:gd name="T9" fmla="*/ 294 h 588"/>
                <a:gd name="T10" fmla="*/ 509 w 679"/>
                <a:gd name="T11" fmla="*/ 588 h 588"/>
                <a:gd name="T12" fmla="*/ 170 w 679"/>
                <a:gd name="T13" fmla="*/ 58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" h="588">
                  <a:moveTo>
                    <a:pt x="170" y="588"/>
                  </a:moveTo>
                  <a:lnTo>
                    <a:pt x="0" y="294"/>
                  </a:lnTo>
                  <a:lnTo>
                    <a:pt x="170" y="0"/>
                  </a:lnTo>
                  <a:lnTo>
                    <a:pt x="509" y="0"/>
                  </a:lnTo>
                  <a:lnTo>
                    <a:pt x="679" y="294"/>
                  </a:lnTo>
                  <a:lnTo>
                    <a:pt x="509" y="588"/>
                  </a:lnTo>
                  <a:lnTo>
                    <a:pt x="170" y="588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 flipH="1">
              <a:off x="5805314" y="2920828"/>
              <a:ext cx="1453250" cy="1283989"/>
            </a:xfrm>
            <a:custGeom>
              <a:avLst/>
              <a:gdLst>
                <a:gd name="T0" fmla="*/ 353 w 357"/>
                <a:gd name="T1" fmla="*/ 143 h 315"/>
                <a:gd name="T2" fmla="*/ 278 w 357"/>
                <a:gd name="T3" fmla="*/ 14 h 315"/>
                <a:gd name="T4" fmla="*/ 253 w 357"/>
                <a:gd name="T5" fmla="*/ 0 h 315"/>
                <a:gd name="T6" fmla="*/ 104 w 357"/>
                <a:gd name="T7" fmla="*/ 0 h 315"/>
                <a:gd name="T8" fmla="*/ 79 w 357"/>
                <a:gd name="T9" fmla="*/ 14 h 315"/>
                <a:gd name="T10" fmla="*/ 5 w 357"/>
                <a:gd name="T11" fmla="*/ 143 h 315"/>
                <a:gd name="T12" fmla="*/ 5 w 357"/>
                <a:gd name="T13" fmla="*/ 172 h 315"/>
                <a:gd name="T14" fmla="*/ 79 w 357"/>
                <a:gd name="T15" fmla="*/ 301 h 315"/>
                <a:gd name="T16" fmla="*/ 104 w 357"/>
                <a:gd name="T17" fmla="*/ 315 h 315"/>
                <a:gd name="T18" fmla="*/ 253 w 357"/>
                <a:gd name="T19" fmla="*/ 315 h 315"/>
                <a:gd name="T20" fmla="*/ 278 w 357"/>
                <a:gd name="T21" fmla="*/ 301 h 315"/>
                <a:gd name="T22" fmla="*/ 353 w 357"/>
                <a:gd name="T23" fmla="*/ 172 h 315"/>
                <a:gd name="T24" fmla="*/ 353 w 357"/>
                <a:gd name="T25" fmla="*/ 143 h 315"/>
                <a:gd name="T26" fmla="*/ 284 w 357"/>
                <a:gd name="T27" fmla="*/ 172 h 315"/>
                <a:gd name="T28" fmla="*/ 244 w 357"/>
                <a:gd name="T29" fmla="*/ 241 h 315"/>
                <a:gd name="T30" fmla="*/ 218 w 357"/>
                <a:gd name="T31" fmla="*/ 256 h 315"/>
                <a:gd name="T32" fmla="*/ 139 w 357"/>
                <a:gd name="T33" fmla="*/ 256 h 315"/>
                <a:gd name="T34" fmla="*/ 113 w 357"/>
                <a:gd name="T35" fmla="*/ 241 h 315"/>
                <a:gd name="T36" fmla="*/ 74 w 357"/>
                <a:gd name="T37" fmla="*/ 172 h 315"/>
                <a:gd name="T38" fmla="*/ 74 w 357"/>
                <a:gd name="T39" fmla="*/ 143 h 315"/>
                <a:gd name="T40" fmla="*/ 113 w 357"/>
                <a:gd name="T41" fmla="*/ 74 h 315"/>
                <a:gd name="T42" fmla="*/ 139 w 357"/>
                <a:gd name="T43" fmla="*/ 59 h 315"/>
                <a:gd name="T44" fmla="*/ 218 w 357"/>
                <a:gd name="T45" fmla="*/ 59 h 315"/>
                <a:gd name="T46" fmla="*/ 244 w 357"/>
                <a:gd name="T47" fmla="*/ 74 h 315"/>
                <a:gd name="T48" fmla="*/ 284 w 357"/>
                <a:gd name="T49" fmla="*/ 143 h 315"/>
                <a:gd name="T50" fmla="*/ 284 w 357"/>
                <a:gd name="T51" fmla="*/ 17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7" h="315">
                  <a:moveTo>
                    <a:pt x="353" y="143"/>
                  </a:moveTo>
                  <a:cubicBezTo>
                    <a:pt x="278" y="14"/>
                    <a:pt x="278" y="14"/>
                    <a:pt x="278" y="14"/>
                  </a:cubicBezTo>
                  <a:cubicBezTo>
                    <a:pt x="273" y="6"/>
                    <a:pt x="262" y="0"/>
                    <a:pt x="253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6"/>
                    <a:pt x="79" y="14"/>
                  </a:cubicBezTo>
                  <a:cubicBezTo>
                    <a:pt x="5" y="143"/>
                    <a:pt x="5" y="143"/>
                    <a:pt x="5" y="143"/>
                  </a:cubicBezTo>
                  <a:cubicBezTo>
                    <a:pt x="0" y="151"/>
                    <a:pt x="0" y="164"/>
                    <a:pt x="5" y="172"/>
                  </a:cubicBezTo>
                  <a:cubicBezTo>
                    <a:pt x="79" y="301"/>
                    <a:pt x="79" y="301"/>
                    <a:pt x="79" y="301"/>
                  </a:cubicBezTo>
                  <a:cubicBezTo>
                    <a:pt x="84" y="309"/>
                    <a:pt x="95" y="315"/>
                    <a:pt x="104" y="315"/>
                  </a:cubicBezTo>
                  <a:cubicBezTo>
                    <a:pt x="253" y="315"/>
                    <a:pt x="253" y="315"/>
                    <a:pt x="253" y="315"/>
                  </a:cubicBezTo>
                  <a:cubicBezTo>
                    <a:pt x="262" y="315"/>
                    <a:pt x="273" y="309"/>
                    <a:pt x="278" y="301"/>
                  </a:cubicBezTo>
                  <a:cubicBezTo>
                    <a:pt x="353" y="172"/>
                    <a:pt x="353" y="172"/>
                    <a:pt x="353" y="172"/>
                  </a:cubicBezTo>
                  <a:cubicBezTo>
                    <a:pt x="357" y="164"/>
                    <a:pt x="357" y="151"/>
                    <a:pt x="353" y="143"/>
                  </a:cubicBezTo>
                  <a:moveTo>
                    <a:pt x="284" y="172"/>
                  </a:moveTo>
                  <a:cubicBezTo>
                    <a:pt x="244" y="241"/>
                    <a:pt x="244" y="241"/>
                    <a:pt x="244" y="241"/>
                  </a:cubicBezTo>
                  <a:cubicBezTo>
                    <a:pt x="239" y="249"/>
                    <a:pt x="228" y="256"/>
                    <a:pt x="218" y="256"/>
                  </a:cubicBezTo>
                  <a:cubicBezTo>
                    <a:pt x="139" y="256"/>
                    <a:pt x="139" y="256"/>
                    <a:pt x="139" y="256"/>
                  </a:cubicBezTo>
                  <a:cubicBezTo>
                    <a:pt x="129" y="256"/>
                    <a:pt x="118" y="249"/>
                    <a:pt x="113" y="241"/>
                  </a:cubicBezTo>
                  <a:cubicBezTo>
                    <a:pt x="74" y="172"/>
                    <a:pt x="74" y="172"/>
                    <a:pt x="74" y="172"/>
                  </a:cubicBezTo>
                  <a:cubicBezTo>
                    <a:pt x="69" y="164"/>
                    <a:pt x="69" y="151"/>
                    <a:pt x="74" y="143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8" y="66"/>
                    <a:pt x="129" y="59"/>
                    <a:pt x="13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28" y="59"/>
                    <a:pt x="239" y="66"/>
                    <a:pt x="244" y="74"/>
                  </a:cubicBezTo>
                  <a:cubicBezTo>
                    <a:pt x="284" y="143"/>
                    <a:pt x="284" y="143"/>
                    <a:pt x="284" y="143"/>
                  </a:cubicBezTo>
                  <a:cubicBezTo>
                    <a:pt x="288" y="151"/>
                    <a:pt x="288" y="164"/>
                    <a:pt x="284" y="172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3500000" scaled="1"/>
              <a:tileRect/>
            </a:gradFill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719472" y="1787591"/>
            <a:ext cx="3304949" cy="3827433"/>
            <a:chOff x="1716078" y="1788005"/>
            <a:chExt cx="3305714" cy="3828319"/>
          </a:xfrm>
        </p:grpSpPr>
        <p:sp>
          <p:nvSpPr>
            <p:cNvPr id="44" name="矩形 43"/>
            <p:cNvSpPr/>
            <p:nvPr/>
          </p:nvSpPr>
          <p:spPr>
            <a:xfrm>
              <a:off x="1997632" y="2279686"/>
              <a:ext cx="3024160" cy="12839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778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010" t="71194" r="15480" b="14470"/>
            <a:stretch/>
          </p:blipFill>
          <p:spPr>
            <a:xfrm rot="5400000" flipH="1" flipV="1">
              <a:off x="237499" y="3266584"/>
              <a:ext cx="3828319" cy="871161"/>
            </a:xfrm>
            <a:prstGeom prst="rect">
              <a:avLst/>
            </a:prstGeom>
          </p:spPr>
        </p:pic>
      </p:grpSp>
      <p:sp>
        <p:nvSpPr>
          <p:cNvPr id="46" name="文本框 50"/>
          <p:cNvSpPr txBox="1"/>
          <p:nvPr/>
        </p:nvSpPr>
        <p:spPr>
          <a:xfrm>
            <a:off x="6126189" y="3259323"/>
            <a:ext cx="816060" cy="7077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999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999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651006" y="2279160"/>
            <a:ext cx="1452914" cy="1283692"/>
            <a:chOff x="4648290" y="2279687"/>
            <a:chExt cx="1453250" cy="1283989"/>
          </a:xfrm>
        </p:grpSpPr>
        <p:sp>
          <p:nvSpPr>
            <p:cNvPr id="48" name="Freeform 23"/>
            <p:cNvSpPr>
              <a:spLocks/>
            </p:cNvSpPr>
            <p:nvPr/>
          </p:nvSpPr>
          <p:spPr bwMode="auto">
            <a:xfrm>
              <a:off x="4794469" y="2418174"/>
              <a:ext cx="1160891" cy="1005307"/>
            </a:xfrm>
            <a:custGeom>
              <a:avLst/>
              <a:gdLst>
                <a:gd name="T0" fmla="*/ 170 w 679"/>
                <a:gd name="T1" fmla="*/ 588 h 588"/>
                <a:gd name="T2" fmla="*/ 0 w 679"/>
                <a:gd name="T3" fmla="*/ 294 h 588"/>
                <a:gd name="T4" fmla="*/ 170 w 679"/>
                <a:gd name="T5" fmla="*/ 0 h 588"/>
                <a:gd name="T6" fmla="*/ 509 w 679"/>
                <a:gd name="T7" fmla="*/ 0 h 588"/>
                <a:gd name="T8" fmla="*/ 679 w 679"/>
                <a:gd name="T9" fmla="*/ 294 h 588"/>
                <a:gd name="T10" fmla="*/ 509 w 679"/>
                <a:gd name="T11" fmla="*/ 588 h 588"/>
                <a:gd name="T12" fmla="*/ 170 w 679"/>
                <a:gd name="T13" fmla="*/ 58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" h="588">
                  <a:moveTo>
                    <a:pt x="170" y="588"/>
                  </a:moveTo>
                  <a:lnTo>
                    <a:pt x="0" y="294"/>
                  </a:lnTo>
                  <a:lnTo>
                    <a:pt x="170" y="0"/>
                  </a:lnTo>
                  <a:lnTo>
                    <a:pt x="509" y="0"/>
                  </a:lnTo>
                  <a:lnTo>
                    <a:pt x="679" y="294"/>
                  </a:lnTo>
                  <a:lnTo>
                    <a:pt x="509" y="588"/>
                  </a:lnTo>
                  <a:lnTo>
                    <a:pt x="170" y="588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6"/>
            <p:cNvSpPr>
              <a:spLocks noEditPoints="1"/>
            </p:cNvSpPr>
            <p:nvPr/>
          </p:nvSpPr>
          <p:spPr bwMode="auto">
            <a:xfrm>
              <a:off x="4648290" y="2279687"/>
              <a:ext cx="1453250" cy="1283989"/>
            </a:xfrm>
            <a:custGeom>
              <a:avLst/>
              <a:gdLst>
                <a:gd name="T0" fmla="*/ 353 w 357"/>
                <a:gd name="T1" fmla="*/ 143 h 315"/>
                <a:gd name="T2" fmla="*/ 278 w 357"/>
                <a:gd name="T3" fmla="*/ 14 h 315"/>
                <a:gd name="T4" fmla="*/ 253 w 357"/>
                <a:gd name="T5" fmla="*/ 0 h 315"/>
                <a:gd name="T6" fmla="*/ 104 w 357"/>
                <a:gd name="T7" fmla="*/ 0 h 315"/>
                <a:gd name="T8" fmla="*/ 79 w 357"/>
                <a:gd name="T9" fmla="*/ 14 h 315"/>
                <a:gd name="T10" fmla="*/ 5 w 357"/>
                <a:gd name="T11" fmla="*/ 143 h 315"/>
                <a:gd name="T12" fmla="*/ 5 w 357"/>
                <a:gd name="T13" fmla="*/ 172 h 315"/>
                <a:gd name="T14" fmla="*/ 79 w 357"/>
                <a:gd name="T15" fmla="*/ 301 h 315"/>
                <a:gd name="T16" fmla="*/ 104 w 357"/>
                <a:gd name="T17" fmla="*/ 315 h 315"/>
                <a:gd name="T18" fmla="*/ 253 w 357"/>
                <a:gd name="T19" fmla="*/ 315 h 315"/>
                <a:gd name="T20" fmla="*/ 278 w 357"/>
                <a:gd name="T21" fmla="*/ 301 h 315"/>
                <a:gd name="T22" fmla="*/ 353 w 357"/>
                <a:gd name="T23" fmla="*/ 172 h 315"/>
                <a:gd name="T24" fmla="*/ 353 w 357"/>
                <a:gd name="T25" fmla="*/ 143 h 315"/>
                <a:gd name="T26" fmla="*/ 284 w 357"/>
                <a:gd name="T27" fmla="*/ 172 h 315"/>
                <a:gd name="T28" fmla="*/ 244 w 357"/>
                <a:gd name="T29" fmla="*/ 241 h 315"/>
                <a:gd name="T30" fmla="*/ 218 w 357"/>
                <a:gd name="T31" fmla="*/ 256 h 315"/>
                <a:gd name="T32" fmla="*/ 139 w 357"/>
                <a:gd name="T33" fmla="*/ 256 h 315"/>
                <a:gd name="T34" fmla="*/ 113 w 357"/>
                <a:gd name="T35" fmla="*/ 241 h 315"/>
                <a:gd name="T36" fmla="*/ 74 w 357"/>
                <a:gd name="T37" fmla="*/ 172 h 315"/>
                <a:gd name="T38" fmla="*/ 74 w 357"/>
                <a:gd name="T39" fmla="*/ 143 h 315"/>
                <a:gd name="T40" fmla="*/ 113 w 357"/>
                <a:gd name="T41" fmla="*/ 74 h 315"/>
                <a:gd name="T42" fmla="*/ 139 w 357"/>
                <a:gd name="T43" fmla="*/ 59 h 315"/>
                <a:gd name="T44" fmla="*/ 218 w 357"/>
                <a:gd name="T45" fmla="*/ 59 h 315"/>
                <a:gd name="T46" fmla="*/ 244 w 357"/>
                <a:gd name="T47" fmla="*/ 74 h 315"/>
                <a:gd name="T48" fmla="*/ 284 w 357"/>
                <a:gd name="T49" fmla="*/ 143 h 315"/>
                <a:gd name="T50" fmla="*/ 284 w 357"/>
                <a:gd name="T51" fmla="*/ 17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7" h="315">
                  <a:moveTo>
                    <a:pt x="353" y="143"/>
                  </a:moveTo>
                  <a:cubicBezTo>
                    <a:pt x="278" y="14"/>
                    <a:pt x="278" y="14"/>
                    <a:pt x="278" y="14"/>
                  </a:cubicBezTo>
                  <a:cubicBezTo>
                    <a:pt x="273" y="6"/>
                    <a:pt x="262" y="0"/>
                    <a:pt x="253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4" y="6"/>
                    <a:pt x="79" y="14"/>
                  </a:cubicBezTo>
                  <a:cubicBezTo>
                    <a:pt x="5" y="143"/>
                    <a:pt x="5" y="143"/>
                    <a:pt x="5" y="143"/>
                  </a:cubicBezTo>
                  <a:cubicBezTo>
                    <a:pt x="0" y="151"/>
                    <a:pt x="0" y="164"/>
                    <a:pt x="5" y="172"/>
                  </a:cubicBezTo>
                  <a:cubicBezTo>
                    <a:pt x="79" y="301"/>
                    <a:pt x="79" y="301"/>
                    <a:pt x="79" y="301"/>
                  </a:cubicBezTo>
                  <a:cubicBezTo>
                    <a:pt x="84" y="309"/>
                    <a:pt x="95" y="315"/>
                    <a:pt x="104" y="315"/>
                  </a:cubicBezTo>
                  <a:cubicBezTo>
                    <a:pt x="253" y="315"/>
                    <a:pt x="253" y="315"/>
                    <a:pt x="253" y="315"/>
                  </a:cubicBezTo>
                  <a:cubicBezTo>
                    <a:pt x="262" y="315"/>
                    <a:pt x="273" y="309"/>
                    <a:pt x="278" y="301"/>
                  </a:cubicBezTo>
                  <a:cubicBezTo>
                    <a:pt x="353" y="172"/>
                    <a:pt x="353" y="172"/>
                    <a:pt x="353" y="172"/>
                  </a:cubicBezTo>
                  <a:cubicBezTo>
                    <a:pt x="357" y="164"/>
                    <a:pt x="357" y="151"/>
                    <a:pt x="353" y="143"/>
                  </a:cubicBezTo>
                  <a:moveTo>
                    <a:pt x="284" y="172"/>
                  </a:moveTo>
                  <a:cubicBezTo>
                    <a:pt x="244" y="241"/>
                    <a:pt x="244" y="241"/>
                    <a:pt x="244" y="241"/>
                  </a:cubicBezTo>
                  <a:cubicBezTo>
                    <a:pt x="239" y="249"/>
                    <a:pt x="228" y="256"/>
                    <a:pt x="218" y="256"/>
                  </a:cubicBezTo>
                  <a:cubicBezTo>
                    <a:pt x="139" y="256"/>
                    <a:pt x="139" y="256"/>
                    <a:pt x="139" y="256"/>
                  </a:cubicBezTo>
                  <a:cubicBezTo>
                    <a:pt x="129" y="256"/>
                    <a:pt x="118" y="249"/>
                    <a:pt x="113" y="241"/>
                  </a:cubicBezTo>
                  <a:cubicBezTo>
                    <a:pt x="74" y="172"/>
                    <a:pt x="74" y="172"/>
                    <a:pt x="74" y="172"/>
                  </a:cubicBezTo>
                  <a:cubicBezTo>
                    <a:pt x="69" y="164"/>
                    <a:pt x="69" y="151"/>
                    <a:pt x="74" y="143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8" y="66"/>
                    <a:pt x="129" y="59"/>
                    <a:pt x="13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28" y="59"/>
                    <a:pt x="239" y="66"/>
                    <a:pt x="244" y="74"/>
                  </a:cubicBezTo>
                  <a:cubicBezTo>
                    <a:pt x="284" y="143"/>
                    <a:pt x="284" y="143"/>
                    <a:pt x="284" y="143"/>
                  </a:cubicBezTo>
                  <a:cubicBezTo>
                    <a:pt x="288" y="151"/>
                    <a:pt x="288" y="164"/>
                    <a:pt x="284" y="172"/>
                  </a:cubicBezTo>
                </a:path>
              </a:pathLst>
            </a:cu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3500000" scaled="1"/>
              <a:tileRect/>
            </a:gradFill>
            <a:ln w="34925"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778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242932" y="2803832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242043" y="2428677"/>
            <a:ext cx="24767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日程安排</a:t>
            </a: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242932" y="4110029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242043" y="3734874"/>
            <a:ext cx="24767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/>
              <a:t>行动策略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453321" y="3481564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452432" y="3106409"/>
            <a:ext cx="24767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/>
              <a:t>客户服务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453321" y="4792683"/>
            <a:ext cx="2133450" cy="605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点击此处添加内容</a:t>
            </a:r>
          </a:p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点击此处添加内容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452432" y="4417528"/>
            <a:ext cx="2476732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/>
              <a:t>后勤保障</a:t>
            </a:r>
          </a:p>
        </p:txBody>
      </p:sp>
      <p:sp>
        <p:nvSpPr>
          <p:cNvPr id="58" name="文本框 47"/>
          <p:cNvSpPr txBox="1"/>
          <p:nvPr/>
        </p:nvSpPr>
        <p:spPr>
          <a:xfrm>
            <a:off x="4991703" y="2567144"/>
            <a:ext cx="816060" cy="7077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999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999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48"/>
          <p:cNvSpPr txBox="1"/>
          <p:nvPr/>
        </p:nvSpPr>
        <p:spPr>
          <a:xfrm>
            <a:off x="4991702" y="3870081"/>
            <a:ext cx="816060" cy="7077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999" b="1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3999" b="1" dirty="0">
              <a:solidFill>
                <a:schemeClr val="accent5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74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167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150"/>
                            </p:stCondLst>
                            <p:childTnLst>
                              <p:par>
                                <p:cTn id="7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67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6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15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4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900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5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4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1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6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85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350"/>
                            </p:stCondLst>
                            <p:childTnLst>
                              <p:par>
                                <p:cTn id="1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167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4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8" grpId="0" animBg="1"/>
      <p:bldP spid="22" grpId="0"/>
      <p:bldP spid="23" grpId="0" animBg="1"/>
      <p:bldP spid="46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279650" y="758875"/>
            <a:ext cx="2771950" cy="4813762"/>
            <a:chOff x="1276154" y="1063851"/>
            <a:chExt cx="2772592" cy="4814876"/>
          </a:xfrm>
        </p:grpSpPr>
        <p:grpSp>
          <p:nvGrpSpPr>
            <p:cNvPr id="16" name="组合 15"/>
            <p:cNvGrpSpPr/>
            <p:nvPr/>
          </p:nvGrpSpPr>
          <p:grpSpPr>
            <a:xfrm>
              <a:off x="1276154" y="1063851"/>
              <a:ext cx="2772592" cy="4814876"/>
              <a:chOff x="1276154" y="1063851"/>
              <a:chExt cx="2772592" cy="4814876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1967563" y="1490979"/>
                <a:ext cx="1296386" cy="4011042"/>
              </a:xfrm>
              <a:prstGeom prst="rect">
                <a:avLst/>
              </a:prstGeom>
              <a:solidFill>
                <a:srgbClr val="F1AF59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 rot="1800000" flipV="1">
                <a:off x="1655416" y="1063851"/>
                <a:ext cx="2393330" cy="1399093"/>
                <a:chOff x="837732" y="1826986"/>
                <a:chExt cx="4394668" cy="1658661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837733" y="1826986"/>
                  <a:ext cx="4394667" cy="827316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>
                        <a:alpha val="0"/>
                      </a:schemeClr>
                    </a:gs>
                    <a:gs pos="15000">
                      <a:schemeClr val="tx1">
                        <a:lumMod val="95000"/>
                        <a:lumOff val="5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25" name="矩形 24"/>
                <p:cNvSpPr/>
                <p:nvPr/>
              </p:nvSpPr>
              <p:spPr>
                <a:xfrm>
                  <a:off x="837732" y="2184400"/>
                  <a:ext cx="4394667" cy="130124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 rot="1800000" flipH="1">
                <a:off x="1276154" y="4498049"/>
                <a:ext cx="2393330" cy="1380678"/>
                <a:chOff x="837732" y="1826986"/>
                <a:chExt cx="4394668" cy="1636829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837733" y="1826986"/>
                  <a:ext cx="4394667" cy="827316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>
                        <a:alpha val="0"/>
                        <a:lumMod val="96000"/>
                        <a:lumOff val="4000"/>
                      </a:schemeClr>
                    </a:gs>
                    <a:gs pos="12000">
                      <a:schemeClr val="tx1">
                        <a:lumMod val="95000"/>
                        <a:lumOff val="5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23" name="矩形 22"/>
                <p:cNvSpPr/>
                <p:nvPr/>
              </p:nvSpPr>
              <p:spPr>
                <a:xfrm>
                  <a:off x="837732" y="2184399"/>
                  <a:ext cx="4394667" cy="1279416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矩形 20"/>
              <p:cNvSpPr/>
              <p:nvPr/>
            </p:nvSpPr>
            <p:spPr>
              <a:xfrm>
                <a:off x="1967563" y="2699086"/>
                <a:ext cx="1296386" cy="1128289"/>
              </a:xfrm>
              <a:prstGeom prst="rect">
                <a:avLst/>
              </a:prstGeom>
              <a:solidFill>
                <a:schemeClr val="bg1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Freeform 134"/>
            <p:cNvSpPr>
              <a:spLocks noEditPoints="1"/>
            </p:cNvSpPr>
            <p:nvPr/>
          </p:nvSpPr>
          <p:spPr bwMode="auto">
            <a:xfrm>
              <a:off x="2081130" y="2323555"/>
              <a:ext cx="305238" cy="297972"/>
            </a:xfrm>
            <a:custGeom>
              <a:avLst/>
              <a:gdLst>
                <a:gd name="T0" fmla="*/ 261 w 279"/>
                <a:gd name="T1" fmla="*/ 149 h 273"/>
                <a:gd name="T2" fmla="*/ 259 w 279"/>
                <a:gd name="T3" fmla="*/ 135 h 273"/>
                <a:gd name="T4" fmla="*/ 253 w 279"/>
                <a:gd name="T5" fmla="*/ 115 h 273"/>
                <a:gd name="T6" fmla="*/ 252 w 279"/>
                <a:gd name="T7" fmla="*/ 105 h 273"/>
                <a:gd name="T8" fmla="*/ 250 w 279"/>
                <a:gd name="T9" fmla="*/ 97 h 273"/>
                <a:gd name="T10" fmla="*/ 264 w 279"/>
                <a:gd name="T11" fmla="*/ 98 h 273"/>
                <a:gd name="T12" fmla="*/ 261 w 279"/>
                <a:gd name="T13" fmla="*/ 149 h 273"/>
                <a:gd name="T14" fmla="*/ 232 w 279"/>
                <a:gd name="T15" fmla="*/ 212 h 273"/>
                <a:gd name="T16" fmla="*/ 232 w 279"/>
                <a:gd name="T17" fmla="*/ 212 h 273"/>
                <a:gd name="T18" fmla="*/ 232 w 279"/>
                <a:gd name="T19" fmla="*/ 212 h 273"/>
                <a:gd name="T20" fmla="*/ 222 w 279"/>
                <a:gd name="T21" fmla="*/ 225 h 273"/>
                <a:gd name="T22" fmla="*/ 189 w 279"/>
                <a:gd name="T23" fmla="*/ 273 h 273"/>
                <a:gd name="T24" fmla="*/ 158 w 279"/>
                <a:gd name="T25" fmla="*/ 273 h 273"/>
                <a:gd name="T26" fmla="*/ 159 w 279"/>
                <a:gd name="T27" fmla="*/ 261 h 273"/>
                <a:gd name="T28" fmla="*/ 154 w 279"/>
                <a:gd name="T29" fmla="*/ 262 h 273"/>
                <a:gd name="T30" fmla="*/ 109 w 279"/>
                <a:gd name="T31" fmla="*/ 263 h 273"/>
                <a:gd name="T32" fmla="*/ 102 w 279"/>
                <a:gd name="T33" fmla="*/ 273 h 273"/>
                <a:gd name="T34" fmla="*/ 71 w 279"/>
                <a:gd name="T35" fmla="*/ 273 h 273"/>
                <a:gd name="T36" fmla="*/ 70 w 279"/>
                <a:gd name="T37" fmla="*/ 262 h 273"/>
                <a:gd name="T38" fmla="*/ 50 w 279"/>
                <a:gd name="T39" fmla="*/ 235 h 273"/>
                <a:gd name="T40" fmla="*/ 32 w 279"/>
                <a:gd name="T41" fmla="*/ 214 h 273"/>
                <a:gd name="T42" fmla="*/ 32 w 279"/>
                <a:gd name="T43" fmla="*/ 214 h 273"/>
                <a:gd name="T44" fmla="*/ 0 w 279"/>
                <a:gd name="T45" fmla="*/ 181 h 273"/>
                <a:gd name="T46" fmla="*/ 0 w 279"/>
                <a:gd name="T47" fmla="*/ 149 h 273"/>
                <a:gd name="T48" fmla="*/ 28 w 279"/>
                <a:gd name="T49" fmla="*/ 120 h 273"/>
                <a:gd name="T50" fmla="*/ 29 w 279"/>
                <a:gd name="T51" fmla="*/ 119 h 273"/>
                <a:gd name="T52" fmla="*/ 50 w 279"/>
                <a:gd name="T53" fmla="*/ 90 h 273"/>
                <a:gd name="T54" fmla="*/ 29 w 279"/>
                <a:gd name="T55" fmla="*/ 59 h 273"/>
                <a:gd name="T56" fmla="*/ 47 w 279"/>
                <a:gd name="T57" fmla="*/ 43 h 273"/>
                <a:gd name="T58" fmla="*/ 100 w 279"/>
                <a:gd name="T59" fmla="*/ 73 h 273"/>
                <a:gd name="T60" fmla="*/ 107 w 279"/>
                <a:gd name="T61" fmla="*/ 31 h 273"/>
                <a:gd name="T62" fmla="*/ 162 w 279"/>
                <a:gd name="T63" fmla="*/ 0 h 273"/>
                <a:gd name="T64" fmla="*/ 193 w 279"/>
                <a:gd name="T65" fmla="*/ 8 h 273"/>
                <a:gd name="T66" fmla="*/ 220 w 279"/>
                <a:gd name="T67" fmla="*/ 86 h 273"/>
                <a:gd name="T68" fmla="*/ 248 w 279"/>
                <a:gd name="T69" fmla="*/ 137 h 273"/>
                <a:gd name="T70" fmla="*/ 232 w 279"/>
                <a:gd name="T71" fmla="*/ 212 h 273"/>
                <a:gd name="T72" fmla="*/ 113 w 279"/>
                <a:gd name="T73" fmla="*/ 73 h 273"/>
                <a:gd name="T74" fmla="*/ 117 w 279"/>
                <a:gd name="T75" fmla="*/ 72 h 273"/>
                <a:gd name="T76" fmla="*/ 150 w 279"/>
                <a:gd name="T77" fmla="*/ 71 h 273"/>
                <a:gd name="T78" fmla="*/ 165 w 279"/>
                <a:gd name="T79" fmla="*/ 46 h 273"/>
                <a:gd name="T80" fmla="*/ 154 w 279"/>
                <a:gd name="T81" fmla="*/ 49 h 273"/>
                <a:gd name="T82" fmla="*/ 151 w 279"/>
                <a:gd name="T83" fmla="*/ 34 h 273"/>
                <a:gd name="T84" fmla="*/ 175 w 279"/>
                <a:gd name="T85" fmla="*/ 29 h 273"/>
                <a:gd name="T86" fmla="*/ 188 w 279"/>
                <a:gd name="T87" fmla="*/ 37 h 273"/>
                <a:gd name="T88" fmla="*/ 188 w 279"/>
                <a:gd name="T89" fmla="*/ 37 h 273"/>
                <a:gd name="T90" fmla="*/ 167 w 279"/>
                <a:gd name="T91" fmla="*/ 74 h 273"/>
                <a:gd name="T92" fmla="*/ 202 w 279"/>
                <a:gd name="T93" fmla="*/ 92 h 273"/>
                <a:gd name="T94" fmla="*/ 204 w 279"/>
                <a:gd name="T95" fmla="*/ 88 h 273"/>
                <a:gd name="T96" fmla="*/ 187 w 279"/>
                <a:gd name="T97" fmla="*/ 20 h 273"/>
                <a:gd name="T98" fmla="*/ 162 w 279"/>
                <a:gd name="T99" fmla="*/ 13 h 273"/>
                <a:gd name="T100" fmla="*/ 119 w 279"/>
                <a:gd name="T101" fmla="*/ 37 h 273"/>
                <a:gd name="T102" fmla="*/ 113 w 279"/>
                <a:gd name="T103" fmla="*/ 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9" h="273">
                  <a:moveTo>
                    <a:pt x="261" y="149"/>
                  </a:moveTo>
                  <a:cubicBezTo>
                    <a:pt x="261" y="144"/>
                    <a:pt x="260" y="139"/>
                    <a:pt x="259" y="135"/>
                  </a:cubicBezTo>
                  <a:cubicBezTo>
                    <a:pt x="258" y="128"/>
                    <a:pt x="256" y="121"/>
                    <a:pt x="253" y="115"/>
                  </a:cubicBezTo>
                  <a:cubicBezTo>
                    <a:pt x="259" y="113"/>
                    <a:pt x="258" y="105"/>
                    <a:pt x="252" y="105"/>
                  </a:cubicBezTo>
                  <a:cubicBezTo>
                    <a:pt x="247" y="106"/>
                    <a:pt x="245" y="99"/>
                    <a:pt x="250" y="97"/>
                  </a:cubicBezTo>
                  <a:cubicBezTo>
                    <a:pt x="255" y="94"/>
                    <a:pt x="261" y="96"/>
                    <a:pt x="264" y="98"/>
                  </a:cubicBezTo>
                  <a:cubicBezTo>
                    <a:pt x="279" y="109"/>
                    <a:pt x="270" y="132"/>
                    <a:pt x="261" y="149"/>
                  </a:cubicBezTo>
                  <a:close/>
                  <a:moveTo>
                    <a:pt x="232" y="212"/>
                  </a:moveTo>
                  <a:cubicBezTo>
                    <a:pt x="232" y="212"/>
                    <a:pt x="232" y="212"/>
                    <a:pt x="232" y="212"/>
                  </a:cubicBezTo>
                  <a:cubicBezTo>
                    <a:pt x="232" y="212"/>
                    <a:pt x="232" y="212"/>
                    <a:pt x="232" y="212"/>
                  </a:cubicBezTo>
                  <a:cubicBezTo>
                    <a:pt x="229" y="216"/>
                    <a:pt x="226" y="221"/>
                    <a:pt x="222" y="225"/>
                  </a:cubicBezTo>
                  <a:cubicBezTo>
                    <a:pt x="201" y="253"/>
                    <a:pt x="201" y="266"/>
                    <a:pt x="189" y="273"/>
                  </a:cubicBezTo>
                  <a:cubicBezTo>
                    <a:pt x="180" y="273"/>
                    <a:pt x="158" y="273"/>
                    <a:pt x="158" y="273"/>
                  </a:cubicBezTo>
                  <a:cubicBezTo>
                    <a:pt x="158" y="273"/>
                    <a:pt x="160" y="268"/>
                    <a:pt x="159" y="261"/>
                  </a:cubicBezTo>
                  <a:cubicBezTo>
                    <a:pt x="157" y="261"/>
                    <a:pt x="156" y="262"/>
                    <a:pt x="154" y="262"/>
                  </a:cubicBezTo>
                  <a:cubicBezTo>
                    <a:pt x="139" y="265"/>
                    <a:pt x="124" y="265"/>
                    <a:pt x="109" y="263"/>
                  </a:cubicBezTo>
                  <a:cubicBezTo>
                    <a:pt x="107" y="267"/>
                    <a:pt x="105" y="270"/>
                    <a:pt x="102" y="273"/>
                  </a:cubicBezTo>
                  <a:cubicBezTo>
                    <a:pt x="71" y="273"/>
                    <a:pt x="71" y="273"/>
                    <a:pt x="71" y="273"/>
                  </a:cubicBezTo>
                  <a:cubicBezTo>
                    <a:pt x="71" y="269"/>
                    <a:pt x="71" y="266"/>
                    <a:pt x="70" y="262"/>
                  </a:cubicBezTo>
                  <a:cubicBezTo>
                    <a:pt x="68" y="255"/>
                    <a:pt x="58" y="243"/>
                    <a:pt x="50" y="235"/>
                  </a:cubicBezTo>
                  <a:cubicBezTo>
                    <a:pt x="43" y="229"/>
                    <a:pt x="37" y="222"/>
                    <a:pt x="32" y="214"/>
                  </a:cubicBezTo>
                  <a:cubicBezTo>
                    <a:pt x="32" y="214"/>
                    <a:pt x="32" y="214"/>
                    <a:pt x="32" y="214"/>
                  </a:cubicBezTo>
                  <a:cubicBezTo>
                    <a:pt x="25" y="201"/>
                    <a:pt x="0" y="200"/>
                    <a:pt x="0" y="181"/>
                  </a:cubicBezTo>
                  <a:cubicBezTo>
                    <a:pt x="0" y="167"/>
                    <a:pt x="0" y="162"/>
                    <a:pt x="0" y="149"/>
                  </a:cubicBezTo>
                  <a:cubicBezTo>
                    <a:pt x="0" y="130"/>
                    <a:pt x="18" y="134"/>
                    <a:pt x="28" y="120"/>
                  </a:cubicBezTo>
                  <a:cubicBezTo>
                    <a:pt x="28" y="119"/>
                    <a:pt x="28" y="119"/>
                    <a:pt x="29" y="119"/>
                  </a:cubicBezTo>
                  <a:cubicBezTo>
                    <a:pt x="34" y="109"/>
                    <a:pt x="41" y="99"/>
                    <a:pt x="50" y="90"/>
                  </a:cubicBezTo>
                  <a:cubicBezTo>
                    <a:pt x="45" y="79"/>
                    <a:pt x="36" y="68"/>
                    <a:pt x="29" y="59"/>
                  </a:cubicBezTo>
                  <a:cubicBezTo>
                    <a:pt x="22" y="50"/>
                    <a:pt x="36" y="43"/>
                    <a:pt x="47" y="43"/>
                  </a:cubicBezTo>
                  <a:cubicBezTo>
                    <a:pt x="68" y="42"/>
                    <a:pt x="87" y="53"/>
                    <a:pt x="100" y="73"/>
                  </a:cubicBezTo>
                  <a:cubicBezTo>
                    <a:pt x="97" y="59"/>
                    <a:pt x="100" y="44"/>
                    <a:pt x="107" y="31"/>
                  </a:cubicBezTo>
                  <a:cubicBezTo>
                    <a:pt x="119" y="12"/>
                    <a:pt x="139" y="0"/>
                    <a:pt x="162" y="0"/>
                  </a:cubicBezTo>
                  <a:cubicBezTo>
                    <a:pt x="173" y="0"/>
                    <a:pt x="184" y="3"/>
                    <a:pt x="193" y="8"/>
                  </a:cubicBezTo>
                  <a:cubicBezTo>
                    <a:pt x="220" y="24"/>
                    <a:pt x="231" y="57"/>
                    <a:pt x="220" y="86"/>
                  </a:cubicBezTo>
                  <a:cubicBezTo>
                    <a:pt x="234" y="99"/>
                    <a:pt x="244" y="117"/>
                    <a:pt x="248" y="137"/>
                  </a:cubicBezTo>
                  <a:cubicBezTo>
                    <a:pt x="254" y="163"/>
                    <a:pt x="247" y="190"/>
                    <a:pt x="232" y="212"/>
                  </a:cubicBezTo>
                  <a:close/>
                  <a:moveTo>
                    <a:pt x="113" y="73"/>
                  </a:moveTo>
                  <a:cubicBezTo>
                    <a:pt x="114" y="73"/>
                    <a:pt x="115" y="72"/>
                    <a:pt x="117" y="72"/>
                  </a:cubicBezTo>
                  <a:cubicBezTo>
                    <a:pt x="128" y="70"/>
                    <a:pt x="139" y="69"/>
                    <a:pt x="150" y="71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54" y="49"/>
                    <a:pt x="154" y="49"/>
                    <a:pt x="154" y="49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75" y="29"/>
                    <a:pt x="175" y="29"/>
                    <a:pt x="175" y="29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67" y="74"/>
                    <a:pt x="167" y="74"/>
                    <a:pt x="167" y="74"/>
                  </a:cubicBezTo>
                  <a:cubicBezTo>
                    <a:pt x="180" y="77"/>
                    <a:pt x="192" y="83"/>
                    <a:pt x="202" y="92"/>
                  </a:cubicBezTo>
                  <a:cubicBezTo>
                    <a:pt x="203" y="90"/>
                    <a:pt x="203" y="89"/>
                    <a:pt x="204" y="88"/>
                  </a:cubicBezTo>
                  <a:cubicBezTo>
                    <a:pt x="218" y="64"/>
                    <a:pt x="210" y="34"/>
                    <a:pt x="187" y="20"/>
                  </a:cubicBezTo>
                  <a:cubicBezTo>
                    <a:pt x="179" y="15"/>
                    <a:pt x="170" y="13"/>
                    <a:pt x="162" y="13"/>
                  </a:cubicBezTo>
                  <a:cubicBezTo>
                    <a:pt x="144" y="13"/>
                    <a:pt x="128" y="22"/>
                    <a:pt x="119" y="37"/>
                  </a:cubicBezTo>
                  <a:cubicBezTo>
                    <a:pt x="112" y="49"/>
                    <a:pt x="110" y="61"/>
                    <a:pt x="113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51010" y="758875"/>
            <a:ext cx="2771950" cy="4813762"/>
            <a:chOff x="5848572" y="1063851"/>
            <a:chExt cx="2772592" cy="4814876"/>
          </a:xfrm>
        </p:grpSpPr>
        <p:sp>
          <p:nvSpPr>
            <p:cNvPr id="40" name="矩形 39"/>
            <p:cNvSpPr/>
            <p:nvPr/>
          </p:nvSpPr>
          <p:spPr>
            <a:xfrm>
              <a:off x="6539980" y="1490979"/>
              <a:ext cx="1296386" cy="4011042"/>
            </a:xfrm>
            <a:prstGeom prst="rect">
              <a:avLst/>
            </a:prstGeom>
            <a:solidFill>
              <a:srgbClr val="DC6C7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 rot="1800000" flipV="1">
              <a:off x="6227834" y="1063851"/>
              <a:ext cx="2393330" cy="1399093"/>
              <a:chOff x="837732" y="1826986"/>
              <a:chExt cx="4394668" cy="1658661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837733" y="1826986"/>
                <a:ext cx="4394667" cy="827316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2000">
                    <a:schemeClr val="tx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48" name="矩形 47"/>
              <p:cNvSpPr/>
              <p:nvPr/>
            </p:nvSpPr>
            <p:spPr>
              <a:xfrm>
                <a:off x="837732" y="2184400"/>
                <a:ext cx="4394667" cy="130124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rot="1800000" flipH="1">
              <a:off x="5848572" y="4498049"/>
              <a:ext cx="2393330" cy="1380678"/>
              <a:chOff x="837732" y="1826986"/>
              <a:chExt cx="4394668" cy="1636829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837733" y="1826986"/>
                <a:ext cx="4394667" cy="827316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2000">
                    <a:schemeClr val="tx1">
                      <a:lumMod val="95000"/>
                      <a:lumOff val="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46" name="矩形 45"/>
              <p:cNvSpPr/>
              <p:nvPr/>
            </p:nvSpPr>
            <p:spPr>
              <a:xfrm>
                <a:off x="837732" y="2184399"/>
                <a:ext cx="4394667" cy="127941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6539980" y="2699086"/>
              <a:ext cx="1296386" cy="1128289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Freeform 81"/>
            <p:cNvSpPr>
              <a:spLocks noEditPoints="1"/>
            </p:cNvSpPr>
            <p:nvPr/>
          </p:nvSpPr>
          <p:spPr bwMode="auto">
            <a:xfrm>
              <a:off x="6653690" y="2415724"/>
              <a:ext cx="229656" cy="231110"/>
            </a:xfrm>
            <a:custGeom>
              <a:avLst/>
              <a:gdLst>
                <a:gd name="T0" fmla="*/ 13 w 209"/>
                <a:gd name="T1" fmla="*/ 0 h 211"/>
                <a:gd name="T2" fmla="*/ 15 w 209"/>
                <a:gd name="T3" fmla="*/ 9 h 211"/>
                <a:gd name="T4" fmla="*/ 37 w 209"/>
                <a:gd name="T5" fmla="*/ 136 h 211"/>
                <a:gd name="T6" fmla="*/ 66 w 209"/>
                <a:gd name="T7" fmla="*/ 164 h 211"/>
                <a:gd name="T8" fmla="*/ 128 w 209"/>
                <a:gd name="T9" fmla="*/ 164 h 211"/>
                <a:gd name="T10" fmla="*/ 128 w 209"/>
                <a:gd name="T11" fmla="*/ 164 h 211"/>
                <a:gd name="T12" fmla="*/ 156 w 209"/>
                <a:gd name="T13" fmla="*/ 136 h 211"/>
                <a:gd name="T14" fmla="*/ 179 w 209"/>
                <a:gd name="T15" fmla="*/ 9 h 211"/>
                <a:gd name="T16" fmla="*/ 180 w 209"/>
                <a:gd name="T17" fmla="*/ 0 h 211"/>
                <a:gd name="T18" fmla="*/ 13 w 209"/>
                <a:gd name="T19" fmla="*/ 0 h 211"/>
                <a:gd name="T20" fmla="*/ 155 w 209"/>
                <a:gd name="T21" fmla="*/ 53 h 211"/>
                <a:gd name="T22" fmla="*/ 38 w 209"/>
                <a:gd name="T23" fmla="*/ 53 h 211"/>
                <a:gd name="T24" fmla="*/ 32 w 209"/>
                <a:gd name="T25" fmla="*/ 16 h 211"/>
                <a:gd name="T26" fmla="*/ 161 w 209"/>
                <a:gd name="T27" fmla="*/ 16 h 211"/>
                <a:gd name="T28" fmla="*/ 155 w 209"/>
                <a:gd name="T29" fmla="*/ 53 h 211"/>
                <a:gd name="T30" fmla="*/ 208 w 209"/>
                <a:gd name="T31" fmla="*/ 57 h 211"/>
                <a:gd name="T32" fmla="*/ 197 w 209"/>
                <a:gd name="T33" fmla="*/ 108 h 211"/>
                <a:gd name="T34" fmla="*/ 181 w 209"/>
                <a:gd name="T35" fmla="*/ 123 h 211"/>
                <a:gd name="T36" fmla="*/ 167 w 209"/>
                <a:gd name="T37" fmla="*/ 123 h 211"/>
                <a:gd name="T38" fmla="*/ 169 w 209"/>
                <a:gd name="T39" fmla="*/ 109 h 211"/>
                <a:gd name="T40" fmla="*/ 181 w 209"/>
                <a:gd name="T41" fmla="*/ 109 h 211"/>
                <a:gd name="T42" fmla="*/ 183 w 209"/>
                <a:gd name="T43" fmla="*/ 109 h 211"/>
                <a:gd name="T44" fmla="*/ 184 w 209"/>
                <a:gd name="T45" fmla="*/ 105 h 211"/>
                <a:gd name="T46" fmla="*/ 194 w 209"/>
                <a:gd name="T47" fmla="*/ 55 h 211"/>
                <a:gd name="T48" fmla="*/ 194 w 209"/>
                <a:gd name="T49" fmla="*/ 48 h 211"/>
                <a:gd name="T50" fmla="*/ 191 w 209"/>
                <a:gd name="T51" fmla="*/ 46 h 211"/>
                <a:gd name="T52" fmla="*/ 180 w 209"/>
                <a:gd name="T53" fmla="*/ 46 h 211"/>
                <a:gd name="T54" fmla="*/ 183 w 209"/>
                <a:gd name="T55" fmla="*/ 33 h 211"/>
                <a:gd name="T56" fmla="*/ 192 w 209"/>
                <a:gd name="T57" fmla="*/ 33 h 211"/>
                <a:gd name="T58" fmla="*/ 205 w 209"/>
                <a:gd name="T59" fmla="*/ 40 h 211"/>
                <a:gd name="T60" fmla="*/ 208 w 209"/>
                <a:gd name="T61" fmla="*/ 57 h 211"/>
                <a:gd name="T62" fmla="*/ 186 w 209"/>
                <a:gd name="T63" fmla="*/ 175 h 211"/>
                <a:gd name="T64" fmla="*/ 7 w 209"/>
                <a:gd name="T65" fmla="*/ 175 h 211"/>
                <a:gd name="T66" fmla="*/ 0 w 209"/>
                <a:gd name="T67" fmla="*/ 183 h 211"/>
                <a:gd name="T68" fmla="*/ 7 w 209"/>
                <a:gd name="T69" fmla="*/ 191 h 211"/>
                <a:gd name="T70" fmla="*/ 186 w 209"/>
                <a:gd name="T71" fmla="*/ 191 h 211"/>
                <a:gd name="T72" fmla="*/ 194 w 209"/>
                <a:gd name="T73" fmla="*/ 183 h 211"/>
                <a:gd name="T74" fmla="*/ 186 w 209"/>
                <a:gd name="T75" fmla="*/ 175 h 211"/>
                <a:gd name="T76" fmla="*/ 53 w 209"/>
                <a:gd name="T77" fmla="*/ 211 h 211"/>
                <a:gd name="T78" fmla="*/ 141 w 209"/>
                <a:gd name="T79" fmla="*/ 211 h 211"/>
                <a:gd name="T80" fmla="*/ 141 w 209"/>
                <a:gd name="T81" fmla="*/ 200 h 211"/>
                <a:gd name="T82" fmla="*/ 53 w 209"/>
                <a:gd name="T83" fmla="*/ 200 h 211"/>
                <a:gd name="T84" fmla="*/ 53 w 209"/>
                <a:gd name="T85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9" h="211">
                  <a:moveTo>
                    <a:pt x="13" y="0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10"/>
                    <a:pt x="31" y="102"/>
                    <a:pt x="37" y="136"/>
                  </a:cubicBezTo>
                  <a:cubicBezTo>
                    <a:pt x="39" y="146"/>
                    <a:pt x="43" y="164"/>
                    <a:pt x="66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51" y="164"/>
                    <a:pt x="154" y="146"/>
                    <a:pt x="156" y="136"/>
                  </a:cubicBezTo>
                  <a:cubicBezTo>
                    <a:pt x="163" y="102"/>
                    <a:pt x="179" y="10"/>
                    <a:pt x="179" y="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13" y="0"/>
                  </a:lnTo>
                  <a:close/>
                  <a:moveTo>
                    <a:pt x="155" y="53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6" y="38"/>
                    <a:pt x="34" y="24"/>
                    <a:pt x="32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24"/>
                    <a:pt x="158" y="38"/>
                    <a:pt x="155" y="53"/>
                  </a:cubicBezTo>
                  <a:close/>
                  <a:moveTo>
                    <a:pt x="208" y="57"/>
                  </a:moveTo>
                  <a:cubicBezTo>
                    <a:pt x="206" y="68"/>
                    <a:pt x="200" y="94"/>
                    <a:pt x="197" y="108"/>
                  </a:cubicBezTo>
                  <a:cubicBezTo>
                    <a:pt x="196" y="113"/>
                    <a:pt x="194" y="123"/>
                    <a:pt x="181" y="123"/>
                  </a:cubicBezTo>
                  <a:cubicBezTo>
                    <a:pt x="167" y="123"/>
                    <a:pt x="167" y="123"/>
                    <a:pt x="167" y="123"/>
                  </a:cubicBezTo>
                  <a:cubicBezTo>
                    <a:pt x="168" y="119"/>
                    <a:pt x="168" y="114"/>
                    <a:pt x="169" y="109"/>
                  </a:cubicBezTo>
                  <a:cubicBezTo>
                    <a:pt x="181" y="109"/>
                    <a:pt x="181" y="109"/>
                    <a:pt x="181" y="109"/>
                  </a:cubicBezTo>
                  <a:cubicBezTo>
                    <a:pt x="183" y="109"/>
                    <a:pt x="183" y="109"/>
                    <a:pt x="183" y="109"/>
                  </a:cubicBezTo>
                  <a:cubicBezTo>
                    <a:pt x="183" y="109"/>
                    <a:pt x="183" y="108"/>
                    <a:pt x="184" y="105"/>
                  </a:cubicBezTo>
                  <a:cubicBezTo>
                    <a:pt x="187" y="91"/>
                    <a:pt x="193" y="65"/>
                    <a:pt x="194" y="55"/>
                  </a:cubicBezTo>
                  <a:cubicBezTo>
                    <a:pt x="195" y="53"/>
                    <a:pt x="195" y="50"/>
                    <a:pt x="194" y="48"/>
                  </a:cubicBezTo>
                  <a:cubicBezTo>
                    <a:pt x="193" y="47"/>
                    <a:pt x="191" y="46"/>
                    <a:pt x="191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1" y="41"/>
                    <a:pt x="182" y="37"/>
                    <a:pt x="183" y="33"/>
                  </a:cubicBezTo>
                  <a:cubicBezTo>
                    <a:pt x="192" y="33"/>
                    <a:pt x="192" y="33"/>
                    <a:pt x="192" y="33"/>
                  </a:cubicBezTo>
                  <a:cubicBezTo>
                    <a:pt x="193" y="33"/>
                    <a:pt x="200" y="34"/>
                    <a:pt x="205" y="40"/>
                  </a:cubicBezTo>
                  <a:cubicBezTo>
                    <a:pt x="207" y="43"/>
                    <a:pt x="209" y="49"/>
                    <a:pt x="208" y="57"/>
                  </a:cubicBezTo>
                  <a:close/>
                  <a:moveTo>
                    <a:pt x="186" y="175"/>
                  </a:moveTo>
                  <a:cubicBezTo>
                    <a:pt x="7" y="175"/>
                    <a:pt x="7" y="175"/>
                    <a:pt x="7" y="175"/>
                  </a:cubicBezTo>
                  <a:cubicBezTo>
                    <a:pt x="3" y="175"/>
                    <a:pt x="0" y="178"/>
                    <a:pt x="0" y="183"/>
                  </a:cubicBezTo>
                  <a:cubicBezTo>
                    <a:pt x="0" y="187"/>
                    <a:pt x="3" y="191"/>
                    <a:pt x="7" y="191"/>
                  </a:cubicBezTo>
                  <a:cubicBezTo>
                    <a:pt x="186" y="191"/>
                    <a:pt x="186" y="191"/>
                    <a:pt x="186" y="191"/>
                  </a:cubicBezTo>
                  <a:cubicBezTo>
                    <a:pt x="190" y="191"/>
                    <a:pt x="194" y="187"/>
                    <a:pt x="194" y="183"/>
                  </a:cubicBezTo>
                  <a:cubicBezTo>
                    <a:pt x="194" y="178"/>
                    <a:pt x="190" y="175"/>
                    <a:pt x="186" y="175"/>
                  </a:cubicBezTo>
                  <a:close/>
                  <a:moveTo>
                    <a:pt x="53" y="211"/>
                  </a:moveTo>
                  <a:cubicBezTo>
                    <a:pt x="141" y="211"/>
                    <a:pt x="141" y="211"/>
                    <a:pt x="141" y="211"/>
                  </a:cubicBezTo>
                  <a:cubicBezTo>
                    <a:pt x="141" y="200"/>
                    <a:pt x="141" y="200"/>
                    <a:pt x="141" y="200"/>
                  </a:cubicBezTo>
                  <a:cubicBezTo>
                    <a:pt x="53" y="200"/>
                    <a:pt x="53" y="200"/>
                    <a:pt x="53" y="200"/>
                  </a:cubicBezTo>
                  <a:lnTo>
                    <a:pt x="5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565330" y="758875"/>
            <a:ext cx="2771950" cy="4813762"/>
            <a:chOff x="3562363" y="1063851"/>
            <a:chExt cx="2772592" cy="4814876"/>
          </a:xfrm>
        </p:grpSpPr>
        <p:sp>
          <p:nvSpPr>
            <p:cNvPr id="50" name="矩形 49"/>
            <p:cNvSpPr/>
            <p:nvPr/>
          </p:nvSpPr>
          <p:spPr>
            <a:xfrm>
              <a:off x="4253772" y="1490979"/>
              <a:ext cx="1296386" cy="4011042"/>
            </a:xfrm>
            <a:prstGeom prst="rect">
              <a:avLst/>
            </a:prstGeom>
            <a:solidFill>
              <a:srgbClr val="56A8BD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 rot="1800000" flipV="1">
              <a:off x="3941625" y="1063851"/>
              <a:ext cx="2393330" cy="1399093"/>
              <a:chOff x="837732" y="1826986"/>
              <a:chExt cx="4394668" cy="1658661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837733" y="1826986"/>
                <a:ext cx="4394667" cy="827316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2000">
                    <a:schemeClr val="tx1">
                      <a:lumMod val="95000"/>
                      <a:lumOff val="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58" name="矩形 57"/>
              <p:cNvSpPr/>
              <p:nvPr/>
            </p:nvSpPr>
            <p:spPr>
              <a:xfrm>
                <a:off x="837732" y="2184400"/>
                <a:ext cx="4394667" cy="130124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 rot="1800000" flipH="1">
              <a:off x="3562363" y="4498049"/>
              <a:ext cx="2393330" cy="1380678"/>
              <a:chOff x="837732" y="1826986"/>
              <a:chExt cx="4394668" cy="1636829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837733" y="1826986"/>
                <a:ext cx="4394667" cy="827316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12000">
                    <a:schemeClr val="tx1">
                      <a:lumMod val="95000"/>
                      <a:lumOff val="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317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56" name="矩形 55"/>
              <p:cNvSpPr/>
              <p:nvPr/>
            </p:nvSpPr>
            <p:spPr>
              <a:xfrm>
                <a:off x="837732" y="2184399"/>
                <a:ext cx="4394667" cy="127941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矩形 52"/>
            <p:cNvSpPr/>
            <p:nvPr/>
          </p:nvSpPr>
          <p:spPr>
            <a:xfrm>
              <a:off x="4253772" y="2699086"/>
              <a:ext cx="1296386" cy="1128289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Freeform 162"/>
            <p:cNvSpPr>
              <a:spLocks noEditPoints="1"/>
            </p:cNvSpPr>
            <p:nvPr/>
          </p:nvSpPr>
          <p:spPr bwMode="auto">
            <a:xfrm>
              <a:off x="4319778" y="2411981"/>
              <a:ext cx="402625" cy="197678"/>
            </a:xfrm>
            <a:custGeom>
              <a:avLst/>
              <a:gdLst>
                <a:gd name="T0" fmla="*/ 236 w 368"/>
                <a:gd name="T1" fmla="*/ 144 h 181"/>
                <a:gd name="T2" fmla="*/ 122 w 368"/>
                <a:gd name="T3" fmla="*/ 152 h 181"/>
                <a:gd name="T4" fmla="*/ 113 w 368"/>
                <a:gd name="T5" fmla="*/ 114 h 181"/>
                <a:gd name="T6" fmla="*/ 364 w 368"/>
                <a:gd name="T7" fmla="*/ 122 h 181"/>
                <a:gd name="T8" fmla="*/ 326 w 368"/>
                <a:gd name="T9" fmla="*/ 114 h 181"/>
                <a:gd name="T10" fmla="*/ 336 w 368"/>
                <a:gd name="T11" fmla="*/ 152 h 181"/>
                <a:gd name="T12" fmla="*/ 366 w 368"/>
                <a:gd name="T13" fmla="*/ 131 h 181"/>
                <a:gd name="T14" fmla="*/ 23 w 368"/>
                <a:gd name="T15" fmla="*/ 144 h 181"/>
                <a:gd name="T16" fmla="*/ 4 w 368"/>
                <a:gd name="T17" fmla="*/ 114 h 181"/>
                <a:gd name="T18" fmla="*/ 0 w 368"/>
                <a:gd name="T19" fmla="*/ 134 h 181"/>
                <a:gd name="T20" fmla="*/ 23 w 368"/>
                <a:gd name="T21" fmla="*/ 144 h 181"/>
                <a:gd name="T22" fmla="*/ 36 w 368"/>
                <a:gd name="T23" fmla="*/ 144 h 181"/>
                <a:gd name="T24" fmla="*/ 109 w 368"/>
                <a:gd name="T25" fmla="*/ 144 h 181"/>
                <a:gd name="T26" fmla="*/ 73 w 368"/>
                <a:gd name="T27" fmla="*/ 165 h 181"/>
                <a:gd name="T28" fmla="*/ 73 w 368"/>
                <a:gd name="T29" fmla="*/ 124 h 181"/>
                <a:gd name="T30" fmla="*/ 73 w 368"/>
                <a:gd name="T31" fmla="*/ 165 h 181"/>
                <a:gd name="T32" fmla="*/ 250 w 368"/>
                <a:gd name="T33" fmla="*/ 144 h 181"/>
                <a:gd name="T34" fmla="*/ 323 w 368"/>
                <a:gd name="T35" fmla="*/ 144 h 181"/>
                <a:gd name="T36" fmla="*/ 286 w 368"/>
                <a:gd name="T37" fmla="*/ 165 h 181"/>
                <a:gd name="T38" fmla="*/ 286 w 368"/>
                <a:gd name="T39" fmla="*/ 124 h 181"/>
                <a:gd name="T40" fmla="*/ 286 w 368"/>
                <a:gd name="T41" fmla="*/ 165 h 181"/>
                <a:gd name="T42" fmla="*/ 319 w 368"/>
                <a:gd name="T43" fmla="*/ 59 h 181"/>
                <a:gd name="T44" fmla="*/ 179 w 368"/>
                <a:gd name="T45" fmla="*/ 14 h 181"/>
                <a:gd name="T46" fmla="*/ 162 w 368"/>
                <a:gd name="T47" fmla="*/ 0 h 181"/>
                <a:gd name="T48" fmla="*/ 75 w 368"/>
                <a:gd name="T49" fmla="*/ 9 h 181"/>
                <a:gd name="T50" fmla="*/ 5 w 368"/>
                <a:gd name="T51" fmla="*/ 65 h 181"/>
                <a:gd name="T52" fmla="*/ 45 w 368"/>
                <a:gd name="T53" fmla="*/ 103 h 181"/>
                <a:gd name="T54" fmla="*/ 68 w 368"/>
                <a:gd name="T55" fmla="*/ 53 h 181"/>
                <a:gd name="T56" fmla="*/ 77 w 368"/>
                <a:gd name="T57" fmla="*/ 24 h 181"/>
                <a:gd name="T58" fmla="*/ 79 w 368"/>
                <a:gd name="T59" fmla="*/ 53 h 181"/>
                <a:gd name="T60" fmla="*/ 101 w 368"/>
                <a:gd name="T61" fmla="*/ 103 h 181"/>
                <a:gd name="T62" fmla="*/ 144 w 368"/>
                <a:gd name="T63" fmla="*/ 53 h 181"/>
                <a:gd name="T64" fmla="*/ 113 w 368"/>
                <a:gd name="T65" fmla="*/ 24 h 181"/>
                <a:gd name="T66" fmla="*/ 232 w 368"/>
                <a:gd name="T67" fmla="*/ 53 h 181"/>
                <a:gd name="T68" fmla="*/ 155 w 368"/>
                <a:gd name="T69" fmla="*/ 103 h 181"/>
                <a:gd name="T70" fmla="*/ 286 w 368"/>
                <a:gd name="T71" fmla="*/ 94 h 181"/>
                <a:gd name="T72" fmla="*/ 352 w 368"/>
                <a:gd name="T73" fmla="*/ 103 h 181"/>
                <a:gd name="T74" fmla="*/ 30 w 368"/>
                <a:gd name="T75" fmla="*/ 83 h 181"/>
                <a:gd name="T76" fmla="*/ 13 w 368"/>
                <a:gd name="T77" fmla="*/ 94 h 181"/>
                <a:gd name="T78" fmla="*/ 27 w 368"/>
                <a:gd name="T79" fmla="*/ 74 h 181"/>
                <a:gd name="T80" fmla="*/ 82 w 368"/>
                <a:gd name="T81" fmla="*/ 13 h 181"/>
                <a:gd name="T82" fmla="*/ 90 w 368"/>
                <a:gd name="T83" fmla="*/ 8 h 181"/>
                <a:gd name="T84" fmla="*/ 169 w 368"/>
                <a:gd name="T85" fmla="*/ 13 h 181"/>
                <a:gd name="T86" fmla="*/ 170 w 368"/>
                <a:gd name="T87" fmla="*/ 13 h 181"/>
                <a:gd name="T88" fmla="*/ 333 w 368"/>
                <a:gd name="T89" fmla="*/ 94 h 181"/>
                <a:gd name="T90" fmla="*/ 316 w 368"/>
                <a:gd name="T91" fmla="*/ 80 h 181"/>
                <a:gd name="T92" fmla="*/ 338 w 368"/>
                <a:gd name="T93" fmla="*/ 74 h 181"/>
                <a:gd name="T94" fmla="*/ 343 w 368"/>
                <a:gd name="T95" fmla="*/ 9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8" h="181">
                  <a:moveTo>
                    <a:pt x="246" y="114"/>
                  </a:moveTo>
                  <a:cubicBezTo>
                    <a:pt x="240" y="122"/>
                    <a:pt x="236" y="133"/>
                    <a:pt x="236" y="144"/>
                  </a:cubicBezTo>
                  <a:cubicBezTo>
                    <a:pt x="236" y="147"/>
                    <a:pt x="237" y="149"/>
                    <a:pt x="237" y="152"/>
                  </a:cubicBezTo>
                  <a:cubicBezTo>
                    <a:pt x="122" y="152"/>
                    <a:pt x="122" y="152"/>
                    <a:pt x="122" y="152"/>
                  </a:cubicBezTo>
                  <a:cubicBezTo>
                    <a:pt x="123" y="149"/>
                    <a:pt x="123" y="147"/>
                    <a:pt x="123" y="144"/>
                  </a:cubicBezTo>
                  <a:cubicBezTo>
                    <a:pt x="123" y="133"/>
                    <a:pt x="119" y="122"/>
                    <a:pt x="113" y="114"/>
                  </a:cubicBezTo>
                  <a:lnTo>
                    <a:pt x="246" y="114"/>
                  </a:lnTo>
                  <a:close/>
                  <a:moveTo>
                    <a:pt x="364" y="122"/>
                  </a:moveTo>
                  <a:cubicBezTo>
                    <a:pt x="363" y="117"/>
                    <a:pt x="361" y="116"/>
                    <a:pt x="357" y="114"/>
                  </a:cubicBezTo>
                  <a:cubicBezTo>
                    <a:pt x="326" y="114"/>
                    <a:pt x="326" y="114"/>
                    <a:pt x="326" y="114"/>
                  </a:cubicBezTo>
                  <a:cubicBezTo>
                    <a:pt x="333" y="122"/>
                    <a:pt x="337" y="133"/>
                    <a:pt x="337" y="144"/>
                  </a:cubicBezTo>
                  <a:cubicBezTo>
                    <a:pt x="337" y="147"/>
                    <a:pt x="336" y="149"/>
                    <a:pt x="336" y="152"/>
                  </a:cubicBezTo>
                  <a:cubicBezTo>
                    <a:pt x="350" y="152"/>
                    <a:pt x="350" y="152"/>
                    <a:pt x="350" y="152"/>
                  </a:cubicBezTo>
                  <a:cubicBezTo>
                    <a:pt x="364" y="152"/>
                    <a:pt x="368" y="145"/>
                    <a:pt x="366" y="131"/>
                  </a:cubicBezTo>
                  <a:lnTo>
                    <a:pt x="364" y="122"/>
                  </a:lnTo>
                  <a:close/>
                  <a:moveTo>
                    <a:pt x="23" y="144"/>
                  </a:moveTo>
                  <a:cubicBezTo>
                    <a:pt x="23" y="133"/>
                    <a:pt x="26" y="122"/>
                    <a:pt x="33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7"/>
                    <a:pt x="0" y="120"/>
                    <a:pt x="0" y="126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45"/>
                    <a:pt x="9" y="147"/>
                    <a:pt x="23" y="151"/>
                  </a:cubicBezTo>
                  <a:cubicBezTo>
                    <a:pt x="23" y="149"/>
                    <a:pt x="23" y="147"/>
                    <a:pt x="23" y="144"/>
                  </a:cubicBezTo>
                  <a:close/>
                  <a:moveTo>
                    <a:pt x="73" y="108"/>
                  </a:moveTo>
                  <a:cubicBezTo>
                    <a:pt x="53" y="108"/>
                    <a:pt x="36" y="124"/>
                    <a:pt x="36" y="144"/>
                  </a:cubicBezTo>
                  <a:cubicBezTo>
                    <a:pt x="36" y="164"/>
                    <a:pt x="53" y="181"/>
                    <a:pt x="73" y="181"/>
                  </a:cubicBezTo>
                  <a:cubicBezTo>
                    <a:pt x="93" y="181"/>
                    <a:pt x="109" y="164"/>
                    <a:pt x="109" y="144"/>
                  </a:cubicBezTo>
                  <a:cubicBezTo>
                    <a:pt x="109" y="124"/>
                    <a:pt x="93" y="108"/>
                    <a:pt x="73" y="108"/>
                  </a:cubicBezTo>
                  <a:close/>
                  <a:moveTo>
                    <a:pt x="73" y="165"/>
                  </a:moveTo>
                  <a:cubicBezTo>
                    <a:pt x="61" y="165"/>
                    <a:pt x="52" y="156"/>
                    <a:pt x="52" y="144"/>
                  </a:cubicBezTo>
                  <a:cubicBezTo>
                    <a:pt x="52" y="133"/>
                    <a:pt x="61" y="124"/>
                    <a:pt x="73" y="124"/>
                  </a:cubicBezTo>
                  <a:cubicBezTo>
                    <a:pt x="84" y="124"/>
                    <a:pt x="94" y="133"/>
                    <a:pt x="94" y="144"/>
                  </a:cubicBezTo>
                  <a:cubicBezTo>
                    <a:pt x="94" y="156"/>
                    <a:pt x="84" y="165"/>
                    <a:pt x="73" y="165"/>
                  </a:cubicBezTo>
                  <a:close/>
                  <a:moveTo>
                    <a:pt x="286" y="108"/>
                  </a:moveTo>
                  <a:cubicBezTo>
                    <a:pt x="266" y="108"/>
                    <a:pt x="250" y="124"/>
                    <a:pt x="250" y="144"/>
                  </a:cubicBezTo>
                  <a:cubicBezTo>
                    <a:pt x="250" y="164"/>
                    <a:pt x="266" y="181"/>
                    <a:pt x="286" y="181"/>
                  </a:cubicBezTo>
                  <a:cubicBezTo>
                    <a:pt x="307" y="181"/>
                    <a:pt x="323" y="164"/>
                    <a:pt x="323" y="144"/>
                  </a:cubicBezTo>
                  <a:cubicBezTo>
                    <a:pt x="323" y="124"/>
                    <a:pt x="307" y="108"/>
                    <a:pt x="286" y="108"/>
                  </a:cubicBezTo>
                  <a:close/>
                  <a:moveTo>
                    <a:pt x="286" y="165"/>
                  </a:moveTo>
                  <a:cubicBezTo>
                    <a:pt x="275" y="165"/>
                    <a:pt x="266" y="156"/>
                    <a:pt x="266" y="144"/>
                  </a:cubicBezTo>
                  <a:cubicBezTo>
                    <a:pt x="266" y="133"/>
                    <a:pt x="275" y="124"/>
                    <a:pt x="286" y="124"/>
                  </a:cubicBezTo>
                  <a:cubicBezTo>
                    <a:pt x="298" y="124"/>
                    <a:pt x="307" y="133"/>
                    <a:pt x="307" y="144"/>
                  </a:cubicBezTo>
                  <a:cubicBezTo>
                    <a:pt x="307" y="156"/>
                    <a:pt x="298" y="165"/>
                    <a:pt x="286" y="165"/>
                  </a:cubicBezTo>
                  <a:close/>
                  <a:moveTo>
                    <a:pt x="348" y="79"/>
                  </a:moveTo>
                  <a:cubicBezTo>
                    <a:pt x="345" y="65"/>
                    <a:pt x="338" y="61"/>
                    <a:pt x="319" y="59"/>
                  </a:cubicBezTo>
                  <a:cubicBezTo>
                    <a:pt x="293" y="55"/>
                    <a:pt x="249" y="49"/>
                    <a:pt x="249" y="49"/>
                  </a:cubicBezTo>
                  <a:cubicBezTo>
                    <a:pt x="228" y="33"/>
                    <a:pt x="210" y="17"/>
                    <a:pt x="179" y="14"/>
                  </a:cubicBezTo>
                  <a:cubicBezTo>
                    <a:pt x="177" y="10"/>
                    <a:pt x="177" y="10"/>
                    <a:pt x="177" y="10"/>
                  </a:cubicBezTo>
                  <a:cubicBezTo>
                    <a:pt x="176" y="9"/>
                    <a:pt x="173" y="0"/>
                    <a:pt x="162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9" y="0"/>
                    <a:pt x="76" y="6"/>
                    <a:pt x="75" y="9"/>
                  </a:cubicBezTo>
                  <a:cubicBezTo>
                    <a:pt x="74" y="11"/>
                    <a:pt x="73" y="14"/>
                    <a:pt x="73" y="14"/>
                  </a:cubicBezTo>
                  <a:cubicBezTo>
                    <a:pt x="39" y="17"/>
                    <a:pt x="5" y="50"/>
                    <a:pt x="5" y="65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52" y="98"/>
                    <a:pt x="59" y="95"/>
                    <a:pt x="68" y="94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34" y="43"/>
                    <a:pt x="56" y="24"/>
                    <a:pt x="7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87" y="96"/>
                    <a:pt x="95" y="98"/>
                    <a:pt x="101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53"/>
                    <a:pt x="144" y="53"/>
                    <a:pt x="144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96" y="24"/>
                    <a:pt x="210" y="35"/>
                    <a:pt x="232" y="53"/>
                  </a:cubicBezTo>
                  <a:cubicBezTo>
                    <a:pt x="155" y="53"/>
                    <a:pt x="155" y="53"/>
                    <a:pt x="155" y="53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258" y="103"/>
                    <a:pt x="258" y="103"/>
                    <a:pt x="258" y="103"/>
                  </a:cubicBezTo>
                  <a:cubicBezTo>
                    <a:pt x="266" y="97"/>
                    <a:pt x="276" y="94"/>
                    <a:pt x="286" y="94"/>
                  </a:cubicBezTo>
                  <a:cubicBezTo>
                    <a:pt x="297" y="94"/>
                    <a:pt x="307" y="97"/>
                    <a:pt x="315" y="103"/>
                  </a:cubicBezTo>
                  <a:cubicBezTo>
                    <a:pt x="352" y="103"/>
                    <a:pt x="352" y="103"/>
                    <a:pt x="352" y="103"/>
                  </a:cubicBezTo>
                  <a:lnTo>
                    <a:pt x="348" y="79"/>
                  </a:lnTo>
                  <a:close/>
                  <a:moveTo>
                    <a:pt x="30" y="83"/>
                  </a:moveTo>
                  <a:cubicBezTo>
                    <a:pt x="29" y="85"/>
                    <a:pt x="21" y="94"/>
                    <a:pt x="21" y="94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31" y="74"/>
                    <a:pt x="34" y="78"/>
                    <a:pt x="30" y="83"/>
                  </a:cubicBezTo>
                  <a:close/>
                  <a:moveTo>
                    <a:pt x="82" y="13"/>
                  </a:moveTo>
                  <a:cubicBezTo>
                    <a:pt x="82" y="12"/>
                    <a:pt x="82" y="12"/>
                    <a:pt x="82" y="12"/>
                  </a:cubicBezTo>
                  <a:cubicBezTo>
                    <a:pt x="83" y="10"/>
                    <a:pt x="84" y="8"/>
                    <a:pt x="90" y="8"/>
                  </a:cubicBezTo>
                  <a:cubicBezTo>
                    <a:pt x="162" y="8"/>
                    <a:pt x="162" y="8"/>
                    <a:pt x="162" y="8"/>
                  </a:cubicBezTo>
                  <a:cubicBezTo>
                    <a:pt x="167" y="8"/>
                    <a:pt x="169" y="11"/>
                    <a:pt x="169" y="13"/>
                  </a:cubicBezTo>
                  <a:cubicBezTo>
                    <a:pt x="170" y="13"/>
                    <a:pt x="170" y="13"/>
                    <a:pt x="170" y="13"/>
                  </a:cubicBezTo>
                  <a:cubicBezTo>
                    <a:pt x="170" y="13"/>
                    <a:pt x="170" y="13"/>
                    <a:pt x="170" y="13"/>
                  </a:cubicBezTo>
                  <a:cubicBezTo>
                    <a:pt x="151" y="13"/>
                    <a:pt x="110" y="13"/>
                    <a:pt x="82" y="13"/>
                  </a:cubicBezTo>
                  <a:close/>
                  <a:moveTo>
                    <a:pt x="333" y="94"/>
                  </a:moveTo>
                  <a:cubicBezTo>
                    <a:pt x="326" y="94"/>
                    <a:pt x="323" y="93"/>
                    <a:pt x="319" y="87"/>
                  </a:cubicBezTo>
                  <a:cubicBezTo>
                    <a:pt x="316" y="80"/>
                    <a:pt x="316" y="80"/>
                    <a:pt x="316" y="80"/>
                  </a:cubicBezTo>
                  <a:cubicBezTo>
                    <a:pt x="314" y="76"/>
                    <a:pt x="317" y="74"/>
                    <a:pt x="319" y="74"/>
                  </a:cubicBezTo>
                  <a:cubicBezTo>
                    <a:pt x="320" y="74"/>
                    <a:pt x="332" y="74"/>
                    <a:pt x="338" y="74"/>
                  </a:cubicBezTo>
                  <a:cubicBezTo>
                    <a:pt x="339" y="76"/>
                    <a:pt x="340" y="78"/>
                    <a:pt x="341" y="81"/>
                  </a:cubicBezTo>
                  <a:cubicBezTo>
                    <a:pt x="343" y="94"/>
                    <a:pt x="343" y="94"/>
                    <a:pt x="343" y="94"/>
                  </a:cubicBezTo>
                  <a:lnTo>
                    <a:pt x="333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55527" y="758875"/>
            <a:ext cx="2771950" cy="4813762"/>
            <a:chOff x="8153622" y="1063851"/>
            <a:chExt cx="2772592" cy="4814876"/>
          </a:xfrm>
        </p:grpSpPr>
        <p:grpSp>
          <p:nvGrpSpPr>
            <p:cNvPr id="60" name="组合 59"/>
            <p:cNvGrpSpPr/>
            <p:nvPr/>
          </p:nvGrpSpPr>
          <p:grpSpPr>
            <a:xfrm>
              <a:off x="8153622" y="1063851"/>
              <a:ext cx="2772592" cy="4814876"/>
              <a:chOff x="8153622" y="1063851"/>
              <a:chExt cx="2772592" cy="4814876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8845030" y="1490979"/>
                <a:ext cx="1296386" cy="4011042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 rot="1800000" flipV="1">
                <a:off x="8532884" y="1063851"/>
                <a:ext cx="2393330" cy="1399093"/>
                <a:chOff x="837732" y="1826986"/>
                <a:chExt cx="4394668" cy="1658661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837733" y="1826986"/>
                  <a:ext cx="4394667" cy="827316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12000">
                      <a:schemeClr val="tx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69" name="矩形 68"/>
                <p:cNvSpPr/>
                <p:nvPr/>
              </p:nvSpPr>
              <p:spPr>
                <a:xfrm>
                  <a:off x="837732" y="2184400"/>
                  <a:ext cx="4394667" cy="1301247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4" name="组合 63"/>
              <p:cNvGrpSpPr/>
              <p:nvPr/>
            </p:nvGrpSpPr>
            <p:grpSpPr>
              <a:xfrm rot="1800000" flipH="1">
                <a:off x="8153622" y="4498049"/>
                <a:ext cx="2393330" cy="1380678"/>
                <a:chOff x="837732" y="1826986"/>
                <a:chExt cx="4394668" cy="1636829"/>
              </a:xfrm>
            </p:grpSpPr>
            <p:sp>
              <p:nvSpPr>
                <p:cNvPr id="66" name="椭圆 65"/>
                <p:cNvSpPr/>
                <p:nvPr/>
              </p:nvSpPr>
              <p:spPr>
                <a:xfrm>
                  <a:off x="837733" y="1826986"/>
                  <a:ext cx="4394667" cy="827316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/>
                    </a:gs>
                    <a:gs pos="12000">
                      <a:schemeClr val="tx1">
                        <a:lumMod val="95000"/>
                        <a:lumOff val="5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67" name="矩形 66"/>
                <p:cNvSpPr/>
                <p:nvPr/>
              </p:nvSpPr>
              <p:spPr>
                <a:xfrm>
                  <a:off x="837732" y="2184399"/>
                  <a:ext cx="4394667" cy="1279416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5" name="矩形 64"/>
              <p:cNvSpPr/>
              <p:nvPr/>
            </p:nvSpPr>
            <p:spPr>
              <a:xfrm>
                <a:off x="8845030" y="2699086"/>
                <a:ext cx="1296386" cy="1128289"/>
              </a:xfrm>
              <a:prstGeom prst="rect">
                <a:avLst/>
              </a:prstGeom>
              <a:solidFill>
                <a:schemeClr val="bg1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Freeform 81"/>
            <p:cNvSpPr>
              <a:spLocks noEditPoints="1"/>
            </p:cNvSpPr>
            <p:nvPr/>
          </p:nvSpPr>
          <p:spPr bwMode="auto">
            <a:xfrm>
              <a:off x="8958740" y="2415724"/>
              <a:ext cx="229656" cy="231110"/>
            </a:xfrm>
            <a:custGeom>
              <a:avLst/>
              <a:gdLst>
                <a:gd name="T0" fmla="*/ 13 w 209"/>
                <a:gd name="T1" fmla="*/ 0 h 211"/>
                <a:gd name="T2" fmla="*/ 15 w 209"/>
                <a:gd name="T3" fmla="*/ 9 h 211"/>
                <a:gd name="T4" fmla="*/ 37 w 209"/>
                <a:gd name="T5" fmla="*/ 136 h 211"/>
                <a:gd name="T6" fmla="*/ 66 w 209"/>
                <a:gd name="T7" fmla="*/ 164 h 211"/>
                <a:gd name="T8" fmla="*/ 128 w 209"/>
                <a:gd name="T9" fmla="*/ 164 h 211"/>
                <a:gd name="T10" fmla="*/ 128 w 209"/>
                <a:gd name="T11" fmla="*/ 164 h 211"/>
                <a:gd name="T12" fmla="*/ 156 w 209"/>
                <a:gd name="T13" fmla="*/ 136 h 211"/>
                <a:gd name="T14" fmla="*/ 179 w 209"/>
                <a:gd name="T15" fmla="*/ 9 h 211"/>
                <a:gd name="T16" fmla="*/ 180 w 209"/>
                <a:gd name="T17" fmla="*/ 0 h 211"/>
                <a:gd name="T18" fmla="*/ 13 w 209"/>
                <a:gd name="T19" fmla="*/ 0 h 211"/>
                <a:gd name="T20" fmla="*/ 155 w 209"/>
                <a:gd name="T21" fmla="*/ 53 h 211"/>
                <a:gd name="T22" fmla="*/ 38 w 209"/>
                <a:gd name="T23" fmla="*/ 53 h 211"/>
                <a:gd name="T24" fmla="*/ 32 w 209"/>
                <a:gd name="T25" fmla="*/ 16 h 211"/>
                <a:gd name="T26" fmla="*/ 161 w 209"/>
                <a:gd name="T27" fmla="*/ 16 h 211"/>
                <a:gd name="T28" fmla="*/ 155 w 209"/>
                <a:gd name="T29" fmla="*/ 53 h 211"/>
                <a:gd name="T30" fmla="*/ 208 w 209"/>
                <a:gd name="T31" fmla="*/ 57 h 211"/>
                <a:gd name="T32" fmla="*/ 197 w 209"/>
                <a:gd name="T33" fmla="*/ 108 h 211"/>
                <a:gd name="T34" fmla="*/ 181 w 209"/>
                <a:gd name="T35" fmla="*/ 123 h 211"/>
                <a:gd name="T36" fmla="*/ 167 w 209"/>
                <a:gd name="T37" fmla="*/ 123 h 211"/>
                <a:gd name="T38" fmla="*/ 169 w 209"/>
                <a:gd name="T39" fmla="*/ 109 h 211"/>
                <a:gd name="T40" fmla="*/ 181 w 209"/>
                <a:gd name="T41" fmla="*/ 109 h 211"/>
                <a:gd name="T42" fmla="*/ 183 w 209"/>
                <a:gd name="T43" fmla="*/ 109 h 211"/>
                <a:gd name="T44" fmla="*/ 184 w 209"/>
                <a:gd name="T45" fmla="*/ 105 h 211"/>
                <a:gd name="T46" fmla="*/ 194 w 209"/>
                <a:gd name="T47" fmla="*/ 55 h 211"/>
                <a:gd name="T48" fmla="*/ 194 w 209"/>
                <a:gd name="T49" fmla="*/ 48 h 211"/>
                <a:gd name="T50" fmla="*/ 191 w 209"/>
                <a:gd name="T51" fmla="*/ 46 h 211"/>
                <a:gd name="T52" fmla="*/ 180 w 209"/>
                <a:gd name="T53" fmla="*/ 46 h 211"/>
                <a:gd name="T54" fmla="*/ 183 w 209"/>
                <a:gd name="T55" fmla="*/ 33 h 211"/>
                <a:gd name="T56" fmla="*/ 192 w 209"/>
                <a:gd name="T57" fmla="*/ 33 h 211"/>
                <a:gd name="T58" fmla="*/ 205 w 209"/>
                <a:gd name="T59" fmla="*/ 40 h 211"/>
                <a:gd name="T60" fmla="*/ 208 w 209"/>
                <a:gd name="T61" fmla="*/ 57 h 211"/>
                <a:gd name="T62" fmla="*/ 186 w 209"/>
                <a:gd name="T63" fmla="*/ 175 h 211"/>
                <a:gd name="T64" fmla="*/ 7 w 209"/>
                <a:gd name="T65" fmla="*/ 175 h 211"/>
                <a:gd name="T66" fmla="*/ 0 w 209"/>
                <a:gd name="T67" fmla="*/ 183 h 211"/>
                <a:gd name="T68" fmla="*/ 7 w 209"/>
                <a:gd name="T69" fmla="*/ 191 h 211"/>
                <a:gd name="T70" fmla="*/ 186 w 209"/>
                <a:gd name="T71" fmla="*/ 191 h 211"/>
                <a:gd name="T72" fmla="*/ 194 w 209"/>
                <a:gd name="T73" fmla="*/ 183 h 211"/>
                <a:gd name="T74" fmla="*/ 186 w 209"/>
                <a:gd name="T75" fmla="*/ 175 h 211"/>
                <a:gd name="T76" fmla="*/ 53 w 209"/>
                <a:gd name="T77" fmla="*/ 211 h 211"/>
                <a:gd name="T78" fmla="*/ 141 w 209"/>
                <a:gd name="T79" fmla="*/ 211 h 211"/>
                <a:gd name="T80" fmla="*/ 141 w 209"/>
                <a:gd name="T81" fmla="*/ 200 h 211"/>
                <a:gd name="T82" fmla="*/ 53 w 209"/>
                <a:gd name="T83" fmla="*/ 200 h 211"/>
                <a:gd name="T84" fmla="*/ 53 w 209"/>
                <a:gd name="T85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9" h="211">
                  <a:moveTo>
                    <a:pt x="13" y="0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10"/>
                    <a:pt x="31" y="102"/>
                    <a:pt x="37" y="136"/>
                  </a:cubicBezTo>
                  <a:cubicBezTo>
                    <a:pt x="39" y="146"/>
                    <a:pt x="43" y="164"/>
                    <a:pt x="66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51" y="164"/>
                    <a:pt x="154" y="146"/>
                    <a:pt x="156" y="136"/>
                  </a:cubicBezTo>
                  <a:cubicBezTo>
                    <a:pt x="163" y="102"/>
                    <a:pt x="179" y="10"/>
                    <a:pt x="179" y="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13" y="0"/>
                  </a:lnTo>
                  <a:close/>
                  <a:moveTo>
                    <a:pt x="155" y="53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6" y="38"/>
                    <a:pt x="34" y="24"/>
                    <a:pt x="32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24"/>
                    <a:pt x="158" y="38"/>
                    <a:pt x="155" y="53"/>
                  </a:cubicBezTo>
                  <a:close/>
                  <a:moveTo>
                    <a:pt x="208" y="57"/>
                  </a:moveTo>
                  <a:cubicBezTo>
                    <a:pt x="206" y="68"/>
                    <a:pt x="200" y="94"/>
                    <a:pt x="197" y="108"/>
                  </a:cubicBezTo>
                  <a:cubicBezTo>
                    <a:pt x="196" y="113"/>
                    <a:pt x="194" y="123"/>
                    <a:pt x="181" y="123"/>
                  </a:cubicBezTo>
                  <a:cubicBezTo>
                    <a:pt x="167" y="123"/>
                    <a:pt x="167" y="123"/>
                    <a:pt x="167" y="123"/>
                  </a:cubicBezTo>
                  <a:cubicBezTo>
                    <a:pt x="168" y="119"/>
                    <a:pt x="168" y="114"/>
                    <a:pt x="169" y="109"/>
                  </a:cubicBezTo>
                  <a:cubicBezTo>
                    <a:pt x="181" y="109"/>
                    <a:pt x="181" y="109"/>
                    <a:pt x="181" y="109"/>
                  </a:cubicBezTo>
                  <a:cubicBezTo>
                    <a:pt x="183" y="109"/>
                    <a:pt x="183" y="109"/>
                    <a:pt x="183" y="109"/>
                  </a:cubicBezTo>
                  <a:cubicBezTo>
                    <a:pt x="183" y="109"/>
                    <a:pt x="183" y="108"/>
                    <a:pt x="184" y="105"/>
                  </a:cubicBezTo>
                  <a:cubicBezTo>
                    <a:pt x="187" y="91"/>
                    <a:pt x="193" y="65"/>
                    <a:pt x="194" y="55"/>
                  </a:cubicBezTo>
                  <a:cubicBezTo>
                    <a:pt x="195" y="53"/>
                    <a:pt x="195" y="50"/>
                    <a:pt x="194" y="48"/>
                  </a:cubicBezTo>
                  <a:cubicBezTo>
                    <a:pt x="193" y="47"/>
                    <a:pt x="191" y="46"/>
                    <a:pt x="191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1" y="41"/>
                    <a:pt x="182" y="37"/>
                    <a:pt x="183" y="33"/>
                  </a:cubicBezTo>
                  <a:cubicBezTo>
                    <a:pt x="192" y="33"/>
                    <a:pt x="192" y="33"/>
                    <a:pt x="192" y="33"/>
                  </a:cubicBezTo>
                  <a:cubicBezTo>
                    <a:pt x="193" y="33"/>
                    <a:pt x="200" y="34"/>
                    <a:pt x="205" y="40"/>
                  </a:cubicBezTo>
                  <a:cubicBezTo>
                    <a:pt x="207" y="43"/>
                    <a:pt x="209" y="49"/>
                    <a:pt x="208" y="57"/>
                  </a:cubicBezTo>
                  <a:close/>
                  <a:moveTo>
                    <a:pt x="186" y="175"/>
                  </a:moveTo>
                  <a:cubicBezTo>
                    <a:pt x="7" y="175"/>
                    <a:pt x="7" y="175"/>
                    <a:pt x="7" y="175"/>
                  </a:cubicBezTo>
                  <a:cubicBezTo>
                    <a:pt x="3" y="175"/>
                    <a:pt x="0" y="178"/>
                    <a:pt x="0" y="183"/>
                  </a:cubicBezTo>
                  <a:cubicBezTo>
                    <a:pt x="0" y="187"/>
                    <a:pt x="3" y="191"/>
                    <a:pt x="7" y="191"/>
                  </a:cubicBezTo>
                  <a:cubicBezTo>
                    <a:pt x="186" y="191"/>
                    <a:pt x="186" y="191"/>
                    <a:pt x="186" y="191"/>
                  </a:cubicBezTo>
                  <a:cubicBezTo>
                    <a:pt x="190" y="191"/>
                    <a:pt x="194" y="187"/>
                    <a:pt x="194" y="183"/>
                  </a:cubicBezTo>
                  <a:cubicBezTo>
                    <a:pt x="194" y="178"/>
                    <a:pt x="190" y="175"/>
                    <a:pt x="186" y="175"/>
                  </a:cubicBezTo>
                  <a:close/>
                  <a:moveTo>
                    <a:pt x="53" y="211"/>
                  </a:moveTo>
                  <a:cubicBezTo>
                    <a:pt x="141" y="211"/>
                    <a:pt x="141" y="211"/>
                    <a:pt x="141" y="211"/>
                  </a:cubicBezTo>
                  <a:cubicBezTo>
                    <a:pt x="141" y="200"/>
                    <a:pt x="141" y="200"/>
                    <a:pt x="141" y="200"/>
                  </a:cubicBezTo>
                  <a:cubicBezTo>
                    <a:pt x="53" y="200"/>
                    <a:pt x="53" y="200"/>
                    <a:pt x="53" y="200"/>
                  </a:cubicBezTo>
                  <a:lnTo>
                    <a:pt x="5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435862" y="5051216"/>
            <a:ext cx="2619825" cy="937683"/>
            <a:chOff x="8641357" y="2133650"/>
            <a:chExt cx="2620431" cy="937900"/>
          </a:xfrm>
        </p:grpSpPr>
        <p:sp>
          <p:nvSpPr>
            <p:cNvPr id="71" name="TextBox 70"/>
            <p:cNvSpPr txBox="1"/>
            <p:nvPr/>
          </p:nvSpPr>
          <p:spPr>
            <a:xfrm>
              <a:off x="8785373" y="2466256"/>
              <a:ext cx="2133944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72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784483" y="2133650"/>
              <a:ext cx="2477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868723" y="5064498"/>
            <a:ext cx="2619825" cy="975774"/>
            <a:chOff x="8641357" y="2133650"/>
            <a:chExt cx="2620431" cy="976000"/>
          </a:xfrm>
        </p:grpSpPr>
        <p:sp>
          <p:nvSpPr>
            <p:cNvPr id="75" name="TextBox 74"/>
            <p:cNvSpPr txBox="1"/>
            <p:nvPr/>
          </p:nvSpPr>
          <p:spPr>
            <a:xfrm>
              <a:off x="8785373" y="2504356"/>
              <a:ext cx="2133944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76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784483" y="2133650"/>
              <a:ext cx="2477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2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053201" y="5084971"/>
            <a:ext cx="2619825" cy="994820"/>
            <a:chOff x="8641357" y="2133650"/>
            <a:chExt cx="2620431" cy="995050"/>
          </a:xfrm>
        </p:grpSpPr>
        <p:sp>
          <p:nvSpPr>
            <p:cNvPr id="79" name="TextBox 78"/>
            <p:cNvSpPr txBox="1"/>
            <p:nvPr/>
          </p:nvSpPr>
          <p:spPr>
            <a:xfrm>
              <a:off x="8785373" y="2523406"/>
              <a:ext cx="2133944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80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784483" y="2133650"/>
              <a:ext cx="2477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09999"/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2000" dirty="0">
                <a:solidFill>
                  <a:srgbClr val="00999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691693" y="5049052"/>
            <a:ext cx="2619825" cy="994820"/>
            <a:chOff x="8641357" y="2133650"/>
            <a:chExt cx="2620431" cy="995050"/>
          </a:xfrm>
        </p:grpSpPr>
        <p:sp>
          <p:nvSpPr>
            <p:cNvPr id="83" name="TextBox 82"/>
            <p:cNvSpPr txBox="1"/>
            <p:nvPr/>
          </p:nvSpPr>
          <p:spPr>
            <a:xfrm>
              <a:off x="8785373" y="2523406"/>
              <a:ext cx="2133944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点击此处添加内容</a:t>
              </a:r>
            </a:p>
          </p:txBody>
        </p:sp>
        <p:sp>
          <p:nvSpPr>
            <p:cNvPr id="84" name="Freeform 512"/>
            <p:cNvSpPr>
              <a:spLocks/>
            </p:cNvSpPr>
            <p:nvPr/>
          </p:nvSpPr>
          <p:spPr bwMode="auto">
            <a:xfrm>
              <a:off x="8641357" y="2228252"/>
              <a:ext cx="118487" cy="234738"/>
            </a:xfrm>
            <a:custGeom>
              <a:avLst/>
              <a:gdLst>
                <a:gd name="T0" fmla="*/ 54 w 106"/>
                <a:gd name="T1" fmla="*/ 105 h 210"/>
                <a:gd name="T2" fmla="*/ 0 w 106"/>
                <a:gd name="T3" fmla="*/ 159 h 210"/>
                <a:gd name="T4" fmla="*/ 0 w 106"/>
                <a:gd name="T5" fmla="*/ 210 h 210"/>
                <a:gd name="T6" fmla="*/ 0 w 106"/>
                <a:gd name="T7" fmla="*/ 210 h 210"/>
                <a:gd name="T8" fmla="*/ 106 w 106"/>
                <a:gd name="T9" fmla="*/ 105 h 210"/>
                <a:gd name="T10" fmla="*/ 0 w 106"/>
                <a:gd name="T11" fmla="*/ 0 h 210"/>
                <a:gd name="T12" fmla="*/ 0 w 106"/>
                <a:gd name="T13" fmla="*/ 0 h 210"/>
                <a:gd name="T14" fmla="*/ 0 w 106"/>
                <a:gd name="T15" fmla="*/ 51 h 210"/>
                <a:gd name="T16" fmla="*/ 54 w 106"/>
                <a:gd name="T17" fmla="*/ 105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210">
                  <a:moveTo>
                    <a:pt x="54" y="105"/>
                  </a:moveTo>
                  <a:lnTo>
                    <a:pt x="0" y="159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106" y="10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51"/>
                  </a:lnTo>
                  <a:lnTo>
                    <a:pt x="54" y="10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8784483" y="2133650"/>
              <a:ext cx="24773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点击输入小标题</a:t>
              </a:r>
              <a:endParaRPr lang="zh-CN" altLang="zh-CN" sz="2000" dirty="0">
                <a:solidFill>
                  <a:schemeClr val="accent4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2005951" y="2757737"/>
            <a:ext cx="1200520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核心产品</a:t>
            </a:r>
            <a:endParaRPr lang="zh-CN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文本框 26"/>
          <p:cNvSpPr txBox="1"/>
          <p:nvPr/>
        </p:nvSpPr>
        <p:spPr>
          <a:xfrm>
            <a:off x="2172556" y="3492238"/>
            <a:ext cx="809650" cy="830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799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lang="zh-CN" altLang="en-US" sz="4799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文本框 5"/>
          <p:cNvSpPr txBox="1"/>
          <p:nvPr/>
        </p:nvSpPr>
        <p:spPr>
          <a:xfrm>
            <a:off x="961414" y="187481"/>
            <a:ext cx="324789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3599" dirty="0"/>
              <a:t>产品开发计划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70850" y="356718"/>
            <a:ext cx="2603670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Product development plan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4332126" y="2757737"/>
            <a:ext cx="1200520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主要产品</a:t>
            </a:r>
            <a:endParaRPr lang="zh-CN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591018" y="2757737"/>
            <a:ext cx="1200520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附属产品</a:t>
            </a:r>
            <a:endParaRPr lang="zh-CN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8854034" y="2757737"/>
            <a:ext cx="1200520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其他产品</a:t>
            </a:r>
            <a:endParaRPr lang="zh-CN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文本框 26"/>
          <p:cNvSpPr txBox="1"/>
          <p:nvPr/>
        </p:nvSpPr>
        <p:spPr>
          <a:xfrm>
            <a:off x="4560796" y="3492238"/>
            <a:ext cx="809650" cy="830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799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lang="zh-CN" altLang="en-US" sz="4799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8" name="文本框 26"/>
          <p:cNvSpPr txBox="1"/>
          <p:nvPr/>
        </p:nvSpPr>
        <p:spPr>
          <a:xfrm>
            <a:off x="6813241" y="3492238"/>
            <a:ext cx="809650" cy="830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799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lang="zh-CN" altLang="en-US" sz="4799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9" name="文本框 26"/>
          <p:cNvSpPr txBox="1"/>
          <p:nvPr/>
        </p:nvSpPr>
        <p:spPr>
          <a:xfrm>
            <a:off x="9097876" y="3492238"/>
            <a:ext cx="809650" cy="830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799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lang="zh-CN" altLang="en-US" sz="4799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11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9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9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9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4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14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64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14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79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9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9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9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940"/>
                            </p:stCondLst>
                            <p:childTnLst>
                              <p:par>
                                <p:cTn id="9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440"/>
                            </p:stCondLst>
                            <p:childTnLst>
                              <p:par>
                                <p:cTn id="10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94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440"/>
                            </p:stCondLst>
                            <p:childTnLst>
                              <p:par>
                                <p:cTn id="1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90"/>
                            </p:stCondLst>
                            <p:childTnLst>
                              <p:par>
                                <p:cTn id="1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90" grpId="0"/>
      <p:bldP spid="26" grpId="0"/>
      <p:bldP spid="27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4" y="187481"/>
            <a:ext cx="324789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3599" dirty="0"/>
              <a:t>销售网络布局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70850" y="356718"/>
            <a:ext cx="2603670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Sales network layout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Freeform 58"/>
          <p:cNvSpPr>
            <a:spLocks noEditPoints="1"/>
          </p:cNvSpPr>
          <p:nvPr/>
        </p:nvSpPr>
        <p:spPr bwMode="auto">
          <a:xfrm>
            <a:off x="1977475" y="2527396"/>
            <a:ext cx="6865453" cy="2784256"/>
          </a:xfrm>
          <a:custGeom>
            <a:avLst/>
            <a:gdLst>
              <a:gd name="T0" fmla="*/ 669 w 1588"/>
              <a:gd name="T1" fmla="*/ 1 h 644"/>
              <a:gd name="T2" fmla="*/ 550 w 1588"/>
              <a:gd name="T3" fmla="*/ 76 h 644"/>
              <a:gd name="T4" fmla="*/ 636 w 1588"/>
              <a:gd name="T5" fmla="*/ 94 h 644"/>
              <a:gd name="T6" fmla="*/ 560 w 1588"/>
              <a:gd name="T7" fmla="*/ 395 h 644"/>
              <a:gd name="T8" fmla="*/ 454 w 1588"/>
              <a:gd name="T9" fmla="*/ 344 h 644"/>
              <a:gd name="T10" fmla="*/ 360 w 1588"/>
              <a:gd name="T11" fmla="*/ 265 h 644"/>
              <a:gd name="T12" fmla="*/ 481 w 1588"/>
              <a:gd name="T13" fmla="*/ 197 h 644"/>
              <a:gd name="T14" fmla="*/ 525 w 1588"/>
              <a:gd name="T15" fmla="*/ 165 h 644"/>
              <a:gd name="T16" fmla="*/ 464 w 1588"/>
              <a:gd name="T17" fmla="*/ 122 h 644"/>
              <a:gd name="T18" fmla="*/ 384 w 1588"/>
              <a:gd name="T19" fmla="*/ 110 h 644"/>
              <a:gd name="T20" fmla="*/ 439 w 1588"/>
              <a:gd name="T21" fmla="*/ 94 h 644"/>
              <a:gd name="T22" fmla="*/ 507 w 1588"/>
              <a:gd name="T23" fmla="*/ 103 h 644"/>
              <a:gd name="T24" fmla="*/ 372 w 1588"/>
              <a:gd name="T25" fmla="*/ 81 h 644"/>
              <a:gd name="T26" fmla="*/ 273 w 1588"/>
              <a:gd name="T27" fmla="*/ 68 h 644"/>
              <a:gd name="T28" fmla="*/ 175 w 1588"/>
              <a:gd name="T29" fmla="*/ 86 h 644"/>
              <a:gd name="T30" fmla="*/ 38 w 1588"/>
              <a:gd name="T31" fmla="*/ 108 h 644"/>
              <a:gd name="T32" fmla="*/ 95 w 1588"/>
              <a:gd name="T33" fmla="*/ 136 h 644"/>
              <a:gd name="T34" fmla="*/ 227 w 1588"/>
              <a:gd name="T35" fmla="*/ 210 h 644"/>
              <a:gd name="T36" fmla="*/ 347 w 1588"/>
              <a:gd name="T37" fmla="*/ 324 h 644"/>
              <a:gd name="T38" fmla="*/ 453 w 1588"/>
              <a:gd name="T39" fmla="*/ 466 h 644"/>
              <a:gd name="T40" fmla="*/ 467 w 1588"/>
              <a:gd name="T41" fmla="*/ 634 h 644"/>
              <a:gd name="T42" fmla="*/ 523 w 1588"/>
              <a:gd name="T43" fmla="*/ 539 h 644"/>
              <a:gd name="T44" fmla="*/ 417 w 1588"/>
              <a:gd name="T45" fmla="*/ 208 h 644"/>
              <a:gd name="T46" fmla="*/ 383 w 1588"/>
              <a:gd name="T47" fmla="*/ 182 h 644"/>
              <a:gd name="T48" fmla="*/ 473 w 1588"/>
              <a:gd name="T49" fmla="*/ 315 h 644"/>
              <a:gd name="T50" fmla="*/ 371 w 1588"/>
              <a:gd name="T51" fmla="*/ 67 h 644"/>
              <a:gd name="T52" fmla="*/ 747 w 1588"/>
              <a:gd name="T53" fmla="*/ 148 h 644"/>
              <a:gd name="T54" fmla="*/ 771 w 1588"/>
              <a:gd name="T55" fmla="*/ 169 h 644"/>
              <a:gd name="T56" fmla="*/ 34 w 1588"/>
              <a:gd name="T57" fmla="*/ 158 h 644"/>
              <a:gd name="T58" fmla="*/ 296 w 1588"/>
              <a:gd name="T59" fmla="*/ 52 h 644"/>
              <a:gd name="T60" fmla="*/ 339 w 1588"/>
              <a:gd name="T61" fmla="*/ 62 h 644"/>
              <a:gd name="T62" fmla="*/ 1446 w 1588"/>
              <a:gd name="T63" fmla="*/ 433 h 644"/>
              <a:gd name="T64" fmla="*/ 1384 w 1588"/>
              <a:gd name="T65" fmla="*/ 243 h 644"/>
              <a:gd name="T66" fmla="*/ 1518 w 1588"/>
              <a:gd name="T67" fmla="*/ 83 h 644"/>
              <a:gd name="T68" fmla="*/ 1358 w 1588"/>
              <a:gd name="T69" fmla="*/ 73 h 644"/>
              <a:gd name="T70" fmla="*/ 1155 w 1588"/>
              <a:gd name="T71" fmla="*/ 76 h 644"/>
              <a:gd name="T72" fmla="*/ 1088 w 1588"/>
              <a:gd name="T73" fmla="*/ 72 h 644"/>
              <a:gd name="T74" fmla="*/ 947 w 1588"/>
              <a:gd name="T75" fmla="*/ 107 h 644"/>
              <a:gd name="T76" fmla="*/ 861 w 1588"/>
              <a:gd name="T77" fmla="*/ 118 h 644"/>
              <a:gd name="T78" fmla="*/ 819 w 1588"/>
              <a:gd name="T79" fmla="*/ 152 h 644"/>
              <a:gd name="T80" fmla="*/ 796 w 1588"/>
              <a:gd name="T81" fmla="*/ 210 h 644"/>
              <a:gd name="T82" fmla="*/ 899 w 1588"/>
              <a:gd name="T83" fmla="*/ 227 h 644"/>
              <a:gd name="T84" fmla="*/ 780 w 1588"/>
              <a:gd name="T85" fmla="*/ 234 h 644"/>
              <a:gd name="T86" fmla="*/ 826 w 1588"/>
              <a:gd name="T87" fmla="*/ 383 h 644"/>
              <a:gd name="T88" fmla="*/ 957 w 1588"/>
              <a:gd name="T89" fmla="*/ 471 h 644"/>
              <a:gd name="T90" fmla="*/ 968 w 1588"/>
              <a:gd name="T91" fmla="*/ 313 h 644"/>
              <a:gd name="T92" fmla="*/ 1085 w 1588"/>
              <a:gd name="T93" fmla="*/ 289 h 644"/>
              <a:gd name="T94" fmla="*/ 1230 w 1588"/>
              <a:gd name="T95" fmla="*/ 338 h 644"/>
              <a:gd name="T96" fmla="*/ 1316 w 1588"/>
              <a:gd name="T97" fmla="*/ 229 h 644"/>
              <a:gd name="T98" fmla="*/ 1422 w 1588"/>
              <a:gd name="T99" fmla="*/ 191 h 644"/>
              <a:gd name="T100" fmla="*/ 1480 w 1588"/>
              <a:gd name="T101" fmla="*/ 138 h 644"/>
              <a:gd name="T102" fmla="*/ 909 w 1588"/>
              <a:gd name="T103" fmla="*/ 200 h 644"/>
              <a:gd name="T104" fmla="*/ 989 w 1588"/>
              <a:gd name="T105" fmla="*/ 197 h 644"/>
              <a:gd name="T106" fmla="*/ 1392 w 1588"/>
              <a:gd name="T107" fmla="*/ 450 h 644"/>
              <a:gd name="T108" fmla="*/ 1332 w 1588"/>
              <a:gd name="T109" fmla="*/ 548 h 644"/>
              <a:gd name="T110" fmla="*/ 852 w 1588"/>
              <a:gd name="T111" fmla="*/ 228 h 644"/>
              <a:gd name="T112" fmla="*/ 1576 w 1588"/>
              <a:gd name="T113" fmla="*/ 568 h 644"/>
              <a:gd name="T114" fmla="*/ 1271 w 1588"/>
              <a:gd name="T115" fmla="*/ 427 h 644"/>
              <a:gd name="T116" fmla="*/ 1328 w 1588"/>
              <a:gd name="T117" fmla="*/ 408 h 644"/>
              <a:gd name="T118" fmla="*/ 1337 w 1588"/>
              <a:gd name="T119" fmla="*/ 332 h 644"/>
              <a:gd name="T120" fmla="*/ 1306 w 1588"/>
              <a:gd name="T121" fmla="*/ 365 h 644"/>
              <a:gd name="T122" fmla="*/ 977 w 1588"/>
              <a:gd name="T123" fmla="*/ 489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88" h="644">
                <a:moveTo>
                  <a:pt x="436" y="288"/>
                </a:moveTo>
                <a:cubicBezTo>
                  <a:pt x="440" y="287"/>
                  <a:pt x="437" y="284"/>
                  <a:pt x="434" y="284"/>
                </a:cubicBezTo>
                <a:cubicBezTo>
                  <a:pt x="431" y="284"/>
                  <a:pt x="431" y="289"/>
                  <a:pt x="436" y="288"/>
                </a:cubicBezTo>
                <a:close/>
                <a:moveTo>
                  <a:pt x="436" y="315"/>
                </a:moveTo>
                <a:cubicBezTo>
                  <a:pt x="432" y="316"/>
                  <a:pt x="433" y="323"/>
                  <a:pt x="437" y="322"/>
                </a:cubicBezTo>
                <a:cubicBezTo>
                  <a:pt x="442" y="320"/>
                  <a:pt x="439" y="315"/>
                  <a:pt x="436" y="315"/>
                </a:cubicBezTo>
                <a:close/>
                <a:moveTo>
                  <a:pt x="667" y="76"/>
                </a:moveTo>
                <a:cubicBezTo>
                  <a:pt x="668" y="76"/>
                  <a:pt x="673" y="77"/>
                  <a:pt x="673" y="79"/>
                </a:cubicBezTo>
                <a:cubicBezTo>
                  <a:pt x="673" y="82"/>
                  <a:pt x="675" y="85"/>
                  <a:pt x="680" y="84"/>
                </a:cubicBezTo>
                <a:cubicBezTo>
                  <a:pt x="685" y="83"/>
                  <a:pt x="684" y="79"/>
                  <a:pt x="683" y="78"/>
                </a:cubicBezTo>
                <a:cubicBezTo>
                  <a:pt x="682" y="77"/>
                  <a:pt x="681" y="75"/>
                  <a:pt x="680" y="73"/>
                </a:cubicBezTo>
                <a:cubicBezTo>
                  <a:pt x="679" y="71"/>
                  <a:pt x="680" y="69"/>
                  <a:pt x="685" y="68"/>
                </a:cubicBezTo>
                <a:cubicBezTo>
                  <a:pt x="690" y="68"/>
                  <a:pt x="697" y="70"/>
                  <a:pt x="697" y="66"/>
                </a:cubicBezTo>
                <a:cubicBezTo>
                  <a:pt x="697" y="62"/>
                  <a:pt x="697" y="58"/>
                  <a:pt x="699" y="56"/>
                </a:cubicBezTo>
                <a:cubicBezTo>
                  <a:pt x="700" y="53"/>
                  <a:pt x="703" y="52"/>
                  <a:pt x="702" y="51"/>
                </a:cubicBezTo>
                <a:cubicBezTo>
                  <a:pt x="700" y="50"/>
                  <a:pt x="698" y="52"/>
                  <a:pt x="696" y="48"/>
                </a:cubicBezTo>
                <a:cubicBezTo>
                  <a:pt x="694" y="45"/>
                  <a:pt x="697" y="42"/>
                  <a:pt x="699" y="40"/>
                </a:cubicBezTo>
                <a:cubicBezTo>
                  <a:pt x="701" y="39"/>
                  <a:pt x="712" y="29"/>
                  <a:pt x="718" y="27"/>
                </a:cubicBezTo>
                <a:cubicBezTo>
                  <a:pt x="724" y="26"/>
                  <a:pt x="728" y="20"/>
                  <a:pt x="724" y="19"/>
                </a:cubicBezTo>
                <a:cubicBezTo>
                  <a:pt x="720" y="18"/>
                  <a:pt x="712" y="15"/>
                  <a:pt x="706" y="19"/>
                </a:cubicBezTo>
                <a:cubicBezTo>
                  <a:pt x="701" y="23"/>
                  <a:pt x="698" y="27"/>
                  <a:pt x="692" y="26"/>
                </a:cubicBezTo>
                <a:cubicBezTo>
                  <a:pt x="686" y="25"/>
                  <a:pt x="687" y="26"/>
                  <a:pt x="686" y="19"/>
                </a:cubicBezTo>
                <a:cubicBezTo>
                  <a:pt x="686" y="12"/>
                  <a:pt x="680" y="0"/>
                  <a:pt x="674" y="0"/>
                </a:cubicBezTo>
                <a:cubicBezTo>
                  <a:pt x="669" y="1"/>
                  <a:pt x="669" y="1"/>
                  <a:pt x="669" y="1"/>
                </a:cubicBezTo>
                <a:cubicBezTo>
                  <a:pt x="669" y="1"/>
                  <a:pt x="576" y="1"/>
                  <a:pt x="573" y="4"/>
                </a:cubicBezTo>
                <a:cubicBezTo>
                  <a:pt x="570" y="7"/>
                  <a:pt x="567" y="14"/>
                  <a:pt x="564" y="12"/>
                </a:cubicBezTo>
                <a:cubicBezTo>
                  <a:pt x="562" y="10"/>
                  <a:pt x="561" y="5"/>
                  <a:pt x="558" y="7"/>
                </a:cubicBezTo>
                <a:cubicBezTo>
                  <a:pt x="554" y="9"/>
                  <a:pt x="557" y="14"/>
                  <a:pt x="554" y="18"/>
                </a:cubicBezTo>
                <a:cubicBezTo>
                  <a:pt x="551" y="21"/>
                  <a:pt x="543" y="21"/>
                  <a:pt x="540" y="20"/>
                </a:cubicBezTo>
                <a:cubicBezTo>
                  <a:pt x="538" y="18"/>
                  <a:pt x="535" y="17"/>
                  <a:pt x="525" y="18"/>
                </a:cubicBezTo>
                <a:cubicBezTo>
                  <a:pt x="515" y="18"/>
                  <a:pt x="504" y="21"/>
                  <a:pt x="506" y="24"/>
                </a:cubicBezTo>
                <a:cubicBezTo>
                  <a:pt x="508" y="27"/>
                  <a:pt x="502" y="29"/>
                  <a:pt x="500" y="28"/>
                </a:cubicBezTo>
                <a:cubicBezTo>
                  <a:pt x="498" y="26"/>
                  <a:pt x="490" y="29"/>
                  <a:pt x="491" y="33"/>
                </a:cubicBezTo>
                <a:cubicBezTo>
                  <a:pt x="491" y="36"/>
                  <a:pt x="489" y="39"/>
                  <a:pt x="485" y="38"/>
                </a:cubicBezTo>
                <a:cubicBezTo>
                  <a:pt x="481" y="38"/>
                  <a:pt x="478" y="40"/>
                  <a:pt x="477" y="43"/>
                </a:cubicBezTo>
                <a:cubicBezTo>
                  <a:pt x="477" y="45"/>
                  <a:pt x="468" y="47"/>
                  <a:pt x="467" y="47"/>
                </a:cubicBezTo>
                <a:cubicBezTo>
                  <a:pt x="466" y="47"/>
                  <a:pt x="454" y="47"/>
                  <a:pt x="458" y="50"/>
                </a:cubicBezTo>
                <a:cubicBezTo>
                  <a:pt x="461" y="52"/>
                  <a:pt x="463" y="50"/>
                  <a:pt x="467" y="51"/>
                </a:cubicBezTo>
                <a:cubicBezTo>
                  <a:pt x="471" y="52"/>
                  <a:pt x="474" y="57"/>
                  <a:pt x="476" y="58"/>
                </a:cubicBezTo>
                <a:cubicBezTo>
                  <a:pt x="478" y="59"/>
                  <a:pt x="480" y="58"/>
                  <a:pt x="482" y="57"/>
                </a:cubicBezTo>
                <a:cubicBezTo>
                  <a:pt x="483" y="55"/>
                  <a:pt x="485" y="50"/>
                  <a:pt x="485" y="50"/>
                </a:cubicBezTo>
                <a:cubicBezTo>
                  <a:pt x="485" y="50"/>
                  <a:pt x="485" y="55"/>
                  <a:pt x="488" y="56"/>
                </a:cubicBezTo>
                <a:cubicBezTo>
                  <a:pt x="491" y="57"/>
                  <a:pt x="498" y="55"/>
                  <a:pt x="500" y="55"/>
                </a:cubicBezTo>
                <a:cubicBezTo>
                  <a:pt x="502" y="56"/>
                  <a:pt x="514" y="57"/>
                  <a:pt x="518" y="59"/>
                </a:cubicBezTo>
                <a:cubicBezTo>
                  <a:pt x="521" y="60"/>
                  <a:pt x="529" y="61"/>
                  <a:pt x="531" y="65"/>
                </a:cubicBezTo>
                <a:cubicBezTo>
                  <a:pt x="533" y="68"/>
                  <a:pt x="534" y="79"/>
                  <a:pt x="535" y="80"/>
                </a:cubicBezTo>
                <a:cubicBezTo>
                  <a:pt x="536" y="82"/>
                  <a:pt x="541" y="76"/>
                  <a:pt x="542" y="75"/>
                </a:cubicBezTo>
                <a:cubicBezTo>
                  <a:pt x="543" y="74"/>
                  <a:pt x="548" y="75"/>
                  <a:pt x="550" y="76"/>
                </a:cubicBezTo>
                <a:cubicBezTo>
                  <a:pt x="551" y="78"/>
                  <a:pt x="555" y="82"/>
                  <a:pt x="555" y="84"/>
                </a:cubicBezTo>
                <a:cubicBezTo>
                  <a:pt x="555" y="86"/>
                  <a:pt x="554" y="89"/>
                  <a:pt x="553" y="88"/>
                </a:cubicBezTo>
                <a:cubicBezTo>
                  <a:pt x="551" y="87"/>
                  <a:pt x="549" y="87"/>
                  <a:pt x="550" y="85"/>
                </a:cubicBezTo>
                <a:cubicBezTo>
                  <a:pt x="551" y="83"/>
                  <a:pt x="551" y="79"/>
                  <a:pt x="549" y="79"/>
                </a:cubicBezTo>
                <a:cubicBezTo>
                  <a:pt x="547" y="79"/>
                  <a:pt x="545" y="79"/>
                  <a:pt x="545" y="79"/>
                </a:cubicBezTo>
                <a:cubicBezTo>
                  <a:pt x="545" y="79"/>
                  <a:pt x="542" y="78"/>
                  <a:pt x="539" y="81"/>
                </a:cubicBezTo>
                <a:cubicBezTo>
                  <a:pt x="536" y="85"/>
                  <a:pt x="538" y="89"/>
                  <a:pt x="540" y="89"/>
                </a:cubicBezTo>
                <a:cubicBezTo>
                  <a:pt x="542" y="89"/>
                  <a:pt x="546" y="89"/>
                  <a:pt x="546" y="90"/>
                </a:cubicBezTo>
                <a:cubicBezTo>
                  <a:pt x="546" y="91"/>
                  <a:pt x="542" y="94"/>
                  <a:pt x="542" y="96"/>
                </a:cubicBezTo>
                <a:cubicBezTo>
                  <a:pt x="542" y="98"/>
                  <a:pt x="546" y="104"/>
                  <a:pt x="547" y="105"/>
                </a:cubicBezTo>
                <a:cubicBezTo>
                  <a:pt x="548" y="106"/>
                  <a:pt x="553" y="107"/>
                  <a:pt x="554" y="108"/>
                </a:cubicBezTo>
                <a:cubicBezTo>
                  <a:pt x="556" y="108"/>
                  <a:pt x="551" y="108"/>
                  <a:pt x="552" y="110"/>
                </a:cubicBezTo>
                <a:cubicBezTo>
                  <a:pt x="553" y="112"/>
                  <a:pt x="555" y="116"/>
                  <a:pt x="558" y="117"/>
                </a:cubicBezTo>
                <a:cubicBezTo>
                  <a:pt x="561" y="118"/>
                  <a:pt x="569" y="123"/>
                  <a:pt x="570" y="125"/>
                </a:cubicBezTo>
                <a:cubicBezTo>
                  <a:pt x="571" y="127"/>
                  <a:pt x="577" y="123"/>
                  <a:pt x="578" y="123"/>
                </a:cubicBezTo>
                <a:cubicBezTo>
                  <a:pt x="579" y="123"/>
                  <a:pt x="579" y="128"/>
                  <a:pt x="583" y="128"/>
                </a:cubicBezTo>
                <a:cubicBezTo>
                  <a:pt x="586" y="129"/>
                  <a:pt x="587" y="128"/>
                  <a:pt x="590" y="126"/>
                </a:cubicBezTo>
                <a:cubicBezTo>
                  <a:pt x="593" y="123"/>
                  <a:pt x="593" y="120"/>
                  <a:pt x="593" y="118"/>
                </a:cubicBezTo>
                <a:cubicBezTo>
                  <a:pt x="593" y="116"/>
                  <a:pt x="593" y="114"/>
                  <a:pt x="596" y="115"/>
                </a:cubicBezTo>
                <a:cubicBezTo>
                  <a:pt x="600" y="116"/>
                  <a:pt x="601" y="114"/>
                  <a:pt x="601" y="112"/>
                </a:cubicBezTo>
                <a:cubicBezTo>
                  <a:pt x="601" y="109"/>
                  <a:pt x="598" y="106"/>
                  <a:pt x="603" y="105"/>
                </a:cubicBezTo>
                <a:cubicBezTo>
                  <a:pt x="609" y="105"/>
                  <a:pt x="611" y="101"/>
                  <a:pt x="615" y="101"/>
                </a:cubicBezTo>
                <a:cubicBezTo>
                  <a:pt x="618" y="101"/>
                  <a:pt x="627" y="103"/>
                  <a:pt x="628" y="101"/>
                </a:cubicBezTo>
                <a:cubicBezTo>
                  <a:pt x="629" y="100"/>
                  <a:pt x="633" y="94"/>
                  <a:pt x="636" y="94"/>
                </a:cubicBezTo>
                <a:cubicBezTo>
                  <a:pt x="639" y="94"/>
                  <a:pt x="646" y="93"/>
                  <a:pt x="653" y="92"/>
                </a:cubicBezTo>
                <a:cubicBezTo>
                  <a:pt x="659" y="91"/>
                  <a:pt x="666" y="88"/>
                  <a:pt x="669" y="88"/>
                </a:cubicBezTo>
                <a:cubicBezTo>
                  <a:pt x="671" y="88"/>
                  <a:pt x="676" y="88"/>
                  <a:pt x="675" y="86"/>
                </a:cubicBezTo>
                <a:cubicBezTo>
                  <a:pt x="673" y="85"/>
                  <a:pt x="670" y="81"/>
                  <a:pt x="667" y="81"/>
                </a:cubicBezTo>
                <a:cubicBezTo>
                  <a:pt x="663" y="81"/>
                  <a:pt x="666" y="76"/>
                  <a:pt x="667" y="76"/>
                </a:cubicBezTo>
                <a:close/>
                <a:moveTo>
                  <a:pt x="447" y="305"/>
                </a:moveTo>
                <a:cubicBezTo>
                  <a:pt x="447" y="304"/>
                  <a:pt x="443" y="300"/>
                  <a:pt x="440" y="300"/>
                </a:cubicBezTo>
                <a:cubicBezTo>
                  <a:pt x="437" y="300"/>
                  <a:pt x="432" y="297"/>
                  <a:pt x="429" y="295"/>
                </a:cubicBezTo>
                <a:cubicBezTo>
                  <a:pt x="426" y="292"/>
                  <a:pt x="420" y="292"/>
                  <a:pt x="418" y="292"/>
                </a:cubicBezTo>
                <a:cubicBezTo>
                  <a:pt x="416" y="292"/>
                  <a:pt x="406" y="295"/>
                  <a:pt x="406" y="295"/>
                </a:cubicBezTo>
                <a:cubicBezTo>
                  <a:pt x="406" y="298"/>
                  <a:pt x="410" y="297"/>
                  <a:pt x="414" y="297"/>
                </a:cubicBezTo>
                <a:cubicBezTo>
                  <a:pt x="419" y="297"/>
                  <a:pt x="427" y="297"/>
                  <a:pt x="428" y="298"/>
                </a:cubicBezTo>
                <a:cubicBezTo>
                  <a:pt x="430" y="300"/>
                  <a:pt x="437" y="303"/>
                  <a:pt x="439" y="305"/>
                </a:cubicBezTo>
                <a:cubicBezTo>
                  <a:pt x="440" y="306"/>
                  <a:pt x="447" y="307"/>
                  <a:pt x="447" y="305"/>
                </a:cubicBezTo>
                <a:close/>
                <a:moveTo>
                  <a:pt x="621" y="417"/>
                </a:moveTo>
                <a:cubicBezTo>
                  <a:pt x="618" y="416"/>
                  <a:pt x="612" y="415"/>
                  <a:pt x="610" y="412"/>
                </a:cubicBezTo>
                <a:cubicBezTo>
                  <a:pt x="608" y="409"/>
                  <a:pt x="601" y="406"/>
                  <a:pt x="599" y="407"/>
                </a:cubicBezTo>
                <a:cubicBezTo>
                  <a:pt x="597" y="408"/>
                  <a:pt x="593" y="409"/>
                  <a:pt x="590" y="407"/>
                </a:cubicBezTo>
                <a:cubicBezTo>
                  <a:pt x="587" y="405"/>
                  <a:pt x="582" y="402"/>
                  <a:pt x="580" y="401"/>
                </a:cubicBezTo>
                <a:cubicBezTo>
                  <a:pt x="578" y="399"/>
                  <a:pt x="573" y="398"/>
                  <a:pt x="571" y="398"/>
                </a:cubicBezTo>
                <a:cubicBezTo>
                  <a:pt x="569" y="398"/>
                  <a:pt x="569" y="397"/>
                  <a:pt x="566" y="401"/>
                </a:cubicBezTo>
                <a:cubicBezTo>
                  <a:pt x="562" y="406"/>
                  <a:pt x="566" y="407"/>
                  <a:pt x="560" y="407"/>
                </a:cubicBezTo>
                <a:cubicBezTo>
                  <a:pt x="554" y="406"/>
                  <a:pt x="560" y="406"/>
                  <a:pt x="564" y="401"/>
                </a:cubicBezTo>
                <a:cubicBezTo>
                  <a:pt x="567" y="396"/>
                  <a:pt x="563" y="394"/>
                  <a:pt x="560" y="395"/>
                </a:cubicBezTo>
                <a:cubicBezTo>
                  <a:pt x="556" y="396"/>
                  <a:pt x="559" y="398"/>
                  <a:pt x="552" y="399"/>
                </a:cubicBezTo>
                <a:cubicBezTo>
                  <a:pt x="546" y="401"/>
                  <a:pt x="546" y="397"/>
                  <a:pt x="550" y="396"/>
                </a:cubicBezTo>
                <a:cubicBezTo>
                  <a:pt x="554" y="395"/>
                  <a:pt x="561" y="392"/>
                  <a:pt x="561" y="390"/>
                </a:cubicBezTo>
                <a:cubicBezTo>
                  <a:pt x="561" y="389"/>
                  <a:pt x="560" y="385"/>
                  <a:pt x="557" y="385"/>
                </a:cubicBezTo>
                <a:cubicBezTo>
                  <a:pt x="554" y="385"/>
                  <a:pt x="555" y="381"/>
                  <a:pt x="550" y="376"/>
                </a:cubicBezTo>
                <a:cubicBezTo>
                  <a:pt x="546" y="371"/>
                  <a:pt x="540" y="368"/>
                  <a:pt x="535" y="369"/>
                </a:cubicBezTo>
                <a:cubicBezTo>
                  <a:pt x="531" y="370"/>
                  <a:pt x="528" y="371"/>
                  <a:pt x="525" y="367"/>
                </a:cubicBezTo>
                <a:cubicBezTo>
                  <a:pt x="523" y="362"/>
                  <a:pt x="520" y="362"/>
                  <a:pt x="519" y="359"/>
                </a:cubicBezTo>
                <a:cubicBezTo>
                  <a:pt x="517" y="357"/>
                  <a:pt x="514" y="359"/>
                  <a:pt x="512" y="358"/>
                </a:cubicBezTo>
                <a:cubicBezTo>
                  <a:pt x="511" y="357"/>
                  <a:pt x="511" y="357"/>
                  <a:pt x="511" y="357"/>
                </a:cubicBezTo>
                <a:cubicBezTo>
                  <a:pt x="511" y="357"/>
                  <a:pt x="506" y="358"/>
                  <a:pt x="509" y="355"/>
                </a:cubicBezTo>
                <a:cubicBezTo>
                  <a:pt x="512" y="351"/>
                  <a:pt x="513" y="345"/>
                  <a:pt x="512" y="345"/>
                </a:cubicBezTo>
                <a:cubicBezTo>
                  <a:pt x="510" y="346"/>
                  <a:pt x="509" y="351"/>
                  <a:pt x="507" y="351"/>
                </a:cubicBezTo>
                <a:cubicBezTo>
                  <a:pt x="505" y="350"/>
                  <a:pt x="506" y="350"/>
                  <a:pt x="503" y="347"/>
                </a:cubicBezTo>
                <a:cubicBezTo>
                  <a:pt x="499" y="345"/>
                  <a:pt x="493" y="347"/>
                  <a:pt x="493" y="349"/>
                </a:cubicBezTo>
                <a:cubicBezTo>
                  <a:pt x="493" y="351"/>
                  <a:pt x="491" y="352"/>
                  <a:pt x="491" y="352"/>
                </a:cubicBezTo>
                <a:cubicBezTo>
                  <a:pt x="491" y="352"/>
                  <a:pt x="490" y="351"/>
                  <a:pt x="489" y="349"/>
                </a:cubicBezTo>
                <a:cubicBezTo>
                  <a:pt x="487" y="346"/>
                  <a:pt x="482" y="346"/>
                  <a:pt x="479" y="348"/>
                </a:cubicBezTo>
                <a:cubicBezTo>
                  <a:pt x="477" y="351"/>
                  <a:pt x="475" y="343"/>
                  <a:pt x="473" y="343"/>
                </a:cubicBezTo>
                <a:cubicBezTo>
                  <a:pt x="472" y="343"/>
                  <a:pt x="468" y="345"/>
                  <a:pt x="466" y="348"/>
                </a:cubicBezTo>
                <a:cubicBezTo>
                  <a:pt x="464" y="351"/>
                  <a:pt x="465" y="356"/>
                  <a:pt x="463" y="356"/>
                </a:cubicBezTo>
                <a:cubicBezTo>
                  <a:pt x="462" y="356"/>
                  <a:pt x="461" y="349"/>
                  <a:pt x="462" y="347"/>
                </a:cubicBezTo>
                <a:cubicBezTo>
                  <a:pt x="462" y="345"/>
                  <a:pt x="466" y="341"/>
                  <a:pt x="463" y="340"/>
                </a:cubicBezTo>
                <a:cubicBezTo>
                  <a:pt x="460" y="339"/>
                  <a:pt x="456" y="344"/>
                  <a:pt x="454" y="344"/>
                </a:cubicBezTo>
                <a:cubicBezTo>
                  <a:pt x="452" y="345"/>
                  <a:pt x="448" y="347"/>
                  <a:pt x="446" y="350"/>
                </a:cubicBezTo>
                <a:cubicBezTo>
                  <a:pt x="444" y="353"/>
                  <a:pt x="442" y="355"/>
                  <a:pt x="440" y="356"/>
                </a:cubicBezTo>
                <a:cubicBezTo>
                  <a:pt x="438" y="357"/>
                  <a:pt x="434" y="356"/>
                  <a:pt x="435" y="355"/>
                </a:cubicBezTo>
                <a:cubicBezTo>
                  <a:pt x="436" y="354"/>
                  <a:pt x="429" y="350"/>
                  <a:pt x="428" y="351"/>
                </a:cubicBezTo>
                <a:cubicBezTo>
                  <a:pt x="426" y="353"/>
                  <a:pt x="423" y="354"/>
                  <a:pt x="420" y="356"/>
                </a:cubicBezTo>
                <a:cubicBezTo>
                  <a:pt x="416" y="357"/>
                  <a:pt x="413" y="354"/>
                  <a:pt x="412" y="352"/>
                </a:cubicBezTo>
                <a:cubicBezTo>
                  <a:pt x="412" y="351"/>
                  <a:pt x="410" y="350"/>
                  <a:pt x="410" y="345"/>
                </a:cubicBezTo>
                <a:cubicBezTo>
                  <a:pt x="409" y="340"/>
                  <a:pt x="411" y="335"/>
                  <a:pt x="412" y="332"/>
                </a:cubicBezTo>
                <a:cubicBezTo>
                  <a:pt x="413" y="329"/>
                  <a:pt x="406" y="323"/>
                  <a:pt x="403" y="323"/>
                </a:cubicBezTo>
                <a:cubicBezTo>
                  <a:pt x="401" y="324"/>
                  <a:pt x="398" y="326"/>
                  <a:pt x="395" y="326"/>
                </a:cubicBezTo>
                <a:cubicBezTo>
                  <a:pt x="393" y="326"/>
                  <a:pt x="394" y="325"/>
                  <a:pt x="390" y="325"/>
                </a:cubicBezTo>
                <a:cubicBezTo>
                  <a:pt x="386" y="325"/>
                  <a:pt x="389" y="324"/>
                  <a:pt x="390" y="321"/>
                </a:cubicBezTo>
                <a:cubicBezTo>
                  <a:pt x="391" y="317"/>
                  <a:pt x="388" y="313"/>
                  <a:pt x="392" y="310"/>
                </a:cubicBezTo>
                <a:cubicBezTo>
                  <a:pt x="397" y="307"/>
                  <a:pt x="395" y="300"/>
                  <a:pt x="392" y="299"/>
                </a:cubicBezTo>
                <a:cubicBezTo>
                  <a:pt x="390" y="299"/>
                  <a:pt x="385" y="300"/>
                  <a:pt x="381" y="300"/>
                </a:cubicBezTo>
                <a:cubicBezTo>
                  <a:pt x="378" y="300"/>
                  <a:pt x="375" y="303"/>
                  <a:pt x="377" y="306"/>
                </a:cubicBezTo>
                <a:cubicBezTo>
                  <a:pt x="378" y="309"/>
                  <a:pt x="375" y="312"/>
                  <a:pt x="374" y="311"/>
                </a:cubicBezTo>
                <a:cubicBezTo>
                  <a:pt x="372" y="311"/>
                  <a:pt x="371" y="309"/>
                  <a:pt x="367" y="312"/>
                </a:cubicBezTo>
                <a:cubicBezTo>
                  <a:pt x="363" y="315"/>
                  <a:pt x="361" y="314"/>
                  <a:pt x="357" y="311"/>
                </a:cubicBezTo>
                <a:cubicBezTo>
                  <a:pt x="353" y="307"/>
                  <a:pt x="348" y="304"/>
                  <a:pt x="347" y="298"/>
                </a:cubicBezTo>
                <a:cubicBezTo>
                  <a:pt x="347" y="293"/>
                  <a:pt x="346" y="288"/>
                  <a:pt x="348" y="285"/>
                </a:cubicBezTo>
                <a:cubicBezTo>
                  <a:pt x="349" y="282"/>
                  <a:pt x="349" y="276"/>
                  <a:pt x="347" y="276"/>
                </a:cubicBezTo>
                <a:cubicBezTo>
                  <a:pt x="345" y="275"/>
                  <a:pt x="350" y="271"/>
                  <a:pt x="352" y="270"/>
                </a:cubicBezTo>
                <a:cubicBezTo>
                  <a:pt x="355" y="270"/>
                  <a:pt x="359" y="266"/>
                  <a:pt x="360" y="265"/>
                </a:cubicBezTo>
                <a:cubicBezTo>
                  <a:pt x="361" y="263"/>
                  <a:pt x="364" y="264"/>
                  <a:pt x="369" y="264"/>
                </a:cubicBezTo>
                <a:cubicBezTo>
                  <a:pt x="373" y="264"/>
                  <a:pt x="374" y="264"/>
                  <a:pt x="378" y="266"/>
                </a:cubicBezTo>
                <a:cubicBezTo>
                  <a:pt x="382" y="268"/>
                  <a:pt x="383" y="265"/>
                  <a:pt x="383" y="264"/>
                </a:cubicBezTo>
                <a:cubicBezTo>
                  <a:pt x="383" y="262"/>
                  <a:pt x="384" y="260"/>
                  <a:pt x="389" y="261"/>
                </a:cubicBezTo>
                <a:cubicBezTo>
                  <a:pt x="393" y="261"/>
                  <a:pt x="400" y="259"/>
                  <a:pt x="401" y="260"/>
                </a:cubicBezTo>
                <a:cubicBezTo>
                  <a:pt x="402" y="261"/>
                  <a:pt x="404" y="266"/>
                  <a:pt x="406" y="264"/>
                </a:cubicBezTo>
                <a:cubicBezTo>
                  <a:pt x="409" y="263"/>
                  <a:pt x="409" y="260"/>
                  <a:pt x="410" y="265"/>
                </a:cubicBezTo>
                <a:cubicBezTo>
                  <a:pt x="411" y="269"/>
                  <a:pt x="413" y="276"/>
                  <a:pt x="416" y="277"/>
                </a:cubicBezTo>
                <a:cubicBezTo>
                  <a:pt x="420" y="278"/>
                  <a:pt x="418" y="283"/>
                  <a:pt x="421" y="283"/>
                </a:cubicBezTo>
                <a:cubicBezTo>
                  <a:pt x="425" y="284"/>
                  <a:pt x="426" y="276"/>
                  <a:pt x="425" y="273"/>
                </a:cubicBezTo>
                <a:cubicBezTo>
                  <a:pt x="424" y="271"/>
                  <a:pt x="422" y="263"/>
                  <a:pt x="420" y="261"/>
                </a:cubicBezTo>
                <a:cubicBezTo>
                  <a:pt x="418" y="259"/>
                  <a:pt x="418" y="254"/>
                  <a:pt x="422" y="253"/>
                </a:cubicBezTo>
                <a:cubicBezTo>
                  <a:pt x="425" y="251"/>
                  <a:pt x="434" y="244"/>
                  <a:pt x="437" y="241"/>
                </a:cubicBezTo>
                <a:cubicBezTo>
                  <a:pt x="440" y="239"/>
                  <a:pt x="447" y="237"/>
                  <a:pt x="445" y="234"/>
                </a:cubicBezTo>
                <a:cubicBezTo>
                  <a:pt x="442" y="231"/>
                  <a:pt x="442" y="229"/>
                  <a:pt x="442" y="227"/>
                </a:cubicBezTo>
                <a:cubicBezTo>
                  <a:pt x="442" y="225"/>
                  <a:pt x="444" y="225"/>
                  <a:pt x="445" y="227"/>
                </a:cubicBezTo>
                <a:cubicBezTo>
                  <a:pt x="446" y="228"/>
                  <a:pt x="451" y="225"/>
                  <a:pt x="450" y="223"/>
                </a:cubicBezTo>
                <a:cubicBezTo>
                  <a:pt x="448" y="221"/>
                  <a:pt x="449" y="218"/>
                  <a:pt x="451" y="219"/>
                </a:cubicBezTo>
                <a:cubicBezTo>
                  <a:pt x="454" y="219"/>
                  <a:pt x="455" y="217"/>
                  <a:pt x="454" y="215"/>
                </a:cubicBezTo>
                <a:cubicBezTo>
                  <a:pt x="453" y="214"/>
                  <a:pt x="456" y="212"/>
                  <a:pt x="459" y="213"/>
                </a:cubicBezTo>
                <a:cubicBezTo>
                  <a:pt x="462" y="213"/>
                  <a:pt x="468" y="212"/>
                  <a:pt x="470" y="211"/>
                </a:cubicBezTo>
                <a:cubicBezTo>
                  <a:pt x="471" y="209"/>
                  <a:pt x="467" y="208"/>
                  <a:pt x="467" y="205"/>
                </a:cubicBezTo>
                <a:cubicBezTo>
                  <a:pt x="467" y="202"/>
                  <a:pt x="472" y="199"/>
                  <a:pt x="475" y="199"/>
                </a:cubicBezTo>
                <a:cubicBezTo>
                  <a:pt x="477" y="198"/>
                  <a:pt x="481" y="199"/>
                  <a:pt x="481" y="197"/>
                </a:cubicBezTo>
                <a:cubicBezTo>
                  <a:pt x="481" y="196"/>
                  <a:pt x="485" y="193"/>
                  <a:pt x="486" y="196"/>
                </a:cubicBezTo>
                <a:cubicBezTo>
                  <a:pt x="486" y="199"/>
                  <a:pt x="486" y="203"/>
                  <a:pt x="489" y="203"/>
                </a:cubicBezTo>
                <a:cubicBezTo>
                  <a:pt x="492" y="203"/>
                  <a:pt x="495" y="200"/>
                  <a:pt x="496" y="199"/>
                </a:cubicBezTo>
                <a:cubicBezTo>
                  <a:pt x="498" y="199"/>
                  <a:pt x="505" y="197"/>
                  <a:pt x="506" y="197"/>
                </a:cubicBezTo>
                <a:cubicBezTo>
                  <a:pt x="508" y="197"/>
                  <a:pt x="517" y="196"/>
                  <a:pt x="516" y="193"/>
                </a:cubicBezTo>
                <a:cubicBezTo>
                  <a:pt x="515" y="191"/>
                  <a:pt x="514" y="188"/>
                  <a:pt x="512" y="187"/>
                </a:cubicBezTo>
                <a:cubicBezTo>
                  <a:pt x="511" y="186"/>
                  <a:pt x="510" y="187"/>
                  <a:pt x="509" y="189"/>
                </a:cubicBezTo>
                <a:cubicBezTo>
                  <a:pt x="507" y="191"/>
                  <a:pt x="504" y="191"/>
                  <a:pt x="504" y="189"/>
                </a:cubicBezTo>
                <a:cubicBezTo>
                  <a:pt x="503" y="188"/>
                  <a:pt x="504" y="183"/>
                  <a:pt x="501" y="185"/>
                </a:cubicBezTo>
                <a:cubicBezTo>
                  <a:pt x="499" y="186"/>
                  <a:pt x="498" y="188"/>
                  <a:pt x="497" y="187"/>
                </a:cubicBezTo>
                <a:cubicBezTo>
                  <a:pt x="495" y="186"/>
                  <a:pt x="494" y="184"/>
                  <a:pt x="494" y="184"/>
                </a:cubicBezTo>
                <a:cubicBezTo>
                  <a:pt x="494" y="184"/>
                  <a:pt x="498" y="182"/>
                  <a:pt x="495" y="178"/>
                </a:cubicBezTo>
                <a:cubicBezTo>
                  <a:pt x="492" y="175"/>
                  <a:pt x="489" y="176"/>
                  <a:pt x="485" y="178"/>
                </a:cubicBezTo>
                <a:cubicBezTo>
                  <a:pt x="481" y="180"/>
                  <a:pt x="481" y="179"/>
                  <a:pt x="477" y="180"/>
                </a:cubicBezTo>
                <a:cubicBezTo>
                  <a:pt x="472" y="181"/>
                  <a:pt x="470" y="183"/>
                  <a:pt x="470" y="183"/>
                </a:cubicBezTo>
                <a:cubicBezTo>
                  <a:pt x="470" y="183"/>
                  <a:pt x="476" y="179"/>
                  <a:pt x="479" y="177"/>
                </a:cubicBezTo>
                <a:cubicBezTo>
                  <a:pt x="481" y="174"/>
                  <a:pt x="485" y="173"/>
                  <a:pt x="487" y="171"/>
                </a:cubicBezTo>
                <a:cubicBezTo>
                  <a:pt x="489" y="169"/>
                  <a:pt x="495" y="172"/>
                  <a:pt x="495" y="172"/>
                </a:cubicBezTo>
                <a:cubicBezTo>
                  <a:pt x="495" y="172"/>
                  <a:pt x="498" y="169"/>
                  <a:pt x="498" y="171"/>
                </a:cubicBezTo>
                <a:cubicBezTo>
                  <a:pt x="498" y="173"/>
                  <a:pt x="498" y="178"/>
                  <a:pt x="500" y="178"/>
                </a:cubicBezTo>
                <a:cubicBezTo>
                  <a:pt x="502" y="178"/>
                  <a:pt x="509" y="175"/>
                  <a:pt x="506" y="174"/>
                </a:cubicBezTo>
                <a:cubicBezTo>
                  <a:pt x="503" y="173"/>
                  <a:pt x="510" y="174"/>
                  <a:pt x="512" y="172"/>
                </a:cubicBezTo>
                <a:cubicBezTo>
                  <a:pt x="515" y="170"/>
                  <a:pt x="518" y="170"/>
                  <a:pt x="520" y="169"/>
                </a:cubicBezTo>
                <a:cubicBezTo>
                  <a:pt x="521" y="169"/>
                  <a:pt x="522" y="165"/>
                  <a:pt x="525" y="165"/>
                </a:cubicBezTo>
                <a:cubicBezTo>
                  <a:pt x="528" y="165"/>
                  <a:pt x="529" y="169"/>
                  <a:pt x="525" y="171"/>
                </a:cubicBezTo>
                <a:cubicBezTo>
                  <a:pt x="521" y="173"/>
                  <a:pt x="521" y="179"/>
                  <a:pt x="519" y="180"/>
                </a:cubicBezTo>
                <a:cubicBezTo>
                  <a:pt x="517" y="182"/>
                  <a:pt x="518" y="184"/>
                  <a:pt x="521" y="183"/>
                </a:cubicBezTo>
                <a:cubicBezTo>
                  <a:pt x="524" y="183"/>
                  <a:pt x="527" y="184"/>
                  <a:pt x="529" y="183"/>
                </a:cubicBezTo>
                <a:cubicBezTo>
                  <a:pt x="532" y="182"/>
                  <a:pt x="534" y="184"/>
                  <a:pt x="534" y="185"/>
                </a:cubicBezTo>
                <a:cubicBezTo>
                  <a:pt x="535" y="186"/>
                  <a:pt x="537" y="184"/>
                  <a:pt x="537" y="184"/>
                </a:cubicBezTo>
                <a:cubicBezTo>
                  <a:pt x="537" y="184"/>
                  <a:pt x="542" y="183"/>
                  <a:pt x="544" y="185"/>
                </a:cubicBezTo>
                <a:cubicBezTo>
                  <a:pt x="545" y="186"/>
                  <a:pt x="546" y="183"/>
                  <a:pt x="545" y="181"/>
                </a:cubicBezTo>
                <a:cubicBezTo>
                  <a:pt x="544" y="180"/>
                  <a:pt x="543" y="178"/>
                  <a:pt x="542" y="175"/>
                </a:cubicBezTo>
                <a:cubicBezTo>
                  <a:pt x="540" y="173"/>
                  <a:pt x="539" y="172"/>
                  <a:pt x="536" y="173"/>
                </a:cubicBezTo>
                <a:cubicBezTo>
                  <a:pt x="533" y="174"/>
                  <a:pt x="532" y="172"/>
                  <a:pt x="530" y="171"/>
                </a:cubicBezTo>
                <a:cubicBezTo>
                  <a:pt x="528" y="170"/>
                  <a:pt x="527" y="173"/>
                  <a:pt x="528" y="170"/>
                </a:cubicBezTo>
                <a:cubicBezTo>
                  <a:pt x="530" y="167"/>
                  <a:pt x="531" y="167"/>
                  <a:pt x="532" y="164"/>
                </a:cubicBezTo>
                <a:cubicBezTo>
                  <a:pt x="533" y="162"/>
                  <a:pt x="538" y="158"/>
                  <a:pt x="533" y="157"/>
                </a:cubicBezTo>
                <a:cubicBezTo>
                  <a:pt x="528" y="156"/>
                  <a:pt x="526" y="155"/>
                  <a:pt x="526" y="153"/>
                </a:cubicBezTo>
                <a:cubicBezTo>
                  <a:pt x="525" y="150"/>
                  <a:pt x="519" y="146"/>
                  <a:pt x="518" y="146"/>
                </a:cubicBezTo>
                <a:cubicBezTo>
                  <a:pt x="516" y="146"/>
                  <a:pt x="511" y="146"/>
                  <a:pt x="510" y="144"/>
                </a:cubicBezTo>
                <a:cubicBezTo>
                  <a:pt x="510" y="143"/>
                  <a:pt x="506" y="138"/>
                  <a:pt x="504" y="136"/>
                </a:cubicBezTo>
                <a:cubicBezTo>
                  <a:pt x="503" y="135"/>
                  <a:pt x="495" y="126"/>
                  <a:pt x="494" y="125"/>
                </a:cubicBezTo>
                <a:cubicBezTo>
                  <a:pt x="493" y="125"/>
                  <a:pt x="492" y="125"/>
                  <a:pt x="488" y="130"/>
                </a:cubicBezTo>
                <a:cubicBezTo>
                  <a:pt x="485" y="134"/>
                  <a:pt x="482" y="135"/>
                  <a:pt x="479" y="134"/>
                </a:cubicBezTo>
                <a:cubicBezTo>
                  <a:pt x="476" y="133"/>
                  <a:pt x="476" y="133"/>
                  <a:pt x="473" y="130"/>
                </a:cubicBezTo>
                <a:cubicBezTo>
                  <a:pt x="471" y="127"/>
                  <a:pt x="476" y="127"/>
                  <a:pt x="475" y="125"/>
                </a:cubicBezTo>
                <a:cubicBezTo>
                  <a:pt x="474" y="123"/>
                  <a:pt x="468" y="122"/>
                  <a:pt x="464" y="122"/>
                </a:cubicBezTo>
                <a:cubicBezTo>
                  <a:pt x="460" y="121"/>
                  <a:pt x="458" y="117"/>
                  <a:pt x="452" y="117"/>
                </a:cubicBezTo>
                <a:cubicBezTo>
                  <a:pt x="446" y="116"/>
                  <a:pt x="439" y="118"/>
                  <a:pt x="437" y="118"/>
                </a:cubicBezTo>
                <a:cubicBezTo>
                  <a:pt x="436" y="118"/>
                  <a:pt x="436" y="120"/>
                  <a:pt x="435" y="124"/>
                </a:cubicBezTo>
                <a:cubicBezTo>
                  <a:pt x="434" y="129"/>
                  <a:pt x="437" y="130"/>
                  <a:pt x="434" y="130"/>
                </a:cubicBezTo>
                <a:cubicBezTo>
                  <a:pt x="431" y="131"/>
                  <a:pt x="429" y="132"/>
                  <a:pt x="433" y="133"/>
                </a:cubicBezTo>
                <a:cubicBezTo>
                  <a:pt x="436" y="135"/>
                  <a:pt x="440" y="141"/>
                  <a:pt x="440" y="141"/>
                </a:cubicBezTo>
                <a:cubicBezTo>
                  <a:pt x="440" y="141"/>
                  <a:pt x="440" y="144"/>
                  <a:pt x="438" y="146"/>
                </a:cubicBezTo>
                <a:cubicBezTo>
                  <a:pt x="435" y="148"/>
                  <a:pt x="433" y="150"/>
                  <a:pt x="431" y="147"/>
                </a:cubicBezTo>
                <a:cubicBezTo>
                  <a:pt x="429" y="145"/>
                  <a:pt x="425" y="146"/>
                  <a:pt x="426" y="148"/>
                </a:cubicBezTo>
                <a:cubicBezTo>
                  <a:pt x="428" y="150"/>
                  <a:pt x="430" y="151"/>
                  <a:pt x="430" y="153"/>
                </a:cubicBezTo>
                <a:cubicBezTo>
                  <a:pt x="430" y="156"/>
                  <a:pt x="433" y="161"/>
                  <a:pt x="431" y="163"/>
                </a:cubicBezTo>
                <a:cubicBezTo>
                  <a:pt x="429" y="165"/>
                  <a:pt x="426" y="164"/>
                  <a:pt x="424" y="164"/>
                </a:cubicBezTo>
                <a:cubicBezTo>
                  <a:pt x="422" y="164"/>
                  <a:pt x="420" y="161"/>
                  <a:pt x="422" y="160"/>
                </a:cubicBezTo>
                <a:cubicBezTo>
                  <a:pt x="423" y="160"/>
                  <a:pt x="422" y="154"/>
                  <a:pt x="422" y="154"/>
                </a:cubicBezTo>
                <a:cubicBezTo>
                  <a:pt x="422" y="154"/>
                  <a:pt x="417" y="160"/>
                  <a:pt x="417" y="157"/>
                </a:cubicBezTo>
                <a:cubicBezTo>
                  <a:pt x="418" y="153"/>
                  <a:pt x="416" y="153"/>
                  <a:pt x="416" y="150"/>
                </a:cubicBezTo>
                <a:cubicBezTo>
                  <a:pt x="416" y="148"/>
                  <a:pt x="413" y="147"/>
                  <a:pt x="410" y="147"/>
                </a:cubicBezTo>
                <a:cubicBezTo>
                  <a:pt x="406" y="148"/>
                  <a:pt x="402" y="146"/>
                  <a:pt x="396" y="145"/>
                </a:cubicBezTo>
                <a:cubicBezTo>
                  <a:pt x="389" y="144"/>
                  <a:pt x="387" y="143"/>
                  <a:pt x="381" y="141"/>
                </a:cubicBezTo>
                <a:cubicBezTo>
                  <a:pt x="376" y="138"/>
                  <a:pt x="374" y="140"/>
                  <a:pt x="372" y="140"/>
                </a:cubicBezTo>
                <a:cubicBezTo>
                  <a:pt x="369" y="141"/>
                  <a:pt x="370" y="135"/>
                  <a:pt x="367" y="134"/>
                </a:cubicBezTo>
                <a:cubicBezTo>
                  <a:pt x="363" y="133"/>
                  <a:pt x="361" y="135"/>
                  <a:pt x="361" y="130"/>
                </a:cubicBezTo>
                <a:cubicBezTo>
                  <a:pt x="360" y="125"/>
                  <a:pt x="362" y="124"/>
                  <a:pt x="370" y="119"/>
                </a:cubicBezTo>
                <a:cubicBezTo>
                  <a:pt x="378" y="113"/>
                  <a:pt x="377" y="111"/>
                  <a:pt x="384" y="110"/>
                </a:cubicBezTo>
                <a:cubicBezTo>
                  <a:pt x="390" y="110"/>
                  <a:pt x="393" y="111"/>
                  <a:pt x="393" y="109"/>
                </a:cubicBezTo>
                <a:cubicBezTo>
                  <a:pt x="393" y="107"/>
                  <a:pt x="395" y="100"/>
                  <a:pt x="395" y="104"/>
                </a:cubicBezTo>
                <a:cubicBezTo>
                  <a:pt x="395" y="107"/>
                  <a:pt x="402" y="108"/>
                  <a:pt x="399" y="110"/>
                </a:cubicBezTo>
                <a:cubicBezTo>
                  <a:pt x="395" y="113"/>
                  <a:pt x="397" y="113"/>
                  <a:pt x="400" y="113"/>
                </a:cubicBezTo>
                <a:cubicBezTo>
                  <a:pt x="403" y="113"/>
                  <a:pt x="408" y="111"/>
                  <a:pt x="408" y="111"/>
                </a:cubicBezTo>
                <a:cubicBezTo>
                  <a:pt x="408" y="111"/>
                  <a:pt x="414" y="108"/>
                  <a:pt x="415" y="110"/>
                </a:cubicBezTo>
                <a:cubicBezTo>
                  <a:pt x="417" y="113"/>
                  <a:pt x="417" y="115"/>
                  <a:pt x="419" y="115"/>
                </a:cubicBezTo>
                <a:cubicBezTo>
                  <a:pt x="422" y="115"/>
                  <a:pt x="428" y="112"/>
                  <a:pt x="423" y="109"/>
                </a:cubicBezTo>
                <a:cubicBezTo>
                  <a:pt x="418" y="107"/>
                  <a:pt x="415" y="107"/>
                  <a:pt x="412" y="104"/>
                </a:cubicBezTo>
                <a:cubicBezTo>
                  <a:pt x="409" y="101"/>
                  <a:pt x="409" y="102"/>
                  <a:pt x="406" y="103"/>
                </a:cubicBezTo>
                <a:cubicBezTo>
                  <a:pt x="403" y="104"/>
                  <a:pt x="403" y="102"/>
                  <a:pt x="401" y="102"/>
                </a:cubicBezTo>
                <a:cubicBezTo>
                  <a:pt x="400" y="102"/>
                  <a:pt x="398" y="102"/>
                  <a:pt x="398" y="101"/>
                </a:cubicBezTo>
                <a:cubicBezTo>
                  <a:pt x="397" y="99"/>
                  <a:pt x="398" y="99"/>
                  <a:pt x="402" y="99"/>
                </a:cubicBezTo>
                <a:cubicBezTo>
                  <a:pt x="406" y="99"/>
                  <a:pt x="410" y="100"/>
                  <a:pt x="410" y="100"/>
                </a:cubicBezTo>
                <a:cubicBezTo>
                  <a:pt x="410" y="100"/>
                  <a:pt x="415" y="99"/>
                  <a:pt x="416" y="98"/>
                </a:cubicBezTo>
                <a:cubicBezTo>
                  <a:pt x="417" y="98"/>
                  <a:pt x="423" y="97"/>
                  <a:pt x="422" y="94"/>
                </a:cubicBezTo>
                <a:cubicBezTo>
                  <a:pt x="421" y="90"/>
                  <a:pt x="417" y="90"/>
                  <a:pt x="416" y="89"/>
                </a:cubicBezTo>
                <a:cubicBezTo>
                  <a:pt x="415" y="88"/>
                  <a:pt x="418" y="86"/>
                  <a:pt x="420" y="86"/>
                </a:cubicBezTo>
                <a:cubicBezTo>
                  <a:pt x="422" y="85"/>
                  <a:pt x="427" y="86"/>
                  <a:pt x="427" y="86"/>
                </a:cubicBezTo>
                <a:cubicBezTo>
                  <a:pt x="427" y="86"/>
                  <a:pt x="431" y="86"/>
                  <a:pt x="431" y="85"/>
                </a:cubicBezTo>
                <a:cubicBezTo>
                  <a:pt x="431" y="83"/>
                  <a:pt x="430" y="81"/>
                  <a:pt x="432" y="82"/>
                </a:cubicBezTo>
                <a:cubicBezTo>
                  <a:pt x="434" y="83"/>
                  <a:pt x="432" y="87"/>
                  <a:pt x="436" y="86"/>
                </a:cubicBezTo>
                <a:cubicBezTo>
                  <a:pt x="439" y="85"/>
                  <a:pt x="440" y="86"/>
                  <a:pt x="442" y="87"/>
                </a:cubicBezTo>
                <a:cubicBezTo>
                  <a:pt x="444" y="88"/>
                  <a:pt x="441" y="93"/>
                  <a:pt x="439" y="94"/>
                </a:cubicBezTo>
                <a:cubicBezTo>
                  <a:pt x="437" y="94"/>
                  <a:pt x="434" y="96"/>
                  <a:pt x="439" y="96"/>
                </a:cubicBezTo>
                <a:cubicBezTo>
                  <a:pt x="443" y="97"/>
                  <a:pt x="446" y="97"/>
                  <a:pt x="446" y="97"/>
                </a:cubicBezTo>
                <a:cubicBezTo>
                  <a:pt x="446" y="97"/>
                  <a:pt x="448" y="94"/>
                  <a:pt x="450" y="92"/>
                </a:cubicBezTo>
                <a:cubicBezTo>
                  <a:pt x="451" y="90"/>
                  <a:pt x="453" y="91"/>
                  <a:pt x="454" y="92"/>
                </a:cubicBezTo>
                <a:cubicBezTo>
                  <a:pt x="456" y="93"/>
                  <a:pt x="461" y="94"/>
                  <a:pt x="456" y="95"/>
                </a:cubicBezTo>
                <a:cubicBezTo>
                  <a:pt x="451" y="97"/>
                  <a:pt x="450" y="99"/>
                  <a:pt x="448" y="100"/>
                </a:cubicBezTo>
                <a:cubicBezTo>
                  <a:pt x="447" y="102"/>
                  <a:pt x="447" y="104"/>
                  <a:pt x="442" y="102"/>
                </a:cubicBezTo>
                <a:cubicBezTo>
                  <a:pt x="437" y="101"/>
                  <a:pt x="434" y="102"/>
                  <a:pt x="433" y="104"/>
                </a:cubicBezTo>
                <a:cubicBezTo>
                  <a:pt x="432" y="105"/>
                  <a:pt x="433" y="111"/>
                  <a:pt x="435" y="111"/>
                </a:cubicBezTo>
                <a:cubicBezTo>
                  <a:pt x="437" y="110"/>
                  <a:pt x="439" y="110"/>
                  <a:pt x="441" y="109"/>
                </a:cubicBezTo>
                <a:cubicBezTo>
                  <a:pt x="443" y="108"/>
                  <a:pt x="452" y="110"/>
                  <a:pt x="454" y="110"/>
                </a:cubicBezTo>
                <a:cubicBezTo>
                  <a:pt x="457" y="109"/>
                  <a:pt x="461" y="113"/>
                  <a:pt x="462" y="113"/>
                </a:cubicBezTo>
                <a:cubicBezTo>
                  <a:pt x="463" y="112"/>
                  <a:pt x="465" y="114"/>
                  <a:pt x="467" y="116"/>
                </a:cubicBezTo>
                <a:cubicBezTo>
                  <a:pt x="470" y="117"/>
                  <a:pt x="469" y="112"/>
                  <a:pt x="473" y="115"/>
                </a:cubicBezTo>
                <a:cubicBezTo>
                  <a:pt x="477" y="118"/>
                  <a:pt x="475" y="118"/>
                  <a:pt x="477" y="118"/>
                </a:cubicBezTo>
                <a:cubicBezTo>
                  <a:pt x="479" y="118"/>
                  <a:pt x="484" y="119"/>
                  <a:pt x="484" y="119"/>
                </a:cubicBezTo>
                <a:cubicBezTo>
                  <a:pt x="484" y="119"/>
                  <a:pt x="485" y="115"/>
                  <a:pt x="489" y="116"/>
                </a:cubicBezTo>
                <a:cubicBezTo>
                  <a:pt x="492" y="116"/>
                  <a:pt x="496" y="121"/>
                  <a:pt x="495" y="118"/>
                </a:cubicBezTo>
                <a:cubicBezTo>
                  <a:pt x="495" y="115"/>
                  <a:pt x="496" y="112"/>
                  <a:pt x="493" y="110"/>
                </a:cubicBezTo>
                <a:cubicBezTo>
                  <a:pt x="490" y="108"/>
                  <a:pt x="485" y="106"/>
                  <a:pt x="484" y="105"/>
                </a:cubicBezTo>
                <a:cubicBezTo>
                  <a:pt x="483" y="104"/>
                  <a:pt x="482" y="102"/>
                  <a:pt x="484" y="102"/>
                </a:cubicBezTo>
                <a:cubicBezTo>
                  <a:pt x="485" y="101"/>
                  <a:pt x="490" y="102"/>
                  <a:pt x="493" y="104"/>
                </a:cubicBezTo>
                <a:cubicBezTo>
                  <a:pt x="496" y="106"/>
                  <a:pt x="499" y="108"/>
                  <a:pt x="501" y="106"/>
                </a:cubicBezTo>
                <a:cubicBezTo>
                  <a:pt x="503" y="105"/>
                  <a:pt x="506" y="104"/>
                  <a:pt x="507" y="103"/>
                </a:cubicBezTo>
                <a:cubicBezTo>
                  <a:pt x="508" y="102"/>
                  <a:pt x="511" y="98"/>
                  <a:pt x="511" y="98"/>
                </a:cubicBezTo>
                <a:cubicBezTo>
                  <a:pt x="511" y="98"/>
                  <a:pt x="500" y="97"/>
                  <a:pt x="498" y="95"/>
                </a:cubicBezTo>
                <a:cubicBezTo>
                  <a:pt x="496" y="93"/>
                  <a:pt x="491" y="90"/>
                  <a:pt x="490" y="90"/>
                </a:cubicBezTo>
                <a:cubicBezTo>
                  <a:pt x="488" y="90"/>
                  <a:pt x="484" y="93"/>
                  <a:pt x="482" y="89"/>
                </a:cubicBezTo>
                <a:cubicBezTo>
                  <a:pt x="481" y="85"/>
                  <a:pt x="481" y="81"/>
                  <a:pt x="479" y="80"/>
                </a:cubicBezTo>
                <a:cubicBezTo>
                  <a:pt x="478" y="80"/>
                  <a:pt x="462" y="78"/>
                  <a:pt x="460" y="77"/>
                </a:cubicBezTo>
                <a:cubicBezTo>
                  <a:pt x="458" y="76"/>
                  <a:pt x="448" y="73"/>
                  <a:pt x="445" y="71"/>
                </a:cubicBezTo>
                <a:cubicBezTo>
                  <a:pt x="442" y="69"/>
                  <a:pt x="437" y="66"/>
                  <a:pt x="434" y="66"/>
                </a:cubicBezTo>
                <a:cubicBezTo>
                  <a:pt x="431" y="66"/>
                  <a:pt x="418" y="68"/>
                  <a:pt x="416" y="68"/>
                </a:cubicBezTo>
                <a:cubicBezTo>
                  <a:pt x="414" y="67"/>
                  <a:pt x="407" y="68"/>
                  <a:pt x="404" y="69"/>
                </a:cubicBezTo>
                <a:cubicBezTo>
                  <a:pt x="401" y="69"/>
                  <a:pt x="408" y="74"/>
                  <a:pt x="402" y="75"/>
                </a:cubicBezTo>
                <a:cubicBezTo>
                  <a:pt x="396" y="76"/>
                  <a:pt x="397" y="77"/>
                  <a:pt x="398" y="71"/>
                </a:cubicBezTo>
                <a:cubicBezTo>
                  <a:pt x="399" y="66"/>
                  <a:pt x="394" y="64"/>
                  <a:pt x="389" y="66"/>
                </a:cubicBezTo>
                <a:cubicBezTo>
                  <a:pt x="384" y="69"/>
                  <a:pt x="377" y="70"/>
                  <a:pt x="378" y="73"/>
                </a:cubicBezTo>
                <a:cubicBezTo>
                  <a:pt x="380" y="76"/>
                  <a:pt x="378" y="77"/>
                  <a:pt x="382" y="80"/>
                </a:cubicBezTo>
                <a:cubicBezTo>
                  <a:pt x="386" y="83"/>
                  <a:pt x="387" y="83"/>
                  <a:pt x="392" y="83"/>
                </a:cubicBezTo>
                <a:cubicBezTo>
                  <a:pt x="397" y="83"/>
                  <a:pt x="402" y="84"/>
                  <a:pt x="402" y="84"/>
                </a:cubicBezTo>
                <a:cubicBezTo>
                  <a:pt x="402" y="84"/>
                  <a:pt x="402" y="88"/>
                  <a:pt x="400" y="89"/>
                </a:cubicBezTo>
                <a:cubicBezTo>
                  <a:pt x="398" y="90"/>
                  <a:pt x="395" y="90"/>
                  <a:pt x="394" y="92"/>
                </a:cubicBezTo>
                <a:cubicBezTo>
                  <a:pt x="394" y="94"/>
                  <a:pt x="390" y="96"/>
                  <a:pt x="390" y="94"/>
                </a:cubicBezTo>
                <a:cubicBezTo>
                  <a:pt x="390" y="93"/>
                  <a:pt x="392" y="90"/>
                  <a:pt x="389" y="88"/>
                </a:cubicBezTo>
                <a:cubicBezTo>
                  <a:pt x="386" y="86"/>
                  <a:pt x="386" y="85"/>
                  <a:pt x="383" y="87"/>
                </a:cubicBezTo>
                <a:cubicBezTo>
                  <a:pt x="380" y="89"/>
                  <a:pt x="379" y="90"/>
                  <a:pt x="378" y="87"/>
                </a:cubicBezTo>
                <a:cubicBezTo>
                  <a:pt x="376" y="84"/>
                  <a:pt x="372" y="81"/>
                  <a:pt x="372" y="81"/>
                </a:cubicBezTo>
                <a:cubicBezTo>
                  <a:pt x="372" y="81"/>
                  <a:pt x="369" y="77"/>
                  <a:pt x="366" y="76"/>
                </a:cubicBezTo>
                <a:cubicBezTo>
                  <a:pt x="364" y="74"/>
                  <a:pt x="360" y="74"/>
                  <a:pt x="360" y="76"/>
                </a:cubicBezTo>
                <a:cubicBezTo>
                  <a:pt x="359" y="78"/>
                  <a:pt x="360" y="80"/>
                  <a:pt x="362" y="83"/>
                </a:cubicBezTo>
                <a:cubicBezTo>
                  <a:pt x="363" y="86"/>
                  <a:pt x="365" y="93"/>
                  <a:pt x="362" y="93"/>
                </a:cubicBezTo>
                <a:cubicBezTo>
                  <a:pt x="360" y="94"/>
                  <a:pt x="359" y="94"/>
                  <a:pt x="356" y="95"/>
                </a:cubicBezTo>
                <a:cubicBezTo>
                  <a:pt x="354" y="96"/>
                  <a:pt x="353" y="94"/>
                  <a:pt x="353" y="91"/>
                </a:cubicBezTo>
                <a:cubicBezTo>
                  <a:pt x="353" y="88"/>
                  <a:pt x="352" y="85"/>
                  <a:pt x="352" y="84"/>
                </a:cubicBezTo>
                <a:cubicBezTo>
                  <a:pt x="353" y="83"/>
                  <a:pt x="349" y="85"/>
                  <a:pt x="346" y="84"/>
                </a:cubicBezTo>
                <a:cubicBezTo>
                  <a:pt x="342" y="83"/>
                  <a:pt x="339" y="85"/>
                  <a:pt x="342" y="86"/>
                </a:cubicBezTo>
                <a:cubicBezTo>
                  <a:pt x="346" y="88"/>
                  <a:pt x="347" y="92"/>
                  <a:pt x="344" y="93"/>
                </a:cubicBezTo>
                <a:cubicBezTo>
                  <a:pt x="340" y="94"/>
                  <a:pt x="327" y="93"/>
                  <a:pt x="323" y="93"/>
                </a:cubicBezTo>
                <a:cubicBezTo>
                  <a:pt x="319" y="93"/>
                  <a:pt x="313" y="94"/>
                  <a:pt x="312" y="92"/>
                </a:cubicBezTo>
                <a:cubicBezTo>
                  <a:pt x="311" y="90"/>
                  <a:pt x="315" y="88"/>
                  <a:pt x="318" y="88"/>
                </a:cubicBezTo>
                <a:cubicBezTo>
                  <a:pt x="321" y="88"/>
                  <a:pt x="328" y="89"/>
                  <a:pt x="331" y="85"/>
                </a:cubicBezTo>
                <a:cubicBezTo>
                  <a:pt x="335" y="80"/>
                  <a:pt x="328" y="80"/>
                  <a:pt x="325" y="80"/>
                </a:cubicBezTo>
                <a:cubicBezTo>
                  <a:pt x="322" y="80"/>
                  <a:pt x="319" y="79"/>
                  <a:pt x="316" y="75"/>
                </a:cubicBezTo>
                <a:cubicBezTo>
                  <a:pt x="313" y="72"/>
                  <a:pt x="318" y="69"/>
                  <a:pt x="317" y="68"/>
                </a:cubicBezTo>
                <a:cubicBezTo>
                  <a:pt x="317" y="66"/>
                  <a:pt x="313" y="68"/>
                  <a:pt x="310" y="68"/>
                </a:cubicBezTo>
                <a:cubicBezTo>
                  <a:pt x="306" y="68"/>
                  <a:pt x="301" y="65"/>
                  <a:pt x="301" y="68"/>
                </a:cubicBezTo>
                <a:cubicBezTo>
                  <a:pt x="301" y="71"/>
                  <a:pt x="305" y="80"/>
                  <a:pt x="302" y="78"/>
                </a:cubicBezTo>
                <a:cubicBezTo>
                  <a:pt x="300" y="76"/>
                  <a:pt x="300" y="73"/>
                  <a:pt x="298" y="71"/>
                </a:cubicBezTo>
                <a:cubicBezTo>
                  <a:pt x="296" y="69"/>
                  <a:pt x="293" y="69"/>
                  <a:pt x="289" y="69"/>
                </a:cubicBezTo>
                <a:cubicBezTo>
                  <a:pt x="286" y="70"/>
                  <a:pt x="279" y="71"/>
                  <a:pt x="277" y="71"/>
                </a:cubicBezTo>
                <a:cubicBezTo>
                  <a:pt x="275" y="70"/>
                  <a:pt x="277" y="70"/>
                  <a:pt x="273" y="68"/>
                </a:cubicBezTo>
                <a:cubicBezTo>
                  <a:pt x="269" y="66"/>
                  <a:pt x="267" y="67"/>
                  <a:pt x="264" y="65"/>
                </a:cubicBezTo>
                <a:cubicBezTo>
                  <a:pt x="261" y="63"/>
                  <a:pt x="263" y="62"/>
                  <a:pt x="258" y="62"/>
                </a:cubicBezTo>
                <a:cubicBezTo>
                  <a:pt x="253" y="62"/>
                  <a:pt x="253" y="65"/>
                  <a:pt x="248" y="64"/>
                </a:cubicBezTo>
                <a:cubicBezTo>
                  <a:pt x="243" y="63"/>
                  <a:pt x="241" y="64"/>
                  <a:pt x="236" y="64"/>
                </a:cubicBezTo>
                <a:cubicBezTo>
                  <a:pt x="230" y="63"/>
                  <a:pt x="228" y="63"/>
                  <a:pt x="227" y="66"/>
                </a:cubicBezTo>
                <a:cubicBezTo>
                  <a:pt x="226" y="68"/>
                  <a:pt x="225" y="73"/>
                  <a:pt x="223" y="73"/>
                </a:cubicBezTo>
                <a:cubicBezTo>
                  <a:pt x="220" y="73"/>
                  <a:pt x="218" y="76"/>
                  <a:pt x="225" y="76"/>
                </a:cubicBezTo>
                <a:cubicBezTo>
                  <a:pt x="232" y="76"/>
                  <a:pt x="228" y="80"/>
                  <a:pt x="234" y="79"/>
                </a:cubicBezTo>
                <a:cubicBezTo>
                  <a:pt x="241" y="79"/>
                  <a:pt x="246" y="79"/>
                  <a:pt x="248" y="76"/>
                </a:cubicBezTo>
                <a:cubicBezTo>
                  <a:pt x="249" y="73"/>
                  <a:pt x="251" y="73"/>
                  <a:pt x="251" y="74"/>
                </a:cubicBezTo>
                <a:cubicBezTo>
                  <a:pt x="252" y="75"/>
                  <a:pt x="258" y="82"/>
                  <a:pt x="258" y="82"/>
                </a:cubicBezTo>
                <a:cubicBezTo>
                  <a:pt x="258" y="82"/>
                  <a:pt x="261" y="85"/>
                  <a:pt x="263" y="86"/>
                </a:cubicBezTo>
                <a:cubicBezTo>
                  <a:pt x="265" y="86"/>
                  <a:pt x="261" y="90"/>
                  <a:pt x="258" y="88"/>
                </a:cubicBezTo>
                <a:cubicBezTo>
                  <a:pt x="255" y="86"/>
                  <a:pt x="250" y="86"/>
                  <a:pt x="247" y="85"/>
                </a:cubicBezTo>
                <a:cubicBezTo>
                  <a:pt x="245" y="83"/>
                  <a:pt x="235" y="83"/>
                  <a:pt x="232" y="83"/>
                </a:cubicBezTo>
                <a:cubicBezTo>
                  <a:pt x="230" y="83"/>
                  <a:pt x="225" y="82"/>
                  <a:pt x="224" y="82"/>
                </a:cubicBezTo>
                <a:cubicBezTo>
                  <a:pt x="222" y="82"/>
                  <a:pt x="217" y="86"/>
                  <a:pt x="217" y="86"/>
                </a:cubicBezTo>
                <a:cubicBezTo>
                  <a:pt x="217" y="86"/>
                  <a:pt x="215" y="83"/>
                  <a:pt x="214" y="81"/>
                </a:cubicBezTo>
                <a:cubicBezTo>
                  <a:pt x="213" y="80"/>
                  <a:pt x="211" y="83"/>
                  <a:pt x="210" y="83"/>
                </a:cubicBezTo>
                <a:cubicBezTo>
                  <a:pt x="208" y="83"/>
                  <a:pt x="204" y="80"/>
                  <a:pt x="199" y="82"/>
                </a:cubicBezTo>
                <a:cubicBezTo>
                  <a:pt x="195" y="83"/>
                  <a:pt x="196" y="85"/>
                  <a:pt x="190" y="84"/>
                </a:cubicBezTo>
                <a:cubicBezTo>
                  <a:pt x="183" y="84"/>
                  <a:pt x="182" y="83"/>
                  <a:pt x="179" y="83"/>
                </a:cubicBezTo>
                <a:cubicBezTo>
                  <a:pt x="177" y="83"/>
                  <a:pt x="177" y="83"/>
                  <a:pt x="177" y="83"/>
                </a:cubicBezTo>
                <a:cubicBezTo>
                  <a:pt x="177" y="83"/>
                  <a:pt x="177" y="85"/>
                  <a:pt x="175" y="86"/>
                </a:cubicBezTo>
                <a:cubicBezTo>
                  <a:pt x="172" y="88"/>
                  <a:pt x="170" y="90"/>
                  <a:pt x="168" y="88"/>
                </a:cubicBezTo>
                <a:cubicBezTo>
                  <a:pt x="166" y="85"/>
                  <a:pt x="165" y="85"/>
                  <a:pt x="164" y="85"/>
                </a:cubicBezTo>
                <a:cubicBezTo>
                  <a:pt x="163" y="85"/>
                  <a:pt x="161" y="83"/>
                  <a:pt x="156" y="84"/>
                </a:cubicBezTo>
                <a:cubicBezTo>
                  <a:pt x="151" y="85"/>
                  <a:pt x="143" y="82"/>
                  <a:pt x="142" y="82"/>
                </a:cubicBezTo>
                <a:cubicBezTo>
                  <a:pt x="140" y="82"/>
                  <a:pt x="127" y="82"/>
                  <a:pt x="124" y="81"/>
                </a:cubicBezTo>
                <a:cubicBezTo>
                  <a:pt x="121" y="80"/>
                  <a:pt x="113" y="80"/>
                  <a:pt x="110" y="80"/>
                </a:cubicBezTo>
                <a:cubicBezTo>
                  <a:pt x="107" y="81"/>
                  <a:pt x="99" y="81"/>
                  <a:pt x="99" y="81"/>
                </a:cubicBezTo>
                <a:cubicBezTo>
                  <a:pt x="99" y="81"/>
                  <a:pt x="93" y="77"/>
                  <a:pt x="92" y="77"/>
                </a:cubicBezTo>
                <a:cubicBezTo>
                  <a:pt x="91" y="77"/>
                  <a:pt x="87" y="79"/>
                  <a:pt x="85" y="77"/>
                </a:cubicBezTo>
                <a:cubicBezTo>
                  <a:pt x="83" y="75"/>
                  <a:pt x="80" y="74"/>
                  <a:pt x="80" y="74"/>
                </a:cubicBezTo>
                <a:cubicBezTo>
                  <a:pt x="80" y="74"/>
                  <a:pt x="78" y="78"/>
                  <a:pt x="76" y="79"/>
                </a:cubicBezTo>
                <a:cubicBezTo>
                  <a:pt x="73" y="80"/>
                  <a:pt x="67" y="81"/>
                  <a:pt x="66" y="80"/>
                </a:cubicBezTo>
                <a:cubicBezTo>
                  <a:pt x="65" y="80"/>
                  <a:pt x="55" y="83"/>
                  <a:pt x="55" y="83"/>
                </a:cubicBezTo>
                <a:cubicBezTo>
                  <a:pt x="55" y="83"/>
                  <a:pt x="49" y="88"/>
                  <a:pt x="48" y="88"/>
                </a:cubicBezTo>
                <a:cubicBezTo>
                  <a:pt x="46" y="88"/>
                  <a:pt x="40" y="87"/>
                  <a:pt x="41" y="88"/>
                </a:cubicBezTo>
                <a:cubicBezTo>
                  <a:pt x="42" y="90"/>
                  <a:pt x="41" y="93"/>
                  <a:pt x="47" y="93"/>
                </a:cubicBezTo>
                <a:cubicBezTo>
                  <a:pt x="53" y="93"/>
                  <a:pt x="53" y="95"/>
                  <a:pt x="56" y="96"/>
                </a:cubicBezTo>
                <a:cubicBezTo>
                  <a:pt x="58" y="96"/>
                  <a:pt x="59" y="96"/>
                  <a:pt x="61" y="98"/>
                </a:cubicBezTo>
                <a:cubicBezTo>
                  <a:pt x="64" y="100"/>
                  <a:pt x="64" y="102"/>
                  <a:pt x="61" y="102"/>
                </a:cubicBezTo>
                <a:cubicBezTo>
                  <a:pt x="57" y="102"/>
                  <a:pt x="53" y="101"/>
                  <a:pt x="51" y="99"/>
                </a:cubicBezTo>
                <a:cubicBezTo>
                  <a:pt x="49" y="97"/>
                  <a:pt x="49" y="97"/>
                  <a:pt x="49" y="97"/>
                </a:cubicBezTo>
                <a:cubicBezTo>
                  <a:pt x="45" y="99"/>
                  <a:pt x="45" y="99"/>
                  <a:pt x="45" y="99"/>
                </a:cubicBezTo>
                <a:cubicBezTo>
                  <a:pt x="39" y="99"/>
                  <a:pt x="33" y="102"/>
                  <a:pt x="33" y="102"/>
                </a:cubicBezTo>
                <a:cubicBezTo>
                  <a:pt x="33" y="102"/>
                  <a:pt x="34" y="105"/>
                  <a:pt x="38" y="108"/>
                </a:cubicBezTo>
                <a:cubicBezTo>
                  <a:pt x="41" y="110"/>
                  <a:pt x="50" y="110"/>
                  <a:pt x="50" y="110"/>
                </a:cubicBezTo>
                <a:cubicBezTo>
                  <a:pt x="50" y="110"/>
                  <a:pt x="55" y="110"/>
                  <a:pt x="58" y="108"/>
                </a:cubicBezTo>
                <a:cubicBezTo>
                  <a:pt x="60" y="107"/>
                  <a:pt x="62" y="107"/>
                  <a:pt x="64" y="107"/>
                </a:cubicBezTo>
                <a:cubicBezTo>
                  <a:pt x="65" y="108"/>
                  <a:pt x="63" y="113"/>
                  <a:pt x="59" y="112"/>
                </a:cubicBezTo>
                <a:cubicBezTo>
                  <a:pt x="54" y="112"/>
                  <a:pt x="50" y="113"/>
                  <a:pt x="46" y="115"/>
                </a:cubicBezTo>
                <a:cubicBezTo>
                  <a:pt x="43" y="118"/>
                  <a:pt x="40" y="118"/>
                  <a:pt x="41" y="121"/>
                </a:cubicBezTo>
                <a:cubicBezTo>
                  <a:pt x="43" y="124"/>
                  <a:pt x="48" y="128"/>
                  <a:pt x="49" y="130"/>
                </a:cubicBezTo>
                <a:cubicBezTo>
                  <a:pt x="49" y="132"/>
                  <a:pt x="56" y="129"/>
                  <a:pt x="56" y="127"/>
                </a:cubicBezTo>
                <a:cubicBezTo>
                  <a:pt x="57" y="125"/>
                  <a:pt x="61" y="125"/>
                  <a:pt x="60" y="129"/>
                </a:cubicBezTo>
                <a:cubicBezTo>
                  <a:pt x="59" y="133"/>
                  <a:pt x="64" y="134"/>
                  <a:pt x="64" y="134"/>
                </a:cubicBezTo>
                <a:cubicBezTo>
                  <a:pt x="64" y="134"/>
                  <a:pt x="66" y="130"/>
                  <a:pt x="67" y="131"/>
                </a:cubicBezTo>
                <a:cubicBezTo>
                  <a:pt x="68" y="132"/>
                  <a:pt x="72" y="135"/>
                  <a:pt x="72" y="135"/>
                </a:cubicBezTo>
                <a:cubicBezTo>
                  <a:pt x="72" y="135"/>
                  <a:pt x="77" y="132"/>
                  <a:pt x="78" y="134"/>
                </a:cubicBezTo>
                <a:cubicBezTo>
                  <a:pt x="80" y="136"/>
                  <a:pt x="76" y="138"/>
                  <a:pt x="74" y="139"/>
                </a:cubicBezTo>
                <a:cubicBezTo>
                  <a:pt x="72" y="141"/>
                  <a:pt x="63" y="144"/>
                  <a:pt x="61" y="145"/>
                </a:cubicBezTo>
                <a:cubicBezTo>
                  <a:pt x="59" y="146"/>
                  <a:pt x="52" y="149"/>
                  <a:pt x="50" y="149"/>
                </a:cubicBezTo>
                <a:cubicBezTo>
                  <a:pt x="48" y="149"/>
                  <a:pt x="48" y="154"/>
                  <a:pt x="51" y="153"/>
                </a:cubicBezTo>
                <a:cubicBezTo>
                  <a:pt x="54" y="153"/>
                  <a:pt x="64" y="150"/>
                  <a:pt x="67" y="149"/>
                </a:cubicBezTo>
                <a:cubicBezTo>
                  <a:pt x="69" y="147"/>
                  <a:pt x="68" y="150"/>
                  <a:pt x="75" y="147"/>
                </a:cubicBezTo>
                <a:cubicBezTo>
                  <a:pt x="82" y="143"/>
                  <a:pt x="86" y="140"/>
                  <a:pt x="88" y="141"/>
                </a:cubicBezTo>
                <a:cubicBezTo>
                  <a:pt x="90" y="141"/>
                  <a:pt x="90" y="144"/>
                  <a:pt x="93" y="144"/>
                </a:cubicBezTo>
                <a:cubicBezTo>
                  <a:pt x="96" y="145"/>
                  <a:pt x="99" y="142"/>
                  <a:pt x="101" y="141"/>
                </a:cubicBezTo>
                <a:cubicBezTo>
                  <a:pt x="103" y="140"/>
                  <a:pt x="104" y="135"/>
                  <a:pt x="102" y="136"/>
                </a:cubicBezTo>
                <a:cubicBezTo>
                  <a:pt x="100" y="136"/>
                  <a:pt x="95" y="136"/>
                  <a:pt x="95" y="136"/>
                </a:cubicBezTo>
                <a:cubicBezTo>
                  <a:pt x="95" y="136"/>
                  <a:pt x="101" y="133"/>
                  <a:pt x="101" y="131"/>
                </a:cubicBezTo>
                <a:cubicBezTo>
                  <a:pt x="101" y="129"/>
                  <a:pt x="101" y="126"/>
                  <a:pt x="104" y="125"/>
                </a:cubicBezTo>
                <a:cubicBezTo>
                  <a:pt x="107" y="124"/>
                  <a:pt x="107" y="124"/>
                  <a:pt x="106" y="129"/>
                </a:cubicBezTo>
                <a:cubicBezTo>
                  <a:pt x="104" y="133"/>
                  <a:pt x="109" y="132"/>
                  <a:pt x="112" y="130"/>
                </a:cubicBezTo>
                <a:cubicBezTo>
                  <a:pt x="114" y="128"/>
                  <a:pt x="115" y="129"/>
                  <a:pt x="120" y="127"/>
                </a:cubicBezTo>
                <a:cubicBezTo>
                  <a:pt x="124" y="124"/>
                  <a:pt x="124" y="122"/>
                  <a:pt x="126" y="122"/>
                </a:cubicBezTo>
                <a:cubicBezTo>
                  <a:pt x="128" y="122"/>
                  <a:pt x="132" y="127"/>
                  <a:pt x="135" y="125"/>
                </a:cubicBezTo>
                <a:cubicBezTo>
                  <a:pt x="137" y="124"/>
                  <a:pt x="143" y="127"/>
                  <a:pt x="147" y="127"/>
                </a:cubicBezTo>
                <a:cubicBezTo>
                  <a:pt x="151" y="127"/>
                  <a:pt x="163" y="132"/>
                  <a:pt x="165" y="132"/>
                </a:cubicBezTo>
                <a:cubicBezTo>
                  <a:pt x="168" y="132"/>
                  <a:pt x="174" y="135"/>
                  <a:pt x="175" y="139"/>
                </a:cubicBezTo>
                <a:cubicBezTo>
                  <a:pt x="175" y="144"/>
                  <a:pt x="177" y="144"/>
                  <a:pt x="180" y="144"/>
                </a:cubicBezTo>
                <a:cubicBezTo>
                  <a:pt x="182" y="144"/>
                  <a:pt x="187" y="146"/>
                  <a:pt x="187" y="148"/>
                </a:cubicBezTo>
                <a:cubicBezTo>
                  <a:pt x="187" y="150"/>
                  <a:pt x="186" y="157"/>
                  <a:pt x="190" y="159"/>
                </a:cubicBezTo>
                <a:cubicBezTo>
                  <a:pt x="193" y="161"/>
                  <a:pt x="197" y="164"/>
                  <a:pt x="198" y="163"/>
                </a:cubicBezTo>
                <a:cubicBezTo>
                  <a:pt x="200" y="163"/>
                  <a:pt x="198" y="157"/>
                  <a:pt x="196" y="156"/>
                </a:cubicBezTo>
                <a:cubicBezTo>
                  <a:pt x="195" y="155"/>
                  <a:pt x="196" y="152"/>
                  <a:pt x="195" y="151"/>
                </a:cubicBezTo>
                <a:cubicBezTo>
                  <a:pt x="194" y="149"/>
                  <a:pt x="197" y="149"/>
                  <a:pt x="198" y="152"/>
                </a:cubicBezTo>
                <a:cubicBezTo>
                  <a:pt x="199" y="155"/>
                  <a:pt x="202" y="160"/>
                  <a:pt x="204" y="160"/>
                </a:cubicBezTo>
                <a:cubicBezTo>
                  <a:pt x="206" y="160"/>
                  <a:pt x="210" y="164"/>
                  <a:pt x="209" y="167"/>
                </a:cubicBezTo>
                <a:cubicBezTo>
                  <a:pt x="208" y="169"/>
                  <a:pt x="210" y="173"/>
                  <a:pt x="214" y="173"/>
                </a:cubicBezTo>
                <a:cubicBezTo>
                  <a:pt x="217" y="173"/>
                  <a:pt x="221" y="178"/>
                  <a:pt x="223" y="179"/>
                </a:cubicBezTo>
                <a:cubicBezTo>
                  <a:pt x="224" y="179"/>
                  <a:pt x="226" y="181"/>
                  <a:pt x="226" y="182"/>
                </a:cubicBezTo>
                <a:cubicBezTo>
                  <a:pt x="226" y="183"/>
                  <a:pt x="228" y="190"/>
                  <a:pt x="228" y="192"/>
                </a:cubicBezTo>
                <a:cubicBezTo>
                  <a:pt x="228" y="195"/>
                  <a:pt x="227" y="206"/>
                  <a:pt x="227" y="210"/>
                </a:cubicBezTo>
                <a:cubicBezTo>
                  <a:pt x="226" y="214"/>
                  <a:pt x="230" y="221"/>
                  <a:pt x="233" y="225"/>
                </a:cubicBezTo>
                <a:cubicBezTo>
                  <a:pt x="237" y="229"/>
                  <a:pt x="241" y="236"/>
                  <a:pt x="243" y="238"/>
                </a:cubicBezTo>
                <a:cubicBezTo>
                  <a:pt x="245" y="239"/>
                  <a:pt x="247" y="243"/>
                  <a:pt x="250" y="243"/>
                </a:cubicBezTo>
                <a:cubicBezTo>
                  <a:pt x="254" y="242"/>
                  <a:pt x="256" y="245"/>
                  <a:pt x="259" y="250"/>
                </a:cubicBezTo>
                <a:cubicBezTo>
                  <a:pt x="262" y="256"/>
                  <a:pt x="265" y="264"/>
                  <a:pt x="267" y="265"/>
                </a:cubicBezTo>
                <a:cubicBezTo>
                  <a:pt x="269" y="266"/>
                  <a:pt x="273" y="269"/>
                  <a:pt x="271" y="270"/>
                </a:cubicBezTo>
                <a:cubicBezTo>
                  <a:pt x="269" y="272"/>
                  <a:pt x="266" y="276"/>
                  <a:pt x="270" y="276"/>
                </a:cubicBezTo>
                <a:cubicBezTo>
                  <a:pt x="273" y="276"/>
                  <a:pt x="274" y="275"/>
                  <a:pt x="277" y="278"/>
                </a:cubicBezTo>
                <a:cubicBezTo>
                  <a:pt x="280" y="281"/>
                  <a:pt x="283" y="283"/>
                  <a:pt x="283" y="286"/>
                </a:cubicBezTo>
                <a:cubicBezTo>
                  <a:pt x="282" y="288"/>
                  <a:pt x="286" y="289"/>
                  <a:pt x="287" y="289"/>
                </a:cubicBezTo>
                <a:cubicBezTo>
                  <a:pt x="289" y="289"/>
                  <a:pt x="292" y="296"/>
                  <a:pt x="296" y="293"/>
                </a:cubicBezTo>
                <a:cubicBezTo>
                  <a:pt x="299" y="290"/>
                  <a:pt x="291" y="286"/>
                  <a:pt x="289" y="284"/>
                </a:cubicBezTo>
                <a:cubicBezTo>
                  <a:pt x="286" y="282"/>
                  <a:pt x="289" y="278"/>
                  <a:pt x="283" y="273"/>
                </a:cubicBezTo>
                <a:cubicBezTo>
                  <a:pt x="278" y="269"/>
                  <a:pt x="279" y="266"/>
                  <a:pt x="275" y="263"/>
                </a:cubicBezTo>
                <a:cubicBezTo>
                  <a:pt x="271" y="260"/>
                  <a:pt x="268" y="258"/>
                  <a:pt x="272" y="255"/>
                </a:cubicBezTo>
                <a:cubicBezTo>
                  <a:pt x="276" y="252"/>
                  <a:pt x="276" y="258"/>
                  <a:pt x="278" y="261"/>
                </a:cubicBezTo>
                <a:cubicBezTo>
                  <a:pt x="279" y="264"/>
                  <a:pt x="287" y="271"/>
                  <a:pt x="291" y="274"/>
                </a:cubicBezTo>
                <a:cubicBezTo>
                  <a:pt x="294" y="277"/>
                  <a:pt x="300" y="288"/>
                  <a:pt x="302" y="288"/>
                </a:cubicBezTo>
                <a:cubicBezTo>
                  <a:pt x="304" y="288"/>
                  <a:pt x="309" y="294"/>
                  <a:pt x="309" y="294"/>
                </a:cubicBezTo>
                <a:cubicBezTo>
                  <a:pt x="309" y="294"/>
                  <a:pt x="312" y="299"/>
                  <a:pt x="311" y="300"/>
                </a:cubicBezTo>
                <a:cubicBezTo>
                  <a:pt x="310" y="302"/>
                  <a:pt x="313" y="307"/>
                  <a:pt x="315" y="309"/>
                </a:cubicBezTo>
                <a:cubicBezTo>
                  <a:pt x="318" y="311"/>
                  <a:pt x="328" y="315"/>
                  <a:pt x="330" y="316"/>
                </a:cubicBezTo>
                <a:cubicBezTo>
                  <a:pt x="331" y="317"/>
                  <a:pt x="335" y="323"/>
                  <a:pt x="339" y="323"/>
                </a:cubicBezTo>
                <a:cubicBezTo>
                  <a:pt x="343" y="323"/>
                  <a:pt x="346" y="323"/>
                  <a:pt x="347" y="324"/>
                </a:cubicBezTo>
                <a:cubicBezTo>
                  <a:pt x="348" y="325"/>
                  <a:pt x="352" y="330"/>
                  <a:pt x="354" y="327"/>
                </a:cubicBezTo>
                <a:cubicBezTo>
                  <a:pt x="356" y="325"/>
                  <a:pt x="356" y="323"/>
                  <a:pt x="360" y="323"/>
                </a:cubicBezTo>
                <a:cubicBezTo>
                  <a:pt x="363" y="323"/>
                  <a:pt x="365" y="326"/>
                  <a:pt x="367" y="328"/>
                </a:cubicBezTo>
                <a:cubicBezTo>
                  <a:pt x="369" y="330"/>
                  <a:pt x="374" y="335"/>
                  <a:pt x="377" y="334"/>
                </a:cubicBezTo>
                <a:cubicBezTo>
                  <a:pt x="379" y="334"/>
                  <a:pt x="383" y="337"/>
                  <a:pt x="384" y="336"/>
                </a:cubicBezTo>
                <a:cubicBezTo>
                  <a:pt x="386" y="335"/>
                  <a:pt x="389" y="337"/>
                  <a:pt x="391" y="338"/>
                </a:cubicBezTo>
                <a:cubicBezTo>
                  <a:pt x="392" y="339"/>
                  <a:pt x="398" y="341"/>
                  <a:pt x="397" y="346"/>
                </a:cubicBezTo>
                <a:cubicBezTo>
                  <a:pt x="397" y="350"/>
                  <a:pt x="400" y="351"/>
                  <a:pt x="403" y="353"/>
                </a:cubicBezTo>
                <a:cubicBezTo>
                  <a:pt x="405" y="354"/>
                  <a:pt x="408" y="356"/>
                  <a:pt x="410" y="358"/>
                </a:cubicBezTo>
                <a:cubicBezTo>
                  <a:pt x="412" y="360"/>
                  <a:pt x="416" y="360"/>
                  <a:pt x="417" y="362"/>
                </a:cubicBezTo>
                <a:cubicBezTo>
                  <a:pt x="418" y="363"/>
                  <a:pt x="419" y="365"/>
                  <a:pt x="422" y="363"/>
                </a:cubicBezTo>
                <a:cubicBezTo>
                  <a:pt x="426" y="361"/>
                  <a:pt x="425" y="358"/>
                  <a:pt x="425" y="358"/>
                </a:cubicBezTo>
                <a:cubicBezTo>
                  <a:pt x="425" y="358"/>
                  <a:pt x="429" y="357"/>
                  <a:pt x="431" y="359"/>
                </a:cubicBezTo>
                <a:cubicBezTo>
                  <a:pt x="433" y="360"/>
                  <a:pt x="434" y="365"/>
                  <a:pt x="435" y="366"/>
                </a:cubicBezTo>
                <a:cubicBezTo>
                  <a:pt x="436" y="367"/>
                  <a:pt x="438" y="372"/>
                  <a:pt x="437" y="376"/>
                </a:cubicBezTo>
                <a:cubicBezTo>
                  <a:pt x="435" y="381"/>
                  <a:pt x="436" y="385"/>
                  <a:pt x="434" y="385"/>
                </a:cubicBezTo>
                <a:cubicBezTo>
                  <a:pt x="433" y="385"/>
                  <a:pt x="431" y="390"/>
                  <a:pt x="428" y="391"/>
                </a:cubicBezTo>
                <a:cubicBezTo>
                  <a:pt x="426" y="392"/>
                  <a:pt x="420" y="397"/>
                  <a:pt x="420" y="399"/>
                </a:cubicBezTo>
                <a:cubicBezTo>
                  <a:pt x="421" y="401"/>
                  <a:pt x="424" y="407"/>
                  <a:pt x="423" y="409"/>
                </a:cubicBezTo>
                <a:cubicBezTo>
                  <a:pt x="423" y="412"/>
                  <a:pt x="418" y="415"/>
                  <a:pt x="419" y="419"/>
                </a:cubicBezTo>
                <a:cubicBezTo>
                  <a:pt x="420" y="423"/>
                  <a:pt x="428" y="424"/>
                  <a:pt x="428" y="428"/>
                </a:cubicBezTo>
                <a:cubicBezTo>
                  <a:pt x="429" y="432"/>
                  <a:pt x="434" y="440"/>
                  <a:pt x="435" y="444"/>
                </a:cubicBezTo>
                <a:cubicBezTo>
                  <a:pt x="436" y="448"/>
                  <a:pt x="442" y="452"/>
                  <a:pt x="442" y="457"/>
                </a:cubicBezTo>
                <a:cubicBezTo>
                  <a:pt x="442" y="463"/>
                  <a:pt x="451" y="466"/>
                  <a:pt x="453" y="466"/>
                </a:cubicBezTo>
                <a:cubicBezTo>
                  <a:pt x="455" y="467"/>
                  <a:pt x="459" y="470"/>
                  <a:pt x="461" y="471"/>
                </a:cubicBezTo>
                <a:cubicBezTo>
                  <a:pt x="464" y="472"/>
                  <a:pt x="466" y="475"/>
                  <a:pt x="468" y="478"/>
                </a:cubicBezTo>
                <a:cubicBezTo>
                  <a:pt x="470" y="481"/>
                  <a:pt x="470" y="485"/>
                  <a:pt x="470" y="486"/>
                </a:cubicBezTo>
                <a:cubicBezTo>
                  <a:pt x="470" y="488"/>
                  <a:pt x="468" y="499"/>
                  <a:pt x="467" y="506"/>
                </a:cubicBezTo>
                <a:cubicBezTo>
                  <a:pt x="466" y="513"/>
                  <a:pt x="469" y="518"/>
                  <a:pt x="467" y="520"/>
                </a:cubicBezTo>
                <a:cubicBezTo>
                  <a:pt x="464" y="522"/>
                  <a:pt x="461" y="524"/>
                  <a:pt x="464" y="526"/>
                </a:cubicBezTo>
                <a:cubicBezTo>
                  <a:pt x="466" y="529"/>
                  <a:pt x="461" y="530"/>
                  <a:pt x="461" y="531"/>
                </a:cubicBezTo>
                <a:cubicBezTo>
                  <a:pt x="461" y="532"/>
                  <a:pt x="464" y="538"/>
                  <a:pt x="462" y="541"/>
                </a:cubicBezTo>
                <a:cubicBezTo>
                  <a:pt x="461" y="544"/>
                  <a:pt x="460" y="547"/>
                  <a:pt x="459" y="550"/>
                </a:cubicBezTo>
                <a:cubicBezTo>
                  <a:pt x="458" y="552"/>
                  <a:pt x="455" y="554"/>
                  <a:pt x="456" y="558"/>
                </a:cubicBezTo>
                <a:cubicBezTo>
                  <a:pt x="456" y="561"/>
                  <a:pt x="453" y="560"/>
                  <a:pt x="453" y="563"/>
                </a:cubicBezTo>
                <a:cubicBezTo>
                  <a:pt x="453" y="567"/>
                  <a:pt x="456" y="565"/>
                  <a:pt x="455" y="569"/>
                </a:cubicBezTo>
                <a:cubicBezTo>
                  <a:pt x="454" y="574"/>
                  <a:pt x="453" y="575"/>
                  <a:pt x="453" y="578"/>
                </a:cubicBezTo>
                <a:cubicBezTo>
                  <a:pt x="453" y="581"/>
                  <a:pt x="454" y="585"/>
                  <a:pt x="454" y="586"/>
                </a:cubicBezTo>
                <a:cubicBezTo>
                  <a:pt x="454" y="587"/>
                  <a:pt x="453" y="591"/>
                  <a:pt x="450" y="594"/>
                </a:cubicBezTo>
                <a:cubicBezTo>
                  <a:pt x="447" y="597"/>
                  <a:pt x="445" y="599"/>
                  <a:pt x="446" y="601"/>
                </a:cubicBezTo>
                <a:cubicBezTo>
                  <a:pt x="446" y="603"/>
                  <a:pt x="449" y="605"/>
                  <a:pt x="448" y="606"/>
                </a:cubicBezTo>
                <a:cubicBezTo>
                  <a:pt x="448" y="607"/>
                  <a:pt x="445" y="611"/>
                  <a:pt x="445" y="614"/>
                </a:cubicBezTo>
                <a:cubicBezTo>
                  <a:pt x="445" y="616"/>
                  <a:pt x="449" y="615"/>
                  <a:pt x="450" y="617"/>
                </a:cubicBezTo>
                <a:cubicBezTo>
                  <a:pt x="450" y="619"/>
                  <a:pt x="445" y="620"/>
                  <a:pt x="447" y="622"/>
                </a:cubicBezTo>
                <a:cubicBezTo>
                  <a:pt x="450" y="624"/>
                  <a:pt x="453" y="624"/>
                  <a:pt x="452" y="628"/>
                </a:cubicBezTo>
                <a:cubicBezTo>
                  <a:pt x="451" y="633"/>
                  <a:pt x="456" y="634"/>
                  <a:pt x="457" y="635"/>
                </a:cubicBezTo>
                <a:cubicBezTo>
                  <a:pt x="458" y="636"/>
                  <a:pt x="461" y="639"/>
                  <a:pt x="462" y="639"/>
                </a:cubicBezTo>
                <a:cubicBezTo>
                  <a:pt x="464" y="639"/>
                  <a:pt x="466" y="638"/>
                  <a:pt x="467" y="634"/>
                </a:cubicBezTo>
                <a:cubicBezTo>
                  <a:pt x="467" y="630"/>
                  <a:pt x="473" y="633"/>
                  <a:pt x="469" y="636"/>
                </a:cubicBezTo>
                <a:cubicBezTo>
                  <a:pt x="465" y="639"/>
                  <a:pt x="463" y="641"/>
                  <a:pt x="464" y="641"/>
                </a:cubicBezTo>
                <a:cubicBezTo>
                  <a:pt x="465" y="641"/>
                  <a:pt x="471" y="644"/>
                  <a:pt x="474" y="644"/>
                </a:cubicBezTo>
                <a:cubicBezTo>
                  <a:pt x="477" y="644"/>
                  <a:pt x="483" y="642"/>
                  <a:pt x="484" y="642"/>
                </a:cubicBezTo>
                <a:cubicBezTo>
                  <a:pt x="486" y="641"/>
                  <a:pt x="494" y="640"/>
                  <a:pt x="495" y="639"/>
                </a:cubicBezTo>
                <a:cubicBezTo>
                  <a:pt x="495" y="638"/>
                  <a:pt x="488" y="638"/>
                  <a:pt x="485" y="637"/>
                </a:cubicBezTo>
                <a:cubicBezTo>
                  <a:pt x="481" y="636"/>
                  <a:pt x="475" y="630"/>
                  <a:pt x="475" y="628"/>
                </a:cubicBezTo>
                <a:cubicBezTo>
                  <a:pt x="474" y="626"/>
                  <a:pt x="474" y="621"/>
                  <a:pt x="476" y="620"/>
                </a:cubicBezTo>
                <a:cubicBezTo>
                  <a:pt x="479" y="618"/>
                  <a:pt x="486" y="613"/>
                  <a:pt x="487" y="612"/>
                </a:cubicBezTo>
                <a:cubicBezTo>
                  <a:pt x="489" y="611"/>
                  <a:pt x="491" y="605"/>
                  <a:pt x="490" y="605"/>
                </a:cubicBezTo>
                <a:cubicBezTo>
                  <a:pt x="489" y="604"/>
                  <a:pt x="483" y="605"/>
                  <a:pt x="482" y="603"/>
                </a:cubicBezTo>
                <a:cubicBezTo>
                  <a:pt x="481" y="602"/>
                  <a:pt x="481" y="601"/>
                  <a:pt x="485" y="598"/>
                </a:cubicBezTo>
                <a:cubicBezTo>
                  <a:pt x="489" y="595"/>
                  <a:pt x="491" y="592"/>
                  <a:pt x="492" y="591"/>
                </a:cubicBezTo>
                <a:cubicBezTo>
                  <a:pt x="494" y="589"/>
                  <a:pt x="497" y="587"/>
                  <a:pt x="498" y="585"/>
                </a:cubicBezTo>
                <a:cubicBezTo>
                  <a:pt x="499" y="582"/>
                  <a:pt x="497" y="583"/>
                  <a:pt x="495" y="583"/>
                </a:cubicBezTo>
                <a:cubicBezTo>
                  <a:pt x="492" y="583"/>
                  <a:pt x="491" y="579"/>
                  <a:pt x="491" y="577"/>
                </a:cubicBezTo>
                <a:cubicBezTo>
                  <a:pt x="491" y="575"/>
                  <a:pt x="497" y="578"/>
                  <a:pt x="501" y="579"/>
                </a:cubicBezTo>
                <a:cubicBezTo>
                  <a:pt x="505" y="580"/>
                  <a:pt x="503" y="577"/>
                  <a:pt x="503" y="575"/>
                </a:cubicBezTo>
                <a:cubicBezTo>
                  <a:pt x="503" y="572"/>
                  <a:pt x="504" y="569"/>
                  <a:pt x="506" y="570"/>
                </a:cubicBezTo>
                <a:cubicBezTo>
                  <a:pt x="508" y="571"/>
                  <a:pt x="520" y="569"/>
                  <a:pt x="521" y="569"/>
                </a:cubicBezTo>
                <a:cubicBezTo>
                  <a:pt x="523" y="569"/>
                  <a:pt x="527" y="562"/>
                  <a:pt x="529" y="560"/>
                </a:cubicBezTo>
                <a:cubicBezTo>
                  <a:pt x="530" y="558"/>
                  <a:pt x="531" y="556"/>
                  <a:pt x="529" y="555"/>
                </a:cubicBezTo>
                <a:cubicBezTo>
                  <a:pt x="527" y="554"/>
                  <a:pt x="524" y="550"/>
                  <a:pt x="524" y="549"/>
                </a:cubicBezTo>
                <a:cubicBezTo>
                  <a:pt x="523" y="547"/>
                  <a:pt x="523" y="541"/>
                  <a:pt x="523" y="539"/>
                </a:cubicBezTo>
                <a:cubicBezTo>
                  <a:pt x="524" y="537"/>
                  <a:pt x="523" y="550"/>
                  <a:pt x="529" y="551"/>
                </a:cubicBezTo>
                <a:cubicBezTo>
                  <a:pt x="534" y="553"/>
                  <a:pt x="537" y="553"/>
                  <a:pt x="542" y="549"/>
                </a:cubicBezTo>
                <a:cubicBezTo>
                  <a:pt x="547" y="544"/>
                  <a:pt x="551" y="541"/>
                  <a:pt x="551" y="538"/>
                </a:cubicBezTo>
                <a:cubicBezTo>
                  <a:pt x="551" y="535"/>
                  <a:pt x="552" y="532"/>
                  <a:pt x="554" y="531"/>
                </a:cubicBezTo>
                <a:cubicBezTo>
                  <a:pt x="556" y="530"/>
                  <a:pt x="557" y="534"/>
                  <a:pt x="560" y="529"/>
                </a:cubicBezTo>
                <a:cubicBezTo>
                  <a:pt x="562" y="524"/>
                  <a:pt x="564" y="525"/>
                  <a:pt x="566" y="521"/>
                </a:cubicBezTo>
                <a:cubicBezTo>
                  <a:pt x="569" y="516"/>
                  <a:pt x="563" y="511"/>
                  <a:pt x="567" y="508"/>
                </a:cubicBezTo>
                <a:cubicBezTo>
                  <a:pt x="572" y="505"/>
                  <a:pt x="580" y="501"/>
                  <a:pt x="580" y="501"/>
                </a:cubicBezTo>
                <a:cubicBezTo>
                  <a:pt x="580" y="501"/>
                  <a:pt x="582" y="500"/>
                  <a:pt x="587" y="499"/>
                </a:cubicBezTo>
                <a:cubicBezTo>
                  <a:pt x="591" y="498"/>
                  <a:pt x="596" y="499"/>
                  <a:pt x="598" y="496"/>
                </a:cubicBezTo>
                <a:cubicBezTo>
                  <a:pt x="599" y="494"/>
                  <a:pt x="601" y="489"/>
                  <a:pt x="603" y="486"/>
                </a:cubicBezTo>
                <a:cubicBezTo>
                  <a:pt x="605" y="484"/>
                  <a:pt x="608" y="480"/>
                  <a:pt x="607" y="478"/>
                </a:cubicBezTo>
                <a:cubicBezTo>
                  <a:pt x="605" y="476"/>
                  <a:pt x="610" y="468"/>
                  <a:pt x="609" y="465"/>
                </a:cubicBezTo>
                <a:cubicBezTo>
                  <a:pt x="609" y="463"/>
                  <a:pt x="605" y="458"/>
                  <a:pt x="611" y="453"/>
                </a:cubicBezTo>
                <a:cubicBezTo>
                  <a:pt x="617" y="449"/>
                  <a:pt x="623" y="442"/>
                  <a:pt x="623" y="440"/>
                </a:cubicBezTo>
                <a:cubicBezTo>
                  <a:pt x="624" y="438"/>
                  <a:pt x="628" y="430"/>
                  <a:pt x="628" y="426"/>
                </a:cubicBezTo>
                <a:cubicBezTo>
                  <a:pt x="627" y="423"/>
                  <a:pt x="623" y="418"/>
                  <a:pt x="621" y="417"/>
                </a:cubicBezTo>
                <a:close/>
                <a:moveTo>
                  <a:pt x="434" y="195"/>
                </a:moveTo>
                <a:cubicBezTo>
                  <a:pt x="435" y="196"/>
                  <a:pt x="443" y="194"/>
                  <a:pt x="444" y="196"/>
                </a:cubicBezTo>
                <a:cubicBezTo>
                  <a:pt x="446" y="198"/>
                  <a:pt x="443" y="199"/>
                  <a:pt x="439" y="200"/>
                </a:cubicBezTo>
                <a:cubicBezTo>
                  <a:pt x="435" y="202"/>
                  <a:pt x="434" y="201"/>
                  <a:pt x="433" y="203"/>
                </a:cubicBezTo>
                <a:cubicBezTo>
                  <a:pt x="431" y="205"/>
                  <a:pt x="426" y="206"/>
                  <a:pt x="424" y="208"/>
                </a:cubicBezTo>
                <a:cubicBezTo>
                  <a:pt x="422" y="210"/>
                  <a:pt x="417" y="212"/>
                  <a:pt x="417" y="210"/>
                </a:cubicBezTo>
                <a:cubicBezTo>
                  <a:pt x="416" y="208"/>
                  <a:pt x="417" y="209"/>
                  <a:pt x="417" y="208"/>
                </a:cubicBezTo>
                <a:cubicBezTo>
                  <a:pt x="418" y="206"/>
                  <a:pt x="425" y="204"/>
                  <a:pt x="425" y="204"/>
                </a:cubicBezTo>
                <a:cubicBezTo>
                  <a:pt x="425" y="204"/>
                  <a:pt x="433" y="195"/>
                  <a:pt x="434" y="195"/>
                </a:cubicBezTo>
                <a:close/>
                <a:moveTo>
                  <a:pt x="413" y="187"/>
                </a:moveTo>
                <a:cubicBezTo>
                  <a:pt x="414" y="186"/>
                  <a:pt x="420" y="186"/>
                  <a:pt x="422" y="187"/>
                </a:cubicBezTo>
                <a:cubicBezTo>
                  <a:pt x="425" y="187"/>
                  <a:pt x="429" y="194"/>
                  <a:pt x="427" y="194"/>
                </a:cubicBezTo>
                <a:cubicBezTo>
                  <a:pt x="425" y="195"/>
                  <a:pt x="422" y="193"/>
                  <a:pt x="422" y="190"/>
                </a:cubicBezTo>
                <a:cubicBezTo>
                  <a:pt x="422" y="188"/>
                  <a:pt x="419" y="195"/>
                  <a:pt x="421" y="197"/>
                </a:cubicBezTo>
                <a:cubicBezTo>
                  <a:pt x="422" y="200"/>
                  <a:pt x="418" y="202"/>
                  <a:pt x="416" y="202"/>
                </a:cubicBezTo>
                <a:cubicBezTo>
                  <a:pt x="415" y="202"/>
                  <a:pt x="414" y="199"/>
                  <a:pt x="414" y="195"/>
                </a:cubicBezTo>
                <a:cubicBezTo>
                  <a:pt x="414" y="192"/>
                  <a:pt x="412" y="189"/>
                  <a:pt x="408" y="189"/>
                </a:cubicBezTo>
                <a:cubicBezTo>
                  <a:pt x="403" y="190"/>
                  <a:pt x="401" y="193"/>
                  <a:pt x="400" y="194"/>
                </a:cubicBezTo>
                <a:cubicBezTo>
                  <a:pt x="398" y="195"/>
                  <a:pt x="398" y="202"/>
                  <a:pt x="399" y="203"/>
                </a:cubicBezTo>
                <a:cubicBezTo>
                  <a:pt x="399" y="205"/>
                  <a:pt x="399" y="210"/>
                  <a:pt x="395" y="210"/>
                </a:cubicBezTo>
                <a:cubicBezTo>
                  <a:pt x="392" y="209"/>
                  <a:pt x="393" y="203"/>
                  <a:pt x="393" y="201"/>
                </a:cubicBezTo>
                <a:cubicBezTo>
                  <a:pt x="394" y="199"/>
                  <a:pt x="392" y="193"/>
                  <a:pt x="394" y="190"/>
                </a:cubicBezTo>
                <a:cubicBezTo>
                  <a:pt x="395" y="187"/>
                  <a:pt x="400" y="186"/>
                  <a:pt x="403" y="185"/>
                </a:cubicBezTo>
                <a:cubicBezTo>
                  <a:pt x="406" y="185"/>
                  <a:pt x="412" y="187"/>
                  <a:pt x="413" y="187"/>
                </a:cubicBezTo>
                <a:close/>
                <a:moveTo>
                  <a:pt x="384" y="177"/>
                </a:moveTo>
                <a:cubicBezTo>
                  <a:pt x="389" y="175"/>
                  <a:pt x="394" y="169"/>
                  <a:pt x="396" y="172"/>
                </a:cubicBezTo>
                <a:cubicBezTo>
                  <a:pt x="398" y="174"/>
                  <a:pt x="403" y="177"/>
                  <a:pt x="405" y="177"/>
                </a:cubicBezTo>
                <a:cubicBezTo>
                  <a:pt x="408" y="177"/>
                  <a:pt x="405" y="182"/>
                  <a:pt x="403" y="182"/>
                </a:cubicBezTo>
                <a:cubicBezTo>
                  <a:pt x="402" y="183"/>
                  <a:pt x="398" y="181"/>
                  <a:pt x="395" y="181"/>
                </a:cubicBezTo>
                <a:cubicBezTo>
                  <a:pt x="391" y="181"/>
                  <a:pt x="392" y="179"/>
                  <a:pt x="391" y="180"/>
                </a:cubicBezTo>
                <a:cubicBezTo>
                  <a:pt x="389" y="180"/>
                  <a:pt x="386" y="181"/>
                  <a:pt x="383" y="182"/>
                </a:cubicBezTo>
                <a:cubicBezTo>
                  <a:pt x="381" y="183"/>
                  <a:pt x="377" y="183"/>
                  <a:pt x="377" y="181"/>
                </a:cubicBezTo>
                <a:cubicBezTo>
                  <a:pt x="377" y="178"/>
                  <a:pt x="379" y="178"/>
                  <a:pt x="384" y="177"/>
                </a:cubicBezTo>
                <a:close/>
                <a:moveTo>
                  <a:pt x="235" y="183"/>
                </a:moveTo>
                <a:cubicBezTo>
                  <a:pt x="233" y="183"/>
                  <a:pt x="232" y="179"/>
                  <a:pt x="231" y="177"/>
                </a:cubicBezTo>
                <a:cubicBezTo>
                  <a:pt x="231" y="175"/>
                  <a:pt x="227" y="175"/>
                  <a:pt x="225" y="174"/>
                </a:cubicBezTo>
                <a:cubicBezTo>
                  <a:pt x="223" y="173"/>
                  <a:pt x="219" y="167"/>
                  <a:pt x="222" y="168"/>
                </a:cubicBezTo>
                <a:cubicBezTo>
                  <a:pt x="223" y="169"/>
                  <a:pt x="226" y="171"/>
                  <a:pt x="227" y="171"/>
                </a:cubicBezTo>
                <a:cubicBezTo>
                  <a:pt x="228" y="171"/>
                  <a:pt x="233" y="175"/>
                  <a:pt x="235" y="177"/>
                </a:cubicBezTo>
                <a:cubicBezTo>
                  <a:pt x="237" y="178"/>
                  <a:pt x="237" y="183"/>
                  <a:pt x="235" y="183"/>
                </a:cubicBezTo>
                <a:close/>
                <a:moveTo>
                  <a:pt x="424" y="119"/>
                </a:moveTo>
                <a:cubicBezTo>
                  <a:pt x="420" y="120"/>
                  <a:pt x="423" y="123"/>
                  <a:pt x="426" y="122"/>
                </a:cubicBezTo>
                <a:cubicBezTo>
                  <a:pt x="428" y="121"/>
                  <a:pt x="427" y="118"/>
                  <a:pt x="424" y="119"/>
                </a:cubicBezTo>
                <a:close/>
                <a:moveTo>
                  <a:pt x="41" y="127"/>
                </a:moveTo>
                <a:cubicBezTo>
                  <a:pt x="38" y="127"/>
                  <a:pt x="39" y="127"/>
                  <a:pt x="36" y="128"/>
                </a:cubicBezTo>
                <a:cubicBezTo>
                  <a:pt x="34" y="129"/>
                  <a:pt x="38" y="131"/>
                  <a:pt x="40" y="131"/>
                </a:cubicBezTo>
                <a:cubicBezTo>
                  <a:pt x="41" y="131"/>
                  <a:pt x="44" y="127"/>
                  <a:pt x="41" y="127"/>
                </a:cubicBezTo>
                <a:close/>
                <a:moveTo>
                  <a:pt x="486" y="311"/>
                </a:moveTo>
                <a:cubicBezTo>
                  <a:pt x="482" y="312"/>
                  <a:pt x="483" y="319"/>
                  <a:pt x="487" y="317"/>
                </a:cubicBezTo>
                <a:cubicBezTo>
                  <a:pt x="492" y="316"/>
                  <a:pt x="489" y="311"/>
                  <a:pt x="486" y="311"/>
                </a:cubicBezTo>
                <a:close/>
                <a:moveTo>
                  <a:pt x="460" y="307"/>
                </a:moveTo>
                <a:cubicBezTo>
                  <a:pt x="458" y="307"/>
                  <a:pt x="451" y="313"/>
                  <a:pt x="451" y="313"/>
                </a:cubicBezTo>
                <a:cubicBezTo>
                  <a:pt x="451" y="313"/>
                  <a:pt x="456" y="314"/>
                  <a:pt x="458" y="314"/>
                </a:cubicBezTo>
                <a:cubicBezTo>
                  <a:pt x="461" y="314"/>
                  <a:pt x="462" y="315"/>
                  <a:pt x="465" y="316"/>
                </a:cubicBezTo>
                <a:cubicBezTo>
                  <a:pt x="467" y="317"/>
                  <a:pt x="471" y="315"/>
                  <a:pt x="473" y="315"/>
                </a:cubicBezTo>
                <a:cubicBezTo>
                  <a:pt x="474" y="315"/>
                  <a:pt x="476" y="319"/>
                  <a:pt x="476" y="314"/>
                </a:cubicBezTo>
                <a:cubicBezTo>
                  <a:pt x="477" y="309"/>
                  <a:pt x="472" y="307"/>
                  <a:pt x="469" y="306"/>
                </a:cubicBezTo>
                <a:cubicBezTo>
                  <a:pt x="466" y="306"/>
                  <a:pt x="462" y="306"/>
                  <a:pt x="460" y="307"/>
                </a:cubicBezTo>
                <a:close/>
                <a:moveTo>
                  <a:pt x="409" y="116"/>
                </a:moveTo>
                <a:cubicBezTo>
                  <a:pt x="408" y="117"/>
                  <a:pt x="414" y="119"/>
                  <a:pt x="415" y="118"/>
                </a:cubicBezTo>
                <a:cubicBezTo>
                  <a:pt x="416" y="116"/>
                  <a:pt x="412" y="113"/>
                  <a:pt x="409" y="116"/>
                </a:cubicBezTo>
                <a:close/>
                <a:moveTo>
                  <a:pt x="709" y="111"/>
                </a:moveTo>
                <a:cubicBezTo>
                  <a:pt x="710" y="109"/>
                  <a:pt x="717" y="109"/>
                  <a:pt x="717" y="109"/>
                </a:cubicBezTo>
                <a:cubicBezTo>
                  <a:pt x="717" y="109"/>
                  <a:pt x="722" y="105"/>
                  <a:pt x="720" y="103"/>
                </a:cubicBezTo>
                <a:cubicBezTo>
                  <a:pt x="718" y="101"/>
                  <a:pt x="713" y="100"/>
                  <a:pt x="711" y="100"/>
                </a:cubicBezTo>
                <a:cubicBezTo>
                  <a:pt x="709" y="99"/>
                  <a:pt x="707" y="101"/>
                  <a:pt x="701" y="101"/>
                </a:cubicBezTo>
                <a:cubicBezTo>
                  <a:pt x="696" y="101"/>
                  <a:pt x="693" y="103"/>
                  <a:pt x="691" y="101"/>
                </a:cubicBezTo>
                <a:cubicBezTo>
                  <a:pt x="689" y="99"/>
                  <a:pt x="681" y="98"/>
                  <a:pt x="680" y="100"/>
                </a:cubicBezTo>
                <a:cubicBezTo>
                  <a:pt x="679" y="101"/>
                  <a:pt x="677" y="101"/>
                  <a:pt x="679" y="105"/>
                </a:cubicBezTo>
                <a:cubicBezTo>
                  <a:pt x="681" y="108"/>
                  <a:pt x="683" y="110"/>
                  <a:pt x="684" y="110"/>
                </a:cubicBezTo>
                <a:cubicBezTo>
                  <a:pt x="686" y="110"/>
                  <a:pt x="692" y="110"/>
                  <a:pt x="693" y="112"/>
                </a:cubicBezTo>
                <a:cubicBezTo>
                  <a:pt x="694" y="114"/>
                  <a:pt x="696" y="116"/>
                  <a:pt x="700" y="114"/>
                </a:cubicBezTo>
                <a:cubicBezTo>
                  <a:pt x="704" y="113"/>
                  <a:pt x="708" y="112"/>
                  <a:pt x="709" y="111"/>
                </a:cubicBezTo>
                <a:close/>
                <a:moveTo>
                  <a:pt x="363" y="61"/>
                </a:moveTo>
                <a:cubicBezTo>
                  <a:pt x="362" y="58"/>
                  <a:pt x="356" y="57"/>
                  <a:pt x="355" y="60"/>
                </a:cubicBezTo>
                <a:cubicBezTo>
                  <a:pt x="353" y="63"/>
                  <a:pt x="365" y="64"/>
                  <a:pt x="363" y="61"/>
                </a:cubicBezTo>
                <a:close/>
                <a:moveTo>
                  <a:pt x="361" y="72"/>
                </a:moveTo>
                <a:cubicBezTo>
                  <a:pt x="364" y="72"/>
                  <a:pt x="369" y="71"/>
                  <a:pt x="371" y="71"/>
                </a:cubicBezTo>
                <a:cubicBezTo>
                  <a:pt x="374" y="71"/>
                  <a:pt x="374" y="67"/>
                  <a:pt x="371" y="67"/>
                </a:cubicBezTo>
                <a:cubicBezTo>
                  <a:pt x="369" y="66"/>
                  <a:pt x="367" y="64"/>
                  <a:pt x="365" y="65"/>
                </a:cubicBezTo>
                <a:cubicBezTo>
                  <a:pt x="362" y="66"/>
                  <a:pt x="355" y="69"/>
                  <a:pt x="355" y="71"/>
                </a:cubicBezTo>
                <a:cubicBezTo>
                  <a:pt x="356" y="71"/>
                  <a:pt x="358" y="73"/>
                  <a:pt x="361" y="72"/>
                </a:cubicBezTo>
                <a:close/>
                <a:moveTo>
                  <a:pt x="349" y="49"/>
                </a:moveTo>
                <a:cubicBezTo>
                  <a:pt x="352" y="51"/>
                  <a:pt x="357" y="53"/>
                  <a:pt x="360" y="54"/>
                </a:cubicBezTo>
                <a:cubicBezTo>
                  <a:pt x="363" y="55"/>
                  <a:pt x="369" y="56"/>
                  <a:pt x="371" y="58"/>
                </a:cubicBezTo>
                <a:cubicBezTo>
                  <a:pt x="374" y="61"/>
                  <a:pt x="380" y="63"/>
                  <a:pt x="380" y="63"/>
                </a:cubicBezTo>
                <a:cubicBezTo>
                  <a:pt x="388" y="64"/>
                  <a:pt x="388" y="64"/>
                  <a:pt x="388" y="64"/>
                </a:cubicBezTo>
                <a:cubicBezTo>
                  <a:pt x="388" y="64"/>
                  <a:pt x="394" y="62"/>
                  <a:pt x="400" y="63"/>
                </a:cubicBezTo>
                <a:cubicBezTo>
                  <a:pt x="406" y="63"/>
                  <a:pt x="414" y="64"/>
                  <a:pt x="419" y="64"/>
                </a:cubicBezTo>
                <a:cubicBezTo>
                  <a:pt x="424" y="64"/>
                  <a:pt x="424" y="62"/>
                  <a:pt x="425" y="61"/>
                </a:cubicBezTo>
                <a:cubicBezTo>
                  <a:pt x="425" y="60"/>
                  <a:pt x="416" y="58"/>
                  <a:pt x="414" y="58"/>
                </a:cubicBezTo>
                <a:cubicBezTo>
                  <a:pt x="412" y="58"/>
                  <a:pt x="399" y="58"/>
                  <a:pt x="395" y="58"/>
                </a:cubicBezTo>
                <a:cubicBezTo>
                  <a:pt x="391" y="58"/>
                  <a:pt x="386" y="58"/>
                  <a:pt x="383" y="58"/>
                </a:cubicBezTo>
                <a:cubicBezTo>
                  <a:pt x="380" y="58"/>
                  <a:pt x="378" y="56"/>
                  <a:pt x="376" y="55"/>
                </a:cubicBezTo>
                <a:cubicBezTo>
                  <a:pt x="374" y="54"/>
                  <a:pt x="368" y="50"/>
                  <a:pt x="365" y="49"/>
                </a:cubicBezTo>
                <a:cubicBezTo>
                  <a:pt x="362" y="49"/>
                  <a:pt x="363" y="49"/>
                  <a:pt x="357" y="47"/>
                </a:cubicBezTo>
                <a:cubicBezTo>
                  <a:pt x="353" y="46"/>
                  <a:pt x="348" y="45"/>
                  <a:pt x="348" y="45"/>
                </a:cubicBezTo>
                <a:cubicBezTo>
                  <a:pt x="348" y="44"/>
                  <a:pt x="346" y="48"/>
                  <a:pt x="349" y="49"/>
                </a:cubicBezTo>
                <a:close/>
                <a:moveTo>
                  <a:pt x="741" y="167"/>
                </a:moveTo>
                <a:cubicBezTo>
                  <a:pt x="744" y="167"/>
                  <a:pt x="747" y="165"/>
                  <a:pt x="750" y="164"/>
                </a:cubicBezTo>
                <a:cubicBezTo>
                  <a:pt x="752" y="163"/>
                  <a:pt x="756" y="161"/>
                  <a:pt x="756" y="157"/>
                </a:cubicBezTo>
                <a:cubicBezTo>
                  <a:pt x="756" y="154"/>
                  <a:pt x="755" y="151"/>
                  <a:pt x="754" y="149"/>
                </a:cubicBezTo>
                <a:cubicBezTo>
                  <a:pt x="752" y="148"/>
                  <a:pt x="750" y="147"/>
                  <a:pt x="747" y="148"/>
                </a:cubicBezTo>
                <a:cubicBezTo>
                  <a:pt x="744" y="148"/>
                  <a:pt x="744" y="152"/>
                  <a:pt x="741" y="152"/>
                </a:cubicBezTo>
                <a:cubicBezTo>
                  <a:pt x="739" y="152"/>
                  <a:pt x="736" y="153"/>
                  <a:pt x="737" y="155"/>
                </a:cubicBezTo>
                <a:cubicBezTo>
                  <a:pt x="738" y="158"/>
                  <a:pt x="739" y="160"/>
                  <a:pt x="737" y="161"/>
                </a:cubicBezTo>
                <a:cubicBezTo>
                  <a:pt x="735" y="162"/>
                  <a:pt x="738" y="167"/>
                  <a:pt x="741" y="167"/>
                </a:cubicBezTo>
                <a:close/>
                <a:moveTo>
                  <a:pt x="1012" y="77"/>
                </a:moveTo>
                <a:cubicBezTo>
                  <a:pt x="1015" y="77"/>
                  <a:pt x="1019" y="78"/>
                  <a:pt x="1024" y="80"/>
                </a:cubicBezTo>
                <a:cubicBezTo>
                  <a:pt x="1028" y="82"/>
                  <a:pt x="1034" y="83"/>
                  <a:pt x="1037" y="80"/>
                </a:cubicBezTo>
                <a:cubicBezTo>
                  <a:pt x="1039" y="78"/>
                  <a:pt x="1037" y="74"/>
                  <a:pt x="1035" y="74"/>
                </a:cubicBezTo>
                <a:cubicBezTo>
                  <a:pt x="1033" y="74"/>
                  <a:pt x="1032" y="71"/>
                  <a:pt x="1037" y="68"/>
                </a:cubicBezTo>
                <a:cubicBezTo>
                  <a:pt x="1042" y="65"/>
                  <a:pt x="1047" y="62"/>
                  <a:pt x="1053" y="61"/>
                </a:cubicBezTo>
                <a:cubicBezTo>
                  <a:pt x="1058" y="60"/>
                  <a:pt x="1071" y="60"/>
                  <a:pt x="1076" y="61"/>
                </a:cubicBezTo>
                <a:cubicBezTo>
                  <a:pt x="1080" y="62"/>
                  <a:pt x="1087" y="56"/>
                  <a:pt x="1089" y="54"/>
                </a:cubicBezTo>
                <a:cubicBezTo>
                  <a:pt x="1091" y="51"/>
                  <a:pt x="1083" y="49"/>
                  <a:pt x="1081" y="52"/>
                </a:cubicBezTo>
                <a:cubicBezTo>
                  <a:pt x="1078" y="55"/>
                  <a:pt x="1068" y="54"/>
                  <a:pt x="1065" y="54"/>
                </a:cubicBezTo>
                <a:cubicBezTo>
                  <a:pt x="1063" y="53"/>
                  <a:pt x="1045" y="57"/>
                  <a:pt x="1041" y="57"/>
                </a:cubicBezTo>
                <a:cubicBezTo>
                  <a:pt x="1037" y="57"/>
                  <a:pt x="1036" y="61"/>
                  <a:pt x="1030" y="63"/>
                </a:cubicBezTo>
                <a:cubicBezTo>
                  <a:pt x="1025" y="66"/>
                  <a:pt x="1018" y="69"/>
                  <a:pt x="1015" y="70"/>
                </a:cubicBezTo>
                <a:cubicBezTo>
                  <a:pt x="1013" y="71"/>
                  <a:pt x="1010" y="76"/>
                  <a:pt x="1012" y="77"/>
                </a:cubicBezTo>
                <a:close/>
                <a:moveTo>
                  <a:pt x="759" y="151"/>
                </a:moveTo>
                <a:cubicBezTo>
                  <a:pt x="763" y="152"/>
                  <a:pt x="771" y="154"/>
                  <a:pt x="768" y="155"/>
                </a:cubicBezTo>
                <a:cubicBezTo>
                  <a:pt x="765" y="157"/>
                  <a:pt x="759" y="161"/>
                  <a:pt x="759" y="163"/>
                </a:cubicBezTo>
                <a:cubicBezTo>
                  <a:pt x="758" y="166"/>
                  <a:pt x="765" y="168"/>
                  <a:pt x="765" y="168"/>
                </a:cubicBezTo>
                <a:cubicBezTo>
                  <a:pt x="765" y="168"/>
                  <a:pt x="763" y="171"/>
                  <a:pt x="765" y="171"/>
                </a:cubicBezTo>
                <a:cubicBezTo>
                  <a:pt x="767" y="172"/>
                  <a:pt x="768" y="169"/>
                  <a:pt x="771" y="169"/>
                </a:cubicBezTo>
                <a:cubicBezTo>
                  <a:pt x="774" y="169"/>
                  <a:pt x="780" y="171"/>
                  <a:pt x="783" y="171"/>
                </a:cubicBezTo>
                <a:cubicBezTo>
                  <a:pt x="786" y="171"/>
                  <a:pt x="791" y="166"/>
                  <a:pt x="791" y="164"/>
                </a:cubicBezTo>
                <a:cubicBezTo>
                  <a:pt x="790" y="161"/>
                  <a:pt x="786" y="157"/>
                  <a:pt x="783" y="155"/>
                </a:cubicBezTo>
                <a:cubicBezTo>
                  <a:pt x="780" y="154"/>
                  <a:pt x="776" y="147"/>
                  <a:pt x="774" y="146"/>
                </a:cubicBezTo>
                <a:cubicBezTo>
                  <a:pt x="771" y="144"/>
                  <a:pt x="776" y="140"/>
                  <a:pt x="773" y="138"/>
                </a:cubicBezTo>
                <a:cubicBezTo>
                  <a:pt x="770" y="135"/>
                  <a:pt x="769" y="135"/>
                  <a:pt x="766" y="133"/>
                </a:cubicBezTo>
                <a:cubicBezTo>
                  <a:pt x="763" y="132"/>
                  <a:pt x="760" y="134"/>
                  <a:pt x="758" y="136"/>
                </a:cubicBezTo>
                <a:cubicBezTo>
                  <a:pt x="756" y="138"/>
                  <a:pt x="754" y="136"/>
                  <a:pt x="752" y="136"/>
                </a:cubicBezTo>
                <a:cubicBezTo>
                  <a:pt x="748" y="137"/>
                  <a:pt x="750" y="141"/>
                  <a:pt x="751" y="143"/>
                </a:cubicBezTo>
                <a:cubicBezTo>
                  <a:pt x="753" y="145"/>
                  <a:pt x="755" y="149"/>
                  <a:pt x="759" y="151"/>
                </a:cubicBezTo>
                <a:close/>
                <a:moveTo>
                  <a:pt x="11" y="161"/>
                </a:moveTo>
                <a:cubicBezTo>
                  <a:pt x="6" y="161"/>
                  <a:pt x="2" y="161"/>
                  <a:pt x="1" y="163"/>
                </a:cubicBezTo>
                <a:cubicBezTo>
                  <a:pt x="0" y="164"/>
                  <a:pt x="5" y="165"/>
                  <a:pt x="8" y="165"/>
                </a:cubicBezTo>
                <a:cubicBezTo>
                  <a:pt x="11" y="165"/>
                  <a:pt x="17" y="163"/>
                  <a:pt x="16" y="163"/>
                </a:cubicBezTo>
                <a:cubicBezTo>
                  <a:pt x="15" y="163"/>
                  <a:pt x="11" y="161"/>
                  <a:pt x="11" y="161"/>
                </a:cubicBezTo>
                <a:close/>
                <a:moveTo>
                  <a:pt x="337" y="68"/>
                </a:moveTo>
                <a:cubicBezTo>
                  <a:pt x="335" y="69"/>
                  <a:pt x="330" y="67"/>
                  <a:pt x="327" y="68"/>
                </a:cubicBezTo>
                <a:cubicBezTo>
                  <a:pt x="325" y="69"/>
                  <a:pt x="326" y="73"/>
                  <a:pt x="329" y="73"/>
                </a:cubicBezTo>
                <a:cubicBezTo>
                  <a:pt x="332" y="74"/>
                  <a:pt x="336" y="72"/>
                  <a:pt x="337" y="73"/>
                </a:cubicBezTo>
                <a:cubicBezTo>
                  <a:pt x="337" y="75"/>
                  <a:pt x="339" y="81"/>
                  <a:pt x="344" y="79"/>
                </a:cubicBezTo>
                <a:cubicBezTo>
                  <a:pt x="348" y="77"/>
                  <a:pt x="348" y="75"/>
                  <a:pt x="349" y="75"/>
                </a:cubicBezTo>
                <a:cubicBezTo>
                  <a:pt x="351" y="74"/>
                  <a:pt x="349" y="69"/>
                  <a:pt x="347" y="68"/>
                </a:cubicBezTo>
                <a:cubicBezTo>
                  <a:pt x="345" y="66"/>
                  <a:pt x="338" y="67"/>
                  <a:pt x="337" y="68"/>
                </a:cubicBezTo>
                <a:close/>
                <a:moveTo>
                  <a:pt x="34" y="158"/>
                </a:moveTo>
                <a:cubicBezTo>
                  <a:pt x="30" y="159"/>
                  <a:pt x="26" y="161"/>
                  <a:pt x="29" y="162"/>
                </a:cubicBezTo>
                <a:cubicBezTo>
                  <a:pt x="32" y="163"/>
                  <a:pt x="39" y="161"/>
                  <a:pt x="39" y="160"/>
                </a:cubicBezTo>
                <a:cubicBezTo>
                  <a:pt x="40" y="159"/>
                  <a:pt x="41" y="153"/>
                  <a:pt x="40" y="153"/>
                </a:cubicBezTo>
                <a:cubicBezTo>
                  <a:pt x="36" y="151"/>
                  <a:pt x="38" y="158"/>
                  <a:pt x="34" y="158"/>
                </a:cubicBezTo>
                <a:close/>
                <a:moveTo>
                  <a:pt x="278" y="50"/>
                </a:moveTo>
                <a:cubicBezTo>
                  <a:pt x="280" y="50"/>
                  <a:pt x="285" y="49"/>
                  <a:pt x="287" y="50"/>
                </a:cubicBezTo>
                <a:cubicBezTo>
                  <a:pt x="288" y="51"/>
                  <a:pt x="292" y="50"/>
                  <a:pt x="292" y="49"/>
                </a:cubicBezTo>
                <a:cubicBezTo>
                  <a:pt x="292" y="48"/>
                  <a:pt x="293" y="43"/>
                  <a:pt x="290" y="42"/>
                </a:cubicBezTo>
                <a:cubicBezTo>
                  <a:pt x="287" y="42"/>
                  <a:pt x="283" y="45"/>
                  <a:pt x="278" y="47"/>
                </a:cubicBezTo>
                <a:cubicBezTo>
                  <a:pt x="275" y="48"/>
                  <a:pt x="276" y="50"/>
                  <a:pt x="278" y="50"/>
                </a:cubicBezTo>
                <a:close/>
                <a:moveTo>
                  <a:pt x="241" y="58"/>
                </a:moveTo>
                <a:cubicBezTo>
                  <a:pt x="244" y="58"/>
                  <a:pt x="250" y="58"/>
                  <a:pt x="251" y="58"/>
                </a:cubicBezTo>
                <a:cubicBezTo>
                  <a:pt x="253" y="57"/>
                  <a:pt x="260" y="55"/>
                  <a:pt x="260" y="57"/>
                </a:cubicBezTo>
                <a:cubicBezTo>
                  <a:pt x="260" y="60"/>
                  <a:pt x="263" y="63"/>
                  <a:pt x="265" y="63"/>
                </a:cubicBezTo>
                <a:cubicBezTo>
                  <a:pt x="267" y="62"/>
                  <a:pt x="270" y="59"/>
                  <a:pt x="272" y="60"/>
                </a:cubicBezTo>
                <a:cubicBezTo>
                  <a:pt x="274" y="62"/>
                  <a:pt x="274" y="65"/>
                  <a:pt x="276" y="65"/>
                </a:cubicBezTo>
                <a:cubicBezTo>
                  <a:pt x="277" y="66"/>
                  <a:pt x="282" y="66"/>
                  <a:pt x="284" y="65"/>
                </a:cubicBezTo>
                <a:cubicBezTo>
                  <a:pt x="287" y="65"/>
                  <a:pt x="293" y="65"/>
                  <a:pt x="296" y="65"/>
                </a:cubicBezTo>
                <a:cubicBezTo>
                  <a:pt x="299" y="66"/>
                  <a:pt x="307" y="67"/>
                  <a:pt x="307" y="66"/>
                </a:cubicBezTo>
                <a:cubicBezTo>
                  <a:pt x="308" y="64"/>
                  <a:pt x="310" y="64"/>
                  <a:pt x="311" y="62"/>
                </a:cubicBezTo>
                <a:cubicBezTo>
                  <a:pt x="311" y="61"/>
                  <a:pt x="312" y="56"/>
                  <a:pt x="312" y="56"/>
                </a:cubicBezTo>
                <a:cubicBezTo>
                  <a:pt x="312" y="56"/>
                  <a:pt x="311" y="53"/>
                  <a:pt x="308" y="54"/>
                </a:cubicBezTo>
                <a:cubicBezTo>
                  <a:pt x="306" y="56"/>
                  <a:pt x="305" y="56"/>
                  <a:pt x="303" y="56"/>
                </a:cubicBezTo>
                <a:cubicBezTo>
                  <a:pt x="300" y="55"/>
                  <a:pt x="300" y="51"/>
                  <a:pt x="296" y="52"/>
                </a:cubicBezTo>
                <a:cubicBezTo>
                  <a:pt x="292" y="53"/>
                  <a:pt x="292" y="55"/>
                  <a:pt x="290" y="56"/>
                </a:cubicBezTo>
                <a:cubicBezTo>
                  <a:pt x="289" y="57"/>
                  <a:pt x="286" y="58"/>
                  <a:pt x="285" y="57"/>
                </a:cubicBezTo>
                <a:cubicBezTo>
                  <a:pt x="284" y="57"/>
                  <a:pt x="278" y="54"/>
                  <a:pt x="278" y="54"/>
                </a:cubicBezTo>
                <a:cubicBezTo>
                  <a:pt x="278" y="54"/>
                  <a:pt x="266" y="53"/>
                  <a:pt x="266" y="52"/>
                </a:cubicBezTo>
                <a:cubicBezTo>
                  <a:pt x="265" y="50"/>
                  <a:pt x="263" y="48"/>
                  <a:pt x="258" y="48"/>
                </a:cubicBezTo>
                <a:cubicBezTo>
                  <a:pt x="252" y="49"/>
                  <a:pt x="243" y="52"/>
                  <a:pt x="241" y="52"/>
                </a:cubicBezTo>
                <a:cubicBezTo>
                  <a:pt x="240" y="52"/>
                  <a:pt x="243" y="55"/>
                  <a:pt x="241" y="55"/>
                </a:cubicBezTo>
                <a:cubicBezTo>
                  <a:pt x="239" y="55"/>
                  <a:pt x="236" y="55"/>
                  <a:pt x="235" y="57"/>
                </a:cubicBezTo>
                <a:cubicBezTo>
                  <a:pt x="235" y="59"/>
                  <a:pt x="238" y="58"/>
                  <a:pt x="241" y="58"/>
                </a:cubicBezTo>
                <a:close/>
                <a:moveTo>
                  <a:pt x="317" y="47"/>
                </a:moveTo>
                <a:cubicBezTo>
                  <a:pt x="321" y="47"/>
                  <a:pt x="327" y="45"/>
                  <a:pt x="328" y="46"/>
                </a:cubicBezTo>
                <a:cubicBezTo>
                  <a:pt x="328" y="48"/>
                  <a:pt x="327" y="49"/>
                  <a:pt x="331" y="49"/>
                </a:cubicBezTo>
                <a:cubicBezTo>
                  <a:pt x="334" y="50"/>
                  <a:pt x="336" y="50"/>
                  <a:pt x="338" y="50"/>
                </a:cubicBezTo>
                <a:cubicBezTo>
                  <a:pt x="340" y="50"/>
                  <a:pt x="339" y="47"/>
                  <a:pt x="337" y="45"/>
                </a:cubicBezTo>
                <a:cubicBezTo>
                  <a:pt x="336" y="42"/>
                  <a:pt x="336" y="43"/>
                  <a:pt x="332" y="41"/>
                </a:cubicBezTo>
                <a:cubicBezTo>
                  <a:pt x="327" y="40"/>
                  <a:pt x="323" y="40"/>
                  <a:pt x="320" y="40"/>
                </a:cubicBezTo>
                <a:cubicBezTo>
                  <a:pt x="316" y="41"/>
                  <a:pt x="313" y="40"/>
                  <a:pt x="312" y="43"/>
                </a:cubicBezTo>
                <a:cubicBezTo>
                  <a:pt x="312" y="45"/>
                  <a:pt x="314" y="47"/>
                  <a:pt x="317" y="47"/>
                </a:cubicBezTo>
                <a:close/>
                <a:moveTo>
                  <a:pt x="317" y="55"/>
                </a:moveTo>
                <a:cubicBezTo>
                  <a:pt x="316" y="57"/>
                  <a:pt x="317" y="62"/>
                  <a:pt x="317" y="62"/>
                </a:cubicBezTo>
                <a:cubicBezTo>
                  <a:pt x="316" y="63"/>
                  <a:pt x="317" y="65"/>
                  <a:pt x="319" y="65"/>
                </a:cubicBezTo>
                <a:cubicBezTo>
                  <a:pt x="321" y="64"/>
                  <a:pt x="322" y="59"/>
                  <a:pt x="324" y="59"/>
                </a:cubicBezTo>
                <a:cubicBezTo>
                  <a:pt x="325" y="59"/>
                  <a:pt x="333" y="57"/>
                  <a:pt x="334" y="60"/>
                </a:cubicBezTo>
                <a:cubicBezTo>
                  <a:pt x="335" y="63"/>
                  <a:pt x="335" y="62"/>
                  <a:pt x="339" y="62"/>
                </a:cubicBezTo>
                <a:cubicBezTo>
                  <a:pt x="342" y="62"/>
                  <a:pt x="345" y="59"/>
                  <a:pt x="346" y="57"/>
                </a:cubicBezTo>
                <a:cubicBezTo>
                  <a:pt x="346" y="56"/>
                  <a:pt x="344" y="53"/>
                  <a:pt x="339" y="54"/>
                </a:cubicBezTo>
                <a:cubicBezTo>
                  <a:pt x="334" y="54"/>
                  <a:pt x="320" y="53"/>
                  <a:pt x="317" y="55"/>
                </a:cubicBezTo>
                <a:close/>
                <a:moveTo>
                  <a:pt x="1527" y="494"/>
                </a:moveTo>
                <a:cubicBezTo>
                  <a:pt x="1527" y="492"/>
                  <a:pt x="1526" y="490"/>
                  <a:pt x="1519" y="488"/>
                </a:cubicBezTo>
                <a:cubicBezTo>
                  <a:pt x="1512" y="486"/>
                  <a:pt x="1517" y="489"/>
                  <a:pt x="1519" y="493"/>
                </a:cubicBezTo>
                <a:cubicBezTo>
                  <a:pt x="1521" y="496"/>
                  <a:pt x="1526" y="498"/>
                  <a:pt x="1527" y="494"/>
                </a:cubicBezTo>
                <a:close/>
                <a:moveTo>
                  <a:pt x="1423" y="198"/>
                </a:moveTo>
                <a:cubicBezTo>
                  <a:pt x="1421" y="198"/>
                  <a:pt x="1419" y="194"/>
                  <a:pt x="1416" y="194"/>
                </a:cubicBezTo>
                <a:cubicBezTo>
                  <a:pt x="1413" y="195"/>
                  <a:pt x="1412" y="199"/>
                  <a:pt x="1412" y="200"/>
                </a:cubicBezTo>
                <a:cubicBezTo>
                  <a:pt x="1412" y="201"/>
                  <a:pt x="1401" y="203"/>
                  <a:pt x="1405" y="206"/>
                </a:cubicBezTo>
                <a:cubicBezTo>
                  <a:pt x="1408" y="209"/>
                  <a:pt x="1412" y="207"/>
                  <a:pt x="1417" y="207"/>
                </a:cubicBezTo>
                <a:cubicBezTo>
                  <a:pt x="1422" y="206"/>
                  <a:pt x="1427" y="205"/>
                  <a:pt x="1427" y="205"/>
                </a:cubicBezTo>
                <a:cubicBezTo>
                  <a:pt x="1427" y="205"/>
                  <a:pt x="1435" y="205"/>
                  <a:pt x="1434" y="202"/>
                </a:cubicBezTo>
                <a:cubicBezTo>
                  <a:pt x="1433" y="198"/>
                  <a:pt x="1424" y="197"/>
                  <a:pt x="1423" y="198"/>
                </a:cubicBezTo>
                <a:close/>
                <a:moveTo>
                  <a:pt x="1402" y="428"/>
                </a:moveTo>
                <a:cubicBezTo>
                  <a:pt x="1399" y="428"/>
                  <a:pt x="1396" y="432"/>
                  <a:pt x="1398" y="432"/>
                </a:cubicBezTo>
                <a:cubicBezTo>
                  <a:pt x="1400" y="432"/>
                  <a:pt x="1407" y="431"/>
                  <a:pt x="1407" y="432"/>
                </a:cubicBezTo>
                <a:cubicBezTo>
                  <a:pt x="1408" y="433"/>
                  <a:pt x="1412" y="440"/>
                  <a:pt x="1415" y="440"/>
                </a:cubicBezTo>
                <a:cubicBezTo>
                  <a:pt x="1419" y="440"/>
                  <a:pt x="1421" y="433"/>
                  <a:pt x="1423" y="431"/>
                </a:cubicBezTo>
                <a:cubicBezTo>
                  <a:pt x="1425" y="429"/>
                  <a:pt x="1433" y="428"/>
                  <a:pt x="1433" y="431"/>
                </a:cubicBezTo>
                <a:cubicBezTo>
                  <a:pt x="1434" y="435"/>
                  <a:pt x="1437" y="438"/>
                  <a:pt x="1441" y="440"/>
                </a:cubicBezTo>
                <a:cubicBezTo>
                  <a:pt x="1446" y="443"/>
                  <a:pt x="1451" y="445"/>
                  <a:pt x="1451" y="443"/>
                </a:cubicBezTo>
                <a:cubicBezTo>
                  <a:pt x="1452" y="441"/>
                  <a:pt x="1449" y="434"/>
                  <a:pt x="1446" y="433"/>
                </a:cubicBezTo>
                <a:cubicBezTo>
                  <a:pt x="1443" y="432"/>
                  <a:pt x="1438" y="425"/>
                  <a:pt x="1438" y="423"/>
                </a:cubicBezTo>
                <a:cubicBezTo>
                  <a:pt x="1438" y="420"/>
                  <a:pt x="1433" y="419"/>
                  <a:pt x="1431" y="417"/>
                </a:cubicBezTo>
                <a:cubicBezTo>
                  <a:pt x="1429" y="415"/>
                  <a:pt x="1427" y="410"/>
                  <a:pt x="1421" y="409"/>
                </a:cubicBezTo>
                <a:cubicBezTo>
                  <a:pt x="1415" y="408"/>
                  <a:pt x="1414" y="406"/>
                  <a:pt x="1408" y="403"/>
                </a:cubicBezTo>
                <a:cubicBezTo>
                  <a:pt x="1402" y="400"/>
                  <a:pt x="1388" y="400"/>
                  <a:pt x="1388" y="402"/>
                </a:cubicBezTo>
                <a:cubicBezTo>
                  <a:pt x="1387" y="404"/>
                  <a:pt x="1388" y="402"/>
                  <a:pt x="1383" y="400"/>
                </a:cubicBezTo>
                <a:cubicBezTo>
                  <a:pt x="1379" y="399"/>
                  <a:pt x="1375" y="400"/>
                  <a:pt x="1374" y="398"/>
                </a:cubicBezTo>
                <a:cubicBezTo>
                  <a:pt x="1373" y="395"/>
                  <a:pt x="1370" y="394"/>
                  <a:pt x="1367" y="398"/>
                </a:cubicBezTo>
                <a:cubicBezTo>
                  <a:pt x="1364" y="400"/>
                  <a:pt x="1363" y="401"/>
                  <a:pt x="1369" y="402"/>
                </a:cubicBezTo>
                <a:cubicBezTo>
                  <a:pt x="1376" y="403"/>
                  <a:pt x="1377" y="403"/>
                  <a:pt x="1375" y="406"/>
                </a:cubicBezTo>
                <a:cubicBezTo>
                  <a:pt x="1372" y="409"/>
                  <a:pt x="1370" y="413"/>
                  <a:pt x="1373" y="413"/>
                </a:cubicBezTo>
                <a:cubicBezTo>
                  <a:pt x="1375" y="413"/>
                  <a:pt x="1382" y="412"/>
                  <a:pt x="1382" y="413"/>
                </a:cubicBezTo>
                <a:cubicBezTo>
                  <a:pt x="1383" y="415"/>
                  <a:pt x="1381" y="415"/>
                  <a:pt x="1388" y="416"/>
                </a:cubicBezTo>
                <a:cubicBezTo>
                  <a:pt x="1396" y="417"/>
                  <a:pt x="1398" y="420"/>
                  <a:pt x="1399" y="421"/>
                </a:cubicBezTo>
                <a:cubicBezTo>
                  <a:pt x="1401" y="423"/>
                  <a:pt x="1405" y="428"/>
                  <a:pt x="1402" y="428"/>
                </a:cubicBezTo>
                <a:close/>
                <a:moveTo>
                  <a:pt x="1398" y="231"/>
                </a:moveTo>
                <a:cubicBezTo>
                  <a:pt x="1396" y="231"/>
                  <a:pt x="1388" y="234"/>
                  <a:pt x="1386" y="236"/>
                </a:cubicBezTo>
                <a:cubicBezTo>
                  <a:pt x="1384" y="238"/>
                  <a:pt x="1373" y="234"/>
                  <a:pt x="1371" y="236"/>
                </a:cubicBezTo>
                <a:cubicBezTo>
                  <a:pt x="1370" y="238"/>
                  <a:pt x="1367" y="240"/>
                  <a:pt x="1365" y="242"/>
                </a:cubicBezTo>
                <a:cubicBezTo>
                  <a:pt x="1363" y="243"/>
                  <a:pt x="1358" y="242"/>
                  <a:pt x="1359" y="247"/>
                </a:cubicBezTo>
                <a:cubicBezTo>
                  <a:pt x="1360" y="251"/>
                  <a:pt x="1363" y="255"/>
                  <a:pt x="1365" y="255"/>
                </a:cubicBezTo>
                <a:cubicBezTo>
                  <a:pt x="1367" y="255"/>
                  <a:pt x="1370" y="254"/>
                  <a:pt x="1370" y="250"/>
                </a:cubicBezTo>
                <a:cubicBezTo>
                  <a:pt x="1370" y="245"/>
                  <a:pt x="1376" y="250"/>
                  <a:pt x="1378" y="249"/>
                </a:cubicBezTo>
                <a:cubicBezTo>
                  <a:pt x="1381" y="249"/>
                  <a:pt x="1382" y="246"/>
                  <a:pt x="1384" y="243"/>
                </a:cubicBezTo>
                <a:cubicBezTo>
                  <a:pt x="1384" y="243"/>
                  <a:pt x="1384" y="243"/>
                  <a:pt x="1384" y="242"/>
                </a:cubicBezTo>
                <a:cubicBezTo>
                  <a:pt x="1384" y="243"/>
                  <a:pt x="1384" y="245"/>
                  <a:pt x="1387" y="246"/>
                </a:cubicBezTo>
                <a:cubicBezTo>
                  <a:pt x="1391" y="247"/>
                  <a:pt x="1393" y="244"/>
                  <a:pt x="1393" y="243"/>
                </a:cubicBezTo>
                <a:cubicBezTo>
                  <a:pt x="1393" y="242"/>
                  <a:pt x="1401" y="240"/>
                  <a:pt x="1402" y="239"/>
                </a:cubicBezTo>
                <a:cubicBezTo>
                  <a:pt x="1404" y="238"/>
                  <a:pt x="1410" y="236"/>
                  <a:pt x="1410" y="234"/>
                </a:cubicBezTo>
                <a:cubicBezTo>
                  <a:pt x="1411" y="233"/>
                  <a:pt x="1410" y="224"/>
                  <a:pt x="1412" y="223"/>
                </a:cubicBezTo>
                <a:cubicBezTo>
                  <a:pt x="1414" y="222"/>
                  <a:pt x="1417" y="222"/>
                  <a:pt x="1414" y="217"/>
                </a:cubicBezTo>
                <a:cubicBezTo>
                  <a:pt x="1411" y="212"/>
                  <a:pt x="1411" y="207"/>
                  <a:pt x="1407" y="209"/>
                </a:cubicBezTo>
                <a:cubicBezTo>
                  <a:pt x="1404" y="211"/>
                  <a:pt x="1406" y="217"/>
                  <a:pt x="1404" y="222"/>
                </a:cubicBezTo>
                <a:cubicBezTo>
                  <a:pt x="1401" y="227"/>
                  <a:pt x="1399" y="231"/>
                  <a:pt x="1398" y="231"/>
                </a:cubicBezTo>
                <a:close/>
                <a:moveTo>
                  <a:pt x="1523" y="126"/>
                </a:moveTo>
                <a:cubicBezTo>
                  <a:pt x="1534" y="126"/>
                  <a:pt x="1530" y="127"/>
                  <a:pt x="1539" y="127"/>
                </a:cubicBezTo>
                <a:cubicBezTo>
                  <a:pt x="1549" y="126"/>
                  <a:pt x="1552" y="122"/>
                  <a:pt x="1561" y="119"/>
                </a:cubicBezTo>
                <a:cubicBezTo>
                  <a:pt x="1569" y="117"/>
                  <a:pt x="1576" y="116"/>
                  <a:pt x="1579" y="117"/>
                </a:cubicBezTo>
                <a:cubicBezTo>
                  <a:pt x="1581" y="118"/>
                  <a:pt x="1586" y="117"/>
                  <a:pt x="1583" y="115"/>
                </a:cubicBezTo>
                <a:cubicBezTo>
                  <a:pt x="1580" y="112"/>
                  <a:pt x="1574" y="108"/>
                  <a:pt x="1577" y="107"/>
                </a:cubicBezTo>
                <a:cubicBezTo>
                  <a:pt x="1580" y="107"/>
                  <a:pt x="1583" y="106"/>
                  <a:pt x="1584" y="103"/>
                </a:cubicBezTo>
                <a:cubicBezTo>
                  <a:pt x="1586" y="100"/>
                  <a:pt x="1580" y="95"/>
                  <a:pt x="1583" y="92"/>
                </a:cubicBezTo>
                <a:cubicBezTo>
                  <a:pt x="1586" y="89"/>
                  <a:pt x="1581" y="85"/>
                  <a:pt x="1577" y="84"/>
                </a:cubicBezTo>
                <a:cubicBezTo>
                  <a:pt x="1573" y="83"/>
                  <a:pt x="1559" y="85"/>
                  <a:pt x="1556" y="83"/>
                </a:cubicBezTo>
                <a:cubicBezTo>
                  <a:pt x="1553" y="82"/>
                  <a:pt x="1548" y="80"/>
                  <a:pt x="1546" y="81"/>
                </a:cubicBezTo>
                <a:cubicBezTo>
                  <a:pt x="1545" y="82"/>
                  <a:pt x="1541" y="88"/>
                  <a:pt x="1541" y="88"/>
                </a:cubicBezTo>
                <a:cubicBezTo>
                  <a:pt x="1541" y="88"/>
                  <a:pt x="1539" y="89"/>
                  <a:pt x="1536" y="86"/>
                </a:cubicBezTo>
                <a:cubicBezTo>
                  <a:pt x="1534" y="82"/>
                  <a:pt x="1522" y="83"/>
                  <a:pt x="1518" y="83"/>
                </a:cubicBezTo>
                <a:cubicBezTo>
                  <a:pt x="1514" y="83"/>
                  <a:pt x="1510" y="83"/>
                  <a:pt x="1506" y="84"/>
                </a:cubicBezTo>
                <a:cubicBezTo>
                  <a:pt x="1502" y="84"/>
                  <a:pt x="1499" y="85"/>
                  <a:pt x="1496" y="83"/>
                </a:cubicBezTo>
                <a:cubicBezTo>
                  <a:pt x="1493" y="80"/>
                  <a:pt x="1489" y="79"/>
                  <a:pt x="1488" y="78"/>
                </a:cubicBezTo>
                <a:cubicBezTo>
                  <a:pt x="1486" y="77"/>
                  <a:pt x="1478" y="77"/>
                  <a:pt x="1471" y="77"/>
                </a:cubicBezTo>
                <a:cubicBezTo>
                  <a:pt x="1465" y="78"/>
                  <a:pt x="1458" y="78"/>
                  <a:pt x="1458" y="78"/>
                </a:cubicBezTo>
                <a:cubicBezTo>
                  <a:pt x="1458" y="78"/>
                  <a:pt x="1455" y="77"/>
                  <a:pt x="1451" y="74"/>
                </a:cubicBezTo>
                <a:cubicBezTo>
                  <a:pt x="1446" y="72"/>
                  <a:pt x="1442" y="70"/>
                  <a:pt x="1440" y="70"/>
                </a:cubicBezTo>
                <a:cubicBezTo>
                  <a:pt x="1439" y="70"/>
                  <a:pt x="1427" y="72"/>
                  <a:pt x="1424" y="70"/>
                </a:cubicBezTo>
                <a:cubicBezTo>
                  <a:pt x="1422" y="68"/>
                  <a:pt x="1419" y="67"/>
                  <a:pt x="1417" y="67"/>
                </a:cubicBezTo>
                <a:cubicBezTo>
                  <a:pt x="1415" y="67"/>
                  <a:pt x="1414" y="64"/>
                  <a:pt x="1416" y="64"/>
                </a:cubicBezTo>
                <a:cubicBezTo>
                  <a:pt x="1418" y="64"/>
                  <a:pt x="1429" y="61"/>
                  <a:pt x="1429" y="61"/>
                </a:cubicBezTo>
                <a:cubicBezTo>
                  <a:pt x="1429" y="61"/>
                  <a:pt x="1426" y="57"/>
                  <a:pt x="1422" y="57"/>
                </a:cubicBezTo>
                <a:cubicBezTo>
                  <a:pt x="1418" y="57"/>
                  <a:pt x="1412" y="55"/>
                  <a:pt x="1410" y="55"/>
                </a:cubicBezTo>
                <a:cubicBezTo>
                  <a:pt x="1408" y="55"/>
                  <a:pt x="1409" y="57"/>
                  <a:pt x="1405" y="56"/>
                </a:cubicBezTo>
                <a:cubicBezTo>
                  <a:pt x="1402" y="55"/>
                  <a:pt x="1398" y="54"/>
                  <a:pt x="1396" y="55"/>
                </a:cubicBezTo>
                <a:cubicBezTo>
                  <a:pt x="1393" y="57"/>
                  <a:pt x="1388" y="59"/>
                  <a:pt x="1394" y="60"/>
                </a:cubicBezTo>
                <a:cubicBezTo>
                  <a:pt x="1399" y="62"/>
                  <a:pt x="1405" y="60"/>
                  <a:pt x="1406" y="63"/>
                </a:cubicBezTo>
                <a:cubicBezTo>
                  <a:pt x="1408" y="65"/>
                  <a:pt x="1406" y="66"/>
                  <a:pt x="1406" y="68"/>
                </a:cubicBezTo>
                <a:cubicBezTo>
                  <a:pt x="1406" y="69"/>
                  <a:pt x="1403" y="73"/>
                  <a:pt x="1401" y="74"/>
                </a:cubicBezTo>
                <a:cubicBezTo>
                  <a:pt x="1399" y="75"/>
                  <a:pt x="1397" y="73"/>
                  <a:pt x="1393" y="75"/>
                </a:cubicBezTo>
                <a:cubicBezTo>
                  <a:pt x="1390" y="77"/>
                  <a:pt x="1380" y="75"/>
                  <a:pt x="1379" y="76"/>
                </a:cubicBezTo>
                <a:cubicBezTo>
                  <a:pt x="1378" y="77"/>
                  <a:pt x="1376" y="73"/>
                  <a:pt x="1374" y="74"/>
                </a:cubicBezTo>
                <a:cubicBezTo>
                  <a:pt x="1372" y="75"/>
                  <a:pt x="1367" y="80"/>
                  <a:pt x="1364" y="79"/>
                </a:cubicBezTo>
                <a:cubicBezTo>
                  <a:pt x="1362" y="79"/>
                  <a:pt x="1358" y="76"/>
                  <a:pt x="1358" y="73"/>
                </a:cubicBezTo>
                <a:cubicBezTo>
                  <a:pt x="1358" y="70"/>
                  <a:pt x="1357" y="66"/>
                  <a:pt x="1356" y="66"/>
                </a:cubicBezTo>
                <a:cubicBezTo>
                  <a:pt x="1355" y="65"/>
                  <a:pt x="1346" y="65"/>
                  <a:pt x="1343" y="65"/>
                </a:cubicBezTo>
                <a:cubicBezTo>
                  <a:pt x="1340" y="65"/>
                  <a:pt x="1331" y="66"/>
                  <a:pt x="1329" y="68"/>
                </a:cubicBezTo>
                <a:cubicBezTo>
                  <a:pt x="1328" y="69"/>
                  <a:pt x="1324" y="70"/>
                  <a:pt x="1321" y="70"/>
                </a:cubicBezTo>
                <a:cubicBezTo>
                  <a:pt x="1318" y="70"/>
                  <a:pt x="1316" y="68"/>
                  <a:pt x="1310" y="67"/>
                </a:cubicBezTo>
                <a:cubicBezTo>
                  <a:pt x="1305" y="66"/>
                  <a:pt x="1292" y="66"/>
                  <a:pt x="1291" y="66"/>
                </a:cubicBezTo>
                <a:cubicBezTo>
                  <a:pt x="1289" y="66"/>
                  <a:pt x="1284" y="65"/>
                  <a:pt x="1286" y="64"/>
                </a:cubicBezTo>
                <a:cubicBezTo>
                  <a:pt x="1288" y="62"/>
                  <a:pt x="1294" y="57"/>
                  <a:pt x="1290" y="55"/>
                </a:cubicBezTo>
                <a:cubicBezTo>
                  <a:pt x="1287" y="53"/>
                  <a:pt x="1279" y="53"/>
                  <a:pt x="1276" y="52"/>
                </a:cubicBezTo>
                <a:cubicBezTo>
                  <a:pt x="1273" y="52"/>
                  <a:pt x="1269" y="51"/>
                  <a:pt x="1264" y="52"/>
                </a:cubicBezTo>
                <a:cubicBezTo>
                  <a:pt x="1259" y="53"/>
                  <a:pt x="1258" y="55"/>
                  <a:pt x="1255" y="53"/>
                </a:cubicBezTo>
                <a:cubicBezTo>
                  <a:pt x="1253" y="51"/>
                  <a:pt x="1261" y="54"/>
                  <a:pt x="1253" y="51"/>
                </a:cubicBezTo>
                <a:cubicBezTo>
                  <a:pt x="1245" y="48"/>
                  <a:pt x="1241" y="48"/>
                  <a:pt x="1239" y="49"/>
                </a:cubicBezTo>
                <a:cubicBezTo>
                  <a:pt x="1237" y="50"/>
                  <a:pt x="1239" y="50"/>
                  <a:pt x="1233" y="52"/>
                </a:cubicBezTo>
                <a:cubicBezTo>
                  <a:pt x="1227" y="54"/>
                  <a:pt x="1224" y="55"/>
                  <a:pt x="1222" y="56"/>
                </a:cubicBezTo>
                <a:cubicBezTo>
                  <a:pt x="1221" y="56"/>
                  <a:pt x="1211" y="54"/>
                  <a:pt x="1210" y="53"/>
                </a:cubicBezTo>
                <a:cubicBezTo>
                  <a:pt x="1209" y="52"/>
                  <a:pt x="1205" y="54"/>
                  <a:pt x="1201" y="55"/>
                </a:cubicBezTo>
                <a:cubicBezTo>
                  <a:pt x="1197" y="57"/>
                  <a:pt x="1195" y="59"/>
                  <a:pt x="1191" y="58"/>
                </a:cubicBezTo>
                <a:cubicBezTo>
                  <a:pt x="1187" y="57"/>
                  <a:pt x="1181" y="57"/>
                  <a:pt x="1177" y="59"/>
                </a:cubicBezTo>
                <a:cubicBezTo>
                  <a:pt x="1174" y="60"/>
                  <a:pt x="1171" y="60"/>
                  <a:pt x="1167" y="63"/>
                </a:cubicBezTo>
                <a:cubicBezTo>
                  <a:pt x="1163" y="66"/>
                  <a:pt x="1156" y="67"/>
                  <a:pt x="1156" y="67"/>
                </a:cubicBezTo>
                <a:cubicBezTo>
                  <a:pt x="1156" y="67"/>
                  <a:pt x="1150" y="67"/>
                  <a:pt x="1146" y="67"/>
                </a:cubicBezTo>
                <a:cubicBezTo>
                  <a:pt x="1143" y="67"/>
                  <a:pt x="1138" y="67"/>
                  <a:pt x="1141" y="69"/>
                </a:cubicBezTo>
                <a:cubicBezTo>
                  <a:pt x="1144" y="72"/>
                  <a:pt x="1153" y="75"/>
                  <a:pt x="1155" y="76"/>
                </a:cubicBezTo>
                <a:cubicBezTo>
                  <a:pt x="1156" y="78"/>
                  <a:pt x="1157" y="82"/>
                  <a:pt x="1155" y="83"/>
                </a:cubicBezTo>
                <a:cubicBezTo>
                  <a:pt x="1153" y="85"/>
                  <a:pt x="1150" y="84"/>
                  <a:pt x="1150" y="81"/>
                </a:cubicBezTo>
                <a:cubicBezTo>
                  <a:pt x="1150" y="77"/>
                  <a:pt x="1149" y="77"/>
                  <a:pt x="1145" y="76"/>
                </a:cubicBezTo>
                <a:cubicBezTo>
                  <a:pt x="1140" y="74"/>
                  <a:pt x="1141" y="75"/>
                  <a:pt x="1137" y="72"/>
                </a:cubicBezTo>
                <a:cubicBezTo>
                  <a:pt x="1133" y="68"/>
                  <a:pt x="1129" y="69"/>
                  <a:pt x="1127" y="71"/>
                </a:cubicBezTo>
                <a:cubicBezTo>
                  <a:pt x="1125" y="73"/>
                  <a:pt x="1126" y="78"/>
                  <a:pt x="1124" y="78"/>
                </a:cubicBezTo>
                <a:cubicBezTo>
                  <a:pt x="1122" y="79"/>
                  <a:pt x="1119" y="80"/>
                  <a:pt x="1119" y="77"/>
                </a:cubicBezTo>
                <a:cubicBezTo>
                  <a:pt x="1118" y="73"/>
                  <a:pt x="1118" y="67"/>
                  <a:pt x="1116" y="71"/>
                </a:cubicBezTo>
                <a:cubicBezTo>
                  <a:pt x="1113" y="74"/>
                  <a:pt x="1112" y="74"/>
                  <a:pt x="1112" y="76"/>
                </a:cubicBezTo>
                <a:cubicBezTo>
                  <a:pt x="1112" y="78"/>
                  <a:pt x="1114" y="80"/>
                  <a:pt x="1113" y="83"/>
                </a:cubicBezTo>
                <a:cubicBezTo>
                  <a:pt x="1113" y="87"/>
                  <a:pt x="1113" y="89"/>
                  <a:pt x="1114" y="89"/>
                </a:cubicBezTo>
                <a:cubicBezTo>
                  <a:pt x="1115" y="89"/>
                  <a:pt x="1117" y="86"/>
                  <a:pt x="1121" y="85"/>
                </a:cubicBezTo>
                <a:cubicBezTo>
                  <a:pt x="1124" y="84"/>
                  <a:pt x="1130" y="82"/>
                  <a:pt x="1131" y="86"/>
                </a:cubicBezTo>
                <a:cubicBezTo>
                  <a:pt x="1131" y="89"/>
                  <a:pt x="1135" y="90"/>
                  <a:pt x="1131" y="92"/>
                </a:cubicBezTo>
                <a:cubicBezTo>
                  <a:pt x="1127" y="93"/>
                  <a:pt x="1123" y="93"/>
                  <a:pt x="1122" y="90"/>
                </a:cubicBezTo>
                <a:cubicBezTo>
                  <a:pt x="1122" y="88"/>
                  <a:pt x="1119" y="88"/>
                  <a:pt x="1116" y="90"/>
                </a:cubicBezTo>
                <a:cubicBezTo>
                  <a:pt x="1114" y="92"/>
                  <a:pt x="1108" y="99"/>
                  <a:pt x="1108" y="99"/>
                </a:cubicBezTo>
                <a:cubicBezTo>
                  <a:pt x="1108" y="99"/>
                  <a:pt x="1099" y="103"/>
                  <a:pt x="1098" y="102"/>
                </a:cubicBezTo>
                <a:cubicBezTo>
                  <a:pt x="1097" y="101"/>
                  <a:pt x="1101" y="97"/>
                  <a:pt x="1104" y="95"/>
                </a:cubicBezTo>
                <a:cubicBezTo>
                  <a:pt x="1107" y="93"/>
                  <a:pt x="1109" y="89"/>
                  <a:pt x="1108" y="88"/>
                </a:cubicBezTo>
                <a:cubicBezTo>
                  <a:pt x="1107" y="87"/>
                  <a:pt x="1105" y="80"/>
                  <a:pt x="1106" y="78"/>
                </a:cubicBezTo>
                <a:cubicBezTo>
                  <a:pt x="1107" y="76"/>
                  <a:pt x="1110" y="73"/>
                  <a:pt x="1107" y="71"/>
                </a:cubicBezTo>
                <a:cubicBezTo>
                  <a:pt x="1103" y="69"/>
                  <a:pt x="1100" y="67"/>
                  <a:pt x="1097" y="66"/>
                </a:cubicBezTo>
                <a:cubicBezTo>
                  <a:pt x="1094" y="65"/>
                  <a:pt x="1091" y="71"/>
                  <a:pt x="1088" y="72"/>
                </a:cubicBezTo>
                <a:cubicBezTo>
                  <a:pt x="1085" y="74"/>
                  <a:pt x="1086" y="76"/>
                  <a:pt x="1082" y="76"/>
                </a:cubicBezTo>
                <a:cubicBezTo>
                  <a:pt x="1079" y="76"/>
                  <a:pt x="1077" y="81"/>
                  <a:pt x="1082" y="83"/>
                </a:cubicBezTo>
                <a:cubicBezTo>
                  <a:pt x="1088" y="86"/>
                  <a:pt x="1090" y="88"/>
                  <a:pt x="1088" y="90"/>
                </a:cubicBezTo>
                <a:cubicBezTo>
                  <a:pt x="1087" y="91"/>
                  <a:pt x="1080" y="89"/>
                  <a:pt x="1080" y="89"/>
                </a:cubicBezTo>
                <a:cubicBezTo>
                  <a:pt x="1080" y="89"/>
                  <a:pt x="1075" y="86"/>
                  <a:pt x="1072" y="86"/>
                </a:cubicBezTo>
                <a:cubicBezTo>
                  <a:pt x="1069" y="86"/>
                  <a:pt x="1066" y="85"/>
                  <a:pt x="1063" y="84"/>
                </a:cubicBezTo>
                <a:cubicBezTo>
                  <a:pt x="1060" y="84"/>
                  <a:pt x="1054" y="84"/>
                  <a:pt x="1052" y="85"/>
                </a:cubicBezTo>
                <a:cubicBezTo>
                  <a:pt x="1051" y="87"/>
                  <a:pt x="1047" y="91"/>
                  <a:pt x="1044" y="90"/>
                </a:cubicBezTo>
                <a:cubicBezTo>
                  <a:pt x="1041" y="88"/>
                  <a:pt x="1041" y="87"/>
                  <a:pt x="1037" y="88"/>
                </a:cubicBezTo>
                <a:cubicBezTo>
                  <a:pt x="1032" y="90"/>
                  <a:pt x="1028" y="87"/>
                  <a:pt x="1026" y="90"/>
                </a:cubicBezTo>
                <a:cubicBezTo>
                  <a:pt x="1024" y="92"/>
                  <a:pt x="1026" y="92"/>
                  <a:pt x="1018" y="90"/>
                </a:cubicBezTo>
                <a:cubicBezTo>
                  <a:pt x="1011" y="87"/>
                  <a:pt x="1013" y="91"/>
                  <a:pt x="1006" y="92"/>
                </a:cubicBezTo>
                <a:cubicBezTo>
                  <a:pt x="999" y="93"/>
                  <a:pt x="995" y="91"/>
                  <a:pt x="993" y="93"/>
                </a:cubicBezTo>
                <a:cubicBezTo>
                  <a:pt x="991" y="96"/>
                  <a:pt x="988" y="100"/>
                  <a:pt x="987" y="97"/>
                </a:cubicBezTo>
                <a:cubicBezTo>
                  <a:pt x="986" y="94"/>
                  <a:pt x="991" y="90"/>
                  <a:pt x="989" y="88"/>
                </a:cubicBezTo>
                <a:cubicBezTo>
                  <a:pt x="987" y="87"/>
                  <a:pt x="979" y="88"/>
                  <a:pt x="978" y="89"/>
                </a:cubicBezTo>
                <a:cubicBezTo>
                  <a:pt x="977" y="90"/>
                  <a:pt x="978" y="94"/>
                  <a:pt x="979" y="96"/>
                </a:cubicBezTo>
                <a:cubicBezTo>
                  <a:pt x="979" y="97"/>
                  <a:pt x="981" y="103"/>
                  <a:pt x="978" y="102"/>
                </a:cubicBezTo>
                <a:cubicBezTo>
                  <a:pt x="976" y="101"/>
                  <a:pt x="976" y="97"/>
                  <a:pt x="974" y="97"/>
                </a:cubicBezTo>
                <a:cubicBezTo>
                  <a:pt x="972" y="98"/>
                  <a:pt x="969" y="99"/>
                  <a:pt x="968" y="100"/>
                </a:cubicBezTo>
                <a:cubicBezTo>
                  <a:pt x="967" y="100"/>
                  <a:pt x="962" y="100"/>
                  <a:pt x="961" y="102"/>
                </a:cubicBezTo>
                <a:cubicBezTo>
                  <a:pt x="960" y="104"/>
                  <a:pt x="962" y="108"/>
                  <a:pt x="960" y="108"/>
                </a:cubicBezTo>
                <a:cubicBezTo>
                  <a:pt x="958" y="108"/>
                  <a:pt x="956" y="110"/>
                  <a:pt x="952" y="107"/>
                </a:cubicBezTo>
                <a:cubicBezTo>
                  <a:pt x="948" y="105"/>
                  <a:pt x="948" y="106"/>
                  <a:pt x="947" y="107"/>
                </a:cubicBezTo>
                <a:cubicBezTo>
                  <a:pt x="946" y="108"/>
                  <a:pt x="940" y="111"/>
                  <a:pt x="940" y="107"/>
                </a:cubicBezTo>
                <a:cubicBezTo>
                  <a:pt x="940" y="104"/>
                  <a:pt x="941" y="103"/>
                  <a:pt x="937" y="100"/>
                </a:cubicBezTo>
                <a:cubicBezTo>
                  <a:pt x="934" y="98"/>
                  <a:pt x="937" y="98"/>
                  <a:pt x="941" y="100"/>
                </a:cubicBezTo>
                <a:cubicBezTo>
                  <a:pt x="946" y="101"/>
                  <a:pt x="951" y="102"/>
                  <a:pt x="960" y="99"/>
                </a:cubicBezTo>
                <a:cubicBezTo>
                  <a:pt x="968" y="97"/>
                  <a:pt x="971" y="96"/>
                  <a:pt x="968" y="94"/>
                </a:cubicBezTo>
                <a:cubicBezTo>
                  <a:pt x="965" y="93"/>
                  <a:pt x="961" y="91"/>
                  <a:pt x="956" y="90"/>
                </a:cubicBezTo>
                <a:cubicBezTo>
                  <a:pt x="951" y="90"/>
                  <a:pt x="943" y="90"/>
                  <a:pt x="935" y="86"/>
                </a:cubicBezTo>
                <a:cubicBezTo>
                  <a:pt x="927" y="83"/>
                  <a:pt x="925" y="82"/>
                  <a:pt x="921" y="82"/>
                </a:cubicBezTo>
                <a:cubicBezTo>
                  <a:pt x="918" y="81"/>
                  <a:pt x="897" y="77"/>
                  <a:pt x="888" y="79"/>
                </a:cubicBezTo>
                <a:cubicBezTo>
                  <a:pt x="878" y="80"/>
                  <a:pt x="852" y="87"/>
                  <a:pt x="851" y="88"/>
                </a:cubicBezTo>
                <a:cubicBezTo>
                  <a:pt x="849" y="90"/>
                  <a:pt x="847" y="94"/>
                  <a:pt x="842" y="98"/>
                </a:cubicBezTo>
                <a:cubicBezTo>
                  <a:pt x="837" y="102"/>
                  <a:pt x="828" y="110"/>
                  <a:pt x="821" y="112"/>
                </a:cubicBezTo>
                <a:cubicBezTo>
                  <a:pt x="814" y="113"/>
                  <a:pt x="805" y="119"/>
                  <a:pt x="805" y="121"/>
                </a:cubicBezTo>
                <a:cubicBezTo>
                  <a:pt x="805" y="122"/>
                  <a:pt x="808" y="128"/>
                  <a:pt x="808" y="129"/>
                </a:cubicBezTo>
                <a:cubicBezTo>
                  <a:pt x="807" y="130"/>
                  <a:pt x="809" y="136"/>
                  <a:pt x="813" y="138"/>
                </a:cubicBezTo>
                <a:cubicBezTo>
                  <a:pt x="817" y="139"/>
                  <a:pt x="825" y="139"/>
                  <a:pt x="825" y="136"/>
                </a:cubicBezTo>
                <a:cubicBezTo>
                  <a:pt x="825" y="134"/>
                  <a:pt x="831" y="129"/>
                  <a:pt x="831" y="133"/>
                </a:cubicBezTo>
                <a:cubicBezTo>
                  <a:pt x="832" y="136"/>
                  <a:pt x="836" y="141"/>
                  <a:pt x="835" y="144"/>
                </a:cubicBezTo>
                <a:cubicBezTo>
                  <a:pt x="834" y="146"/>
                  <a:pt x="835" y="148"/>
                  <a:pt x="837" y="148"/>
                </a:cubicBezTo>
                <a:cubicBezTo>
                  <a:pt x="840" y="147"/>
                  <a:pt x="854" y="144"/>
                  <a:pt x="854" y="144"/>
                </a:cubicBezTo>
                <a:cubicBezTo>
                  <a:pt x="854" y="144"/>
                  <a:pt x="859" y="143"/>
                  <a:pt x="858" y="139"/>
                </a:cubicBezTo>
                <a:cubicBezTo>
                  <a:pt x="857" y="136"/>
                  <a:pt x="863" y="132"/>
                  <a:pt x="864" y="131"/>
                </a:cubicBezTo>
                <a:cubicBezTo>
                  <a:pt x="865" y="130"/>
                  <a:pt x="869" y="125"/>
                  <a:pt x="864" y="124"/>
                </a:cubicBezTo>
                <a:cubicBezTo>
                  <a:pt x="859" y="122"/>
                  <a:pt x="856" y="122"/>
                  <a:pt x="861" y="118"/>
                </a:cubicBezTo>
                <a:cubicBezTo>
                  <a:pt x="866" y="113"/>
                  <a:pt x="870" y="118"/>
                  <a:pt x="876" y="111"/>
                </a:cubicBezTo>
                <a:cubicBezTo>
                  <a:pt x="883" y="104"/>
                  <a:pt x="875" y="102"/>
                  <a:pt x="882" y="102"/>
                </a:cubicBezTo>
                <a:cubicBezTo>
                  <a:pt x="889" y="101"/>
                  <a:pt x="897" y="101"/>
                  <a:pt x="895" y="103"/>
                </a:cubicBezTo>
                <a:cubicBezTo>
                  <a:pt x="894" y="105"/>
                  <a:pt x="885" y="110"/>
                  <a:pt x="880" y="113"/>
                </a:cubicBezTo>
                <a:cubicBezTo>
                  <a:pt x="875" y="115"/>
                  <a:pt x="876" y="119"/>
                  <a:pt x="878" y="121"/>
                </a:cubicBezTo>
                <a:cubicBezTo>
                  <a:pt x="880" y="124"/>
                  <a:pt x="881" y="129"/>
                  <a:pt x="884" y="128"/>
                </a:cubicBezTo>
                <a:cubicBezTo>
                  <a:pt x="887" y="127"/>
                  <a:pt x="892" y="125"/>
                  <a:pt x="895" y="125"/>
                </a:cubicBezTo>
                <a:cubicBezTo>
                  <a:pt x="899" y="125"/>
                  <a:pt x="907" y="125"/>
                  <a:pt x="908" y="125"/>
                </a:cubicBezTo>
                <a:cubicBezTo>
                  <a:pt x="909" y="125"/>
                  <a:pt x="914" y="130"/>
                  <a:pt x="911" y="131"/>
                </a:cubicBezTo>
                <a:cubicBezTo>
                  <a:pt x="908" y="132"/>
                  <a:pt x="904" y="131"/>
                  <a:pt x="898" y="132"/>
                </a:cubicBezTo>
                <a:cubicBezTo>
                  <a:pt x="892" y="132"/>
                  <a:pt x="884" y="132"/>
                  <a:pt x="884" y="133"/>
                </a:cubicBezTo>
                <a:cubicBezTo>
                  <a:pt x="884" y="134"/>
                  <a:pt x="893" y="137"/>
                  <a:pt x="890" y="139"/>
                </a:cubicBezTo>
                <a:cubicBezTo>
                  <a:pt x="887" y="141"/>
                  <a:pt x="884" y="138"/>
                  <a:pt x="880" y="138"/>
                </a:cubicBezTo>
                <a:cubicBezTo>
                  <a:pt x="876" y="138"/>
                  <a:pt x="874" y="143"/>
                  <a:pt x="873" y="146"/>
                </a:cubicBezTo>
                <a:cubicBezTo>
                  <a:pt x="872" y="149"/>
                  <a:pt x="875" y="154"/>
                  <a:pt x="869" y="152"/>
                </a:cubicBezTo>
                <a:cubicBezTo>
                  <a:pt x="864" y="150"/>
                  <a:pt x="859" y="150"/>
                  <a:pt x="858" y="151"/>
                </a:cubicBezTo>
                <a:cubicBezTo>
                  <a:pt x="856" y="152"/>
                  <a:pt x="852" y="153"/>
                  <a:pt x="848" y="155"/>
                </a:cubicBezTo>
                <a:cubicBezTo>
                  <a:pt x="844" y="156"/>
                  <a:pt x="846" y="153"/>
                  <a:pt x="841" y="153"/>
                </a:cubicBezTo>
                <a:cubicBezTo>
                  <a:pt x="836" y="153"/>
                  <a:pt x="836" y="153"/>
                  <a:pt x="836" y="153"/>
                </a:cubicBezTo>
                <a:cubicBezTo>
                  <a:pt x="833" y="153"/>
                  <a:pt x="833" y="153"/>
                  <a:pt x="833" y="153"/>
                </a:cubicBezTo>
                <a:cubicBezTo>
                  <a:pt x="833" y="153"/>
                  <a:pt x="830" y="151"/>
                  <a:pt x="830" y="148"/>
                </a:cubicBezTo>
                <a:cubicBezTo>
                  <a:pt x="829" y="145"/>
                  <a:pt x="831" y="142"/>
                  <a:pt x="829" y="141"/>
                </a:cubicBezTo>
                <a:cubicBezTo>
                  <a:pt x="827" y="140"/>
                  <a:pt x="820" y="141"/>
                  <a:pt x="819" y="144"/>
                </a:cubicBezTo>
                <a:cubicBezTo>
                  <a:pt x="818" y="146"/>
                  <a:pt x="817" y="150"/>
                  <a:pt x="819" y="152"/>
                </a:cubicBezTo>
                <a:cubicBezTo>
                  <a:pt x="820" y="154"/>
                  <a:pt x="825" y="158"/>
                  <a:pt x="820" y="157"/>
                </a:cubicBezTo>
                <a:cubicBezTo>
                  <a:pt x="816" y="155"/>
                  <a:pt x="811" y="155"/>
                  <a:pt x="808" y="157"/>
                </a:cubicBezTo>
                <a:cubicBezTo>
                  <a:pt x="805" y="160"/>
                  <a:pt x="800" y="164"/>
                  <a:pt x="800" y="164"/>
                </a:cubicBezTo>
                <a:cubicBezTo>
                  <a:pt x="800" y="164"/>
                  <a:pt x="790" y="165"/>
                  <a:pt x="790" y="167"/>
                </a:cubicBezTo>
                <a:cubicBezTo>
                  <a:pt x="790" y="170"/>
                  <a:pt x="790" y="173"/>
                  <a:pt x="787" y="173"/>
                </a:cubicBezTo>
                <a:cubicBezTo>
                  <a:pt x="783" y="174"/>
                  <a:pt x="779" y="175"/>
                  <a:pt x="774" y="175"/>
                </a:cubicBezTo>
                <a:cubicBezTo>
                  <a:pt x="770" y="176"/>
                  <a:pt x="770" y="178"/>
                  <a:pt x="765" y="178"/>
                </a:cubicBezTo>
                <a:cubicBezTo>
                  <a:pt x="759" y="179"/>
                  <a:pt x="759" y="181"/>
                  <a:pt x="764" y="182"/>
                </a:cubicBezTo>
                <a:cubicBezTo>
                  <a:pt x="769" y="183"/>
                  <a:pt x="776" y="186"/>
                  <a:pt x="777" y="189"/>
                </a:cubicBezTo>
                <a:cubicBezTo>
                  <a:pt x="777" y="192"/>
                  <a:pt x="776" y="196"/>
                  <a:pt x="774" y="200"/>
                </a:cubicBezTo>
                <a:cubicBezTo>
                  <a:pt x="773" y="202"/>
                  <a:pt x="765" y="200"/>
                  <a:pt x="761" y="200"/>
                </a:cubicBezTo>
                <a:cubicBezTo>
                  <a:pt x="756" y="200"/>
                  <a:pt x="747" y="199"/>
                  <a:pt x="743" y="200"/>
                </a:cubicBezTo>
                <a:cubicBezTo>
                  <a:pt x="739" y="202"/>
                  <a:pt x="740" y="209"/>
                  <a:pt x="741" y="213"/>
                </a:cubicBezTo>
                <a:cubicBezTo>
                  <a:pt x="742" y="216"/>
                  <a:pt x="741" y="218"/>
                  <a:pt x="739" y="219"/>
                </a:cubicBezTo>
                <a:cubicBezTo>
                  <a:pt x="738" y="220"/>
                  <a:pt x="738" y="224"/>
                  <a:pt x="739" y="225"/>
                </a:cubicBezTo>
                <a:cubicBezTo>
                  <a:pt x="741" y="227"/>
                  <a:pt x="743" y="230"/>
                  <a:pt x="744" y="231"/>
                </a:cubicBezTo>
                <a:cubicBezTo>
                  <a:pt x="746" y="231"/>
                  <a:pt x="751" y="230"/>
                  <a:pt x="753" y="231"/>
                </a:cubicBezTo>
                <a:cubicBezTo>
                  <a:pt x="755" y="233"/>
                  <a:pt x="756" y="238"/>
                  <a:pt x="758" y="237"/>
                </a:cubicBezTo>
                <a:cubicBezTo>
                  <a:pt x="759" y="236"/>
                  <a:pt x="760" y="231"/>
                  <a:pt x="762" y="232"/>
                </a:cubicBezTo>
                <a:cubicBezTo>
                  <a:pt x="764" y="233"/>
                  <a:pt x="769" y="231"/>
                  <a:pt x="772" y="231"/>
                </a:cubicBezTo>
                <a:cubicBezTo>
                  <a:pt x="775" y="231"/>
                  <a:pt x="777" y="227"/>
                  <a:pt x="781" y="225"/>
                </a:cubicBezTo>
                <a:cubicBezTo>
                  <a:pt x="784" y="223"/>
                  <a:pt x="782" y="223"/>
                  <a:pt x="781" y="221"/>
                </a:cubicBezTo>
                <a:cubicBezTo>
                  <a:pt x="780" y="219"/>
                  <a:pt x="784" y="216"/>
                  <a:pt x="787" y="213"/>
                </a:cubicBezTo>
                <a:cubicBezTo>
                  <a:pt x="790" y="211"/>
                  <a:pt x="795" y="213"/>
                  <a:pt x="796" y="210"/>
                </a:cubicBezTo>
                <a:cubicBezTo>
                  <a:pt x="797" y="207"/>
                  <a:pt x="797" y="202"/>
                  <a:pt x="800" y="202"/>
                </a:cubicBezTo>
                <a:cubicBezTo>
                  <a:pt x="803" y="202"/>
                  <a:pt x="808" y="204"/>
                  <a:pt x="810" y="204"/>
                </a:cubicBezTo>
                <a:cubicBezTo>
                  <a:pt x="813" y="204"/>
                  <a:pt x="819" y="200"/>
                  <a:pt x="820" y="199"/>
                </a:cubicBezTo>
                <a:cubicBezTo>
                  <a:pt x="822" y="199"/>
                  <a:pt x="827" y="199"/>
                  <a:pt x="828" y="202"/>
                </a:cubicBezTo>
                <a:cubicBezTo>
                  <a:pt x="829" y="206"/>
                  <a:pt x="835" y="210"/>
                  <a:pt x="837" y="211"/>
                </a:cubicBezTo>
                <a:cubicBezTo>
                  <a:pt x="838" y="211"/>
                  <a:pt x="848" y="214"/>
                  <a:pt x="850" y="216"/>
                </a:cubicBezTo>
                <a:cubicBezTo>
                  <a:pt x="851" y="217"/>
                  <a:pt x="853" y="220"/>
                  <a:pt x="854" y="223"/>
                </a:cubicBezTo>
                <a:cubicBezTo>
                  <a:pt x="855" y="226"/>
                  <a:pt x="858" y="226"/>
                  <a:pt x="858" y="223"/>
                </a:cubicBezTo>
                <a:cubicBezTo>
                  <a:pt x="858" y="221"/>
                  <a:pt x="856" y="216"/>
                  <a:pt x="859" y="216"/>
                </a:cubicBezTo>
                <a:cubicBezTo>
                  <a:pt x="861" y="217"/>
                  <a:pt x="864" y="216"/>
                  <a:pt x="864" y="216"/>
                </a:cubicBezTo>
                <a:cubicBezTo>
                  <a:pt x="864" y="216"/>
                  <a:pt x="857" y="211"/>
                  <a:pt x="854" y="209"/>
                </a:cubicBezTo>
                <a:cubicBezTo>
                  <a:pt x="852" y="208"/>
                  <a:pt x="847" y="206"/>
                  <a:pt x="845" y="202"/>
                </a:cubicBezTo>
                <a:cubicBezTo>
                  <a:pt x="842" y="199"/>
                  <a:pt x="837" y="198"/>
                  <a:pt x="837" y="194"/>
                </a:cubicBezTo>
                <a:cubicBezTo>
                  <a:pt x="837" y="190"/>
                  <a:pt x="843" y="192"/>
                  <a:pt x="846" y="195"/>
                </a:cubicBezTo>
                <a:cubicBezTo>
                  <a:pt x="849" y="199"/>
                  <a:pt x="856" y="203"/>
                  <a:pt x="859" y="205"/>
                </a:cubicBezTo>
                <a:cubicBezTo>
                  <a:pt x="862" y="208"/>
                  <a:pt x="866" y="209"/>
                  <a:pt x="867" y="213"/>
                </a:cubicBezTo>
                <a:cubicBezTo>
                  <a:pt x="868" y="216"/>
                  <a:pt x="872" y="220"/>
                  <a:pt x="873" y="221"/>
                </a:cubicBezTo>
                <a:cubicBezTo>
                  <a:pt x="874" y="223"/>
                  <a:pt x="878" y="231"/>
                  <a:pt x="879" y="233"/>
                </a:cubicBezTo>
                <a:cubicBezTo>
                  <a:pt x="880" y="235"/>
                  <a:pt x="884" y="233"/>
                  <a:pt x="886" y="231"/>
                </a:cubicBezTo>
                <a:cubicBezTo>
                  <a:pt x="887" y="230"/>
                  <a:pt x="891" y="229"/>
                  <a:pt x="891" y="226"/>
                </a:cubicBezTo>
                <a:cubicBezTo>
                  <a:pt x="892" y="223"/>
                  <a:pt x="887" y="220"/>
                  <a:pt x="885" y="219"/>
                </a:cubicBezTo>
                <a:cubicBezTo>
                  <a:pt x="884" y="218"/>
                  <a:pt x="889" y="217"/>
                  <a:pt x="891" y="216"/>
                </a:cubicBezTo>
                <a:cubicBezTo>
                  <a:pt x="893" y="214"/>
                  <a:pt x="896" y="211"/>
                  <a:pt x="898" y="214"/>
                </a:cubicBezTo>
                <a:cubicBezTo>
                  <a:pt x="899" y="216"/>
                  <a:pt x="898" y="225"/>
                  <a:pt x="899" y="227"/>
                </a:cubicBezTo>
                <a:cubicBezTo>
                  <a:pt x="900" y="228"/>
                  <a:pt x="907" y="230"/>
                  <a:pt x="909" y="232"/>
                </a:cubicBezTo>
                <a:cubicBezTo>
                  <a:pt x="910" y="234"/>
                  <a:pt x="917" y="235"/>
                  <a:pt x="918" y="234"/>
                </a:cubicBezTo>
                <a:cubicBezTo>
                  <a:pt x="919" y="233"/>
                  <a:pt x="925" y="234"/>
                  <a:pt x="927" y="235"/>
                </a:cubicBezTo>
                <a:cubicBezTo>
                  <a:pt x="928" y="235"/>
                  <a:pt x="933" y="234"/>
                  <a:pt x="936" y="233"/>
                </a:cubicBezTo>
                <a:cubicBezTo>
                  <a:pt x="939" y="233"/>
                  <a:pt x="942" y="230"/>
                  <a:pt x="942" y="235"/>
                </a:cubicBezTo>
                <a:cubicBezTo>
                  <a:pt x="941" y="240"/>
                  <a:pt x="940" y="248"/>
                  <a:pt x="936" y="251"/>
                </a:cubicBezTo>
                <a:cubicBezTo>
                  <a:pt x="932" y="255"/>
                  <a:pt x="934" y="257"/>
                  <a:pt x="930" y="257"/>
                </a:cubicBezTo>
                <a:cubicBezTo>
                  <a:pt x="928" y="257"/>
                  <a:pt x="927" y="257"/>
                  <a:pt x="926" y="258"/>
                </a:cubicBezTo>
                <a:cubicBezTo>
                  <a:pt x="924" y="256"/>
                  <a:pt x="923" y="254"/>
                  <a:pt x="920" y="255"/>
                </a:cubicBezTo>
                <a:cubicBezTo>
                  <a:pt x="916" y="256"/>
                  <a:pt x="910" y="256"/>
                  <a:pt x="906" y="261"/>
                </a:cubicBezTo>
                <a:cubicBezTo>
                  <a:pt x="903" y="265"/>
                  <a:pt x="901" y="265"/>
                  <a:pt x="900" y="264"/>
                </a:cubicBezTo>
                <a:cubicBezTo>
                  <a:pt x="900" y="262"/>
                  <a:pt x="911" y="256"/>
                  <a:pt x="910" y="254"/>
                </a:cubicBezTo>
                <a:cubicBezTo>
                  <a:pt x="908" y="252"/>
                  <a:pt x="899" y="253"/>
                  <a:pt x="894" y="253"/>
                </a:cubicBezTo>
                <a:cubicBezTo>
                  <a:pt x="889" y="253"/>
                  <a:pt x="885" y="250"/>
                  <a:pt x="881" y="249"/>
                </a:cubicBezTo>
                <a:cubicBezTo>
                  <a:pt x="878" y="248"/>
                  <a:pt x="873" y="253"/>
                  <a:pt x="869" y="257"/>
                </a:cubicBezTo>
                <a:cubicBezTo>
                  <a:pt x="865" y="261"/>
                  <a:pt x="862" y="258"/>
                  <a:pt x="859" y="258"/>
                </a:cubicBezTo>
                <a:cubicBezTo>
                  <a:pt x="856" y="258"/>
                  <a:pt x="849" y="253"/>
                  <a:pt x="849" y="253"/>
                </a:cubicBezTo>
                <a:cubicBezTo>
                  <a:pt x="849" y="253"/>
                  <a:pt x="843" y="250"/>
                  <a:pt x="840" y="250"/>
                </a:cubicBezTo>
                <a:cubicBezTo>
                  <a:pt x="837" y="250"/>
                  <a:pt x="832" y="245"/>
                  <a:pt x="831" y="245"/>
                </a:cubicBezTo>
                <a:cubicBezTo>
                  <a:pt x="829" y="245"/>
                  <a:pt x="825" y="242"/>
                  <a:pt x="828" y="241"/>
                </a:cubicBezTo>
                <a:cubicBezTo>
                  <a:pt x="831" y="239"/>
                  <a:pt x="834" y="242"/>
                  <a:pt x="831" y="234"/>
                </a:cubicBezTo>
                <a:cubicBezTo>
                  <a:pt x="828" y="225"/>
                  <a:pt x="821" y="227"/>
                  <a:pt x="819" y="228"/>
                </a:cubicBezTo>
                <a:cubicBezTo>
                  <a:pt x="816" y="230"/>
                  <a:pt x="797" y="229"/>
                  <a:pt x="795" y="229"/>
                </a:cubicBezTo>
                <a:cubicBezTo>
                  <a:pt x="794" y="229"/>
                  <a:pt x="783" y="233"/>
                  <a:pt x="780" y="234"/>
                </a:cubicBezTo>
                <a:cubicBezTo>
                  <a:pt x="776" y="236"/>
                  <a:pt x="770" y="238"/>
                  <a:pt x="769" y="239"/>
                </a:cubicBezTo>
                <a:cubicBezTo>
                  <a:pt x="767" y="239"/>
                  <a:pt x="759" y="237"/>
                  <a:pt x="756" y="239"/>
                </a:cubicBezTo>
                <a:cubicBezTo>
                  <a:pt x="751" y="242"/>
                  <a:pt x="747" y="245"/>
                  <a:pt x="746" y="245"/>
                </a:cubicBezTo>
                <a:cubicBezTo>
                  <a:pt x="745" y="245"/>
                  <a:pt x="741" y="248"/>
                  <a:pt x="739" y="254"/>
                </a:cubicBezTo>
                <a:cubicBezTo>
                  <a:pt x="737" y="259"/>
                  <a:pt x="739" y="264"/>
                  <a:pt x="735" y="266"/>
                </a:cubicBezTo>
                <a:cubicBezTo>
                  <a:pt x="731" y="268"/>
                  <a:pt x="724" y="272"/>
                  <a:pt x="721" y="275"/>
                </a:cubicBezTo>
                <a:cubicBezTo>
                  <a:pt x="717" y="278"/>
                  <a:pt x="714" y="289"/>
                  <a:pt x="710" y="294"/>
                </a:cubicBezTo>
                <a:cubicBezTo>
                  <a:pt x="706" y="299"/>
                  <a:pt x="710" y="303"/>
                  <a:pt x="711" y="306"/>
                </a:cubicBezTo>
                <a:cubicBezTo>
                  <a:pt x="711" y="309"/>
                  <a:pt x="714" y="315"/>
                  <a:pt x="710" y="320"/>
                </a:cubicBezTo>
                <a:cubicBezTo>
                  <a:pt x="706" y="326"/>
                  <a:pt x="706" y="328"/>
                  <a:pt x="704" y="329"/>
                </a:cubicBezTo>
                <a:cubicBezTo>
                  <a:pt x="702" y="329"/>
                  <a:pt x="706" y="331"/>
                  <a:pt x="707" y="334"/>
                </a:cubicBezTo>
                <a:cubicBezTo>
                  <a:pt x="708" y="338"/>
                  <a:pt x="703" y="342"/>
                  <a:pt x="711" y="345"/>
                </a:cubicBezTo>
                <a:cubicBezTo>
                  <a:pt x="718" y="349"/>
                  <a:pt x="721" y="352"/>
                  <a:pt x="723" y="356"/>
                </a:cubicBezTo>
                <a:cubicBezTo>
                  <a:pt x="725" y="361"/>
                  <a:pt x="735" y="368"/>
                  <a:pt x="735" y="368"/>
                </a:cubicBezTo>
                <a:cubicBezTo>
                  <a:pt x="735" y="368"/>
                  <a:pt x="741" y="374"/>
                  <a:pt x="745" y="377"/>
                </a:cubicBezTo>
                <a:cubicBezTo>
                  <a:pt x="748" y="380"/>
                  <a:pt x="749" y="378"/>
                  <a:pt x="750" y="376"/>
                </a:cubicBezTo>
                <a:cubicBezTo>
                  <a:pt x="751" y="373"/>
                  <a:pt x="755" y="373"/>
                  <a:pt x="761" y="373"/>
                </a:cubicBezTo>
                <a:cubicBezTo>
                  <a:pt x="766" y="373"/>
                  <a:pt x="770" y="374"/>
                  <a:pt x="775" y="373"/>
                </a:cubicBezTo>
                <a:cubicBezTo>
                  <a:pt x="780" y="372"/>
                  <a:pt x="786" y="369"/>
                  <a:pt x="788" y="368"/>
                </a:cubicBezTo>
                <a:cubicBezTo>
                  <a:pt x="789" y="367"/>
                  <a:pt x="796" y="363"/>
                  <a:pt x="801" y="366"/>
                </a:cubicBezTo>
                <a:cubicBezTo>
                  <a:pt x="806" y="369"/>
                  <a:pt x="805" y="373"/>
                  <a:pt x="808" y="376"/>
                </a:cubicBezTo>
                <a:cubicBezTo>
                  <a:pt x="810" y="379"/>
                  <a:pt x="815" y="377"/>
                  <a:pt x="818" y="374"/>
                </a:cubicBezTo>
                <a:cubicBezTo>
                  <a:pt x="822" y="372"/>
                  <a:pt x="820" y="373"/>
                  <a:pt x="824" y="375"/>
                </a:cubicBezTo>
                <a:cubicBezTo>
                  <a:pt x="828" y="378"/>
                  <a:pt x="830" y="380"/>
                  <a:pt x="826" y="383"/>
                </a:cubicBezTo>
                <a:cubicBezTo>
                  <a:pt x="823" y="387"/>
                  <a:pt x="825" y="392"/>
                  <a:pt x="823" y="397"/>
                </a:cubicBezTo>
                <a:cubicBezTo>
                  <a:pt x="820" y="402"/>
                  <a:pt x="821" y="403"/>
                  <a:pt x="825" y="406"/>
                </a:cubicBezTo>
                <a:cubicBezTo>
                  <a:pt x="829" y="408"/>
                  <a:pt x="837" y="422"/>
                  <a:pt x="839" y="424"/>
                </a:cubicBezTo>
                <a:cubicBezTo>
                  <a:pt x="841" y="427"/>
                  <a:pt x="838" y="435"/>
                  <a:pt x="841" y="439"/>
                </a:cubicBezTo>
                <a:cubicBezTo>
                  <a:pt x="844" y="444"/>
                  <a:pt x="846" y="447"/>
                  <a:pt x="843" y="449"/>
                </a:cubicBezTo>
                <a:cubicBezTo>
                  <a:pt x="840" y="451"/>
                  <a:pt x="835" y="455"/>
                  <a:pt x="834" y="463"/>
                </a:cubicBezTo>
                <a:cubicBezTo>
                  <a:pt x="834" y="471"/>
                  <a:pt x="836" y="476"/>
                  <a:pt x="837" y="479"/>
                </a:cubicBezTo>
                <a:cubicBezTo>
                  <a:pt x="839" y="481"/>
                  <a:pt x="843" y="488"/>
                  <a:pt x="845" y="491"/>
                </a:cubicBezTo>
                <a:cubicBezTo>
                  <a:pt x="847" y="494"/>
                  <a:pt x="849" y="500"/>
                  <a:pt x="849" y="504"/>
                </a:cubicBezTo>
                <a:cubicBezTo>
                  <a:pt x="850" y="508"/>
                  <a:pt x="848" y="513"/>
                  <a:pt x="850" y="516"/>
                </a:cubicBezTo>
                <a:cubicBezTo>
                  <a:pt x="852" y="518"/>
                  <a:pt x="853" y="521"/>
                  <a:pt x="857" y="524"/>
                </a:cubicBezTo>
                <a:cubicBezTo>
                  <a:pt x="860" y="527"/>
                  <a:pt x="861" y="534"/>
                  <a:pt x="861" y="534"/>
                </a:cubicBezTo>
                <a:cubicBezTo>
                  <a:pt x="861" y="534"/>
                  <a:pt x="862" y="536"/>
                  <a:pt x="863" y="541"/>
                </a:cubicBezTo>
                <a:cubicBezTo>
                  <a:pt x="863" y="545"/>
                  <a:pt x="864" y="547"/>
                  <a:pt x="867" y="549"/>
                </a:cubicBezTo>
                <a:cubicBezTo>
                  <a:pt x="871" y="551"/>
                  <a:pt x="874" y="552"/>
                  <a:pt x="876" y="550"/>
                </a:cubicBezTo>
                <a:cubicBezTo>
                  <a:pt x="878" y="548"/>
                  <a:pt x="887" y="547"/>
                  <a:pt x="892" y="548"/>
                </a:cubicBezTo>
                <a:cubicBezTo>
                  <a:pt x="897" y="548"/>
                  <a:pt x="903" y="546"/>
                  <a:pt x="907" y="542"/>
                </a:cubicBezTo>
                <a:cubicBezTo>
                  <a:pt x="912" y="539"/>
                  <a:pt x="920" y="530"/>
                  <a:pt x="922" y="527"/>
                </a:cubicBezTo>
                <a:cubicBezTo>
                  <a:pt x="925" y="524"/>
                  <a:pt x="931" y="519"/>
                  <a:pt x="930" y="516"/>
                </a:cubicBezTo>
                <a:cubicBezTo>
                  <a:pt x="929" y="513"/>
                  <a:pt x="928" y="510"/>
                  <a:pt x="931" y="509"/>
                </a:cubicBezTo>
                <a:cubicBezTo>
                  <a:pt x="934" y="507"/>
                  <a:pt x="941" y="504"/>
                  <a:pt x="942" y="502"/>
                </a:cubicBezTo>
                <a:cubicBezTo>
                  <a:pt x="942" y="500"/>
                  <a:pt x="939" y="490"/>
                  <a:pt x="938" y="488"/>
                </a:cubicBezTo>
                <a:cubicBezTo>
                  <a:pt x="937" y="486"/>
                  <a:pt x="940" y="483"/>
                  <a:pt x="943" y="479"/>
                </a:cubicBezTo>
                <a:cubicBezTo>
                  <a:pt x="946" y="476"/>
                  <a:pt x="956" y="473"/>
                  <a:pt x="957" y="471"/>
                </a:cubicBezTo>
                <a:cubicBezTo>
                  <a:pt x="959" y="470"/>
                  <a:pt x="963" y="463"/>
                  <a:pt x="963" y="458"/>
                </a:cubicBezTo>
                <a:cubicBezTo>
                  <a:pt x="964" y="454"/>
                  <a:pt x="962" y="448"/>
                  <a:pt x="963" y="445"/>
                </a:cubicBezTo>
                <a:cubicBezTo>
                  <a:pt x="965" y="442"/>
                  <a:pt x="964" y="440"/>
                  <a:pt x="960" y="437"/>
                </a:cubicBezTo>
                <a:cubicBezTo>
                  <a:pt x="957" y="434"/>
                  <a:pt x="958" y="425"/>
                  <a:pt x="957" y="423"/>
                </a:cubicBezTo>
                <a:cubicBezTo>
                  <a:pt x="956" y="422"/>
                  <a:pt x="956" y="414"/>
                  <a:pt x="959" y="413"/>
                </a:cubicBezTo>
                <a:cubicBezTo>
                  <a:pt x="961" y="412"/>
                  <a:pt x="966" y="405"/>
                  <a:pt x="969" y="401"/>
                </a:cubicBezTo>
                <a:cubicBezTo>
                  <a:pt x="972" y="398"/>
                  <a:pt x="981" y="387"/>
                  <a:pt x="985" y="387"/>
                </a:cubicBezTo>
                <a:cubicBezTo>
                  <a:pt x="989" y="386"/>
                  <a:pt x="995" y="380"/>
                  <a:pt x="996" y="376"/>
                </a:cubicBezTo>
                <a:cubicBezTo>
                  <a:pt x="996" y="373"/>
                  <a:pt x="1007" y="360"/>
                  <a:pt x="1007" y="357"/>
                </a:cubicBezTo>
                <a:cubicBezTo>
                  <a:pt x="1008" y="355"/>
                  <a:pt x="1012" y="345"/>
                  <a:pt x="1010" y="343"/>
                </a:cubicBezTo>
                <a:cubicBezTo>
                  <a:pt x="1009" y="340"/>
                  <a:pt x="994" y="346"/>
                  <a:pt x="992" y="347"/>
                </a:cubicBezTo>
                <a:cubicBezTo>
                  <a:pt x="990" y="348"/>
                  <a:pt x="985" y="351"/>
                  <a:pt x="979" y="350"/>
                </a:cubicBezTo>
                <a:cubicBezTo>
                  <a:pt x="973" y="350"/>
                  <a:pt x="975" y="345"/>
                  <a:pt x="975" y="343"/>
                </a:cubicBezTo>
                <a:cubicBezTo>
                  <a:pt x="974" y="340"/>
                  <a:pt x="968" y="332"/>
                  <a:pt x="967" y="331"/>
                </a:cubicBezTo>
                <a:cubicBezTo>
                  <a:pt x="965" y="331"/>
                  <a:pt x="960" y="326"/>
                  <a:pt x="959" y="322"/>
                </a:cubicBezTo>
                <a:cubicBezTo>
                  <a:pt x="957" y="317"/>
                  <a:pt x="954" y="312"/>
                  <a:pt x="951" y="308"/>
                </a:cubicBezTo>
                <a:cubicBezTo>
                  <a:pt x="948" y="305"/>
                  <a:pt x="946" y="297"/>
                  <a:pt x="943" y="292"/>
                </a:cubicBezTo>
                <a:cubicBezTo>
                  <a:pt x="940" y="286"/>
                  <a:pt x="937" y="279"/>
                  <a:pt x="935" y="275"/>
                </a:cubicBezTo>
                <a:cubicBezTo>
                  <a:pt x="934" y="273"/>
                  <a:pt x="933" y="272"/>
                  <a:pt x="933" y="271"/>
                </a:cubicBezTo>
                <a:cubicBezTo>
                  <a:pt x="936" y="270"/>
                  <a:pt x="941" y="269"/>
                  <a:pt x="942" y="271"/>
                </a:cubicBezTo>
                <a:cubicBezTo>
                  <a:pt x="943" y="273"/>
                  <a:pt x="947" y="279"/>
                  <a:pt x="948" y="283"/>
                </a:cubicBezTo>
                <a:cubicBezTo>
                  <a:pt x="948" y="287"/>
                  <a:pt x="952" y="286"/>
                  <a:pt x="953" y="290"/>
                </a:cubicBezTo>
                <a:cubicBezTo>
                  <a:pt x="953" y="294"/>
                  <a:pt x="957" y="303"/>
                  <a:pt x="959" y="304"/>
                </a:cubicBezTo>
                <a:cubicBezTo>
                  <a:pt x="960" y="305"/>
                  <a:pt x="967" y="311"/>
                  <a:pt x="968" y="313"/>
                </a:cubicBezTo>
                <a:cubicBezTo>
                  <a:pt x="969" y="315"/>
                  <a:pt x="971" y="318"/>
                  <a:pt x="972" y="324"/>
                </a:cubicBezTo>
                <a:cubicBezTo>
                  <a:pt x="973" y="330"/>
                  <a:pt x="974" y="337"/>
                  <a:pt x="977" y="339"/>
                </a:cubicBezTo>
                <a:cubicBezTo>
                  <a:pt x="980" y="340"/>
                  <a:pt x="990" y="337"/>
                  <a:pt x="992" y="336"/>
                </a:cubicBezTo>
                <a:cubicBezTo>
                  <a:pt x="994" y="334"/>
                  <a:pt x="1007" y="328"/>
                  <a:pt x="1011" y="328"/>
                </a:cubicBezTo>
                <a:cubicBezTo>
                  <a:pt x="1016" y="328"/>
                  <a:pt x="1016" y="325"/>
                  <a:pt x="1022" y="323"/>
                </a:cubicBezTo>
                <a:cubicBezTo>
                  <a:pt x="1028" y="322"/>
                  <a:pt x="1032" y="318"/>
                  <a:pt x="1036" y="315"/>
                </a:cubicBezTo>
                <a:cubicBezTo>
                  <a:pt x="1040" y="312"/>
                  <a:pt x="1044" y="304"/>
                  <a:pt x="1046" y="302"/>
                </a:cubicBezTo>
                <a:cubicBezTo>
                  <a:pt x="1047" y="299"/>
                  <a:pt x="1051" y="297"/>
                  <a:pt x="1049" y="294"/>
                </a:cubicBezTo>
                <a:cubicBezTo>
                  <a:pt x="1047" y="291"/>
                  <a:pt x="1039" y="287"/>
                  <a:pt x="1036" y="286"/>
                </a:cubicBezTo>
                <a:cubicBezTo>
                  <a:pt x="1033" y="286"/>
                  <a:pt x="1033" y="281"/>
                  <a:pt x="1032" y="281"/>
                </a:cubicBezTo>
                <a:cubicBezTo>
                  <a:pt x="1030" y="281"/>
                  <a:pt x="1030" y="284"/>
                  <a:pt x="1026" y="286"/>
                </a:cubicBezTo>
                <a:cubicBezTo>
                  <a:pt x="1023" y="287"/>
                  <a:pt x="1019" y="291"/>
                  <a:pt x="1016" y="290"/>
                </a:cubicBezTo>
                <a:cubicBezTo>
                  <a:pt x="1013" y="290"/>
                  <a:pt x="1017" y="288"/>
                  <a:pt x="1013" y="284"/>
                </a:cubicBezTo>
                <a:cubicBezTo>
                  <a:pt x="1009" y="281"/>
                  <a:pt x="1007" y="280"/>
                  <a:pt x="1007" y="278"/>
                </a:cubicBezTo>
                <a:cubicBezTo>
                  <a:pt x="1007" y="275"/>
                  <a:pt x="999" y="270"/>
                  <a:pt x="998" y="266"/>
                </a:cubicBezTo>
                <a:cubicBezTo>
                  <a:pt x="997" y="262"/>
                  <a:pt x="1004" y="257"/>
                  <a:pt x="1005" y="261"/>
                </a:cubicBezTo>
                <a:cubicBezTo>
                  <a:pt x="1007" y="264"/>
                  <a:pt x="1009" y="269"/>
                  <a:pt x="1014" y="272"/>
                </a:cubicBezTo>
                <a:cubicBezTo>
                  <a:pt x="1019" y="274"/>
                  <a:pt x="1023" y="278"/>
                  <a:pt x="1026" y="278"/>
                </a:cubicBezTo>
                <a:cubicBezTo>
                  <a:pt x="1028" y="279"/>
                  <a:pt x="1033" y="274"/>
                  <a:pt x="1035" y="275"/>
                </a:cubicBezTo>
                <a:cubicBezTo>
                  <a:pt x="1037" y="276"/>
                  <a:pt x="1041" y="283"/>
                  <a:pt x="1044" y="284"/>
                </a:cubicBezTo>
                <a:cubicBezTo>
                  <a:pt x="1048" y="285"/>
                  <a:pt x="1059" y="285"/>
                  <a:pt x="1061" y="285"/>
                </a:cubicBezTo>
                <a:cubicBezTo>
                  <a:pt x="1063" y="285"/>
                  <a:pt x="1071" y="286"/>
                  <a:pt x="1072" y="283"/>
                </a:cubicBezTo>
                <a:cubicBezTo>
                  <a:pt x="1074" y="281"/>
                  <a:pt x="1075" y="281"/>
                  <a:pt x="1077" y="281"/>
                </a:cubicBezTo>
                <a:cubicBezTo>
                  <a:pt x="1079" y="281"/>
                  <a:pt x="1082" y="288"/>
                  <a:pt x="1085" y="289"/>
                </a:cubicBezTo>
                <a:cubicBezTo>
                  <a:pt x="1088" y="289"/>
                  <a:pt x="1093" y="289"/>
                  <a:pt x="1092" y="294"/>
                </a:cubicBezTo>
                <a:cubicBezTo>
                  <a:pt x="1092" y="299"/>
                  <a:pt x="1094" y="303"/>
                  <a:pt x="1097" y="303"/>
                </a:cubicBezTo>
                <a:cubicBezTo>
                  <a:pt x="1100" y="304"/>
                  <a:pt x="1106" y="298"/>
                  <a:pt x="1106" y="298"/>
                </a:cubicBezTo>
                <a:cubicBezTo>
                  <a:pt x="1106" y="298"/>
                  <a:pt x="1106" y="307"/>
                  <a:pt x="1105" y="311"/>
                </a:cubicBezTo>
                <a:cubicBezTo>
                  <a:pt x="1105" y="314"/>
                  <a:pt x="1110" y="326"/>
                  <a:pt x="1110" y="326"/>
                </a:cubicBezTo>
                <a:cubicBezTo>
                  <a:pt x="1110" y="326"/>
                  <a:pt x="1115" y="338"/>
                  <a:pt x="1117" y="341"/>
                </a:cubicBezTo>
                <a:cubicBezTo>
                  <a:pt x="1118" y="343"/>
                  <a:pt x="1125" y="351"/>
                  <a:pt x="1125" y="355"/>
                </a:cubicBezTo>
                <a:cubicBezTo>
                  <a:pt x="1125" y="358"/>
                  <a:pt x="1125" y="364"/>
                  <a:pt x="1128" y="364"/>
                </a:cubicBezTo>
                <a:cubicBezTo>
                  <a:pt x="1130" y="364"/>
                  <a:pt x="1132" y="357"/>
                  <a:pt x="1135" y="354"/>
                </a:cubicBezTo>
                <a:cubicBezTo>
                  <a:pt x="1138" y="350"/>
                  <a:pt x="1138" y="345"/>
                  <a:pt x="1139" y="341"/>
                </a:cubicBezTo>
                <a:cubicBezTo>
                  <a:pt x="1141" y="337"/>
                  <a:pt x="1141" y="330"/>
                  <a:pt x="1141" y="328"/>
                </a:cubicBezTo>
                <a:cubicBezTo>
                  <a:pt x="1141" y="325"/>
                  <a:pt x="1143" y="323"/>
                  <a:pt x="1148" y="320"/>
                </a:cubicBezTo>
                <a:cubicBezTo>
                  <a:pt x="1153" y="318"/>
                  <a:pt x="1157" y="312"/>
                  <a:pt x="1162" y="308"/>
                </a:cubicBezTo>
                <a:cubicBezTo>
                  <a:pt x="1166" y="305"/>
                  <a:pt x="1166" y="299"/>
                  <a:pt x="1175" y="299"/>
                </a:cubicBezTo>
                <a:cubicBezTo>
                  <a:pt x="1184" y="299"/>
                  <a:pt x="1183" y="299"/>
                  <a:pt x="1186" y="297"/>
                </a:cubicBezTo>
                <a:cubicBezTo>
                  <a:pt x="1188" y="295"/>
                  <a:pt x="1190" y="293"/>
                  <a:pt x="1191" y="297"/>
                </a:cubicBezTo>
                <a:cubicBezTo>
                  <a:pt x="1192" y="301"/>
                  <a:pt x="1199" y="307"/>
                  <a:pt x="1200" y="309"/>
                </a:cubicBezTo>
                <a:cubicBezTo>
                  <a:pt x="1201" y="311"/>
                  <a:pt x="1203" y="315"/>
                  <a:pt x="1203" y="319"/>
                </a:cubicBezTo>
                <a:cubicBezTo>
                  <a:pt x="1203" y="324"/>
                  <a:pt x="1203" y="329"/>
                  <a:pt x="1205" y="329"/>
                </a:cubicBezTo>
                <a:cubicBezTo>
                  <a:pt x="1207" y="329"/>
                  <a:pt x="1211" y="323"/>
                  <a:pt x="1211" y="323"/>
                </a:cubicBezTo>
                <a:cubicBezTo>
                  <a:pt x="1211" y="323"/>
                  <a:pt x="1219" y="317"/>
                  <a:pt x="1219" y="323"/>
                </a:cubicBezTo>
                <a:cubicBezTo>
                  <a:pt x="1219" y="329"/>
                  <a:pt x="1220" y="336"/>
                  <a:pt x="1220" y="339"/>
                </a:cubicBezTo>
                <a:cubicBezTo>
                  <a:pt x="1220" y="343"/>
                  <a:pt x="1227" y="352"/>
                  <a:pt x="1227" y="350"/>
                </a:cubicBezTo>
                <a:cubicBezTo>
                  <a:pt x="1227" y="348"/>
                  <a:pt x="1230" y="341"/>
                  <a:pt x="1230" y="338"/>
                </a:cubicBezTo>
                <a:cubicBezTo>
                  <a:pt x="1230" y="334"/>
                  <a:pt x="1231" y="336"/>
                  <a:pt x="1236" y="339"/>
                </a:cubicBezTo>
                <a:cubicBezTo>
                  <a:pt x="1241" y="343"/>
                  <a:pt x="1245" y="350"/>
                  <a:pt x="1245" y="350"/>
                </a:cubicBezTo>
                <a:cubicBezTo>
                  <a:pt x="1245" y="350"/>
                  <a:pt x="1250" y="354"/>
                  <a:pt x="1250" y="356"/>
                </a:cubicBezTo>
                <a:cubicBezTo>
                  <a:pt x="1251" y="358"/>
                  <a:pt x="1256" y="355"/>
                  <a:pt x="1258" y="353"/>
                </a:cubicBezTo>
                <a:cubicBezTo>
                  <a:pt x="1259" y="351"/>
                  <a:pt x="1259" y="350"/>
                  <a:pt x="1262" y="349"/>
                </a:cubicBezTo>
                <a:cubicBezTo>
                  <a:pt x="1265" y="348"/>
                  <a:pt x="1269" y="348"/>
                  <a:pt x="1270" y="344"/>
                </a:cubicBezTo>
                <a:cubicBezTo>
                  <a:pt x="1272" y="340"/>
                  <a:pt x="1275" y="335"/>
                  <a:pt x="1270" y="329"/>
                </a:cubicBezTo>
                <a:cubicBezTo>
                  <a:pt x="1266" y="323"/>
                  <a:pt x="1264" y="320"/>
                  <a:pt x="1260" y="317"/>
                </a:cubicBezTo>
                <a:cubicBezTo>
                  <a:pt x="1257" y="314"/>
                  <a:pt x="1254" y="307"/>
                  <a:pt x="1254" y="307"/>
                </a:cubicBezTo>
                <a:cubicBezTo>
                  <a:pt x="1254" y="307"/>
                  <a:pt x="1261" y="301"/>
                  <a:pt x="1264" y="299"/>
                </a:cubicBezTo>
                <a:cubicBezTo>
                  <a:pt x="1266" y="297"/>
                  <a:pt x="1269" y="298"/>
                  <a:pt x="1270" y="301"/>
                </a:cubicBezTo>
                <a:cubicBezTo>
                  <a:pt x="1270" y="303"/>
                  <a:pt x="1266" y="306"/>
                  <a:pt x="1265" y="311"/>
                </a:cubicBezTo>
                <a:cubicBezTo>
                  <a:pt x="1265" y="317"/>
                  <a:pt x="1270" y="319"/>
                  <a:pt x="1272" y="317"/>
                </a:cubicBezTo>
                <a:cubicBezTo>
                  <a:pt x="1273" y="315"/>
                  <a:pt x="1277" y="311"/>
                  <a:pt x="1277" y="309"/>
                </a:cubicBezTo>
                <a:cubicBezTo>
                  <a:pt x="1277" y="308"/>
                  <a:pt x="1274" y="309"/>
                  <a:pt x="1274" y="304"/>
                </a:cubicBezTo>
                <a:cubicBezTo>
                  <a:pt x="1273" y="300"/>
                  <a:pt x="1279" y="297"/>
                  <a:pt x="1281" y="298"/>
                </a:cubicBezTo>
                <a:cubicBezTo>
                  <a:pt x="1282" y="300"/>
                  <a:pt x="1295" y="297"/>
                  <a:pt x="1300" y="294"/>
                </a:cubicBezTo>
                <a:cubicBezTo>
                  <a:pt x="1306" y="291"/>
                  <a:pt x="1309" y="284"/>
                  <a:pt x="1313" y="282"/>
                </a:cubicBezTo>
                <a:cubicBezTo>
                  <a:pt x="1316" y="279"/>
                  <a:pt x="1328" y="270"/>
                  <a:pt x="1327" y="266"/>
                </a:cubicBezTo>
                <a:cubicBezTo>
                  <a:pt x="1326" y="262"/>
                  <a:pt x="1328" y="256"/>
                  <a:pt x="1324" y="251"/>
                </a:cubicBezTo>
                <a:cubicBezTo>
                  <a:pt x="1321" y="246"/>
                  <a:pt x="1318" y="242"/>
                  <a:pt x="1316" y="240"/>
                </a:cubicBezTo>
                <a:cubicBezTo>
                  <a:pt x="1315" y="238"/>
                  <a:pt x="1323" y="238"/>
                  <a:pt x="1326" y="234"/>
                </a:cubicBezTo>
                <a:cubicBezTo>
                  <a:pt x="1330" y="231"/>
                  <a:pt x="1326" y="228"/>
                  <a:pt x="1324" y="228"/>
                </a:cubicBezTo>
                <a:cubicBezTo>
                  <a:pt x="1323" y="228"/>
                  <a:pt x="1318" y="230"/>
                  <a:pt x="1316" y="229"/>
                </a:cubicBezTo>
                <a:cubicBezTo>
                  <a:pt x="1314" y="229"/>
                  <a:pt x="1313" y="227"/>
                  <a:pt x="1310" y="225"/>
                </a:cubicBezTo>
                <a:cubicBezTo>
                  <a:pt x="1307" y="222"/>
                  <a:pt x="1310" y="219"/>
                  <a:pt x="1312" y="219"/>
                </a:cubicBezTo>
                <a:cubicBezTo>
                  <a:pt x="1314" y="220"/>
                  <a:pt x="1319" y="216"/>
                  <a:pt x="1321" y="214"/>
                </a:cubicBezTo>
                <a:cubicBezTo>
                  <a:pt x="1324" y="212"/>
                  <a:pt x="1327" y="210"/>
                  <a:pt x="1326" y="212"/>
                </a:cubicBezTo>
                <a:cubicBezTo>
                  <a:pt x="1325" y="214"/>
                  <a:pt x="1322" y="221"/>
                  <a:pt x="1325" y="221"/>
                </a:cubicBezTo>
                <a:cubicBezTo>
                  <a:pt x="1328" y="222"/>
                  <a:pt x="1335" y="216"/>
                  <a:pt x="1337" y="216"/>
                </a:cubicBezTo>
                <a:cubicBezTo>
                  <a:pt x="1338" y="216"/>
                  <a:pt x="1340" y="221"/>
                  <a:pt x="1339" y="223"/>
                </a:cubicBezTo>
                <a:cubicBezTo>
                  <a:pt x="1337" y="226"/>
                  <a:pt x="1337" y="230"/>
                  <a:pt x="1339" y="229"/>
                </a:cubicBezTo>
                <a:cubicBezTo>
                  <a:pt x="1340" y="229"/>
                  <a:pt x="1343" y="225"/>
                  <a:pt x="1344" y="227"/>
                </a:cubicBezTo>
                <a:cubicBezTo>
                  <a:pt x="1345" y="228"/>
                  <a:pt x="1349" y="230"/>
                  <a:pt x="1347" y="234"/>
                </a:cubicBezTo>
                <a:cubicBezTo>
                  <a:pt x="1345" y="238"/>
                  <a:pt x="1341" y="240"/>
                  <a:pt x="1346" y="242"/>
                </a:cubicBezTo>
                <a:cubicBezTo>
                  <a:pt x="1350" y="245"/>
                  <a:pt x="1352" y="243"/>
                  <a:pt x="1355" y="241"/>
                </a:cubicBezTo>
                <a:cubicBezTo>
                  <a:pt x="1359" y="239"/>
                  <a:pt x="1361" y="231"/>
                  <a:pt x="1359" y="228"/>
                </a:cubicBezTo>
                <a:cubicBezTo>
                  <a:pt x="1357" y="225"/>
                  <a:pt x="1353" y="220"/>
                  <a:pt x="1353" y="218"/>
                </a:cubicBezTo>
                <a:cubicBezTo>
                  <a:pt x="1353" y="216"/>
                  <a:pt x="1360" y="216"/>
                  <a:pt x="1360" y="213"/>
                </a:cubicBezTo>
                <a:cubicBezTo>
                  <a:pt x="1360" y="210"/>
                  <a:pt x="1363" y="208"/>
                  <a:pt x="1365" y="207"/>
                </a:cubicBezTo>
                <a:cubicBezTo>
                  <a:pt x="1368" y="206"/>
                  <a:pt x="1371" y="201"/>
                  <a:pt x="1373" y="202"/>
                </a:cubicBezTo>
                <a:cubicBezTo>
                  <a:pt x="1374" y="204"/>
                  <a:pt x="1381" y="206"/>
                  <a:pt x="1382" y="203"/>
                </a:cubicBezTo>
                <a:cubicBezTo>
                  <a:pt x="1384" y="201"/>
                  <a:pt x="1394" y="193"/>
                  <a:pt x="1400" y="188"/>
                </a:cubicBezTo>
                <a:cubicBezTo>
                  <a:pt x="1406" y="184"/>
                  <a:pt x="1409" y="178"/>
                  <a:pt x="1410" y="173"/>
                </a:cubicBezTo>
                <a:cubicBezTo>
                  <a:pt x="1412" y="168"/>
                  <a:pt x="1414" y="164"/>
                  <a:pt x="1413" y="160"/>
                </a:cubicBezTo>
                <a:cubicBezTo>
                  <a:pt x="1415" y="166"/>
                  <a:pt x="1416" y="169"/>
                  <a:pt x="1415" y="174"/>
                </a:cubicBezTo>
                <a:cubicBezTo>
                  <a:pt x="1415" y="178"/>
                  <a:pt x="1415" y="186"/>
                  <a:pt x="1416" y="188"/>
                </a:cubicBezTo>
                <a:cubicBezTo>
                  <a:pt x="1417" y="189"/>
                  <a:pt x="1420" y="191"/>
                  <a:pt x="1422" y="191"/>
                </a:cubicBezTo>
                <a:cubicBezTo>
                  <a:pt x="1424" y="190"/>
                  <a:pt x="1421" y="182"/>
                  <a:pt x="1421" y="181"/>
                </a:cubicBezTo>
                <a:cubicBezTo>
                  <a:pt x="1421" y="179"/>
                  <a:pt x="1424" y="177"/>
                  <a:pt x="1425" y="177"/>
                </a:cubicBezTo>
                <a:cubicBezTo>
                  <a:pt x="1427" y="176"/>
                  <a:pt x="1425" y="170"/>
                  <a:pt x="1423" y="167"/>
                </a:cubicBezTo>
                <a:cubicBezTo>
                  <a:pt x="1421" y="164"/>
                  <a:pt x="1419" y="163"/>
                  <a:pt x="1420" y="163"/>
                </a:cubicBezTo>
                <a:cubicBezTo>
                  <a:pt x="1422" y="162"/>
                  <a:pt x="1424" y="159"/>
                  <a:pt x="1423" y="158"/>
                </a:cubicBezTo>
                <a:cubicBezTo>
                  <a:pt x="1421" y="158"/>
                  <a:pt x="1422" y="155"/>
                  <a:pt x="1419" y="156"/>
                </a:cubicBezTo>
                <a:cubicBezTo>
                  <a:pt x="1418" y="156"/>
                  <a:pt x="1412" y="155"/>
                  <a:pt x="1413" y="159"/>
                </a:cubicBezTo>
                <a:cubicBezTo>
                  <a:pt x="1411" y="155"/>
                  <a:pt x="1409" y="153"/>
                  <a:pt x="1406" y="153"/>
                </a:cubicBezTo>
                <a:cubicBezTo>
                  <a:pt x="1403" y="154"/>
                  <a:pt x="1401" y="156"/>
                  <a:pt x="1398" y="156"/>
                </a:cubicBezTo>
                <a:cubicBezTo>
                  <a:pt x="1394" y="156"/>
                  <a:pt x="1397" y="150"/>
                  <a:pt x="1395" y="150"/>
                </a:cubicBezTo>
                <a:cubicBezTo>
                  <a:pt x="1394" y="150"/>
                  <a:pt x="1390" y="155"/>
                  <a:pt x="1388" y="153"/>
                </a:cubicBezTo>
                <a:cubicBezTo>
                  <a:pt x="1387" y="150"/>
                  <a:pt x="1394" y="147"/>
                  <a:pt x="1399" y="145"/>
                </a:cubicBezTo>
                <a:cubicBezTo>
                  <a:pt x="1405" y="143"/>
                  <a:pt x="1415" y="132"/>
                  <a:pt x="1418" y="132"/>
                </a:cubicBezTo>
                <a:cubicBezTo>
                  <a:pt x="1422" y="131"/>
                  <a:pt x="1432" y="132"/>
                  <a:pt x="1440" y="132"/>
                </a:cubicBezTo>
                <a:cubicBezTo>
                  <a:pt x="1448" y="132"/>
                  <a:pt x="1451" y="128"/>
                  <a:pt x="1454" y="130"/>
                </a:cubicBezTo>
                <a:cubicBezTo>
                  <a:pt x="1456" y="132"/>
                  <a:pt x="1462" y="134"/>
                  <a:pt x="1465" y="134"/>
                </a:cubicBezTo>
                <a:cubicBezTo>
                  <a:pt x="1469" y="133"/>
                  <a:pt x="1467" y="134"/>
                  <a:pt x="1472" y="130"/>
                </a:cubicBezTo>
                <a:cubicBezTo>
                  <a:pt x="1478" y="126"/>
                  <a:pt x="1483" y="124"/>
                  <a:pt x="1485" y="121"/>
                </a:cubicBezTo>
                <a:cubicBezTo>
                  <a:pt x="1488" y="118"/>
                  <a:pt x="1495" y="116"/>
                  <a:pt x="1496" y="119"/>
                </a:cubicBezTo>
                <a:cubicBezTo>
                  <a:pt x="1496" y="122"/>
                  <a:pt x="1495" y="125"/>
                  <a:pt x="1498" y="125"/>
                </a:cubicBezTo>
                <a:cubicBezTo>
                  <a:pt x="1501" y="125"/>
                  <a:pt x="1505" y="122"/>
                  <a:pt x="1509" y="121"/>
                </a:cubicBezTo>
                <a:cubicBezTo>
                  <a:pt x="1513" y="119"/>
                  <a:pt x="1516" y="117"/>
                  <a:pt x="1516" y="117"/>
                </a:cubicBezTo>
                <a:cubicBezTo>
                  <a:pt x="1516" y="117"/>
                  <a:pt x="1500" y="128"/>
                  <a:pt x="1497" y="130"/>
                </a:cubicBezTo>
                <a:cubicBezTo>
                  <a:pt x="1493" y="132"/>
                  <a:pt x="1484" y="134"/>
                  <a:pt x="1480" y="138"/>
                </a:cubicBezTo>
                <a:cubicBezTo>
                  <a:pt x="1476" y="143"/>
                  <a:pt x="1474" y="144"/>
                  <a:pt x="1474" y="149"/>
                </a:cubicBezTo>
                <a:cubicBezTo>
                  <a:pt x="1475" y="154"/>
                  <a:pt x="1481" y="161"/>
                  <a:pt x="1478" y="165"/>
                </a:cubicBezTo>
                <a:cubicBezTo>
                  <a:pt x="1475" y="170"/>
                  <a:pt x="1474" y="176"/>
                  <a:pt x="1474" y="176"/>
                </a:cubicBezTo>
                <a:cubicBezTo>
                  <a:pt x="1474" y="176"/>
                  <a:pt x="1479" y="170"/>
                  <a:pt x="1485" y="166"/>
                </a:cubicBezTo>
                <a:cubicBezTo>
                  <a:pt x="1491" y="161"/>
                  <a:pt x="1495" y="156"/>
                  <a:pt x="1497" y="153"/>
                </a:cubicBezTo>
                <a:cubicBezTo>
                  <a:pt x="1500" y="151"/>
                  <a:pt x="1507" y="151"/>
                  <a:pt x="1507" y="148"/>
                </a:cubicBezTo>
                <a:cubicBezTo>
                  <a:pt x="1507" y="146"/>
                  <a:pt x="1508" y="142"/>
                  <a:pt x="1510" y="139"/>
                </a:cubicBezTo>
                <a:cubicBezTo>
                  <a:pt x="1511" y="136"/>
                  <a:pt x="1507" y="137"/>
                  <a:pt x="1510" y="133"/>
                </a:cubicBezTo>
                <a:cubicBezTo>
                  <a:pt x="1512" y="129"/>
                  <a:pt x="1511" y="126"/>
                  <a:pt x="1523" y="126"/>
                </a:cubicBezTo>
                <a:close/>
                <a:moveTo>
                  <a:pt x="934" y="394"/>
                </a:moveTo>
                <a:cubicBezTo>
                  <a:pt x="936" y="397"/>
                  <a:pt x="930" y="407"/>
                  <a:pt x="926" y="406"/>
                </a:cubicBezTo>
                <a:cubicBezTo>
                  <a:pt x="923" y="406"/>
                  <a:pt x="924" y="397"/>
                  <a:pt x="925" y="395"/>
                </a:cubicBezTo>
                <a:cubicBezTo>
                  <a:pt x="926" y="393"/>
                  <a:pt x="933" y="393"/>
                  <a:pt x="934" y="394"/>
                </a:cubicBezTo>
                <a:close/>
                <a:moveTo>
                  <a:pt x="919" y="122"/>
                </a:moveTo>
                <a:cubicBezTo>
                  <a:pt x="921" y="117"/>
                  <a:pt x="932" y="124"/>
                  <a:pt x="930" y="126"/>
                </a:cubicBezTo>
                <a:cubicBezTo>
                  <a:pt x="928" y="129"/>
                  <a:pt x="918" y="126"/>
                  <a:pt x="919" y="122"/>
                </a:cubicBezTo>
                <a:close/>
                <a:moveTo>
                  <a:pt x="967" y="211"/>
                </a:moveTo>
                <a:cubicBezTo>
                  <a:pt x="963" y="212"/>
                  <a:pt x="954" y="213"/>
                  <a:pt x="951" y="213"/>
                </a:cubicBezTo>
                <a:cubicBezTo>
                  <a:pt x="948" y="212"/>
                  <a:pt x="943" y="209"/>
                  <a:pt x="939" y="208"/>
                </a:cubicBezTo>
                <a:cubicBezTo>
                  <a:pt x="934" y="207"/>
                  <a:pt x="928" y="208"/>
                  <a:pt x="926" y="210"/>
                </a:cubicBezTo>
                <a:cubicBezTo>
                  <a:pt x="924" y="213"/>
                  <a:pt x="917" y="212"/>
                  <a:pt x="914" y="212"/>
                </a:cubicBezTo>
                <a:cubicBezTo>
                  <a:pt x="911" y="212"/>
                  <a:pt x="907" y="216"/>
                  <a:pt x="906" y="214"/>
                </a:cubicBezTo>
                <a:cubicBezTo>
                  <a:pt x="906" y="214"/>
                  <a:pt x="909" y="207"/>
                  <a:pt x="906" y="206"/>
                </a:cubicBezTo>
                <a:cubicBezTo>
                  <a:pt x="904" y="206"/>
                  <a:pt x="907" y="201"/>
                  <a:pt x="909" y="200"/>
                </a:cubicBezTo>
                <a:cubicBezTo>
                  <a:pt x="912" y="198"/>
                  <a:pt x="914" y="194"/>
                  <a:pt x="917" y="191"/>
                </a:cubicBezTo>
                <a:cubicBezTo>
                  <a:pt x="919" y="187"/>
                  <a:pt x="922" y="186"/>
                  <a:pt x="924" y="187"/>
                </a:cubicBezTo>
                <a:cubicBezTo>
                  <a:pt x="926" y="187"/>
                  <a:pt x="930" y="194"/>
                  <a:pt x="931" y="196"/>
                </a:cubicBezTo>
                <a:cubicBezTo>
                  <a:pt x="932" y="199"/>
                  <a:pt x="936" y="195"/>
                  <a:pt x="937" y="195"/>
                </a:cubicBezTo>
                <a:cubicBezTo>
                  <a:pt x="939" y="194"/>
                  <a:pt x="941" y="192"/>
                  <a:pt x="942" y="190"/>
                </a:cubicBezTo>
                <a:cubicBezTo>
                  <a:pt x="942" y="188"/>
                  <a:pt x="945" y="187"/>
                  <a:pt x="949" y="187"/>
                </a:cubicBezTo>
                <a:cubicBezTo>
                  <a:pt x="953" y="187"/>
                  <a:pt x="949" y="190"/>
                  <a:pt x="947" y="191"/>
                </a:cubicBezTo>
                <a:cubicBezTo>
                  <a:pt x="944" y="191"/>
                  <a:pt x="946" y="193"/>
                  <a:pt x="950" y="194"/>
                </a:cubicBezTo>
                <a:cubicBezTo>
                  <a:pt x="955" y="196"/>
                  <a:pt x="959" y="200"/>
                  <a:pt x="964" y="203"/>
                </a:cubicBezTo>
                <a:cubicBezTo>
                  <a:pt x="969" y="205"/>
                  <a:pt x="970" y="211"/>
                  <a:pt x="967" y="211"/>
                </a:cubicBezTo>
                <a:close/>
                <a:moveTo>
                  <a:pt x="1026" y="193"/>
                </a:moveTo>
                <a:cubicBezTo>
                  <a:pt x="1024" y="194"/>
                  <a:pt x="1017" y="195"/>
                  <a:pt x="1015" y="193"/>
                </a:cubicBezTo>
                <a:cubicBezTo>
                  <a:pt x="1013" y="191"/>
                  <a:pt x="1007" y="193"/>
                  <a:pt x="1007" y="197"/>
                </a:cubicBezTo>
                <a:cubicBezTo>
                  <a:pt x="1007" y="202"/>
                  <a:pt x="1009" y="199"/>
                  <a:pt x="1011" y="200"/>
                </a:cubicBezTo>
                <a:cubicBezTo>
                  <a:pt x="1013" y="202"/>
                  <a:pt x="1014" y="204"/>
                  <a:pt x="1015" y="206"/>
                </a:cubicBezTo>
                <a:cubicBezTo>
                  <a:pt x="1017" y="208"/>
                  <a:pt x="1019" y="208"/>
                  <a:pt x="1021" y="209"/>
                </a:cubicBezTo>
                <a:cubicBezTo>
                  <a:pt x="1023" y="211"/>
                  <a:pt x="1016" y="214"/>
                  <a:pt x="1019" y="216"/>
                </a:cubicBezTo>
                <a:cubicBezTo>
                  <a:pt x="1022" y="218"/>
                  <a:pt x="1024" y="227"/>
                  <a:pt x="1024" y="230"/>
                </a:cubicBezTo>
                <a:cubicBezTo>
                  <a:pt x="1024" y="232"/>
                  <a:pt x="1016" y="233"/>
                  <a:pt x="1013" y="233"/>
                </a:cubicBezTo>
                <a:cubicBezTo>
                  <a:pt x="1010" y="232"/>
                  <a:pt x="1002" y="230"/>
                  <a:pt x="1000" y="229"/>
                </a:cubicBezTo>
                <a:cubicBezTo>
                  <a:pt x="997" y="228"/>
                  <a:pt x="996" y="219"/>
                  <a:pt x="999" y="219"/>
                </a:cubicBezTo>
                <a:cubicBezTo>
                  <a:pt x="1002" y="219"/>
                  <a:pt x="1003" y="218"/>
                  <a:pt x="1007" y="215"/>
                </a:cubicBezTo>
                <a:cubicBezTo>
                  <a:pt x="1011" y="211"/>
                  <a:pt x="1001" y="210"/>
                  <a:pt x="999" y="209"/>
                </a:cubicBezTo>
                <a:cubicBezTo>
                  <a:pt x="996" y="208"/>
                  <a:pt x="991" y="200"/>
                  <a:pt x="989" y="197"/>
                </a:cubicBezTo>
                <a:cubicBezTo>
                  <a:pt x="987" y="195"/>
                  <a:pt x="988" y="191"/>
                  <a:pt x="993" y="188"/>
                </a:cubicBezTo>
                <a:cubicBezTo>
                  <a:pt x="995" y="186"/>
                  <a:pt x="1001" y="189"/>
                  <a:pt x="1004" y="188"/>
                </a:cubicBezTo>
                <a:cubicBezTo>
                  <a:pt x="1007" y="186"/>
                  <a:pt x="1010" y="183"/>
                  <a:pt x="1012" y="183"/>
                </a:cubicBezTo>
                <a:cubicBezTo>
                  <a:pt x="1013" y="182"/>
                  <a:pt x="1020" y="184"/>
                  <a:pt x="1021" y="186"/>
                </a:cubicBezTo>
                <a:cubicBezTo>
                  <a:pt x="1023" y="188"/>
                  <a:pt x="1027" y="192"/>
                  <a:pt x="1026" y="193"/>
                </a:cubicBezTo>
                <a:close/>
                <a:moveTo>
                  <a:pt x="1434" y="581"/>
                </a:moveTo>
                <a:cubicBezTo>
                  <a:pt x="1432" y="580"/>
                  <a:pt x="1428" y="579"/>
                  <a:pt x="1428" y="579"/>
                </a:cubicBezTo>
                <a:cubicBezTo>
                  <a:pt x="1424" y="583"/>
                  <a:pt x="1432" y="583"/>
                  <a:pt x="1431" y="587"/>
                </a:cubicBezTo>
                <a:cubicBezTo>
                  <a:pt x="1430" y="591"/>
                  <a:pt x="1437" y="590"/>
                  <a:pt x="1438" y="589"/>
                </a:cubicBezTo>
                <a:cubicBezTo>
                  <a:pt x="1440" y="588"/>
                  <a:pt x="1445" y="580"/>
                  <a:pt x="1444" y="577"/>
                </a:cubicBezTo>
                <a:cubicBezTo>
                  <a:pt x="1443" y="575"/>
                  <a:pt x="1436" y="581"/>
                  <a:pt x="1434" y="581"/>
                </a:cubicBezTo>
                <a:close/>
                <a:moveTo>
                  <a:pt x="1357" y="385"/>
                </a:moveTo>
                <a:cubicBezTo>
                  <a:pt x="1354" y="384"/>
                  <a:pt x="1348" y="398"/>
                  <a:pt x="1352" y="399"/>
                </a:cubicBezTo>
                <a:cubicBezTo>
                  <a:pt x="1357" y="400"/>
                  <a:pt x="1360" y="386"/>
                  <a:pt x="1357" y="385"/>
                </a:cubicBezTo>
                <a:close/>
                <a:moveTo>
                  <a:pt x="1448" y="488"/>
                </a:moveTo>
                <a:cubicBezTo>
                  <a:pt x="1448" y="485"/>
                  <a:pt x="1441" y="485"/>
                  <a:pt x="1438" y="482"/>
                </a:cubicBezTo>
                <a:cubicBezTo>
                  <a:pt x="1435" y="479"/>
                  <a:pt x="1434" y="471"/>
                  <a:pt x="1432" y="467"/>
                </a:cubicBezTo>
                <a:cubicBezTo>
                  <a:pt x="1430" y="462"/>
                  <a:pt x="1427" y="459"/>
                  <a:pt x="1423" y="455"/>
                </a:cubicBezTo>
                <a:cubicBezTo>
                  <a:pt x="1419" y="451"/>
                  <a:pt x="1417" y="441"/>
                  <a:pt x="1416" y="442"/>
                </a:cubicBezTo>
                <a:cubicBezTo>
                  <a:pt x="1415" y="443"/>
                  <a:pt x="1412" y="454"/>
                  <a:pt x="1414" y="457"/>
                </a:cubicBezTo>
                <a:cubicBezTo>
                  <a:pt x="1417" y="461"/>
                  <a:pt x="1413" y="468"/>
                  <a:pt x="1411" y="472"/>
                </a:cubicBezTo>
                <a:cubicBezTo>
                  <a:pt x="1409" y="477"/>
                  <a:pt x="1405" y="471"/>
                  <a:pt x="1401" y="469"/>
                </a:cubicBezTo>
                <a:cubicBezTo>
                  <a:pt x="1397" y="467"/>
                  <a:pt x="1392" y="465"/>
                  <a:pt x="1389" y="463"/>
                </a:cubicBezTo>
                <a:cubicBezTo>
                  <a:pt x="1387" y="460"/>
                  <a:pt x="1394" y="453"/>
                  <a:pt x="1392" y="450"/>
                </a:cubicBezTo>
                <a:cubicBezTo>
                  <a:pt x="1390" y="448"/>
                  <a:pt x="1380" y="450"/>
                  <a:pt x="1379" y="450"/>
                </a:cubicBezTo>
                <a:cubicBezTo>
                  <a:pt x="1377" y="450"/>
                  <a:pt x="1375" y="446"/>
                  <a:pt x="1373" y="446"/>
                </a:cubicBezTo>
                <a:cubicBezTo>
                  <a:pt x="1371" y="446"/>
                  <a:pt x="1371" y="454"/>
                  <a:pt x="1371" y="454"/>
                </a:cubicBezTo>
                <a:cubicBezTo>
                  <a:pt x="1371" y="454"/>
                  <a:pt x="1369" y="451"/>
                  <a:pt x="1365" y="448"/>
                </a:cubicBezTo>
                <a:cubicBezTo>
                  <a:pt x="1362" y="444"/>
                  <a:pt x="1366" y="450"/>
                  <a:pt x="1362" y="453"/>
                </a:cubicBezTo>
                <a:cubicBezTo>
                  <a:pt x="1359" y="457"/>
                  <a:pt x="1360" y="455"/>
                  <a:pt x="1359" y="459"/>
                </a:cubicBezTo>
                <a:cubicBezTo>
                  <a:pt x="1357" y="463"/>
                  <a:pt x="1354" y="462"/>
                  <a:pt x="1350" y="458"/>
                </a:cubicBezTo>
                <a:cubicBezTo>
                  <a:pt x="1347" y="454"/>
                  <a:pt x="1345" y="457"/>
                  <a:pt x="1343" y="458"/>
                </a:cubicBezTo>
                <a:cubicBezTo>
                  <a:pt x="1340" y="459"/>
                  <a:pt x="1339" y="465"/>
                  <a:pt x="1337" y="467"/>
                </a:cubicBezTo>
                <a:cubicBezTo>
                  <a:pt x="1336" y="468"/>
                  <a:pt x="1328" y="470"/>
                  <a:pt x="1326" y="472"/>
                </a:cubicBezTo>
                <a:cubicBezTo>
                  <a:pt x="1324" y="474"/>
                  <a:pt x="1324" y="480"/>
                  <a:pt x="1324" y="482"/>
                </a:cubicBezTo>
                <a:cubicBezTo>
                  <a:pt x="1324" y="483"/>
                  <a:pt x="1316" y="482"/>
                  <a:pt x="1313" y="484"/>
                </a:cubicBezTo>
                <a:cubicBezTo>
                  <a:pt x="1310" y="486"/>
                  <a:pt x="1306" y="485"/>
                  <a:pt x="1304" y="485"/>
                </a:cubicBezTo>
                <a:cubicBezTo>
                  <a:pt x="1301" y="485"/>
                  <a:pt x="1292" y="492"/>
                  <a:pt x="1289" y="494"/>
                </a:cubicBezTo>
                <a:cubicBezTo>
                  <a:pt x="1286" y="496"/>
                  <a:pt x="1286" y="503"/>
                  <a:pt x="1287" y="505"/>
                </a:cubicBezTo>
                <a:cubicBezTo>
                  <a:pt x="1289" y="507"/>
                  <a:pt x="1292" y="511"/>
                  <a:pt x="1290" y="512"/>
                </a:cubicBezTo>
                <a:cubicBezTo>
                  <a:pt x="1288" y="513"/>
                  <a:pt x="1287" y="518"/>
                  <a:pt x="1292" y="522"/>
                </a:cubicBezTo>
                <a:cubicBezTo>
                  <a:pt x="1296" y="527"/>
                  <a:pt x="1295" y="528"/>
                  <a:pt x="1295" y="530"/>
                </a:cubicBezTo>
                <a:cubicBezTo>
                  <a:pt x="1295" y="533"/>
                  <a:pt x="1297" y="533"/>
                  <a:pt x="1300" y="537"/>
                </a:cubicBezTo>
                <a:cubicBezTo>
                  <a:pt x="1303" y="541"/>
                  <a:pt x="1295" y="544"/>
                  <a:pt x="1294" y="546"/>
                </a:cubicBezTo>
                <a:cubicBezTo>
                  <a:pt x="1293" y="549"/>
                  <a:pt x="1296" y="552"/>
                  <a:pt x="1299" y="554"/>
                </a:cubicBezTo>
                <a:cubicBezTo>
                  <a:pt x="1301" y="556"/>
                  <a:pt x="1307" y="555"/>
                  <a:pt x="1310" y="553"/>
                </a:cubicBezTo>
                <a:cubicBezTo>
                  <a:pt x="1314" y="552"/>
                  <a:pt x="1317" y="549"/>
                  <a:pt x="1320" y="549"/>
                </a:cubicBezTo>
                <a:cubicBezTo>
                  <a:pt x="1322" y="549"/>
                  <a:pt x="1332" y="548"/>
                  <a:pt x="1332" y="548"/>
                </a:cubicBezTo>
                <a:cubicBezTo>
                  <a:pt x="1332" y="548"/>
                  <a:pt x="1336" y="543"/>
                  <a:pt x="1339" y="539"/>
                </a:cubicBezTo>
                <a:cubicBezTo>
                  <a:pt x="1342" y="536"/>
                  <a:pt x="1350" y="539"/>
                  <a:pt x="1350" y="539"/>
                </a:cubicBezTo>
                <a:cubicBezTo>
                  <a:pt x="1350" y="539"/>
                  <a:pt x="1353" y="537"/>
                  <a:pt x="1362" y="535"/>
                </a:cubicBezTo>
                <a:cubicBezTo>
                  <a:pt x="1371" y="533"/>
                  <a:pt x="1368" y="537"/>
                  <a:pt x="1371" y="538"/>
                </a:cubicBezTo>
                <a:cubicBezTo>
                  <a:pt x="1374" y="539"/>
                  <a:pt x="1379" y="540"/>
                  <a:pt x="1382" y="542"/>
                </a:cubicBezTo>
                <a:cubicBezTo>
                  <a:pt x="1384" y="544"/>
                  <a:pt x="1382" y="548"/>
                  <a:pt x="1381" y="550"/>
                </a:cubicBezTo>
                <a:cubicBezTo>
                  <a:pt x="1381" y="552"/>
                  <a:pt x="1388" y="551"/>
                  <a:pt x="1388" y="549"/>
                </a:cubicBezTo>
                <a:cubicBezTo>
                  <a:pt x="1388" y="547"/>
                  <a:pt x="1390" y="546"/>
                  <a:pt x="1394" y="543"/>
                </a:cubicBezTo>
                <a:cubicBezTo>
                  <a:pt x="1398" y="541"/>
                  <a:pt x="1395" y="547"/>
                  <a:pt x="1396" y="550"/>
                </a:cubicBezTo>
                <a:cubicBezTo>
                  <a:pt x="1398" y="553"/>
                  <a:pt x="1400" y="545"/>
                  <a:pt x="1400" y="549"/>
                </a:cubicBezTo>
                <a:cubicBezTo>
                  <a:pt x="1400" y="550"/>
                  <a:pt x="1401" y="552"/>
                  <a:pt x="1402" y="553"/>
                </a:cubicBezTo>
                <a:cubicBezTo>
                  <a:pt x="1402" y="554"/>
                  <a:pt x="1407" y="554"/>
                  <a:pt x="1407" y="558"/>
                </a:cubicBezTo>
                <a:cubicBezTo>
                  <a:pt x="1407" y="562"/>
                  <a:pt x="1407" y="564"/>
                  <a:pt x="1408" y="565"/>
                </a:cubicBezTo>
                <a:cubicBezTo>
                  <a:pt x="1409" y="566"/>
                  <a:pt x="1415" y="565"/>
                  <a:pt x="1418" y="569"/>
                </a:cubicBezTo>
                <a:cubicBezTo>
                  <a:pt x="1421" y="574"/>
                  <a:pt x="1423" y="570"/>
                  <a:pt x="1424" y="568"/>
                </a:cubicBezTo>
                <a:cubicBezTo>
                  <a:pt x="1426" y="566"/>
                  <a:pt x="1431" y="569"/>
                  <a:pt x="1432" y="570"/>
                </a:cubicBezTo>
                <a:cubicBezTo>
                  <a:pt x="1434" y="572"/>
                  <a:pt x="1438" y="567"/>
                  <a:pt x="1444" y="566"/>
                </a:cubicBezTo>
                <a:cubicBezTo>
                  <a:pt x="1449" y="564"/>
                  <a:pt x="1449" y="564"/>
                  <a:pt x="1450" y="562"/>
                </a:cubicBezTo>
                <a:cubicBezTo>
                  <a:pt x="1452" y="560"/>
                  <a:pt x="1453" y="554"/>
                  <a:pt x="1456" y="549"/>
                </a:cubicBezTo>
                <a:cubicBezTo>
                  <a:pt x="1460" y="545"/>
                  <a:pt x="1464" y="537"/>
                  <a:pt x="1464" y="531"/>
                </a:cubicBezTo>
                <a:cubicBezTo>
                  <a:pt x="1464" y="525"/>
                  <a:pt x="1464" y="511"/>
                  <a:pt x="1460" y="504"/>
                </a:cubicBezTo>
                <a:cubicBezTo>
                  <a:pt x="1455" y="498"/>
                  <a:pt x="1447" y="491"/>
                  <a:pt x="1448" y="488"/>
                </a:cubicBezTo>
                <a:close/>
                <a:moveTo>
                  <a:pt x="847" y="232"/>
                </a:moveTo>
                <a:cubicBezTo>
                  <a:pt x="848" y="232"/>
                  <a:pt x="853" y="232"/>
                  <a:pt x="852" y="228"/>
                </a:cubicBezTo>
                <a:cubicBezTo>
                  <a:pt x="850" y="224"/>
                  <a:pt x="847" y="224"/>
                  <a:pt x="846" y="224"/>
                </a:cubicBezTo>
                <a:cubicBezTo>
                  <a:pt x="845" y="224"/>
                  <a:pt x="840" y="223"/>
                  <a:pt x="838" y="224"/>
                </a:cubicBezTo>
                <a:cubicBezTo>
                  <a:pt x="836" y="225"/>
                  <a:pt x="840" y="228"/>
                  <a:pt x="842" y="228"/>
                </a:cubicBezTo>
                <a:cubicBezTo>
                  <a:pt x="844" y="229"/>
                  <a:pt x="845" y="231"/>
                  <a:pt x="847" y="232"/>
                </a:cubicBezTo>
                <a:close/>
                <a:moveTo>
                  <a:pt x="1554" y="576"/>
                </a:moveTo>
                <a:cubicBezTo>
                  <a:pt x="1554" y="578"/>
                  <a:pt x="1550" y="578"/>
                  <a:pt x="1548" y="580"/>
                </a:cubicBezTo>
                <a:cubicBezTo>
                  <a:pt x="1546" y="582"/>
                  <a:pt x="1548" y="583"/>
                  <a:pt x="1542" y="586"/>
                </a:cubicBezTo>
                <a:cubicBezTo>
                  <a:pt x="1535" y="590"/>
                  <a:pt x="1527" y="594"/>
                  <a:pt x="1526" y="598"/>
                </a:cubicBezTo>
                <a:cubicBezTo>
                  <a:pt x="1524" y="601"/>
                  <a:pt x="1527" y="603"/>
                  <a:pt x="1533" y="603"/>
                </a:cubicBezTo>
                <a:cubicBezTo>
                  <a:pt x="1539" y="604"/>
                  <a:pt x="1538" y="605"/>
                  <a:pt x="1542" y="600"/>
                </a:cubicBezTo>
                <a:cubicBezTo>
                  <a:pt x="1546" y="596"/>
                  <a:pt x="1550" y="593"/>
                  <a:pt x="1555" y="589"/>
                </a:cubicBezTo>
                <a:cubicBezTo>
                  <a:pt x="1560" y="586"/>
                  <a:pt x="1560" y="580"/>
                  <a:pt x="1560" y="580"/>
                </a:cubicBezTo>
                <a:cubicBezTo>
                  <a:pt x="1560" y="580"/>
                  <a:pt x="1555" y="575"/>
                  <a:pt x="1554" y="576"/>
                </a:cubicBezTo>
                <a:close/>
                <a:moveTo>
                  <a:pt x="1574" y="563"/>
                </a:moveTo>
                <a:cubicBezTo>
                  <a:pt x="1573" y="563"/>
                  <a:pt x="1572" y="565"/>
                  <a:pt x="1569" y="563"/>
                </a:cubicBezTo>
                <a:cubicBezTo>
                  <a:pt x="1565" y="561"/>
                  <a:pt x="1566" y="562"/>
                  <a:pt x="1564" y="558"/>
                </a:cubicBezTo>
                <a:cubicBezTo>
                  <a:pt x="1561" y="555"/>
                  <a:pt x="1561" y="550"/>
                  <a:pt x="1557" y="552"/>
                </a:cubicBezTo>
                <a:cubicBezTo>
                  <a:pt x="1556" y="552"/>
                  <a:pt x="1557" y="557"/>
                  <a:pt x="1559" y="558"/>
                </a:cubicBezTo>
                <a:cubicBezTo>
                  <a:pt x="1560" y="560"/>
                  <a:pt x="1561" y="565"/>
                  <a:pt x="1561" y="566"/>
                </a:cubicBezTo>
                <a:cubicBezTo>
                  <a:pt x="1560" y="568"/>
                  <a:pt x="1554" y="570"/>
                  <a:pt x="1557" y="572"/>
                </a:cubicBezTo>
                <a:cubicBezTo>
                  <a:pt x="1560" y="574"/>
                  <a:pt x="1566" y="572"/>
                  <a:pt x="1565" y="574"/>
                </a:cubicBezTo>
                <a:cubicBezTo>
                  <a:pt x="1564" y="576"/>
                  <a:pt x="1561" y="579"/>
                  <a:pt x="1564" y="580"/>
                </a:cubicBezTo>
                <a:cubicBezTo>
                  <a:pt x="1568" y="581"/>
                  <a:pt x="1569" y="577"/>
                  <a:pt x="1570" y="575"/>
                </a:cubicBezTo>
                <a:cubicBezTo>
                  <a:pt x="1572" y="572"/>
                  <a:pt x="1573" y="570"/>
                  <a:pt x="1576" y="568"/>
                </a:cubicBezTo>
                <a:cubicBezTo>
                  <a:pt x="1578" y="567"/>
                  <a:pt x="1576" y="563"/>
                  <a:pt x="1574" y="563"/>
                </a:cubicBezTo>
                <a:close/>
                <a:moveTo>
                  <a:pt x="1585" y="467"/>
                </a:moveTo>
                <a:cubicBezTo>
                  <a:pt x="1581" y="466"/>
                  <a:pt x="1575" y="475"/>
                  <a:pt x="1575" y="475"/>
                </a:cubicBezTo>
                <a:cubicBezTo>
                  <a:pt x="1580" y="477"/>
                  <a:pt x="1588" y="468"/>
                  <a:pt x="1585" y="467"/>
                </a:cubicBezTo>
                <a:close/>
                <a:moveTo>
                  <a:pt x="825" y="218"/>
                </a:moveTo>
                <a:cubicBezTo>
                  <a:pt x="827" y="216"/>
                  <a:pt x="823" y="212"/>
                  <a:pt x="822" y="212"/>
                </a:cubicBezTo>
                <a:cubicBezTo>
                  <a:pt x="818" y="212"/>
                  <a:pt x="816" y="217"/>
                  <a:pt x="819" y="219"/>
                </a:cubicBezTo>
                <a:cubicBezTo>
                  <a:pt x="821" y="221"/>
                  <a:pt x="823" y="221"/>
                  <a:pt x="825" y="218"/>
                </a:cubicBezTo>
                <a:close/>
                <a:moveTo>
                  <a:pt x="797" y="218"/>
                </a:moveTo>
                <a:cubicBezTo>
                  <a:pt x="797" y="217"/>
                  <a:pt x="795" y="214"/>
                  <a:pt x="793" y="218"/>
                </a:cubicBezTo>
                <a:cubicBezTo>
                  <a:pt x="792" y="219"/>
                  <a:pt x="796" y="220"/>
                  <a:pt x="797" y="218"/>
                </a:cubicBezTo>
                <a:close/>
                <a:moveTo>
                  <a:pt x="1313" y="438"/>
                </a:moveTo>
                <a:cubicBezTo>
                  <a:pt x="1312" y="441"/>
                  <a:pt x="1319" y="443"/>
                  <a:pt x="1319" y="439"/>
                </a:cubicBezTo>
                <a:cubicBezTo>
                  <a:pt x="1320" y="435"/>
                  <a:pt x="1314" y="435"/>
                  <a:pt x="1313" y="438"/>
                </a:cubicBezTo>
                <a:close/>
                <a:moveTo>
                  <a:pt x="1340" y="389"/>
                </a:moveTo>
                <a:cubicBezTo>
                  <a:pt x="1339" y="389"/>
                  <a:pt x="1328" y="391"/>
                  <a:pt x="1327" y="391"/>
                </a:cubicBezTo>
                <a:cubicBezTo>
                  <a:pt x="1326" y="392"/>
                  <a:pt x="1319" y="390"/>
                  <a:pt x="1319" y="390"/>
                </a:cubicBezTo>
                <a:cubicBezTo>
                  <a:pt x="1316" y="393"/>
                  <a:pt x="1318" y="396"/>
                  <a:pt x="1322" y="395"/>
                </a:cubicBezTo>
                <a:cubicBezTo>
                  <a:pt x="1326" y="395"/>
                  <a:pt x="1335" y="394"/>
                  <a:pt x="1337" y="394"/>
                </a:cubicBezTo>
                <a:cubicBezTo>
                  <a:pt x="1339" y="394"/>
                  <a:pt x="1342" y="389"/>
                  <a:pt x="1340" y="389"/>
                </a:cubicBezTo>
                <a:close/>
                <a:moveTo>
                  <a:pt x="1293" y="433"/>
                </a:moveTo>
                <a:cubicBezTo>
                  <a:pt x="1294" y="431"/>
                  <a:pt x="1289" y="427"/>
                  <a:pt x="1287" y="427"/>
                </a:cubicBezTo>
                <a:cubicBezTo>
                  <a:pt x="1286" y="427"/>
                  <a:pt x="1276" y="425"/>
                  <a:pt x="1276" y="425"/>
                </a:cubicBezTo>
                <a:cubicBezTo>
                  <a:pt x="1274" y="426"/>
                  <a:pt x="1272" y="426"/>
                  <a:pt x="1271" y="427"/>
                </a:cubicBezTo>
                <a:cubicBezTo>
                  <a:pt x="1271" y="427"/>
                  <a:pt x="1271" y="427"/>
                  <a:pt x="1270" y="426"/>
                </a:cubicBezTo>
                <a:cubicBezTo>
                  <a:pt x="1266" y="424"/>
                  <a:pt x="1261" y="426"/>
                  <a:pt x="1259" y="423"/>
                </a:cubicBezTo>
                <a:cubicBezTo>
                  <a:pt x="1258" y="420"/>
                  <a:pt x="1256" y="420"/>
                  <a:pt x="1254" y="422"/>
                </a:cubicBezTo>
                <a:cubicBezTo>
                  <a:pt x="1251" y="426"/>
                  <a:pt x="1255" y="428"/>
                  <a:pt x="1256" y="429"/>
                </a:cubicBezTo>
                <a:cubicBezTo>
                  <a:pt x="1257" y="430"/>
                  <a:pt x="1261" y="430"/>
                  <a:pt x="1265" y="430"/>
                </a:cubicBezTo>
                <a:cubicBezTo>
                  <a:pt x="1268" y="430"/>
                  <a:pt x="1271" y="429"/>
                  <a:pt x="1271" y="428"/>
                </a:cubicBezTo>
                <a:cubicBezTo>
                  <a:pt x="1271" y="429"/>
                  <a:pt x="1272" y="429"/>
                  <a:pt x="1272" y="430"/>
                </a:cubicBezTo>
                <a:cubicBezTo>
                  <a:pt x="1275" y="432"/>
                  <a:pt x="1277" y="434"/>
                  <a:pt x="1282" y="433"/>
                </a:cubicBezTo>
                <a:cubicBezTo>
                  <a:pt x="1286" y="433"/>
                  <a:pt x="1293" y="435"/>
                  <a:pt x="1293" y="433"/>
                </a:cubicBezTo>
                <a:close/>
                <a:moveTo>
                  <a:pt x="1227" y="366"/>
                </a:moveTo>
                <a:cubicBezTo>
                  <a:pt x="1229" y="373"/>
                  <a:pt x="1233" y="380"/>
                  <a:pt x="1234" y="382"/>
                </a:cubicBezTo>
                <a:cubicBezTo>
                  <a:pt x="1236" y="385"/>
                  <a:pt x="1242" y="389"/>
                  <a:pt x="1245" y="391"/>
                </a:cubicBezTo>
                <a:cubicBezTo>
                  <a:pt x="1247" y="393"/>
                  <a:pt x="1250" y="390"/>
                  <a:pt x="1249" y="388"/>
                </a:cubicBezTo>
                <a:cubicBezTo>
                  <a:pt x="1247" y="385"/>
                  <a:pt x="1244" y="382"/>
                  <a:pt x="1244" y="379"/>
                </a:cubicBezTo>
                <a:cubicBezTo>
                  <a:pt x="1244" y="377"/>
                  <a:pt x="1242" y="373"/>
                  <a:pt x="1239" y="368"/>
                </a:cubicBezTo>
                <a:cubicBezTo>
                  <a:pt x="1236" y="364"/>
                  <a:pt x="1233" y="362"/>
                  <a:pt x="1231" y="359"/>
                </a:cubicBezTo>
                <a:cubicBezTo>
                  <a:pt x="1229" y="356"/>
                  <a:pt x="1222" y="351"/>
                  <a:pt x="1222" y="351"/>
                </a:cubicBezTo>
                <a:cubicBezTo>
                  <a:pt x="1219" y="351"/>
                  <a:pt x="1219" y="357"/>
                  <a:pt x="1221" y="359"/>
                </a:cubicBezTo>
                <a:cubicBezTo>
                  <a:pt x="1222" y="360"/>
                  <a:pt x="1225" y="359"/>
                  <a:pt x="1227" y="366"/>
                </a:cubicBezTo>
                <a:close/>
                <a:moveTo>
                  <a:pt x="1313" y="413"/>
                </a:moveTo>
                <a:cubicBezTo>
                  <a:pt x="1316" y="415"/>
                  <a:pt x="1321" y="406"/>
                  <a:pt x="1323" y="409"/>
                </a:cubicBezTo>
                <a:cubicBezTo>
                  <a:pt x="1324" y="412"/>
                  <a:pt x="1323" y="413"/>
                  <a:pt x="1325" y="416"/>
                </a:cubicBezTo>
                <a:cubicBezTo>
                  <a:pt x="1328" y="420"/>
                  <a:pt x="1333" y="419"/>
                  <a:pt x="1333" y="419"/>
                </a:cubicBezTo>
                <a:cubicBezTo>
                  <a:pt x="1333" y="419"/>
                  <a:pt x="1332" y="410"/>
                  <a:pt x="1328" y="408"/>
                </a:cubicBezTo>
                <a:cubicBezTo>
                  <a:pt x="1324" y="406"/>
                  <a:pt x="1321" y="403"/>
                  <a:pt x="1326" y="404"/>
                </a:cubicBezTo>
                <a:cubicBezTo>
                  <a:pt x="1331" y="404"/>
                  <a:pt x="1334" y="402"/>
                  <a:pt x="1333" y="400"/>
                </a:cubicBezTo>
                <a:cubicBezTo>
                  <a:pt x="1332" y="398"/>
                  <a:pt x="1324" y="399"/>
                  <a:pt x="1322" y="399"/>
                </a:cubicBezTo>
                <a:cubicBezTo>
                  <a:pt x="1320" y="400"/>
                  <a:pt x="1317" y="398"/>
                  <a:pt x="1317" y="398"/>
                </a:cubicBezTo>
                <a:cubicBezTo>
                  <a:pt x="1314" y="399"/>
                  <a:pt x="1315" y="401"/>
                  <a:pt x="1314" y="404"/>
                </a:cubicBezTo>
                <a:cubicBezTo>
                  <a:pt x="1313" y="408"/>
                  <a:pt x="1310" y="411"/>
                  <a:pt x="1313" y="413"/>
                </a:cubicBezTo>
                <a:close/>
                <a:moveTo>
                  <a:pt x="1256" y="409"/>
                </a:moveTo>
                <a:cubicBezTo>
                  <a:pt x="1258" y="407"/>
                  <a:pt x="1257" y="403"/>
                  <a:pt x="1254" y="404"/>
                </a:cubicBezTo>
                <a:cubicBezTo>
                  <a:pt x="1251" y="404"/>
                  <a:pt x="1248" y="399"/>
                  <a:pt x="1244" y="395"/>
                </a:cubicBezTo>
                <a:cubicBezTo>
                  <a:pt x="1239" y="392"/>
                  <a:pt x="1235" y="390"/>
                  <a:pt x="1230" y="385"/>
                </a:cubicBezTo>
                <a:cubicBezTo>
                  <a:pt x="1226" y="380"/>
                  <a:pt x="1220" y="377"/>
                  <a:pt x="1217" y="374"/>
                </a:cubicBezTo>
                <a:cubicBezTo>
                  <a:pt x="1214" y="371"/>
                  <a:pt x="1209" y="370"/>
                  <a:pt x="1208" y="371"/>
                </a:cubicBezTo>
                <a:cubicBezTo>
                  <a:pt x="1203" y="372"/>
                  <a:pt x="1214" y="380"/>
                  <a:pt x="1216" y="381"/>
                </a:cubicBezTo>
                <a:cubicBezTo>
                  <a:pt x="1217" y="382"/>
                  <a:pt x="1227" y="391"/>
                  <a:pt x="1227" y="395"/>
                </a:cubicBezTo>
                <a:cubicBezTo>
                  <a:pt x="1227" y="399"/>
                  <a:pt x="1234" y="409"/>
                  <a:pt x="1236" y="410"/>
                </a:cubicBezTo>
                <a:cubicBezTo>
                  <a:pt x="1237" y="412"/>
                  <a:pt x="1247" y="418"/>
                  <a:pt x="1248" y="421"/>
                </a:cubicBezTo>
                <a:cubicBezTo>
                  <a:pt x="1250" y="424"/>
                  <a:pt x="1253" y="424"/>
                  <a:pt x="1253" y="420"/>
                </a:cubicBezTo>
                <a:cubicBezTo>
                  <a:pt x="1253" y="416"/>
                  <a:pt x="1254" y="411"/>
                  <a:pt x="1256" y="409"/>
                </a:cubicBezTo>
                <a:close/>
                <a:moveTo>
                  <a:pt x="1315" y="327"/>
                </a:moveTo>
                <a:cubicBezTo>
                  <a:pt x="1317" y="331"/>
                  <a:pt x="1325" y="335"/>
                  <a:pt x="1323" y="337"/>
                </a:cubicBezTo>
                <a:cubicBezTo>
                  <a:pt x="1321" y="339"/>
                  <a:pt x="1316" y="342"/>
                  <a:pt x="1315" y="346"/>
                </a:cubicBezTo>
                <a:cubicBezTo>
                  <a:pt x="1314" y="349"/>
                  <a:pt x="1324" y="340"/>
                  <a:pt x="1327" y="337"/>
                </a:cubicBezTo>
                <a:cubicBezTo>
                  <a:pt x="1329" y="334"/>
                  <a:pt x="1335" y="336"/>
                  <a:pt x="1336" y="334"/>
                </a:cubicBezTo>
                <a:cubicBezTo>
                  <a:pt x="1337" y="332"/>
                  <a:pt x="1337" y="332"/>
                  <a:pt x="1337" y="332"/>
                </a:cubicBezTo>
                <a:cubicBezTo>
                  <a:pt x="1337" y="332"/>
                  <a:pt x="1333" y="331"/>
                  <a:pt x="1329" y="330"/>
                </a:cubicBezTo>
                <a:cubicBezTo>
                  <a:pt x="1326" y="329"/>
                  <a:pt x="1322" y="333"/>
                  <a:pt x="1324" y="327"/>
                </a:cubicBezTo>
                <a:cubicBezTo>
                  <a:pt x="1326" y="321"/>
                  <a:pt x="1331" y="322"/>
                  <a:pt x="1330" y="317"/>
                </a:cubicBezTo>
                <a:cubicBezTo>
                  <a:pt x="1329" y="313"/>
                  <a:pt x="1325" y="312"/>
                  <a:pt x="1324" y="312"/>
                </a:cubicBezTo>
                <a:cubicBezTo>
                  <a:pt x="1321" y="312"/>
                  <a:pt x="1324" y="316"/>
                  <a:pt x="1321" y="318"/>
                </a:cubicBezTo>
                <a:cubicBezTo>
                  <a:pt x="1317" y="321"/>
                  <a:pt x="1313" y="322"/>
                  <a:pt x="1315" y="327"/>
                </a:cubicBezTo>
                <a:close/>
                <a:moveTo>
                  <a:pt x="1140" y="353"/>
                </a:moveTo>
                <a:cubicBezTo>
                  <a:pt x="1138" y="354"/>
                  <a:pt x="1136" y="367"/>
                  <a:pt x="1140" y="368"/>
                </a:cubicBezTo>
                <a:cubicBezTo>
                  <a:pt x="1145" y="370"/>
                  <a:pt x="1147" y="362"/>
                  <a:pt x="1146" y="360"/>
                </a:cubicBezTo>
                <a:cubicBezTo>
                  <a:pt x="1144" y="359"/>
                  <a:pt x="1144" y="351"/>
                  <a:pt x="1140" y="353"/>
                </a:cubicBezTo>
                <a:close/>
                <a:moveTo>
                  <a:pt x="1296" y="373"/>
                </a:moveTo>
                <a:cubicBezTo>
                  <a:pt x="1289" y="373"/>
                  <a:pt x="1289" y="379"/>
                  <a:pt x="1287" y="380"/>
                </a:cubicBezTo>
                <a:cubicBezTo>
                  <a:pt x="1286" y="381"/>
                  <a:pt x="1284" y="382"/>
                  <a:pt x="1281" y="382"/>
                </a:cubicBezTo>
                <a:cubicBezTo>
                  <a:pt x="1278" y="383"/>
                  <a:pt x="1277" y="386"/>
                  <a:pt x="1276" y="388"/>
                </a:cubicBezTo>
                <a:cubicBezTo>
                  <a:pt x="1276" y="390"/>
                  <a:pt x="1270" y="385"/>
                  <a:pt x="1269" y="386"/>
                </a:cubicBezTo>
                <a:cubicBezTo>
                  <a:pt x="1267" y="388"/>
                  <a:pt x="1268" y="395"/>
                  <a:pt x="1271" y="401"/>
                </a:cubicBezTo>
                <a:cubicBezTo>
                  <a:pt x="1274" y="407"/>
                  <a:pt x="1281" y="411"/>
                  <a:pt x="1282" y="411"/>
                </a:cubicBezTo>
                <a:cubicBezTo>
                  <a:pt x="1284" y="411"/>
                  <a:pt x="1288" y="411"/>
                  <a:pt x="1291" y="412"/>
                </a:cubicBezTo>
                <a:cubicBezTo>
                  <a:pt x="1293" y="412"/>
                  <a:pt x="1302" y="413"/>
                  <a:pt x="1302" y="410"/>
                </a:cubicBezTo>
                <a:cubicBezTo>
                  <a:pt x="1301" y="406"/>
                  <a:pt x="1301" y="401"/>
                  <a:pt x="1304" y="398"/>
                </a:cubicBezTo>
                <a:cubicBezTo>
                  <a:pt x="1308" y="394"/>
                  <a:pt x="1312" y="392"/>
                  <a:pt x="1310" y="387"/>
                </a:cubicBezTo>
                <a:cubicBezTo>
                  <a:pt x="1308" y="382"/>
                  <a:pt x="1304" y="379"/>
                  <a:pt x="1307" y="377"/>
                </a:cubicBezTo>
                <a:cubicBezTo>
                  <a:pt x="1310" y="375"/>
                  <a:pt x="1313" y="374"/>
                  <a:pt x="1313" y="372"/>
                </a:cubicBezTo>
                <a:cubicBezTo>
                  <a:pt x="1313" y="370"/>
                  <a:pt x="1306" y="378"/>
                  <a:pt x="1306" y="365"/>
                </a:cubicBezTo>
                <a:cubicBezTo>
                  <a:pt x="1305" y="362"/>
                  <a:pt x="1300" y="366"/>
                  <a:pt x="1299" y="368"/>
                </a:cubicBezTo>
                <a:cubicBezTo>
                  <a:pt x="1299" y="371"/>
                  <a:pt x="1303" y="373"/>
                  <a:pt x="1296" y="373"/>
                </a:cubicBezTo>
                <a:close/>
                <a:moveTo>
                  <a:pt x="1337" y="351"/>
                </a:moveTo>
                <a:cubicBezTo>
                  <a:pt x="1335" y="349"/>
                  <a:pt x="1332" y="343"/>
                  <a:pt x="1328" y="345"/>
                </a:cubicBezTo>
                <a:cubicBezTo>
                  <a:pt x="1326" y="345"/>
                  <a:pt x="1323" y="352"/>
                  <a:pt x="1327" y="352"/>
                </a:cubicBezTo>
                <a:cubicBezTo>
                  <a:pt x="1331" y="352"/>
                  <a:pt x="1339" y="353"/>
                  <a:pt x="1337" y="351"/>
                </a:cubicBezTo>
                <a:close/>
                <a:moveTo>
                  <a:pt x="1341" y="353"/>
                </a:moveTo>
                <a:cubicBezTo>
                  <a:pt x="1336" y="360"/>
                  <a:pt x="1336" y="358"/>
                  <a:pt x="1332" y="357"/>
                </a:cubicBezTo>
                <a:cubicBezTo>
                  <a:pt x="1329" y="355"/>
                  <a:pt x="1323" y="360"/>
                  <a:pt x="1324" y="362"/>
                </a:cubicBezTo>
                <a:cubicBezTo>
                  <a:pt x="1325" y="364"/>
                  <a:pt x="1333" y="362"/>
                  <a:pt x="1335" y="365"/>
                </a:cubicBezTo>
                <a:cubicBezTo>
                  <a:pt x="1337" y="368"/>
                  <a:pt x="1337" y="369"/>
                  <a:pt x="1341" y="368"/>
                </a:cubicBezTo>
                <a:cubicBezTo>
                  <a:pt x="1345" y="367"/>
                  <a:pt x="1348" y="362"/>
                  <a:pt x="1347" y="359"/>
                </a:cubicBezTo>
                <a:cubicBezTo>
                  <a:pt x="1346" y="357"/>
                  <a:pt x="1341" y="353"/>
                  <a:pt x="1341" y="353"/>
                </a:cubicBezTo>
                <a:close/>
                <a:moveTo>
                  <a:pt x="1340" y="339"/>
                </a:moveTo>
                <a:cubicBezTo>
                  <a:pt x="1339" y="339"/>
                  <a:pt x="1334" y="347"/>
                  <a:pt x="1340" y="346"/>
                </a:cubicBezTo>
                <a:cubicBezTo>
                  <a:pt x="1347" y="346"/>
                  <a:pt x="1345" y="339"/>
                  <a:pt x="1340" y="339"/>
                </a:cubicBezTo>
                <a:close/>
                <a:moveTo>
                  <a:pt x="1324" y="284"/>
                </a:moveTo>
                <a:cubicBezTo>
                  <a:pt x="1318" y="285"/>
                  <a:pt x="1315" y="297"/>
                  <a:pt x="1319" y="296"/>
                </a:cubicBezTo>
                <a:cubicBezTo>
                  <a:pt x="1324" y="296"/>
                  <a:pt x="1329" y="283"/>
                  <a:pt x="1324" y="284"/>
                </a:cubicBezTo>
                <a:close/>
                <a:moveTo>
                  <a:pt x="1003" y="450"/>
                </a:moveTo>
                <a:cubicBezTo>
                  <a:pt x="998" y="449"/>
                  <a:pt x="998" y="455"/>
                  <a:pt x="994" y="459"/>
                </a:cubicBezTo>
                <a:cubicBezTo>
                  <a:pt x="990" y="463"/>
                  <a:pt x="986" y="467"/>
                  <a:pt x="984" y="466"/>
                </a:cubicBezTo>
                <a:cubicBezTo>
                  <a:pt x="983" y="466"/>
                  <a:pt x="974" y="469"/>
                  <a:pt x="977" y="475"/>
                </a:cubicBezTo>
                <a:cubicBezTo>
                  <a:pt x="980" y="480"/>
                  <a:pt x="979" y="486"/>
                  <a:pt x="977" y="489"/>
                </a:cubicBezTo>
                <a:cubicBezTo>
                  <a:pt x="974" y="491"/>
                  <a:pt x="979" y="499"/>
                  <a:pt x="978" y="503"/>
                </a:cubicBezTo>
                <a:cubicBezTo>
                  <a:pt x="977" y="507"/>
                  <a:pt x="979" y="510"/>
                  <a:pt x="985" y="510"/>
                </a:cubicBezTo>
                <a:cubicBezTo>
                  <a:pt x="990" y="510"/>
                  <a:pt x="992" y="508"/>
                  <a:pt x="994" y="503"/>
                </a:cubicBezTo>
                <a:cubicBezTo>
                  <a:pt x="996" y="498"/>
                  <a:pt x="997" y="493"/>
                  <a:pt x="999" y="489"/>
                </a:cubicBezTo>
                <a:cubicBezTo>
                  <a:pt x="1001" y="485"/>
                  <a:pt x="1003" y="476"/>
                  <a:pt x="1004" y="474"/>
                </a:cubicBezTo>
                <a:cubicBezTo>
                  <a:pt x="1005" y="472"/>
                  <a:pt x="1008" y="465"/>
                  <a:pt x="1007" y="460"/>
                </a:cubicBezTo>
                <a:cubicBezTo>
                  <a:pt x="1007" y="456"/>
                  <a:pt x="1005" y="451"/>
                  <a:pt x="1003" y="450"/>
                </a:cubicBezTo>
                <a:close/>
                <a:moveTo>
                  <a:pt x="1342" y="438"/>
                </a:moveTo>
                <a:cubicBezTo>
                  <a:pt x="1342" y="438"/>
                  <a:pt x="1348" y="437"/>
                  <a:pt x="1348" y="435"/>
                </a:cubicBezTo>
                <a:cubicBezTo>
                  <a:pt x="1348" y="432"/>
                  <a:pt x="1342" y="429"/>
                  <a:pt x="1339" y="432"/>
                </a:cubicBezTo>
                <a:cubicBezTo>
                  <a:pt x="1337" y="435"/>
                  <a:pt x="1333" y="438"/>
                  <a:pt x="1333" y="440"/>
                </a:cubicBezTo>
                <a:cubicBezTo>
                  <a:pt x="1334" y="444"/>
                  <a:pt x="1342" y="438"/>
                  <a:pt x="1342" y="438"/>
                </a:cubicBezTo>
                <a:close/>
              </a:path>
            </a:pathLst>
          </a:custGeom>
          <a:solidFill>
            <a:schemeClr val="tx1">
              <a:alpha val="32000"/>
            </a:schemeClr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906121" y="2614538"/>
            <a:ext cx="438048" cy="682572"/>
            <a:chOff x="2903001" y="2615143"/>
            <a:chExt cx="438149" cy="682730"/>
          </a:xfrm>
        </p:grpSpPr>
        <p:sp>
          <p:nvSpPr>
            <p:cNvPr id="18" name="Freeform 170"/>
            <p:cNvSpPr>
              <a:spLocks noEditPoints="1"/>
            </p:cNvSpPr>
            <p:nvPr/>
          </p:nvSpPr>
          <p:spPr bwMode="auto">
            <a:xfrm>
              <a:off x="3145887" y="3004185"/>
              <a:ext cx="195263" cy="293688"/>
            </a:xfrm>
            <a:custGeom>
              <a:avLst/>
              <a:gdLst>
                <a:gd name="T0" fmla="*/ 80 w 160"/>
                <a:gd name="T1" fmla="*/ 0 h 240"/>
                <a:gd name="T2" fmla="*/ 0 w 160"/>
                <a:gd name="T3" fmla="*/ 80 h 240"/>
                <a:gd name="T4" fmla="*/ 11 w 160"/>
                <a:gd name="T5" fmla="*/ 120 h 240"/>
                <a:gd name="T6" fmla="*/ 80 w 160"/>
                <a:gd name="T7" fmla="*/ 240 h 240"/>
                <a:gd name="T8" fmla="*/ 150 w 160"/>
                <a:gd name="T9" fmla="*/ 120 h 240"/>
                <a:gd name="T10" fmla="*/ 160 w 160"/>
                <a:gd name="T11" fmla="*/ 80 h 240"/>
                <a:gd name="T12" fmla="*/ 80 w 160"/>
                <a:gd name="T13" fmla="*/ 0 h 240"/>
                <a:gd name="T14" fmla="*/ 80 w 160"/>
                <a:gd name="T15" fmla="*/ 100 h 240"/>
                <a:gd name="T16" fmla="*/ 60 w 160"/>
                <a:gd name="T17" fmla="*/ 80 h 240"/>
                <a:gd name="T18" fmla="*/ 80 w 160"/>
                <a:gd name="T19" fmla="*/ 60 h 240"/>
                <a:gd name="T20" fmla="*/ 100 w 160"/>
                <a:gd name="T21" fmla="*/ 80 h 240"/>
                <a:gd name="T22" fmla="*/ 80 w 160"/>
                <a:gd name="T23" fmla="*/ 10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0" h="240">
                  <a:moveTo>
                    <a:pt x="80" y="0"/>
                  </a:moveTo>
                  <a:cubicBezTo>
                    <a:pt x="36" y="0"/>
                    <a:pt x="0" y="35"/>
                    <a:pt x="0" y="80"/>
                  </a:cubicBezTo>
                  <a:cubicBezTo>
                    <a:pt x="0" y="94"/>
                    <a:pt x="4" y="108"/>
                    <a:pt x="11" y="120"/>
                  </a:cubicBezTo>
                  <a:cubicBezTo>
                    <a:pt x="80" y="240"/>
                    <a:pt x="80" y="240"/>
                    <a:pt x="80" y="24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7" y="108"/>
                    <a:pt x="160" y="94"/>
                    <a:pt x="160" y="80"/>
                  </a:cubicBezTo>
                  <a:cubicBezTo>
                    <a:pt x="160" y="35"/>
                    <a:pt x="125" y="0"/>
                    <a:pt x="80" y="0"/>
                  </a:cubicBezTo>
                  <a:close/>
                  <a:moveTo>
                    <a:pt x="80" y="100"/>
                  </a:moveTo>
                  <a:cubicBezTo>
                    <a:pt x="69" y="100"/>
                    <a:pt x="60" y="91"/>
                    <a:pt x="60" y="80"/>
                  </a:cubicBezTo>
                  <a:cubicBezTo>
                    <a:pt x="60" y="69"/>
                    <a:pt x="69" y="60"/>
                    <a:pt x="80" y="60"/>
                  </a:cubicBezTo>
                  <a:cubicBezTo>
                    <a:pt x="91" y="60"/>
                    <a:pt x="100" y="69"/>
                    <a:pt x="100" y="80"/>
                  </a:cubicBezTo>
                  <a:cubicBezTo>
                    <a:pt x="100" y="91"/>
                    <a:pt x="91" y="100"/>
                    <a:pt x="80" y="100"/>
                  </a:cubicBezTo>
                  <a:close/>
                </a:path>
              </a:pathLst>
            </a:custGeom>
            <a:solidFill>
              <a:srgbClr val="63757C">
                <a:alpha val="70000"/>
              </a:srgbClr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903001" y="2615143"/>
              <a:ext cx="310782" cy="459128"/>
              <a:chOff x="5083970" y="2364237"/>
              <a:chExt cx="310782" cy="459128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 flipV="1">
                <a:off x="5112772" y="2375035"/>
                <a:ext cx="281980" cy="448330"/>
              </a:xfrm>
              <a:prstGeom prst="line">
                <a:avLst/>
              </a:prstGeom>
              <a:ln>
                <a:solidFill>
                  <a:srgbClr val="63757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椭圆 20"/>
              <p:cNvSpPr/>
              <p:nvPr/>
            </p:nvSpPr>
            <p:spPr>
              <a:xfrm>
                <a:off x="5083970" y="2364237"/>
                <a:ext cx="83537" cy="83537"/>
              </a:xfrm>
              <a:prstGeom prst="ellipse">
                <a:avLst/>
              </a:prstGeom>
              <a:solidFill>
                <a:srgbClr val="6375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2906123" y="3274329"/>
            <a:ext cx="742775" cy="580527"/>
            <a:chOff x="2903003" y="3275087"/>
            <a:chExt cx="742947" cy="580661"/>
          </a:xfrm>
        </p:grpSpPr>
        <p:sp>
          <p:nvSpPr>
            <p:cNvPr id="23" name="Freeform 170"/>
            <p:cNvSpPr>
              <a:spLocks noEditPoints="1"/>
            </p:cNvSpPr>
            <p:nvPr/>
          </p:nvSpPr>
          <p:spPr bwMode="auto">
            <a:xfrm>
              <a:off x="3450687" y="3275087"/>
              <a:ext cx="195263" cy="293688"/>
            </a:xfrm>
            <a:custGeom>
              <a:avLst/>
              <a:gdLst>
                <a:gd name="T0" fmla="*/ 80 w 160"/>
                <a:gd name="T1" fmla="*/ 0 h 240"/>
                <a:gd name="T2" fmla="*/ 0 w 160"/>
                <a:gd name="T3" fmla="*/ 80 h 240"/>
                <a:gd name="T4" fmla="*/ 11 w 160"/>
                <a:gd name="T5" fmla="*/ 120 h 240"/>
                <a:gd name="T6" fmla="*/ 80 w 160"/>
                <a:gd name="T7" fmla="*/ 240 h 240"/>
                <a:gd name="T8" fmla="*/ 150 w 160"/>
                <a:gd name="T9" fmla="*/ 120 h 240"/>
                <a:gd name="T10" fmla="*/ 160 w 160"/>
                <a:gd name="T11" fmla="*/ 80 h 240"/>
                <a:gd name="T12" fmla="*/ 80 w 160"/>
                <a:gd name="T13" fmla="*/ 0 h 240"/>
                <a:gd name="T14" fmla="*/ 80 w 160"/>
                <a:gd name="T15" fmla="*/ 100 h 240"/>
                <a:gd name="T16" fmla="*/ 60 w 160"/>
                <a:gd name="T17" fmla="*/ 80 h 240"/>
                <a:gd name="T18" fmla="*/ 80 w 160"/>
                <a:gd name="T19" fmla="*/ 60 h 240"/>
                <a:gd name="T20" fmla="*/ 100 w 160"/>
                <a:gd name="T21" fmla="*/ 80 h 240"/>
                <a:gd name="T22" fmla="*/ 80 w 160"/>
                <a:gd name="T23" fmla="*/ 10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0" h="240">
                  <a:moveTo>
                    <a:pt x="80" y="0"/>
                  </a:moveTo>
                  <a:cubicBezTo>
                    <a:pt x="36" y="0"/>
                    <a:pt x="0" y="35"/>
                    <a:pt x="0" y="80"/>
                  </a:cubicBezTo>
                  <a:cubicBezTo>
                    <a:pt x="0" y="94"/>
                    <a:pt x="4" y="108"/>
                    <a:pt x="11" y="120"/>
                  </a:cubicBezTo>
                  <a:cubicBezTo>
                    <a:pt x="80" y="240"/>
                    <a:pt x="80" y="240"/>
                    <a:pt x="80" y="24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7" y="108"/>
                    <a:pt x="160" y="94"/>
                    <a:pt x="160" y="80"/>
                  </a:cubicBezTo>
                  <a:cubicBezTo>
                    <a:pt x="160" y="35"/>
                    <a:pt x="125" y="0"/>
                    <a:pt x="80" y="0"/>
                  </a:cubicBezTo>
                  <a:close/>
                  <a:moveTo>
                    <a:pt x="80" y="100"/>
                  </a:moveTo>
                  <a:cubicBezTo>
                    <a:pt x="69" y="100"/>
                    <a:pt x="60" y="91"/>
                    <a:pt x="60" y="80"/>
                  </a:cubicBezTo>
                  <a:cubicBezTo>
                    <a:pt x="60" y="69"/>
                    <a:pt x="69" y="60"/>
                    <a:pt x="80" y="60"/>
                  </a:cubicBezTo>
                  <a:cubicBezTo>
                    <a:pt x="91" y="60"/>
                    <a:pt x="100" y="69"/>
                    <a:pt x="100" y="80"/>
                  </a:cubicBezTo>
                  <a:cubicBezTo>
                    <a:pt x="100" y="91"/>
                    <a:pt x="91" y="100"/>
                    <a:pt x="80" y="100"/>
                  </a:cubicBezTo>
                  <a:close/>
                </a:path>
              </a:pathLst>
            </a:custGeom>
            <a:solidFill>
              <a:srgbClr val="FF0000">
                <a:alpha val="70000"/>
              </a:srgbClr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 rot="16200000">
              <a:off x="2990237" y="3306208"/>
              <a:ext cx="462306" cy="636774"/>
              <a:chOff x="5088731" y="2386463"/>
              <a:chExt cx="311349" cy="464712"/>
            </a:xfrm>
            <a:solidFill>
              <a:srgbClr val="FF0000">
                <a:alpha val="70000"/>
              </a:srgbClr>
            </a:solidFill>
          </p:grpSpPr>
          <p:cxnSp>
            <p:nvCxnSpPr>
              <p:cNvPr id="25" name="直接连接符 24"/>
              <p:cNvCxnSpPr>
                <a:endCxn id="39" idx="5"/>
              </p:cNvCxnSpPr>
              <p:nvPr/>
            </p:nvCxnSpPr>
            <p:spPr>
              <a:xfrm rot="5400000" flipH="1">
                <a:off x="5083352" y="2534447"/>
                <a:ext cx="393409" cy="240047"/>
              </a:xfrm>
              <a:prstGeom prst="line">
                <a:avLst/>
              </a:prstGeom>
              <a:grpFill/>
              <a:ln>
                <a:solidFill>
                  <a:srgbClr val="FF0000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椭圆 38"/>
              <p:cNvSpPr/>
              <p:nvPr/>
            </p:nvSpPr>
            <p:spPr>
              <a:xfrm>
                <a:off x="5088731" y="2386463"/>
                <a:ext cx="83537" cy="8353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218741" y="4364804"/>
            <a:ext cx="384256" cy="535207"/>
            <a:chOff x="6216388" y="4365814"/>
            <a:chExt cx="384345" cy="535331"/>
          </a:xfrm>
        </p:grpSpPr>
        <p:sp>
          <p:nvSpPr>
            <p:cNvPr id="41" name="Freeform 170"/>
            <p:cNvSpPr>
              <a:spLocks noEditPoints="1"/>
            </p:cNvSpPr>
            <p:nvPr/>
          </p:nvSpPr>
          <p:spPr bwMode="auto">
            <a:xfrm>
              <a:off x="6216388" y="4365814"/>
              <a:ext cx="195263" cy="293688"/>
            </a:xfrm>
            <a:custGeom>
              <a:avLst/>
              <a:gdLst>
                <a:gd name="T0" fmla="*/ 80 w 160"/>
                <a:gd name="T1" fmla="*/ 0 h 240"/>
                <a:gd name="T2" fmla="*/ 0 w 160"/>
                <a:gd name="T3" fmla="*/ 80 h 240"/>
                <a:gd name="T4" fmla="*/ 11 w 160"/>
                <a:gd name="T5" fmla="*/ 120 h 240"/>
                <a:gd name="T6" fmla="*/ 80 w 160"/>
                <a:gd name="T7" fmla="*/ 240 h 240"/>
                <a:gd name="T8" fmla="*/ 150 w 160"/>
                <a:gd name="T9" fmla="*/ 120 h 240"/>
                <a:gd name="T10" fmla="*/ 160 w 160"/>
                <a:gd name="T11" fmla="*/ 80 h 240"/>
                <a:gd name="T12" fmla="*/ 80 w 160"/>
                <a:gd name="T13" fmla="*/ 0 h 240"/>
                <a:gd name="T14" fmla="*/ 80 w 160"/>
                <a:gd name="T15" fmla="*/ 100 h 240"/>
                <a:gd name="T16" fmla="*/ 60 w 160"/>
                <a:gd name="T17" fmla="*/ 80 h 240"/>
                <a:gd name="T18" fmla="*/ 80 w 160"/>
                <a:gd name="T19" fmla="*/ 60 h 240"/>
                <a:gd name="T20" fmla="*/ 100 w 160"/>
                <a:gd name="T21" fmla="*/ 80 h 240"/>
                <a:gd name="T22" fmla="*/ 80 w 160"/>
                <a:gd name="T23" fmla="*/ 10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0" h="240">
                  <a:moveTo>
                    <a:pt x="80" y="0"/>
                  </a:moveTo>
                  <a:cubicBezTo>
                    <a:pt x="36" y="0"/>
                    <a:pt x="0" y="35"/>
                    <a:pt x="0" y="80"/>
                  </a:cubicBezTo>
                  <a:cubicBezTo>
                    <a:pt x="0" y="94"/>
                    <a:pt x="4" y="108"/>
                    <a:pt x="11" y="120"/>
                  </a:cubicBezTo>
                  <a:cubicBezTo>
                    <a:pt x="80" y="240"/>
                    <a:pt x="80" y="240"/>
                    <a:pt x="80" y="24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7" y="108"/>
                    <a:pt x="160" y="94"/>
                    <a:pt x="160" y="80"/>
                  </a:cubicBezTo>
                  <a:cubicBezTo>
                    <a:pt x="160" y="35"/>
                    <a:pt x="125" y="0"/>
                    <a:pt x="80" y="0"/>
                  </a:cubicBezTo>
                  <a:close/>
                  <a:moveTo>
                    <a:pt x="80" y="100"/>
                  </a:moveTo>
                  <a:cubicBezTo>
                    <a:pt x="69" y="100"/>
                    <a:pt x="60" y="91"/>
                    <a:pt x="60" y="80"/>
                  </a:cubicBezTo>
                  <a:cubicBezTo>
                    <a:pt x="60" y="69"/>
                    <a:pt x="69" y="60"/>
                    <a:pt x="80" y="60"/>
                  </a:cubicBezTo>
                  <a:cubicBezTo>
                    <a:pt x="91" y="60"/>
                    <a:pt x="100" y="69"/>
                    <a:pt x="100" y="80"/>
                  </a:cubicBezTo>
                  <a:cubicBezTo>
                    <a:pt x="100" y="91"/>
                    <a:pt x="91" y="100"/>
                    <a:pt x="80" y="100"/>
                  </a:cubicBezTo>
                  <a:close/>
                </a:path>
              </a:pathLst>
            </a:custGeom>
            <a:solidFill>
              <a:srgbClr val="FFA700">
                <a:alpha val="70000"/>
              </a:srgbClr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 rot="8986446">
              <a:off x="6353796" y="4463278"/>
              <a:ext cx="246937" cy="437867"/>
              <a:chOff x="5248835" y="2372462"/>
              <a:chExt cx="246937" cy="437867"/>
            </a:xfrm>
            <a:solidFill>
              <a:srgbClr val="FFA700"/>
            </a:solidFill>
          </p:grpSpPr>
          <p:cxnSp>
            <p:nvCxnSpPr>
              <p:cNvPr id="43" name="直接连接符 42"/>
              <p:cNvCxnSpPr>
                <a:endCxn id="44" idx="4"/>
              </p:cNvCxnSpPr>
              <p:nvPr/>
            </p:nvCxnSpPr>
            <p:spPr>
              <a:xfrm rot="12613554">
                <a:off x="5248835" y="2496844"/>
                <a:ext cx="246937" cy="313485"/>
              </a:xfrm>
              <a:prstGeom prst="line">
                <a:avLst/>
              </a:prstGeom>
              <a:grpFill/>
              <a:ln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椭圆 43"/>
              <p:cNvSpPr/>
              <p:nvPr/>
            </p:nvSpPr>
            <p:spPr>
              <a:xfrm>
                <a:off x="5302757" y="2372462"/>
                <a:ext cx="83537" cy="8353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262799" y="3580737"/>
            <a:ext cx="559499" cy="486825"/>
            <a:chOff x="7260687" y="3581566"/>
            <a:chExt cx="559629" cy="486938"/>
          </a:xfrm>
        </p:grpSpPr>
        <p:sp>
          <p:nvSpPr>
            <p:cNvPr id="46" name="Freeform 170"/>
            <p:cNvSpPr>
              <a:spLocks noEditPoints="1"/>
            </p:cNvSpPr>
            <p:nvPr/>
          </p:nvSpPr>
          <p:spPr bwMode="auto">
            <a:xfrm>
              <a:off x="7260687" y="3641170"/>
              <a:ext cx="195263" cy="293688"/>
            </a:xfrm>
            <a:custGeom>
              <a:avLst/>
              <a:gdLst>
                <a:gd name="T0" fmla="*/ 80 w 160"/>
                <a:gd name="T1" fmla="*/ 0 h 240"/>
                <a:gd name="T2" fmla="*/ 0 w 160"/>
                <a:gd name="T3" fmla="*/ 80 h 240"/>
                <a:gd name="T4" fmla="*/ 11 w 160"/>
                <a:gd name="T5" fmla="*/ 120 h 240"/>
                <a:gd name="T6" fmla="*/ 80 w 160"/>
                <a:gd name="T7" fmla="*/ 240 h 240"/>
                <a:gd name="T8" fmla="*/ 150 w 160"/>
                <a:gd name="T9" fmla="*/ 120 h 240"/>
                <a:gd name="T10" fmla="*/ 160 w 160"/>
                <a:gd name="T11" fmla="*/ 80 h 240"/>
                <a:gd name="T12" fmla="*/ 80 w 160"/>
                <a:gd name="T13" fmla="*/ 0 h 240"/>
                <a:gd name="T14" fmla="*/ 80 w 160"/>
                <a:gd name="T15" fmla="*/ 100 h 240"/>
                <a:gd name="T16" fmla="*/ 60 w 160"/>
                <a:gd name="T17" fmla="*/ 80 h 240"/>
                <a:gd name="T18" fmla="*/ 80 w 160"/>
                <a:gd name="T19" fmla="*/ 60 h 240"/>
                <a:gd name="T20" fmla="*/ 100 w 160"/>
                <a:gd name="T21" fmla="*/ 80 h 240"/>
                <a:gd name="T22" fmla="*/ 80 w 160"/>
                <a:gd name="T23" fmla="*/ 10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0" h="240">
                  <a:moveTo>
                    <a:pt x="80" y="0"/>
                  </a:moveTo>
                  <a:cubicBezTo>
                    <a:pt x="36" y="0"/>
                    <a:pt x="0" y="35"/>
                    <a:pt x="0" y="80"/>
                  </a:cubicBezTo>
                  <a:cubicBezTo>
                    <a:pt x="0" y="94"/>
                    <a:pt x="4" y="108"/>
                    <a:pt x="11" y="120"/>
                  </a:cubicBezTo>
                  <a:cubicBezTo>
                    <a:pt x="80" y="240"/>
                    <a:pt x="80" y="240"/>
                    <a:pt x="80" y="24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7" y="108"/>
                    <a:pt x="160" y="94"/>
                    <a:pt x="160" y="80"/>
                  </a:cubicBezTo>
                  <a:cubicBezTo>
                    <a:pt x="160" y="35"/>
                    <a:pt x="125" y="0"/>
                    <a:pt x="80" y="0"/>
                  </a:cubicBezTo>
                  <a:close/>
                  <a:moveTo>
                    <a:pt x="80" y="100"/>
                  </a:moveTo>
                  <a:cubicBezTo>
                    <a:pt x="69" y="100"/>
                    <a:pt x="60" y="91"/>
                    <a:pt x="60" y="80"/>
                  </a:cubicBezTo>
                  <a:cubicBezTo>
                    <a:pt x="60" y="69"/>
                    <a:pt x="69" y="60"/>
                    <a:pt x="80" y="60"/>
                  </a:cubicBezTo>
                  <a:cubicBezTo>
                    <a:pt x="91" y="60"/>
                    <a:pt x="100" y="69"/>
                    <a:pt x="100" y="80"/>
                  </a:cubicBezTo>
                  <a:cubicBezTo>
                    <a:pt x="100" y="91"/>
                    <a:pt x="91" y="100"/>
                    <a:pt x="80" y="100"/>
                  </a:cubicBezTo>
                  <a:close/>
                </a:path>
              </a:pathLst>
            </a:custGeom>
            <a:solidFill>
              <a:srgbClr val="A23C93">
                <a:alpha val="70000"/>
              </a:srgbClr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 rot="8150983">
              <a:off x="7504206" y="3581566"/>
              <a:ext cx="316110" cy="486938"/>
              <a:chOff x="5083970" y="2364237"/>
              <a:chExt cx="316110" cy="486938"/>
            </a:xfrm>
            <a:solidFill>
              <a:srgbClr val="A23C93"/>
            </a:solidFill>
          </p:grpSpPr>
          <p:cxnSp>
            <p:nvCxnSpPr>
              <p:cNvPr id="48" name="直接连接符 47"/>
              <p:cNvCxnSpPr/>
              <p:nvPr/>
            </p:nvCxnSpPr>
            <p:spPr>
              <a:xfrm flipH="1" flipV="1">
                <a:off x="5118100" y="2402845"/>
                <a:ext cx="281980" cy="448330"/>
              </a:xfrm>
              <a:prstGeom prst="line">
                <a:avLst/>
              </a:prstGeom>
              <a:grpFill/>
              <a:ln>
                <a:solidFill>
                  <a:srgbClr val="A23C93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椭圆 48"/>
              <p:cNvSpPr/>
              <p:nvPr/>
            </p:nvSpPr>
            <p:spPr>
              <a:xfrm>
                <a:off x="5083970" y="2364237"/>
                <a:ext cx="83537" cy="83537"/>
              </a:xfrm>
              <a:prstGeom prst="ellipse">
                <a:avLst/>
              </a:prstGeom>
              <a:solidFill>
                <a:srgbClr val="A23C93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249827" y="2609782"/>
            <a:ext cx="724357" cy="1017247"/>
            <a:chOff x="7247712" y="2610387"/>
            <a:chExt cx="724525" cy="1017482"/>
          </a:xfrm>
        </p:grpSpPr>
        <p:sp>
          <p:nvSpPr>
            <p:cNvPr id="51" name="Freeform 170"/>
            <p:cNvSpPr>
              <a:spLocks noEditPoints="1"/>
            </p:cNvSpPr>
            <p:nvPr/>
          </p:nvSpPr>
          <p:spPr bwMode="auto">
            <a:xfrm>
              <a:off x="7358319" y="3334181"/>
              <a:ext cx="195263" cy="293688"/>
            </a:xfrm>
            <a:custGeom>
              <a:avLst/>
              <a:gdLst>
                <a:gd name="T0" fmla="*/ 80 w 160"/>
                <a:gd name="T1" fmla="*/ 0 h 240"/>
                <a:gd name="T2" fmla="*/ 0 w 160"/>
                <a:gd name="T3" fmla="*/ 80 h 240"/>
                <a:gd name="T4" fmla="*/ 11 w 160"/>
                <a:gd name="T5" fmla="*/ 120 h 240"/>
                <a:gd name="T6" fmla="*/ 80 w 160"/>
                <a:gd name="T7" fmla="*/ 240 h 240"/>
                <a:gd name="T8" fmla="*/ 150 w 160"/>
                <a:gd name="T9" fmla="*/ 120 h 240"/>
                <a:gd name="T10" fmla="*/ 160 w 160"/>
                <a:gd name="T11" fmla="*/ 80 h 240"/>
                <a:gd name="T12" fmla="*/ 80 w 160"/>
                <a:gd name="T13" fmla="*/ 0 h 240"/>
                <a:gd name="T14" fmla="*/ 80 w 160"/>
                <a:gd name="T15" fmla="*/ 100 h 240"/>
                <a:gd name="T16" fmla="*/ 60 w 160"/>
                <a:gd name="T17" fmla="*/ 80 h 240"/>
                <a:gd name="T18" fmla="*/ 80 w 160"/>
                <a:gd name="T19" fmla="*/ 60 h 240"/>
                <a:gd name="T20" fmla="*/ 100 w 160"/>
                <a:gd name="T21" fmla="*/ 80 h 240"/>
                <a:gd name="T22" fmla="*/ 80 w 160"/>
                <a:gd name="T23" fmla="*/ 10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0" h="240">
                  <a:moveTo>
                    <a:pt x="80" y="0"/>
                  </a:moveTo>
                  <a:cubicBezTo>
                    <a:pt x="36" y="0"/>
                    <a:pt x="0" y="35"/>
                    <a:pt x="0" y="80"/>
                  </a:cubicBezTo>
                  <a:cubicBezTo>
                    <a:pt x="0" y="94"/>
                    <a:pt x="4" y="108"/>
                    <a:pt x="11" y="120"/>
                  </a:cubicBezTo>
                  <a:cubicBezTo>
                    <a:pt x="80" y="240"/>
                    <a:pt x="80" y="240"/>
                    <a:pt x="80" y="24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7" y="108"/>
                    <a:pt x="160" y="94"/>
                    <a:pt x="160" y="80"/>
                  </a:cubicBezTo>
                  <a:cubicBezTo>
                    <a:pt x="160" y="35"/>
                    <a:pt x="125" y="0"/>
                    <a:pt x="80" y="0"/>
                  </a:cubicBezTo>
                  <a:close/>
                  <a:moveTo>
                    <a:pt x="80" y="100"/>
                  </a:moveTo>
                  <a:cubicBezTo>
                    <a:pt x="69" y="100"/>
                    <a:pt x="60" y="91"/>
                    <a:pt x="60" y="80"/>
                  </a:cubicBezTo>
                  <a:cubicBezTo>
                    <a:pt x="60" y="69"/>
                    <a:pt x="69" y="60"/>
                    <a:pt x="80" y="60"/>
                  </a:cubicBezTo>
                  <a:cubicBezTo>
                    <a:pt x="91" y="60"/>
                    <a:pt x="100" y="69"/>
                    <a:pt x="100" y="80"/>
                  </a:cubicBezTo>
                  <a:cubicBezTo>
                    <a:pt x="100" y="91"/>
                    <a:pt x="91" y="100"/>
                    <a:pt x="80" y="100"/>
                  </a:cubicBezTo>
                  <a:close/>
                </a:path>
              </a:pathLst>
            </a:custGeom>
            <a:solidFill>
              <a:srgbClr val="24A9D4">
                <a:alpha val="70000"/>
              </a:srgbClr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 rot="9170224" flipV="1">
              <a:off x="7247712" y="2610387"/>
              <a:ext cx="724525" cy="687751"/>
              <a:chOff x="5089073" y="2370172"/>
              <a:chExt cx="311007" cy="481003"/>
            </a:xfrm>
          </p:grpSpPr>
          <p:cxnSp>
            <p:nvCxnSpPr>
              <p:cNvPr id="53" name="直接连接符 52"/>
              <p:cNvCxnSpPr/>
              <p:nvPr/>
            </p:nvCxnSpPr>
            <p:spPr>
              <a:xfrm flipH="1" flipV="1">
                <a:off x="5118100" y="2402845"/>
                <a:ext cx="281980" cy="448330"/>
              </a:xfrm>
              <a:prstGeom prst="line">
                <a:avLst/>
              </a:prstGeom>
              <a:ln>
                <a:solidFill>
                  <a:srgbClr val="24A9D4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椭圆 53"/>
              <p:cNvSpPr/>
              <p:nvPr/>
            </p:nvSpPr>
            <p:spPr>
              <a:xfrm>
                <a:off x="5089073" y="2370172"/>
                <a:ext cx="59499" cy="59499"/>
              </a:xfrm>
              <a:prstGeom prst="ellipse">
                <a:avLst/>
              </a:prstGeom>
              <a:solidFill>
                <a:srgbClr val="24A9D4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190900" y="2442553"/>
            <a:ext cx="642401" cy="1084752"/>
            <a:chOff x="6188540" y="2443118"/>
            <a:chExt cx="642550" cy="1085003"/>
          </a:xfrm>
        </p:grpSpPr>
        <p:sp>
          <p:nvSpPr>
            <p:cNvPr id="56" name="Freeform 170"/>
            <p:cNvSpPr>
              <a:spLocks noEditPoints="1"/>
            </p:cNvSpPr>
            <p:nvPr/>
          </p:nvSpPr>
          <p:spPr bwMode="auto">
            <a:xfrm>
              <a:off x="6635827" y="3234433"/>
              <a:ext cx="195263" cy="293688"/>
            </a:xfrm>
            <a:custGeom>
              <a:avLst/>
              <a:gdLst>
                <a:gd name="T0" fmla="*/ 80 w 160"/>
                <a:gd name="T1" fmla="*/ 0 h 240"/>
                <a:gd name="T2" fmla="*/ 0 w 160"/>
                <a:gd name="T3" fmla="*/ 80 h 240"/>
                <a:gd name="T4" fmla="*/ 11 w 160"/>
                <a:gd name="T5" fmla="*/ 120 h 240"/>
                <a:gd name="T6" fmla="*/ 80 w 160"/>
                <a:gd name="T7" fmla="*/ 240 h 240"/>
                <a:gd name="T8" fmla="*/ 150 w 160"/>
                <a:gd name="T9" fmla="*/ 120 h 240"/>
                <a:gd name="T10" fmla="*/ 160 w 160"/>
                <a:gd name="T11" fmla="*/ 80 h 240"/>
                <a:gd name="T12" fmla="*/ 80 w 160"/>
                <a:gd name="T13" fmla="*/ 0 h 240"/>
                <a:gd name="T14" fmla="*/ 80 w 160"/>
                <a:gd name="T15" fmla="*/ 100 h 240"/>
                <a:gd name="T16" fmla="*/ 60 w 160"/>
                <a:gd name="T17" fmla="*/ 80 h 240"/>
                <a:gd name="T18" fmla="*/ 80 w 160"/>
                <a:gd name="T19" fmla="*/ 60 h 240"/>
                <a:gd name="T20" fmla="*/ 100 w 160"/>
                <a:gd name="T21" fmla="*/ 80 h 240"/>
                <a:gd name="T22" fmla="*/ 80 w 160"/>
                <a:gd name="T23" fmla="*/ 10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0" h="240">
                  <a:moveTo>
                    <a:pt x="80" y="0"/>
                  </a:moveTo>
                  <a:cubicBezTo>
                    <a:pt x="36" y="0"/>
                    <a:pt x="0" y="35"/>
                    <a:pt x="0" y="80"/>
                  </a:cubicBezTo>
                  <a:cubicBezTo>
                    <a:pt x="0" y="94"/>
                    <a:pt x="4" y="108"/>
                    <a:pt x="11" y="120"/>
                  </a:cubicBezTo>
                  <a:cubicBezTo>
                    <a:pt x="80" y="240"/>
                    <a:pt x="80" y="240"/>
                    <a:pt x="80" y="240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57" y="108"/>
                    <a:pt x="160" y="94"/>
                    <a:pt x="160" y="80"/>
                  </a:cubicBezTo>
                  <a:cubicBezTo>
                    <a:pt x="160" y="35"/>
                    <a:pt x="125" y="0"/>
                    <a:pt x="80" y="0"/>
                  </a:cubicBezTo>
                  <a:close/>
                  <a:moveTo>
                    <a:pt x="80" y="100"/>
                  </a:moveTo>
                  <a:cubicBezTo>
                    <a:pt x="69" y="100"/>
                    <a:pt x="60" y="91"/>
                    <a:pt x="60" y="80"/>
                  </a:cubicBezTo>
                  <a:cubicBezTo>
                    <a:pt x="60" y="69"/>
                    <a:pt x="69" y="60"/>
                    <a:pt x="80" y="60"/>
                  </a:cubicBezTo>
                  <a:cubicBezTo>
                    <a:pt x="91" y="60"/>
                    <a:pt x="100" y="69"/>
                    <a:pt x="100" y="80"/>
                  </a:cubicBezTo>
                  <a:cubicBezTo>
                    <a:pt x="100" y="91"/>
                    <a:pt x="91" y="100"/>
                    <a:pt x="80" y="100"/>
                  </a:cubicBezTo>
                  <a:close/>
                </a:path>
              </a:pathLst>
            </a:custGeom>
            <a:solidFill>
              <a:srgbClr val="C18084">
                <a:alpha val="70000"/>
              </a:srgbClr>
            </a:solidFill>
            <a:ln>
              <a:noFill/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 rot="251943">
              <a:off x="6188540" y="2443118"/>
              <a:ext cx="586312" cy="859706"/>
              <a:chOff x="5090687" y="2370954"/>
              <a:chExt cx="309393" cy="480221"/>
            </a:xfrm>
            <a:solidFill>
              <a:srgbClr val="C18084">
                <a:alpha val="70000"/>
              </a:srgbClr>
            </a:solidFill>
          </p:grpSpPr>
          <p:cxnSp>
            <p:nvCxnSpPr>
              <p:cNvPr id="58" name="直接连接符 57"/>
              <p:cNvCxnSpPr/>
              <p:nvPr/>
            </p:nvCxnSpPr>
            <p:spPr>
              <a:xfrm flipH="1" flipV="1">
                <a:off x="5118100" y="2402845"/>
                <a:ext cx="281980" cy="448330"/>
              </a:xfrm>
              <a:prstGeom prst="line">
                <a:avLst/>
              </a:prstGeom>
              <a:grpFill/>
              <a:ln>
                <a:solidFill>
                  <a:srgbClr val="C18084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椭圆 58"/>
              <p:cNvSpPr/>
              <p:nvPr/>
            </p:nvSpPr>
            <p:spPr>
              <a:xfrm>
                <a:off x="5090687" y="2370954"/>
                <a:ext cx="64810" cy="6481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2" name="TextBox 61"/>
          <p:cNvSpPr txBox="1"/>
          <p:nvPr/>
        </p:nvSpPr>
        <p:spPr>
          <a:xfrm>
            <a:off x="1991809" y="1997863"/>
            <a:ext cx="2133450" cy="34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90920" y="1629217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圆角矩形 85"/>
          <p:cNvSpPr/>
          <p:nvPr/>
        </p:nvSpPr>
        <p:spPr bwMode="auto">
          <a:xfrm>
            <a:off x="1598520" y="1662292"/>
            <a:ext cx="354308" cy="354616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7" name="圆角矩形 86"/>
          <p:cNvSpPr/>
          <p:nvPr/>
        </p:nvSpPr>
        <p:spPr bwMode="auto">
          <a:xfrm>
            <a:off x="7888158" y="1923996"/>
            <a:ext cx="495598" cy="467757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B0F0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070C0"/>
                </a:gs>
                <a:gs pos="50000">
                  <a:srgbClr val="00B0F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8" name="圆角矩形 87"/>
          <p:cNvSpPr/>
          <p:nvPr/>
        </p:nvSpPr>
        <p:spPr bwMode="auto">
          <a:xfrm>
            <a:off x="2114351" y="3854856"/>
            <a:ext cx="384414" cy="354399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FE978C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C00000"/>
                </a:gs>
                <a:gs pos="50000">
                  <a:srgbClr val="FF330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1" name="圆角矩形 90"/>
          <p:cNvSpPr/>
          <p:nvPr/>
        </p:nvSpPr>
        <p:spPr bwMode="auto">
          <a:xfrm>
            <a:off x="8026649" y="3749007"/>
            <a:ext cx="357107" cy="357107"/>
          </a:xfrm>
          <a:prstGeom prst="roundRect">
            <a:avLst>
              <a:gd name="adj" fmla="val 6712"/>
            </a:avLst>
          </a:prstGeom>
          <a:solidFill>
            <a:schemeClr val="bg2">
              <a:lumMod val="75000"/>
            </a:schemeClr>
          </a:soli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2" name="圆角矩形 91"/>
          <p:cNvSpPr/>
          <p:nvPr/>
        </p:nvSpPr>
        <p:spPr bwMode="auto">
          <a:xfrm>
            <a:off x="6592718" y="5007660"/>
            <a:ext cx="428529" cy="428529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B050"/>
              </a:gs>
              <a:gs pos="100000">
                <a:srgbClr val="33CC33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EA25F"/>
                </a:gs>
                <a:gs pos="50000">
                  <a:srgbClr val="33CC33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112256" y="4565512"/>
            <a:ext cx="2133450" cy="34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111367" y="4196866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8" name="圆角矩形 97"/>
          <p:cNvSpPr/>
          <p:nvPr/>
        </p:nvSpPr>
        <p:spPr bwMode="auto">
          <a:xfrm>
            <a:off x="4888270" y="1608929"/>
            <a:ext cx="384414" cy="354399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FE978C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C00000"/>
                </a:gs>
                <a:gs pos="50000">
                  <a:srgbClr val="FF330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298138" y="1923996"/>
            <a:ext cx="2133450" cy="34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297249" y="1555350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8624339" y="2224078"/>
            <a:ext cx="2133450" cy="34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623450" y="1855432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670048" y="4117653"/>
            <a:ext cx="2133450" cy="34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669158" y="3749008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146279" y="5512937"/>
            <a:ext cx="2133450" cy="348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7145390" y="5144292"/>
            <a:ext cx="247673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点击输入小标题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51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97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47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97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97"/>
                            </p:stCondLst>
                            <p:childTnLst>
                              <p:par>
                                <p:cTn id="4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97"/>
                            </p:stCondLst>
                            <p:childTnLst>
                              <p:par>
                                <p:cTn id="4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947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97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97"/>
                            </p:stCondLst>
                            <p:childTnLst>
                              <p:par>
                                <p:cTn id="6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397"/>
                            </p:stCondLst>
                            <p:childTnLst>
                              <p:par>
                                <p:cTn id="7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247"/>
                            </p:stCondLst>
                            <p:childTnLst>
                              <p:par>
                                <p:cTn id="7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497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897"/>
                            </p:stCondLst>
                            <p:childTnLst>
                              <p:par>
                                <p:cTn id="8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697"/>
                            </p:stCondLst>
                            <p:childTnLst>
                              <p:par>
                                <p:cTn id="9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47"/>
                            </p:stCondLst>
                            <p:childTnLst>
                              <p:par>
                                <p:cTn id="10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797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197"/>
                            </p:stCondLst>
                            <p:childTnLst>
                              <p:par>
                                <p:cTn id="1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997"/>
                            </p:stCondLst>
                            <p:childTnLst>
                              <p:par>
                                <p:cTn id="1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847"/>
                            </p:stCondLst>
                            <p:childTnLst>
                              <p:par>
                                <p:cTn id="1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97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347"/>
                            </p:stCondLst>
                            <p:childTnLst>
                              <p:par>
                                <p:cTn id="13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147"/>
                            </p:stCondLst>
                            <p:childTnLst>
                              <p:par>
                                <p:cTn id="14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3997"/>
                            </p:stCondLst>
                            <p:childTnLst>
                              <p:par>
                                <p:cTn id="15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4247"/>
                            </p:stCondLst>
                            <p:childTnLst>
                              <p:par>
                                <p:cTn id="16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5047"/>
                            </p:stCondLst>
                            <p:childTnLst>
                              <p:par>
                                <p:cTn id="16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5" grpId="0" animBg="1"/>
      <p:bldP spid="62" grpId="0"/>
      <p:bldP spid="63" grpId="0"/>
      <p:bldP spid="86" grpId="0" animBg="1"/>
      <p:bldP spid="87" grpId="0" animBg="1"/>
      <p:bldP spid="88" grpId="0" animBg="1"/>
      <p:bldP spid="91" grpId="0" animBg="1"/>
      <p:bldP spid="92" grpId="0" animBg="1"/>
      <p:bldP spid="96" grpId="0"/>
      <p:bldP spid="97" grpId="0"/>
      <p:bldP spid="98" grpId="0" animBg="1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892558" y="972607"/>
            <a:ext cx="2448272" cy="2448272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808413" y="4406540"/>
            <a:ext cx="1436675" cy="215444"/>
            <a:chOff x="4369395" y="3284984"/>
            <a:chExt cx="1436675" cy="215444"/>
          </a:xfrm>
        </p:grpSpPr>
        <p:sp>
          <p:nvSpPr>
            <p:cNvPr id="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成本预算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461112" y="4406540"/>
            <a:ext cx="1436675" cy="21544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资金缺口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808413" y="4797732"/>
            <a:ext cx="1436675" cy="21544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融资计划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461112" y="4797152"/>
            <a:ext cx="1436675" cy="21544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融资用途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3" name="标题 4"/>
          <p:cNvSpPr txBox="1">
            <a:spLocks/>
          </p:cNvSpPr>
          <p:nvPr/>
        </p:nvSpPr>
        <p:spPr>
          <a:xfrm>
            <a:off x="4945459" y="3819612"/>
            <a:ext cx="237626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>
            <a:spLocks noChangeAspect="1"/>
          </p:cNvSpPr>
          <p:nvPr/>
        </p:nvSpPr>
        <p:spPr>
          <a:xfrm>
            <a:off x="6097595" y="836712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标题 4"/>
          <p:cNvSpPr txBox="1">
            <a:spLocks/>
          </p:cNvSpPr>
          <p:nvPr/>
        </p:nvSpPr>
        <p:spPr>
          <a:xfrm>
            <a:off x="4945459" y="2780928"/>
            <a:ext cx="237626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</a:t>
            </a:r>
          </a:p>
        </p:txBody>
      </p:sp>
      <p:sp>
        <p:nvSpPr>
          <p:cNvPr id="36" name="椭圆 35"/>
          <p:cNvSpPr/>
          <p:nvPr/>
        </p:nvSpPr>
        <p:spPr>
          <a:xfrm>
            <a:off x="4996314" y="1076363"/>
            <a:ext cx="2240761" cy="2240761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/>
          <p:nvPr/>
        </p:nvCxnSpPr>
        <p:spPr>
          <a:xfrm>
            <a:off x="4808413" y="4293096"/>
            <a:ext cx="2477306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4801443" y="5157772"/>
            <a:ext cx="1436675" cy="215444"/>
            <a:chOff x="4369395" y="3284984"/>
            <a:chExt cx="1436675" cy="215444"/>
          </a:xfrm>
        </p:grpSpPr>
        <p:sp>
          <p:nvSpPr>
            <p:cNvPr id="40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目标预测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等腰三角形 4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6468158" y="5157192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保障措施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0" name="KSO_Shape"/>
          <p:cNvSpPr>
            <a:spLocks/>
          </p:cNvSpPr>
          <p:nvPr/>
        </p:nvSpPr>
        <p:spPr bwMode="auto">
          <a:xfrm>
            <a:off x="5399290" y="1412776"/>
            <a:ext cx="1327945" cy="127482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019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20000">
                                      <p:cBhvr>
                                        <p:cTn id="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000"/>
                            </p:stCondLst>
                            <p:childTnLst>
                              <p:par>
                                <p:cTn id="134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3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5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  <p:bldP spid="36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4" y="187481"/>
            <a:ext cx="324789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3599" dirty="0"/>
              <a:t>成本分析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5707" y="356718"/>
            <a:ext cx="2603670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Cost analysis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Rectangle 76"/>
          <p:cNvSpPr>
            <a:spLocks noChangeArrowheads="1"/>
          </p:cNvSpPr>
          <p:nvPr/>
        </p:nvSpPr>
        <p:spPr bwMode="auto">
          <a:xfrm>
            <a:off x="4667494" y="5224406"/>
            <a:ext cx="645" cy="645"/>
          </a:xfrm>
          <a:prstGeom prst="rect">
            <a:avLst/>
          </a:prstGeom>
          <a:solidFill>
            <a:srgbClr val="F0B1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29" name="直接连接符 128"/>
          <p:cNvCxnSpPr/>
          <p:nvPr/>
        </p:nvCxnSpPr>
        <p:spPr>
          <a:xfrm>
            <a:off x="1624394" y="3441180"/>
            <a:ext cx="2753147" cy="192638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连接符 129"/>
          <p:cNvCxnSpPr/>
          <p:nvPr/>
        </p:nvCxnSpPr>
        <p:spPr>
          <a:xfrm>
            <a:off x="1861389" y="3350825"/>
            <a:ext cx="3200953" cy="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/>
          <p:cNvCxnSpPr/>
          <p:nvPr/>
        </p:nvCxnSpPr>
        <p:spPr>
          <a:xfrm>
            <a:off x="3492997" y="2290094"/>
            <a:ext cx="970079" cy="311539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连接符 137"/>
          <p:cNvCxnSpPr/>
          <p:nvPr/>
        </p:nvCxnSpPr>
        <p:spPr>
          <a:xfrm flipH="1">
            <a:off x="2659267" y="3350551"/>
            <a:ext cx="2403075" cy="187385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连接符 164"/>
          <p:cNvCxnSpPr/>
          <p:nvPr/>
        </p:nvCxnSpPr>
        <p:spPr>
          <a:xfrm flipH="1">
            <a:off x="2606939" y="2046895"/>
            <a:ext cx="854927" cy="317751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Oval 94"/>
          <p:cNvSpPr>
            <a:spLocks noChangeArrowheads="1"/>
          </p:cNvSpPr>
          <p:nvPr/>
        </p:nvSpPr>
        <p:spPr bwMode="auto">
          <a:xfrm>
            <a:off x="2798618" y="3192606"/>
            <a:ext cx="1388757" cy="1388757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圆角矩形 166"/>
          <p:cNvSpPr/>
          <p:nvPr/>
        </p:nvSpPr>
        <p:spPr bwMode="auto">
          <a:xfrm>
            <a:off x="1088504" y="2970159"/>
            <a:ext cx="998058" cy="971905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FE978C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C00000"/>
                </a:gs>
                <a:gs pos="50000">
                  <a:srgbClr val="FF330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8" name="圆角矩形 167"/>
          <p:cNvSpPr/>
          <p:nvPr/>
        </p:nvSpPr>
        <p:spPr bwMode="auto">
          <a:xfrm>
            <a:off x="2981127" y="1495906"/>
            <a:ext cx="1101978" cy="1101978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9" name="圆角矩形 168"/>
          <p:cNvSpPr/>
          <p:nvPr/>
        </p:nvSpPr>
        <p:spPr bwMode="auto">
          <a:xfrm>
            <a:off x="2057342" y="4981375"/>
            <a:ext cx="943627" cy="943627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B0F0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070C0"/>
                </a:gs>
                <a:gs pos="50000">
                  <a:srgbClr val="00B0F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0" name="圆角矩形 169"/>
          <p:cNvSpPr/>
          <p:nvPr/>
        </p:nvSpPr>
        <p:spPr bwMode="auto">
          <a:xfrm>
            <a:off x="4069500" y="4981374"/>
            <a:ext cx="960690" cy="96069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B050"/>
              </a:gs>
              <a:gs pos="100000">
                <a:srgbClr val="33CC33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EA25F"/>
                </a:gs>
                <a:gs pos="50000">
                  <a:srgbClr val="33CC33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1" name="圆角矩形 170"/>
          <p:cNvSpPr/>
          <p:nvPr/>
        </p:nvSpPr>
        <p:spPr bwMode="auto">
          <a:xfrm>
            <a:off x="4750898" y="2897597"/>
            <a:ext cx="928479" cy="928479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3032089" y="3403104"/>
            <a:ext cx="1051015" cy="1076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19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支出成本</a:t>
            </a:r>
            <a:endParaRPr lang="zh-CN" altLang="zh-CN" sz="3199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1113125" y="3148859"/>
            <a:ext cx="1051015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9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30%</a:t>
            </a:r>
            <a:endParaRPr lang="zh-CN" altLang="zh-CN" sz="3199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2059854" y="5160867"/>
            <a:ext cx="1051015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9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25%</a:t>
            </a:r>
            <a:endParaRPr lang="zh-CN" altLang="zh-CN" sz="3199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141987" y="5217516"/>
            <a:ext cx="1051015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9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10%</a:t>
            </a:r>
            <a:endParaRPr lang="zh-CN" altLang="zh-CN" sz="3199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4730214" y="3069517"/>
            <a:ext cx="1051015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9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10%</a:t>
            </a:r>
            <a:endParaRPr lang="zh-CN" altLang="zh-CN" sz="3199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7" name="Freeform 512"/>
          <p:cNvSpPr>
            <a:spLocks/>
          </p:cNvSpPr>
          <p:nvPr/>
        </p:nvSpPr>
        <p:spPr bwMode="auto">
          <a:xfrm>
            <a:off x="7109154" y="2466413"/>
            <a:ext cx="113496" cy="224850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399FF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233474" y="2366119"/>
            <a:ext cx="3002904" cy="463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支出成本</a:t>
            </a:r>
            <a:r>
              <a:rPr lang="zh-CN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概述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7244850" y="2907621"/>
            <a:ext cx="4072023" cy="2677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1600" dirty="0"/>
              <a:t>我们必须清醒地看到前进中的困难与挑战，正视自身存在的差距与不足，以更加坚定的信念、更加饱满的热情、更加务实的作风、更加强大的合力，共同谱写公司发展的新篇章，为集团公司油气主业发展提供强有力的金融服务与支持。</a:t>
            </a:r>
            <a:endParaRPr lang="zh-CN" altLang="en-US" sz="1600" dirty="0"/>
          </a:p>
          <a:p>
            <a:endParaRPr lang="zh-CN" altLang="en-US" sz="1600" dirty="0"/>
          </a:p>
        </p:txBody>
      </p:sp>
      <p:sp>
        <p:nvSpPr>
          <p:cNvPr id="180" name="TextBox 179"/>
          <p:cNvSpPr txBox="1"/>
          <p:nvPr/>
        </p:nvSpPr>
        <p:spPr>
          <a:xfrm>
            <a:off x="3022087" y="1735528"/>
            <a:ext cx="1051015" cy="58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9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25%</a:t>
            </a:r>
            <a:endParaRPr lang="zh-CN" altLang="zh-CN" sz="3199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275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77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77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77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77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177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77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77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677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277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77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377"/>
                            </p:stCondLst>
                            <p:childTnLst>
                              <p:par>
                                <p:cTn id="9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877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477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727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977"/>
                            </p:stCondLst>
                            <p:childTnLst>
                              <p:par>
                                <p:cTn id="1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227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9477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727"/>
                            </p:stCondLst>
                            <p:childTnLst>
                              <p:par>
                                <p:cTn id="1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 tmFilter="0,0; .5, 1; 1, 1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393"/>
                            </p:stCondLst>
                            <p:childTnLst>
                              <p:par>
                                <p:cTn id="1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/>
      <p:bldP spid="173" grpId="0"/>
      <p:bldP spid="174" grpId="0"/>
      <p:bldP spid="175" grpId="0"/>
      <p:bldP spid="176" grpId="0"/>
      <p:bldP spid="177" grpId="0" animBg="1"/>
      <p:bldP spid="178" grpId="0"/>
      <p:bldP spid="179" grpId="0"/>
      <p:bldP spid="18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文本框 33"/>
          <p:cNvSpPr txBox="1"/>
          <p:nvPr/>
        </p:nvSpPr>
        <p:spPr>
          <a:xfrm>
            <a:off x="6052671" y="2085193"/>
            <a:ext cx="3211025" cy="769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4399" dirty="0"/>
              <a:t>财务与融资</a:t>
            </a:r>
            <a:endParaRPr lang="zh-CN" altLang="zh-CN" sz="4399" dirty="0"/>
          </a:p>
        </p:txBody>
      </p:sp>
      <p:sp>
        <p:nvSpPr>
          <p:cNvPr id="100" name="TextBox 99"/>
          <p:cNvSpPr txBox="1"/>
          <p:nvPr/>
        </p:nvSpPr>
        <p:spPr>
          <a:xfrm>
            <a:off x="6229416" y="2900165"/>
            <a:ext cx="2041687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● </a:t>
            </a:r>
            <a:r>
              <a:rPr lang="zh-CN" altLang="zh-CN" dirty="0"/>
              <a:t>成本</a:t>
            </a:r>
            <a:r>
              <a:rPr lang="zh-CN" altLang="en-US" dirty="0"/>
              <a:t>预算</a:t>
            </a:r>
          </a:p>
        </p:txBody>
      </p:sp>
      <p:sp>
        <p:nvSpPr>
          <p:cNvPr id="101" name="圆角矩形 100"/>
          <p:cNvSpPr/>
          <p:nvPr/>
        </p:nvSpPr>
        <p:spPr bwMode="auto">
          <a:xfrm>
            <a:off x="4593307" y="4855415"/>
            <a:ext cx="642793" cy="642793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FE978C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C00000"/>
                </a:gs>
                <a:gs pos="50000">
                  <a:srgbClr val="FF330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2" name="圆角矩形 101"/>
          <p:cNvSpPr/>
          <p:nvPr/>
        </p:nvSpPr>
        <p:spPr bwMode="auto">
          <a:xfrm>
            <a:off x="4379043" y="1641449"/>
            <a:ext cx="857058" cy="857058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3" name="圆角矩形 102"/>
          <p:cNvSpPr/>
          <p:nvPr/>
        </p:nvSpPr>
        <p:spPr bwMode="auto">
          <a:xfrm>
            <a:off x="1879291" y="2212820"/>
            <a:ext cx="714215" cy="714215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B0F0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070C0"/>
                </a:gs>
                <a:gs pos="50000">
                  <a:srgbClr val="00B0F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" name="圆角矩形 103"/>
          <p:cNvSpPr/>
          <p:nvPr/>
        </p:nvSpPr>
        <p:spPr bwMode="auto">
          <a:xfrm>
            <a:off x="2593506" y="1427184"/>
            <a:ext cx="642793" cy="642793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FE978C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C00000"/>
                </a:gs>
                <a:gs pos="50000">
                  <a:srgbClr val="FF330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6" name="圆角矩形 105"/>
          <p:cNvSpPr/>
          <p:nvPr/>
        </p:nvSpPr>
        <p:spPr bwMode="auto">
          <a:xfrm>
            <a:off x="2307820" y="1927135"/>
            <a:ext cx="499950" cy="49995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7" name="圆角矩形 106"/>
          <p:cNvSpPr/>
          <p:nvPr/>
        </p:nvSpPr>
        <p:spPr bwMode="auto">
          <a:xfrm>
            <a:off x="4807572" y="3784093"/>
            <a:ext cx="357107" cy="357107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8" name="圆角矩形 107"/>
          <p:cNvSpPr/>
          <p:nvPr/>
        </p:nvSpPr>
        <p:spPr bwMode="auto">
          <a:xfrm>
            <a:off x="4093357" y="4355464"/>
            <a:ext cx="428529" cy="428529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B050"/>
              </a:gs>
              <a:gs pos="100000">
                <a:srgbClr val="33CC33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EA25F"/>
                </a:gs>
                <a:gs pos="50000">
                  <a:srgbClr val="33CC33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9" name="圆角矩形 108"/>
          <p:cNvSpPr/>
          <p:nvPr/>
        </p:nvSpPr>
        <p:spPr bwMode="auto">
          <a:xfrm>
            <a:off x="2164977" y="3926936"/>
            <a:ext cx="928479" cy="928479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0" name="圆角矩形 109"/>
          <p:cNvSpPr/>
          <p:nvPr/>
        </p:nvSpPr>
        <p:spPr bwMode="auto">
          <a:xfrm>
            <a:off x="4379043" y="4641151"/>
            <a:ext cx="357107" cy="357107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9416" y="3387891"/>
            <a:ext cx="2041687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● 资金缺口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416" y="3797307"/>
            <a:ext cx="2093490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● </a:t>
            </a:r>
            <a:r>
              <a:rPr lang="zh-CN" altLang="zh-CN" dirty="0"/>
              <a:t>融资计划</a:t>
            </a:r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271103" y="2950038"/>
            <a:ext cx="2387966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● </a:t>
            </a:r>
            <a:r>
              <a:rPr lang="zh-CN" altLang="zh-CN" dirty="0"/>
              <a:t>资金主要用途</a:t>
            </a:r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271103" y="3397350"/>
            <a:ext cx="2387966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● </a:t>
            </a:r>
            <a:r>
              <a:rPr lang="zh-CN" altLang="zh-CN" dirty="0"/>
              <a:t>结束语</a:t>
            </a:r>
          </a:p>
        </p:txBody>
      </p:sp>
    </p:spTree>
    <p:extLst>
      <p:ext uri="{BB962C8B-B14F-4D97-AF65-F5344CB8AC3E}">
        <p14:creationId xmlns:p14="http://schemas.microsoft.com/office/powerpoint/2010/main" val="130593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5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5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9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2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85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25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  <p:bldP spid="101" grpId="0" animBg="1"/>
      <p:bldP spid="102" grpId="0" animBg="1"/>
      <p:bldP spid="103" grpId="0" animBg="1"/>
      <p:bldP spid="104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6" grpId="0"/>
      <p:bldP spid="17" grpId="0"/>
      <p:bldP spid="19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4" y="187481"/>
            <a:ext cx="324789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3599" dirty="0"/>
              <a:t>融资计划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5707" y="356718"/>
            <a:ext cx="2603670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Financing plan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3152971">
            <a:off x="460294" y="2676116"/>
            <a:ext cx="4281446" cy="1747740"/>
            <a:chOff x="2482316" y="2299046"/>
            <a:chExt cx="4752528" cy="1940042"/>
          </a:xfrm>
        </p:grpSpPr>
        <p:sp>
          <p:nvSpPr>
            <p:cNvPr id="16" name="矩形 15"/>
            <p:cNvSpPr/>
            <p:nvPr/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3"/>
            <p:cNvSpPr/>
            <p:nvPr/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椭圆 6"/>
            <p:cNvSpPr/>
            <p:nvPr/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椭圆 6"/>
            <p:cNvSpPr/>
            <p:nvPr/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0099CC"/>
            </a:solidFill>
            <a:ln>
              <a:noFill/>
            </a:ln>
            <a:effectLst>
              <a:innerShdw blurRad="114300">
                <a:srgbClr val="7C3B06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3152971">
            <a:off x="2927787" y="2676116"/>
            <a:ext cx="4281446" cy="1747740"/>
            <a:chOff x="2482316" y="2299046"/>
            <a:chExt cx="4752528" cy="1940042"/>
          </a:xfrm>
        </p:grpSpPr>
        <p:sp>
          <p:nvSpPr>
            <p:cNvPr id="21" name="矩形 20"/>
            <p:cNvSpPr/>
            <p:nvPr/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3"/>
            <p:cNvSpPr/>
            <p:nvPr/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6"/>
            <p:cNvSpPr/>
            <p:nvPr/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椭圆 6"/>
            <p:cNvSpPr/>
            <p:nvPr/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FDA403"/>
            </a:solidFill>
            <a:ln>
              <a:noFill/>
            </a:ln>
            <a:effectLst>
              <a:innerShdw blurRad="114300">
                <a:srgbClr val="7C3B06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 rot="3152971">
            <a:off x="5395280" y="2676116"/>
            <a:ext cx="4281446" cy="1747740"/>
            <a:chOff x="2482316" y="2299046"/>
            <a:chExt cx="4752528" cy="1940042"/>
          </a:xfrm>
        </p:grpSpPr>
        <p:sp>
          <p:nvSpPr>
            <p:cNvPr id="39" name="矩形 38"/>
            <p:cNvSpPr/>
            <p:nvPr/>
          </p:nvSpPr>
          <p:spPr>
            <a:xfrm>
              <a:off x="2482316" y="4221088"/>
              <a:ext cx="4752528" cy="18000"/>
            </a:xfrm>
            <a:prstGeom prst="rect">
              <a:avLst/>
            </a:prstGeom>
            <a:gradFill>
              <a:gsLst>
                <a:gs pos="49628">
                  <a:schemeClr val="tx1">
                    <a:lumMod val="65000"/>
                    <a:lumOff val="35000"/>
                  </a:schemeClr>
                </a:gs>
                <a:gs pos="2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"/>
            <p:cNvSpPr/>
            <p:nvPr/>
          </p:nvSpPr>
          <p:spPr>
            <a:xfrm>
              <a:off x="2626332" y="3933056"/>
              <a:ext cx="4464496" cy="291171"/>
            </a:xfrm>
            <a:custGeom>
              <a:avLst/>
              <a:gdLst/>
              <a:ahLst/>
              <a:cxnLst/>
              <a:rect l="l" t="t" r="r" b="b"/>
              <a:pathLst>
                <a:path w="5967726" h="372256">
                  <a:moveTo>
                    <a:pt x="2983863" y="0"/>
                  </a:moveTo>
                  <a:cubicBezTo>
                    <a:pt x="4505610" y="0"/>
                    <a:pt x="5763890" y="161740"/>
                    <a:pt x="5967726" y="372256"/>
                  </a:cubicBezTo>
                  <a:lnTo>
                    <a:pt x="0" y="372256"/>
                  </a:lnTo>
                  <a:cubicBezTo>
                    <a:pt x="203837" y="161740"/>
                    <a:pt x="1462116" y="0"/>
                    <a:pt x="298386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50000"/>
                    <a:alpha val="27000"/>
                  </a:schemeClr>
                </a:gs>
                <a:gs pos="2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椭圆 6"/>
            <p:cNvSpPr/>
            <p:nvPr/>
          </p:nvSpPr>
          <p:spPr>
            <a:xfrm>
              <a:off x="3491880" y="2299046"/>
              <a:ext cx="2448272" cy="1925181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16200000" sx="101000" sy="101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椭圆 6"/>
            <p:cNvSpPr/>
            <p:nvPr/>
          </p:nvSpPr>
          <p:spPr>
            <a:xfrm>
              <a:off x="3563888" y="2405560"/>
              <a:ext cx="2308825" cy="1815528"/>
            </a:xfrm>
            <a:custGeom>
              <a:avLst/>
              <a:gdLst/>
              <a:ahLst/>
              <a:cxnLst/>
              <a:rect l="l" t="t" r="r" b="b"/>
              <a:pathLst>
                <a:path w="2448272" h="1925181">
                  <a:moveTo>
                    <a:pt x="1224136" y="0"/>
                  </a:moveTo>
                  <a:cubicBezTo>
                    <a:pt x="1900208" y="0"/>
                    <a:pt x="2448272" y="548064"/>
                    <a:pt x="2448272" y="1224136"/>
                  </a:cubicBezTo>
                  <a:cubicBezTo>
                    <a:pt x="2448272" y="1485100"/>
                    <a:pt x="2366613" y="1726991"/>
                    <a:pt x="2226782" y="1925181"/>
                  </a:cubicBezTo>
                  <a:lnTo>
                    <a:pt x="221490" y="1925181"/>
                  </a:lnTo>
                  <a:cubicBezTo>
                    <a:pt x="81659" y="1726991"/>
                    <a:pt x="0" y="1485100"/>
                    <a:pt x="0" y="1224136"/>
                  </a:cubicBezTo>
                  <a:cubicBezTo>
                    <a:pt x="0" y="548064"/>
                    <a:pt x="548064" y="0"/>
                    <a:pt x="1224136" y="0"/>
                  </a:cubicBez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ffectLst>
              <a:innerShdw blurRad="114300">
                <a:schemeClr val="accent3">
                  <a:lumMod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9" tIns="45709" rIns="91419" bIns="4570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 rot="5400000">
            <a:off x="1344718" y="3397880"/>
            <a:ext cx="1007879" cy="17996"/>
          </a:xfrm>
          <a:prstGeom prst="rect">
            <a:avLst/>
          </a:prstGeom>
          <a:gradFill>
            <a:gsLst>
              <a:gs pos="49628">
                <a:schemeClr val="bg1"/>
              </a:gs>
              <a:gs pos="2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914446" y="2852429"/>
            <a:ext cx="1304596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您的标题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11651" y="3241821"/>
            <a:ext cx="1226648" cy="105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324460" y="3150845"/>
            <a:ext cx="533197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 rot="5400000">
            <a:off x="3826894" y="3397880"/>
            <a:ext cx="1007879" cy="17996"/>
          </a:xfrm>
          <a:prstGeom prst="rect">
            <a:avLst/>
          </a:prstGeom>
          <a:gradFill>
            <a:gsLst>
              <a:gs pos="49628">
                <a:schemeClr val="bg1"/>
              </a:gs>
              <a:gs pos="2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4396623" y="2852429"/>
            <a:ext cx="1304596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您的标题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93827" y="3241821"/>
            <a:ext cx="1226648" cy="105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806636" y="3150845"/>
            <a:ext cx="533197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 rot="5400000">
            <a:off x="6286550" y="3397880"/>
            <a:ext cx="1007879" cy="17996"/>
          </a:xfrm>
          <a:prstGeom prst="rect">
            <a:avLst/>
          </a:prstGeom>
          <a:gradFill>
            <a:gsLst>
              <a:gs pos="49628">
                <a:schemeClr val="bg1"/>
              </a:gs>
              <a:gs pos="2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6856278" y="2852429"/>
            <a:ext cx="1304596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53483" y="3241821"/>
            <a:ext cx="1226648" cy="105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266292" y="3150845"/>
            <a:ext cx="533197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350711" y="2608212"/>
            <a:ext cx="2133450" cy="47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56" name="Freeform 512"/>
          <p:cNvSpPr>
            <a:spLocks/>
          </p:cNvSpPr>
          <p:nvPr/>
        </p:nvSpPr>
        <p:spPr bwMode="auto">
          <a:xfrm>
            <a:off x="9206729" y="2198853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9349822" y="2104273"/>
            <a:ext cx="2206329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重要内容情况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326077" y="3709686"/>
            <a:ext cx="2133450" cy="47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59" name="Freeform 512"/>
          <p:cNvSpPr>
            <a:spLocks/>
          </p:cNvSpPr>
          <p:nvPr/>
        </p:nvSpPr>
        <p:spPr bwMode="auto">
          <a:xfrm>
            <a:off x="9182094" y="3300327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TextBox 59"/>
          <p:cNvSpPr txBox="1"/>
          <p:nvPr/>
        </p:nvSpPr>
        <p:spPr>
          <a:xfrm>
            <a:off x="9325188" y="3205747"/>
            <a:ext cx="2206329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重要内容情况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266846" y="4889132"/>
            <a:ext cx="2133450" cy="47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点击此处添加部门情况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ts val="15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点击此处添加内容</a:t>
            </a:r>
          </a:p>
        </p:txBody>
      </p:sp>
      <p:sp>
        <p:nvSpPr>
          <p:cNvPr id="62" name="Freeform 512"/>
          <p:cNvSpPr>
            <a:spLocks/>
          </p:cNvSpPr>
          <p:nvPr/>
        </p:nvSpPr>
        <p:spPr bwMode="auto">
          <a:xfrm>
            <a:off x="9122864" y="4479773"/>
            <a:ext cx="118460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9265958" y="4385193"/>
            <a:ext cx="2206329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重要内容情况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504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6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1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35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750"/>
                            </p:stCondLst>
                            <p:childTnLst>
                              <p:par>
                                <p:cTn id="9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4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9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150"/>
                            </p:stCondLst>
                            <p:childTnLst>
                              <p:par>
                                <p:cTn id="1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9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4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650"/>
                            </p:stCondLst>
                            <p:childTnLst>
                              <p:par>
                                <p:cTn id="1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400"/>
                            </p:stCondLst>
                            <p:childTnLst>
                              <p:par>
                                <p:cTn id="1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19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150"/>
                            </p:stCondLst>
                            <p:childTnLst>
                              <p:par>
                                <p:cTn id="1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2900"/>
                            </p:stCondLst>
                            <p:childTnLst>
                              <p:par>
                                <p:cTn id="1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43" grpId="0" animBg="1"/>
      <p:bldP spid="44" grpId="0"/>
      <p:bldP spid="45" grpId="0"/>
      <p:bldP spid="46" grpId="0"/>
      <p:bldP spid="47" grpId="0" animBg="1"/>
      <p:bldP spid="48" grpId="0"/>
      <p:bldP spid="49" grpId="0"/>
      <p:bldP spid="50" grpId="0"/>
      <p:bldP spid="51" grpId="0" animBg="1"/>
      <p:bldP spid="52" grpId="0"/>
      <p:bldP spid="53" grpId="0"/>
      <p:bldP spid="54" grpId="0"/>
      <p:bldP spid="55" grpId="0"/>
      <p:bldP spid="56" grpId="0" animBg="1"/>
      <p:bldP spid="57" grpId="0"/>
      <p:bldP spid="58" grpId="0"/>
      <p:bldP spid="59" grpId="0" animBg="1"/>
      <p:bldP spid="60" grpId="0"/>
      <p:bldP spid="61" grpId="0"/>
      <p:bldP spid="62" grpId="0" animBg="1"/>
      <p:bldP spid="6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4" y="187481"/>
            <a:ext cx="324789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sz="3599" dirty="0"/>
              <a:t>市场开拓计划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70850" y="356718"/>
            <a:ext cx="2603670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Market development plan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圆角矩形 18"/>
          <p:cNvSpPr/>
          <p:nvPr/>
        </p:nvSpPr>
        <p:spPr bwMode="auto">
          <a:xfrm>
            <a:off x="2215143" y="3772265"/>
            <a:ext cx="1564773" cy="152377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FE978C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C00000"/>
                </a:gs>
                <a:gs pos="50000">
                  <a:srgbClr val="FF330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4200098" y="2106863"/>
            <a:ext cx="1548726" cy="1548726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圆角矩形 24"/>
          <p:cNvSpPr/>
          <p:nvPr/>
        </p:nvSpPr>
        <p:spPr bwMode="auto">
          <a:xfrm>
            <a:off x="6264834" y="3310737"/>
            <a:ext cx="1597967" cy="1597967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B0F0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070C0"/>
                </a:gs>
                <a:gs pos="50000">
                  <a:srgbClr val="00B0F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圆角矩形 40"/>
          <p:cNvSpPr/>
          <p:nvPr/>
        </p:nvSpPr>
        <p:spPr bwMode="auto">
          <a:xfrm>
            <a:off x="8280287" y="2498303"/>
            <a:ext cx="1535512" cy="1535512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B050"/>
              </a:gs>
              <a:gs pos="100000">
                <a:srgbClr val="33CC33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EA25F"/>
                </a:gs>
                <a:gs pos="50000">
                  <a:srgbClr val="33CC33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2" name="圆角矩形 41"/>
          <p:cNvSpPr/>
          <p:nvPr/>
        </p:nvSpPr>
        <p:spPr bwMode="auto">
          <a:xfrm>
            <a:off x="9439375" y="3635155"/>
            <a:ext cx="603792" cy="603792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>
                  <a:lumMod val="65000"/>
                </a:schemeClr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5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文本框 27"/>
          <p:cNvSpPr txBox="1"/>
          <p:nvPr/>
        </p:nvSpPr>
        <p:spPr>
          <a:xfrm>
            <a:off x="2509712" y="4033815"/>
            <a:ext cx="902602" cy="953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9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本地</a:t>
            </a:r>
            <a:endParaRPr lang="en-US" altLang="zh-CN" sz="2799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79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</a:t>
            </a:r>
          </a:p>
        </p:txBody>
      </p:sp>
      <p:sp>
        <p:nvSpPr>
          <p:cNvPr id="56" name="圆角矩形 55"/>
          <p:cNvSpPr/>
          <p:nvPr/>
        </p:nvSpPr>
        <p:spPr bwMode="auto">
          <a:xfrm>
            <a:off x="3897125" y="3312750"/>
            <a:ext cx="460150" cy="548764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C00000"/>
              </a:gs>
              <a:gs pos="100000">
                <a:srgbClr val="FE978C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C00000"/>
                </a:gs>
                <a:gs pos="50000">
                  <a:srgbClr val="FF330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8" name="圆角矩形 57"/>
          <p:cNvSpPr/>
          <p:nvPr/>
        </p:nvSpPr>
        <p:spPr bwMode="auto">
          <a:xfrm>
            <a:off x="1446170" y="4891617"/>
            <a:ext cx="714215" cy="714215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70C0"/>
              </a:gs>
              <a:gs pos="100000">
                <a:srgbClr val="00B0F0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070C0"/>
                </a:gs>
                <a:gs pos="50000">
                  <a:srgbClr val="00B0F0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68300" dist="101600" dir="90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1" name="圆角矩形 60"/>
          <p:cNvSpPr/>
          <p:nvPr/>
        </p:nvSpPr>
        <p:spPr bwMode="auto">
          <a:xfrm>
            <a:off x="1874699" y="4605932"/>
            <a:ext cx="499950" cy="49995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2" name="圆角矩形 61"/>
          <p:cNvSpPr/>
          <p:nvPr/>
        </p:nvSpPr>
        <p:spPr bwMode="auto">
          <a:xfrm>
            <a:off x="7592251" y="4646539"/>
            <a:ext cx="357107" cy="357107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3" name="圆角矩形 62"/>
          <p:cNvSpPr/>
          <p:nvPr/>
        </p:nvSpPr>
        <p:spPr bwMode="auto">
          <a:xfrm>
            <a:off x="5648256" y="2848511"/>
            <a:ext cx="428529" cy="428529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rgbClr val="00B050"/>
              </a:gs>
              <a:gs pos="100000">
                <a:srgbClr val="33CC33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rgbClr val="0EA25F"/>
                </a:gs>
                <a:gs pos="50000">
                  <a:srgbClr val="33CC33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508000" dist="1143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4" name="圆角矩形 63"/>
          <p:cNvSpPr/>
          <p:nvPr/>
        </p:nvSpPr>
        <p:spPr bwMode="auto">
          <a:xfrm>
            <a:off x="9919426" y="3312751"/>
            <a:ext cx="768943" cy="624300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342900" dist="76200" dir="8100000" sx="101000" sy="101000" algn="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5" name="圆角矩形 64"/>
          <p:cNvSpPr/>
          <p:nvPr/>
        </p:nvSpPr>
        <p:spPr bwMode="auto">
          <a:xfrm>
            <a:off x="5933942" y="3134197"/>
            <a:ext cx="357107" cy="357107"/>
          </a:xfrm>
          <a:prstGeom prst="roundRect">
            <a:avLst>
              <a:gd name="adj" fmla="val 6712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9525" cap="flat" cmpd="sng" algn="ctr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79182" tIns="39591" rIns="79182" bIns="39591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801528" fontAlgn="base">
              <a:spcBef>
                <a:spcPct val="0"/>
              </a:spcBef>
              <a:spcAft>
                <a:spcPct val="0"/>
              </a:spcAft>
            </a:pP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878821" y="2048477"/>
            <a:ext cx="2018304" cy="244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必须清醒地看到前进中的困难与挑战，为集团公司提供强有力的金融服务与支持。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077527" y="3997318"/>
            <a:ext cx="2018304" cy="244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必须清醒地看到前进中的困难与挑战，为集团公司提供强有力的金融服务与支持。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178383" y="1638881"/>
            <a:ext cx="2018304" cy="244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必须清醒地看到前进中的困难与挑战，为集团公司提供强有力的金融服务与支持。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04639" y="4493583"/>
            <a:ext cx="2018304" cy="244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必须清醒地看到前进中的困难与挑战，为集团公司提供强有力的金融服务与支持。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文本框 27"/>
          <p:cNvSpPr txBox="1"/>
          <p:nvPr/>
        </p:nvSpPr>
        <p:spPr>
          <a:xfrm>
            <a:off x="4523159" y="2438916"/>
            <a:ext cx="902602" cy="953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9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周边</a:t>
            </a:r>
            <a:endParaRPr lang="en-US" altLang="zh-CN" sz="2799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79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</a:t>
            </a:r>
          </a:p>
        </p:txBody>
      </p:sp>
      <p:sp>
        <p:nvSpPr>
          <p:cNvPr id="75" name="文本框 27"/>
          <p:cNvSpPr txBox="1"/>
          <p:nvPr/>
        </p:nvSpPr>
        <p:spPr>
          <a:xfrm>
            <a:off x="6612515" y="3636236"/>
            <a:ext cx="902602" cy="953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9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细分</a:t>
            </a:r>
            <a:endParaRPr lang="en-US" altLang="zh-CN" sz="2799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79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</a:t>
            </a:r>
          </a:p>
        </p:txBody>
      </p:sp>
      <p:sp>
        <p:nvSpPr>
          <p:cNvPr id="76" name="文本框 27"/>
          <p:cNvSpPr txBox="1"/>
          <p:nvPr/>
        </p:nvSpPr>
        <p:spPr>
          <a:xfrm>
            <a:off x="8596741" y="2800097"/>
            <a:ext cx="902602" cy="953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9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高端</a:t>
            </a:r>
            <a:endParaRPr lang="en-US" altLang="zh-CN" sz="2799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79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</a:t>
            </a:r>
          </a:p>
        </p:txBody>
      </p:sp>
    </p:spTree>
    <p:extLst>
      <p:ext uri="{BB962C8B-B14F-4D97-AF65-F5344CB8AC3E}">
        <p14:creationId xmlns:p14="http://schemas.microsoft.com/office/powerpoint/2010/main" val="352994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67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67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67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67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87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87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87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87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187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437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57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957"/>
                            </p:stCondLst>
                            <p:childTnLst>
                              <p:par>
                                <p:cTn id="1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977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9377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877"/>
                            </p:stCondLst>
                            <p:childTnLst>
                              <p:par>
                                <p:cTn id="1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0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377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777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4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 tmFilter="0,0; .5, 1; 1, 1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9" grpId="0" animBg="1"/>
      <p:bldP spid="23" grpId="0" animBg="1"/>
      <p:bldP spid="25" grpId="0" animBg="1"/>
      <p:bldP spid="41" grpId="0" animBg="1"/>
      <p:bldP spid="42" grpId="0" animBg="1"/>
      <p:bldP spid="51" grpId="0"/>
      <p:bldP spid="51" grpId="1"/>
      <p:bldP spid="56" grpId="0" animBg="1"/>
      <p:bldP spid="58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9" grpId="0"/>
      <p:bldP spid="70" grpId="0"/>
      <p:bldP spid="71" grpId="0"/>
      <p:bldP spid="72" grpId="0"/>
      <p:bldP spid="74" grpId="0"/>
      <p:bldP spid="74" grpId="1"/>
      <p:bldP spid="75" grpId="0"/>
      <p:bldP spid="75" grpId="1"/>
      <p:bldP spid="76" grpId="0"/>
      <p:bldP spid="7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/>
          <p:nvPr/>
        </p:nvSpPr>
        <p:spPr>
          <a:xfrm>
            <a:off x="961414" y="187481"/>
            <a:ext cx="3247897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599" dirty="0"/>
              <a:t>结束语</a:t>
            </a:r>
            <a:endParaRPr lang="zh-CN" altLang="zh-CN" sz="3599" dirty="0"/>
          </a:p>
        </p:txBody>
      </p:sp>
      <p:sp>
        <p:nvSpPr>
          <p:cNvPr id="27" name="TextBox 26"/>
          <p:cNvSpPr txBox="1"/>
          <p:nvPr/>
        </p:nvSpPr>
        <p:spPr>
          <a:xfrm>
            <a:off x="2585361" y="356718"/>
            <a:ext cx="2065555" cy="30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1">
                    <a:lumMod val="50000"/>
                  </a:schemeClr>
                </a:solidFill>
                <a:effectLst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400" dirty="0"/>
              <a:t>Concluding remarks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792" y="231784"/>
            <a:ext cx="758949" cy="693260"/>
            <a:chOff x="0" y="532828"/>
            <a:chExt cx="759125" cy="568897"/>
          </a:xfrm>
        </p:grpSpPr>
        <p:sp>
          <p:nvSpPr>
            <p:cNvPr id="29" name="矩形 28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060962" y="298025"/>
            <a:ext cx="2793324" cy="64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LOGO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添加您的公司名称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792" y="921962"/>
            <a:ext cx="12187592" cy="45708"/>
            <a:chOff x="0" y="532828"/>
            <a:chExt cx="759125" cy="568897"/>
          </a:xfrm>
        </p:grpSpPr>
        <p:sp>
          <p:nvSpPr>
            <p:cNvPr id="35" name="矩形 34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30284" y="2250037"/>
            <a:ext cx="1499798" cy="1464916"/>
            <a:chOff x="3127216" y="2250558"/>
            <a:chExt cx="1500145" cy="1465255"/>
          </a:xfrm>
        </p:grpSpPr>
        <p:sp>
          <p:nvSpPr>
            <p:cNvPr id="15" name="圆角矩形 14"/>
            <p:cNvSpPr/>
            <p:nvPr/>
          </p:nvSpPr>
          <p:spPr bwMode="auto">
            <a:xfrm>
              <a:off x="3127216" y="3289073"/>
              <a:ext cx="426740" cy="426740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C00000"/>
                </a:gs>
                <a:gs pos="100000">
                  <a:srgbClr val="FE978C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C00000"/>
                  </a:gs>
                  <a:gs pos="50000">
                    <a:srgbClr val="FF3300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圆角矩形 16"/>
            <p:cNvSpPr/>
            <p:nvPr/>
          </p:nvSpPr>
          <p:spPr bwMode="auto">
            <a:xfrm>
              <a:off x="3237475" y="2369097"/>
              <a:ext cx="474156" cy="474156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0070C0"/>
                  </a:gs>
                  <a:gs pos="50000">
                    <a:srgbClr val="00B0F0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68300" dist="101600" dir="90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圆角矩形 19"/>
            <p:cNvSpPr/>
            <p:nvPr/>
          </p:nvSpPr>
          <p:spPr bwMode="auto">
            <a:xfrm>
              <a:off x="4295452" y="3304918"/>
              <a:ext cx="331909" cy="331909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42900" dist="762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0" name="对角圆角矩形 39"/>
            <p:cNvSpPr/>
            <p:nvPr/>
          </p:nvSpPr>
          <p:spPr bwMode="auto">
            <a:xfrm>
              <a:off x="3396027" y="2756975"/>
              <a:ext cx="1090559" cy="678853"/>
            </a:xfrm>
            <a:prstGeom prst="round2Diag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2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42900" dist="762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6599" b="1" dirty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 bwMode="auto">
            <a:xfrm>
              <a:off x="3593091" y="2250558"/>
              <a:ext cx="237079" cy="237077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61366" y="3714953"/>
            <a:ext cx="1619762" cy="1211894"/>
            <a:chOff x="5358814" y="3715812"/>
            <a:chExt cx="1620137" cy="1212175"/>
          </a:xfrm>
        </p:grpSpPr>
        <p:sp>
          <p:nvSpPr>
            <p:cNvPr id="23" name="圆角矩形 22"/>
            <p:cNvSpPr/>
            <p:nvPr/>
          </p:nvSpPr>
          <p:spPr bwMode="auto">
            <a:xfrm>
              <a:off x="5466888" y="4501246"/>
              <a:ext cx="318666" cy="308202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42900" dist="762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2" name="对角圆角矩形 41"/>
            <p:cNvSpPr/>
            <p:nvPr/>
          </p:nvSpPr>
          <p:spPr bwMode="auto">
            <a:xfrm>
              <a:off x="5626221" y="3976494"/>
              <a:ext cx="1090559" cy="678853"/>
            </a:xfrm>
            <a:prstGeom prst="round2Diag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2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42900" dist="762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6599" b="1" dirty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 bwMode="auto">
            <a:xfrm>
              <a:off x="6560426" y="4501247"/>
              <a:ext cx="418525" cy="308202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4" name="圆角矩形 53"/>
            <p:cNvSpPr/>
            <p:nvPr/>
          </p:nvSpPr>
          <p:spPr bwMode="auto">
            <a:xfrm>
              <a:off x="6467764" y="4690910"/>
              <a:ext cx="237079" cy="237077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6" name="圆角矩形 55"/>
            <p:cNvSpPr/>
            <p:nvPr/>
          </p:nvSpPr>
          <p:spPr bwMode="auto">
            <a:xfrm>
              <a:off x="5358814" y="3715812"/>
              <a:ext cx="426740" cy="381025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C00000"/>
                </a:gs>
                <a:gs pos="100000">
                  <a:srgbClr val="FE978C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C00000"/>
                  </a:gs>
                  <a:gs pos="50000">
                    <a:srgbClr val="FF3300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556721" y="3470068"/>
            <a:ext cx="1522441" cy="1148647"/>
            <a:chOff x="9555140" y="3470871"/>
            <a:chExt cx="1522793" cy="1148913"/>
          </a:xfrm>
        </p:grpSpPr>
        <p:sp>
          <p:nvSpPr>
            <p:cNvPr id="46" name="对角圆角矩形 45"/>
            <p:cNvSpPr/>
            <p:nvPr/>
          </p:nvSpPr>
          <p:spPr bwMode="auto">
            <a:xfrm>
              <a:off x="9697387" y="3609120"/>
              <a:ext cx="1090559" cy="678853"/>
            </a:xfrm>
            <a:prstGeom prst="round2Diag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2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42900" dist="762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6599" b="1" dirty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圆角矩形 51"/>
            <p:cNvSpPr/>
            <p:nvPr/>
          </p:nvSpPr>
          <p:spPr bwMode="auto">
            <a:xfrm>
              <a:off x="10603777" y="3470871"/>
              <a:ext cx="474156" cy="336820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0070C0"/>
                  </a:gs>
                  <a:gs pos="50000">
                    <a:srgbClr val="00B0F0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68300" dist="101600" dir="90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圆角矩形 56"/>
            <p:cNvSpPr/>
            <p:nvPr/>
          </p:nvSpPr>
          <p:spPr bwMode="auto">
            <a:xfrm>
              <a:off x="9555140" y="4145726"/>
              <a:ext cx="284493" cy="284493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00B050"/>
                </a:gs>
                <a:gs pos="100000">
                  <a:srgbClr val="33CC33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0EA25F"/>
                  </a:gs>
                  <a:gs pos="50000">
                    <a:srgbClr val="33CC33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508000" dist="1143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8" name="圆角矩形 57"/>
            <p:cNvSpPr/>
            <p:nvPr/>
          </p:nvSpPr>
          <p:spPr bwMode="auto">
            <a:xfrm>
              <a:off x="9763690" y="4382707"/>
              <a:ext cx="237079" cy="237077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94723" y="2676666"/>
            <a:ext cx="1715366" cy="890744"/>
            <a:chOff x="7192596" y="2677286"/>
            <a:chExt cx="1715763" cy="890950"/>
          </a:xfrm>
        </p:grpSpPr>
        <p:sp>
          <p:nvSpPr>
            <p:cNvPr id="44" name="对角圆角矩形 43"/>
            <p:cNvSpPr/>
            <p:nvPr/>
          </p:nvSpPr>
          <p:spPr bwMode="auto">
            <a:xfrm>
              <a:off x="7533307" y="2677286"/>
              <a:ext cx="1090559" cy="678853"/>
            </a:xfrm>
            <a:prstGeom prst="round2Diag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2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42900" dist="762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6599" b="1" dirty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 bwMode="auto">
            <a:xfrm>
              <a:off x="8477922" y="3213331"/>
              <a:ext cx="237079" cy="237077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圆角矩形 49"/>
            <p:cNvSpPr/>
            <p:nvPr/>
          </p:nvSpPr>
          <p:spPr bwMode="auto">
            <a:xfrm>
              <a:off x="7311136" y="3227977"/>
              <a:ext cx="446005" cy="334726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C00000"/>
                </a:gs>
                <a:gs pos="100000">
                  <a:srgbClr val="FE978C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C00000"/>
                  </a:gs>
                  <a:gs pos="50000">
                    <a:srgbClr val="FF3300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圆角矩形 50"/>
            <p:cNvSpPr/>
            <p:nvPr/>
          </p:nvSpPr>
          <p:spPr bwMode="auto">
            <a:xfrm>
              <a:off x="8623866" y="3283743"/>
              <a:ext cx="284493" cy="284493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00B050"/>
                </a:gs>
                <a:gs pos="100000">
                  <a:srgbClr val="33CC33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0EA25F"/>
                  </a:gs>
                  <a:gs pos="50000">
                    <a:srgbClr val="33CC33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508000" dist="1143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圆角矩形 58"/>
            <p:cNvSpPr/>
            <p:nvPr/>
          </p:nvSpPr>
          <p:spPr bwMode="auto">
            <a:xfrm>
              <a:off x="7192596" y="3103297"/>
              <a:ext cx="237079" cy="237077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39389" y="3612227"/>
            <a:ext cx="1364273" cy="1589476"/>
            <a:chOff x="1035837" y="3613063"/>
            <a:chExt cx="1364589" cy="1589844"/>
          </a:xfrm>
        </p:grpSpPr>
        <p:sp>
          <p:nvSpPr>
            <p:cNvPr id="16" name="圆角矩形 15"/>
            <p:cNvSpPr/>
            <p:nvPr/>
          </p:nvSpPr>
          <p:spPr bwMode="auto">
            <a:xfrm>
              <a:off x="1035837" y="4533423"/>
              <a:ext cx="568988" cy="497863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对角圆角矩形 18"/>
            <p:cNvSpPr/>
            <p:nvPr/>
          </p:nvSpPr>
          <p:spPr bwMode="auto">
            <a:xfrm>
              <a:off x="1309867" y="4096838"/>
              <a:ext cx="1090559" cy="678853"/>
            </a:xfrm>
            <a:prstGeom prst="round2Diag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42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42900" dist="762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6599" b="1" dirty="0"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圆角矩形 21"/>
            <p:cNvSpPr/>
            <p:nvPr/>
          </p:nvSpPr>
          <p:spPr bwMode="auto">
            <a:xfrm>
              <a:off x="1807730" y="4723841"/>
              <a:ext cx="284493" cy="284493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00B050"/>
                </a:gs>
                <a:gs pos="100000">
                  <a:srgbClr val="33CC33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0EA25F"/>
                  </a:gs>
                  <a:gs pos="50000">
                    <a:srgbClr val="33CC33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508000" dist="114300" dir="8100000" sx="101000" sy="101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圆角矩形 17"/>
            <p:cNvSpPr/>
            <p:nvPr/>
          </p:nvSpPr>
          <p:spPr bwMode="auto">
            <a:xfrm>
              <a:off x="1215035" y="3613063"/>
              <a:ext cx="426740" cy="426740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C00000"/>
                </a:gs>
                <a:gs pos="100000">
                  <a:srgbClr val="FE978C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C00000"/>
                  </a:gs>
                  <a:gs pos="50000">
                    <a:srgbClr val="FF3300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5" name="圆角矩形 54"/>
            <p:cNvSpPr/>
            <p:nvPr/>
          </p:nvSpPr>
          <p:spPr bwMode="auto">
            <a:xfrm>
              <a:off x="1926270" y="4866087"/>
              <a:ext cx="474156" cy="336820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rgbClr val="0070C0"/>
                  </a:gs>
                  <a:gs pos="50000">
                    <a:srgbClr val="00B0F0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368300" dist="101600" dir="90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0" name="圆角矩形 59"/>
            <p:cNvSpPr/>
            <p:nvPr/>
          </p:nvSpPr>
          <p:spPr bwMode="auto">
            <a:xfrm>
              <a:off x="1523235" y="3904015"/>
              <a:ext cx="237079" cy="237077"/>
            </a:xfrm>
            <a:prstGeom prst="roundRect">
              <a:avLst>
                <a:gd name="adj" fmla="val 6712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/>
                  </a:gs>
                </a:gsLst>
                <a:lin ang="189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82" tIns="39591" rIns="79182" bIns="39591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801528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961413" y="2654948"/>
            <a:ext cx="2018304" cy="133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点击此处添加部门情况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点击此处添加内容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099079" y="4085030"/>
            <a:ext cx="2018304" cy="133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点击此处添加部门情况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点击此处添加内容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117383" y="2665807"/>
            <a:ext cx="2018304" cy="133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点击此处添加部门情况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点击此处添加内容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206581" y="3993212"/>
            <a:ext cx="2018304" cy="133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点击此处添加部门情况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点击此处添加内容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448471" y="2412717"/>
            <a:ext cx="2018304" cy="133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点击此处添加部门情况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点击此处添加内容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23817" y="4204458"/>
            <a:ext cx="113274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新机遇</a:t>
            </a:r>
            <a:endParaRPr lang="zh-CN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42514" y="2881808"/>
            <a:ext cx="113274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/>
              <a:t>新市场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60410" y="4117279"/>
            <a:ext cx="113274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/>
              <a:t>新项目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09141" y="2786031"/>
            <a:ext cx="113274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/>
              <a:t>新模式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28741" y="3744794"/>
            <a:ext cx="1132742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zh-CN" dirty="0"/>
              <a:t>新思路</a:t>
            </a:r>
          </a:p>
        </p:txBody>
      </p:sp>
    </p:spTree>
    <p:extLst>
      <p:ext uri="{BB962C8B-B14F-4D97-AF65-F5344CB8AC3E}">
        <p14:creationId xmlns:p14="http://schemas.microsoft.com/office/powerpoint/2010/main" val="187701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8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8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3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3"/>
                            </p:stCondLst>
                            <p:childTnLst>
                              <p:par>
                                <p:cTn id="3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53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92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92"/>
                            </p:stCondLst>
                            <p:childTnLst>
                              <p:par>
                                <p:cTn id="5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92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31"/>
                            </p:stCondLst>
                            <p:childTnLst>
                              <p:par>
                                <p:cTn id="6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931"/>
                            </p:stCondLst>
                            <p:childTnLst>
                              <p:par>
                                <p:cTn id="7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31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70"/>
                            </p:stCondLst>
                            <p:childTnLst>
                              <p:par>
                                <p:cTn id="9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70"/>
                            </p:stCondLst>
                            <p:childTnLst>
                              <p:par>
                                <p:cTn id="9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370"/>
                            </p:stCondLst>
                            <p:childTnLst>
                              <p:par>
                                <p:cTn id="10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109"/>
                            </p:stCondLst>
                            <p:childTnLst>
                              <p:par>
                                <p:cTn id="1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609"/>
                            </p:stCondLst>
                            <p:childTnLst>
                              <p:par>
                                <p:cTn id="1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209"/>
                            </p:stCondLst>
                            <p:childTnLst>
                              <p:par>
                                <p:cTn id="1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11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61" grpId="0"/>
      <p:bldP spid="66" grpId="0"/>
      <p:bldP spid="67" grpId="0"/>
      <p:bldP spid="68" grpId="0"/>
      <p:bldP spid="69" grpId="0"/>
      <p:bldP spid="39" grpId="0"/>
      <p:bldP spid="41" grpId="0"/>
      <p:bldP spid="43" grpId="0"/>
      <p:bldP spid="45" grpId="0"/>
      <p:bldP spid="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5" y="1628800"/>
            <a:ext cx="8408402" cy="35283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85047" y="1484784"/>
            <a:ext cx="647412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66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8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谢谢您的指导</a:t>
            </a:r>
            <a:endParaRPr lang="zh-CN" altLang="en-US" sz="8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4"/>
          <p:cNvSpPr txBox="1">
            <a:spLocks/>
          </p:cNvSpPr>
          <p:nvPr/>
        </p:nvSpPr>
        <p:spPr>
          <a:xfrm>
            <a:off x="408955" y="3561962"/>
            <a:ext cx="4596011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我们将竭尽全力做的更好！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前言"/>
          <p:cNvSpPr>
            <a:spLocks noChangeArrowheads="1"/>
          </p:cNvSpPr>
          <p:nvPr/>
        </p:nvSpPr>
        <p:spPr bwMode="auto">
          <a:xfrm>
            <a:off x="1129035" y="955074"/>
            <a:ext cx="4702553" cy="55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b="1" dirty="0" smtClean="0">
                <a:latin typeface="Impact MT Std" pitchFamily="34" charset="0"/>
              </a:rPr>
              <a:t>THANK YOU FOR YOUR GUIDANCE</a:t>
            </a:r>
            <a:endParaRPr lang="zh-CN" altLang="en-US" sz="2933" dirty="0">
              <a:latin typeface="Impact MT Std" pitchFamily="34" charset="0"/>
              <a:sym typeface="Impact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043985" y="2132856"/>
            <a:ext cx="715716" cy="719823"/>
            <a:chOff x="1721162" y="4373847"/>
            <a:chExt cx="715716" cy="719823"/>
          </a:xfrm>
        </p:grpSpPr>
        <p:sp>
          <p:nvSpPr>
            <p:cNvPr id="25" name="Oval 28"/>
            <p:cNvSpPr/>
            <p:nvPr/>
          </p:nvSpPr>
          <p:spPr>
            <a:xfrm>
              <a:off x="1721162" y="4373847"/>
              <a:ext cx="715716" cy="719823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1892225" y="4715743"/>
              <a:ext cx="388938" cy="225425"/>
            </a:xfrm>
            <a:custGeom>
              <a:avLst/>
              <a:gdLst>
                <a:gd name="T0" fmla="*/ 103 w 103"/>
                <a:gd name="T1" fmla="*/ 33 h 60"/>
                <a:gd name="T2" fmla="*/ 94 w 103"/>
                <a:gd name="T3" fmla="*/ 10 h 60"/>
                <a:gd name="T4" fmla="*/ 68 w 103"/>
                <a:gd name="T5" fmla="*/ 0 h 60"/>
                <a:gd name="T6" fmla="*/ 68 w 103"/>
                <a:gd name="T7" fmla="*/ 0 h 60"/>
                <a:gd name="T8" fmla="*/ 67 w 103"/>
                <a:gd name="T9" fmla="*/ 0 h 60"/>
                <a:gd name="T10" fmla="*/ 59 w 103"/>
                <a:gd name="T11" fmla="*/ 38 h 60"/>
                <a:gd name="T12" fmla="*/ 55 w 103"/>
                <a:gd name="T13" fmla="*/ 12 h 60"/>
                <a:gd name="T14" fmla="*/ 58 w 103"/>
                <a:gd name="T15" fmla="*/ 6 h 60"/>
                <a:gd name="T16" fmla="*/ 53 w 103"/>
                <a:gd name="T17" fmla="*/ 2 h 60"/>
                <a:gd name="T18" fmla="*/ 52 w 103"/>
                <a:gd name="T19" fmla="*/ 2 h 60"/>
                <a:gd name="T20" fmla="*/ 52 w 103"/>
                <a:gd name="T21" fmla="*/ 2 h 60"/>
                <a:gd name="T22" fmla="*/ 50 w 103"/>
                <a:gd name="T23" fmla="*/ 2 h 60"/>
                <a:gd name="T24" fmla="*/ 46 w 103"/>
                <a:gd name="T25" fmla="*/ 6 h 60"/>
                <a:gd name="T26" fmla="*/ 49 w 103"/>
                <a:gd name="T27" fmla="*/ 12 h 60"/>
                <a:gd name="T28" fmla="*/ 44 w 103"/>
                <a:gd name="T29" fmla="*/ 38 h 60"/>
                <a:gd name="T30" fmla="*/ 36 w 103"/>
                <a:gd name="T31" fmla="*/ 0 h 60"/>
                <a:gd name="T32" fmla="*/ 36 w 103"/>
                <a:gd name="T33" fmla="*/ 0 h 60"/>
                <a:gd name="T34" fmla="*/ 35 w 103"/>
                <a:gd name="T35" fmla="*/ 0 h 60"/>
                <a:gd name="T36" fmla="*/ 9 w 103"/>
                <a:gd name="T37" fmla="*/ 10 h 60"/>
                <a:gd name="T38" fmla="*/ 1 w 103"/>
                <a:gd name="T39" fmla="*/ 33 h 60"/>
                <a:gd name="T40" fmla="*/ 0 w 103"/>
                <a:gd name="T41" fmla="*/ 57 h 60"/>
                <a:gd name="T42" fmla="*/ 19 w 103"/>
                <a:gd name="T43" fmla="*/ 59 h 60"/>
                <a:gd name="T44" fmla="*/ 19 w 103"/>
                <a:gd name="T45" fmla="*/ 38 h 60"/>
                <a:gd name="T46" fmla="*/ 21 w 103"/>
                <a:gd name="T47" fmla="*/ 30 h 60"/>
                <a:gd name="T48" fmla="*/ 21 w 103"/>
                <a:gd name="T49" fmla="*/ 59 h 60"/>
                <a:gd name="T50" fmla="*/ 52 w 103"/>
                <a:gd name="T51" fmla="*/ 60 h 60"/>
                <a:gd name="T52" fmla="*/ 82 w 103"/>
                <a:gd name="T53" fmla="*/ 59 h 60"/>
                <a:gd name="T54" fmla="*/ 82 w 103"/>
                <a:gd name="T55" fmla="*/ 30 h 60"/>
                <a:gd name="T56" fmla="*/ 84 w 103"/>
                <a:gd name="T57" fmla="*/ 38 h 60"/>
                <a:gd name="T58" fmla="*/ 84 w 103"/>
                <a:gd name="T59" fmla="*/ 59 h 60"/>
                <a:gd name="T60" fmla="*/ 103 w 103"/>
                <a:gd name="T61" fmla="*/ 57 h 60"/>
                <a:gd name="T62" fmla="*/ 103 w 103"/>
                <a:gd name="T6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60">
                  <a:moveTo>
                    <a:pt x="103" y="33"/>
                  </a:moveTo>
                  <a:cubicBezTo>
                    <a:pt x="101" y="17"/>
                    <a:pt x="97" y="12"/>
                    <a:pt x="94" y="10"/>
                  </a:cubicBezTo>
                  <a:cubicBezTo>
                    <a:pt x="87" y="6"/>
                    <a:pt x="73" y="2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5"/>
                    <a:pt x="59" y="38"/>
                    <a:pt x="59" y="38"/>
                  </a:cubicBezTo>
                  <a:cubicBezTo>
                    <a:pt x="59" y="38"/>
                    <a:pt x="55" y="12"/>
                    <a:pt x="55" y="12"/>
                  </a:cubicBezTo>
                  <a:cubicBezTo>
                    <a:pt x="55" y="12"/>
                    <a:pt x="58" y="6"/>
                    <a:pt x="58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37" y="5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5" y="0"/>
                    <a:pt x="35" y="0"/>
                  </a:cubicBezTo>
                  <a:cubicBezTo>
                    <a:pt x="30" y="2"/>
                    <a:pt x="16" y="6"/>
                    <a:pt x="9" y="10"/>
                  </a:cubicBezTo>
                  <a:cubicBezTo>
                    <a:pt x="7" y="12"/>
                    <a:pt x="2" y="17"/>
                    <a:pt x="1" y="33"/>
                  </a:cubicBezTo>
                  <a:cubicBezTo>
                    <a:pt x="1" y="34"/>
                    <a:pt x="1" y="47"/>
                    <a:pt x="0" y="57"/>
                  </a:cubicBezTo>
                  <a:cubicBezTo>
                    <a:pt x="7" y="58"/>
                    <a:pt x="12" y="59"/>
                    <a:pt x="19" y="59"/>
                  </a:cubicBezTo>
                  <a:cubicBezTo>
                    <a:pt x="19" y="52"/>
                    <a:pt x="19" y="41"/>
                    <a:pt x="19" y="38"/>
                  </a:cubicBezTo>
                  <a:cubicBezTo>
                    <a:pt x="19" y="35"/>
                    <a:pt x="20" y="32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30" y="60"/>
                    <a:pt x="42" y="60"/>
                    <a:pt x="52" y="60"/>
                  </a:cubicBezTo>
                  <a:cubicBezTo>
                    <a:pt x="62" y="60"/>
                    <a:pt x="73" y="60"/>
                    <a:pt x="82" y="59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3" y="32"/>
                    <a:pt x="84" y="35"/>
                    <a:pt x="84" y="38"/>
                  </a:cubicBezTo>
                  <a:cubicBezTo>
                    <a:pt x="84" y="41"/>
                    <a:pt x="84" y="52"/>
                    <a:pt x="84" y="59"/>
                  </a:cubicBezTo>
                  <a:cubicBezTo>
                    <a:pt x="91" y="58"/>
                    <a:pt x="97" y="58"/>
                    <a:pt x="103" y="57"/>
                  </a:cubicBezTo>
                  <a:cubicBezTo>
                    <a:pt x="103" y="47"/>
                    <a:pt x="103" y="34"/>
                    <a:pt x="10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1990650" y="4469681"/>
              <a:ext cx="196850" cy="230188"/>
            </a:xfrm>
            <a:custGeom>
              <a:avLst/>
              <a:gdLst>
                <a:gd name="T0" fmla="*/ 4 w 52"/>
                <a:gd name="T1" fmla="*/ 25 h 61"/>
                <a:gd name="T2" fmla="*/ 0 w 52"/>
                <a:gd name="T3" fmla="*/ 29 h 61"/>
                <a:gd name="T4" fmla="*/ 5 w 52"/>
                <a:gd name="T5" fmla="*/ 39 h 61"/>
                <a:gd name="T6" fmla="*/ 26 w 52"/>
                <a:gd name="T7" fmla="*/ 61 h 61"/>
                <a:gd name="T8" fmla="*/ 47 w 52"/>
                <a:gd name="T9" fmla="*/ 39 h 61"/>
                <a:gd name="T10" fmla="*/ 52 w 52"/>
                <a:gd name="T11" fmla="*/ 29 h 61"/>
                <a:gd name="T12" fmla="*/ 48 w 52"/>
                <a:gd name="T13" fmla="*/ 25 h 61"/>
                <a:gd name="T14" fmla="*/ 26 w 52"/>
                <a:gd name="T15" fmla="*/ 0 h 61"/>
                <a:gd name="T16" fmla="*/ 4 w 52"/>
                <a:gd name="T17" fmla="*/ 2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1">
                  <a:moveTo>
                    <a:pt x="4" y="25"/>
                  </a:moveTo>
                  <a:cubicBezTo>
                    <a:pt x="2" y="25"/>
                    <a:pt x="0" y="27"/>
                    <a:pt x="0" y="29"/>
                  </a:cubicBezTo>
                  <a:cubicBezTo>
                    <a:pt x="0" y="33"/>
                    <a:pt x="2" y="39"/>
                    <a:pt x="5" y="39"/>
                  </a:cubicBezTo>
                  <a:cubicBezTo>
                    <a:pt x="8" y="51"/>
                    <a:pt x="15" y="61"/>
                    <a:pt x="26" y="61"/>
                  </a:cubicBezTo>
                  <a:cubicBezTo>
                    <a:pt x="37" y="61"/>
                    <a:pt x="44" y="51"/>
                    <a:pt x="47" y="39"/>
                  </a:cubicBezTo>
                  <a:cubicBezTo>
                    <a:pt x="50" y="38"/>
                    <a:pt x="52" y="33"/>
                    <a:pt x="52" y="29"/>
                  </a:cubicBezTo>
                  <a:cubicBezTo>
                    <a:pt x="51" y="27"/>
                    <a:pt x="50" y="26"/>
                    <a:pt x="48" y="25"/>
                  </a:cubicBezTo>
                  <a:cubicBezTo>
                    <a:pt x="48" y="11"/>
                    <a:pt x="39" y="0"/>
                    <a:pt x="26" y="0"/>
                  </a:cubicBezTo>
                  <a:cubicBezTo>
                    <a:pt x="13" y="0"/>
                    <a:pt x="4" y="11"/>
                    <a:pt x="4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8681409" y="3385895"/>
            <a:ext cx="599800" cy="405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96259" y="3385895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764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4" grpId="0"/>
      <p:bldP spid="15" grpId="0"/>
      <p:bldP spid="30" grpId="0" animBg="1"/>
      <p:bldP spid="3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79f886d91965d3ffffa23f853ac6f55391e328f"/>
  <p:tag name="ISPRING_PRESENTATION_TITLE" val="动态手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2135</Words>
  <Application>Microsoft Office PowerPoint</Application>
  <PresentationFormat>自定义</PresentationFormat>
  <Paragraphs>453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Impact MT Std</vt:lpstr>
      <vt:lpstr>汉仪菱心体简</vt:lpstr>
      <vt:lpstr>华康俪金黑W8(P)</vt:lpstr>
      <vt:lpstr>宋体</vt:lpstr>
      <vt:lpstr>微软雅黑</vt:lpstr>
      <vt:lpstr>微软雅黑 Light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动态手势</dc:title>
  <dc:creator>第一PPT模板网：www.1ppt.com</dc:creator>
  <cp:keywords>第一PPT模板网：www.1ppt.com</cp:keywords>
  <cp:lastModifiedBy>faith123</cp:lastModifiedBy>
  <cp:revision>76</cp:revision>
  <dcterms:created xsi:type="dcterms:W3CDTF">2015-10-14T02:42:14Z</dcterms:created>
  <dcterms:modified xsi:type="dcterms:W3CDTF">2019-05-31T05:55:26Z</dcterms:modified>
</cp:coreProperties>
</file>