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0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3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6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7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8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9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0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1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6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FDC"/>
    <a:srgbClr val="FAF6F3"/>
    <a:srgbClr val="F4F3EF"/>
    <a:srgbClr val="D7DAC9"/>
    <a:srgbClr val="F8F1D5"/>
    <a:srgbClr val="F3E7CD"/>
    <a:srgbClr val="EEE3D1"/>
    <a:srgbClr val="F8EDD9"/>
    <a:srgbClr val="F9F1DC"/>
    <a:srgbClr val="F7F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033" autoAdjust="0"/>
  </p:normalViewPr>
  <p:slideViewPr>
    <p:cSldViewPr snapToGrid="0">
      <p:cViewPr varScale="1">
        <p:scale>
          <a:sx n="98" d="100"/>
          <a:sy n="98" d="100"/>
        </p:scale>
        <p:origin x="114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C7D29CC-BC9E-404E-9A27-1DE923EF7B9E}" type="datetimeFigureOut">
              <a:rPr lang="zh-CN" altLang="en-US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35587A8-7F73-484A-B22D-F80106E619D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876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39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359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215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2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59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81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282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494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940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705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234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846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575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126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19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40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301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595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9906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919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146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587A8-7F73-484A-B22D-F80106E619D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10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FAD1FD-48B2-458C-8885-2364D2D71A88}" type="datetimeFigureOut">
              <a:rPr lang="zh-CN" altLang="en-US" smtClean="0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F67C9-F094-40C6-898D-31FD4743B1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32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F39370-4EBF-430B-B14C-8BEE6A53A050}" type="datetimeFigureOut">
              <a:rPr lang="zh-CN" altLang="en-US" smtClean="0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104E-6C86-4CCA-9BA7-8C83173A56E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50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5B682E-5F2C-47E7-B10B-A8CA2CF0C84F}" type="datetimeFigureOut">
              <a:rPr lang="zh-CN" altLang="en-US" smtClean="0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2787-9C37-4FF9-B911-06FB9B926F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16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7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9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21.xml"/><Relationship Id="rId7" Type="http://schemas.openxmlformats.org/officeDocument/2006/relationships/image" Target="../media/image10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25.xml"/><Relationship Id="rId7" Type="http://schemas.openxmlformats.org/officeDocument/2006/relationships/image" Target="../media/image12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29.xml"/><Relationship Id="rId7" Type="http://schemas.openxmlformats.org/officeDocument/2006/relationships/image" Target="../media/image14.jpe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33.xml"/><Relationship Id="rId7" Type="http://schemas.openxmlformats.org/officeDocument/2006/relationships/image" Target="../media/image16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tags" Target="../tags/tag37.xml"/><Relationship Id="rId7" Type="http://schemas.openxmlformats.org/officeDocument/2006/relationships/image" Target="../media/image18.jpe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41.xml"/><Relationship Id="rId7" Type="http://schemas.openxmlformats.org/officeDocument/2006/relationships/image" Target="../media/image20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23.jpe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25.jpe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24.jpe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27.jpe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26.jpe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33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32.jpe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34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34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3">
            <a:extLst>
              <a:ext uri="{FF2B5EF4-FFF2-40B4-BE49-F238E27FC236}">
                <a16:creationId xmlns:a16="http://schemas.microsoft.com/office/drawing/2014/main" xmlns="" id="{EE4D4878-C30E-4ACA-BD8F-F42C43399D7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4"/>
            <a:ext cx="12192000" cy="6830351"/>
          </a:xfrm>
          <a:prstGeom prst="rect">
            <a:avLst/>
          </a:prstGeom>
        </p:spPr>
      </p:pic>
      <p:pic>
        <p:nvPicPr>
          <p:cNvPr id="7" name="PA-图片 6">
            <a:extLst>
              <a:ext uri="{FF2B5EF4-FFF2-40B4-BE49-F238E27FC236}">
                <a16:creationId xmlns:a16="http://schemas.microsoft.com/office/drawing/2014/main" xmlns="" id="{F382C3F3-9B62-430C-A808-2F75D32B7E5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24424" r="6249" b="28667"/>
          <a:stretch/>
        </p:blipFill>
        <p:spPr>
          <a:xfrm>
            <a:off x="2068496" y="1331651"/>
            <a:ext cx="7501632" cy="1074198"/>
          </a:xfrm>
          <a:prstGeom prst="rect">
            <a:avLst/>
          </a:prstGeom>
        </p:spPr>
      </p:pic>
      <p:sp>
        <p:nvSpPr>
          <p:cNvPr id="8" name="PA-文本框 7">
            <a:extLst>
              <a:ext uri="{FF2B5EF4-FFF2-40B4-BE49-F238E27FC236}">
                <a16:creationId xmlns:a16="http://schemas.microsoft.com/office/drawing/2014/main" xmlns="" id="{DC18BFF9-E18B-4043-90E5-2DFA2816AB0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947386" y="303406"/>
            <a:ext cx="5104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</a:rPr>
              <a:t>亲亲我的宝贝</a:t>
            </a:r>
            <a:r>
              <a:rPr lang="en-US" altLang="zh-CN" sz="1600" dirty="0">
                <a:solidFill>
                  <a:schemeClr val="bg1"/>
                </a:solidFill>
              </a:rPr>
              <a:t>·</a:t>
            </a:r>
            <a:r>
              <a:rPr lang="zh-CN" altLang="en-US" sz="1600" dirty="0">
                <a:solidFill>
                  <a:schemeClr val="bg1"/>
                </a:solidFill>
              </a:rPr>
              <a:t>儿童绘本故事会系列</a:t>
            </a:r>
          </a:p>
        </p:txBody>
      </p:sp>
      <p:grpSp>
        <p:nvGrpSpPr>
          <p:cNvPr id="11" name="PA-组合 10">
            <a:extLst>
              <a:ext uri="{FF2B5EF4-FFF2-40B4-BE49-F238E27FC236}">
                <a16:creationId xmlns:a16="http://schemas.microsoft.com/office/drawing/2014/main" xmlns="" id="{EF36FFB0-0CB5-4945-BCBA-16929D7BAF2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395101" y="2920753"/>
            <a:ext cx="1586054" cy="469716"/>
            <a:chOff x="6897951" y="2827032"/>
            <a:chExt cx="2308192" cy="683580"/>
          </a:xfrm>
        </p:grpSpPr>
        <p:sp>
          <p:nvSpPr>
            <p:cNvPr id="10" name="PA-椭圆 9">
              <a:extLst>
                <a:ext uri="{FF2B5EF4-FFF2-40B4-BE49-F238E27FC236}">
                  <a16:creationId xmlns:a16="http://schemas.microsoft.com/office/drawing/2014/main" xmlns="" id="{2877FE1C-B684-421F-99A4-7E1A56616AF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897951" y="2827032"/>
              <a:ext cx="683580" cy="6835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PA-椭圆 11">
              <a:extLst>
                <a:ext uri="{FF2B5EF4-FFF2-40B4-BE49-F238E27FC236}">
                  <a16:creationId xmlns:a16="http://schemas.microsoft.com/office/drawing/2014/main" xmlns="" id="{0D3FDC23-8EF3-4AC2-9BD1-25439B5C12E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710257" y="2827032"/>
              <a:ext cx="683580" cy="6835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PA-椭圆 12">
              <a:extLst>
                <a:ext uri="{FF2B5EF4-FFF2-40B4-BE49-F238E27FC236}">
                  <a16:creationId xmlns:a16="http://schemas.microsoft.com/office/drawing/2014/main" xmlns="" id="{1508A8FD-EDB6-4FB3-8653-2C90C3E88CE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522563" y="2827032"/>
              <a:ext cx="683580" cy="6835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PA-文本框 13">
            <a:extLst>
              <a:ext uri="{FF2B5EF4-FFF2-40B4-BE49-F238E27FC236}">
                <a16:creationId xmlns:a16="http://schemas.microsoft.com/office/drawing/2014/main" xmlns="" id="{F4ADCEBA-91DD-4065-830C-8CCE8D1196F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395101" y="2892679"/>
            <a:ext cx="183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演 讲 者：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5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01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椭圆 1">
            <a:extLst>
              <a:ext uri="{FF2B5EF4-FFF2-40B4-BE49-F238E27FC236}">
                <a16:creationId xmlns:a16="http://schemas.microsoft.com/office/drawing/2014/main" xmlns="" id="{A5EA96B2-FA77-4A85-84FA-FBFC1615BD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273988" y="2796466"/>
            <a:ext cx="1660124" cy="16601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故事会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8316F14-E200-47B5-BDA6-B40AC91BE5F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85775" y="285750"/>
            <a:ext cx="5048250" cy="1477328"/>
          </a:xfrm>
          <a:prstGeom prst="rect">
            <a:avLst/>
          </a:prstGeom>
          <a:solidFill>
            <a:srgbClr val="FAF5E2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/>
              <a:t>皇冠觉得自己在软垫上呆够啦</a:t>
            </a:r>
            <a:r>
              <a:rPr lang="en-US" altLang="zh-CN" b="1" dirty="0"/>
              <a:t>!</a:t>
            </a:r>
          </a:p>
          <a:p>
            <a:r>
              <a:rPr lang="en-US" altLang="zh-CN" b="1" dirty="0"/>
              <a:t>“</a:t>
            </a:r>
            <a:r>
              <a:rPr lang="zh-CN" altLang="en-US" b="1" dirty="0"/>
              <a:t>我应该去寻找一个新的位置．寻找一个国王</a:t>
            </a:r>
            <a:r>
              <a:rPr lang="en-US" altLang="zh-CN" b="1" dirty="0"/>
              <a:t>!”</a:t>
            </a:r>
            <a:r>
              <a:rPr lang="zh-CN" altLang="en-US" b="1" dirty="0"/>
              <a:t>他一边说着．一边从唾着了的看守身旁飞过，偷偷地溜出了博物馆</a:t>
            </a:r>
            <a:r>
              <a:rPr lang="en-US" altLang="zh-CN" b="1" dirty="0"/>
              <a:t>——</a:t>
            </a:r>
            <a:r>
              <a:rPr lang="zh-CN" altLang="en-US" b="1" dirty="0"/>
              <a:t>一座旧城堡。</a:t>
            </a:r>
          </a:p>
          <a:p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F85BA15B-F14A-4F9B-80D6-61DEA082EE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8125" y="285750"/>
            <a:ext cx="5495925" cy="1994457"/>
          </a:xfrm>
          <a:prstGeom prst="rect">
            <a:avLst/>
          </a:prstGeom>
          <a:solidFill>
            <a:srgbClr val="EFE1B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正好，有一位老人坐在公园里的长凳上，皇冠就轻轻地落在了他的头上。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老人马上跳了起来，变得像一个骄横的将军一样。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“你们</a:t>
            </a:r>
            <a:r>
              <a:rPr lang="en-US" altLang="zh-CN" sz="1400" dirty="0"/>
              <a:t>!</a:t>
            </a:r>
            <a:r>
              <a:rPr lang="zh-CN" altLang="en-US" sz="1400" dirty="0"/>
              <a:t>所有绿色的树木啊，都给我立正</a:t>
            </a:r>
            <a:r>
              <a:rPr lang="en-US" altLang="zh-CN" sz="1400" dirty="0"/>
              <a:t>——</a:t>
            </a:r>
            <a:r>
              <a:rPr lang="zh-CN" altLang="en-US" sz="1400" dirty="0"/>
              <a:t>站好了</a:t>
            </a:r>
            <a:r>
              <a:rPr lang="en-US" altLang="zh-CN" sz="1400" dirty="0"/>
              <a:t>!”</a:t>
            </a:r>
            <a:r>
              <a:rPr lang="zh-CN" altLang="en-US" sz="1400" dirty="0"/>
              <a:t>他怒吼着，“乖乖地呆在郁金香的后面吧！你们，都得听我的指挥！”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皇冠观察了一会儿，然后离开了这个暴躁的人，继续往前飞去。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矩形 4"/>
          <p:cNvSpPr/>
          <p:nvPr>
            <p:custDataLst>
              <p:tags r:id="rId1"/>
            </p:custDataLst>
          </p:nvPr>
        </p:nvSpPr>
        <p:spPr>
          <a:xfrm>
            <a:off x="3232844" y="2688955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www.1ppt.com/moban/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素材：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背景：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www.1ppt.com/beijing/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图表：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www.1ppt.com/xiazai/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www.1ppt.com/ziliao/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www.1ppt.com/fanwen/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www.1ppt.com/shiti/  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www.1ppt.com/jiaoan/ 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论坛：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www.1ppt.cn                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语文课件：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www.1ppt.com/kejian/yuwen/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数学课件：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www.1ppt.com/kejian/shuxue/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英语课件：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www.1ppt.com/kejian/yingyu/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美术课件：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www.1ppt.com/kejian/meishu/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科学课件：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www.1ppt.com/kejian/kexue/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物理课件：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www.1ppt.com/kejian/wuli/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化学课件：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www.1ppt.com/kejian/huaxue/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生物课件：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www.1ppt.com/kejian/shengwu/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地理课件：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www.1ppt.com/kejian/dili/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历史课件：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www.1ppt.com/kejian/lishi/        </a:t>
            </a:r>
          </a:p>
        </p:txBody>
      </p:sp>
      <p:pic>
        <p:nvPicPr>
          <p:cNvPr id="10242" name="PA-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A-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A-矩形 5">
            <a:extLst>
              <a:ext uri="{FF2B5EF4-FFF2-40B4-BE49-F238E27FC236}">
                <a16:creationId xmlns:a16="http://schemas.microsoft.com/office/drawing/2014/main" xmlns="" id="{195C8B97-C79E-4F94-888F-545D021A1D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667499" y="205226"/>
            <a:ext cx="5229226" cy="1754326"/>
          </a:xfrm>
          <a:prstGeom prst="rect">
            <a:avLst/>
          </a:prstGeom>
          <a:solidFill>
            <a:srgbClr val="F6F1DE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444444"/>
                </a:solidFill>
                <a:latin typeface="Tahoma" panose="020B0604030504040204" pitchFamily="34" charset="0"/>
              </a:rPr>
              <a:t>皇冠又飞到了一位优雅的女士头顶，静静地落在她高高盘起的头发上。</a:t>
            </a:r>
          </a:p>
          <a:p>
            <a:r>
              <a:rPr lang="zh-CN" altLang="en-US" dirty="0">
                <a:solidFill>
                  <a:srgbClr val="444444"/>
                </a:solidFill>
                <a:latin typeface="Tahoma" panose="020B0604030504040204" pitchFamily="34" charset="0"/>
              </a:rPr>
              <a:t>这位女士正带着她的白色卷毛狗在散步呢。</a:t>
            </a:r>
          </a:p>
          <a:p>
            <a:r>
              <a:rPr lang="zh-CN" altLang="en-US" dirty="0">
                <a:solidFill>
                  <a:srgbClr val="444444"/>
                </a:solidFill>
                <a:latin typeface="Tahoma" panose="020B0604030504040204" pitchFamily="34" charset="0"/>
              </a:rPr>
              <a:t>“我宣布：所有的狗狗，都能得到一份精美的食物！”她突然高声地喊到。</a:t>
            </a:r>
          </a:p>
          <a:p>
            <a:r>
              <a:rPr lang="zh-CN" altLang="en-US" dirty="0">
                <a:solidFill>
                  <a:srgbClr val="444444"/>
                </a:solidFill>
                <a:latin typeface="Tahoma" panose="020B0604030504040204" pitchFamily="34" charset="0"/>
              </a:rPr>
              <a:t>皇冠吓得赶紧飞走了</a:t>
            </a:r>
            <a:r>
              <a:rPr lang="en-US" altLang="zh-CN" dirty="0">
                <a:solidFill>
                  <a:srgbClr val="444444"/>
                </a:solidFill>
                <a:latin typeface="Tahoma" panose="020B0604030504040204" pitchFamily="34" charset="0"/>
              </a:rPr>
              <a:t>......</a:t>
            </a:r>
            <a:endParaRPr lang="en-US" altLang="zh-CN" b="0" i="0" dirty="0">
              <a:solidFill>
                <a:srgbClr val="444444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5E35B69-2F2E-408D-A15D-A65779594AA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372475" y="266700"/>
            <a:ext cx="3524250" cy="2556726"/>
          </a:xfrm>
          <a:prstGeom prst="rect">
            <a:avLst/>
          </a:prstGeom>
          <a:solidFill>
            <a:srgbClr val="F5F0DC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接下来，皇冠遇到的是一个运送垃圾的人。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就在皇冠落在这个人头上的时候，他开始大声对他的同事说个不停：“等着瞧吧，总有一天，我会在这里发现金子的！我会找到金子！而且，我家里所有的东西，都将会是金子做的！房子是金子做的，车子是金子做的，花园的篱笆是金子做的</a:t>
            </a:r>
            <a:r>
              <a:rPr lang="en-US" altLang="zh-CN" sz="1200" dirty="0"/>
              <a:t>……</a:t>
            </a:r>
            <a:r>
              <a:rPr lang="zh-CN" altLang="en-US" sz="1200" dirty="0"/>
              <a:t>所有的东西都是！我还要买下整个百货商店</a:t>
            </a:r>
            <a:r>
              <a:rPr lang="en-US" altLang="zh-CN" sz="1200" dirty="0"/>
              <a:t>……”</a:t>
            </a: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F098CE2F-F3C3-4B44-A829-8A090724DCF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65676" y="424934"/>
            <a:ext cx="3964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皇冠听了，轻手轻脚地又飞向天空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0222E301-84FE-4AE4-ACE2-46C187EB0B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4825" y="432139"/>
            <a:ext cx="5086350" cy="1722716"/>
          </a:xfrm>
          <a:prstGeom prst="rect">
            <a:avLst/>
          </a:prstGeom>
          <a:solidFill>
            <a:srgbClr val="F7F2DC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这个时候，一个又矮又胖的男子，背着邮包从旁边经过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</a:t>
            </a: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皇冠慢慢靠近了他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“</a:t>
            </a: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哪些东西能寄到哪里，都得由我决定！”这个男人一边叫着，一边撕开了所有的信件，打开了所有的包裹，“这都是什么呀！所有的信都得重写！生日卡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</a:t>
            </a: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情书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……”</a:t>
            </a: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男人一边看着，一边乱丢着，“我得给这些人好好提提意见了！哈哈哈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……”</a:t>
            </a:r>
            <a:endParaRPr lang="en-US" altLang="zh-CN" sz="1200" i="0" dirty="0">
              <a:solidFill>
                <a:srgbClr val="191919"/>
              </a:solidFill>
              <a:effectLst/>
              <a:latin typeface="PingFang SC"/>
            </a:endParaRP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3B225B52-0451-4F8B-8433-0BBA6F7DEC3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900" y="25869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这简直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r>
              <a:rPr lang="zh-CN" altLang="en-US" dirty="0">
                <a:solidFill>
                  <a:srgbClr val="191919"/>
                </a:solidFill>
                <a:latin typeface="PingFang SC"/>
              </a:rPr>
              <a:t>太可怕了！皇冠飞快地跳了起来，</a:t>
            </a:r>
            <a:endParaRPr lang="en-US" altLang="zh-CN" dirty="0">
              <a:solidFill>
                <a:srgbClr val="191919"/>
              </a:solidFill>
              <a:latin typeface="PingFang SC"/>
            </a:endParaRPr>
          </a:p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继续向前飞去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FBDC5DBB-ABA2-4EFD-803B-47E5C3D562F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23850" y="237262"/>
            <a:ext cx="5305425" cy="1168718"/>
          </a:xfrm>
          <a:prstGeom prst="rect">
            <a:avLst/>
          </a:prstGeom>
          <a:solidFill>
            <a:srgbClr val="F9F1DC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这时，皇冠看到一只猫懒洋洋地躺在草地上，它轻轻落了下去</a:t>
            </a: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191919"/>
                </a:solidFill>
                <a:latin typeface="PingFang SC"/>
              </a:rPr>
              <a:t>“</a:t>
            </a:r>
            <a:r>
              <a:rPr lang="zh-CN" altLang="en-US" sz="1200" dirty="0">
                <a:solidFill>
                  <a:srgbClr val="191919"/>
                </a:solidFill>
                <a:latin typeface="PingFang SC"/>
              </a:rPr>
              <a:t>哼！所有的狗狗都给我走开！所有的人都给我走开！所有的高楼，所有的交通工具，都给我消失！”这只猫突然吼了起来，“我要建立一座城市！一座只有猫生活的城市！”</a:t>
            </a:r>
            <a:endParaRPr lang="zh-CN" altLang="en-US" sz="1200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DB59E529-D732-4CEB-AA13-CA3C988A399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162675" y="237262"/>
            <a:ext cx="2924175" cy="923330"/>
          </a:xfrm>
          <a:prstGeom prst="rect">
            <a:avLst/>
          </a:prstGeom>
          <a:solidFill>
            <a:srgbClr val="F8EDD9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猜猜皇冠怎么做了？</a:t>
            </a:r>
          </a:p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“天呐！”没错，皇冠连忙离开了这只猫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endParaRPr lang="en-US" altLang="zh-CN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solidFill>
            <a:srgbClr val="EEE3D1"/>
          </a:solidFill>
          <a:ln>
            <a:noFill/>
          </a:ln>
          <a:extLst/>
        </p:spPr>
      </p:pic>
      <p:pic>
        <p:nvPicPr>
          <p:cNvPr id="14339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0AFC1E89-A69A-450F-9F1A-C39F5E80035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61975" y="4733925"/>
            <a:ext cx="5067300" cy="1477328"/>
          </a:xfrm>
          <a:prstGeom prst="rect">
            <a:avLst/>
          </a:prstGeom>
          <a:solidFill>
            <a:srgbClr val="EEE3D1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它又看到一位父亲正陪着女儿去游乐场，于是</a:t>
            </a:r>
            <a:r>
              <a:rPr lang="en-US" altLang="zh-CN" dirty="0"/>
              <a:t>……“</a:t>
            </a:r>
            <a:r>
              <a:rPr lang="zh-CN" altLang="en-US" dirty="0"/>
              <a:t>听见没有！你必须听我的安排！”这位父亲喊了起来，“听着，老老实实坐在这张椅子上！不许和陌生的小朋友说话！不许乱跑！不许把衣服弄脏！不许碰别的东西！不许</a:t>
            </a:r>
            <a:r>
              <a:rPr lang="en-US" altLang="zh-CN" dirty="0"/>
              <a:t>……”</a:t>
            </a:r>
            <a:endParaRPr lang="zh-CN" altLang="en-US" dirty="0"/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9D9B0D26-2360-487D-B705-A85A4DC941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61975" y="6349960"/>
            <a:ext cx="3272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皇冠倒吸一口凉气，飞走了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A-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A-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F641752D-DFBD-4C6A-B2A9-D73E28E62F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91399" y="238036"/>
            <a:ext cx="4429125" cy="1477328"/>
          </a:xfrm>
          <a:prstGeom prst="rect">
            <a:avLst/>
          </a:prstGeom>
          <a:solidFill>
            <a:srgbClr val="F3E7CD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皇冠感觉好累好累，这时它看到一位正趴在桌子上写着什么的少女，就悄悄落了过去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</a:p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只见那少女写到：“假如我有权利的话，我要让他再也不敢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……”</a:t>
            </a:r>
            <a:endParaRPr lang="en-US" altLang="zh-CN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EAF9B831-EE96-4E5D-A37A-B526F15810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35840" y="1953400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看到这里，皇冠又悄悄飞走了。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61BCDE68-7757-4E2F-85B4-CB65D5F75BF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61999" y="5381536"/>
            <a:ext cx="10296525" cy="923330"/>
          </a:xfrm>
          <a:prstGeom prst="rect">
            <a:avLst/>
          </a:prstGeom>
          <a:solidFill>
            <a:srgbClr val="F8F1D5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接着呢，皇冠看到一群孩子在草坪上踢足球，它小心翼翼地落到了一个高高瘦瘦的男孩儿头上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</a:p>
          <a:p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“</a:t>
            </a:r>
            <a:r>
              <a:rPr lang="zh-CN" altLang="en-US" dirty="0">
                <a:solidFill>
                  <a:srgbClr val="191919"/>
                </a:solidFill>
                <a:latin typeface="PingFang SC"/>
              </a:rPr>
              <a:t>喂！都给我闪开！”男孩叫着，大家都飞快地闪开，看着男孩用力地把球射向球门。</a:t>
            </a:r>
            <a:endParaRPr lang="en-US" altLang="zh-CN" dirty="0">
              <a:solidFill>
                <a:srgbClr val="191919"/>
              </a:solidFill>
              <a:latin typeface="PingFang SC"/>
            </a:endParaRPr>
          </a:p>
          <a:p>
            <a:r>
              <a:rPr lang="zh-CN" altLang="en-US" dirty="0"/>
              <a:t>“唉</a:t>
            </a:r>
            <a:r>
              <a:rPr lang="en-US" altLang="zh-CN" dirty="0"/>
              <a:t>……”</a:t>
            </a:r>
            <a:r>
              <a:rPr lang="zh-CN" altLang="en-US" dirty="0"/>
              <a:t>皇冠只好又飞到天空中去了</a:t>
            </a:r>
            <a:r>
              <a:rPr lang="en-US" altLang="zh-CN" dirty="0"/>
              <a:t>……</a:t>
            </a:r>
            <a:endParaRPr lang="zh-CN" altLang="en-US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705E617D-6DA9-4E03-9207-D23EE82350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47650" y="4656862"/>
            <a:ext cx="5667375" cy="2031325"/>
          </a:xfrm>
          <a:prstGeom prst="rect">
            <a:avLst/>
          </a:prstGeom>
          <a:solidFill>
            <a:srgbClr val="D7DAC9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飞着飞着，皇冠看到了闪闪发光的大海，它飞了过去，在海面上漂了一会儿，然后钻进水中，落到了一条蓝色的大鱼头上。</a:t>
            </a:r>
          </a:p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“喂！所有的鱼都给我听好了！”这条大蓝鱼叫了起来，“我受够了这里花花绿绿、乱糟糟的样子！从现在开始，你们都得给我变成蓝色！谁要是敢不听我的，哼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……”</a:t>
            </a:r>
            <a:endParaRPr lang="en-US" altLang="zh-CN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CF1E432-AA2F-471C-82B3-E22791ADFB4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29374" y="290810"/>
            <a:ext cx="5419725" cy="923330"/>
          </a:xfrm>
          <a:prstGeom prst="rect">
            <a:avLst/>
          </a:prstGeom>
          <a:solidFill>
            <a:srgbClr val="FAF6F3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飞了这么一大圈，皇冠想回家了。“看来，我还是应该待在博物馆里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  <a:r>
              <a:rPr lang="zh-CN" altLang="en-US" dirty="0">
                <a:solidFill>
                  <a:srgbClr val="191919"/>
                </a:solidFill>
                <a:latin typeface="PingFang SC"/>
              </a:rPr>
              <a:t>在那里，每个人都能看到我，每个人都能在想象中当国王，这就够了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……”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954FE03-7B31-4CC5-B8CA-D28E7CD9F2E0}"/>
              </a:ext>
            </a:extLst>
          </p:cNvPr>
          <p:cNvSpPr/>
          <p:nvPr/>
        </p:nvSpPr>
        <p:spPr>
          <a:xfrm>
            <a:off x="381000" y="157460"/>
            <a:ext cx="5486400" cy="923330"/>
          </a:xfrm>
          <a:prstGeom prst="rect">
            <a:avLst/>
          </a:prstGeom>
          <a:solidFill>
            <a:srgbClr val="F6EFDC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于是，皇冠在高高的天空中划出一道弧线，向自己的城堡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——</a:t>
            </a:r>
            <a:r>
              <a:rPr lang="zh-CN" altLang="en-US" dirty="0">
                <a:solidFill>
                  <a:srgbClr val="191919"/>
                </a:solidFill>
                <a:latin typeface="PingFang SC"/>
              </a:rPr>
              <a:t>博物馆，飞去</a:t>
            </a:r>
            <a:r>
              <a:rPr lang="en-US" altLang="zh-CN" dirty="0">
                <a:solidFill>
                  <a:srgbClr val="191919"/>
                </a:solidFill>
                <a:latin typeface="PingFang SC"/>
              </a:rPr>
              <a:t>……</a:t>
            </a:r>
          </a:p>
          <a:p>
            <a:r>
              <a:rPr lang="zh-CN" altLang="en-US" dirty="0">
                <a:solidFill>
                  <a:srgbClr val="191919"/>
                </a:solidFill>
                <a:latin typeface="PingFang SC"/>
              </a:rPr>
              <a:t>这一路上呀，它都时刻留意着，不靠近任何人呢！</a:t>
            </a:r>
            <a:endParaRPr lang="zh-CN" altLang="en-US" b="0" i="0" dirty="0">
              <a:solidFill>
                <a:srgbClr val="191919"/>
              </a:solidFill>
              <a:effectLst/>
              <a:latin typeface="PingFang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01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椭圆 1">
            <a:extLst>
              <a:ext uri="{FF2B5EF4-FFF2-40B4-BE49-F238E27FC236}">
                <a16:creationId xmlns:a16="http://schemas.microsoft.com/office/drawing/2014/main" xmlns="" id="{A5EA96B2-FA77-4A85-84FA-FBFC1615BD9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273988" y="2796466"/>
            <a:ext cx="1660124" cy="16601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收获</a:t>
            </a:r>
          </a:p>
        </p:txBody>
      </p:sp>
    </p:spTree>
    <p:extLst>
      <p:ext uri="{BB962C8B-B14F-4D97-AF65-F5344CB8AC3E}">
        <p14:creationId xmlns:p14="http://schemas.microsoft.com/office/powerpoint/2010/main" val="14432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9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2F9E70BA-D21F-4DCD-B06C-7A85677D26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81600" y="2274838"/>
            <a:ext cx="67627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每个大人心里都住着一个孩子</a:t>
            </a:r>
            <a:endParaRPr lang="zh-CN" altLang="en-US" dirty="0"/>
          </a:p>
          <a:p>
            <a:r>
              <a:rPr lang="zh-CN" altLang="en-US" b="1" dirty="0"/>
              <a:t/>
            </a:r>
            <a:br>
              <a:rPr lang="zh-CN" altLang="en-US" b="1" dirty="0"/>
            </a:br>
            <a:endParaRPr lang="zh-CN" altLang="en-US" dirty="0"/>
          </a:p>
          <a:p>
            <a:r>
              <a:rPr lang="zh-CN" altLang="en-US" dirty="0"/>
              <a:t>一顶在博物馆里待久了的皇冠，有一天趁守门人酣睡悄悄飞了出去。“我应该找一个新的归宿，找一个国王”。</a:t>
            </a:r>
            <a:r>
              <a:rPr lang="en-US" altLang="zh-CN" dirty="0"/>
              <a:t>——</a:t>
            </a:r>
            <a:r>
              <a:rPr lang="zh-CN" altLang="en-US" dirty="0"/>
              <a:t>皇冠寻找国王，是不是名正言顺，却又充满了期待？读过作家雅尼什和画家班石一起创作的图画书，你肯定不陌生他俩的奇思妙想。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5" name="PA-图片 4">
            <a:extLst>
              <a:ext uri="{FF2B5EF4-FFF2-40B4-BE49-F238E27FC236}">
                <a16:creationId xmlns:a16="http://schemas.microsoft.com/office/drawing/2014/main" xmlns="" id="{47FE3892-4721-451E-9C9E-0F47940180E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24424" r="6249" b="28667"/>
          <a:stretch/>
        </p:blipFill>
        <p:spPr>
          <a:xfrm>
            <a:off x="8629649" y="464876"/>
            <a:ext cx="3226941" cy="462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090C7C82-349D-4A5C-BE17-7DFF9902EB1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67025" y="172084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《</a:t>
            </a:r>
            <a:r>
              <a:rPr lang="zh-CN" altLang="en-US" dirty="0"/>
              <a:t>寻找国王的皇冠</a:t>
            </a:r>
            <a:r>
              <a:rPr lang="en-US" altLang="zh-CN" dirty="0"/>
              <a:t>》</a:t>
            </a:r>
            <a:r>
              <a:rPr lang="zh-CN" altLang="en-US" dirty="0"/>
              <a:t>让我们看到人性中的本质，我们需要做的清理自己的内心世界，当然，对于孩子来说并不容易理解到这一点，家长在亲子阅读的过程中，需要引导孩子注意到为什么皇冠会离开那些它挑选的主人，为什么皇冠最后失望地回到博物馆，并决定不靠近任何人？当一个人拥有了权利、地位和号召力的时候，不是依靠这些来发泄个人的情绪、满足个人的喜好，而是用权利和号召力让更多的人得到幸福，这才是皇冠真正要寻找的主人。</a:t>
            </a:r>
          </a:p>
          <a:p>
            <a:endParaRPr lang="zh-CN" altLang="en-US" dirty="0"/>
          </a:p>
          <a:p>
            <a:r>
              <a:rPr lang="zh-CN" altLang="en-US" dirty="0"/>
              <a:t>    </a:t>
            </a:r>
          </a:p>
          <a:p>
            <a:endParaRPr lang="zh-CN" altLang="en-US" dirty="0"/>
          </a:p>
          <a:p>
            <a:r>
              <a:rPr lang="zh-CN" altLang="en-US" dirty="0"/>
              <a:t>    如果皇冠落在你的头上，你会怎么做呢？</a:t>
            </a:r>
          </a:p>
        </p:txBody>
      </p:sp>
      <p:pic>
        <p:nvPicPr>
          <p:cNvPr id="6" name="PA-图片 5">
            <a:extLst>
              <a:ext uri="{FF2B5EF4-FFF2-40B4-BE49-F238E27FC236}">
                <a16:creationId xmlns:a16="http://schemas.microsoft.com/office/drawing/2014/main" xmlns="" id="{DB26FE56-5A95-433B-9BEA-49A551B7C51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4"/>
            <a:ext cx="12191999" cy="6830351"/>
          </a:xfrm>
          <a:prstGeom prst="rect">
            <a:avLst/>
          </a:prstGeom>
        </p:spPr>
      </p:pic>
      <p:sp>
        <p:nvSpPr>
          <p:cNvPr id="8" name="PA-矩形 7">
            <a:extLst>
              <a:ext uri="{FF2B5EF4-FFF2-40B4-BE49-F238E27FC236}">
                <a16:creationId xmlns:a16="http://schemas.microsoft.com/office/drawing/2014/main" xmlns="" id="{4326BA65-939F-4B89-8A58-44AD832800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19278" y="1720840"/>
            <a:ext cx="63914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如果皇冠落在你的头上，</a:t>
            </a:r>
            <a:endParaRPr lang="en-US" altLang="zh-CN" sz="4400" b="1" dirty="0">
              <a:solidFill>
                <a:schemeClr val="bg1"/>
              </a:solidFill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你会怎么做呢？</a:t>
            </a:r>
            <a:endParaRPr lang="zh-CN" altLang="en-US" sz="4400" b="1" dirty="0"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06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-图片 5">
            <a:extLst>
              <a:ext uri="{FF2B5EF4-FFF2-40B4-BE49-F238E27FC236}">
                <a16:creationId xmlns:a16="http://schemas.microsoft.com/office/drawing/2014/main" xmlns="" id="{DB26FE56-5A95-433B-9BEA-49A551B7C51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4"/>
            <a:ext cx="12191999" cy="6830351"/>
          </a:xfrm>
          <a:prstGeom prst="rect">
            <a:avLst/>
          </a:prstGeom>
        </p:spPr>
      </p:pic>
      <p:sp>
        <p:nvSpPr>
          <p:cNvPr id="7" name="PA-矩形 6">
            <a:extLst>
              <a:ext uri="{FF2B5EF4-FFF2-40B4-BE49-F238E27FC236}">
                <a16:creationId xmlns:a16="http://schemas.microsoft.com/office/drawing/2014/main" xmlns="" id="{752E5BD9-4963-43FB-8FB0-98223198788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62825" y="1720840"/>
            <a:ext cx="4591050" cy="4615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《</a:t>
            </a:r>
            <a:r>
              <a:rPr lang="zh-CN" altLang="en-US" dirty="0">
                <a:solidFill>
                  <a:schemeClr val="bg1"/>
                </a:solidFill>
              </a:rPr>
              <a:t>寻找国王的皇冠</a:t>
            </a:r>
            <a:r>
              <a:rPr lang="en-US" altLang="zh-CN" dirty="0">
                <a:solidFill>
                  <a:schemeClr val="bg1"/>
                </a:solidFill>
              </a:rPr>
              <a:t>》</a:t>
            </a:r>
            <a:r>
              <a:rPr lang="zh-CN" altLang="en-US" dirty="0">
                <a:solidFill>
                  <a:schemeClr val="bg1"/>
                </a:solidFill>
              </a:rPr>
              <a:t>让我们看到人性中的本质，我们需要做的清理自己的内心世界，当然，对于孩子来说并不容易理解到这一点，家长在亲子阅读的过程中，需要引导孩子注意到为什么皇冠会离开那些它挑选的主人，为什么皇冠最后失望地回到博物馆，并决定不靠近任何人？当一个人拥有了权利、地位和号召力的时候，不是依靠这些来发泄个人的情绪、满足个人的喜好，而是用权利和号召力让更多的人得到幸福，这才是皇冠真正要寻找的主人。</a:t>
            </a:r>
          </a:p>
        </p:txBody>
      </p:sp>
      <p:sp>
        <p:nvSpPr>
          <p:cNvPr id="8" name="PA-矩形 7">
            <a:extLst>
              <a:ext uri="{FF2B5EF4-FFF2-40B4-BE49-F238E27FC236}">
                <a16:creationId xmlns:a16="http://schemas.microsoft.com/office/drawing/2014/main" xmlns="" id="{4326BA65-939F-4B89-8A58-44AD8328009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32052" y="1288524"/>
            <a:ext cx="469872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如果皇冠落在你的头上，</a:t>
            </a:r>
            <a:endParaRPr lang="en-US" altLang="zh-CN" sz="3200" b="1" dirty="0">
              <a:solidFill>
                <a:schemeClr val="bg1"/>
              </a:solidFill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你会怎么做呢？</a:t>
            </a:r>
            <a:endParaRPr lang="zh-CN" altLang="en-US" sz="3200" b="1" dirty="0"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594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>
            <a:extLst>
              <a:ext uri="{FF2B5EF4-FFF2-40B4-BE49-F238E27FC236}">
                <a16:creationId xmlns:a16="http://schemas.microsoft.com/office/drawing/2014/main" xmlns="" id="{2A8E97DF-70E5-47E5-BB13-96F396D527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/>
          <a:srcRect l="14324" t="18755" r="5103" b="652"/>
          <a:stretch/>
        </p:blipFill>
        <p:spPr>
          <a:xfrm>
            <a:off x="4419601" y="2531144"/>
            <a:ext cx="3057524" cy="3357812"/>
          </a:xfrm>
          <a:prstGeom prst="rect">
            <a:avLst/>
          </a:prstGeom>
        </p:spPr>
      </p:pic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30E5512E-63F7-4B67-BC2E-71BB27449CC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00253" y="778544"/>
            <a:ext cx="63914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如果皇冠落在你的头上，</a:t>
            </a:r>
            <a:endParaRPr lang="en-US" altLang="zh-CN" sz="4400" b="1" dirty="0">
              <a:latin typeface="华康娃娃体W5(P)" panose="040B0500000000000000" pitchFamily="82" charset="-122"/>
              <a:ea typeface="华康娃娃体W5(P)" panose="040B0500000000000000" pitchFamily="82" charset="-122"/>
            </a:endParaRPr>
          </a:p>
          <a:p>
            <a:pPr algn="ctr"/>
            <a:r>
              <a:rPr lang="zh-CN" altLang="en-US" sz="4400" b="1" dirty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你会怎么做呢？</a:t>
            </a:r>
          </a:p>
        </p:txBody>
      </p:sp>
    </p:spTree>
    <p:extLst>
      <p:ext uri="{BB962C8B-B14F-4D97-AF65-F5344CB8AC3E}">
        <p14:creationId xmlns:p14="http://schemas.microsoft.com/office/powerpoint/2010/main" val="245846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-图片 2">
            <a:extLst>
              <a:ext uri="{FF2B5EF4-FFF2-40B4-BE49-F238E27FC236}">
                <a16:creationId xmlns:a16="http://schemas.microsoft.com/office/drawing/2014/main" xmlns="" id="{D8A35EB6-F699-4046-B594-5F2B1D98B52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4"/>
            <a:ext cx="12192000" cy="6830351"/>
          </a:xfrm>
          <a:prstGeom prst="rect">
            <a:avLst/>
          </a:prstGeom>
        </p:spPr>
      </p:pic>
      <p:sp>
        <p:nvSpPr>
          <p:cNvPr id="4" name="PA-文本框 3">
            <a:extLst>
              <a:ext uri="{FF2B5EF4-FFF2-40B4-BE49-F238E27FC236}">
                <a16:creationId xmlns:a16="http://schemas.microsoft.com/office/drawing/2014/main" xmlns="" id="{363F0267-A2D0-4626-8480-C09BBDB376E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10050" y="1352550"/>
            <a:ext cx="2933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华康娃娃体W5(P)" panose="040B0500000000000000" pitchFamily="82" charset="-122"/>
                <a:ea typeface="华康娃娃体W5(P)" panose="040B0500000000000000" pitchFamily="82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172153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第一PPT模板网-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1394</Words>
  <Application>Microsoft Office PowerPoint</Application>
  <PresentationFormat>宽屏</PresentationFormat>
  <Paragraphs>88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PingFang SC</vt:lpstr>
      <vt:lpstr>等线</vt:lpstr>
      <vt:lpstr>等线 Light</vt:lpstr>
      <vt:lpstr>华康娃娃体W5(P)</vt:lpstr>
      <vt:lpstr>宋体</vt:lpstr>
      <vt:lpstr>Arial</vt:lpstr>
      <vt:lpstr>Calibri</vt:lpstr>
      <vt:lpstr>Calibri Light</vt:lpstr>
      <vt:lpstr>Tahoma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MICHAEL</cp:lastModifiedBy>
  <cp:revision>8</cp:revision>
  <dcterms:created xsi:type="dcterms:W3CDTF">2018-02-28T07:56:14Z</dcterms:created>
  <dcterms:modified xsi:type="dcterms:W3CDTF">2018-07-02T02:59:05Z</dcterms:modified>
</cp:coreProperties>
</file>