
<file path=[Content_Types].xml><?xml version="1.0" encoding="utf-8"?>
<Types xmlns="http://schemas.openxmlformats.org/package/2006/content-types">
  <Default Extension="mp3" ContentType="audio/mpeg"/>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8"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9" r:id="rId22"/>
    <p:sldId id="280" r:id="rId23"/>
    <p:sldId id="281" r:id="rId24"/>
    <p:sldId id="282"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A29A"/>
    <a:srgbClr val="0087D2"/>
    <a:srgbClr val="ED7D31"/>
    <a:srgbClr val="E61874"/>
    <a:srgbClr val="F2972C"/>
    <a:srgbClr val="FFC000"/>
    <a:srgbClr val="70AD47"/>
    <a:srgbClr val="4472C4"/>
    <a:srgbClr val="F8B300"/>
    <a:srgbClr val="E600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3" autoAdjust="0"/>
    <p:restoredTop sz="94660"/>
  </p:normalViewPr>
  <p:slideViewPr>
    <p:cSldViewPr snapToGrid="0">
      <p:cViewPr varScale="1">
        <p:scale>
          <a:sx n="92" d="100"/>
          <a:sy n="92" d="100"/>
        </p:scale>
        <p:origin x="35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230724093018207"/>
          <c:y val="0.10170845711238431"/>
          <c:w val="0.47436040937418028"/>
          <c:h val="0.79060023535685586"/>
        </c:manualLayout>
      </c:layout>
      <c:doughnutChart>
        <c:varyColors val="1"/>
        <c:ser>
          <c:idx val="0"/>
          <c:order val="0"/>
          <c:tx>
            <c:strRef>
              <c:f>Sheet1!$W$69</c:f>
              <c:strCache>
                <c:ptCount val="1"/>
                <c:pt idx="0">
                  <c:v>SALE</c:v>
                </c:pt>
              </c:strCache>
            </c:strRef>
          </c:tx>
          <c:spPr>
            <a:solidFill>
              <a:schemeClr val="accent2"/>
            </a:solidFill>
            <a:ln w="25400">
              <a:solidFill>
                <a:schemeClr val="bg1"/>
              </a:solidFill>
            </a:ln>
            <a:effectLst>
              <a:outerShdw blurRad="127000" dist="38100" dir="8100000" algn="tr" rotWithShape="0">
                <a:prstClr val="black">
                  <a:alpha val="40000"/>
                </a:prstClr>
              </a:outerShdw>
            </a:effectLst>
          </c:spPr>
          <c:dPt>
            <c:idx val="0"/>
            <c:bubble3D val="0"/>
            <c:extLst xmlns:c16r2="http://schemas.microsoft.com/office/drawing/2015/06/chart">
              <c:ext xmlns:c16="http://schemas.microsoft.com/office/drawing/2014/chart" uri="{C3380CC4-5D6E-409C-BE32-E72D297353CC}">
                <c16:uniqueId val="{00000000-D250-460D-A1A0-DB4A287FB8FB}"/>
              </c:ext>
            </c:extLst>
          </c:dPt>
          <c:dPt>
            <c:idx val="1"/>
            <c:bubble3D val="0"/>
            <c:extLst xmlns:c16r2="http://schemas.microsoft.com/office/drawing/2015/06/chart">
              <c:ext xmlns:c16="http://schemas.microsoft.com/office/drawing/2014/chart" uri="{C3380CC4-5D6E-409C-BE32-E72D297353CC}">
                <c16:uniqueId val="{00000001-D250-460D-A1A0-DB4A287FB8FB}"/>
              </c:ext>
            </c:extLst>
          </c:dPt>
          <c:dPt>
            <c:idx val="2"/>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3-D250-460D-A1A0-DB4A287FB8FB}"/>
              </c:ext>
            </c:extLst>
          </c:dPt>
          <c:cat>
            <c:strRef>
              <c:f>Sheet1!$V$70:$V$72</c:f>
              <c:strCache>
                <c:ptCount val="3"/>
                <c:pt idx="0">
                  <c:v>A</c:v>
                </c:pt>
                <c:pt idx="2">
                  <c:v>B</c:v>
                </c:pt>
              </c:strCache>
            </c:strRef>
          </c:cat>
          <c:val>
            <c:numRef>
              <c:f>Sheet1!$W$70:$W$72</c:f>
              <c:numCache>
                <c:formatCode>General</c:formatCode>
                <c:ptCount val="3"/>
                <c:pt idx="0">
                  <c:v>9</c:v>
                </c:pt>
                <c:pt idx="2">
                  <c:v>1</c:v>
                </c:pt>
              </c:numCache>
            </c:numRef>
          </c:val>
          <c:extLst xmlns:c16r2="http://schemas.microsoft.com/office/drawing/2015/06/chart">
            <c:ext xmlns:c16="http://schemas.microsoft.com/office/drawing/2014/chart" uri="{C3380CC4-5D6E-409C-BE32-E72D297353CC}">
              <c16:uniqueId val="{00000004-D250-460D-A1A0-DB4A287FB8F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76995726789117"/>
          <c:y val="0"/>
          <c:w val="0.67241839985601337"/>
          <c:h val="0.83840089764426218"/>
        </c:manualLayout>
      </c:layout>
      <c:doughnutChart>
        <c:varyColors val="1"/>
        <c:ser>
          <c:idx val="0"/>
          <c:order val="0"/>
          <c:tx>
            <c:strRef>
              <c:f>Sheet1!$N$69</c:f>
              <c:strCache>
                <c:ptCount val="1"/>
                <c:pt idx="0">
                  <c:v>SALE</c:v>
                </c:pt>
              </c:strCache>
            </c:strRef>
          </c:tx>
          <c:spPr>
            <a:solidFill>
              <a:schemeClr val="accent2"/>
            </a:solidFill>
            <a:ln w="25400">
              <a:solidFill>
                <a:schemeClr val="bg1"/>
              </a:solidFill>
            </a:ln>
            <a:effectLst>
              <a:outerShdw blurRad="127000" dist="38100" dir="8100000" algn="tr" rotWithShape="0">
                <a:prstClr val="black">
                  <a:alpha val="40000"/>
                </a:prstClr>
              </a:outerShdw>
            </a:effectLst>
          </c:spPr>
          <c:dPt>
            <c:idx val="0"/>
            <c:bubble3D val="0"/>
            <c:spPr>
              <a:solidFill>
                <a:srgbClr val="0087D2"/>
              </a:solidFill>
              <a:ln w="25400">
                <a:solidFill>
                  <a:schemeClr val="bg1"/>
                </a:solidFill>
              </a:ln>
              <a:effectLst>
                <a:outerShdw blurRad="127000" dist="381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1-5407-467F-AFB8-DC07978F80C4}"/>
              </c:ext>
            </c:extLst>
          </c:dPt>
          <c:dPt>
            <c:idx val="1"/>
            <c:bubble3D val="0"/>
            <c:extLst xmlns:c16r2="http://schemas.microsoft.com/office/drawing/2015/06/chart">
              <c:ext xmlns:c16="http://schemas.microsoft.com/office/drawing/2014/chart" uri="{C3380CC4-5D6E-409C-BE32-E72D297353CC}">
                <c16:uniqueId val="{00000002-5407-467F-AFB8-DC07978F80C4}"/>
              </c:ext>
            </c:extLst>
          </c:dPt>
          <c:dPt>
            <c:idx val="2"/>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4-5407-467F-AFB8-DC07978F80C4}"/>
              </c:ext>
            </c:extLst>
          </c:dPt>
          <c:cat>
            <c:strRef>
              <c:f>Sheet1!$M$70:$M$72</c:f>
              <c:strCache>
                <c:ptCount val="3"/>
                <c:pt idx="0">
                  <c:v>A</c:v>
                </c:pt>
                <c:pt idx="2">
                  <c:v>B</c:v>
                </c:pt>
              </c:strCache>
            </c:strRef>
          </c:cat>
          <c:val>
            <c:numRef>
              <c:f>Sheet1!$N$70:$N$72</c:f>
              <c:numCache>
                <c:formatCode>General</c:formatCode>
                <c:ptCount val="3"/>
                <c:pt idx="0">
                  <c:v>5</c:v>
                </c:pt>
                <c:pt idx="2">
                  <c:v>5</c:v>
                </c:pt>
              </c:numCache>
            </c:numRef>
          </c:val>
          <c:extLst xmlns:c16r2="http://schemas.microsoft.com/office/drawing/2015/06/chart">
            <c:ext xmlns:c16="http://schemas.microsoft.com/office/drawing/2014/chart" uri="{C3380CC4-5D6E-409C-BE32-E72D297353CC}">
              <c16:uniqueId val="{00000005-5407-467F-AFB8-DC07978F80C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230724093018207"/>
          <c:y val="0.10170845711238431"/>
          <c:w val="0.47436040937418028"/>
          <c:h val="0.79060023535685586"/>
        </c:manualLayout>
      </c:layout>
      <c:doughnutChart>
        <c:varyColors val="1"/>
        <c:ser>
          <c:idx val="0"/>
          <c:order val="0"/>
          <c:tx>
            <c:strRef>
              <c:f>Sheet1!$W$69</c:f>
              <c:strCache>
                <c:ptCount val="1"/>
                <c:pt idx="0">
                  <c:v>SALE</c:v>
                </c:pt>
              </c:strCache>
            </c:strRef>
          </c:tx>
          <c:spPr>
            <a:solidFill>
              <a:schemeClr val="accent2"/>
            </a:solidFill>
            <a:ln w="25400">
              <a:solidFill>
                <a:schemeClr val="bg1"/>
              </a:solidFill>
            </a:ln>
            <a:effectLst>
              <a:outerShdw blurRad="127000" dist="38100" dir="8100000" algn="tr" rotWithShape="0">
                <a:prstClr val="black">
                  <a:alpha val="40000"/>
                </a:prstClr>
              </a:outerShdw>
            </a:effectLst>
          </c:spPr>
          <c:dPt>
            <c:idx val="0"/>
            <c:bubble3D val="0"/>
            <c:spPr>
              <a:solidFill>
                <a:srgbClr val="E61874"/>
              </a:solidFill>
              <a:ln w="25400">
                <a:solidFill>
                  <a:schemeClr val="bg1"/>
                </a:solidFill>
              </a:ln>
              <a:effectLst>
                <a:outerShdw blurRad="127000" dist="381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0-520D-4F0F-83F4-994753C60871}"/>
              </c:ext>
            </c:extLst>
          </c:dPt>
          <c:dPt>
            <c:idx val="1"/>
            <c:bubble3D val="0"/>
            <c:extLst xmlns:c16r2="http://schemas.microsoft.com/office/drawing/2015/06/chart">
              <c:ext xmlns:c16="http://schemas.microsoft.com/office/drawing/2014/chart" uri="{C3380CC4-5D6E-409C-BE32-E72D297353CC}">
                <c16:uniqueId val="{00000001-520D-4F0F-83F4-994753C60871}"/>
              </c:ext>
            </c:extLst>
          </c:dPt>
          <c:dPt>
            <c:idx val="2"/>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3-520D-4F0F-83F4-994753C60871}"/>
              </c:ext>
            </c:extLst>
          </c:dPt>
          <c:cat>
            <c:strRef>
              <c:f>Sheet1!$V$70:$V$72</c:f>
              <c:strCache>
                <c:ptCount val="3"/>
                <c:pt idx="0">
                  <c:v>A</c:v>
                </c:pt>
                <c:pt idx="2">
                  <c:v>B</c:v>
                </c:pt>
              </c:strCache>
            </c:strRef>
          </c:cat>
          <c:val>
            <c:numRef>
              <c:f>Sheet1!$W$70:$W$72</c:f>
              <c:numCache>
                <c:formatCode>General</c:formatCode>
                <c:ptCount val="3"/>
                <c:pt idx="0">
                  <c:v>9</c:v>
                </c:pt>
                <c:pt idx="2">
                  <c:v>1</c:v>
                </c:pt>
              </c:numCache>
            </c:numRef>
          </c:val>
          <c:extLst xmlns:c16r2="http://schemas.microsoft.com/office/drawing/2015/06/chart">
            <c:ext xmlns:c16="http://schemas.microsoft.com/office/drawing/2014/chart" uri="{C3380CC4-5D6E-409C-BE32-E72D297353CC}">
              <c16:uniqueId val="{00000004-520D-4F0F-83F4-994753C6087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868A98-011B-4C87-B2E6-2003DE4AF01E}" type="datetimeFigureOut">
              <a:rPr lang="zh-CN" altLang="en-US" smtClean="0"/>
              <a:t>2018/11/9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FD4A8C-80D1-4D5B-AFB9-3F1483A5411D}" type="slidenum">
              <a:rPr lang="zh-CN" altLang="en-US" smtClean="0"/>
              <a:t>‹#›</a:t>
            </a:fld>
            <a:endParaRPr lang="zh-CN" altLang="en-US"/>
          </a:p>
        </p:txBody>
      </p:sp>
    </p:spTree>
    <p:extLst>
      <p:ext uri="{BB962C8B-B14F-4D97-AF65-F5344CB8AC3E}">
        <p14:creationId xmlns:p14="http://schemas.microsoft.com/office/powerpoint/2010/main" val="3641388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a:t>
            </a:fld>
            <a:endParaRPr lang="zh-CN" altLang="en-US"/>
          </a:p>
        </p:txBody>
      </p:sp>
    </p:spTree>
    <p:extLst>
      <p:ext uri="{BB962C8B-B14F-4D97-AF65-F5344CB8AC3E}">
        <p14:creationId xmlns:p14="http://schemas.microsoft.com/office/powerpoint/2010/main" val="2133101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2</a:t>
            </a:fld>
            <a:endParaRPr lang="zh-CN" altLang="en-US"/>
          </a:p>
        </p:txBody>
      </p:sp>
    </p:spTree>
    <p:extLst>
      <p:ext uri="{BB962C8B-B14F-4D97-AF65-F5344CB8AC3E}">
        <p14:creationId xmlns:p14="http://schemas.microsoft.com/office/powerpoint/2010/main" val="1038302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3</a:t>
            </a:fld>
            <a:endParaRPr lang="zh-CN" altLang="en-US"/>
          </a:p>
        </p:txBody>
      </p:sp>
    </p:spTree>
    <p:extLst>
      <p:ext uri="{BB962C8B-B14F-4D97-AF65-F5344CB8AC3E}">
        <p14:creationId xmlns:p14="http://schemas.microsoft.com/office/powerpoint/2010/main" val="4180707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4</a:t>
            </a:fld>
            <a:endParaRPr lang="zh-CN" altLang="en-US"/>
          </a:p>
        </p:txBody>
      </p:sp>
    </p:spTree>
    <p:extLst>
      <p:ext uri="{BB962C8B-B14F-4D97-AF65-F5344CB8AC3E}">
        <p14:creationId xmlns:p14="http://schemas.microsoft.com/office/powerpoint/2010/main" val="3564075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5</a:t>
            </a:fld>
            <a:endParaRPr lang="zh-CN" altLang="en-US"/>
          </a:p>
        </p:txBody>
      </p:sp>
    </p:spTree>
    <p:extLst>
      <p:ext uri="{BB962C8B-B14F-4D97-AF65-F5344CB8AC3E}">
        <p14:creationId xmlns:p14="http://schemas.microsoft.com/office/powerpoint/2010/main" val="1580122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6</a:t>
            </a:fld>
            <a:endParaRPr lang="zh-CN" altLang="en-US"/>
          </a:p>
        </p:txBody>
      </p:sp>
    </p:spTree>
    <p:extLst>
      <p:ext uri="{BB962C8B-B14F-4D97-AF65-F5344CB8AC3E}">
        <p14:creationId xmlns:p14="http://schemas.microsoft.com/office/powerpoint/2010/main" val="789181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7</a:t>
            </a:fld>
            <a:endParaRPr lang="zh-CN" altLang="en-US"/>
          </a:p>
        </p:txBody>
      </p:sp>
    </p:spTree>
    <p:extLst>
      <p:ext uri="{BB962C8B-B14F-4D97-AF65-F5344CB8AC3E}">
        <p14:creationId xmlns:p14="http://schemas.microsoft.com/office/powerpoint/2010/main" val="791680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8</a:t>
            </a:fld>
            <a:endParaRPr lang="zh-CN" altLang="en-US"/>
          </a:p>
        </p:txBody>
      </p:sp>
    </p:spTree>
    <p:extLst>
      <p:ext uri="{BB962C8B-B14F-4D97-AF65-F5344CB8AC3E}">
        <p14:creationId xmlns:p14="http://schemas.microsoft.com/office/powerpoint/2010/main" val="99479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9</a:t>
            </a:fld>
            <a:endParaRPr lang="zh-CN" altLang="en-US"/>
          </a:p>
        </p:txBody>
      </p:sp>
    </p:spTree>
    <p:extLst>
      <p:ext uri="{BB962C8B-B14F-4D97-AF65-F5344CB8AC3E}">
        <p14:creationId xmlns:p14="http://schemas.microsoft.com/office/powerpoint/2010/main" val="18994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10</a:t>
            </a:fld>
            <a:endParaRPr lang="zh-CN" altLang="en-US"/>
          </a:p>
        </p:txBody>
      </p:sp>
    </p:spTree>
    <p:extLst>
      <p:ext uri="{BB962C8B-B14F-4D97-AF65-F5344CB8AC3E}">
        <p14:creationId xmlns:p14="http://schemas.microsoft.com/office/powerpoint/2010/main" val="35894787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11</a:t>
            </a:fld>
            <a:endParaRPr lang="zh-CN" altLang="en-US"/>
          </a:p>
        </p:txBody>
      </p:sp>
    </p:spTree>
    <p:extLst>
      <p:ext uri="{BB962C8B-B14F-4D97-AF65-F5344CB8AC3E}">
        <p14:creationId xmlns:p14="http://schemas.microsoft.com/office/powerpoint/2010/main" val="22292668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12</a:t>
            </a:fld>
            <a:endParaRPr lang="zh-CN" altLang="en-US"/>
          </a:p>
        </p:txBody>
      </p:sp>
    </p:spTree>
    <p:extLst>
      <p:ext uri="{BB962C8B-B14F-4D97-AF65-F5344CB8AC3E}">
        <p14:creationId xmlns:p14="http://schemas.microsoft.com/office/powerpoint/2010/main" val="3063780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13</a:t>
            </a:fld>
            <a:endParaRPr lang="zh-CN" altLang="en-US"/>
          </a:p>
        </p:txBody>
      </p:sp>
    </p:spTree>
    <p:extLst>
      <p:ext uri="{BB962C8B-B14F-4D97-AF65-F5344CB8AC3E}">
        <p14:creationId xmlns:p14="http://schemas.microsoft.com/office/powerpoint/2010/main" val="2868281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14</a:t>
            </a:fld>
            <a:endParaRPr lang="zh-CN" altLang="en-US"/>
          </a:p>
        </p:txBody>
      </p:sp>
    </p:spTree>
    <p:extLst>
      <p:ext uri="{BB962C8B-B14F-4D97-AF65-F5344CB8AC3E}">
        <p14:creationId xmlns:p14="http://schemas.microsoft.com/office/powerpoint/2010/main" val="2062513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15</a:t>
            </a:fld>
            <a:endParaRPr lang="zh-CN" altLang="en-US"/>
          </a:p>
        </p:txBody>
      </p:sp>
    </p:spTree>
    <p:extLst>
      <p:ext uri="{BB962C8B-B14F-4D97-AF65-F5344CB8AC3E}">
        <p14:creationId xmlns:p14="http://schemas.microsoft.com/office/powerpoint/2010/main" val="2323990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16</a:t>
            </a:fld>
            <a:endParaRPr lang="zh-CN" altLang="en-US"/>
          </a:p>
        </p:txBody>
      </p:sp>
    </p:spTree>
    <p:extLst>
      <p:ext uri="{BB962C8B-B14F-4D97-AF65-F5344CB8AC3E}">
        <p14:creationId xmlns:p14="http://schemas.microsoft.com/office/powerpoint/2010/main" val="28599874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17</a:t>
            </a:fld>
            <a:endParaRPr lang="zh-CN" altLang="en-US"/>
          </a:p>
        </p:txBody>
      </p:sp>
    </p:spTree>
    <p:extLst>
      <p:ext uri="{BB962C8B-B14F-4D97-AF65-F5344CB8AC3E}">
        <p14:creationId xmlns:p14="http://schemas.microsoft.com/office/powerpoint/2010/main" val="34802815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18</a:t>
            </a:fld>
            <a:endParaRPr lang="zh-CN" altLang="en-US"/>
          </a:p>
        </p:txBody>
      </p:sp>
    </p:spTree>
    <p:extLst>
      <p:ext uri="{BB962C8B-B14F-4D97-AF65-F5344CB8AC3E}">
        <p14:creationId xmlns:p14="http://schemas.microsoft.com/office/powerpoint/2010/main" val="41132596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19</a:t>
            </a:fld>
            <a:endParaRPr lang="zh-CN" altLang="en-US"/>
          </a:p>
        </p:txBody>
      </p:sp>
    </p:spTree>
    <p:extLst>
      <p:ext uri="{BB962C8B-B14F-4D97-AF65-F5344CB8AC3E}">
        <p14:creationId xmlns:p14="http://schemas.microsoft.com/office/powerpoint/2010/main" val="6751721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20</a:t>
            </a:fld>
            <a:endParaRPr lang="zh-CN" altLang="en-US"/>
          </a:p>
        </p:txBody>
      </p:sp>
    </p:spTree>
    <p:extLst>
      <p:ext uri="{BB962C8B-B14F-4D97-AF65-F5344CB8AC3E}">
        <p14:creationId xmlns:p14="http://schemas.microsoft.com/office/powerpoint/2010/main" val="40310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21</a:t>
            </a:fld>
            <a:endParaRPr lang="zh-CN" altLang="en-US"/>
          </a:p>
        </p:txBody>
      </p:sp>
    </p:spTree>
    <p:extLst>
      <p:ext uri="{BB962C8B-B14F-4D97-AF65-F5344CB8AC3E}">
        <p14:creationId xmlns:p14="http://schemas.microsoft.com/office/powerpoint/2010/main" val="108848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22</a:t>
            </a:fld>
            <a:endParaRPr lang="zh-CN" altLang="en-US"/>
          </a:p>
        </p:txBody>
      </p:sp>
    </p:spTree>
    <p:extLst>
      <p:ext uri="{BB962C8B-B14F-4D97-AF65-F5344CB8AC3E}">
        <p14:creationId xmlns:p14="http://schemas.microsoft.com/office/powerpoint/2010/main" val="30730408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23</a:t>
            </a:fld>
            <a:endParaRPr lang="zh-CN" altLang="en-US"/>
          </a:p>
        </p:txBody>
      </p:sp>
    </p:spTree>
    <p:extLst>
      <p:ext uri="{BB962C8B-B14F-4D97-AF65-F5344CB8AC3E}">
        <p14:creationId xmlns:p14="http://schemas.microsoft.com/office/powerpoint/2010/main" val="26352824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FD4A8C-80D1-4D5B-AFB9-3F1483A5411D}" type="slidenum">
              <a:rPr lang="zh-CN" altLang="en-US" smtClean="0"/>
              <a:t>24</a:t>
            </a:fld>
            <a:endParaRPr lang="zh-CN" altLang="en-US"/>
          </a:p>
        </p:txBody>
      </p:sp>
    </p:spTree>
    <p:extLst>
      <p:ext uri="{BB962C8B-B14F-4D97-AF65-F5344CB8AC3E}">
        <p14:creationId xmlns:p14="http://schemas.microsoft.com/office/powerpoint/2010/main" val="2459375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3407F46-3EA1-4877-9354-A6606906A94E}"/>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80FFB4C-8F08-4B69-B0C0-642470A1D29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EF3C61C2-D8BC-495F-9C77-E3F588570E93}"/>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2018/11/9</a:t>
            </a:fld>
            <a:endParaRPr lang="zh-CN" altLang="en-US"/>
          </a:p>
        </p:txBody>
      </p:sp>
      <p:sp>
        <p:nvSpPr>
          <p:cNvPr id="5" name="页脚占位符 4">
            <a:extLst>
              <a:ext uri="{FF2B5EF4-FFF2-40B4-BE49-F238E27FC236}">
                <a16:creationId xmlns:a16="http://schemas.microsoft.com/office/drawing/2014/main" xmlns="" id="{53A9E769-7DAE-4022-A431-D34BFF174F5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45DF9E54-7BED-4E34-B833-16CBDD316C1F}"/>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32653015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2F3E689-CB2B-4EF2-B1EB-4B38DAC5E962}"/>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871CAF56-3A44-4E8F-B704-CE0713704802}"/>
              </a:ext>
            </a:extLst>
          </p:cNvPr>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1AD65A79-A1A7-4B66-8DFA-10F12066F19E}"/>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2018/11/9</a:t>
            </a:fld>
            <a:endParaRPr lang="zh-CN" altLang="en-US"/>
          </a:p>
        </p:txBody>
      </p:sp>
      <p:sp>
        <p:nvSpPr>
          <p:cNvPr id="5" name="页脚占位符 4">
            <a:extLst>
              <a:ext uri="{FF2B5EF4-FFF2-40B4-BE49-F238E27FC236}">
                <a16:creationId xmlns:a16="http://schemas.microsoft.com/office/drawing/2014/main" xmlns="" id="{F25FEF62-5F5C-4552-A00A-8E253E9F8AE8}"/>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A0D37681-0392-4802-877C-2608503FC8C5}"/>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33132036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827AE1D-5468-4F45-96BF-7B31D7906B13}"/>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B3C4EFEC-E7CD-4FF3-9FFB-BEF102D0C86F}"/>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7D795120-D1E0-4A86-9008-44282F508A53}"/>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2018/11/9</a:t>
            </a:fld>
            <a:endParaRPr lang="zh-CN" altLang="en-US"/>
          </a:p>
        </p:txBody>
      </p:sp>
      <p:sp>
        <p:nvSpPr>
          <p:cNvPr id="5" name="页脚占位符 4">
            <a:extLst>
              <a:ext uri="{FF2B5EF4-FFF2-40B4-BE49-F238E27FC236}">
                <a16:creationId xmlns:a16="http://schemas.microsoft.com/office/drawing/2014/main" xmlns="" id="{D85B56C2-48F5-4837-8B27-0926126C3365}"/>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736E715F-CE7F-47FE-A89A-133FC72D1037}"/>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4941058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8A15E8D-7F32-4570-9FBE-3094E7D9E6D2}"/>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F1023D3C-949F-4400-8A50-D10DD3913AA9}"/>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7CFA8AB3-5516-4F72-BE1A-519E64E84431}"/>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7BC328D2-E517-47BF-99D5-FE76FC4732B2}"/>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2018/11/9</a:t>
            </a:fld>
            <a:endParaRPr lang="zh-CN" altLang="en-US"/>
          </a:p>
        </p:txBody>
      </p:sp>
      <p:sp>
        <p:nvSpPr>
          <p:cNvPr id="6" name="页脚占位符 5">
            <a:extLst>
              <a:ext uri="{FF2B5EF4-FFF2-40B4-BE49-F238E27FC236}">
                <a16:creationId xmlns:a16="http://schemas.microsoft.com/office/drawing/2014/main" xmlns="" id="{9C49544D-F06D-4C4F-9BC0-2D090A8FDD9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DE45EBFB-B387-48F3-A01E-30B64EA1A655}"/>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25535893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38BADB9-C763-44E3-BB8D-82A597A6BD35}"/>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C687644D-955F-40AA-A235-8CC7BE29A9D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F3B488D9-C834-4A62-B440-86D5F0CA7E4D}"/>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46F23877-9502-4EDA-9B21-19352D9F7D1B}"/>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EAB33580-B6CC-4D38-A95B-39C48F12D91A}"/>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9356DF24-93D9-485C-A8DA-CB373281C601}"/>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2018/11/9</a:t>
            </a:fld>
            <a:endParaRPr lang="zh-CN" altLang="en-US"/>
          </a:p>
        </p:txBody>
      </p:sp>
      <p:sp>
        <p:nvSpPr>
          <p:cNvPr id="8" name="页脚占位符 7">
            <a:extLst>
              <a:ext uri="{FF2B5EF4-FFF2-40B4-BE49-F238E27FC236}">
                <a16:creationId xmlns:a16="http://schemas.microsoft.com/office/drawing/2014/main" xmlns="" id="{0AA042FB-1343-446E-8293-4F4B77CE4A4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xmlns="" id="{90E8A506-C3E1-455E-BD0A-1DF105D7ADB5}"/>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7455046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4FD2835-B480-47FD-A23C-10569510800D}"/>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EE48C6D4-7E27-4342-BA1A-F23474C78CD1}"/>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2018/11/9</a:t>
            </a:fld>
            <a:endParaRPr lang="zh-CN" altLang="en-US"/>
          </a:p>
        </p:txBody>
      </p:sp>
      <p:sp>
        <p:nvSpPr>
          <p:cNvPr id="4" name="页脚占位符 3">
            <a:extLst>
              <a:ext uri="{FF2B5EF4-FFF2-40B4-BE49-F238E27FC236}">
                <a16:creationId xmlns:a16="http://schemas.microsoft.com/office/drawing/2014/main" xmlns="" id="{0034E9A2-31CA-4DA5-929C-2DF132B34D6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xmlns="" id="{35412077-4914-4A59-BB7F-20BE4E8AFF4E}"/>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40804405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B6FE8E72-C898-413F-BA03-813E6EC4C2E3}"/>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2018/11/9</a:t>
            </a:fld>
            <a:endParaRPr lang="zh-CN" altLang="en-US"/>
          </a:p>
        </p:txBody>
      </p:sp>
      <p:sp>
        <p:nvSpPr>
          <p:cNvPr id="3" name="页脚占位符 2">
            <a:extLst>
              <a:ext uri="{FF2B5EF4-FFF2-40B4-BE49-F238E27FC236}">
                <a16:creationId xmlns:a16="http://schemas.microsoft.com/office/drawing/2014/main" xmlns="" id="{6DA224F4-689A-46E2-B49A-17FF8AB2BBDA}"/>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xmlns="" id="{D61E3DFC-B6CC-41A6-81EA-2901469BD36C}"/>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22314238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AB7E90A-A743-4BE6-91A7-874A2738EA4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00C37B5A-95EB-4489-95F8-AC8457094F32}"/>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C317C481-4EA8-4B65-860B-1023F8492D4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5668FCF7-A157-4E12-BB94-2A217123ADF2}"/>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2018/11/9</a:t>
            </a:fld>
            <a:endParaRPr lang="zh-CN" altLang="en-US"/>
          </a:p>
        </p:txBody>
      </p:sp>
      <p:sp>
        <p:nvSpPr>
          <p:cNvPr id="6" name="页脚占位符 5">
            <a:extLst>
              <a:ext uri="{FF2B5EF4-FFF2-40B4-BE49-F238E27FC236}">
                <a16:creationId xmlns:a16="http://schemas.microsoft.com/office/drawing/2014/main" xmlns="" id="{E274BBA5-1ADD-49C2-A602-E031847D644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D6607515-CD39-4162-84EA-CCE483421C32}"/>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365555276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BCBDAB2-7110-46C3-A02E-BE4A5038461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3CB3C191-CEA0-41B7-9046-C87FA6D5409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2A81989D-B3FD-4315-887C-B5C5F3AEF93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24821244-05D1-4876-8CD0-6B83EA742A1A}"/>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2018/11/9</a:t>
            </a:fld>
            <a:endParaRPr lang="zh-CN" altLang="en-US"/>
          </a:p>
        </p:txBody>
      </p:sp>
      <p:sp>
        <p:nvSpPr>
          <p:cNvPr id="6" name="页脚占位符 5">
            <a:extLst>
              <a:ext uri="{FF2B5EF4-FFF2-40B4-BE49-F238E27FC236}">
                <a16:creationId xmlns:a16="http://schemas.microsoft.com/office/drawing/2014/main" xmlns="" id="{BBACFDA6-53B5-43BF-AC59-3506495B364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22DA9A91-1857-4F1C-A258-812AD3C9B4AE}"/>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19158970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37A8C9F-C3C0-4CB0-B793-D40213D10DF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BEC84D22-387A-4A57-82AA-DD0378F21B38}"/>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DC51932E-295F-4ADB-8789-E9F67E1EB493}"/>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2018/11/9</a:t>
            </a:fld>
            <a:endParaRPr lang="zh-CN" altLang="en-US"/>
          </a:p>
        </p:txBody>
      </p:sp>
      <p:sp>
        <p:nvSpPr>
          <p:cNvPr id="5" name="页脚占位符 4">
            <a:extLst>
              <a:ext uri="{FF2B5EF4-FFF2-40B4-BE49-F238E27FC236}">
                <a16:creationId xmlns:a16="http://schemas.microsoft.com/office/drawing/2014/main" xmlns="" id="{E1B834E0-7EC4-4956-97B1-B8A380DD517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B796C247-2F12-4631-A9E2-4DA3849EDD7A}"/>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35907730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D3E28910-AC03-4DA8-BEB8-2A567E715D78}"/>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81AB694F-F1F7-494E-9DEF-F54DE13B1575}"/>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FA171DD-6BBA-4929-8F29-6A9D533D2593}"/>
              </a:ext>
            </a:extLst>
          </p:cNvPr>
          <p:cNvSpPr>
            <a:spLocks noGrp="1"/>
          </p:cNvSpPr>
          <p:nvPr>
            <p:ph type="dt" sz="half" idx="10"/>
          </p:nvPr>
        </p:nvSpPr>
        <p:spPr>
          <a:xfrm>
            <a:off x="838200" y="6356350"/>
            <a:ext cx="2743200" cy="365125"/>
          </a:xfrm>
          <a:prstGeom prst="rect">
            <a:avLst/>
          </a:prstGeom>
        </p:spPr>
        <p:txBody>
          <a:bodyPr/>
          <a:lstStyle/>
          <a:p>
            <a:fld id="{4FFE71B1-500A-4FE4-B6BB-5BF6721AC796}" type="datetimeFigureOut">
              <a:rPr lang="zh-CN" altLang="en-US" smtClean="0"/>
              <a:t>2018/11/9</a:t>
            </a:fld>
            <a:endParaRPr lang="zh-CN" altLang="en-US"/>
          </a:p>
        </p:txBody>
      </p:sp>
      <p:sp>
        <p:nvSpPr>
          <p:cNvPr id="5" name="页脚占位符 4">
            <a:extLst>
              <a:ext uri="{FF2B5EF4-FFF2-40B4-BE49-F238E27FC236}">
                <a16:creationId xmlns:a16="http://schemas.microsoft.com/office/drawing/2014/main" xmlns="" id="{C58B6B15-91FF-4523-B616-8B4803026062}"/>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6D489B59-096E-412D-8CF2-FBB766422547}"/>
              </a:ext>
            </a:extLst>
          </p:cNvPr>
          <p:cNvSpPr>
            <a:spLocks noGrp="1"/>
          </p:cNvSpPr>
          <p:nvPr>
            <p:ph type="sldNum" sz="quarter" idx="12"/>
          </p:nvPr>
        </p:nvSpPr>
        <p:spPr>
          <a:xfrm>
            <a:off x="8610600" y="6356350"/>
            <a:ext cx="2743200" cy="365125"/>
          </a:xfrm>
          <a:prstGeom prst="rect">
            <a:avLst/>
          </a:prstGeom>
        </p:spPr>
        <p:txBody>
          <a:bodyPr/>
          <a:lstStyle/>
          <a:p>
            <a:fld id="{FB6F673A-B661-438E-93A5-2B0BE6700102}" type="slidenum">
              <a:rPr lang="zh-CN" altLang="en-US" smtClean="0"/>
              <a:t>‹#›</a:t>
            </a:fld>
            <a:endParaRPr lang="zh-CN" altLang="en-US"/>
          </a:p>
        </p:txBody>
      </p:sp>
    </p:spTree>
    <p:extLst>
      <p:ext uri="{BB962C8B-B14F-4D97-AF65-F5344CB8AC3E}">
        <p14:creationId xmlns:p14="http://schemas.microsoft.com/office/powerpoint/2010/main" val="22374612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descr="图片包含 户外, 水, 天空, 自然&#10;&#10;已生成极高可信度的说明">
            <a:extLst>
              <a:ext uri="{FF2B5EF4-FFF2-40B4-BE49-F238E27FC236}">
                <a16:creationId xmlns:a16="http://schemas.microsoft.com/office/drawing/2014/main" xmlns="" id="{02616B18-DCBC-4F57-AABF-66BD9460A89D}"/>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b="1282"/>
          <a:stretch/>
        </p:blipFill>
        <p:spPr>
          <a:xfrm>
            <a:off x="0" y="0"/>
            <a:ext cx="12192000" cy="6858000"/>
          </a:xfrm>
          <a:prstGeom prst="rect">
            <a:avLst/>
          </a:prstGeom>
        </p:spPr>
      </p:pic>
    </p:spTree>
    <p:extLst>
      <p:ext uri="{BB962C8B-B14F-4D97-AF65-F5344CB8AC3E}">
        <p14:creationId xmlns:p14="http://schemas.microsoft.com/office/powerpoint/2010/main" val="30963254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10.png"/><Relationship Id="rId7"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9"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F9398118-B631-459F-9419-40D79883F29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5516"/>
          <a:stretch/>
        </p:blipFill>
        <p:spPr>
          <a:xfrm>
            <a:off x="4782503" y="4688553"/>
            <a:ext cx="1571842" cy="1344742"/>
          </a:xfrm>
          <a:prstGeom prst="rect">
            <a:avLst/>
          </a:prstGeom>
        </p:spPr>
      </p:pic>
      <p:pic>
        <p:nvPicPr>
          <p:cNvPr id="9" name="图片 8">
            <a:extLst>
              <a:ext uri="{FF2B5EF4-FFF2-40B4-BE49-F238E27FC236}">
                <a16:creationId xmlns:a16="http://schemas.microsoft.com/office/drawing/2014/main" xmlns="" id="{9674BF52-7C70-4E78-817A-F3E5F736290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8676" y="4718356"/>
            <a:ext cx="3467091" cy="2077376"/>
          </a:xfrm>
          <a:prstGeom prst="rect">
            <a:avLst/>
          </a:prstGeom>
        </p:spPr>
      </p:pic>
      <p:pic>
        <p:nvPicPr>
          <p:cNvPr id="7" name="图片 6" descr="图片包含 就坐&#10;&#10;已生成高可信度的说明">
            <a:extLst>
              <a:ext uri="{FF2B5EF4-FFF2-40B4-BE49-F238E27FC236}">
                <a16:creationId xmlns:a16="http://schemas.microsoft.com/office/drawing/2014/main" xmlns="" id="{684B3EEA-0A1F-4C46-9D70-53C76120635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913676"/>
            <a:ext cx="12192000" cy="966827"/>
          </a:xfrm>
          <a:prstGeom prst="rect">
            <a:avLst/>
          </a:prstGeom>
        </p:spPr>
      </p:pic>
      <p:pic>
        <p:nvPicPr>
          <p:cNvPr id="13" name="图片 12" descr="图片包含 物体&#10;&#10;已生成高可信度的说明">
            <a:extLst>
              <a:ext uri="{FF2B5EF4-FFF2-40B4-BE49-F238E27FC236}">
                <a16:creationId xmlns:a16="http://schemas.microsoft.com/office/drawing/2014/main" xmlns="" id="{6A61BB55-5525-4335-B45D-E8EBD4A8767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55490"/>
          <a:stretch/>
        </p:blipFill>
        <p:spPr>
          <a:xfrm>
            <a:off x="8859912" y="2541609"/>
            <a:ext cx="3266983" cy="4338894"/>
          </a:xfrm>
          <a:prstGeom prst="rect">
            <a:avLst/>
          </a:prstGeom>
        </p:spPr>
      </p:pic>
      <p:pic>
        <p:nvPicPr>
          <p:cNvPr id="17" name="图片 16">
            <a:extLst>
              <a:ext uri="{FF2B5EF4-FFF2-40B4-BE49-F238E27FC236}">
                <a16:creationId xmlns:a16="http://schemas.microsoft.com/office/drawing/2014/main" xmlns="" id="{177B4943-19CE-47F1-954E-C60E089CF2CE}"/>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b="48568"/>
          <a:stretch/>
        </p:blipFill>
        <p:spPr>
          <a:xfrm>
            <a:off x="3864040" y="289438"/>
            <a:ext cx="3788360" cy="1753686"/>
          </a:xfrm>
          <a:prstGeom prst="rect">
            <a:avLst/>
          </a:prstGeom>
        </p:spPr>
      </p:pic>
      <p:pic>
        <p:nvPicPr>
          <p:cNvPr id="19" name="图片 18" descr="图片包含 烟火, 户外艺术系列&#10;&#10;已生成高可信度的说明">
            <a:extLst>
              <a:ext uri="{FF2B5EF4-FFF2-40B4-BE49-F238E27FC236}">
                <a16:creationId xmlns:a16="http://schemas.microsoft.com/office/drawing/2014/main" xmlns="" id="{67FF59E5-AF70-496A-86CD-3AF9C5DC315F}"/>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74854" b="61405"/>
          <a:stretch/>
        </p:blipFill>
        <p:spPr>
          <a:xfrm>
            <a:off x="8960527" y="186322"/>
            <a:ext cx="3065755" cy="2201771"/>
          </a:xfrm>
          <a:prstGeom prst="rect">
            <a:avLst/>
          </a:prstGeom>
        </p:spPr>
      </p:pic>
      <p:grpSp>
        <p:nvGrpSpPr>
          <p:cNvPr id="26" name="组合 25">
            <a:extLst>
              <a:ext uri="{FF2B5EF4-FFF2-40B4-BE49-F238E27FC236}">
                <a16:creationId xmlns:a16="http://schemas.microsoft.com/office/drawing/2014/main" xmlns="" id="{D904725E-CF9C-4235-84E4-4486912FE488}"/>
              </a:ext>
            </a:extLst>
          </p:cNvPr>
          <p:cNvGrpSpPr/>
          <p:nvPr/>
        </p:nvGrpSpPr>
        <p:grpSpPr>
          <a:xfrm>
            <a:off x="2457391" y="3259741"/>
            <a:ext cx="6337420" cy="1118910"/>
            <a:chOff x="1390591" y="3347447"/>
            <a:chExt cx="6337420" cy="1118910"/>
          </a:xfrm>
        </p:grpSpPr>
        <p:pic>
          <p:nvPicPr>
            <p:cNvPr id="23" name="图片 22" descr="图片包含 文字&#10;&#10;已生成极高可信度的说明">
              <a:extLst>
                <a:ext uri="{FF2B5EF4-FFF2-40B4-BE49-F238E27FC236}">
                  <a16:creationId xmlns:a16="http://schemas.microsoft.com/office/drawing/2014/main" xmlns="" id="{31F4683D-F834-4F92-A7AF-772E326B273C}"/>
                </a:ext>
              </a:extLst>
            </p:cNvPr>
            <p:cNvPicPr>
              <a:picLocks noChangeAspect="1"/>
            </p:cNvPicPr>
            <p:nvPr/>
          </p:nvPicPr>
          <p:blipFill rotWithShape="1">
            <a:blip r:embed="rId11">
              <a:extLst>
                <a:ext uri="{28A0092B-C50C-407E-A947-70E740481C1C}">
                  <a14:useLocalDpi xmlns:a14="http://schemas.microsoft.com/office/drawing/2010/main" val="0"/>
                </a:ext>
              </a:extLst>
            </a:blip>
            <a:srcRect t="30938" b="45684"/>
            <a:stretch/>
          </p:blipFill>
          <p:spPr>
            <a:xfrm>
              <a:off x="3474492" y="3347447"/>
              <a:ext cx="4253519" cy="1118910"/>
            </a:xfrm>
            <a:prstGeom prst="rect">
              <a:avLst/>
            </a:prstGeom>
          </p:spPr>
        </p:pic>
        <p:pic>
          <p:nvPicPr>
            <p:cNvPr id="25" name="图片 24" descr="图片包含 文字&#10;&#10;已生成极高可信度的说明">
              <a:extLst>
                <a:ext uri="{FF2B5EF4-FFF2-40B4-BE49-F238E27FC236}">
                  <a16:creationId xmlns:a16="http://schemas.microsoft.com/office/drawing/2014/main" xmlns="" id="{36F9608E-61C8-4992-A565-9E500A6D7B5E}"/>
                </a:ext>
              </a:extLst>
            </p:cNvPr>
            <p:cNvPicPr>
              <a:picLocks noChangeAspect="1"/>
            </p:cNvPicPr>
            <p:nvPr/>
          </p:nvPicPr>
          <p:blipFill rotWithShape="1">
            <a:blip r:embed="rId11">
              <a:extLst>
                <a:ext uri="{28A0092B-C50C-407E-A947-70E740481C1C}">
                  <a14:useLocalDpi xmlns:a14="http://schemas.microsoft.com/office/drawing/2010/main" val="0"/>
                </a:ext>
              </a:extLst>
            </a:blip>
            <a:srcRect t="5056" b="75017"/>
            <a:stretch/>
          </p:blipFill>
          <p:spPr>
            <a:xfrm>
              <a:off x="1390591" y="3481354"/>
              <a:ext cx="3227899" cy="806559"/>
            </a:xfrm>
            <a:prstGeom prst="rect">
              <a:avLst/>
            </a:prstGeom>
          </p:spPr>
        </p:pic>
      </p:grpSp>
      <p:grpSp>
        <p:nvGrpSpPr>
          <p:cNvPr id="2" name="组合 1">
            <a:extLst>
              <a:ext uri="{FF2B5EF4-FFF2-40B4-BE49-F238E27FC236}">
                <a16:creationId xmlns:a16="http://schemas.microsoft.com/office/drawing/2014/main" xmlns="" id="{E10413BC-0BEC-4C21-81D6-1E5D360BCA52}"/>
              </a:ext>
            </a:extLst>
          </p:cNvPr>
          <p:cNvGrpSpPr/>
          <p:nvPr/>
        </p:nvGrpSpPr>
        <p:grpSpPr>
          <a:xfrm>
            <a:off x="2164962" y="2235934"/>
            <a:ext cx="7537074" cy="834225"/>
            <a:chOff x="2164962" y="2235934"/>
            <a:chExt cx="7537074" cy="834225"/>
          </a:xfrm>
        </p:grpSpPr>
        <p:sp>
          <p:nvSpPr>
            <p:cNvPr id="27" name="矩形 22">
              <a:extLst>
                <a:ext uri="{FF2B5EF4-FFF2-40B4-BE49-F238E27FC236}">
                  <a16:creationId xmlns:a16="http://schemas.microsoft.com/office/drawing/2014/main" xmlns="" id="{8023319F-6791-438C-9162-F2D0FE21F67F}"/>
                </a:ext>
              </a:extLst>
            </p:cNvPr>
            <p:cNvSpPr>
              <a:spLocks noChangeArrowheads="1"/>
            </p:cNvSpPr>
            <p:nvPr/>
          </p:nvSpPr>
          <p:spPr bwMode="auto">
            <a:xfrm>
              <a:off x="2164962" y="2235934"/>
              <a:ext cx="7537074" cy="830997"/>
            </a:xfrm>
            <a:prstGeom prst="rect">
              <a:avLst/>
            </a:prstGeom>
            <a:noFill/>
            <a:ln w="9525">
              <a:noFill/>
              <a:miter lim="800000"/>
              <a:headEnd/>
              <a:tailEnd/>
            </a:ln>
          </p:spPr>
          <p:txBody>
            <a:bodyPr wrap="square">
              <a:spAutoFit/>
            </a:bodyPr>
            <a:lstStyle/>
            <a:p>
              <a:pPr algn="ctr"/>
              <a:r>
                <a:rPr lang="zh-CN" altLang="en-US" sz="4800" b="1" dirty="0">
                  <a:solidFill>
                    <a:srgbClr val="C00000"/>
                  </a:solidFill>
                  <a:latin typeface="微软雅黑" panose="020B0503020204020204" pitchFamily="34" charset="-122"/>
                  <a:ea typeface="微软雅黑" panose="020B0503020204020204" pitchFamily="34" charset="-122"/>
                  <a:cs typeface="Arial" pitchFamily="34" charset="0"/>
                </a:rPr>
                <a:t>志愿者活动策划书</a:t>
              </a:r>
              <a:r>
                <a:rPr lang="en-US" altLang="zh-CN" sz="4800" b="1" dirty="0" err="1">
                  <a:solidFill>
                    <a:srgbClr val="C00000"/>
                  </a:solidFill>
                  <a:latin typeface="微软雅黑" panose="020B0503020204020204" pitchFamily="34" charset="-122"/>
                  <a:ea typeface="微软雅黑" panose="020B0503020204020204" pitchFamily="34" charset="-122"/>
                  <a:cs typeface="Arial" pitchFamily="34" charset="0"/>
                </a:rPr>
                <a:t>ppt</a:t>
              </a:r>
              <a:r>
                <a:rPr lang="zh-CN" altLang="en-US" sz="4800" b="1" dirty="0">
                  <a:solidFill>
                    <a:srgbClr val="C00000"/>
                  </a:solidFill>
                  <a:latin typeface="微软雅黑" panose="020B0503020204020204" pitchFamily="34" charset="-122"/>
                  <a:ea typeface="微软雅黑" panose="020B0503020204020204" pitchFamily="34" charset="-122"/>
                  <a:cs typeface="Arial" pitchFamily="34" charset="0"/>
                </a:rPr>
                <a:t>模板</a:t>
              </a:r>
              <a:endParaRPr lang="zh-CN" altLang="en-US" sz="4800" b="1" dirty="0">
                <a:solidFill>
                  <a:srgbClr val="C00000"/>
                </a:solidFill>
                <a:latin typeface="微软雅黑" panose="020B0503020204020204" pitchFamily="34" charset="-122"/>
                <a:ea typeface="微软雅黑" panose="020B0503020204020204" pitchFamily="34" charset="-122"/>
                <a:cs typeface="Arial" pitchFamily="34" charset="0"/>
              </a:endParaRPr>
            </a:p>
          </p:txBody>
        </p:sp>
        <p:sp>
          <p:nvSpPr>
            <p:cNvPr id="28" name="矩形 27">
              <a:extLst>
                <a:ext uri="{FF2B5EF4-FFF2-40B4-BE49-F238E27FC236}">
                  <a16:creationId xmlns:a16="http://schemas.microsoft.com/office/drawing/2014/main" xmlns="" id="{C2A62C0B-496A-4E74-9BBD-A6B7A5173257}"/>
                </a:ext>
              </a:extLst>
            </p:cNvPr>
            <p:cNvSpPr/>
            <p:nvPr/>
          </p:nvSpPr>
          <p:spPr>
            <a:xfrm>
              <a:off x="2164962" y="2239162"/>
              <a:ext cx="184731" cy="830997"/>
            </a:xfrm>
            <a:prstGeom prst="rect">
              <a:avLst/>
            </a:prstGeom>
          </p:spPr>
          <p:txBody>
            <a:bodyPr wrap="none">
              <a:spAutoFit/>
            </a:bodyPr>
            <a:lstStyle/>
            <a:p>
              <a:endParaRPr lang="zh-CN" altLang="en-US" sz="4800" b="1" dirty="0">
                <a:solidFill>
                  <a:srgbClr val="C00000"/>
                </a:solidFill>
                <a:latin typeface="微软雅黑" panose="020B0503020204020204" pitchFamily="34" charset="-122"/>
                <a:ea typeface="微软雅黑" panose="020B0503020204020204" pitchFamily="34" charset="-122"/>
              </a:endParaRPr>
            </a:p>
          </p:txBody>
        </p:sp>
      </p:grpSp>
      <p:pic>
        <p:nvPicPr>
          <p:cNvPr id="16" name="【Audiojungle】because-we-are-young.mp3">
            <a:hlinkClick r:id="" action="ppaction://media"/>
            <a:extLst>
              <a:ext uri="{FF2B5EF4-FFF2-40B4-BE49-F238E27FC236}">
                <a16:creationId xmlns:a16="http://schemas.microsoft.com/office/drawing/2014/main" xmlns="" id="{200AF15F-3190-4450-968A-D28400B7D189}"/>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5984609" y="-610811"/>
            <a:ext cx="487363" cy="487363"/>
          </a:xfrm>
          <a:prstGeom prst="rect">
            <a:avLst/>
          </a:prstGeom>
        </p:spPr>
      </p:pic>
    </p:spTree>
    <p:extLst>
      <p:ext uri="{BB962C8B-B14F-4D97-AF65-F5344CB8AC3E}">
        <p14:creationId xmlns:p14="http://schemas.microsoft.com/office/powerpoint/2010/main" val="31251520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750"/>
                                        <p:tgtEl>
                                          <p:spTgt spid="7"/>
                                        </p:tgtEl>
                                      </p:cBhvr>
                                    </p:animEffect>
                                    <p:anim calcmode="lin" valueType="num">
                                      <p:cBhvr>
                                        <p:cTn id="11" dur="750" fill="hold"/>
                                        <p:tgtEl>
                                          <p:spTgt spid="7"/>
                                        </p:tgtEl>
                                        <p:attrNameLst>
                                          <p:attrName>ppt_x</p:attrName>
                                        </p:attrNameLst>
                                      </p:cBhvr>
                                      <p:tavLst>
                                        <p:tav tm="0">
                                          <p:val>
                                            <p:strVal val="#ppt_x"/>
                                          </p:val>
                                        </p:tav>
                                        <p:tav tm="100000">
                                          <p:val>
                                            <p:strVal val="#ppt_x"/>
                                          </p:val>
                                        </p:tav>
                                      </p:tavLst>
                                    </p:anim>
                                    <p:anim calcmode="lin" valueType="num">
                                      <p:cBhvr>
                                        <p:cTn id="12" dur="750" fill="hold"/>
                                        <p:tgtEl>
                                          <p:spTgt spid="7"/>
                                        </p:tgtEl>
                                        <p:attrNameLst>
                                          <p:attrName>ppt_y</p:attrName>
                                        </p:attrNameLst>
                                      </p:cBhvr>
                                      <p:tavLst>
                                        <p:tav tm="0">
                                          <p:val>
                                            <p:strVal val="#ppt_y+.1"/>
                                          </p:val>
                                        </p:tav>
                                        <p:tav tm="100000">
                                          <p:val>
                                            <p:strVal val="#ppt_y"/>
                                          </p:val>
                                        </p:tav>
                                      </p:tavLst>
                                    </p:anim>
                                  </p:childTnLst>
                                </p:cTn>
                              </p:par>
                            </p:childTnLst>
                          </p:cTn>
                        </p:par>
                        <p:par>
                          <p:cTn id="13" fill="hold">
                            <p:stCondLst>
                              <p:cond delay="750"/>
                            </p:stCondLst>
                            <p:childTnLst>
                              <p:par>
                                <p:cTn id="14" presetID="42"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750"/>
                                        <p:tgtEl>
                                          <p:spTgt spid="9"/>
                                        </p:tgtEl>
                                      </p:cBhvr>
                                    </p:animEffect>
                                    <p:anim calcmode="lin" valueType="num">
                                      <p:cBhvr>
                                        <p:cTn id="17" dur="750" fill="hold"/>
                                        <p:tgtEl>
                                          <p:spTgt spid="9"/>
                                        </p:tgtEl>
                                        <p:attrNameLst>
                                          <p:attrName>ppt_x</p:attrName>
                                        </p:attrNameLst>
                                      </p:cBhvr>
                                      <p:tavLst>
                                        <p:tav tm="0">
                                          <p:val>
                                            <p:strVal val="#ppt_x"/>
                                          </p:val>
                                        </p:tav>
                                        <p:tav tm="100000">
                                          <p:val>
                                            <p:strVal val="#ppt_x"/>
                                          </p:val>
                                        </p:tav>
                                      </p:tavLst>
                                    </p:anim>
                                    <p:anim calcmode="lin" valueType="num">
                                      <p:cBhvr>
                                        <p:cTn id="18" dur="750" fill="hold"/>
                                        <p:tgtEl>
                                          <p:spTgt spid="9"/>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750"/>
                                        <p:tgtEl>
                                          <p:spTgt spid="13"/>
                                        </p:tgtEl>
                                      </p:cBhvr>
                                    </p:animEffect>
                                    <p:anim calcmode="lin" valueType="num">
                                      <p:cBhvr>
                                        <p:cTn id="23" dur="750" fill="hold"/>
                                        <p:tgtEl>
                                          <p:spTgt spid="13"/>
                                        </p:tgtEl>
                                        <p:attrNameLst>
                                          <p:attrName>ppt_x</p:attrName>
                                        </p:attrNameLst>
                                      </p:cBhvr>
                                      <p:tavLst>
                                        <p:tav tm="0">
                                          <p:val>
                                            <p:strVal val="#ppt_x"/>
                                          </p:val>
                                        </p:tav>
                                        <p:tav tm="100000">
                                          <p:val>
                                            <p:strVal val="#ppt_x"/>
                                          </p:val>
                                        </p:tav>
                                      </p:tavLst>
                                    </p:anim>
                                    <p:anim calcmode="lin" valueType="num">
                                      <p:cBhvr>
                                        <p:cTn id="24" dur="750" fill="hold"/>
                                        <p:tgtEl>
                                          <p:spTgt spid="13"/>
                                        </p:tgtEl>
                                        <p:attrNameLst>
                                          <p:attrName>ppt_y</p:attrName>
                                        </p:attrNameLst>
                                      </p:cBhvr>
                                      <p:tavLst>
                                        <p:tav tm="0">
                                          <p:val>
                                            <p:strVal val="#ppt_y+.1"/>
                                          </p:val>
                                        </p:tav>
                                        <p:tav tm="100000">
                                          <p:val>
                                            <p:strVal val="#ppt_y"/>
                                          </p:val>
                                        </p:tav>
                                      </p:tavLst>
                                    </p:anim>
                                  </p:childTnLst>
                                </p:cTn>
                              </p:par>
                            </p:childTnLst>
                          </p:cTn>
                        </p:par>
                        <p:par>
                          <p:cTn id="25" fill="hold">
                            <p:stCondLst>
                              <p:cond delay="2250"/>
                            </p:stCondLst>
                            <p:childTnLst>
                              <p:par>
                                <p:cTn id="26" presetID="42"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750"/>
                                        <p:tgtEl>
                                          <p:spTgt spid="11"/>
                                        </p:tgtEl>
                                      </p:cBhvr>
                                    </p:animEffect>
                                    <p:anim calcmode="lin" valueType="num">
                                      <p:cBhvr>
                                        <p:cTn id="29" dur="750" fill="hold"/>
                                        <p:tgtEl>
                                          <p:spTgt spid="11"/>
                                        </p:tgtEl>
                                        <p:attrNameLst>
                                          <p:attrName>ppt_x</p:attrName>
                                        </p:attrNameLst>
                                      </p:cBhvr>
                                      <p:tavLst>
                                        <p:tav tm="0">
                                          <p:val>
                                            <p:strVal val="#ppt_x"/>
                                          </p:val>
                                        </p:tav>
                                        <p:tav tm="100000">
                                          <p:val>
                                            <p:strVal val="#ppt_x"/>
                                          </p:val>
                                        </p:tav>
                                      </p:tavLst>
                                    </p:anim>
                                    <p:anim calcmode="lin" valueType="num">
                                      <p:cBhvr>
                                        <p:cTn id="30" dur="750" fill="hold"/>
                                        <p:tgtEl>
                                          <p:spTgt spid="11"/>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2" presetClass="entr" presetSubtype="8"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750" fill="hold"/>
                                        <p:tgtEl>
                                          <p:spTgt spid="17"/>
                                        </p:tgtEl>
                                        <p:attrNameLst>
                                          <p:attrName>ppt_x</p:attrName>
                                        </p:attrNameLst>
                                      </p:cBhvr>
                                      <p:tavLst>
                                        <p:tav tm="0">
                                          <p:val>
                                            <p:strVal val="0-#ppt_w/2"/>
                                          </p:val>
                                        </p:tav>
                                        <p:tav tm="100000">
                                          <p:val>
                                            <p:strVal val="#ppt_x"/>
                                          </p:val>
                                        </p:tav>
                                      </p:tavLst>
                                    </p:anim>
                                    <p:anim calcmode="lin" valueType="num">
                                      <p:cBhvr additive="base">
                                        <p:cTn id="35" dur="750" fill="hold"/>
                                        <p:tgtEl>
                                          <p:spTgt spid="17"/>
                                        </p:tgtEl>
                                        <p:attrNameLst>
                                          <p:attrName>ppt_y</p:attrName>
                                        </p:attrNameLst>
                                      </p:cBhvr>
                                      <p:tavLst>
                                        <p:tav tm="0">
                                          <p:val>
                                            <p:strVal val="#ppt_y"/>
                                          </p:val>
                                        </p:tav>
                                        <p:tav tm="100000">
                                          <p:val>
                                            <p:strVal val="#ppt_y"/>
                                          </p:val>
                                        </p:tav>
                                      </p:tavLst>
                                    </p:anim>
                                  </p:childTnLst>
                                </p:cTn>
                              </p:par>
                            </p:childTnLst>
                          </p:cTn>
                        </p:par>
                        <p:par>
                          <p:cTn id="36" fill="hold">
                            <p:stCondLst>
                              <p:cond delay="3750"/>
                            </p:stCondLst>
                            <p:childTnLst>
                              <p:par>
                                <p:cTn id="37" presetID="22" presetClass="entr" presetSubtype="8"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left)">
                                      <p:cBhvr>
                                        <p:cTn id="39" dur="750"/>
                                        <p:tgtEl>
                                          <p:spTgt spid="2"/>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750"/>
                                        <p:tgtEl>
                                          <p:spTgt spid="26"/>
                                        </p:tgtEl>
                                      </p:cBhvr>
                                    </p:animEffect>
                                    <p:anim calcmode="lin" valueType="num">
                                      <p:cBhvr>
                                        <p:cTn id="44" dur="750" fill="hold"/>
                                        <p:tgtEl>
                                          <p:spTgt spid="26"/>
                                        </p:tgtEl>
                                        <p:attrNameLst>
                                          <p:attrName>ppt_x</p:attrName>
                                        </p:attrNameLst>
                                      </p:cBhvr>
                                      <p:tavLst>
                                        <p:tav tm="0">
                                          <p:val>
                                            <p:strVal val="#ppt_x"/>
                                          </p:val>
                                        </p:tav>
                                        <p:tav tm="100000">
                                          <p:val>
                                            <p:strVal val="#ppt_x"/>
                                          </p:val>
                                        </p:tav>
                                      </p:tavLst>
                                    </p:anim>
                                    <p:anim calcmode="lin" valueType="num">
                                      <p:cBhvr>
                                        <p:cTn id="45" dur="7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74390" numSld="999" showWhenStopped="0">
                <p:cTn id="46" repeatCount="indefinite" fill="remove" display="0">
                  <p:stCondLst>
                    <p:cond delay="indefinite"/>
                  </p:stCondLst>
                  <p:endCondLst>
                    <p:cond evt="onStopAudio" delay="0">
                      <p:tgtEl>
                        <p:sldTgt/>
                      </p:tgtEl>
                    </p:cond>
                  </p:endCondLst>
                </p:cTn>
                <p:tgtEl>
                  <p:spTgt spid="1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299EEB65-4FA0-4439-AAFD-CF95D9512699}"/>
              </a:ext>
            </a:extLst>
          </p:cNvPr>
          <p:cNvGrpSpPr/>
          <p:nvPr/>
        </p:nvGrpSpPr>
        <p:grpSpPr>
          <a:xfrm>
            <a:off x="1562129" y="3275138"/>
            <a:ext cx="2541414" cy="2629063"/>
            <a:chOff x="1562129" y="3275138"/>
            <a:chExt cx="2541414" cy="2629063"/>
          </a:xfrm>
        </p:grpSpPr>
        <p:sp>
          <p:nvSpPr>
            <p:cNvPr id="7" name="任意多边形: 形状 6">
              <a:extLst>
                <a:ext uri="{FF2B5EF4-FFF2-40B4-BE49-F238E27FC236}">
                  <a16:creationId xmlns:a16="http://schemas.microsoft.com/office/drawing/2014/main" xmlns="" id="{BACC4DCB-F68B-47E4-81AD-90B20AEC7323}"/>
                </a:ext>
              </a:extLst>
            </p:cNvPr>
            <p:cNvSpPr/>
            <p:nvPr/>
          </p:nvSpPr>
          <p:spPr>
            <a:xfrm>
              <a:off x="1839126" y="3916781"/>
              <a:ext cx="1987420" cy="1987420"/>
            </a:xfrm>
            <a:custGeom>
              <a:avLst/>
              <a:gdLst>
                <a:gd name="connsiteX0" fmla="*/ 1487081 w 1987420"/>
                <a:gd name="connsiteY0" fmla="*/ 503363 h 1987420"/>
                <a:gd name="connsiteX1" fmla="*/ 1780293 w 1987420"/>
                <a:gd name="connsiteY1" fmla="*/ 414994 h 1987420"/>
                <a:gd name="connsiteX2" fmla="*/ 1888184 w 1987420"/>
                <a:gd name="connsiteY2" fmla="*/ 601867 h 1987420"/>
                <a:gd name="connsiteX3" fmla="*/ 1665049 w 1987420"/>
                <a:gd name="connsiteY3" fmla="*/ 811612 h 1987420"/>
                <a:gd name="connsiteX4" fmla="*/ 1665049 w 1987420"/>
                <a:gd name="connsiteY4" fmla="*/ 1175809 h 1987420"/>
                <a:gd name="connsiteX5" fmla="*/ 1888184 w 1987420"/>
                <a:gd name="connsiteY5" fmla="*/ 1385553 h 1987420"/>
                <a:gd name="connsiteX6" fmla="*/ 1780293 w 1987420"/>
                <a:gd name="connsiteY6" fmla="*/ 1572426 h 1987420"/>
                <a:gd name="connsiteX7" fmla="*/ 1487081 w 1987420"/>
                <a:gd name="connsiteY7" fmla="*/ 1484057 h 1987420"/>
                <a:gd name="connsiteX8" fmla="*/ 1171677 w 1987420"/>
                <a:gd name="connsiteY8" fmla="*/ 1666155 h 1987420"/>
                <a:gd name="connsiteX9" fmla="*/ 1101601 w 1987420"/>
                <a:gd name="connsiteY9" fmla="*/ 1964268 h 1987420"/>
                <a:gd name="connsiteX10" fmla="*/ 885819 w 1987420"/>
                <a:gd name="connsiteY10" fmla="*/ 1964268 h 1987420"/>
                <a:gd name="connsiteX11" fmla="*/ 815743 w 1987420"/>
                <a:gd name="connsiteY11" fmla="*/ 1666155 h 1987420"/>
                <a:gd name="connsiteX12" fmla="*/ 500339 w 1987420"/>
                <a:gd name="connsiteY12" fmla="*/ 1484057 h 1987420"/>
                <a:gd name="connsiteX13" fmla="*/ 207127 w 1987420"/>
                <a:gd name="connsiteY13" fmla="*/ 1572426 h 1987420"/>
                <a:gd name="connsiteX14" fmla="*/ 99236 w 1987420"/>
                <a:gd name="connsiteY14" fmla="*/ 1385553 h 1987420"/>
                <a:gd name="connsiteX15" fmla="*/ 322371 w 1987420"/>
                <a:gd name="connsiteY15" fmla="*/ 1175808 h 1987420"/>
                <a:gd name="connsiteX16" fmla="*/ 322371 w 1987420"/>
                <a:gd name="connsiteY16" fmla="*/ 811611 h 1987420"/>
                <a:gd name="connsiteX17" fmla="*/ 99236 w 1987420"/>
                <a:gd name="connsiteY17" fmla="*/ 601867 h 1987420"/>
                <a:gd name="connsiteX18" fmla="*/ 207127 w 1987420"/>
                <a:gd name="connsiteY18" fmla="*/ 414994 h 1987420"/>
                <a:gd name="connsiteX19" fmla="*/ 500339 w 1987420"/>
                <a:gd name="connsiteY19" fmla="*/ 503363 h 1987420"/>
                <a:gd name="connsiteX20" fmla="*/ 815743 w 1987420"/>
                <a:gd name="connsiteY20" fmla="*/ 321265 h 1987420"/>
                <a:gd name="connsiteX21" fmla="*/ 885819 w 1987420"/>
                <a:gd name="connsiteY21" fmla="*/ 23152 h 1987420"/>
                <a:gd name="connsiteX22" fmla="*/ 1101601 w 1987420"/>
                <a:gd name="connsiteY22" fmla="*/ 23152 h 1987420"/>
                <a:gd name="connsiteX23" fmla="*/ 1171677 w 1987420"/>
                <a:gd name="connsiteY23" fmla="*/ 321265 h 1987420"/>
                <a:gd name="connsiteX24" fmla="*/ 1487081 w 1987420"/>
                <a:gd name="connsiteY24" fmla="*/ 503363 h 1987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87420" h="1987420">
                  <a:moveTo>
                    <a:pt x="1487081" y="503363"/>
                  </a:moveTo>
                  <a:lnTo>
                    <a:pt x="1780293" y="414994"/>
                  </a:lnTo>
                  <a:lnTo>
                    <a:pt x="1888184" y="601867"/>
                  </a:lnTo>
                  <a:lnTo>
                    <a:pt x="1665049" y="811612"/>
                  </a:lnTo>
                  <a:cubicBezTo>
                    <a:pt x="1697394" y="930856"/>
                    <a:pt x="1697394" y="1056564"/>
                    <a:pt x="1665049" y="1175809"/>
                  </a:cubicBezTo>
                  <a:lnTo>
                    <a:pt x="1888184" y="1385553"/>
                  </a:lnTo>
                  <a:lnTo>
                    <a:pt x="1780293" y="1572426"/>
                  </a:lnTo>
                  <a:lnTo>
                    <a:pt x="1487081" y="1484057"/>
                  </a:lnTo>
                  <a:cubicBezTo>
                    <a:pt x="1399985" y="1571691"/>
                    <a:pt x="1291118" y="1634544"/>
                    <a:pt x="1171677" y="1666155"/>
                  </a:cubicBezTo>
                  <a:lnTo>
                    <a:pt x="1101601" y="1964268"/>
                  </a:lnTo>
                  <a:lnTo>
                    <a:pt x="885819" y="1964268"/>
                  </a:lnTo>
                  <a:lnTo>
                    <a:pt x="815743" y="1666155"/>
                  </a:lnTo>
                  <a:cubicBezTo>
                    <a:pt x="696302" y="1634544"/>
                    <a:pt x="587436" y="1571690"/>
                    <a:pt x="500339" y="1484057"/>
                  </a:cubicBezTo>
                  <a:lnTo>
                    <a:pt x="207127" y="1572426"/>
                  </a:lnTo>
                  <a:lnTo>
                    <a:pt x="99236" y="1385553"/>
                  </a:lnTo>
                  <a:lnTo>
                    <a:pt x="322371" y="1175808"/>
                  </a:lnTo>
                  <a:cubicBezTo>
                    <a:pt x="290026" y="1056564"/>
                    <a:pt x="290026" y="930856"/>
                    <a:pt x="322371" y="811611"/>
                  </a:cubicBezTo>
                  <a:lnTo>
                    <a:pt x="99236" y="601867"/>
                  </a:lnTo>
                  <a:lnTo>
                    <a:pt x="207127" y="414994"/>
                  </a:lnTo>
                  <a:lnTo>
                    <a:pt x="500339" y="503363"/>
                  </a:lnTo>
                  <a:cubicBezTo>
                    <a:pt x="587435" y="415729"/>
                    <a:pt x="696302" y="352876"/>
                    <a:pt x="815743" y="321265"/>
                  </a:cubicBezTo>
                  <a:lnTo>
                    <a:pt x="885819" y="23152"/>
                  </a:lnTo>
                  <a:lnTo>
                    <a:pt x="1101601" y="23152"/>
                  </a:lnTo>
                  <a:lnTo>
                    <a:pt x="1171677" y="321265"/>
                  </a:lnTo>
                  <a:cubicBezTo>
                    <a:pt x="1291118" y="352876"/>
                    <a:pt x="1399984" y="415730"/>
                    <a:pt x="1487081" y="503363"/>
                  </a:cubicBezTo>
                  <a:close/>
                </a:path>
              </a:pathLst>
            </a:custGeom>
            <a:solidFill>
              <a:srgbClr val="E6001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0819" tIns="533843" rIns="530819" bIns="533843"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chemeClr val="bg1"/>
                  </a:solidFill>
                  <a:latin typeface="微软雅黑" panose="020B0503020204020204" pitchFamily="34" charset="-122"/>
                  <a:ea typeface="微软雅黑" panose="020B0503020204020204" pitchFamily="34" charset="-122"/>
                </a:rPr>
                <a:t>志愿者</a:t>
              </a:r>
              <a:endParaRPr lang="zh-CN" altLang="en-US" sz="2400" kern="1200" dirty="0">
                <a:solidFill>
                  <a:schemeClr val="bg1"/>
                </a:solidFill>
                <a:latin typeface="微软雅黑" panose="020B0503020204020204" pitchFamily="34" charset="-122"/>
                <a:ea typeface="微软雅黑" panose="020B0503020204020204" pitchFamily="34" charset="-122"/>
              </a:endParaRPr>
            </a:p>
          </p:txBody>
        </p:sp>
        <p:sp>
          <p:nvSpPr>
            <p:cNvPr id="10" name="形状 9">
              <a:extLst>
                <a:ext uri="{FF2B5EF4-FFF2-40B4-BE49-F238E27FC236}">
                  <a16:creationId xmlns:a16="http://schemas.microsoft.com/office/drawing/2014/main" xmlns="" id="{90543C56-1C61-4A0C-869F-4C6D6D5336E1}"/>
                </a:ext>
              </a:extLst>
            </p:cNvPr>
            <p:cNvSpPr/>
            <p:nvPr/>
          </p:nvSpPr>
          <p:spPr>
            <a:xfrm rot="7164158" flipV="1">
              <a:off x="1562129" y="3275138"/>
              <a:ext cx="2541414" cy="2541414"/>
            </a:xfrm>
            <a:prstGeom prst="leftCircularArrow">
              <a:avLst>
                <a:gd name="adj1" fmla="val 6452"/>
                <a:gd name="adj2" fmla="val 429999"/>
                <a:gd name="adj3" fmla="val 10489124"/>
                <a:gd name="adj4" fmla="val 14837806"/>
                <a:gd name="adj5" fmla="val 7527"/>
              </a:avLst>
            </a:prstGeom>
            <a:solidFill>
              <a:srgbClr val="E61874"/>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grpSp>
        <p:nvGrpSpPr>
          <p:cNvPr id="4" name="组合 3">
            <a:extLst>
              <a:ext uri="{FF2B5EF4-FFF2-40B4-BE49-F238E27FC236}">
                <a16:creationId xmlns:a16="http://schemas.microsoft.com/office/drawing/2014/main" xmlns="" id="{AE5B1359-FF59-4994-A7AA-C202DA157E74}"/>
              </a:ext>
            </a:extLst>
          </p:cNvPr>
          <p:cNvGrpSpPr/>
          <p:nvPr/>
        </p:nvGrpSpPr>
        <p:grpSpPr>
          <a:xfrm>
            <a:off x="8007318" y="3289319"/>
            <a:ext cx="2541414" cy="2614882"/>
            <a:chOff x="8007318" y="3289319"/>
            <a:chExt cx="2541414" cy="2614882"/>
          </a:xfrm>
        </p:grpSpPr>
        <p:sp>
          <p:nvSpPr>
            <p:cNvPr id="13" name="任意多边形: 形状 12">
              <a:extLst>
                <a:ext uri="{FF2B5EF4-FFF2-40B4-BE49-F238E27FC236}">
                  <a16:creationId xmlns:a16="http://schemas.microsoft.com/office/drawing/2014/main" xmlns="" id="{F4CB35B2-28AD-432B-86CF-D534A214E93D}"/>
                </a:ext>
              </a:extLst>
            </p:cNvPr>
            <p:cNvSpPr/>
            <p:nvPr/>
          </p:nvSpPr>
          <p:spPr>
            <a:xfrm>
              <a:off x="8302127" y="3916781"/>
              <a:ext cx="1987420" cy="1987420"/>
            </a:xfrm>
            <a:custGeom>
              <a:avLst/>
              <a:gdLst>
                <a:gd name="connsiteX0" fmla="*/ 1487081 w 1987420"/>
                <a:gd name="connsiteY0" fmla="*/ 503363 h 1987420"/>
                <a:gd name="connsiteX1" fmla="*/ 1780293 w 1987420"/>
                <a:gd name="connsiteY1" fmla="*/ 414994 h 1987420"/>
                <a:gd name="connsiteX2" fmla="*/ 1888184 w 1987420"/>
                <a:gd name="connsiteY2" fmla="*/ 601867 h 1987420"/>
                <a:gd name="connsiteX3" fmla="*/ 1665049 w 1987420"/>
                <a:gd name="connsiteY3" fmla="*/ 811612 h 1987420"/>
                <a:gd name="connsiteX4" fmla="*/ 1665049 w 1987420"/>
                <a:gd name="connsiteY4" fmla="*/ 1175809 h 1987420"/>
                <a:gd name="connsiteX5" fmla="*/ 1888184 w 1987420"/>
                <a:gd name="connsiteY5" fmla="*/ 1385553 h 1987420"/>
                <a:gd name="connsiteX6" fmla="*/ 1780293 w 1987420"/>
                <a:gd name="connsiteY6" fmla="*/ 1572426 h 1987420"/>
                <a:gd name="connsiteX7" fmla="*/ 1487081 w 1987420"/>
                <a:gd name="connsiteY7" fmla="*/ 1484057 h 1987420"/>
                <a:gd name="connsiteX8" fmla="*/ 1171677 w 1987420"/>
                <a:gd name="connsiteY8" fmla="*/ 1666155 h 1987420"/>
                <a:gd name="connsiteX9" fmla="*/ 1101601 w 1987420"/>
                <a:gd name="connsiteY9" fmla="*/ 1964268 h 1987420"/>
                <a:gd name="connsiteX10" fmla="*/ 885819 w 1987420"/>
                <a:gd name="connsiteY10" fmla="*/ 1964268 h 1987420"/>
                <a:gd name="connsiteX11" fmla="*/ 815743 w 1987420"/>
                <a:gd name="connsiteY11" fmla="*/ 1666155 h 1987420"/>
                <a:gd name="connsiteX12" fmla="*/ 500339 w 1987420"/>
                <a:gd name="connsiteY12" fmla="*/ 1484057 h 1987420"/>
                <a:gd name="connsiteX13" fmla="*/ 207127 w 1987420"/>
                <a:gd name="connsiteY13" fmla="*/ 1572426 h 1987420"/>
                <a:gd name="connsiteX14" fmla="*/ 99236 w 1987420"/>
                <a:gd name="connsiteY14" fmla="*/ 1385553 h 1987420"/>
                <a:gd name="connsiteX15" fmla="*/ 322371 w 1987420"/>
                <a:gd name="connsiteY15" fmla="*/ 1175808 h 1987420"/>
                <a:gd name="connsiteX16" fmla="*/ 322371 w 1987420"/>
                <a:gd name="connsiteY16" fmla="*/ 811611 h 1987420"/>
                <a:gd name="connsiteX17" fmla="*/ 99236 w 1987420"/>
                <a:gd name="connsiteY17" fmla="*/ 601867 h 1987420"/>
                <a:gd name="connsiteX18" fmla="*/ 207127 w 1987420"/>
                <a:gd name="connsiteY18" fmla="*/ 414994 h 1987420"/>
                <a:gd name="connsiteX19" fmla="*/ 500339 w 1987420"/>
                <a:gd name="connsiteY19" fmla="*/ 503363 h 1987420"/>
                <a:gd name="connsiteX20" fmla="*/ 815743 w 1987420"/>
                <a:gd name="connsiteY20" fmla="*/ 321265 h 1987420"/>
                <a:gd name="connsiteX21" fmla="*/ 885819 w 1987420"/>
                <a:gd name="connsiteY21" fmla="*/ 23152 h 1987420"/>
                <a:gd name="connsiteX22" fmla="*/ 1101601 w 1987420"/>
                <a:gd name="connsiteY22" fmla="*/ 23152 h 1987420"/>
                <a:gd name="connsiteX23" fmla="*/ 1171677 w 1987420"/>
                <a:gd name="connsiteY23" fmla="*/ 321265 h 1987420"/>
                <a:gd name="connsiteX24" fmla="*/ 1487081 w 1987420"/>
                <a:gd name="connsiteY24" fmla="*/ 503363 h 1987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87420" h="1987420">
                  <a:moveTo>
                    <a:pt x="1487081" y="503363"/>
                  </a:moveTo>
                  <a:lnTo>
                    <a:pt x="1780293" y="414994"/>
                  </a:lnTo>
                  <a:lnTo>
                    <a:pt x="1888184" y="601867"/>
                  </a:lnTo>
                  <a:lnTo>
                    <a:pt x="1665049" y="811612"/>
                  </a:lnTo>
                  <a:cubicBezTo>
                    <a:pt x="1697394" y="930856"/>
                    <a:pt x="1697394" y="1056564"/>
                    <a:pt x="1665049" y="1175809"/>
                  </a:cubicBezTo>
                  <a:lnTo>
                    <a:pt x="1888184" y="1385553"/>
                  </a:lnTo>
                  <a:lnTo>
                    <a:pt x="1780293" y="1572426"/>
                  </a:lnTo>
                  <a:lnTo>
                    <a:pt x="1487081" y="1484057"/>
                  </a:lnTo>
                  <a:cubicBezTo>
                    <a:pt x="1399985" y="1571691"/>
                    <a:pt x="1291118" y="1634544"/>
                    <a:pt x="1171677" y="1666155"/>
                  </a:cubicBezTo>
                  <a:lnTo>
                    <a:pt x="1101601" y="1964268"/>
                  </a:lnTo>
                  <a:lnTo>
                    <a:pt x="885819" y="1964268"/>
                  </a:lnTo>
                  <a:lnTo>
                    <a:pt x="815743" y="1666155"/>
                  </a:lnTo>
                  <a:cubicBezTo>
                    <a:pt x="696302" y="1634544"/>
                    <a:pt x="587436" y="1571690"/>
                    <a:pt x="500339" y="1484057"/>
                  </a:cubicBezTo>
                  <a:lnTo>
                    <a:pt x="207127" y="1572426"/>
                  </a:lnTo>
                  <a:lnTo>
                    <a:pt x="99236" y="1385553"/>
                  </a:lnTo>
                  <a:lnTo>
                    <a:pt x="322371" y="1175808"/>
                  </a:lnTo>
                  <a:cubicBezTo>
                    <a:pt x="290026" y="1056564"/>
                    <a:pt x="290026" y="930856"/>
                    <a:pt x="322371" y="811611"/>
                  </a:cubicBezTo>
                  <a:lnTo>
                    <a:pt x="99236" y="601867"/>
                  </a:lnTo>
                  <a:lnTo>
                    <a:pt x="207127" y="414994"/>
                  </a:lnTo>
                  <a:lnTo>
                    <a:pt x="500339" y="503363"/>
                  </a:lnTo>
                  <a:cubicBezTo>
                    <a:pt x="587435" y="415729"/>
                    <a:pt x="696302" y="352876"/>
                    <a:pt x="815743" y="321265"/>
                  </a:cubicBezTo>
                  <a:lnTo>
                    <a:pt x="885819" y="23152"/>
                  </a:lnTo>
                  <a:lnTo>
                    <a:pt x="1101601" y="23152"/>
                  </a:lnTo>
                  <a:lnTo>
                    <a:pt x="1171677" y="321265"/>
                  </a:lnTo>
                  <a:cubicBezTo>
                    <a:pt x="1291118" y="352876"/>
                    <a:pt x="1399984" y="415730"/>
                    <a:pt x="1487081" y="503363"/>
                  </a:cubicBezTo>
                  <a:close/>
                </a:path>
              </a:pathLst>
            </a:custGeom>
            <a:solidFill>
              <a:srgbClr val="E6187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0819" tIns="533843" rIns="530819" bIns="533843" numCol="1" spcCol="1270" anchor="ctr" anchorCtr="0">
              <a:noAutofit/>
            </a:bodyPr>
            <a:lstStyle/>
            <a:p>
              <a:pPr marL="0" lvl="0" indent="0" algn="ctr" defTabSz="1066800">
                <a:lnSpc>
                  <a:spcPct val="90000"/>
                </a:lnSpc>
                <a:spcBef>
                  <a:spcPct val="0"/>
                </a:spcBef>
                <a:spcAft>
                  <a:spcPct val="35000"/>
                </a:spcAft>
                <a:buNone/>
              </a:pPr>
              <a:r>
                <a:rPr lang="zh-CN" altLang="en-US" sz="2400" b="1">
                  <a:solidFill>
                    <a:schemeClr val="bg1"/>
                  </a:solidFill>
                  <a:latin typeface="微软雅黑" panose="020B0503020204020204" pitchFamily="34" charset="-122"/>
                  <a:ea typeface="微软雅黑" panose="020B0503020204020204" pitchFamily="34" charset="-122"/>
                </a:rPr>
                <a:t>志愿</a:t>
              </a:r>
              <a:endParaRPr lang="en-US" altLang="zh-CN" sz="2400" b="1">
                <a:solidFill>
                  <a:schemeClr val="bg1"/>
                </a:solidFill>
                <a:latin typeface="微软雅黑" panose="020B0503020204020204" pitchFamily="34" charset="-122"/>
                <a:ea typeface="微软雅黑" panose="020B0503020204020204" pitchFamily="34" charset="-122"/>
              </a:endParaRPr>
            </a:p>
            <a:p>
              <a:pPr marL="0" lvl="0" indent="0" algn="ctr" defTabSz="1066800">
                <a:lnSpc>
                  <a:spcPct val="90000"/>
                </a:lnSpc>
                <a:spcBef>
                  <a:spcPct val="0"/>
                </a:spcBef>
                <a:spcAft>
                  <a:spcPct val="35000"/>
                </a:spcAft>
                <a:buNone/>
              </a:pPr>
              <a:r>
                <a:rPr lang="zh-CN" altLang="en-US" sz="2400" b="1">
                  <a:solidFill>
                    <a:schemeClr val="bg1"/>
                  </a:solidFill>
                  <a:latin typeface="微软雅黑" panose="020B0503020204020204" pitchFamily="34" charset="-122"/>
                  <a:ea typeface="微软雅黑" panose="020B0503020204020204" pitchFamily="34" charset="-122"/>
                </a:rPr>
                <a:t>精神</a:t>
              </a:r>
              <a:endParaRPr lang="zh-CN" altLang="en-US" sz="2400" b="1" kern="1200" dirty="0">
                <a:solidFill>
                  <a:schemeClr val="bg1"/>
                </a:solidFill>
                <a:latin typeface="微软雅黑" panose="020B0503020204020204" pitchFamily="34" charset="-122"/>
                <a:ea typeface="微软雅黑" panose="020B0503020204020204" pitchFamily="34" charset="-122"/>
              </a:endParaRPr>
            </a:p>
          </p:txBody>
        </p:sp>
        <p:sp>
          <p:nvSpPr>
            <p:cNvPr id="14" name="形状 13">
              <a:extLst>
                <a:ext uri="{FF2B5EF4-FFF2-40B4-BE49-F238E27FC236}">
                  <a16:creationId xmlns:a16="http://schemas.microsoft.com/office/drawing/2014/main" xmlns="" id="{161D226B-732A-4C5A-8543-6C7C922BBDB5}"/>
                </a:ext>
              </a:extLst>
            </p:cNvPr>
            <p:cNvSpPr/>
            <p:nvPr/>
          </p:nvSpPr>
          <p:spPr>
            <a:xfrm rot="7261855" flipV="1">
              <a:off x="8007318" y="3289319"/>
              <a:ext cx="2541414" cy="2541414"/>
            </a:xfrm>
            <a:prstGeom prst="leftCircularArrow">
              <a:avLst>
                <a:gd name="adj1" fmla="val 6452"/>
                <a:gd name="adj2" fmla="val 429999"/>
                <a:gd name="adj3" fmla="val 10489124"/>
                <a:gd name="adj4" fmla="val 14837806"/>
                <a:gd name="adj5" fmla="val 7527"/>
              </a:avLst>
            </a:prstGeom>
            <a:solidFill>
              <a:srgbClr val="E61874"/>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grpSp>
        <p:nvGrpSpPr>
          <p:cNvPr id="3" name="组合 2">
            <a:extLst>
              <a:ext uri="{FF2B5EF4-FFF2-40B4-BE49-F238E27FC236}">
                <a16:creationId xmlns:a16="http://schemas.microsoft.com/office/drawing/2014/main" xmlns="" id="{371230FC-57FA-4877-B357-A33212FBDDA7}"/>
              </a:ext>
            </a:extLst>
          </p:cNvPr>
          <p:cNvGrpSpPr/>
          <p:nvPr/>
        </p:nvGrpSpPr>
        <p:grpSpPr>
          <a:xfrm>
            <a:off x="4826192" y="1099718"/>
            <a:ext cx="2541414" cy="2549164"/>
            <a:chOff x="4826192" y="1099718"/>
            <a:chExt cx="2541414" cy="2549164"/>
          </a:xfrm>
        </p:grpSpPr>
        <p:sp>
          <p:nvSpPr>
            <p:cNvPr id="16" name="任意多边形: 形状 15">
              <a:extLst>
                <a:ext uri="{FF2B5EF4-FFF2-40B4-BE49-F238E27FC236}">
                  <a16:creationId xmlns:a16="http://schemas.microsoft.com/office/drawing/2014/main" xmlns="" id="{D4CDAC00-3A95-44A4-A636-947E4BADBDEA}"/>
                </a:ext>
              </a:extLst>
            </p:cNvPr>
            <p:cNvSpPr/>
            <p:nvPr/>
          </p:nvSpPr>
          <p:spPr>
            <a:xfrm>
              <a:off x="5072346" y="1661462"/>
              <a:ext cx="1987420" cy="1987420"/>
            </a:xfrm>
            <a:custGeom>
              <a:avLst/>
              <a:gdLst>
                <a:gd name="connsiteX0" fmla="*/ 1487081 w 1987420"/>
                <a:gd name="connsiteY0" fmla="*/ 503363 h 1987420"/>
                <a:gd name="connsiteX1" fmla="*/ 1780293 w 1987420"/>
                <a:gd name="connsiteY1" fmla="*/ 414994 h 1987420"/>
                <a:gd name="connsiteX2" fmla="*/ 1888184 w 1987420"/>
                <a:gd name="connsiteY2" fmla="*/ 601867 h 1987420"/>
                <a:gd name="connsiteX3" fmla="*/ 1665049 w 1987420"/>
                <a:gd name="connsiteY3" fmla="*/ 811612 h 1987420"/>
                <a:gd name="connsiteX4" fmla="*/ 1665049 w 1987420"/>
                <a:gd name="connsiteY4" fmla="*/ 1175809 h 1987420"/>
                <a:gd name="connsiteX5" fmla="*/ 1888184 w 1987420"/>
                <a:gd name="connsiteY5" fmla="*/ 1385553 h 1987420"/>
                <a:gd name="connsiteX6" fmla="*/ 1780293 w 1987420"/>
                <a:gd name="connsiteY6" fmla="*/ 1572426 h 1987420"/>
                <a:gd name="connsiteX7" fmla="*/ 1487081 w 1987420"/>
                <a:gd name="connsiteY7" fmla="*/ 1484057 h 1987420"/>
                <a:gd name="connsiteX8" fmla="*/ 1171677 w 1987420"/>
                <a:gd name="connsiteY8" fmla="*/ 1666155 h 1987420"/>
                <a:gd name="connsiteX9" fmla="*/ 1101601 w 1987420"/>
                <a:gd name="connsiteY9" fmla="*/ 1964268 h 1987420"/>
                <a:gd name="connsiteX10" fmla="*/ 885819 w 1987420"/>
                <a:gd name="connsiteY10" fmla="*/ 1964268 h 1987420"/>
                <a:gd name="connsiteX11" fmla="*/ 815743 w 1987420"/>
                <a:gd name="connsiteY11" fmla="*/ 1666155 h 1987420"/>
                <a:gd name="connsiteX12" fmla="*/ 500339 w 1987420"/>
                <a:gd name="connsiteY12" fmla="*/ 1484057 h 1987420"/>
                <a:gd name="connsiteX13" fmla="*/ 207127 w 1987420"/>
                <a:gd name="connsiteY13" fmla="*/ 1572426 h 1987420"/>
                <a:gd name="connsiteX14" fmla="*/ 99236 w 1987420"/>
                <a:gd name="connsiteY14" fmla="*/ 1385553 h 1987420"/>
                <a:gd name="connsiteX15" fmla="*/ 322371 w 1987420"/>
                <a:gd name="connsiteY15" fmla="*/ 1175808 h 1987420"/>
                <a:gd name="connsiteX16" fmla="*/ 322371 w 1987420"/>
                <a:gd name="connsiteY16" fmla="*/ 811611 h 1987420"/>
                <a:gd name="connsiteX17" fmla="*/ 99236 w 1987420"/>
                <a:gd name="connsiteY17" fmla="*/ 601867 h 1987420"/>
                <a:gd name="connsiteX18" fmla="*/ 207127 w 1987420"/>
                <a:gd name="connsiteY18" fmla="*/ 414994 h 1987420"/>
                <a:gd name="connsiteX19" fmla="*/ 500339 w 1987420"/>
                <a:gd name="connsiteY19" fmla="*/ 503363 h 1987420"/>
                <a:gd name="connsiteX20" fmla="*/ 815743 w 1987420"/>
                <a:gd name="connsiteY20" fmla="*/ 321265 h 1987420"/>
                <a:gd name="connsiteX21" fmla="*/ 885819 w 1987420"/>
                <a:gd name="connsiteY21" fmla="*/ 23152 h 1987420"/>
                <a:gd name="connsiteX22" fmla="*/ 1101601 w 1987420"/>
                <a:gd name="connsiteY22" fmla="*/ 23152 h 1987420"/>
                <a:gd name="connsiteX23" fmla="*/ 1171677 w 1987420"/>
                <a:gd name="connsiteY23" fmla="*/ 321265 h 1987420"/>
                <a:gd name="connsiteX24" fmla="*/ 1487081 w 1987420"/>
                <a:gd name="connsiteY24" fmla="*/ 503363 h 1987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87420" h="1987420">
                  <a:moveTo>
                    <a:pt x="1487081" y="503363"/>
                  </a:moveTo>
                  <a:lnTo>
                    <a:pt x="1780293" y="414994"/>
                  </a:lnTo>
                  <a:lnTo>
                    <a:pt x="1888184" y="601867"/>
                  </a:lnTo>
                  <a:lnTo>
                    <a:pt x="1665049" y="811612"/>
                  </a:lnTo>
                  <a:cubicBezTo>
                    <a:pt x="1697394" y="930856"/>
                    <a:pt x="1697394" y="1056564"/>
                    <a:pt x="1665049" y="1175809"/>
                  </a:cubicBezTo>
                  <a:lnTo>
                    <a:pt x="1888184" y="1385553"/>
                  </a:lnTo>
                  <a:lnTo>
                    <a:pt x="1780293" y="1572426"/>
                  </a:lnTo>
                  <a:lnTo>
                    <a:pt x="1487081" y="1484057"/>
                  </a:lnTo>
                  <a:cubicBezTo>
                    <a:pt x="1399985" y="1571691"/>
                    <a:pt x="1291118" y="1634544"/>
                    <a:pt x="1171677" y="1666155"/>
                  </a:cubicBezTo>
                  <a:lnTo>
                    <a:pt x="1101601" y="1964268"/>
                  </a:lnTo>
                  <a:lnTo>
                    <a:pt x="885819" y="1964268"/>
                  </a:lnTo>
                  <a:lnTo>
                    <a:pt x="815743" y="1666155"/>
                  </a:lnTo>
                  <a:cubicBezTo>
                    <a:pt x="696302" y="1634544"/>
                    <a:pt x="587436" y="1571690"/>
                    <a:pt x="500339" y="1484057"/>
                  </a:cubicBezTo>
                  <a:lnTo>
                    <a:pt x="207127" y="1572426"/>
                  </a:lnTo>
                  <a:lnTo>
                    <a:pt x="99236" y="1385553"/>
                  </a:lnTo>
                  <a:lnTo>
                    <a:pt x="322371" y="1175808"/>
                  </a:lnTo>
                  <a:cubicBezTo>
                    <a:pt x="290026" y="1056564"/>
                    <a:pt x="290026" y="930856"/>
                    <a:pt x="322371" y="811611"/>
                  </a:cubicBezTo>
                  <a:lnTo>
                    <a:pt x="99236" y="601867"/>
                  </a:lnTo>
                  <a:lnTo>
                    <a:pt x="207127" y="414994"/>
                  </a:lnTo>
                  <a:lnTo>
                    <a:pt x="500339" y="503363"/>
                  </a:lnTo>
                  <a:cubicBezTo>
                    <a:pt x="587435" y="415729"/>
                    <a:pt x="696302" y="352876"/>
                    <a:pt x="815743" y="321265"/>
                  </a:cubicBezTo>
                  <a:lnTo>
                    <a:pt x="885819" y="23152"/>
                  </a:lnTo>
                  <a:lnTo>
                    <a:pt x="1101601" y="23152"/>
                  </a:lnTo>
                  <a:lnTo>
                    <a:pt x="1171677" y="321265"/>
                  </a:lnTo>
                  <a:cubicBezTo>
                    <a:pt x="1291118" y="352876"/>
                    <a:pt x="1399984" y="415730"/>
                    <a:pt x="1487081" y="503363"/>
                  </a:cubicBezTo>
                  <a:close/>
                </a:path>
              </a:pathLst>
            </a:custGeom>
            <a:solidFill>
              <a:srgbClr val="F8B3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0819" tIns="533843" rIns="530819" bIns="533843" numCol="1" spcCol="1270" anchor="ctr" anchorCtr="0">
              <a:noAutofit/>
            </a:bodyPr>
            <a:lstStyle/>
            <a:p>
              <a:pPr marL="0" lvl="0" indent="0" algn="ctr" defTabSz="1066800">
                <a:lnSpc>
                  <a:spcPct val="90000"/>
                </a:lnSpc>
                <a:spcBef>
                  <a:spcPct val="0"/>
                </a:spcBef>
                <a:spcAft>
                  <a:spcPct val="35000"/>
                </a:spcAft>
                <a:buNone/>
              </a:pPr>
              <a:r>
                <a:rPr lang="zh-CN" altLang="en-US" sz="2400" b="1" kern="1200">
                  <a:solidFill>
                    <a:schemeClr val="bg1"/>
                  </a:solidFill>
                  <a:latin typeface="微软雅黑" panose="020B0503020204020204" pitchFamily="34" charset="-122"/>
                  <a:ea typeface="微软雅黑" panose="020B0503020204020204" pitchFamily="34" charset="-122"/>
                </a:rPr>
                <a:t>志愿</a:t>
              </a:r>
              <a:endParaRPr lang="en-US" altLang="zh-CN" sz="2400" b="1" kern="1200">
                <a:solidFill>
                  <a:schemeClr val="bg1"/>
                </a:solidFill>
                <a:latin typeface="微软雅黑" panose="020B0503020204020204" pitchFamily="34" charset="-122"/>
                <a:ea typeface="微软雅黑" panose="020B0503020204020204" pitchFamily="34" charset="-122"/>
              </a:endParaRPr>
            </a:p>
            <a:p>
              <a:pPr marL="0" lvl="0" indent="0" algn="ctr" defTabSz="1066800">
                <a:lnSpc>
                  <a:spcPct val="90000"/>
                </a:lnSpc>
                <a:spcBef>
                  <a:spcPct val="0"/>
                </a:spcBef>
                <a:spcAft>
                  <a:spcPct val="35000"/>
                </a:spcAft>
                <a:buNone/>
              </a:pPr>
              <a:r>
                <a:rPr lang="zh-CN" altLang="en-US" sz="2400" b="1" kern="1200">
                  <a:solidFill>
                    <a:schemeClr val="bg1"/>
                  </a:solidFill>
                  <a:latin typeface="微软雅黑" panose="020B0503020204020204" pitchFamily="34" charset="-122"/>
                  <a:ea typeface="微软雅黑" panose="020B0503020204020204" pitchFamily="34" charset="-122"/>
                </a:rPr>
                <a:t>服务</a:t>
              </a:r>
              <a:endParaRPr lang="zh-CN" altLang="en-US" sz="2400" kern="1200" dirty="0">
                <a:solidFill>
                  <a:schemeClr val="bg1"/>
                </a:solidFill>
                <a:latin typeface="微软雅黑" panose="020B0503020204020204" pitchFamily="34" charset="-122"/>
                <a:ea typeface="微软雅黑" panose="020B0503020204020204" pitchFamily="34" charset="-122"/>
              </a:endParaRPr>
            </a:p>
          </p:txBody>
        </p:sp>
        <p:sp>
          <p:nvSpPr>
            <p:cNvPr id="17" name="形状 16">
              <a:extLst>
                <a:ext uri="{FF2B5EF4-FFF2-40B4-BE49-F238E27FC236}">
                  <a16:creationId xmlns:a16="http://schemas.microsoft.com/office/drawing/2014/main" xmlns="" id="{914695F7-461D-4D67-AAF4-E695CD7007E4}"/>
                </a:ext>
              </a:extLst>
            </p:cNvPr>
            <p:cNvSpPr/>
            <p:nvPr/>
          </p:nvSpPr>
          <p:spPr>
            <a:xfrm rot="7164158" flipV="1">
              <a:off x="4826192" y="1099718"/>
              <a:ext cx="2541414" cy="2541414"/>
            </a:xfrm>
            <a:prstGeom prst="leftCircularArrow">
              <a:avLst>
                <a:gd name="adj1" fmla="val 6452"/>
                <a:gd name="adj2" fmla="val 429999"/>
                <a:gd name="adj3" fmla="val 10489124"/>
                <a:gd name="adj4" fmla="val 14837806"/>
                <a:gd name="adj5" fmla="val 7527"/>
              </a:avLst>
            </a:prstGeom>
            <a:solidFill>
              <a:srgbClr val="F8B300"/>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1826141" cy="584775"/>
          </a:xfrm>
          <a:prstGeom prst="rect">
            <a:avLst/>
          </a:prstGeom>
          <a:noFill/>
        </p:spPr>
        <p:txBody>
          <a:bodyPr wrap="none" rtlCol="0">
            <a:spAutoFit/>
          </a:bodyPr>
          <a:lstStyle/>
          <a:p>
            <a:r>
              <a:rPr lang="zh-CN" altLang="en-US" sz="3200" b="1">
                <a:latin typeface="微软雅黑" panose="020B0503020204020204" pitchFamily="34" charset="-122"/>
                <a:ea typeface="微软雅黑" panose="020B0503020204020204" pitchFamily="34" charset="-122"/>
              </a:rPr>
              <a:t>主要内容</a:t>
            </a:r>
          </a:p>
        </p:txBody>
      </p:sp>
    </p:spTree>
    <p:extLst>
      <p:ext uri="{BB962C8B-B14F-4D97-AF65-F5344CB8AC3E}">
        <p14:creationId xmlns:p14="http://schemas.microsoft.com/office/powerpoint/2010/main" val="41277012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750" fill="hold"/>
                                        <p:tgtEl>
                                          <p:spTgt spid="2"/>
                                        </p:tgtEl>
                                        <p:attrNameLst>
                                          <p:attrName>ppt_w</p:attrName>
                                        </p:attrNameLst>
                                      </p:cBhvr>
                                      <p:tavLst>
                                        <p:tav tm="0">
                                          <p:val>
                                            <p:fltVal val="0"/>
                                          </p:val>
                                        </p:tav>
                                        <p:tav tm="100000">
                                          <p:val>
                                            <p:strVal val="#ppt_w"/>
                                          </p:val>
                                        </p:tav>
                                      </p:tavLst>
                                    </p:anim>
                                    <p:anim calcmode="lin" valueType="num">
                                      <p:cBhvr>
                                        <p:cTn id="12" dur="750" fill="hold"/>
                                        <p:tgtEl>
                                          <p:spTgt spid="2"/>
                                        </p:tgtEl>
                                        <p:attrNameLst>
                                          <p:attrName>ppt_h</p:attrName>
                                        </p:attrNameLst>
                                      </p:cBhvr>
                                      <p:tavLst>
                                        <p:tav tm="0">
                                          <p:val>
                                            <p:fltVal val="0"/>
                                          </p:val>
                                        </p:tav>
                                        <p:tav tm="100000">
                                          <p:val>
                                            <p:strVal val="#ppt_h"/>
                                          </p:val>
                                        </p:tav>
                                      </p:tavLst>
                                    </p:anim>
                                    <p:animEffect transition="in" filter="fade">
                                      <p:cBhvr>
                                        <p:cTn id="13" dur="750"/>
                                        <p:tgtEl>
                                          <p:spTgt spid="2"/>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750" fill="hold"/>
                                        <p:tgtEl>
                                          <p:spTgt spid="3"/>
                                        </p:tgtEl>
                                        <p:attrNameLst>
                                          <p:attrName>ppt_w</p:attrName>
                                        </p:attrNameLst>
                                      </p:cBhvr>
                                      <p:tavLst>
                                        <p:tav tm="0">
                                          <p:val>
                                            <p:fltVal val="0"/>
                                          </p:val>
                                        </p:tav>
                                        <p:tav tm="100000">
                                          <p:val>
                                            <p:strVal val="#ppt_w"/>
                                          </p:val>
                                        </p:tav>
                                      </p:tavLst>
                                    </p:anim>
                                    <p:anim calcmode="lin" valueType="num">
                                      <p:cBhvr>
                                        <p:cTn id="18" dur="750" fill="hold"/>
                                        <p:tgtEl>
                                          <p:spTgt spid="3"/>
                                        </p:tgtEl>
                                        <p:attrNameLst>
                                          <p:attrName>ppt_h</p:attrName>
                                        </p:attrNameLst>
                                      </p:cBhvr>
                                      <p:tavLst>
                                        <p:tav tm="0">
                                          <p:val>
                                            <p:fltVal val="0"/>
                                          </p:val>
                                        </p:tav>
                                        <p:tav tm="100000">
                                          <p:val>
                                            <p:strVal val="#ppt_h"/>
                                          </p:val>
                                        </p:tav>
                                      </p:tavLst>
                                    </p:anim>
                                    <p:animEffect transition="in" filter="fade">
                                      <p:cBhvr>
                                        <p:cTn id="19" dur="750"/>
                                        <p:tgtEl>
                                          <p:spTgt spid="3"/>
                                        </p:tgtEl>
                                      </p:cBhvr>
                                    </p:animEffect>
                                  </p:childTnLst>
                                </p:cTn>
                              </p:par>
                            </p:childTnLst>
                          </p:cTn>
                        </p:par>
                        <p:par>
                          <p:cTn id="20" fill="hold">
                            <p:stCondLst>
                              <p:cond delay="2250"/>
                            </p:stCondLst>
                            <p:childTnLst>
                              <p:par>
                                <p:cTn id="21" presetID="53" presetClass="entr" presetSubtype="16"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750" fill="hold"/>
                                        <p:tgtEl>
                                          <p:spTgt spid="4"/>
                                        </p:tgtEl>
                                        <p:attrNameLst>
                                          <p:attrName>ppt_w</p:attrName>
                                        </p:attrNameLst>
                                      </p:cBhvr>
                                      <p:tavLst>
                                        <p:tav tm="0">
                                          <p:val>
                                            <p:fltVal val="0"/>
                                          </p:val>
                                        </p:tav>
                                        <p:tav tm="100000">
                                          <p:val>
                                            <p:strVal val="#ppt_w"/>
                                          </p:val>
                                        </p:tav>
                                      </p:tavLst>
                                    </p:anim>
                                    <p:anim calcmode="lin" valueType="num">
                                      <p:cBhvr>
                                        <p:cTn id="24" dur="750" fill="hold"/>
                                        <p:tgtEl>
                                          <p:spTgt spid="4"/>
                                        </p:tgtEl>
                                        <p:attrNameLst>
                                          <p:attrName>ppt_h</p:attrName>
                                        </p:attrNameLst>
                                      </p:cBhvr>
                                      <p:tavLst>
                                        <p:tav tm="0">
                                          <p:val>
                                            <p:fltVal val="0"/>
                                          </p:val>
                                        </p:tav>
                                        <p:tav tm="100000">
                                          <p:val>
                                            <p:strVal val="#ppt_h"/>
                                          </p:val>
                                        </p:tav>
                                      </p:tavLst>
                                    </p:anim>
                                    <p:animEffect transition="in" filter="fade">
                                      <p:cBhvr>
                                        <p:cTn id="25"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264687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cs typeface="+mn-cs"/>
              </a:rPr>
              <a:t>志愿者的含义</a:t>
            </a:r>
            <a:endParaRPr kumimoji="0" lang="zh-CN" altLang="en-US" sz="3200" b="1" i="0" u="none" strike="noStrike" kern="120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xmlns="" id="{1BC4BEC7-4B97-4419-A975-12D41C8C9928}"/>
              </a:ext>
            </a:extLst>
          </p:cNvPr>
          <p:cNvSpPr/>
          <p:nvPr/>
        </p:nvSpPr>
        <p:spPr>
          <a:xfrm>
            <a:off x="2460784" y="1327966"/>
            <a:ext cx="6869647" cy="707743"/>
          </a:xfrm>
          <a:prstGeom prst="rect">
            <a:avLst/>
          </a:prstGeom>
        </p:spPr>
        <p:txBody>
          <a:bodyPr wrap="square">
            <a:spAutoFit/>
          </a:bodyPr>
          <a:lstStyle/>
          <a:p>
            <a:r>
              <a:rPr lang="zh-CN" altLang="en-US" sz="4000" b="1">
                <a:solidFill>
                  <a:srgbClr val="FF0000"/>
                </a:solidFill>
                <a:latin typeface="微软雅黑" pitchFamily="34" charset="-122"/>
                <a:ea typeface="微软雅黑" pitchFamily="34" charset="-122"/>
              </a:rPr>
              <a:t>志愿者是健康社会的生命之血</a:t>
            </a:r>
            <a:endParaRPr lang="en-US" altLang="zh-CN" sz="4000" b="1">
              <a:solidFill>
                <a:srgbClr val="FF0000"/>
              </a:solidFill>
              <a:latin typeface="微软雅黑" pitchFamily="34" charset="-122"/>
              <a:ea typeface="微软雅黑" pitchFamily="34" charset="-122"/>
            </a:endParaRPr>
          </a:p>
        </p:txBody>
      </p:sp>
      <p:sp>
        <p:nvSpPr>
          <p:cNvPr id="4" name="矩形 3">
            <a:extLst>
              <a:ext uri="{FF2B5EF4-FFF2-40B4-BE49-F238E27FC236}">
                <a16:creationId xmlns:a16="http://schemas.microsoft.com/office/drawing/2014/main" xmlns="" id="{9BDCDD91-BC08-4F19-8A9A-315D106B365D}"/>
              </a:ext>
            </a:extLst>
          </p:cNvPr>
          <p:cNvSpPr/>
          <p:nvPr/>
        </p:nvSpPr>
        <p:spPr>
          <a:xfrm>
            <a:off x="8252755" y="2164581"/>
            <a:ext cx="3017173" cy="584775"/>
          </a:xfrm>
          <a:prstGeom prst="rect">
            <a:avLst/>
          </a:prstGeom>
        </p:spPr>
        <p:txBody>
          <a:bodyPr wrap="none">
            <a:spAutoFit/>
          </a:bodyPr>
          <a:lstStyle/>
          <a:p>
            <a:r>
              <a:rPr lang="en-US" altLang="zh-CN" sz="3200" b="1">
                <a:latin typeface="微软雅黑" pitchFamily="34" charset="-122"/>
                <a:ea typeface="微软雅黑" pitchFamily="34" charset="-122"/>
              </a:rPr>
              <a:t>—— </a:t>
            </a:r>
            <a:r>
              <a:rPr lang="zh-CN" altLang="en-US" sz="3200" b="1">
                <a:latin typeface="微软雅黑" pitchFamily="34" charset="-122"/>
                <a:ea typeface="微软雅黑" pitchFamily="34" charset="-122"/>
              </a:rPr>
              <a:t>马克</a:t>
            </a:r>
            <a:r>
              <a:rPr lang="en-US" altLang="zh-CN" sz="3200" b="1">
                <a:latin typeface="微软雅黑" pitchFamily="34" charset="-122"/>
                <a:ea typeface="微软雅黑" pitchFamily="34" charset="-122"/>
              </a:rPr>
              <a:t>·</a:t>
            </a:r>
            <a:r>
              <a:rPr lang="zh-CN" altLang="en-US" sz="3200" b="1">
                <a:latin typeface="微软雅黑" pitchFamily="34" charset="-122"/>
                <a:ea typeface="微软雅黑" pitchFamily="34" charset="-122"/>
              </a:rPr>
              <a:t>布朗</a:t>
            </a:r>
            <a:endParaRPr lang="zh-CN" altLang="en-US" sz="3200"/>
          </a:p>
        </p:txBody>
      </p:sp>
      <p:sp>
        <p:nvSpPr>
          <p:cNvPr id="5" name="矩形 4">
            <a:extLst>
              <a:ext uri="{FF2B5EF4-FFF2-40B4-BE49-F238E27FC236}">
                <a16:creationId xmlns:a16="http://schemas.microsoft.com/office/drawing/2014/main" xmlns="" id="{ADBA9840-0C3C-43BA-A793-337B6090F87E}"/>
              </a:ext>
            </a:extLst>
          </p:cNvPr>
          <p:cNvSpPr/>
          <p:nvPr/>
        </p:nvSpPr>
        <p:spPr>
          <a:xfrm>
            <a:off x="2644880" y="3844117"/>
            <a:ext cx="8620120" cy="1015663"/>
          </a:xfrm>
          <a:prstGeom prst="rect">
            <a:avLst/>
          </a:prstGeom>
        </p:spPr>
        <p:txBody>
          <a:bodyPr wrap="square">
            <a:spAutoFit/>
          </a:bodyPr>
          <a:lstStyle/>
          <a:p>
            <a:pPr algn="just">
              <a:lnSpc>
                <a:spcPct val="150000"/>
              </a:lnSpc>
              <a:buFont typeface="Wingdings" pitchFamily="2" charset="2"/>
              <a:buNone/>
            </a:pPr>
            <a:r>
              <a:rPr lang="zh-CN" altLang="en-GB" sz="2000">
                <a:solidFill>
                  <a:srgbClr val="F8B300"/>
                </a:solidFill>
                <a:latin typeface="微软雅黑" panose="020B0503020204020204" pitchFamily="34" charset="-122"/>
                <a:ea typeface="微软雅黑" panose="020B0503020204020204" pitchFamily="34" charset="-122"/>
              </a:rPr>
              <a:t>志愿者是指在不为任何物质报酬的情况下，为改进社会而提供服务、贡献个人时间及精神的人。</a:t>
            </a:r>
            <a:endParaRPr lang="en-US" altLang="zh-CN" sz="2000">
              <a:solidFill>
                <a:srgbClr val="F8B300"/>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xmlns="" id="{D4C8EEFB-D1DD-41DC-A47B-5F7FB39E196F}"/>
              </a:ext>
            </a:extLst>
          </p:cNvPr>
          <p:cNvSpPr/>
          <p:nvPr/>
        </p:nvSpPr>
        <p:spPr>
          <a:xfrm>
            <a:off x="2639951" y="4991370"/>
            <a:ext cx="8625049" cy="1015663"/>
          </a:xfrm>
          <a:prstGeom prst="rect">
            <a:avLst/>
          </a:prstGeom>
        </p:spPr>
        <p:txBody>
          <a:bodyPr wrap="square">
            <a:spAutoFit/>
          </a:bodyPr>
          <a:lstStyle/>
          <a:p>
            <a:pPr algn="just">
              <a:lnSpc>
                <a:spcPct val="150000"/>
              </a:lnSpc>
              <a:buFont typeface="Wingdings" pitchFamily="2" charset="2"/>
              <a:buNone/>
            </a:pPr>
            <a:r>
              <a:rPr lang="zh-CN" altLang="en-GB" sz="2000">
                <a:solidFill>
                  <a:srgbClr val="0BA29A"/>
                </a:solidFill>
                <a:latin typeface="微软雅黑" panose="020B0503020204020204" pitchFamily="34" charset="-122"/>
                <a:ea typeface="微软雅黑" panose="020B0503020204020204" pitchFamily="34" charset="-122"/>
              </a:rPr>
              <a:t>志愿者是不受私人利益驱使、不受法律或政府强制，是基于道义、信念、良知、同情心和责任感而从事公益事业的人或人群。</a:t>
            </a:r>
            <a:endParaRPr lang="zh-CN" altLang="en-US" sz="2000">
              <a:solidFill>
                <a:srgbClr val="0BA29A"/>
              </a:solidFill>
              <a:latin typeface="微软雅黑" panose="020B0503020204020204" pitchFamily="34" charset="-122"/>
              <a:ea typeface="微软雅黑" panose="020B0503020204020204" pitchFamily="34" charset="-122"/>
            </a:endParaRPr>
          </a:p>
        </p:txBody>
      </p:sp>
      <p:sp>
        <p:nvSpPr>
          <p:cNvPr id="8" name="平行四边形 7">
            <a:extLst>
              <a:ext uri="{FF2B5EF4-FFF2-40B4-BE49-F238E27FC236}">
                <a16:creationId xmlns:a16="http://schemas.microsoft.com/office/drawing/2014/main" xmlns="" id="{4CCCFA8E-23BD-498B-903C-58D93A287A71}"/>
              </a:ext>
            </a:extLst>
          </p:cNvPr>
          <p:cNvSpPr/>
          <p:nvPr/>
        </p:nvSpPr>
        <p:spPr>
          <a:xfrm>
            <a:off x="1101961" y="2878228"/>
            <a:ext cx="1542919" cy="532660"/>
          </a:xfrm>
          <a:prstGeom prst="parallelogram">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latin typeface="微软雅黑" panose="020B0503020204020204" pitchFamily="34" charset="-122"/>
                <a:ea typeface="微软雅黑" panose="020B0503020204020204" pitchFamily="34" charset="-122"/>
              </a:rPr>
              <a:t>含义</a:t>
            </a:r>
            <a:endParaRPr lang="zh-CN" altLang="en-US" sz="2400"/>
          </a:p>
        </p:txBody>
      </p:sp>
      <p:sp>
        <p:nvSpPr>
          <p:cNvPr id="12" name="矩形: 圆角 11">
            <a:extLst>
              <a:ext uri="{FF2B5EF4-FFF2-40B4-BE49-F238E27FC236}">
                <a16:creationId xmlns:a16="http://schemas.microsoft.com/office/drawing/2014/main" xmlns="" id="{875DD5A0-AEEB-429C-B188-27431539D800}"/>
              </a:ext>
            </a:extLst>
          </p:cNvPr>
          <p:cNvSpPr/>
          <p:nvPr/>
        </p:nvSpPr>
        <p:spPr>
          <a:xfrm>
            <a:off x="1434308" y="4057638"/>
            <a:ext cx="664695" cy="663889"/>
          </a:xfrm>
          <a:prstGeom prst="roundRect">
            <a:avLst/>
          </a:prstGeom>
          <a:solidFill>
            <a:srgbClr val="F8B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a:latin typeface="微软雅黑" panose="020B0503020204020204" pitchFamily="34" charset="-122"/>
                <a:ea typeface="微软雅黑" panose="020B0503020204020204" pitchFamily="34" charset="-122"/>
              </a:rPr>
              <a:t>1</a:t>
            </a:r>
            <a:endParaRPr lang="zh-CN" altLang="en-US" sz="2800" b="1">
              <a:latin typeface="微软雅黑" panose="020B0503020204020204" pitchFamily="34" charset="-122"/>
              <a:ea typeface="微软雅黑" panose="020B0503020204020204" pitchFamily="34" charset="-122"/>
            </a:endParaRPr>
          </a:p>
        </p:txBody>
      </p:sp>
      <p:sp>
        <p:nvSpPr>
          <p:cNvPr id="19" name="矩形: 圆角 18">
            <a:extLst>
              <a:ext uri="{FF2B5EF4-FFF2-40B4-BE49-F238E27FC236}">
                <a16:creationId xmlns:a16="http://schemas.microsoft.com/office/drawing/2014/main" xmlns="" id="{0CD3ABAF-650B-4DF4-8340-450A93496082}"/>
              </a:ext>
            </a:extLst>
          </p:cNvPr>
          <p:cNvSpPr/>
          <p:nvPr/>
        </p:nvSpPr>
        <p:spPr>
          <a:xfrm>
            <a:off x="1434308" y="5219296"/>
            <a:ext cx="664695" cy="663889"/>
          </a:xfrm>
          <a:prstGeom prst="roundRect">
            <a:avLst/>
          </a:prstGeom>
          <a:solidFill>
            <a:srgbClr val="0BA2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pitchFamily="34" charset="-122"/>
                <a:ea typeface="微软雅黑" panose="020B0503020204020204" pitchFamily="34" charset="-122"/>
              </a:rPr>
              <a:t>2</a:t>
            </a:r>
            <a:endParaRPr lang="zh-CN" altLang="en-US" sz="2400" b="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7946252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2" dur="750" fill="hold"/>
                                        <p:tgtEl>
                                          <p:spTgt spid="3"/>
                                        </p:tgtEl>
                                        <p:attrNameLst>
                                          <p:attrName>ppt_y</p:attrName>
                                        </p:attrNameLst>
                                      </p:cBhvr>
                                      <p:tavLst>
                                        <p:tav tm="0">
                                          <p:val>
                                            <p:strVal val="#ppt_y"/>
                                          </p:val>
                                        </p:tav>
                                        <p:tav tm="100000">
                                          <p:val>
                                            <p:strVal val="#ppt_y"/>
                                          </p:val>
                                        </p:tav>
                                      </p:tavLst>
                                    </p:anim>
                                    <p:anim calcmode="lin" valueType="num">
                                      <p:cBhvr>
                                        <p:cTn id="13" dur="7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4" dur="7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750" tmFilter="0,0; .5, 1; 1, 1"/>
                                        <p:tgtEl>
                                          <p:spTgt spid="3"/>
                                        </p:tgtEl>
                                      </p:cBhvr>
                                    </p:animEffect>
                                  </p:childTnLst>
                                </p:cTn>
                              </p:par>
                            </p:childTnLst>
                          </p:cTn>
                        </p:par>
                        <p:par>
                          <p:cTn id="16" fill="hold">
                            <p:stCondLst>
                              <p:cond delay="2400"/>
                            </p:stCondLst>
                            <p:childTnLst>
                              <p:par>
                                <p:cTn id="17" presetID="2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750"/>
                                        <p:tgtEl>
                                          <p:spTgt spid="4"/>
                                        </p:tgtEl>
                                      </p:cBhvr>
                                    </p:animEffect>
                                  </p:childTnLst>
                                </p:cTn>
                              </p:par>
                            </p:childTnLst>
                          </p:cTn>
                        </p:par>
                        <p:par>
                          <p:cTn id="20" fill="hold">
                            <p:stCondLst>
                              <p:cond delay="315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750" fill="hold"/>
                                        <p:tgtEl>
                                          <p:spTgt spid="8"/>
                                        </p:tgtEl>
                                        <p:attrNameLst>
                                          <p:attrName>ppt_w</p:attrName>
                                        </p:attrNameLst>
                                      </p:cBhvr>
                                      <p:tavLst>
                                        <p:tav tm="0">
                                          <p:val>
                                            <p:fltVal val="0"/>
                                          </p:val>
                                        </p:tav>
                                        <p:tav tm="100000">
                                          <p:val>
                                            <p:strVal val="#ppt_w"/>
                                          </p:val>
                                        </p:tav>
                                      </p:tavLst>
                                    </p:anim>
                                    <p:anim calcmode="lin" valueType="num">
                                      <p:cBhvr>
                                        <p:cTn id="24" dur="750" fill="hold"/>
                                        <p:tgtEl>
                                          <p:spTgt spid="8"/>
                                        </p:tgtEl>
                                        <p:attrNameLst>
                                          <p:attrName>ppt_h</p:attrName>
                                        </p:attrNameLst>
                                      </p:cBhvr>
                                      <p:tavLst>
                                        <p:tav tm="0">
                                          <p:val>
                                            <p:fltVal val="0"/>
                                          </p:val>
                                        </p:tav>
                                        <p:tav tm="100000">
                                          <p:val>
                                            <p:strVal val="#ppt_h"/>
                                          </p:val>
                                        </p:tav>
                                      </p:tavLst>
                                    </p:anim>
                                    <p:animEffect transition="in" filter="fade">
                                      <p:cBhvr>
                                        <p:cTn id="25" dur="750"/>
                                        <p:tgtEl>
                                          <p:spTgt spid="8"/>
                                        </p:tgtEl>
                                      </p:cBhvr>
                                    </p:animEffect>
                                  </p:childTnLst>
                                </p:cTn>
                              </p:par>
                            </p:childTnLst>
                          </p:cTn>
                        </p:par>
                        <p:par>
                          <p:cTn id="26" fill="hold">
                            <p:stCondLst>
                              <p:cond delay="3900"/>
                            </p:stCondLst>
                            <p:childTnLst>
                              <p:par>
                                <p:cTn id="27" presetID="53" presetClass="entr" presetSubtype="16"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750" fill="hold"/>
                                        <p:tgtEl>
                                          <p:spTgt spid="12"/>
                                        </p:tgtEl>
                                        <p:attrNameLst>
                                          <p:attrName>ppt_w</p:attrName>
                                        </p:attrNameLst>
                                      </p:cBhvr>
                                      <p:tavLst>
                                        <p:tav tm="0">
                                          <p:val>
                                            <p:fltVal val="0"/>
                                          </p:val>
                                        </p:tav>
                                        <p:tav tm="100000">
                                          <p:val>
                                            <p:strVal val="#ppt_w"/>
                                          </p:val>
                                        </p:tav>
                                      </p:tavLst>
                                    </p:anim>
                                    <p:anim calcmode="lin" valueType="num">
                                      <p:cBhvr>
                                        <p:cTn id="30" dur="750" fill="hold"/>
                                        <p:tgtEl>
                                          <p:spTgt spid="12"/>
                                        </p:tgtEl>
                                        <p:attrNameLst>
                                          <p:attrName>ppt_h</p:attrName>
                                        </p:attrNameLst>
                                      </p:cBhvr>
                                      <p:tavLst>
                                        <p:tav tm="0">
                                          <p:val>
                                            <p:fltVal val="0"/>
                                          </p:val>
                                        </p:tav>
                                        <p:tav tm="100000">
                                          <p:val>
                                            <p:strVal val="#ppt_h"/>
                                          </p:val>
                                        </p:tav>
                                      </p:tavLst>
                                    </p:anim>
                                    <p:animEffect transition="in" filter="fade">
                                      <p:cBhvr>
                                        <p:cTn id="31" dur="750"/>
                                        <p:tgtEl>
                                          <p:spTgt spid="12"/>
                                        </p:tgtEl>
                                      </p:cBhvr>
                                    </p:animEffect>
                                  </p:childTnLst>
                                </p:cTn>
                              </p:par>
                            </p:childTnLst>
                          </p:cTn>
                        </p:par>
                        <p:par>
                          <p:cTn id="32" fill="hold">
                            <p:stCondLst>
                              <p:cond delay="4650"/>
                            </p:stCondLst>
                            <p:childTnLst>
                              <p:par>
                                <p:cTn id="33" presetID="22" presetClass="entr" presetSubtype="1"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up)">
                                      <p:cBhvr>
                                        <p:cTn id="35" dur="750"/>
                                        <p:tgtEl>
                                          <p:spTgt spid="5"/>
                                        </p:tgtEl>
                                      </p:cBhvr>
                                    </p:animEffect>
                                  </p:childTnLst>
                                </p:cTn>
                              </p:par>
                            </p:childTnLst>
                          </p:cTn>
                        </p:par>
                        <p:par>
                          <p:cTn id="36" fill="hold">
                            <p:stCondLst>
                              <p:cond delay="5400"/>
                            </p:stCondLst>
                            <p:childTnLst>
                              <p:par>
                                <p:cTn id="37" presetID="53" presetClass="entr" presetSubtype="16"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750" fill="hold"/>
                                        <p:tgtEl>
                                          <p:spTgt spid="19"/>
                                        </p:tgtEl>
                                        <p:attrNameLst>
                                          <p:attrName>ppt_w</p:attrName>
                                        </p:attrNameLst>
                                      </p:cBhvr>
                                      <p:tavLst>
                                        <p:tav tm="0">
                                          <p:val>
                                            <p:fltVal val="0"/>
                                          </p:val>
                                        </p:tav>
                                        <p:tav tm="100000">
                                          <p:val>
                                            <p:strVal val="#ppt_w"/>
                                          </p:val>
                                        </p:tav>
                                      </p:tavLst>
                                    </p:anim>
                                    <p:anim calcmode="lin" valueType="num">
                                      <p:cBhvr>
                                        <p:cTn id="40" dur="750" fill="hold"/>
                                        <p:tgtEl>
                                          <p:spTgt spid="19"/>
                                        </p:tgtEl>
                                        <p:attrNameLst>
                                          <p:attrName>ppt_h</p:attrName>
                                        </p:attrNameLst>
                                      </p:cBhvr>
                                      <p:tavLst>
                                        <p:tav tm="0">
                                          <p:val>
                                            <p:fltVal val="0"/>
                                          </p:val>
                                        </p:tav>
                                        <p:tav tm="100000">
                                          <p:val>
                                            <p:strVal val="#ppt_h"/>
                                          </p:val>
                                        </p:tav>
                                      </p:tavLst>
                                    </p:anim>
                                    <p:animEffect transition="in" filter="fade">
                                      <p:cBhvr>
                                        <p:cTn id="41" dur="750"/>
                                        <p:tgtEl>
                                          <p:spTgt spid="19"/>
                                        </p:tgtEl>
                                      </p:cBhvr>
                                    </p:animEffect>
                                  </p:childTnLst>
                                </p:cTn>
                              </p:par>
                            </p:childTnLst>
                          </p:cTn>
                        </p:par>
                        <p:par>
                          <p:cTn id="42" fill="hold">
                            <p:stCondLst>
                              <p:cond delay="6150"/>
                            </p:stCondLst>
                            <p:childTnLst>
                              <p:par>
                                <p:cTn id="43" presetID="22" presetClass="entr" presetSubtype="1"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up)">
                                      <p:cBhvr>
                                        <p:cTn id="45"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p:bldP spid="4" grpId="0"/>
      <p:bldP spid="5" grpId="0"/>
      <p:bldP spid="6" grpId="0"/>
      <p:bldP spid="8" grpId="0" animBg="1"/>
      <p:bldP spid="12"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264687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志愿者的分类</a:t>
            </a:r>
          </a:p>
        </p:txBody>
      </p:sp>
      <p:pic>
        <p:nvPicPr>
          <p:cNvPr id="7" name="图片 6">
            <a:extLst>
              <a:ext uri="{FF2B5EF4-FFF2-40B4-BE49-F238E27FC236}">
                <a16:creationId xmlns:a16="http://schemas.microsoft.com/office/drawing/2014/main" xmlns="" id="{CD5DF976-7727-4C38-8C25-D62444021322}"/>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554" b="92821" l="3463" r="89995">
                        <a14:foregroundMark x1="40534" y1="11615" x2="40534" y2="11615"/>
                        <a14:foregroundMark x1="43022" y1="10599" x2="43022" y2="10599"/>
                        <a14:foregroundMark x1="43022" y1="9076" x2="43022" y2="9076"/>
                        <a14:foregroundMark x1="37301" y1="5554" x2="37301" y2="5554"/>
                        <a14:foregroundMark x1="44177" y1="92313" x2="44177" y2="92313"/>
                        <a14:foregroundMark x1="43407" y1="92821" x2="43407" y2="92821"/>
                        <a14:foregroundMark x1="11493" y1="22960" x2="11493" y2="22960"/>
                        <a14:foregroundMark x1="7876" y1="22689" x2="7876" y2="22689"/>
                        <a14:foregroundMark x1="7106" y1="22960" x2="7106" y2="22960"/>
                        <a14:foregroundMark x1="4823" y1="22960" x2="4823" y2="22960"/>
                        <a14:foregroundMark x1="5182" y1="21944" x2="5182" y2="21944"/>
                        <a14:foregroundMark x1="12468" y1="49441" x2="12468" y2="49441"/>
                        <a14:foregroundMark x1="13597" y1="59533" x2="13597" y2="59533"/>
                        <a14:foregroundMark x1="11313" y1="57264" x2="11313" y2="57264"/>
                        <a14:foregroundMark x1="10929" y1="55232" x2="10929" y2="55232"/>
                        <a14:foregroundMark x1="12648" y1="55977" x2="12648" y2="55977"/>
                        <a14:foregroundMark x1="3463" y1="47409" x2="3463" y2="47409"/>
                        <a14:foregroundMark x1="27553" y1="65323" x2="27553" y2="65323"/>
                        <a14:foregroundMark x1="28322" y1="45141" x2="28322" y2="45141"/>
                        <a14:foregroundMark x1="58107" y1="67355" x2="58107" y2="67355"/>
                        <a14:foregroundMark x1="58876" y1="37589" x2="58876" y2="37589"/>
                        <a14:foregroundMark x1="74731" y1="21944" x2="74731" y2="21944"/>
                        <a14:foregroundMark x1="79323" y1="23468" x2="79323" y2="23468"/>
                        <a14:foregroundMark x1="71883" y1="22452" x2="71883" y2="22452"/>
                        <a14:foregroundMark x1="74551" y1="53708" x2="74551" y2="53708"/>
                        <a14:foregroundMark x1="75321" y1="57264" x2="75321" y2="57264"/>
                        <a14:foregroundMark x1="27937" y1="43617" x2="27937" y2="43617"/>
                        <a14:foregroundMark x1="26219" y1="75144" x2="26219" y2="75144"/>
                      </a14:backgroundRemoval>
                    </a14:imgEffect>
                  </a14:imgLayer>
                </a14:imgProps>
              </a:ext>
              <a:ext uri="{28A0092B-C50C-407E-A947-70E740481C1C}">
                <a14:useLocalDpi xmlns:a14="http://schemas.microsoft.com/office/drawing/2010/main" val="0"/>
              </a:ext>
            </a:extLst>
          </a:blip>
          <a:stretch>
            <a:fillRect/>
          </a:stretch>
        </p:blipFill>
        <p:spPr>
          <a:xfrm>
            <a:off x="3922255" y="3522274"/>
            <a:ext cx="4646445" cy="3519998"/>
          </a:xfrm>
          <a:prstGeom prst="rect">
            <a:avLst/>
          </a:prstGeom>
        </p:spPr>
      </p:pic>
      <p:cxnSp>
        <p:nvCxnSpPr>
          <p:cNvPr id="10" name="直接连接符 9">
            <a:extLst>
              <a:ext uri="{FF2B5EF4-FFF2-40B4-BE49-F238E27FC236}">
                <a16:creationId xmlns:a16="http://schemas.microsoft.com/office/drawing/2014/main" xmlns="" id="{F1C2ABFF-4B23-41E6-8AB0-AB8005A74703}"/>
              </a:ext>
            </a:extLst>
          </p:cNvPr>
          <p:cNvCxnSpPr>
            <a:cxnSpLocks/>
          </p:cNvCxnSpPr>
          <p:nvPr/>
        </p:nvCxnSpPr>
        <p:spPr>
          <a:xfrm flipH="1" flipV="1">
            <a:off x="2689019" y="4545367"/>
            <a:ext cx="1152424" cy="676921"/>
          </a:xfrm>
          <a:prstGeom prst="line">
            <a:avLst/>
          </a:prstGeom>
          <a:ln>
            <a:solidFill>
              <a:srgbClr val="E60012"/>
            </a:solidFill>
          </a:ln>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a16="http://schemas.microsoft.com/office/drawing/2014/main" xmlns="" id="{361057D1-6B8E-47D3-81D4-D43EECE99C0F}"/>
              </a:ext>
            </a:extLst>
          </p:cNvPr>
          <p:cNvSpPr/>
          <p:nvPr/>
        </p:nvSpPr>
        <p:spPr>
          <a:xfrm>
            <a:off x="1424670" y="3714370"/>
            <a:ext cx="1586143" cy="830997"/>
          </a:xfrm>
          <a:prstGeom prst="rect">
            <a:avLst/>
          </a:prstGeom>
        </p:spPr>
        <p:txBody>
          <a:bodyPr wrap="square">
            <a:spAutoFit/>
          </a:bodyPr>
          <a:lstStyle/>
          <a:p>
            <a:pPr algn="ctr">
              <a:defRPr/>
            </a:pPr>
            <a:r>
              <a:rPr lang="zh-CN" altLang="en-US" sz="2400" b="1">
                <a:solidFill>
                  <a:srgbClr val="E60012"/>
                </a:solidFill>
                <a:latin typeface="微软雅黑" panose="020B0503020204020204" pitchFamily="34" charset="-122"/>
                <a:ea typeface="微软雅黑" panose="020B0503020204020204" pitchFamily="34" charset="-122"/>
              </a:rPr>
              <a:t>社区</a:t>
            </a:r>
            <a:endParaRPr lang="en-US" altLang="zh-CN" sz="2400" b="1">
              <a:solidFill>
                <a:srgbClr val="E60012"/>
              </a:solidFill>
              <a:latin typeface="微软雅黑" panose="020B0503020204020204" pitchFamily="34" charset="-122"/>
              <a:ea typeface="微软雅黑" panose="020B0503020204020204" pitchFamily="34" charset="-122"/>
            </a:endParaRPr>
          </a:p>
          <a:p>
            <a:pPr algn="ctr">
              <a:defRPr/>
            </a:pPr>
            <a:r>
              <a:rPr lang="zh-CN" altLang="en-US" sz="2400" b="1">
                <a:solidFill>
                  <a:srgbClr val="E60012"/>
                </a:solidFill>
                <a:latin typeface="微软雅黑" panose="020B0503020204020204" pitchFamily="34" charset="-122"/>
                <a:ea typeface="微软雅黑" panose="020B0503020204020204" pitchFamily="34" charset="-122"/>
              </a:rPr>
              <a:t>志愿者</a:t>
            </a:r>
          </a:p>
        </p:txBody>
      </p:sp>
      <p:cxnSp>
        <p:nvCxnSpPr>
          <p:cNvPr id="17" name="直接连接符 16">
            <a:extLst>
              <a:ext uri="{FF2B5EF4-FFF2-40B4-BE49-F238E27FC236}">
                <a16:creationId xmlns:a16="http://schemas.microsoft.com/office/drawing/2014/main" xmlns="" id="{A804B2F8-A835-4E20-BB89-31276A29F2A3}"/>
              </a:ext>
            </a:extLst>
          </p:cNvPr>
          <p:cNvCxnSpPr>
            <a:cxnSpLocks/>
          </p:cNvCxnSpPr>
          <p:nvPr/>
        </p:nvCxnSpPr>
        <p:spPr>
          <a:xfrm flipH="1" flipV="1">
            <a:off x="4474346" y="3151573"/>
            <a:ext cx="625294" cy="1529858"/>
          </a:xfrm>
          <a:prstGeom prst="line">
            <a:avLst/>
          </a:prstGeom>
          <a:ln>
            <a:solidFill>
              <a:srgbClr val="0BA29A"/>
            </a:solidFill>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xmlns="" id="{D53FD734-BC06-43DD-A587-54A8A664CAE3}"/>
              </a:ext>
            </a:extLst>
          </p:cNvPr>
          <p:cNvSpPr/>
          <p:nvPr/>
        </p:nvSpPr>
        <p:spPr>
          <a:xfrm>
            <a:off x="3129184" y="2320576"/>
            <a:ext cx="1586143" cy="830997"/>
          </a:xfrm>
          <a:prstGeom prst="rect">
            <a:avLst/>
          </a:prstGeom>
        </p:spPr>
        <p:txBody>
          <a:bodyPr wrap="square">
            <a:spAutoFit/>
          </a:bodyPr>
          <a:lstStyle/>
          <a:p>
            <a:pPr algn="ctr">
              <a:defRPr/>
            </a:pPr>
            <a:r>
              <a:rPr lang="zh-CN" altLang="en-US" sz="2400" b="1">
                <a:solidFill>
                  <a:srgbClr val="0BA29A"/>
                </a:solidFill>
                <a:latin typeface="微软雅黑" panose="020B0503020204020204" pitchFamily="34" charset="-122"/>
                <a:ea typeface="微软雅黑" panose="020B0503020204020204" pitchFamily="34" charset="-122"/>
              </a:rPr>
              <a:t>受薪</a:t>
            </a:r>
            <a:endParaRPr lang="en-US" altLang="zh-CN" sz="2400" b="1">
              <a:solidFill>
                <a:srgbClr val="0BA29A"/>
              </a:solidFill>
              <a:latin typeface="微软雅黑" panose="020B0503020204020204" pitchFamily="34" charset="-122"/>
              <a:ea typeface="微软雅黑" panose="020B0503020204020204" pitchFamily="34" charset="-122"/>
            </a:endParaRPr>
          </a:p>
          <a:p>
            <a:pPr algn="ctr">
              <a:defRPr/>
            </a:pPr>
            <a:r>
              <a:rPr lang="zh-CN" altLang="en-US" sz="2400" b="1">
                <a:solidFill>
                  <a:srgbClr val="0BA29A"/>
                </a:solidFill>
                <a:latin typeface="微软雅黑" panose="020B0503020204020204" pitchFamily="34" charset="-122"/>
                <a:ea typeface="微软雅黑" panose="020B0503020204020204" pitchFamily="34" charset="-122"/>
              </a:rPr>
              <a:t>志愿者</a:t>
            </a:r>
          </a:p>
        </p:txBody>
      </p:sp>
      <p:cxnSp>
        <p:nvCxnSpPr>
          <p:cNvPr id="23" name="直接连接符 22">
            <a:extLst>
              <a:ext uri="{FF2B5EF4-FFF2-40B4-BE49-F238E27FC236}">
                <a16:creationId xmlns:a16="http://schemas.microsoft.com/office/drawing/2014/main" xmlns="" id="{E0C9A02A-E92C-42D8-A0C5-7FDBA67966A8}"/>
              </a:ext>
            </a:extLst>
          </p:cNvPr>
          <p:cNvCxnSpPr>
            <a:cxnSpLocks/>
          </p:cNvCxnSpPr>
          <p:nvPr/>
        </p:nvCxnSpPr>
        <p:spPr>
          <a:xfrm flipH="1" flipV="1">
            <a:off x="5719269" y="2623836"/>
            <a:ext cx="26020" cy="938192"/>
          </a:xfrm>
          <a:prstGeom prst="line">
            <a:avLst/>
          </a:prstGeom>
          <a:ln>
            <a:solidFill>
              <a:srgbClr val="F8B300"/>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xmlns="" id="{2B38EF3C-06C4-4FAE-812C-09A833108465}"/>
              </a:ext>
            </a:extLst>
          </p:cNvPr>
          <p:cNvSpPr/>
          <p:nvPr/>
        </p:nvSpPr>
        <p:spPr>
          <a:xfrm>
            <a:off x="4913440" y="1616893"/>
            <a:ext cx="1586143" cy="830997"/>
          </a:xfrm>
          <a:prstGeom prst="rect">
            <a:avLst/>
          </a:prstGeom>
        </p:spPr>
        <p:txBody>
          <a:bodyPr wrap="square">
            <a:spAutoFit/>
          </a:bodyPr>
          <a:lstStyle/>
          <a:p>
            <a:pPr algn="ctr">
              <a:defRPr/>
            </a:pPr>
            <a:r>
              <a:rPr lang="zh-CN" altLang="en-US" sz="2400" b="1">
                <a:solidFill>
                  <a:srgbClr val="F8B300"/>
                </a:solidFill>
                <a:latin typeface="微软雅黑" panose="020B0503020204020204" pitchFamily="34" charset="-122"/>
                <a:ea typeface="微软雅黑" panose="020B0503020204020204" pitchFamily="34" charset="-122"/>
              </a:rPr>
              <a:t>服务</a:t>
            </a:r>
            <a:endParaRPr lang="en-US" altLang="zh-CN" sz="2400" b="1">
              <a:solidFill>
                <a:srgbClr val="F8B300"/>
              </a:solidFill>
              <a:latin typeface="微软雅黑" panose="020B0503020204020204" pitchFamily="34" charset="-122"/>
              <a:ea typeface="微软雅黑" panose="020B0503020204020204" pitchFamily="34" charset="-122"/>
            </a:endParaRPr>
          </a:p>
          <a:p>
            <a:pPr algn="ctr">
              <a:defRPr/>
            </a:pPr>
            <a:r>
              <a:rPr lang="zh-CN" altLang="en-US" sz="2400" b="1">
                <a:solidFill>
                  <a:srgbClr val="F8B300"/>
                </a:solidFill>
                <a:latin typeface="微软雅黑" panose="020B0503020204020204" pitchFamily="34" charset="-122"/>
                <a:ea typeface="微软雅黑" panose="020B0503020204020204" pitchFamily="34" charset="-122"/>
              </a:rPr>
              <a:t>志愿者</a:t>
            </a:r>
          </a:p>
        </p:txBody>
      </p:sp>
      <p:cxnSp>
        <p:nvCxnSpPr>
          <p:cNvPr id="29" name="直接连接符 28">
            <a:extLst>
              <a:ext uri="{FF2B5EF4-FFF2-40B4-BE49-F238E27FC236}">
                <a16:creationId xmlns:a16="http://schemas.microsoft.com/office/drawing/2014/main" xmlns="" id="{F363853B-4010-47C2-B3D3-377917DB452B}"/>
              </a:ext>
            </a:extLst>
          </p:cNvPr>
          <p:cNvCxnSpPr>
            <a:cxnSpLocks/>
          </p:cNvCxnSpPr>
          <p:nvPr/>
        </p:nvCxnSpPr>
        <p:spPr>
          <a:xfrm flipV="1">
            <a:off x="6570148" y="3142694"/>
            <a:ext cx="806584" cy="1358284"/>
          </a:xfrm>
          <a:prstGeom prst="line">
            <a:avLst/>
          </a:prstGeom>
          <a:ln>
            <a:solidFill>
              <a:srgbClr val="0087D2"/>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xmlns="" id="{E3EF5473-3261-480B-AF17-76CCB79258CF}"/>
              </a:ext>
            </a:extLst>
          </p:cNvPr>
          <p:cNvCxnSpPr>
            <a:cxnSpLocks/>
          </p:cNvCxnSpPr>
          <p:nvPr/>
        </p:nvCxnSpPr>
        <p:spPr>
          <a:xfrm flipV="1">
            <a:off x="7899528" y="4385569"/>
            <a:ext cx="947712" cy="635433"/>
          </a:xfrm>
          <a:prstGeom prst="line">
            <a:avLst/>
          </a:prstGeom>
          <a:ln>
            <a:solidFill>
              <a:srgbClr val="E61874"/>
            </a:solidFill>
          </a:ln>
        </p:spPr>
        <p:style>
          <a:lnRef idx="1">
            <a:schemeClr val="accent1"/>
          </a:lnRef>
          <a:fillRef idx="0">
            <a:schemeClr val="accent1"/>
          </a:fillRef>
          <a:effectRef idx="0">
            <a:schemeClr val="accent1"/>
          </a:effectRef>
          <a:fontRef idx="minor">
            <a:schemeClr val="tx1"/>
          </a:fontRef>
        </p:style>
      </p:cxnSp>
      <p:sp>
        <p:nvSpPr>
          <p:cNvPr id="35" name="矩形 34">
            <a:extLst>
              <a:ext uri="{FF2B5EF4-FFF2-40B4-BE49-F238E27FC236}">
                <a16:creationId xmlns:a16="http://schemas.microsoft.com/office/drawing/2014/main" xmlns="" id="{E67B4DA9-FD40-4F6F-84FD-BBC852F7DD06}"/>
              </a:ext>
            </a:extLst>
          </p:cNvPr>
          <p:cNvSpPr/>
          <p:nvPr/>
        </p:nvSpPr>
        <p:spPr>
          <a:xfrm>
            <a:off x="7179645" y="2208338"/>
            <a:ext cx="1586143" cy="830997"/>
          </a:xfrm>
          <a:prstGeom prst="rect">
            <a:avLst/>
          </a:prstGeom>
        </p:spPr>
        <p:txBody>
          <a:bodyPr wrap="square">
            <a:spAutoFit/>
          </a:bodyPr>
          <a:lstStyle/>
          <a:p>
            <a:pPr algn="ctr">
              <a:defRPr/>
            </a:pPr>
            <a:r>
              <a:rPr lang="zh-CN" altLang="en-US" sz="2400" b="1">
                <a:solidFill>
                  <a:srgbClr val="0087D2"/>
                </a:solidFill>
                <a:latin typeface="微软雅黑" panose="020B0503020204020204" pitchFamily="34" charset="-122"/>
                <a:ea typeface="微软雅黑" panose="020B0503020204020204" pitchFamily="34" charset="-122"/>
              </a:rPr>
              <a:t>家庭</a:t>
            </a:r>
            <a:endParaRPr lang="en-US" altLang="zh-CN" sz="2400" b="1">
              <a:solidFill>
                <a:srgbClr val="0087D2"/>
              </a:solidFill>
              <a:latin typeface="微软雅黑" panose="020B0503020204020204" pitchFamily="34" charset="-122"/>
              <a:ea typeface="微软雅黑" panose="020B0503020204020204" pitchFamily="34" charset="-122"/>
            </a:endParaRPr>
          </a:p>
          <a:p>
            <a:pPr algn="ctr">
              <a:defRPr/>
            </a:pPr>
            <a:r>
              <a:rPr lang="zh-CN" altLang="en-US" sz="2400" b="1">
                <a:solidFill>
                  <a:srgbClr val="0087D2"/>
                </a:solidFill>
                <a:latin typeface="微软雅黑" panose="020B0503020204020204" pitchFamily="34" charset="-122"/>
                <a:ea typeface="微软雅黑" panose="020B0503020204020204" pitchFamily="34" charset="-122"/>
              </a:rPr>
              <a:t>志愿者</a:t>
            </a:r>
          </a:p>
        </p:txBody>
      </p:sp>
      <p:sp>
        <p:nvSpPr>
          <p:cNvPr id="36" name="矩形 35">
            <a:extLst>
              <a:ext uri="{FF2B5EF4-FFF2-40B4-BE49-F238E27FC236}">
                <a16:creationId xmlns:a16="http://schemas.microsoft.com/office/drawing/2014/main" xmlns="" id="{9B98DEFC-EB83-425D-9071-C746ABFC3DF6}"/>
              </a:ext>
            </a:extLst>
          </p:cNvPr>
          <p:cNvSpPr/>
          <p:nvPr/>
        </p:nvSpPr>
        <p:spPr>
          <a:xfrm>
            <a:off x="8928053" y="3708664"/>
            <a:ext cx="1586143" cy="830997"/>
          </a:xfrm>
          <a:prstGeom prst="rect">
            <a:avLst/>
          </a:prstGeom>
        </p:spPr>
        <p:txBody>
          <a:bodyPr wrap="square">
            <a:spAutoFit/>
          </a:bodyPr>
          <a:lstStyle/>
          <a:p>
            <a:pPr algn="ctr">
              <a:defRPr/>
            </a:pPr>
            <a:r>
              <a:rPr lang="zh-CN" altLang="en-US" sz="2400" b="1">
                <a:solidFill>
                  <a:srgbClr val="E61874"/>
                </a:solidFill>
                <a:latin typeface="微软雅黑" panose="020B0503020204020204" pitchFamily="34" charset="-122"/>
                <a:ea typeface="微软雅黑" panose="020B0503020204020204" pitchFamily="34" charset="-122"/>
              </a:rPr>
              <a:t>公司</a:t>
            </a:r>
            <a:endParaRPr lang="en-US" altLang="zh-CN" sz="2400" b="1">
              <a:solidFill>
                <a:srgbClr val="E61874"/>
              </a:solidFill>
              <a:latin typeface="微软雅黑" panose="020B0503020204020204" pitchFamily="34" charset="-122"/>
              <a:ea typeface="微软雅黑" panose="020B0503020204020204" pitchFamily="34" charset="-122"/>
            </a:endParaRPr>
          </a:p>
          <a:p>
            <a:pPr algn="ctr">
              <a:defRPr/>
            </a:pPr>
            <a:r>
              <a:rPr lang="zh-CN" altLang="en-US" sz="2400" b="1">
                <a:solidFill>
                  <a:srgbClr val="E61874"/>
                </a:solidFill>
                <a:latin typeface="微软雅黑" panose="020B0503020204020204" pitchFamily="34" charset="-122"/>
                <a:ea typeface="微软雅黑" panose="020B0503020204020204" pitchFamily="34" charset="-122"/>
              </a:rPr>
              <a:t>志愿者</a:t>
            </a:r>
          </a:p>
        </p:txBody>
      </p:sp>
    </p:spTree>
    <p:extLst>
      <p:ext uri="{BB962C8B-B14F-4D97-AF65-F5344CB8AC3E}">
        <p14:creationId xmlns:p14="http://schemas.microsoft.com/office/powerpoint/2010/main" val="30489205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anim calcmode="lin" valueType="num">
                                      <p:cBhvr>
                                        <p:cTn id="12" dur="750" fill="hold"/>
                                        <p:tgtEl>
                                          <p:spTgt spid="7"/>
                                        </p:tgtEl>
                                        <p:attrNameLst>
                                          <p:attrName>ppt_x</p:attrName>
                                        </p:attrNameLst>
                                      </p:cBhvr>
                                      <p:tavLst>
                                        <p:tav tm="0">
                                          <p:val>
                                            <p:strVal val="#ppt_x"/>
                                          </p:val>
                                        </p:tav>
                                        <p:tav tm="100000">
                                          <p:val>
                                            <p:strVal val="#ppt_x"/>
                                          </p:val>
                                        </p:tav>
                                      </p:tavLst>
                                    </p:anim>
                                    <p:anim calcmode="lin" valueType="num">
                                      <p:cBhvr>
                                        <p:cTn id="13" dur="75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750"/>
                                        <p:tgtEl>
                                          <p:spTgt spid="10"/>
                                        </p:tgtEl>
                                      </p:cBhvr>
                                    </p:animEffect>
                                  </p:childTnLst>
                                </p:cTn>
                              </p:par>
                            </p:childTnLst>
                          </p:cTn>
                        </p:par>
                        <p:par>
                          <p:cTn id="18" fill="hold">
                            <p:stCondLst>
                              <p:cond delay="2250"/>
                            </p:stCondLst>
                            <p:childTnLst>
                              <p:par>
                                <p:cTn id="19" presetID="22" presetClass="entr" presetSubtype="4"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down)">
                                      <p:cBhvr>
                                        <p:cTn id="21" dur="750"/>
                                        <p:tgtEl>
                                          <p:spTgt spid="17"/>
                                        </p:tgtEl>
                                      </p:cBhvr>
                                    </p:animEffect>
                                  </p:childTnLst>
                                </p:cTn>
                              </p:par>
                            </p:childTnLst>
                          </p:cTn>
                        </p:par>
                        <p:par>
                          <p:cTn id="22" fill="hold">
                            <p:stCondLst>
                              <p:cond delay="3000"/>
                            </p:stCondLst>
                            <p:childTnLst>
                              <p:par>
                                <p:cTn id="23" presetID="22" presetClass="entr" presetSubtype="4"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down)">
                                      <p:cBhvr>
                                        <p:cTn id="25" dur="750"/>
                                        <p:tgtEl>
                                          <p:spTgt spid="23"/>
                                        </p:tgtEl>
                                      </p:cBhvr>
                                    </p:animEffect>
                                  </p:childTnLst>
                                </p:cTn>
                              </p:par>
                            </p:childTnLst>
                          </p:cTn>
                        </p:par>
                        <p:par>
                          <p:cTn id="26" fill="hold">
                            <p:stCondLst>
                              <p:cond delay="3750"/>
                            </p:stCondLst>
                            <p:childTnLst>
                              <p:par>
                                <p:cTn id="27" presetID="22" presetClass="entr" presetSubtype="4"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down)">
                                      <p:cBhvr>
                                        <p:cTn id="29" dur="750"/>
                                        <p:tgtEl>
                                          <p:spTgt spid="29"/>
                                        </p:tgtEl>
                                      </p:cBhvr>
                                    </p:animEffect>
                                  </p:childTnLst>
                                </p:cTn>
                              </p:par>
                            </p:childTnLst>
                          </p:cTn>
                        </p:par>
                        <p:par>
                          <p:cTn id="30" fill="hold">
                            <p:stCondLst>
                              <p:cond delay="4500"/>
                            </p:stCondLst>
                            <p:childTnLst>
                              <p:par>
                                <p:cTn id="31" presetID="22" presetClass="entr" presetSubtype="4"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down)">
                                      <p:cBhvr>
                                        <p:cTn id="33" dur="750"/>
                                        <p:tgtEl>
                                          <p:spTgt spid="32"/>
                                        </p:tgtEl>
                                      </p:cBhvr>
                                    </p:animEffect>
                                  </p:childTnLst>
                                </p:cTn>
                              </p:par>
                            </p:childTnLst>
                          </p:cTn>
                        </p:par>
                        <p:par>
                          <p:cTn id="34" fill="hold">
                            <p:stCondLst>
                              <p:cond delay="5250"/>
                            </p:stCondLst>
                            <p:childTnLst>
                              <p:par>
                                <p:cTn id="35" presetID="53" presetClass="entr" presetSubtype="16"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750" fill="hold"/>
                                        <p:tgtEl>
                                          <p:spTgt spid="13"/>
                                        </p:tgtEl>
                                        <p:attrNameLst>
                                          <p:attrName>ppt_w</p:attrName>
                                        </p:attrNameLst>
                                      </p:cBhvr>
                                      <p:tavLst>
                                        <p:tav tm="0">
                                          <p:val>
                                            <p:fltVal val="0"/>
                                          </p:val>
                                        </p:tav>
                                        <p:tav tm="100000">
                                          <p:val>
                                            <p:strVal val="#ppt_w"/>
                                          </p:val>
                                        </p:tav>
                                      </p:tavLst>
                                    </p:anim>
                                    <p:anim calcmode="lin" valueType="num">
                                      <p:cBhvr>
                                        <p:cTn id="38" dur="750" fill="hold"/>
                                        <p:tgtEl>
                                          <p:spTgt spid="13"/>
                                        </p:tgtEl>
                                        <p:attrNameLst>
                                          <p:attrName>ppt_h</p:attrName>
                                        </p:attrNameLst>
                                      </p:cBhvr>
                                      <p:tavLst>
                                        <p:tav tm="0">
                                          <p:val>
                                            <p:fltVal val="0"/>
                                          </p:val>
                                        </p:tav>
                                        <p:tav tm="100000">
                                          <p:val>
                                            <p:strVal val="#ppt_h"/>
                                          </p:val>
                                        </p:tav>
                                      </p:tavLst>
                                    </p:anim>
                                    <p:animEffect transition="in" filter="fade">
                                      <p:cBhvr>
                                        <p:cTn id="39" dur="750"/>
                                        <p:tgtEl>
                                          <p:spTgt spid="13"/>
                                        </p:tgtEl>
                                      </p:cBhvr>
                                    </p:animEffect>
                                  </p:childTnLst>
                                </p:cTn>
                              </p:par>
                            </p:childTnLst>
                          </p:cTn>
                        </p:par>
                        <p:par>
                          <p:cTn id="40" fill="hold">
                            <p:stCondLst>
                              <p:cond delay="6000"/>
                            </p:stCondLst>
                            <p:childTnLst>
                              <p:par>
                                <p:cTn id="41" presetID="53" presetClass="entr" presetSubtype="16"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750" fill="hold"/>
                                        <p:tgtEl>
                                          <p:spTgt spid="22"/>
                                        </p:tgtEl>
                                        <p:attrNameLst>
                                          <p:attrName>ppt_w</p:attrName>
                                        </p:attrNameLst>
                                      </p:cBhvr>
                                      <p:tavLst>
                                        <p:tav tm="0">
                                          <p:val>
                                            <p:fltVal val="0"/>
                                          </p:val>
                                        </p:tav>
                                        <p:tav tm="100000">
                                          <p:val>
                                            <p:strVal val="#ppt_w"/>
                                          </p:val>
                                        </p:tav>
                                      </p:tavLst>
                                    </p:anim>
                                    <p:anim calcmode="lin" valueType="num">
                                      <p:cBhvr>
                                        <p:cTn id="44" dur="750" fill="hold"/>
                                        <p:tgtEl>
                                          <p:spTgt spid="22"/>
                                        </p:tgtEl>
                                        <p:attrNameLst>
                                          <p:attrName>ppt_h</p:attrName>
                                        </p:attrNameLst>
                                      </p:cBhvr>
                                      <p:tavLst>
                                        <p:tav tm="0">
                                          <p:val>
                                            <p:fltVal val="0"/>
                                          </p:val>
                                        </p:tav>
                                        <p:tav tm="100000">
                                          <p:val>
                                            <p:strVal val="#ppt_h"/>
                                          </p:val>
                                        </p:tav>
                                      </p:tavLst>
                                    </p:anim>
                                    <p:animEffect transition="in" filter="fade">
                                      <p:cBhvr>
                                        <p:cTn id="45" dur="750"/>
                                        <p:tgtEl>
                                          <p:spTgt spid="22"/>
                                        </p:tgtEl>
                                      </p:cBhvr>
                                    </p:animEffect>
                                  </p:childTnLst>
                                </p:cTn>
                              </p:par>
                            </p:childTnLst>
                          </p:cTn>
                        </p:par>
                        <p:par>
                          <p:cTn id="46" fill="hold">
                            <p:stCondLst>
                              <p:cond delay="6750"/>
                            </p:stCondLst>
                            <p:childTnLst>
                              <p:par>
                                <p:cTn id="47" presetID="53" presetClass="entr" presetSubtype="16"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750" fill="hold"/>
                                        <p:tgtEl>
                                          <p:spTgt spid="26"/>
                                        </p:tgtEl>
                                        <p:attrNameLst>
                                          <p:attrName>ppt_w</p:attrName>
                                        </p:attrNameLst>
                                      </p:cBhvr>
                                      <p:tavLst>
                                        <p:tav tm="0">
                                          <p:val>
                                            <p:fltVal val="0"/>
                                          </p:val>
                                        </p:tav>
                                        <p:tav tm="100000">
                                          <p:val>
                                            <p:strVal val="#ppt_w"/>
                                          </p:val>
                                        </p:tav>
                                      </p:tavLst>
                                    </p:anim>
                                    <p:anim calcmode="lin" valueType="num">
                                      <p:cBhvr>
                                        <p:cTn id="50" dur="750" fill="hold"/>
                                        <p:tgtEl>
                                          <p:spTgt spid="26"/>
                                        </p:tgtEl>
                                        <p:attrNameLst>
                                          <p:attrName>ppt_h</p:attrName>
                                        </p:attrNameLst>
                                      </p:cBhvr>
                                      <p:tavLst>
                                        <p:tav tm="0">
                                          <p:val>
                                            <p:fltVal val="0"/>
                                          </p:val>
                                        </p:tav>
                                        <p:tav tm="100000">
                                          <p:val>
                                            <p:strVal val="#ppt_h"/>
                                          </p:val>
                                        </p:tav>
                                      </p:tavLst>
                                    </p:anim>
                                    <p:animEffect transition="in" filter="fade">
                                      <p:cBhvr>
                                        <p:cTn id="51" dur="750"/>
                                        <p:tgtEl>
                                          <p:spTgt spid="26"/>
                                        </p:tgtEl>
                                      </p:cBhvr>
                                    </p:animEffect>
                                  </p:childTnLst>
                                </p:cTn>
                              </p:par>
                            </p:childTnLst>
                          </p:cTn>
                        </p:par>
                        <p:par>
                          <p:cTn id="52" fill="hold">
                            <p:stCondLst>
                              <p:cond delay="7500"/>
                            </p:stCondLst>
                            <p:childTnLst>
                              <p:par>
                                <p:cTn id="53" presetID="53" presetClass="entr" presetSubtype="16"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p:cTn id="55" dur="750" fill="hold"/>
                                        <p:tgtEl>
                                          <p:spTgt spid="35"/>
                                        </p:tgtEl>
                                        <p:attrNameLst>
                                          <p:attrName>ppt_w</p:attrName>
                                        </p:attrNameLst>
                                      </p:cBhvr>
                                      <p:tavLst>
                                        <p:tav tm="0">
                                          <p:val>
                                            <p:fltVal val="0"/>
                                          </p:val>
                                        </p:tav>
                                        <p:tav tm="100000">
                                          <p:val>
                                            <p:strVal val="#ppt_w"/>
                                          </p:val>
                                        </p:tav>
                                      </p:tavLst>
                                    </p:anim>
                                    <p:anim calcmode="lin" valueType="num">
                                      <p:cBhvr>
                                        <p:cTn id="56" dur="750" fill="hold"/>
                                        <p:tgtEl>
                                          <p:spTgt spid="35"/>
                                        </p:tgtEl>
                                        <p:attrNameLst>
                                          <p:attrName>ppt_h</p:attrName>
                                        </p:attrNameLst>
                                      </p:cBhvr>
                                      <p:tavLst>
                                        <p:tav tm="0">
                                          <p:val>
                                            <p:fltVal val="0"/>
                                          </p:val>
                                        </p:tav>
                                        <p:tav tm="100000">
                                          <p:val>
                                            <p:strVal val="#ppt_h"/>
                                          </p:val>
                                        </p:tav>
                                      </p:tavLst>
                                    </p:anim>
                                    <p:animEffect transition="in" filter="fade">
                                      <p:cBhvr>
                                        <p:cTn id="57" dur="750"/>
                                        <p:tgtEl>
                                          <p:spTgt spid="35"/>
                                        </p:tgtEl>
                                      </p:cBhvr>
                                    </p:animEffect>
                                  </p:childTnLst>
                                </p:cTn>
                              </p:par>
                            </p:childTnLst>
                          </p:cTn>
                        </p:par>
                        <p:par>
                          <p:cTn id="58" fill="hold">
                            <p:stCondLst>
                              <p:cond delay="8250"/>
                            </p:stCondLst>
                            <p:childTnLst>
                              <p:par>
                                <p:cTn id="59" presetID="53" presetClass="entr" presetSubtype="16"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p:cTn id="61" dur="750" fill="hold"/>
                                        <p:tgtEl>
                                          <p:spTgt spid="36"/>
                                        </p:tgtEl>
                                        <p:attrNameLst>
                                          <p:attrName>ppt_w</p:attrName>
                                        </p:attrNameLst>
                                      </p:cBhvr>
                                      <p:tavLst>
                                        <p:tav tm="0">
                                          <p:val>
                                            <p:fltVal val="0"/>
                                          </p:val>
                                        </p:tav>
                                        <p:tav tm="100000">
                                          <p:val>
                                            <p:strVal val="#ppt_w"/>
                                          </p:val>
                                        </p:tav>
                                      </p:tavLst>
                                    </p:anim>
                                    <p:anim calcmode="lin" valueType="num">
                                      <p:cBhvr>
                                        <p:cTn id="62" dur="750" fill="hold"/>
                                        <p:tgtEl>
                                          <p:spTgt spid="36"/>
                                        </p:tgtEl>
                                        <p:attrNameLst>
                                          <p:attrName>ppt_h</p:attrName>
                                        </p:attrNameLst>
                                      </p:cBhvr>
                                      <p:tavLst>
                                        <p:tav tm="0">
                                          <p:val>
                                            <p:fltVal val="0"/>
                                          </p:val>
                                        </p:tav>
                                        <p:tav tm="100000">
                                          <p:val>
                                            <p:strVal val="#ppt_h"/>
                                          </p:val>
                                        </p:tav>
                                      </p:tavLst>
                                    </p:anim>
                                    <p:animEffect transition="in" filter="fade">
                                      <p:cBhvr>
                                        <p:cTn id="63"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3" grpId="0"/>
      <p:bldP spid="22" grpId="0"/>
      <p:bldP spid="26" grpId="0"/>
      <p:bldP spid="35"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志愿者的三大特性</a:t>
            </a:r>
          </a:p>
        </p:txBody>
      </p:sp>
      <p:grpSp>
        <p:nvGrpSpPr>
          <p:cNvPr id="2" name="组合 1">
            <a:extLst>
              <a:ext uri="{FF2B5EF4-FFF2-40B4-BE49-F238E27FC236}">
                <a16:creationId xmlns:a16="http://schemas.microsoft.com/office/drawing/2014/main" xmlns="" id="{07B54449-12CC-4A4C-87D8-07BFF7ABC3CF}"/>
              </a:ext>
            </a:extLst>
          </p:cNvPr>
          <p:cNvGrpSpPr/>
          <p:nvPr/>
        </p:nvGrpSpPr>
        <p:grpSpPr>
          <a:xfrm>
            <a:off x="1962557" y="1483890"/>
            <a:ext cx="2773443" cy="4631104"/>
            <a:chOff x="1722397" y="1714709"/>
            <a:chExt cx="2773443" cy="4631104"/>
          </a:xfrm>
        </p:grpSpPr>
        <p:sp>
          <p:nvSpPr>
            <p:cNvPr id="18" name="Freeform 673">
              <a:extLst>
                <a:ext uri="{FF2B5EF4-FFF2-40B4-BE49-F238E27FC236}">
                  <a16:creationId xmlns:a16="http://schemas.microsoft.com/office/drawing/2014/main" xmlns="" id="{5DF090F9-E85D-42B5-8F16-0EC64DE57B19}"/>
                </a:ext>
              </a:extLst>
            </p:cNvPr>
            <p:cNvSpPr>
              <a:spLocks noEditPoints="1"/>
            </p:cNvSpPr>
            <p:nvPr/>
          </p:nvSpPr>
          <p:spPr bwMode="auto">
            <a:xfrm rot="17573630" flipH="1">
              <a:off x="1722898" y="3437141"/>
              <a:ext cx="1662723" cy="1663726"/>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E61874"/>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defTabSz="866943" fontAlgn="base" latinLnBrk="1">
                <a:lnSpc>
                  <a:spcPct val="120000"/>
                </a:lnSpc>
              </a:pPr>
              <a:endParaRPr kumimoji="1" lang="zh-CN" altLang="en-US" sz="853">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675">
              <a:extLst>
                <a:ext uri="{FF2B5EF4-FFF2-40B4-BE49-F238E27FC236}">
                  <a16:creationId xmlns:a16="http://schemas.microsoft.com/office/drawing/2014/main" xmlns="" id="{186C305F-D1B8-47DC-B99A-6B4A5EE03C33}"/>
                </a:ext>
              </a:extLst>
            </p:cNvPr>
            <p:cNvSpPr>
              <a:spLocks noEditPoints="1"/>
            </p:cNvSpPr>
            <p:nvPr/>
          </p:nvSpPr>
          <p:spPr bwMode="auto">
            <a:xfrm rot="17573630" flipH="1">
              <a:off x="2358274" y="1714709"/>
              <a:ext cx="1775194" cy="1775193"/>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rgbClr val="0BA29A">
                <a:alpha val="79999"/>
              </a:srgbClr>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defTabSz="866943" fontAlgn="base" latinLnBrk="1">
                <a:lnSpc>
                  <a:spcPct val="120000"/>
                </a:lnSpc>
              </a:pPr>
              <a:endParaRPr kumimoji="1" lang="zh-CN" altLang="en-US" sz="853">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Oval 676">
              <a:extLst>
                <a:ext uri="{FF2B5EF4-FFF2-40B4-BE49-F238E27FC236}">
                  <a16:creationId xmlns:a16="http://schemas.microsoft.com/office/drawing/2014/main" xmlns="" id="{F9C8BE06-9EBF-4BE2-B3F4-01C30B8CE606}"/>
                </a:ext>
              </a:extLst>
            </p:cNvPr>
            <p:cNvSpPr>
              <a:spLocks noChangeArrowheads="1"/>
            </p:cNvSpPr>
            <p:nvPr/>
          </p:nvSpPr>
          <p:spPr bwMode="auto">
            <a:xfrm rot="17573630" flipH="1">
              <a:off x="2594738" y="1940945"/>
              <a:ext cx="1323501" cy="1322721"/>
            </a:xfrm>
            <a:prstGeom prst="ellipse">
              <a:avLst/>
            </a:prstGeom>
            <a:solidFill>
              <a:srgbClr val="0BA29A"/>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defTabSz="866943" fontAlgn="base" latinLnBrk="1">
                <a:lnSpc>
                  <a:spcPct val="120000"/>
                </a:lnSpc>
              </a:pPr>
              <a:endParaRPr kumimoji="1" lang="ko-KR" altLang="en-US" sz="853">
                <a:solidFill>
                  <a:prstClr val="white">
                    <a:lumMod val="65000"/>
                  </a:prstClr>
                </a:solidFill>
                <a:latin typeface="Arial" panose="020B0604020202020204" pitchFamily="34" charset="0"/>
                <a:ea typeface="맑은 고딕" panose="020B0503020000020004" pitchFamily="34" charset="-127"/>
                <a:cs typeface="+mn-ea"/>
                <a:sym typeface="Arial" panose="020B0604020202020204" pitchFamily="34" charset="0"/>
              </a:endParaRPr>
            </a:p>
          </p:txBody>
        </p:sp>
        <p:sp>
          <p:nvSpPr>
            <p:cNvPr id="25" name="Oval 677">
              <a:extLst>
                <a:ext uri="{FF2B5EF4-FFF2-40B4-BE49-F238E27FC236}">
                  <a16:creationId xmlns:a16="http://schemas.microsoft.com/office/drawing/2014/main" xmlns="" id="{358E5A01-607B-4BFE-86BC-6A25B08DCAEB}"/>
                </a:ext>
              </a:extLst>
            </p:cNvPr>
            <p:cNvSpPr>
              <a:spLocks noChangeArrowheads="1"/>
            </p:cNvSpPr>
            <p:nvPr/>
          </p:nvSpPr>
          <p:spPr bwMode="auto">
            <a:xfrm rot="17573630" flipH="1">
              <a:off x="1984606" y="3698722"/>
              <a:ext cx="1139608" cy="1139608"/>
            </a:xfrm>
            <a:prstGeom prst="ellipse">
              <a:avLst/>
            </a:prstGeom>
            <a:solidFill>
              <a:srgbClr val="E61874"/>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defTabSz="866943" fontAlgn="base" latinLnBrk="1">
                <a:lnSpc>
                  <a:spcPct val="120000"/>
                </a:lnSpc>
              </a:pPr>
              <a:endParaRPr kumimoji="1" lang="ko-KR" altLang="en-US" sz="853" dirty="0">
                <a:solidFill>
                  <a:prstClr val="white">
                    <a:lumMod val="65000"/>
                  </a:prstClr>
                </a:solidFill>
                <a:latin typeface="Arial" panose="020B0604020202020204" pitchFamily="34" charset="0"/>
                <a:ea typeface="맑은 고딕" panose="020B0503020000020004" pitchFamily="34" charset="-127"/>
                <a:cs typeface="+mn-ea"/>
                <a:sym typeface="Arial" panose="020B0604020202020204" pitchFamily="34" charset="0"/>
              </a:endParaRPr>
            </a:p>
          </p:txBody>
        </p:sp>
        <p:sp>
          <p:nvSpPr>
            <p:cNvPr id="27" name="Freeform 679">
              <a:extLst>
                <a:ext uri="{FF2B5EF4-FFF2-40B4-BE49-F238E27FC236}">
                  <a16:creationId xmlns:a16="http://schemas.microsoft.com/office/drawing/2014/main" xmlns="" id="{9F322B08-DF00-48BE-AD82-842B245D50B0}"/>
                </a:ext>
              </a:extLst>
            </p:cNvPr>
            <p:cNvSpPr>
              <a:spLocks noEditPoints="1"/>
            </p:cNvSpPr>
            <p:nvPr/>
          </p:nvSpPr>
          <p:spPr bwMode="auto">
            <a:xfrm rot="17573630" flipH="1">
              <a:off x="3038447" y="4888421"/>
              <a:ext cx="1456891" cy="1457894"/>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F8B300"/>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defTabSz="866943" fontAlgn="base" latinLnBrk="1">
                <a:lnSpc>
                  <a:spcPct val="120000"/>
                </a:lnSpc>
              </a:pPr>
              <a:endParaRPr kumimoji="1" lang="zh-CN" altLang="en-US" sz="853">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Oval 680">
              <a:extLst>
                <a:ext uri="{FF2B5EF4-FFF2-40B4-BE49-F238E27FC236}">
                  <a16:creationId xmlns:a16="http://schemas.microsoft.com/office/drawing/2014/main" xmlns="" id="{84990B77-1534-405C-9E6F-779DEB87325B}"/>
                </a:ext>
              </a:extLst>
            </p:cNvPr>
            <p:cNvSpPr>
              <a:spLocks noChangeArrowheads="1"/>
            </p:cNvSpPr>
            <p:nvPr/>
          </p:nvSpPr>
          <p:spPr bwMode="auto">
            <a:xfrm rot="17573630" flipH="1">
              <a:off x="3268026" y="5117871"/>
              <a:ext cx="998035" cy="998035"/>
            </a:xfrm>
            <a:prstGeom prst="ellipse">
              <a:avLst/>
            </a:prstGeom>
            <a:solidFill>
              <a:srgbClr val="F8B300"/>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defTabSz="866943" fontAlgn="base" latinLnBrk="1">
                <a:lnSpc>
                  <a:spcPct val="120000"/>
                </a:lnSpc>
              </a:pPr>
              <a:endParaRPr kumimoji="1" lang="ko-KR" altLang="en-US" sz="853">
                <a:solidFill>
                  <a:prstClr val="white">
                    <a:lumMod val="65000"/>
                  </a:prstClr>
                </a:solidFill>
                <a:latin typeface="Arial" panose="020B0604020202020204" pitchFamily="34" charset="0"/>
                <a:ea typeface="맑은 고딕" panose="020B0503020000020004" pitchFamily="34" charset="-127"/>
                <a:cs typeface="+mn-ea"/>
                <a:sym typeface="Arial" panose="020B0604020202020204" pitchFamily="34" charset="0"/>
              </a:endParaRPr>
            </a:p>
          </p:txBody>
        </p:sp>
      </p:grpSp>
      <p:sp>
        <p:nvSpPr>
          <p:cNvPr id="11" name="矩形 10">
            <a:extLst>
              <a:ext uri="{FF2B5EF4-FFF2-40B4-BE49-F238E27FC236}">
                <a16:creationId xmlns:a16="http://schemas.microsoft.com/office/drawing/2014/main" xmlns="" id="{2D8A1E90-4587-4CB3-B220-8AEB27F69317}"/>
              </a:ext>
            </a:extLst>
          </p:cNvPr>
          <p:cNvSpPr/>
          <p:nvPr/>
        </p:nvSpPr>
        <p:spPr>
          <a:xfrm>
            <a:off x="5772730" y="2006332"/>
            <a:ext cx="4339650" cy="646331"/>
          </a:xfrm>
          <a:prstGeom prst="rect">
            <a:avLst/>
          </a:prstGeom>
        </p:spPr>
        <p:txBody>
          <a:bodyPr wrap="none">
            <a:spAutoFit/>
          </a:bodyPr>
          <a:lstStyle/>
          <a:p>
            <a:pPr algn="ctr">
              <a:defRPr/>
            </a:pPr>
            <a:r>
              <a:rPr lang="zh-CN" altLang="en-US" sz="3600">
                <a:solidFill>
                  <a:srgbClr val="0BA29A"/>
                </a:solidFill>
                <a:latin typeface="微软雅黑" pitchFamily="34" charset="-122"/>
                <a:ea typeface="微软雅黑" pitchFamily="34" charset="-122"/>
              </a:rPr>
              <a:t>不以获得报酬为目的</a:t>
            </a:r>
            <a:endParaRPr lang="en-US" altLang="zh-CN" sz="3600" dirty="0">
              <a:solidFill>
                <a:srgbClr val="0BA29A"/>
              </a:solidFill>
              <a:latin typeface="微软雅黑" pitchFamily="34" charset="-122"/>
              <a:ea typeface="微软雅黑" pitchFamily="34" charset="-122"/>
            </a:endParaRPr>
          </a:p>
        </p:txBody>
      </p:sp>
      <p:sp>
        <p:nvSpPr>
          <p:cNvPr id="12" name="矩形 11">
            <a:extLst>
              <a:ext uri="{FF2B5EF4-FFF2-40B4-BE49-F238E27FC236}">
                <a16:creationId xmlns:a16="http://schemas.microsoft.com/office/drawing/2014/main" xmlns="" id="{34BF013C-CDDC-45B0-899E-224F4D73956F}"/>
              </a:ext>
            </a:extLst>
          </p:cNvPr>
          <p:cNvSpPr/>
          <p:nvPr/>
        </p:nvSpPr>
        <p:spPr>
          <a:xfrm>
            <a:off x="4932424" y="3714541"/>
            <a:ext cx="4339650" cy="646331"/>
          </a:xfrm>
          <a:prstGeom prst="rect">
            <a:avLst/>
          </a:prstGeom>
        </p:spPr>
        <p:txBody>
          <a:bodyPr wrap="none">
            <a:spAutoFit/>
          </a:bodyPr>
          <a:lstStyle/>
          <a:p>
            <a:pPr algn="ctr">
              <a:defRPr/>
            </a:pPr>
            <a:r>
              <a:rPr lang="zh-CN" altLang="en-US" sz="3600">
                <a:solidFill>
                  <a:srgbClr val="E61874"/>
                </a:solidFill>
                <a:latin typeface="微软雅黑" pitchFamily="34" charset="-122"/>
                <a:ea typeface="微软雅黑" pitchFamily="34" charset="-122"/>
              </a:rPr>
              <a:t>有利于他人和社会的</a:t>
            </a:r>
            <a:endParaRPr lang="en-US" altLang="zh-CN" sz="3600" dirty="0">
              <a:solidFill>
                <a:srgbClr val="E61874"/>
              </a:solidFill>
              <a:latin typeface="微软雅黑" pitchFamily="34" charset="-122"/>
              <a:ea typeface="微软雅黑" pitchFamily="34" charset="-122"/>
            </a:endParaRPr>
          </a:p>
        </p:txBody>
      </p:sp>
      <p:sp>
        <p:nvSpPr>
          <p:cNvPr id="47" name="矩形 46">
            <a:extLst>
              <a:ext uri="{FF2B5EF4-FFF2-40B4-BE49-F238E27FC236}">
                <a16:creationId xmlns:a16="http://schemas.microsoft.com/office/drawing/2014/main" xmlns="" id="{381B2BED-2C5B-45FA-921B-8A7F2FE51E7E}"/>
              </a:ext>
            </a:extLst>
          </p:cNvPr>
          <p:cNvSpPr/>
          <p:nvPr/>
        </p:nvSpPr>
        <p:spPr>
          <a:xfrm>
            <a:off x="7054265" y="5099584"/>
            <a:ext cx="1569661" cy="646331"/>
          </a:xfrm>
          <a:prstGeom prst="rect">
            <a:avLst/>
          </a:prstGeom>
        </p:spPr>
        <p:txBody>
          <a:bodyPr wrap="none">
            <a:spAutoFit/>
          </a:bodyPr>
          <a:lstStyle/>
          <a:p>
            <a:pPr algn="ctr">
              <a:defRPr/>
            </a:pPr>
            <a:r>
              <a:rPr lang="zh-CN" altLang="en-US" sz="3600">
                <a:solidFill>
                  <a:srgbClr val="F8B300"/>
                </a:solidFill>
                <a:latin typeface="微软雅黑" pitchFamily="34" charset="-122"/>
                <a:ea typeface="微软雅黑" pitchFamily="34" charset="-122"/>
              </a:rPr>
              <a:t>公益性</a:t>
            </a:r>
            <a:endParaRPr lang="en-US" altLang="zh-CN" sz="3600" dirty="0">
              <a:solidFill>
                <a:srgbClr val="F8B300"/>
              </a:solidFill>
              <a:latin typeface="微软雅黑" pitchFamily="34" charset="-122"/>
              <a:ea typeface="微软雅黑" pitchFamily="34" charset="-122"/>
            </a:endParaRPr>
          </a:p>
        </p:txBody>
      </p:sp>
      <p:pic>
        <p:nvPicPr>
          <p:cNvPr id="48" name="图片 47">
            <a:extLst>
              <a:ext uri="{FF2B5EF4-FFF2-40B4-BE49-F238E27FC236}">
                <a16:creationId xmlns:a16="http://schemas.microsoft.com/office/drawing/2014/main" xmlns="" id="{CA6CE265-8DAB-4C40-8A9D-833C4ECE61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52143" y="1938031"/>
            <a:ext cx="917892" cy="805169"/>
          </a:xfrm>
          <a:prstGeom prst="rect">
            <a:avLst/>
          </a:prstGeom>
        </p:spPr>
      </p:pic>
      <p:pic>
        <p:nvPicPr>
          <p:cNvPr id="50" name="图片 49">
            <a:extLst>
              <a:ext uri="{FF2B5EF4-FFF2-40B4-BE49-F238E27FC236}">
                <a16:creationId xmlns:a16="http://schemas.microsoft.com/office/drawing/2014/main" xmlns="" id="{63E68E5B-911E-4A73-817D-685DEBBF25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671902">
            <a:off x="2435134" y="3650402"/>
            <a:ext cx="718570" cy="718570"/>
          </a:xfrm>
          <a:prstGeom prst="rect">
            <a:avLst/>
          </a:prstGeom>
        </p:spPr>
      </p:pic>
      <p:pic>
        <p:nvPicPr>
          <p:cNvPr id="52" name="图片 51" descr="图片包含 文字&#10;&#10;已生成极高可信度的说明">
            <a:extLst>
              <a:ext uri="{FF2B5EF4-FFF2-40B4-BE49-F238E27FC236}">
                <a16:creationId xmlns:a16="http://schemas.microsoft.com/office/drawing/2014/main" xmlns="" id="{C8C860A5-5499-4ED2-9CFC-34150A7326E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69215" y="5035338"/>
            <a:ext cx="694135" cy="694135"/>
          </a:xfrm>
          <a:prstGeom prst="rect">
            <a:avLst/>
          </a:prstGeom>
        </p:spPr>
      </p:pic>
    </p:spTree>
    <p:extLst>
      <p:ext uri="{BB962C8B-B14F-4D97-AF65-F5344CB8AC3E}">
        <p14:creationId xmlns:p14="http://schemas.microsoft.com/office/powerpoint/2010/main" val="22536566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750" fill="hold"/>
                                        <p:tgtEl>
                                          <p:spTgt spid="2"/>
                                        </p:tgtEl>
                                        <p:attrNameLst>
                                          <p:attrName>ppt_w</p:attrName>
                                        </p:attrNameLst>
                                      </p:cBhvr>
                                      <p:tavLst>
                                        <p:tav tm="0">
                                          <p:val>
                                            <p:fltVal val="0"/>
                                          </p:val>
                                        </p:tav>
                                        <p:tav tm="100000">
                                          <p:val>
                                            <p:strVal val="#ppt_w"/>
                                          </p:val>
                                        </p:tav>
                                      </p:tavLst>
                                    </p:anim>
                                    <p:anim calcmode="lin" valueType="num">
                                      <p:cBhvr>
                                        <p:cTn id="12" dur="750" fill="hold"/>
                                        <p:tgtEl>
                                          <p:spTgt spid="2"/>
                                        </p:tgtEl>
                                        <p:attrNameLst>
                                          <p:attrName>ppt_h</p:attrName>
                                        </p:attrNameLst>
                                      </p:cBhvr>
                                      <p:tavLst>
                                        <p:tav tm="0">
                                          <p:val>
                                            <p:fltVal val="0"/>
                                          </p:val>
                                        </p:tav>
                                        <p:tav tm="100000">
                                          <p:val>
                                            <p:strVal val="#ppt_h"/>
                                          </p:val>
                                        </p:tav>
                                      </p:tavLst>
                                    </p:anim>
                                    <p:animEffect transition="in" filter="fade">
                                      <p:cBhvr>
                                        <p:cTn id="13" dur="750"/>
                                        <p:tgtEl>
                                          <p:spTgt spid="2"/>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750"/>
                                        <p:tgtEl>
                                          <p:spTgt spid="11"/>
                                        </p:tgtEl>
                                      </p:cBhvr>
                                    </p:animEffect>
                                  </p:childTnLst>
                                </p:cTn>
                              </p:par>
                            </p:childTnLst>
                          </p:cTn>
                        </p:par>
                        <p:par>
                          <p:cTn id="18" fill="hold">
                            <p:stCondLst>
                              <p:cond delay="2250"/>
                            </p:stCondLst>
                            <p:childTnLst>
                              <p:par>
                                <p:cTn id="19" presetID="2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750"/>
                                        <p:tgtEl>
                                          <p:spTgt spid="12"/>
                                        </p:tgtEl>
                                      </p:cBhvr>
                                    </p:animEffect>
                                  </p:childTnLst>
                                </p:cTn>
                              </p:par>
                            </p:childTnLst>
                          </p:cTn>
                        </p:par>
                        <p:par>
                          <p:cTn id="22" fill="hold">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wipe(left)">
                                      <p:cBhvr>
                                        <p:cTn id="25" dur="7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1" grpId="0"/>
      <p:bldP spid="12" grpId="0"/>
      <p:bldP spid="4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做志愿者的动机</a:t>
            </a:r>
          </a:p>
        </p:txBody>
      </p:sp>
      <p:sp>
        <p:nvSpPr>
          <p:cNvPr id="17" name="Freeform 6">
            <a:extLst>
              <a:ext uri="{FF2B5EF4-FFF2-40B4-BE49-F238E27FC236}">
                <a16:creationId xmlns:a16="http://schemas.microsoft.com/office/drawing/2014/main" xmlns="" id="{EB1F7047-6390-4483-89AA-39FC001AFBFB}"/>
              </a:ext>
            </a:extLst>
          </p:cNvPr>
          <p:cNvSpPr/>
          <p:nvPr/>
        </p:nvSpPr>
        <p:spPr bwMode="auto">
          <a:xfrm>
            <a:off x="0" y="2454358"/>
            <a:ext cx="11835445" cy="3102203"/>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chemeClr val="bg1">
              <a:lumMod val="75000"/>
            </a:schemeClr>
          </a:solidFill>
          <a:ln w="0">
            <a:solidFill>
              <a:schemeClr val="bg1">
                <a:lumMod val="65000"/>
              </a:schemeClr>
            </a:solidFill>
            <a:prstDash val="solid"/>
            <a:round/>
          </a:ln>
          <a:effectLst>
            <a:outerShdw algn="tl" rotWithShape="0">
              <a:srgbClr val="FFFFFF"/>
            </a:outerShdw>
          </a:effectLst>
        </p:spPr>
        <p:txBody>
          <a:bodyPr vert="horz" wrap="square" lIns="123685" tIns="61843" rIns="123685" bIns="61843" numCol="1" anchor="t" anchorCtr="0" compatLnSpc="1"/>
          <a:lstStyle/>
          <a:p>
            <a:pPr algn="ctr" defTabSz="1219170"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22" name="Freeform 14">
            <a:extLst>
              <a:ext uri="{FF2B5EF4-FFF2-40B4-BE49-F238E27FC236}">
                <a16:creationId xmlns:a16="http://schemas.microsoft.com/office/drawing/2014/main" xmlns="" id="{8CFF0447-55E1-4115-8CCD-8E57F06BBF15}"/>
              </a:ext>
            </a:extLst>
          </p:cNvPr>
          <p:cNvSpPr/>
          <p:nvPr/>
        </p:nvSpPr>
        <p:spPr bwMode="auto">
          <a:xfrm rot="13500000">
            <a:off x="3493850" y="2651892"/>
            <a:ext cx="1158855" cy="1929116"/>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chemeClr val="bg1">
              <a:lumMod val="75000"/>
            </a:schemeClr>
          </a:solidFill>
          <a:ln w="0">
            <a:solidFill>
              <a:schemeClr val="bg1">
                <a:lumMod val="65000"/>
              </a:schemeClr>
            </a:solidFill>
            <a:prstDash val="solid"/>
            <a:round/>
          </a:ln>
          <a:effectLst>
            <a:outerShdw algn="tl" rotWithShape="0">
              <a:srgbClr val="FFFFFF"/>
            </a:outerShdw>
          </a:effectLst>
        </p:spPr>
        <p:txBody>
          <a:bodyPr vert="horz" wrap="square" lIns="123685" tIns="61843" rIns="123685" bIns="61843" numCol="1" anchor="t" anchorCtr="0" compatLnSpc="1"/>
          <a:lstStyle/>
          <a:p>
            <a:pPr algn="ctr" defTabSz="1219170"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23" name="Freeform 13">
            <a:extLst>
              <a:ext uri="{FF2B5EF4-FFF2-40B4-BE49-F238E27FC236}">
                <a16:creationId xmlns:a16="http://schemas.microsoft.com/office/drawing/2014/main" xmlns="" id="{4645E7D3-D1F9-4971-A5F4-6B01AFCEF27C}"/>
              </a:ext>
            </a:extLst>
          </p:cNvPr>
          <p:cNvSpPr/>
          <p:nvPr/>
        </p:nvSpPr>
        <p:spPr bwMode="auto">
          <a:xfrm>
            <a:off x="7017207" y="3819864"/>
            <a:ext cx="1714640" cy="436360"/>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bg1">
              <a:lumMod val="75000"/>
            </a:schemeClr>
          </a:solidFill>
          <a:ln w="0">
            <a:solidFill>
              <a:schemeClr val="bg1">
                <a:lumMod val="65000"/>
              </a:schemeClr>
            </a:solidFill>
            <a:prstDash val="solid"/>
            <a:round/>
          </a:ln>
          <a:effectLst>
            <a:outerShdw algn="tl" rotWithShape="0">
              <a:srgbClr val="FFFFFF"/>
            </a:outerShdw>
          </a:effectLst>
        </p:spPr>
        <p:txBody>
          <a:bodyPr vert="horz" wrap="square" lIns="123685" tIns="61843" rIns="123685" bIns="61843" numCol="1" anchor="t" anchorCtr="0" compatLnSpc="1"/>
          <a:lstStyle/>
          <a:p>
            <a:pPr algn="ctr" defTabSz="1219170"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26" name="Freeform 13">
            <a:extLst>
              <a:ext uri="{FF2B5EF4-FFF2-40B4-BE49-F238E27FC236}">
                <a16:creationId xmlns:a16="http://schemas.microsoft.com/office/drawing/2014/main" xmlns="" id="{7BFD836D-50D4-499C-BE36-7C839BCE2DDE}"/>
              </a:ext>
            </a:extLst>
          </p:cNvPr>
          <p:cNvSpPr/>
          <p:nvPr/>
        </p:nvSpPr>
        <p:spPr bwMode="auto">
          <a:xfrm rot="5910658">
            <a:off x="7766829" y="2460438"/>
            <a:ext cx="1298476" cy="441837"/>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bg1">
              <a:lumMod val="75000"/>
            </a:schemeClr>
          </a:solidFill>
          <a:ln w="0">
            <a:solidFill>
              <a:schemeClr val="bg1">
                <a:lumMod val="65000"/>
              </a:schemeClr>
            </a:solidFill>
            <a:prstDash val="solid"/>
            <a:round/>
          </a:ln>
          <a:effectLst>
            <a:outerShdw algn="tl" rotWithShape="0">
              <a:srgbClr val="FFFFFF"/>
            </a:outerShdw>
          </a:effectLst>
        </p:spPr>
        <p:txBody>
          <a:bodyPr vert="horz" wrap="square" lIns="123685" tIns="61843" rIns="123685" bIns="61843" numCol="1" anchor="t" anchorCtr="0" compatLnSpc="1"/>
          <a:lstStyle/>
          <a:p>
            <a:pPr algn="ctr" defTabSz="1219170"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29" name="组合 28">
            <a:extLst>
              <a:ext uri="{FF2B5EF4-FFF2-40B4-BE49-F238E27FC236}">
                <a16:creationId xmlns:a16="http://schemas.microsoft.com/office/drawing/2014/main" xmlns="" id="{D87DE41A-B7C3-4BFF-A3C4-B891A712FAA3}"/>
              </a:ext>
            </a:extLst>
          </p:cNvPr>
          <p:cNvGrpSpPr/>
          <p:nvPr/>
        </p:nvGrpSpPr>
        <p:grpSpPr>
          <a:xfrm>
            <a:off x="1229542" y="2681357"/>
            <a:ext cx="812271" cy="812271"/>
            <a:chOff x="304800" y="673100"/>
            <a:chExt cx="4000500" cy="4000500"/>
          </a:xfrm>
          <a:solidFill>
            <a:srgbClr val="E61874"/>
          </a:solidFill>
          <a:effectLst>
            <a:outerShdw blurRad="317500" dist="190500" dir="8100000" algn="tr" rotWithShape="0">
              <a:prstClr val="black">
                <a:alpha val="50000"/>
              </a:prstClr>
            </a:outerShdw>
          </a:effectLst>
        </p:grpSpPr>
        <p:sp>
          <p:nvSpPr>
            <p:cNvPr id="30" name="同心圆 11">
              <a:extLst>
                <a:ext uri="{FF2B5EF4-FFF2-40B4-BE49-F238E27FC236}">
                  <a16:creationId xmlns:a16="http://schemas.microsoft.com/office/drawing/2014/main" xmlns="" id="{75680519-C0F6-480A-A917-1A2F38BC6082}"/>
                </a:ext>
              </a:extLst>
            </p:cNvPr>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black"/>
                </a:solidFill>
                <a:latin typeface="Calibri"/>
                <a:ea typeface="宋体" panose="02010600030101010101" pitchFamily="2" charset="-122"/>
              </a:endParaRPr>
            </a:p>
          </p:txBody>
        </p:sp>
        <p:sp>
          <p:nvSpPr>
            <p:cNvPr id="31" name="椭圆 30">
              <a:extLst>
                <a:ext uri="{FF2B5EF4-FFF2-40B4-BE49-F238E27FC236}">
                  <a16:creationId xmlns:a16="http://schemas.microsoft.com/office/drawing/2014/main" xmlns="" id="{0BADA161-E7BF-40A5-9245-A3F8D12A7391}"/>
                </a:ext>
              </a:extLst>
            </p:cNvPr>
            <p:cNvSpPr/>
            <p:nvPr/>
          </p:nvSpPr>
          <p:spPr>
            <a:xfrm>
              <a:off x="392116" y="760416"/>
              <a:ext cx="3825879"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white"/>
                </a:solidFill>
                <a:latin typeface="Calibri"/>
                <a:ea typeface="宋体" panose="02010600030101010101" pitchFamily="2" charset="-122"/>
              </a:endParaRPr>
            </a:p>
          </p:txBody>
        </p:sp>
      </p:grpSp>
      <p:grpSp>
        <p:nvGrpSpPr>
          <p:cNvPr id="32" name="组合 31">
            <a:extLst>
              <a:ext uri="{FF2B5EF4-FFF2-40B4-BE49-F238E27FC236}">
                <a16:creationId xmlns:a16="http://schemas.microsoft.com/office/drawing/2014/main" xmlns="" id="{8C636928-E5F6-4D3C-BAD6-F26F4E54D792}"/>
              </a:ext>
            </a:extLst>
          </p:cNvPr>
          <p:cNvGrpSpPr/>
          <p:nvPr/>
        </p:nvGrpSpPr>
        <p:grpSpPr>
          <a:xfrm>
            <a:off x="4541048" y="2746756"/>
            <a:ext cx="812271" cy="812271"/>
            <a:chOff x="304800" y="673100"/>
            <a:chExt cx="4000500" cy="4000500"/>
          </a:xfrm>
          <a:solidFill>
            <a:srgbClr val="F8B300"/>
          </a:solidFill>
          <a:effectLst>
            <a:outerShdw blurRad="317500" dist="190500" dir="8100000" algn="tr" rotWithShape="0">
              <a:prstClr val="black">
                <a:alpha val="50000"/>
              </a:prstClr>
            </a:outerShdw>
          </a:effectLst>
        </p:grpSpPr>
        <p:sp>
          <p:nvSpPr>
            <p:cNvPr id="33" name="同心圆 14">
              <a:extLst>
                <a:ext uri="{FF2B5EF4-FFF2-40B4-BE49-F238E27FC236}">
                  <a16:creationId xmlns:a16="http://schemas.microsoft.com/office/drawing/2014/main" xmlns="" id="{C4D7AA73-4DFE-4B41-A6CC-B652E8B35F5A}"/>
                </a:ext>
              </a:extLst>
            </p:cNvPr>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black"/>
                </a:solidFill>
                <a:latin typeface="Calibri"/>
                <a:ea typeface="宋体" panose="02010600030101010101" pitchFamily="2" charset="-122"/>
              </a:endParaRPr>
            </a:p>
          </p:txBody>
        </p:sp>
        <p:sp>
          <p:nvSpPr>
            <p:cNvPr id="34" name="椭圆 33">
              <a:extLst>
                <a:ext uri="{FF2B5EF4-FFF2-40B4-BE49-F238E27FC236}">
                  <a16:creationId xmlns:a16="http://schemas.microsoft.com/office/drawing/2014/main" xmlns="" id="{7AF66E5C-0682-4CB7-8A27-C54573DA2010}"/>
                </a:ext>
              </a:extLst>
            </p:cNvPr>
            <p:cNvSpPr/>
            <p:nvPr/>
          </p:nvSpPr>
          <p:spPr>
            <a:xfrm>
              <a:off x="392116" y="760416"/>
              <a:ext cx="3825879"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white"/>
                </a:solidFill>
                <a:latin typeface="Calibri"/>
                <a:ea typeface="宋体" panose="02010600030101010101" pitchFamily="2" charset="-122"/>
              </a:endParaRPr>
            </a:p>
          </p:txBody>
        </p:sp>
      </p:grpSp>
      <p:grpSp>
        <p:nvGrpSpPr>
          <p:cNvPr id="35" name="组合 34">
            <a:extLst>
              <a:ext uri="{FF2B5EF4-FFF2-40B4-BE49-F238E27FC236}">
                <a16:creationId xmlns:a16="http://schemas.microsoft.com/office/drawing/2014/main" xmlns="" id="{D8FF829C-BC77-4625-B022-955A7087502A}"/>
              </a:ext>
            </a:extLst>
          </p:cNvPr>
          <p:cNvGrpSpPr/>
          <p:nvPr/>
        </p:nvGrpSpPr>
        <p:grpSpPr>
          <a:xfrm>
            <a:off x="4505217" y="5045972"/>
            <a:ext cx="812271" cy="812271"/>
            <a:chOff x="304800" y="673100"/>
            <a:chExt cx="4000500" cy="4000500"/>
          </a:xfrm>
          <a:solidFill>
            <a:srgbClr val="0087D2"/>
          </a:solidFill>
          <a:effectLst>
            <a:outerShdw blurRad="317500" dist="190500" dir="8100000" algn="tr" rotWithShape="0">
              <a:prstClr val="black">
                <a:alpha val="50000"/>
              </a:prstClr>
            </a:outerShdw>
          </a:effectLst>
        </p:grpSpPr>
        <p:sp>
          <p:nvSpPr>
            <p:cNvPr id="36" name="同心圆 17">
              <a:extLst>
                <a:ext uri="{FF2B5EF4-FFF2-40B4-BE49-F238E27FC236}">
                  <a16:creationId xmlns:a16="http://schemas.microsoft.com/office/drawing/2014/main" xmlns="" id="{B2F32F90-BC6F-4156-9510-BA9452127D12}"/>
                </a:ext>
              </a:extLst>
            </p:cNvPr>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black"/>
                </a:solidFill>
                <a:latin typeface="Calibri"/>
                <a:ea typeface="宋体" panose="02010600030101010101" pitchFamily="2" charset="-122"/>
              </a:endParaRPr>
            </a:p>
          </p:txBody>
        </p:sp>
        <p:sp>
          <p:nvSpPr>
            <p:cNvPr id="37" name="椭圆 36">
              <a:extLst>
                <a:ext uri="{FF2B5EF4-FFF2-40B4-BE49-F238E27FC236}">
                  <a16:creationId xmlns:a16="http://schemas.microsoft.com/office/drawing/2014/main" xmlns="" id="{6340C74B-B4DD-466A-9760-54994C774F88}"/>
                </a:ext>
              </a:extLst>
            </p:cNvPr>
            <p:cNvSpPr/>
            <p:nvPr/>
          </p:nvSpPr>
          <p:spPr>
            <a:xfrm>
              <a:off x="392116" y="760416"/>
              <a:ext cx="3825879"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white"/>
                </a:solidFill>
                <a:latin typeface="Calibri"/>
                <a:ea typeface="宋体" panose="02010600030101010101" pitchFamily="2" charset="-122"/>
              </a:endParaRPr>
            </a:p>
          </p:txBody>
        </p:sp>
      </p:grpSp>
      <p:grpSp>
        <p:nvGrpSpPr>
          <p:cNvPr id="38" name="组合 37">
            <a:extLst>
              <a:ext uri="{FF2B5EF4-FFF2-40B4-BE49-F238E27FC236}">
                <a16:creationId xmlns:a16="http://schemas.microsoft.com/office/drawing/2014/main" xmlns="" id="{1C500A56-0759-464C-AE65-0F3EC7452266}"/>
              </a:ext>
            </a:extLst>
          </p:cNvPr>
          <p:cNvGrpSpPr/>
          <p:nvPr/>
        </p:nvGrpSpPr>
        <p:grpSpPr>
          <a:xfrm>
            <a:off x="8133652" y="3850089"/>
            <a:ext cx="812271" cy="812271"/>
            <a:chOff x="304800" y="673100"/>
            <a:chExt cx="4000500" cy="4000500"/>
          </a:xfrm>
          <a:solidFill>
            <a:srgbClr val="E61874"/>
          </a:solidFill>
          <a:effectLst>
            <a:outerShdw blurRad="317500" dist="190500" dir="8100000" algn="tr" rotWithShape="0">
              <a:prstClr val="black">
                <a:alpha val="50000"/>
              </a:prstClr>
            </a:outerShdw>
          </a:effectLst>
        </p:grpSpPr>
        <p:sp>
          <p:nvSpPr>
            <p:cNvPr id="39" name="同心圆 20">
              <a:extLst>
                <a:ext uri="{FF2B5EF4-FFF2-40B4-BE49-F238E27FC236}">
                  <a16:creationId xmlns:a16="http://schemas.microsoft.com/office/drawing/2014/main" xmlns="" id="{14808A29-3F46-4F0A-AA00-95A6D541D575}"/>
                </a:ext>
              </a:extLst>
            </p:cNvPr>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black"/>
                </a:solidFill>
                <a:latin typeface="Calibri"/>
                <a:ea typeface="宋体" panose="02010600030101010101" pitchFamily="2" charset="-122"/>
              </a:endParaRPr>
            </a:p>
          </p:txBody>
        </p:sp>
        <p:sp>
          <p:nvSpPr>
            <p:cNvPr id="40" name="椭圆 39">
              <a:extLst>
                <a:ext uri="{FF2B5EF4-FFF2-40B4-BE49-F238E27FC236}">
                  <a16:creationId xmlns:a16="http://schemas.microsoft.com/office/drawing/2014/main" xmlns="" id="{42303328-611C-4728-912B-205FCA855425}"/>
                </a:ext>
              </a:extLst>
            </p:cNvPr>
            <p:cNvSpPr/>
            <p:nvPr/>
          </p:nvSpPr>
          <p:spPr>
            <a:xfrm>
              <a:off x="392116" y="760416"/>
              <a:ext cx="3825879"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white"/>
                </a:solidFill>
                <a:latin typeface="Calibri"/>
                <a:ea typeface="宋体" panose="02010600030101010101" pitchFamily="2" charset="-122"/>
              </a:endParaRPr>
            </a:p>
          </p:txBody>
        </p:sp>
      </p:grpSp>
      <p:grpSp>
        <p:nvGrpSpPr>
          <p:cNvPr id="41" name="组合 40">
            <a:extLst>
              <a:ext uri="{FF2B5EF4-FFF2-40B4-BE49-F238E27FC236}">
                <a16:creationId xmlns:a16="http://schemas.microsoft.com/office/drawing/2014/main" xmlns="" id="{130F2E7F-32C4-4AE6-9F37-EFB33865030B}"/>
              </a:ext>
            </a:extLst>
          </p:cNvPr>
          <p:cNvGrpSpPr/>
          <p:nvPr/>
        </p:nvGrpSpPr>
        <p:grpSpPr>
          <a:xfrm>
            <a:off x="7745244" y="1600437"/>
            <a:ext cx="812271" cy="812271"/>
            <a:chOff x="304800" y="673100"/>
            <a:chExt cx="4000500" cy="4000500"/>
          </a:xfrm>
          <a:solidFill>
            <a:srgbClr val="0BA29A"/>
          </a:solidFill>
          <a:effectLst>
            <a:outerShdw blurRad="317500" dist="190500" dir="8100000" algn="tr" rotWithShape="0">
              <a:prstClr val="black">
                <a:alpha val="50000"/>
              </a:prstClr>
            </a:outerShdw>
          </a:effectLst>
        </p:grpSpPr>
        <p:sp>
          <p:nvSpPr>
            <p:cNvPr id="42" name="同心圆 23">
              <a:extLst>
                <a:ext uri="{FF2B5EF4-FFF2-40B4-BE49-F238E27FC236}">
                  <a16:creationId xmlns:a16="http://schemas.microsoft.com/office/drawing/2014/main" xmlns="" id="{954CFA68-D31B-4ED6-83A4-8DA69B98CB4E}"/>
                </a:ext>
              </a:extLst>
            </p:cNvPr>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black"/>
                </a:solidFill>
                <a:latin typeface="Calibri"/>
                <a:ea typeface="宋体" panose="02010600030101010101" pitchFamily="2" charset="-122"/>
              </a:endParaRPr>
            </a:p>
          </p:txBody>
        </p:sp>
        <p:sp>
          <p:nvSpPr>
            <p:cNvPr id="43" name="椭圆 42">
              <a:extLst>
                <a:ext uri="{FF2B5EF4-FFF2-40B4-BE49-F238E27FC236}">
                  <a16:creationId xmlns:a16="http://schemas.microsoft.com/office/drawing/2014/main" xmlns="" id="{815AB06E-6B88-4ABE-BC04-E020EF5B6F64}"/>
                </a:ext>
              </a:extLst>
            </p:cNvPr>
            <p:cNvSpPr/>
            <p:nvPr/>
          </p:nvSpPr>
          <p:spPr>
            <a:xfrm>
              <a:off x="392116" y="760416"/>
              <a:ext cx="3825879"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white"/>
                </a:solidFill>
                <a:latin typeface="Calibri"/>
                <a:ea typeface="宋体" panose="02010600030101010101" pitchFamily="2" charset="-122"/>
              </a:endParaRPr>
            </a:p>
          </p:txBody>
        </p:sp>
      </p:grpSp>
      <p:grpSp>
        <p:nvGrpSpPr>
          <p:cNvPr id="44" name="组合 43">
            <a:extLst>
              <a:ext uri="{FF2B5EF4-FFF2-40B4-BE49-F238E27FC236}">
                <a16:creationId xmlns:a16="http://schemas.microsoft.com/office/drawing/2014/main" xmlns="" id="{476B9BF9-26C8-425D-A13E-EE145F882853}"/>
              </a:ext>
            </a:extLst>
          </p:cNvPr>
          <p:cNvGrpSpPr/>
          <p:nvPr/>
        </p:nvGrpSpPr>
        <p:grpSpPr>
          <a:xfrm>
            <a:off x="11164058" y="2517760"/>
            <a:ext cx="812271" cy="812271"/>
            <a:chOff x="304800" y="673100"/>
            <a:chExt cx="4000500" cy="4000500"/>
          </a:xfrm>
          <a:solidFill>
            <a:srgbClr val="E60012"/>
          </a:solidFill>
          <a:effectLst>
            <a:outerShdw blurRad="317500" dist="190500" dir="8100000" algn="tr" rotWithShape="0">
              <a:prstClr val="black">
                <a:alpha val="50000"/>
              </a:prstClr>
            </a:outerShdw>
          </a:effectLst>
        </p:grpSpPr>
        <p:sp>
          <p:nvSpPr>
            <p:cNvPr id="45" name="同心圆 26">
              <a:extLst>
                <a:ext uri="{FF2B5EF4-FFF2-40B4-BE49-F238E27FC236}">
                  <a16:creationId xmlns:a16="http://schemas.microsoft.com/office/drawing/2014/main" xmlns="" id="{A0B74CE5-E1DE-4D43-8FF4-75D878BD60E0}"/>
                </a:ext>
              </a:extLst>
            </p:cNvPr>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black"/>
                </a:solidFill>
                <a:latin typeface="Calibri"/>
                <a:ea typeface="宋体" panose="02010600030101010101" pitchFamily="2" charset="-122"/>
              </a:endParaRPr>
            </a:p>
          </p:txBody>
        </p:sp>
        <p:sp>
          <p:nvSpPr>
            <p:cNvPr id="46" name="椭圆 45">
              <a:extLst>
                <a:ext uri="{FF2B5EF4-FFF2-40B4-BE49-F238E27FC236}">
                  <a16:creationId xmlns:a16="http://schemas.microsoft.com/office/drawing/2014/main" xmlns="" id="{643F6B82-B448-4F42-A0E3-369A5950B5A1}"/>
                </a:ext>
              </a:extLst>
            </p:cNvPr>
            <p:cNvSpPr/>
            <p:nvPr/>
          </p:nvSpPr>
          <p:spPr>
            <a:xfrm>
              <a:off x="392116" y="760416"/>
              <a:ext cx="3825879"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a:solidFill>
                  <a:prstClr val="white"/>
                </a:solidFill>
                <a:latin typeface="Calibri"/>
                <a:ea typeface="宋体" panose="02010600030101010101" pitchFamily="2" charset="-122"/>
              </a:endParaRPr>
            </a:p>
          </p:txBody>
        </p:sp>
      </p:grpSp>
      <p:sp>
        <p:nvSpPr>
          <p:cNvPr id="3" name="矩形 2">
            <a:extLst>
              <a:ext uri="{FF2B5EF4-FFF2-40B4-BE49-F238E27FC236}">
                <a16:creationId xmlns:a16="http://schemas.microsoft.com/office/drawing/2014/main" xmlns="" id="{0A13B7D4-71AF-4CD6-AD79-FA6C717D0995}"/>
              </a:ext>
            </a:extLst>
          </p:cNvPr>
          <p:cNvSpPr/>
          <p:nvPr/>
        </p:nvSpPr>
        <p:spPr>
          <a:xfrm>
            <a:off x="655817" y="3940319"/>
            <a:ext cx="1959719" cy="584775"/>
          </a:xfrm>
          <a:prstGeom prst="rect">
            <a:avLst/>
          </a:prstGeom>
        </p:spPr>
        <p:txBody>
          <a:bodyPr wrap="square">
            <a:spAutoFit/>
          </a:bodyPr>
          <a:lstStyle/>
          <a:p>
            <a:pPr lvl="0">
              <a:lnSpc>
                <a:spcPct val="100000"/>
              </a:lnSpc>
              <a:spcAft>
                <a:spcPts val="0"/>
              </a:spcAft>
            </a:pPr>
            <a:r>
              <a:rPr lang="zh-CN" altLang="en-US" sz="3200" b="1">
                <a:solidFill>
                  <a:srgbClr val="E61874"/>
                </a:solidFill>
                <a:latin typeface="微软雅黑" pitchFamily="34" charset="-122"/>
                <a:ea typeface="微软雅黑" pitchFamily="34" charset="-122"/>
              </a:rPr>
              <a:t>心理完善</a:t>
            </a:r>
            <a:endParaRPr lang="zh-CN" altLang="en-US" sz="3200" b="1" dirty="0">
              <a:solidFill>
                <a:srgbClr val="E61874"/>
              </a:solidFill>
              <a:latin typeface="微软雅黑" pitchFamily="34" charset="-122"/>
              <a:ea typeface="微软雅黑" pitchFamily="34" charset="-122"/>
            </a:endParaRPr>
          </a:p>
        </p:txBody>
      </p:sp>
      <p:sp>
        <p:nvSpPr>
          <p:cNvPr id="69" name="矩形 68">
            <a:extLst>
              <a:ext uri="{FF2B5EF4-FFF2-40B4-BE49-F238E27FC236}">
                <a16:creationId xmlns:a16="http://schemas.microsoft.com/office/drawing/2014/main" xmlns="" id="{359B3A5C-7C85-4B87-B3FF-52E6C23FEFF5}"/>
              </a:ext>
            </a:extLst>
          </p:cNvPr>
          <p:cNvSpPr/>
          <p:nvPr/>
        </p:nvSpPr>
        <p:spPr>
          <a:xfrm>
            <a:off x="3931492" y="1878026"/>
            <a:ext cx="1959719" cy="584775"/>
          </a:xfrm>
          <a:prstGeom prst="rect">
            <a:avLst/>
          </a:prstGeom>
        </p:spPr>
        <p:txBody>
          <a:bodyPr wrap="square">
            <a:spAutoFit/>
          </a:bodyPr>
          <a:lstStyle/>
          <a:p>
            <a:pPr lvl="0">
              <a:lnSpc>
                <a:spcPct val="100000"/>
              </a:lnSpc>
              <a:spcAft>
                <a:spcPts val="0"/>
              </a:spcAft>
            </a:pPr>
            <a:r>
              <a:rPr lang="zh-CN" altLang="en-US" sz="3200" b="1">
                <a:solidFill>
                  <a:srgbClr val="F8B300"/>
                </a:solidFill>
                <a:latin typeface="微软雅黑" pitchFamily="34" charset="-122"/>
                <a:ea typeface="微软雅黑" pitchFamily="34" charset="-122"/>
              </a:rPr>
              <a:t>社会使命</a:t>
            </a:r>
            <a:endParaRPr lang="zh-CN" altLang="en-US" sz="3200" b="1" dirty="0">
              <a:solidFill>
                <a:srgbClr val="F8B300"/>
              </a:solidFill>
              <a:latin typeface="微软雅黑" pitchFamily="34" charset="-122"/>
              <a:ea typeface="微软雅黑" pitchFamily="34" charset="-122"/>
            </a:endParaRPr>
          </a:p>
        </p:txBody>
      </p:sp>
      <p:sp>
        <p:nvSpPr>
          <p:cNvPr id="70" name="矩形 69">
            <a:extLst>
              <a:ext uri="{FF2B5EF4-FFF2-40B4-BE49-F238E27FC236}">
                <a16:creationId xmlns:a16="http://schemas.microsoft.com/office/drawing/2014/main" xmlns="" id="{1371F5B5-3AD4-46CB-B611-D2D36702EAC5}"/>
              </a:ext>
            </a:extLst>
          </p:cNvPr>
          <p:cNvSpPr/>
          <p:nvPr/>
        </p:nvSpPr>
        <p:spPr>
          <a:xfrm>
            <a:off x="3967323" y="6136608"/>
            <a:ext cx="1959719" cy="584775"/>
          </a:xfrm>
          <a:prstGeom prst="rect">
            <a:avLst/>
          </a:prstGeom>
        </p:spPr>
        <p:txBody>
          <a:bodyPr wrap="square">
            <a:spAutoFit/>
          </a:bodyPr>
          <a:lstStyle/>
          <a:p>
            <a:pPr lvl="0">
              <a:lnSpc>
                <a:spcPct val="100000"/>
              </a:lnSpc>
              <a:spcAft>
                <a:spcPts val="0"/>
              </a:spcAft>
            </a:pPr>
            <a:r>
              <a:rPr lang="zh-CN" altLang="en-US" sz="3200" b="1">
                <a:solidFill>
                  <a:srgbClr val="0087D2"/>
                </a:solidFill>
                <a:latin typeface="微软雅黑" pitchFamily="34" charset="-122"/>
                <a:ea typeface="微软雅黑" pitchFamily="34" charset="-122"/>
              </a:rPr>
              <a:t>精神追求</a:t>
            </a:r>
            <a:endParaRPr lang="zh-CN" altLang="en-US" sz="3200" b="1" dirty="0">
              <a:solidFill>
                <a:srgbClr val="0087D2"/>
              </a:solidFill>
              <a:latin typeface="微软雅黑" pitchFamily="34" charset="-122"/>
              <a:ea typeface="微软雅黑" pitchFamily="34" charset="-122"/>
            </a:endParaRPr>
          </a:p>
        </p:txBody>
      </p:sp>
      <p:sp>
        <p:nvSpPr>
          <p:cNvPr id="71" name="矩形 70">
            <a:extLst>
              <a:ext uri="{FF2B5EF4-FFF2-40B4-BE49-F238E27FC236}">
                <a16:creationId xmlns:a16="http://schemas.microsoft.com/office/drawing/2014/main" xmlns="" id="{3EBFE64E-A974-4547-9ABD-0559EF6ED1FB}"/>
              </a:ext>
            </a:extLst>
          </p:cNvPr>
          <p:cNvSpPr/>
          <p:nvPr/>
        </p:nvSpPr>
        <p:spPr>
          <a:xfrm>
            <a:off x="7559927" y="5013436"/>
            <a:ext cx="1959719" cy="584775"/>
          </a:xfrm>
          <a:prstGeom prst="rect">
            <a:avLst/>
          </a:prstGeom>
        </p:spPr>
        <p:txBody>
          <a:bodyPr wrap="square">
            <a:spAutoFit/>
          </a:bodyPr>
          <a:lstStyle/>
          <a:p>
            <a:pPr lvl="0">
              <a:lnSpc>
                <a:spcPct val="100000"/>
              </a:lnSpc>
              <a:spcAft>
                <a:spcPts val="0"/>
              </a:spcAft>
            </a:pPr>
            <a:r>
              <a:rPr lang="zh-CN" altLang="en-US" sz="3200" b="1">
                <a:solidFill>
                  <a:srgbClr val="E61874"/>
                </a:solidFill>
                <a:latin typeface="微软雅黑" pitchFamily="34" charset="-122"/>
                <a:ea typeface="微软雅黑" pitchFamily="34" charset="-122"/>
              </a:rPr>
              <a:t>知识学习</a:t>
            </a:r>
            <a:endParaRPr lang="zh-CN" altLang="en-US" sz="3200" b="1" dirty="0">
              <a:solidFill>
                <a:srgbClr val="E61874"/>
              </a:solidFill>
              <a:latin typeface="微软雅黑" pitchFamily="34" charset="-122"/>
              <a:ea typeface="微软雅黑" pitchFamily="34" charset="-122"/>
            </a:endParaRPr>
          </a:p>
        </p:txBody>
      </p:sp>
      <p:sp>
        <p:nvSpPr>
          <p:cNvPr id="72" name="矩形 71">
            <a:extLst>
              <a:ext uri="{FF2B5EF4-FFF2-40B4-BE49-F238E27FC236}">
                <a16:creationId xmlns:a16="http://schemas.microsoft.com/office/drawing/2014/main" xmlns="" id="{388B5CE2-3782-4105-907C-25314F085490}"/>
              </a:ext>
            </a:extLst>
          </p:cNvPr>
          <p:cNvSpPr/>
          <p:nvPr/>
        </p:nvSpPr>
        <p:spPr>
          <a:xfrm>
            <a:off x="10201927" y="3647931"/>
            <a:ext cx="1959719" cy="584775"/>
          </a:xfrm>
          <a:prstGeom prst="rect">
            <a:avLst/>
          </a:prstGeom>
        </p:spPr>
        <p:txBody>
          <a:bodyPr wrap="square">
            <a:spAutoFit/>
          </a:bodyPr>
          <a:lstStyle/>
          <a:p>
            <a:pPr lvl="0">
              <a:lnSpc>
                <a:spcPct val="100000"/>
              </a:lnSpc>
              <a:spcAft>
                <a:spcPts val="0"/>
              </a:spcAft>
            </a:pPr>
            <a:r>
              <a:rPr lang="zh-CN" altLang="en-US" sz="3200" b="1">
                <a:solidFill>
                  <a:srgbClr val="E60012"/>
                </a:solidFill>
                <a:latin typeface="微软雅黑" pitchFamily="34" charset="-122"/>
                <a:ea typeface="微软雅黑" pitchFamily="34" charset="-122"/>
              </a:rPr>
              <a:t>价值体现</a:t>
            </a:r>
            <a:endParaRPr lang="zh-CN" altLang="en-US" sz="3200" b="1" dirty="0">
              <a:solidFill>
                <a:srgbClr val="E60012"/>
              </a:solidFill>
              <a:latin typeface="微软雅黑" pitchFamily="34" charset="-122"/>
              <a:ea typeface="微软雅黑" pitchFamily="34" charset="-122"/>
            </a:endParaRPr>
          </a:p>
        </p:txBody>
      </p:sp>
      <p:sp>
        <p:nvSpPr>
          <p:cNvPr id="73" name="矩形 72">
            <a:extLst>
              <a:ext uri="{FF2B5EF4-FFF2-40B4-BE49-F238E27FC236}">
                <a16:creationId xmlns:a16="http://schemas.microsoft.com/office/drawing/2014/main" xmlns="" id="{745B9FEC-8798-4355-9B74-5DB22BE38FDD}"/>
              </a:ext>
            </a:extLst>
          </p:cNvPr>
          <p:cNvSpPr/>
          <p:nvPr/>
        </p:nvSpPr>
        <p:spPr>
          <a:xfrm>
            <a:off x="7153792" y="801529"/>
            <a:ext cx="1959719" cy="584775"/>
          </a:xfrm>
          <a:prstGeom prst="rect">
            <a:avLst/>
          </a:prstGeom>
        </p:spPr>
        <p:txBody>
          <a:bodyPr wrap="square">
            <a:spAutoFit/>
          </a:bodyPr>
          <a:lstStyle/>
          <a:p>
            <a:pPr lvl="0">
              <a:lnSpc>
                <a:spcPct val="100000"/>
              </a:lnSpc>
              <a:spcAft>
                <a:spcPts val="0"/>
              </a:spcAft>
            </a:pPr>
            <a:r>
              <a:rPr lang="zh-CN" altLang="en-US" sz="3200" b="1">
                <a:solidFill>
                  <a:srgbClr val="0BA29A"/>
                </a:solidFill>
                <a:latin typeface="微软雅黑" pitchFamily="34" charset="-122"/>
                <a:ea typeface="微软雅黑" pitchFamily="34" charset="-122"/>
              </a:rPr>
              <a:t>人生体验</a:t>
            </a:r>
            <a:endParaRPr lang="zh-CN" altLang="en-US" sz="3200" b="1" dirty="0">
              <a:solidFill>
                <a:srgbClr val="0BA29A"/>
              </a:solidFill>
              <a:latin typeface="微软雅黑" pitchFamily="34" charset="-122"/>
              <a:ea typeface="微软雅黑" pitchFamily="34" charset="-122"/>
            </a:endParaRPr>
          </a:p>
        </p:txBody>
      </p:sp>
    </p:spTree>
    <p:extLst>
      <p:ext uri="{BB962C8B-B14F-4D97-AF65-F5344CB8AC3E}">
        <p14:creationId xmlns:p14="http://schemas.microsoft.com/office/powerpoint/2010/main" val="6603074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750"/>
                                        <p:tgtEl>
                                          <p:spTgt spid="17"/>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750"/>
                                        <p:tgtEl>
                                          <p:spTgt spid="22"/>
                                        </p:tgtEl>
                                      </p:cBhvr>
                                    </p:animEffect>
                                  </p:childTnLst>
                                </p:cTn>
                              </p:par>
                            </p:childTnLst>
                          </p:cTn>
                        </p:par>
                        <p:par>
                          <p:cTn id="16" fill="hold">
                            <p:stCondLst>
                              <p:cond delay="225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750"/>
                                        <p:tgtEl>
                                          <p:spTgt spid="23"/>
                                        </p:tgtEl>
                                      </p:cBhvr>
                                    </p:animEffect>
                                  </p:childTnLst>
                                </p:cTn>
                              </p:par>
                            </p:childTnLst>
                          </p:cTn>
                        </p:par>
                        <p:par>
                          <p:cTn id="20" fill="hold">
                            <p:stCondLst>
                              <p:cond delay="3000"/>
                            </p:stCondLst>
                            <p:childTnLst>
                              <p:par>
                                <p:cTn id="21" presetID="22" presetClass="entr" presetSubtype="4"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down)">
                                      <p:cBhvr>
                                        <p:cTn id="23" dur="750"/>
                                        <p:tgtEl>
                                          <p:spTgt spid="26"/>
                                        </p:tgtEl>
                                      </p:cBhvr>
                                    </p:animEffect>
                                  </p:childTnLst>
                                </p:cTn>
                              </p:par>
                            </p:childTnLst>
                          </p:cTn>
                        </p:par>
                        <p:par>
                          <p:cTn id="24" fill="hold">
                            <p:stCondLst>
                              <p:cond delay="3750"/>
                            </p:stCondLst>
                            <p:childTnLst>
                              <p:par>
                                <p:cTn id="25" presetID="31" presetClass="entr" presetSubtype="0"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750" fill="hold"/>
                                        <p:tgtEl>
                                          <p:spTgt spid="29"/>
                                        </p:tgtEl>
                                        <p:attrNameLst>
                                          <p:attrName>ppt_w</p:attrName>
                                        </p:attrNameLst>
                                      </p:cBhvr>
                                      <p:tavLst>
                                        <p:tav tm="0">
                                          <p:val>
                                            <p:fltVal val="0"/>
                                          </p:val>
                                        </p:tav>
                                        <p:tav tm="100000">
                                          <p:val>
                                            <p:strVal val="#ppt_w"/>
                                          </p:val>
                                        </p:tav>
                                      </p:tavLst>
                                    </p:anim>
                                    <p:anim calcmode="lin" valueType="num">
                                      <p:cBhvr>
                                        <p:cTn id="28" dur="750" fill="hold"/>
                                        <p:tgtEl>
                                          <p:spTgt spid="29"/>
                                        </p:tgtEl>
                                        <p:attrNameLst>
                                          <p:attrName>ppt_h</p:attrName>
                                        </p:attrNameLst>
                                      </p:cBhvr>
                                      <p:tavLst>
                                        <p:tav tm="0">
                                          <p:val>
                                            <p:fltVal val="0"/>
                                          </p:val>
                                        </p:tav>
                                        <p:tav tm="100000">
                                          <p:val>
                                            <p:strVal val="#ppt_h"/>
                                          </p:val>
                                        </p:tav>
                                      </p:tavLst>
                                    </p:anim>
                                    <p:anim calcmode="lin" valueType="num">
                                      <p:cBhvr>
                                        <p:cTn id="29" dur="750" fill="hold"/>
                                        <p:tgtEl>
                                          <p:spTgt spid="29"/>
                                        </p:tgtEl>
                                        <p:attrNameLst>
                                          <p:attrName>style.rotation</p:attrName>
                                        </p:attrNameLst>
                                      </p:cBhvr>
                                      <p:tavLst>
                                        <p:tav tm="0">
                                          <p:val>
                                            <p:fltVal val="90"/>
                                          </p:val>
                                        </p:tav>
                                        <p:tav tm="100000">
                                          <p:val>
                                            <p:fltVal val="0"/>
                                          </p:val>
                                        </p:tav>
                                      </p:tavLst>
                                    </p:anim>
                                    <p:animEffect transition="in" filter="fade">
                                      <p:cBhvr>
                                        <p:cTn id="30" dur="750"/>
                                        <p:tgtEl>
                                          <p:spTgt spid="29"/>
                                        </p:tgtEl>
                                      </p:cBhvr>
                                    </p:animEffect>
                                  </p:childTnLst>
                                </p:cTn>
                              </p:par>
                            </p:childTnLst>
                          </p:cTn>
                        </p:par>
                        <p:par>
                          <p:cTn id="31" fill="hold">
                            <p:stCondLst>
                              <p:cond delay="4500"/>
                            </p:stCondLst>
                            <p:childTnLst>
                              <p:par>
                                <p:cTn id="32" presetID="31" presetClass="entr" presetSubtype="0" fill="hold"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750" fill="hold"/>
                                        <p:tgtEl>
                                          <p:spTgt spid="32"/>
                                        </p:tgtEl>
                                        <p:attrNameLst>
                                          <p:attrName>ppt_w</p:attrName>
                                        </p:attrNameLst>
                                      </p:cBhvr>
                                      <p:tavLst>
                                        <p:tav tm="0">
                                          <p:val>
                                            <p:fltVal val="0"/>
                                          </p:val>
                                        </p:tav>
                                        <p:tav tm="100000">
                                          <p:val>
                                            <p:strVal val="#ppt_w"/>
                                          </p:val>
                                        </p:tav>
                                      </p:tavLst>
                                    </p:anim>
                                    <p:anim calcmode="lin" valueType="num">
                                      <p:cBhvr>
                                        <p:cTn id="35" dur="750" fill="hold"/>
                                        <p:tgtEl>
                                          <p:spTgt spid="32"/>
                                        </p:tgtEl>
                                        <p:attrNameLst>
                                          <p:attrName>ppt_h</p:attrName>
                                        </p:attrNameLst>
                                      </p:cBhvr>
                                      <p:tavLst>
                                        <p:tav tm="0">
                                          <p:val>
                                            <p:fltVal val="0"/>
                                          </p:val>
                                        </p:tav>
                                        <p:tav tm="100000">
                                          <p:val>
                                            <p:strVal val="#ppt_h"/>
                                          </p:val>
                                        </p:tav>
                                      </p:tavLst>
                                    </p:anim>
                                    <p:anim calcmode="lin" valueType="num">
                                      <p:cBhvr>
                                        <p:cTn id="36" dur="750" fill="hold"/>
                                        <p:tgtEl>
                                          <p:spTgt spid="32"/>
                                        </p:tgtEl>
                                        <p:attrNameLst>
                                          <p:attrName>style.rotation</p:attrName>
                                        </p:attrNameLst>
                                      </p:cBhvr>
                                      <p:tavLst>
                                        <p:tav tm="0">
                                          <p:val>
                                            <p:fltVal val="90"/>
                                          </p:val>
                                        </p:tav>
                                        <p:tav tm="100000">
                                          <p:val>
                                            <p:fltVal val="0"/>
                                          </p:val>
                                        </p:tav>
                                      </p:tavLst>
                                    </p:anim>
                                    <p:animEffect transition="in" filter="fade">
                                      <p:cBhvr>
                                        <p:cTn id="37" dur="750"/>
                                        <p:tgtEl>
                                          <p:spTgt spid="32"/>
                                        </p:tgtEl>
                                      </p:cBhvr>
                                    </p:animEffect>
                                  </p:childTnLst>
                                </p:cTn>
                              </p:par>
                            </p:childTnLst>
                          </p:cTn>
                        </p:par>
                        <p:par>
                          <p:cTn id="38" fill="hold">
                            <p:stCondLst>
                              <p:cond delay="5250"/>
                            </p:stCondLst>
                            <p:childTnLst>
                              <p:par>
                                <p:cTn id="39" presetID="31" presetClass="entr" presetSubtype="0"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750" fill="hold"/>
                                        <p:tgtEl>
                                          <p:spTgt spid="35"/>
                                        </p:tgtEl>
                                        <p:attrNameLst>
                                          <p:attrName>ppt_w</p:attrName>
                                        </p:attrNameLst>
                                      </p:cBhvr>
                                      <p:tavLst>
                                        <p:tav tm="0">
                                          <p:val>
                                            <p:fltVal val="0"/>
                                          </p:val>
                                        </p:tav>
                                        <p:tav tm="100000">
                                          <p:val>
                                            <p:strVal val="#ppt_w"/>
                                          </p:val>
                                        </p:tav>
                                      </p:tavLst>
                                    </p:anim>
                                    <p:anim calcmode="lin" valueType="num">
                                      <p:cBhvr>
                                        <p:cTn id="42" dur="750" fill="hold"/>
                                        <p:tgtEl>
                                          <p:spTgt spid="35"/>
                                        </p:tgtEl>
                                        <p:attrNameLst>
                                          <p:attrName>ppt_h</p:attrName>
                                        </p:attrNameLst>
                                      </p:cBhvr>
                                      <p:tavLst>
                                        <p:tav tm="0">
                                          <p:val>
                                            <p:fltVal val="0"/>
                                          </p:val>
                                        </p:tav>
                                        <p:tav tm="100000">
                                          <p:val>
                                            <p:strVal val="#ppt_h"/>
                                          </p:val>
                                        </p:tav>
                                      </p:tavLst>
                                    </p:anim>
                                    <p:anim calcmode="lin" valueType="num">
                                      <p:cBhvr>
                                        <p:cTn id="43" dur="750" fill="hold"/>
                                        <p:tgtEl>
                                          <p:spTgt spid="35"/>
                                        </p:tgtEl>
                                        <p:attrNameLst>
                                          <p:attrName>style.rotation</p:attrName>
                                        </p:attrNameLst>
                                      </p:cBhvr>
                                      <p:tavLst>
                                        <p:tav tm="0">
                                          <p:val>
                                            <p:fltVal val="90"/>
                                          </p:val>
                                        </p:tav>
                                        <p:tav tm="100000">
                                          <p:val>
                                            <p:fltVal val="0"/>
                                          </p:val>
                                        </p:tav>
                                      </p:tavLst>
                                    </p:anim>
                                    <p:animEffect transition="in" filter="fade">
                                      <p:cBhvr>
                                        <p:cTn id="44" dur="750"/>
                                        <p:tgtEl>
                                          <p:spTgt spid="35"/>
                                        </p:tgtEl>
                                      </p:cBhvr>
                                    </p:animEffect>
                                  </p:childTnLst>
                                </p:cTn>
                              </p:par>
                            </p:childTnLst>
                          </p:cTn>
                        </p:par>
                        <p:par>
                          <p:cTn id="45" fill="hold">
                            <p:stCondLst>
                              <p:cond delay="6000"/>
                            </p:stCondLst>
                            <p:childTnLst>
                              <p:par>
                                <p:cTn id="46" presetID="31" presetClass="entr" presetSubtype="0" fill="hold" nodeType="after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p:cTn id="48" dur="750" fill="hold"/>
                                        <p:tgtEl>
                                          <p:spTgt spid="38"/>
                                        </p:tgtEl>
                                        <p:attrNameLst>
                                          <p:attrName>ppt_w</p:attrName>
                                        </p:attrNameLst>
                                      </p:cBhvr>
                                      <p:tavLst>
                                        <p:tav tm="0">
                                          <p:val>
                                            <p:fltVal val="0"/>
                                          </p:val>
                                        </p:tav>
                                        <p:tav tm="100000">
                                          <p:val>
                                            <p:strVal val="#ppt_w"/>
                                          </p:val>
                                        </p:tav>
                                      </p:tavLst>
                                    </p:anim>
                                    <p:anim calcmode="lin" valueType="num">
                                      <p:cBhvr>
                                        <p:cTn id="49" dur="750" fill="hold"/>
                                        <p:tgtEl>
                                          <p:spTgt spid="38"/>
                                        </p:tgtEl>
                                        <p:attrNameLst>
                                          <p:attrName>ppt_h</p:attrName>
                                        </p:attrNameLst>
                                      </p:cBhvr>
                                      <p:tavLst>
                                        <p:tav tm="0">
                                          <p:val>
                                            <p:fltVal val="0"/>
                                          </p:val>
                                        </p:tav>
                                        <p:tav tm="100000">
                                          <p:val>
                                            <p:strVal val="#ppt_h"/>
                                          </p:val>
                                        </p:tav>
                                      </p:tavLst>
                                    </p:anim>
                                    <p:anim calcmode="lin" valueType="num">
                                      <p:cBhvr>
                                        <p:cTn id="50" dur="750" fill="hold"/>
                                        <p:tgtEl>
                                          <p:spTgt spid="38"/>
                                        </p:tgtEl>
                                        <p:attrNameLst>
                                          <p:attrName>style.rotation</p:attrName>
                                        </p:attrNameLst>
                                      </p:cBhvr>
                                      <p:tavLst>
                                        <p:tav tm="0">
                                          <p:val>
                                            <p:fltVal val="90"/>
                                          </p:val>
                                        </p:tav>
                                        <p:tav tm="100000">
                                          <p:val>
                                            <p:fltVal val="0"/>
                                          </p:val>
                                        </p:tav>
                                      </p:tavLst>
                                    </p:anim>
                                    <p:animEffect transition="in" filter="fade">
                                      <p:cBhvr>
                                        <p:cTn id="51" dur="750"/>
                                        <p:tgtEl>
                                          <p:spTgt spid="38"/>
                                        </p:tgtEl>
                                      </p:cBhvr>
                                    </p:animEffect>
                                  </p:childTnLst>
                                </p:cTn>
                              </p:par>
                            </p:childTnLst>
                          </p:cTn>
                        </p:par>
                        <p:par>
                          <p:cTn id="52" fill="hold">
                            <p:stCondLst>
                              <p:cond delay="6750"/>
                            </p:stCondLst>
                            <p:childTnLst>
                              <p:par>
                                <p:cTn id="53" presetID="31" presetClass="entr" presetSubtype="0" fill="hold"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p:cTn id="55" dur="750" fill="hold"/>
                                        <p:tgtEl>
                                          <p:spTgt spid="41"/>
                                        </p:tgtEl>
                                        <p:attrNameLst>
                                          <p:attrName>ppt_w</p:attrName>
                                        </p:attrNameLst>
                                      </p:cBhvr>
                                      <p:tavLst>
                                        <p:tav tm="0">
                                          <p:val>
                                            <p:fltVal val="0"/>
                                          </p:val>
                                        </p:tav>
                                        <p:tav tm="100000">
                                          <p:val>
                                            <p:strVal val="#ppt_w"/>
                                          </p:val>
                                        </p:tav>
                                      </p:tavLst>
                                    </p:anim>
                                    <p:anim calcmode="lin" valueType="num">
                                      <p:cBhvr>
                                        <p:cTn id="56" dur="750" fill="hold"/>
                                        <p:tgtEl>
                                          <p:spTgt spid="41"/>
                                        </p:tgtEl>
                                        <p:attrNameLst>
                                          <p:attrName>ppt_h</p:attrName>
                                        </p:attrNameLst>
                                      </p:cBhvr>
                                      <p:tavLst>
                                        <p:tav tm="0">
                                          <p:val>
                                            <p:fltVal val="0"/>
                                          </p:val>
                                        </p:tav>
                                        <p:tav tm="100000">
                                          <p:val>
                                            <p:strVal val="#ppt_h"/>
                                          </p:val>
                                        </p:tav>
                                      </p:tavLst>
                                    </p:anim>
                                    <p:anim calcmode="lin" valueType="num">
                                      <p:cBhvr>
                                        <p:cTn id="57" dur="750" fill="hold"/>
                                        <p:tgtEl>
                                          <p:spTgt spid="41"/>
                                        </p:tgtEl>
                                        <p:attrNameLst>
                                          <p:attrName>style.rotation</p:attrName>
                                        </p:attrNameLst>
                                      </p:cBhvr>
                                      <p:tavLst>
                                        <p:tav tm="0">
                                          <p:val>
                                            <p:fltVal val="90"/>
                                          </p:val>
                                        </p:tav>
                                        <p:tav tm="100000">
                                          <p:val>
                                            <p:fltVal val="0"/>
                                          </p:val>
                                        </p:tav>
                                      </p:tavLst>
                                    </p:anim>
                                    <p:animEffect transition="in" filter="fade">
                                      <p:cBhvr>
                                        <p:cTn id="58" dur="750"/>
                                        <p:tgtEl>
                                          <p:spTgt spid="41"/>
                                        </p:tgtEl>
                                      </p:cBhvr>
                                    </p:animEffect>
                                  </p:childTnLst>
                                </p:cTn>
                              </p:par>
                            </p:childTnLst>
                          </p:cTn>
                        </p:par>
                        <p:par>
                          <p:cTn id="59" fill="hold">
                            <p:stCondLst>
                              <p:cond delay="7500"/>
                            </p:stCondLst>
                            <p:childTnLst>
                              <p:par>
                                <p:cTn id="60" presetID="31" presetClass="entr" presetSubtype="0" fill="hold" nodeType="afterEffect">
                                  <p:stCondLst>
                                    <p:cond delay="0"/>
                                  </p:stCondLst>
                                  <p:childTnLst>
                                    <p:set>
                                      <p:cBhvr>
                                        <p:cTn id="61" dur="1" fill="hold">
                                          <p:stCondLst>
                                            <p:cond delay="0"/>
                                          </p:stCondLst>
                                        </p:cTn>
                                        <p:tgtEl>
                                          <p:spTgt spid="44"/>
                                        </p:tgtEl>
                                        <p:attrNameLst>
                                          <p:attrName>style.visibility</p:attrName>
                                        </p:attrNameLst>
                                      </p:cBhvr>
                                      <p:to>
                                        <p:strVal val="visible"/>
                                      </p:to>
                                    </p:set>
                                    <p:anim calcmode="lin" valueType="num">
                                      <p:cBhvr>
                                        <p:cTn id="62" dur="750" fill="hold"/>
                                        <p:tgtEl>
                                          <p:spTgt spid="44"/>
                                        </p:tgtEl>
                                        <p:attrNameLst>
                                          <p:attrName>ppt_w</p:attrName>
                                        </p:attrNameLst>
                                      </p:cBhvr>
                                      <p:tavLst>
                                        <p:tav tm="0">
                                          <p:val>
                                            <p:fltVal val="0"/>
                                          </p:val>
                                        </p:tav>
                                        <p:tav tm="100000">
                                          <p:val>
                                            <p:strVal val="#ppt_w"/>
                                          </p:val>
                                        </p:tav>
                                      </p:tavLst>
                                    </p:anim>
                                    <p:anim calcmode="lin" valueType="num">
                                      <p:cBhvr>
                                        <p:cTn id="63" dur="750" fill="hold"/>
                                        <p:tgtEl>
                                          <p:spTgt spid="44"/>
                                        </p:tgtEl>
                                        <p:attrNameLst>
                                          <p:attrName>ppt_h</p:attrName>
                                        </p:attrNameLst>
                                      </p:cBhvr>
                                      <p:tavLst>
                                        <p:tav tm="0">
                                          <p:val>
                                            <p:fltVal val="0"/>
                                          </p:val>
                                        </p:tav>
                                        <p:tav tm="100000">
                                          <p:val>
                                            <p:strVal val="#ppt_h"/>
                                          </p:val>
                                        </p:tav>
                                      </p:tavLst>
                                    </p:anim>
                                    <p:anim calcmode="lin" valueType="num">
                                      <p:cBhvr>
                                        <p:cTn id="64" dur="750" fill="hold"/>
                                        <p:tgtEl>
                                          <p:spTgt spid="44"/>
                                        </p:tgtEl>
                                        <p:attrNameLst>
                                          <p:attrName>style.rotation</p:attrName>
                                        </p:attrNameLst>
                                      </p:cBhvr>
                                      <p:tavLst>
                                        <p:tav tm="0">
                                          <p:val>
                                            <p:fltVal val="90"/>
                                          </p:val>
                                        </p:tav>
                                        <p:tav tm="100000">
                                          <p:val>
                                            <p:fltVal val="0"/>
                                          </p:val>
                                        </p:tav>
                                      </p:tavLst>
                                    </p:anim>
                                    <p:animEffect transition="in" filter="fade">
                                      <p:cBhvr>
                                        <p:cTn id="65" dur="750"/>
                                        <p:tgtEl>
                                          <p:spTgt spid="44"/>
                                        </p:tgtEl>
                                      </p:cBhvr>
                                    </p:animEffect>
                                  </p:childTnLst>
                                </p:cTn>
                              </p:par>
                            </p:childTnLst>
                          </p:cTn>
                        </p:par>
                        <p:par>
                          <p:cTn id="66" fill="hold">
                            <p:stCondLst>
                              <p:cond delay="8250"/>
                            </p:stCondLst>
                            <p:childTnLst>
                              <p:par>
                                <p:cTn id="67" presetID="53" presetClass="entr" presetSubtype="16" fill="hold" grpId="0" nodeType="afterEffect">
                                  <p:stCondLst>
                                    <p:cond delay="0"/>
                                  </p:stCondLst>
                                  <p:childTnLst>
                                    <p:set>
                                      <p:cBhvr>
                                        <p:cTn id="68" dur="1" fill="hold">
                                          <p:stCondLst>
                                            <p:cond delay="0"/>
                                          </p:stCondLst>
                                        </p:cTn>
                                        <p:tgtEl>
                                          <p:spTgt spid="3"/>
                                        </p:tgtEl>
                                        <p:attrNameLst>
                                          <p:attrName>style.visibility</p:attrName>
                                        </p:attrNameLst>
                                      </p:cBhvr>
                                      <p:to>
                                        <p:strVal val="visible"/>
                                      </p:to>
                                    </p:set>
                                    <p:anim calcmode="lin" valueType="num">
                                      <p:cBhvr>
                                        <p:cTn id="69" dur="750" fill="hold"/>
                                        <p:tgtEl>
                                          <p:spTgt spid="3"/>
                                        </p:tgtEl>
                                        <p:attrNameLst>
                                          <p:attrName>ppt_w</p:attrName>
                                        </p:attrNameLst>
                                      </p:cBhvr>
                                      <p:tavLst>
                                        <p:tav tm="0">
                                          <p:val>
                                            <p:fltVal val="0"/>
                                          </p:val>
                                        </p:tav>
                                        <p:tav tm="100000">
                                          <p:val>
                                            <p:strVal val="#ppt_w"/>
                                          </p:val>
                                        </p:tav>
                                      </p:tavLst>
                                    </p:anim>
                                    <p:anim calcmode="lin" valueType="num">
                                      <p:cBhvr>
                                        <p:cTn id="70" dur="750" fill="hold"/>
                                        <p:tgtEl>
                                          <p:spTgt spid="3"/>
                                        </p:tgtEl>
                                        <p:attrNameLst>
                                          <p:attrName>ppt_h</p:attrName>
                                        </p:attrNameLst>
                                      </p:cBhvr>
                                      <p:tavLst>
                                        <p:tav tm="0">
                                          <p:val>
                                            <p:fltVal val="0"/>
                                          </p:val>
                                        </p:tav>
                                        <p:tav tm="100000">
                                          <p:val>
                                            <p:strVal val="#ppt_h"/>
                                          </p:val>
                                        </p:tav>
                                      </p:tavLst>
                                    </p:anim>
                                    <p:animEffect transition="in" filter="fade">
                                      <p:cBhvr>
                                        <p:cTn id="71" dur="750"/>
                                        <p:tgtEl>
                                          <p:spTgt spid="3"/>
                                        </p:tgtEl>
                                      </p:cBhvr>
                                    </p:animEffect>
                                  </p:childTnLst>
                                </p:cTn>
                              </p:par>
                            </p:childTnLst>
                          </p:cTn>
                        </p:par>
                        <p:par>
                          <p:cTn id="72" fill="hold">
                            <p:stCondLst>
                              <p:cond delay="9000"/>
                            </p:stCondLst>
                            <p:childTnLst>
                              <p:par>
                                <p:cTn id="73" presetID="53" presetClass="entr" presetSubtype="16" fill="hold" grpId="0" nodeType="afterEffect">
                                  <p:stCondLst>
                                    <p:cond delay="0"/>
                                  </p:stCondLst>
                                  <p:childTnLst>
                                    <p:set>
                                      <p:cBhvr>
                                        <p:cTn id="74" dur="1" fill="hold">
                                          <p:stCondLst>
                                            <p:cond delay="0"/>
                                          </p:stCondLst>
                                        </p:cTn>
                                        <p:tgtEl>
                                          <p:spTgt spid="69"/>
                                        </p:tgtEl>
                                        <p:attrNameLst>
                                          <p:attrName>style.visibility</p:attrName>
                                        </p:attrNameLst>
                                      </p:cBhvr>
                                      <p:to>
                                        <p:strVal val="visible"/>
                                      </p:to>
                                    </p:set>
                                    <p:anim calcmode="lin" valueType="num">
                                      <p:cBhvr>
                                        <p:cTn id="75" dur="750" fill="hold"/>
                                        <p:tgtEl>
                                          <p:spTgt spid="69"/>
                                        </p:tgtEl>
                                        <p:attrNameLst>
                                          <p:attrName>ppt_w</p:attrName>
                                        </p:attrNameLst>
                                      </p:cBhvr>
                                      <p:tavLst>
                                        <p:tav tm="0">
                                          <p:val>
                                            <p:fltVal val="0"/>
                                          </p:val>
                                        </p:tav>
                                        <p:tav tm="100000">
                                          <p:val>
                                            <p:strVal val="#ppt_w"/>
                                          </p:val>
                                        </p:tav>
                                      </p:tavLst>
                                    </p:anim>
                                    <p:anim calcmode="lin" valueType="num">
                                      <p:cBhvr>
                                        <p:cTn id="76" dur="750" fill="hold"/>
                                        <p:tgtEl>
                                          <p:spTgt spid="69"/>
                                        </p:tgtEl>
                                        <p:attrNameLst>
                                          <p:attrName>ppt_h</p:attrName>
                                        </p:attrNameLst>
                                      </p:cBhvr>
                                      <p:tavLst>
                                        <p:tav tm="0">
                                          <p:val>
                                            <p:fltVal val="0"/>
                                          </p:val>
                                        </p:tav>
                                        <p:tav tm="100000">
                                          <p:val>
                                            <p:strVal val="#ppt_h"/>
                                          </p:val>
                                        </p:tav>
                                      </p:tavLst>
                                    </p:anim>
                                    <p:animEffect transition="in" filter="fade">
                                      <p:cBhvr>
                                        <p:cTn id="77" dur="750"/>
                                        <p:tgtEl>
                                          <p:spTgt spid="69"/>
                                        </p:tgtEl>
                                      </p:cBhvr>
                                    </p:animEffect>
                                  </p:childTnLst>
                                </p:cTn>
                              </p:par>
                            </p:childTnLst>
                          </p:cTn>
                        </p:par>
                        <p:par>
                          <p:cTn id="78" fill="hold">
                            <p:stCondLst>
                              <p:cond delay="9750"/>
                            </p:stCondLst>
                            <p:childTnLst>
                              <p:par>
                                <p:cTn id="79" presetID="53" presetClass="entr" presetSubtype="16" fill="hold" grpId="0" nodeType="afterEffect">
                                  <p:stCondLst>
                                    <p:cond delay="0"/>
                                  </p:stCondLst>
                                  <p:childTnLst>
                                    <p:set>
                                      <p:cBhvr>
                                        <p:cTn id="80" dur="1" fill="hold">
                                          <p:stCondLst>
                                            <p:cond delay="0"/>
                                          </p:stCondLst>
                                        </p:cTn>
                                        <p:tgtEl>
                                          <p:spTgt spid="70"/>
                                        </p:tgtEl>
                                        <p:attrNameLst>
                                          <p:attrName>style.visibility</p:attrName>
                                        </p:attrNameLst>
                                      </p:cBhvr>
                                      <p:to>
                                        <p:strVal val="visible"/>
                                      </p:to>
                                    </p:set>
                                    <p:anim calcmode="lin" valueType="num">
                                      <p:cBhvr>
                                        <p:cTn id="81" dur="750" fill="hold"/>
                                        <p:tgtEl>
                                          <p:spTgt spid="70"/>
                                        </p:tgtEl>
                                        <p:attrNameLst>
                                          <p:attrName>ppt_w</p:attrName>
                                        </p:attrNameLst>
                                      </p:cBhvr>
                                      <p:tavLst>
                                        <p:tav tm="0">
                                          <p:val>
                                            <p:fltVal val="0"/>
                                          </p:val>
                                        </p:tav>
                                        <p:tav tm="100000">
                                          <p:val>
                                            <p:strVal val="#ppt_w"/>
                                          </p:val>
                                        </p:tav>
                                      </p:tavLst>
                                    </p:anim>
                                    <p:anim calcmode="lin" valueType="num">
                                      <p:cBhvr>
                                        <p:cTn id="82" dur="750" fill="hold"/>
                                        <p:tgtEl>
                                          <p:spTgt spid="70"/>
                                        </p:tgtEl>
                                        <p:attrNameLst>
                                          <p:attrName>ppt_h</p:attrName>
                                        </p:attrNameLst>
                                      </p:cBhvr>
                                      <p:tavLst>
                                        <p:tav tm="0">
                                          <p:val>
                                            <p:fltVal val="0"/>
                                          </p:val>
                                        </p:tav>
                                        <p:tav tm="100000">
                                          <p:val>
                                            <p:strVal val="#ppt_h"/>
                                          </p:val>
                                        </p:tav>
                                      </p:tavLst>
                                    </p:anim>
                                    <p:animEffect transition="in" filter="fade">
                                      <p:cBhvr>
                                        <p:cTn id="83" dur="750"/>
                                        <p:tgtEl>
                                          <p:spTgt spid="70"/>
                                        </p:tgtEl>
                                      </p:cBhvr>
                                    </p:animEffect>
                                  </p:childTnLst>
                                </p:cTn>
                              </p:par>
                            </p:childTnLst>
                          </p:cTn>
                        </p:par>
                        <p:par>
                          <p:cTn id="84" fill="hold">
                            <p:stCondLst>
                              <p:cond delay="10500"/>
                            </p:stCondLst>
                            <p:childTnLst>
                              <p:par>
                                <p:cTn id="85" presetID="53" presetClass="entr" presetSubtype="16" fill="hold" grpId="0" nodeType="afterEffect">
                                  <p:stCondLst>
                                    <p:cond delay="0"/>
                                  </p:stCondLst>
                                  <p:childTnLst>
                                    <p:set>
                                      <p:cBhvr>
                                        <p:cTn id="86" dur="1" fill="hold">
                                          <p:stCondLst>
                                            <p:cond delay="0"/>
                                          </p:stCondLst>
                                        </p:cTn>
                                        <p:tgtEl>
                                          <p:spTgt spid="73"/>
                                        </p:tgtEl>
                                        <p:attrNameLst>
                                          <p:attrName>style.visibility</p:attrName>
                                        </p:attrNameLst>
                                      </p:cBhvr>
                                      <p:to>
                                        <p:strVal val="visible"/>
                                      </p:to>
                                    </p:set>
                                    <p:anim calcmode="lin" valueType="num">
                                      <p:cBhvr>
                                        <p:cTn id="87" dur="750" fill="hold"/>
                                        <p:tgtEl>
                                          <p:spTgt spid="73"/>
                                        </p:tgtEl>
                                        <p:attrNameLst>
                                          <p:attrName>ppt_w</p:attrName>
                                        </p:attrNameLst>
                                      </p:cBhvr>
                                      <p:tavLst>
                                        <p:tav tm="0">
                                          <p:val>
                                            <p:fltVal val="0"/>
                                          </p:val>
                                        </p:tav>
                                        <p:tav tm="100000">
                                          <p:val>
                                            <p:strVal val="#ppt_w"/>
                                          </p:val>
                                        </p:tav>
                                      </p:tavLst>
                                    </p:anim>
                                    <p:anim calcmode="lin" valueType="num">
                                      <p:cBhvr>
                                        <p:cTn id="88" dur="750" fill="hold"/>
                                        <p:tgtEl>
                                          <p:spTgt spid="73"/>
                                        </p:tgtEl>
                                        <p:attrNameLst>
                                          <p:attrName>ppt_h</p:attrName>
                                        </p:attrNameLst>
                                      </p:cBhvr>
                                      <p:tavLst>
                                        <p:tav tm="0">
                                          <p:val>
                                            <p:fltVal val="0"/>
                                          </p:val>
                                        </p:tav>
                                        <p:tav tm="100000">
                                          <p:val>
                                            <p:strVal val="#ppt_h"/>
                                          </p:val>
                                        </p:tav>
                                      </p:tavLst>
                                    </p:anim>
                                    <p:animEffect transition="in" filter="fade">
                                      <p:cBhvr>
                                        <p:cTn id="89" dur="750"/>
                                        <p:tgtEl>
                                          <p:spTgt spid="73"/>
                                        </p:tgtEl>
                                      </p:cBhvr>
                                    </p:animEffect>
                                  </p:childTnLst>
                                </p:cTn>
                              </p:par>
                            </p:childTnLst>
                          </p:cTn>
                        </p:par>
                        <p:par>
                          <p:cTn id="90" fill="hold">
                            <p:stCondLst>
                              <p:cond delay="11250"/>
                            </p:stCondLst>
                            <p:childTnLst>
                              <p:par>
                                <p:cTn id="91" presetID="53" presetClass="entr" presetSubtype="16" fill="hold" grpId="0" nodeType="afterEffect">
                                  <p:stCondLst>
                                    <p:cond delay="0"/>
                                  </p:stCondLst>
                                  <p:childTnLst>
                                    <p:set>
                                      <p:cBhvr>
                                        <p:cTn id="92" dur="1" fill="hold">
                                          <p:stCondLst>
                                            <p:cond delay="0"/>
                                          </p:stCondLst>
                                        </p:cTn>
                                        <p:tgtEl>
                                          <p:spTgt spid="71"/>
                                        </p:tgtEl>
                                        <p:attrNameLst>
                                          <p:attrName>style.visibility</p:attrName>
                                        </p:attrNameLst>
                                      </p:cBhvr>
                                      <p:to>
                                        <p:strVal val="visible"/>
                                      </p:to>
                                    </p:set>
                                    <p:anim calcmode="lin" valueType="num">
                                      <p:cBhvr>
                                        <p:cTn id="93" dur="750" fill="hold"/>
                                        <p:tgtEl>
                                          <p:spTgt spid="71"/>
                                        </p:tgtEl>
                                        <p:attrNameLst>
                                          <p:attrName>ppt_w</p:attrName>
                                        </p:attrNameLst>
                                      </p:cBhvr>
                                      <p:tavLst>
                                        <p:tav tm="0">
                                          <p:val>
                                            <p:fltVal val="0"/>
                                          </p:val>
                                        </p:tav>
                                        <p:tav tm="100000">
                                          <p:val>
                                            <p:strVal val="#ppt_w"/>
                                          </p:val>
                                        </p:tav>
                                      </p:tavLst>
                                    </p:anim>
                                    <p:anim calcmode="lin" valueType="num">
                                      <p:cBhvr>
                                        <p:cTn id="94" dur="750" fill="hold"/>
                                        <p:tgtEl>
                                          <p:spTgt spid="71"/>
                                        </p:tgtEl>
                                        <p:attrNameLst>
                                          <p:attrName>ppt_h</p:attrName>
                                        </p:attrNameLst>
                                      </p:cBhvr>
                                      <p:tavLst>
                                        <p:tav tm="0">
                                          <p:val>
                                            <p:fltVal val="0"/>
                                          </p:val>
                                        </p:tav>
                                        <p:tav tm="100000">
                                          <p:val>
                                            <p:strVal val="#ppt_h"/>
                                          </p:val>
                                        </p:tav>
                                      </p:tavLst>
                                    </p:anim>
                                    <p:animEffect transition="in" filter="fade">
                                      <p:cBhvr>
                                        <p:cTn id="95" dur="750"/>
                                        <p:tgtEl>
                                          <p:spTgt spid="71"/>
                                        </p:tgtEl>
                                      </p:cBhvr>
                                    </p:animEffect>
                                  </p:childTnLst>
                                </p:cTn>
                              </p:par>
                            </p:childTnLst>
                          </p:cTn>
                        </p:par>
                        <p:par>
                          <p:cTn id="96" fill="hold">
                            <p:stCondLst>
                              <p:cond delay="12000"/>
                            </p:stCondLst>
                            <p:childTnLst>
                              <p:par>
                                <p:cTn id="97" presetID="53" presetClass="entr" presetSubtype="16" fill="hold" grpId="0" nodeType="afterEffect">
                                  <p:stCondLst>
                                    <p:cond delay="0"/>
                                  </p:stCondLst>
                                  <p:childTnLst>
                                    <p:set>
                                      <p:cBhvr>
                                        <p:cTn id="98" dur="1" fill="hold">
                                          <p:stCondLst>
                                            <p:cond delay="0"/>
                                          </p:stCondLst>
                                        </p:cTn>
                                        <p:tgtEl>
                                          <p:spTgt spid="72"/>
                                        </p:tgtEl>
                                        <p:attrNameLst>
                                          <p:attrName>style.visibility</p:attrName>
                                        </p:attrNameLst>
                                      </p:cBhvr>
                                      <p:to>
                                        <p:strVal val="visible"/>
                                      </p:to>
                                    </p:set>
                                    <p:anim calcmode="lin" valueType="num">
                                      <p:cBhvr>
                                        <p:cTn id="99" dur="750" fill="hold"/>
                                        <p:tgtEl>
                                          <p:spTgt spid="72"/>
                                        </p:tgtEl>
                                        <p:attrNameLst>
                                          <p:attrName>ppt_w</p:attrName>
                                        </p:attrNameLst>
                                      </p:cBhvr>
                                      <p:tavLst>
                                        <p:tav tm="0">
                                          <p:val>
                                            <p:fltVal val="0"/>
                                          </p:val>
                                        </p:tav>
                                        <p:tav tm="100000">
                                          <p:val>
                                            <p:strVal val="#ppt_w"/>
                                          </p:val>
                                        </p:tav>
                                      </p:tavLst>
                                    </p:anim>
                                    <p:anim calcmode="lin" valueType="num">
                                      <p:cBhvr>
                                        <p:cTn id="100" dur="750" fill="hold"/>
                                        <p:tgtEl>
                                          <p:spTgt spid="72"/>
                                        </p:tgtEl>
                                        <p:attrNameLst>
                                          <p:attrName>ppt_h</p:attrName>
                                        </p:attrNameLst>
                                      </p:cBhvr>
                                      <p:tavLst>
                                        <p:tav tm="0">
                                          <p:val>
                                            <p:fltVal val="0"/>
                                          </p:val>
                                        </p:tav>
                                        <p:tav tm="100000">
                                          <p:val>
                                            <p:strVal val="#ppt_h"/>
                                          </p:val>
                                        </p:tav>
                                      </p:tavLst>
                                    </p:anim>
                                    <p:animEffect transition="in" filter="fade">
                                      <p:cBhvr>
                                        <p:cTn id="101" dur="7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7" grpId="0" bldLvl="0" animBg="1"/>
      <p:bldP spid="22" grpId="0" bldLvl="0" animBg="1"/>
      <p:bldP spid="23" grpId="0" bldLvl="0" animBg="1"/>
      <p:bldP spid="26" grpId="0" bldLvl="0" animBg="1"/>
      <p:bldP spid="3" grpId="0"/>
      <p:bldP spid="69" grpId="0"/>
      <p:bldP spid="70" grpId="0"/>
      <p:bldP spid="71" grpId="0"/>
      <p:bldP spid="72" grpId="0"/>
      <p:bldP spid="7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志愿者动机调查</a:t>
            </a:r>
          </a:p>
        </p:txBody>
      </p:sp>
      <p:grpSp>
        <p:nvGrpSpPr>
          <p:cNvPr id="5" name="组合 4">
            <a:extLst>
              <a:ext uri="{FF2B5EF4-FFF2-40B4-BE49-F238E27FC236}">
                <a16:creationId xmlns:a16="http://schemas.microsoft.com/office/drawing/2014/main" xmlns="" id="{1DC87A16-A24E-4D14-BD82-028ABC160124}"/>
              </a:ext>
            </a:extLst>
          </p:cNvPr>
          <p:cNvGrpSpPr/>
          <p:nvPr/>
        </p:nvGrpSpPr>
        <p:grpSpPr>
          <a:xfrm>
            <a:off x="898191" y="1660041"/>
            <a:ext cx="3537888" cy="2122734"/>
            <a:chOff x="1554690" y="1925483"/>
            <a:chExt cx="3537888" cy="2122734"/>
          </a:xfrm>
        </p:grpSpPr>
        <p:graphicFrame>
          <p:nvGraphicFramePr>
            <p:cNvPr id="15" name="图表 14">
              <a:extLst>
                <a:ext uri="{FF2B5EF4-FFF2-40B4-BE49-F238E27FC236}">
                  <a16:creationId xmlns:a16="http://schemas.microsoft.com/office/drawing/2014/main" xmlns="" id="{ADC9FD86-1CAE-494C-B017-F07C7722EE9D}"/>
                </a:ext>
              </a:extLst>
            </p:cNvPr>
            <p:cNvGraphicFramePr/>
            <p:nvPr>
              <p:extLst>
                <p:ext uri="{D42A27DB-BD31-4B8C-83A1-F6EECF244321}">
                  <p14:modId xmlns:p14="http://schemas.microsoft.com/office/powerpoint/2010/main" val="1590553137"/>
                </p:ext>
              </p:extLst>
            </p:nvPr>
          </p:nvGraphicFramePr>
          <p:xfrm>
            <a:off x="1554690" y="1925483"/>
            <a:ext cx="3537888" cy="2122734"/>
          </p:xfrm>
          <a:graphic>
            <a:graphicData uri="http://schemas.openxmlformats.org/drawingml/2006/chart">
              <c:chart xmlns:c="http://schemas.openxmlformats.org/drawingml/2006/chart" xmlns:r="http://schemas.openxmlformats.org/officeDocument/2006/relationships" r:id="rId4"/>
            </a:graphicData>
          </a:graphic>
        </p:graphicFrame>
        <p:sp>
          <p:nvSpPr>
            <p:cNvPr id="2" name="矩形 1">
              <a:extLst>
                <a:ext uri="{FF2B5EF4-FFF2-40B4-BE49-F238E27FC236}">
                  <a16:creationId xmlns:a16="http://schemas.microsoft.com/office/drawing/2014/main" xmlns="" id="{2A4430BD-F0A7-4E69-8F08-5C103F4C129C}"/>
                </a:ext>
              </a:extLst>
            </p:cNvPr>
            <p:cNvSpPr/>
            <p:nvPr/>
          </p:nvSpPr>
          <p:spPr>
            <a:xfrm>
              <a:off x="2716248" y="2694462"/>
              <a:ext cx="1072730" cy="584775"/>
            </a:xfrm>
            <a:prstGeom prst="rect">
              <a:avLst/>
            </a:prstGeom>
          </p:spPr>
          <p:txBody>
            <a:bodyPr wrap="none">
              <a:spAutoFit/>
            </a:bodyPr>
            <a:lstStyle/>
            <a:p>
              <a:pPr algn="ctr"/>
              <a:r>
                <a:rPr lang="en-US" altLang="zh-CN" sz="3200" b="1">
                  <a:solidFill>
                    <a:srgbClr val="F2972C"/>
                  </a:solidFill>
                  <a:latin typeface="微软雅黑" panose="020B0503020204020204" pitchFamily="34" charset="-122"/>
                  <a:ea typeface="微软雅黑" panose="020B0503020204020204" pitchFamily="34" charset="-122"/>
                </a:rPr>
                <a:t>90%</a:t>
              </a:r>
              <a:endParaRPr lang="zh-CN" altLang="en-US" sz="3200" b="1" dirty="0">
                <a:solidFill>
                  <a:srgbClr val="F2972C"/>
                </a:solidFill>
                <a:latin typeface="微软雅黑" panose="020B0503020204020204" pitchFamily="34" charset="-122"/>
                <a:ea typeface="微软雅黑" panose="020B0503020204020204" pitchFamily="34" charset="-122"/>
              </a:endParaRPr>
            </a:p>
          </p:txBody>
        </p:sp>
      </p:grpSp>
      <p:grpSp>
        <p:nvGrpSpPr>
          <p:cNvPr id="4" name="组合 3">
            <a:extLst>
              <a:ext uri="{FF2B5EF4-FFF2-40B4-BE49-F238E27FC236}">
                <a16:creationId xmlns:a16="http://schemas.microsoft.com/office/drawing/2014/main" xmlns="" id="{710730E0-9CEF-44D2-A4BA-974E4BF6495F}"/>
              </a:ext>
            </a:extLst>
          </p:cNvPr>
          <p:cNvGrpSpPr/>
          <p:nvPr/>
        </p:nvGrpSpPr>
        <p:grpSpPr>
          <a:xfrm>
            <a:off x="4909088" y="1856921"/>
            <a:ext cx="2511930" cy="2014631"/>
            <a:chOff x="4462263" y="2148996"/>
            <a:chExt cx="2511930" cy="2014631"/>
          </a:xfrm>
        </p:grpSpPr>
        <p:graphicFrame>
          <p:nvGraphicFramePr>
            <p:cNvPr id="18" name="图表 17">
              <a:extLst>
                <a:ext uri="{FF2B5EF4-FFF2-40B4-BE49-F238E27FC236}">
                  <a16:creationId xmlns:a16="http://schemas.microsoft.com/office/drawing/2014/main" xmlns="" id="{2E71CD1B-8B69-492A-B2AD-3F84758B7FA7}"/>
                </a:ext>
              </a:extLst>
            </p:cNvPr>
            <p:cNvGraphicFramePr/>
            <p:nvPr>
              <p:extLst>
                <p:ext uri="{D42A27DB-BD31-4B8C-83A1-F6EECF244321}">
                  <p14:modId xmlns:p14="http://schemas.microsoft.com/office/powerpoint/2010/main" val="741198850"/>
                </p:ext>
              </p:extLst>
            </p:nvPr>
          </p:nvGraphicFramePr>
          <p:xfrm>
            <a:off x="4462263" y="2148996"/>
            <a:ext cx="2511930" cy="2014631"/>
          </p:xfrm>
          <a:graphic>
            <a:graphicData uri="http://schemas.openxmlformats.org/drawingml/2006/chart">
              <c:chart xmlns:c="http://schemas.openxmlformats.org/drawingml/2006/chart" xmlns:r="http://schemas.openxmlformats.org/officeDocument/2006/relationships" r:id="rId5"/>
            </a:graphicData>
          </a:graphic>
        </p:graphicFrame>
        <p:sp>
          <p:nvSpPr>
            <p:cNvPr id="22" name="矩形 21">
              <a:extLst>
                <a:ext uri="{FF2B5EF4-FFF2-40B4-BE49-F238E27FC236}">
                  <a16:creationId xmlns:a16="http://schemas.microsoft.com/office/drawing/2014/main" xmlns="" id="{0BBA0C65-B065-42E1-8166-BCEA3A8EE999}"/>
                </a:ext>
              </a:extLst>
            </p:cNvPr>
            <p:cNvSpPr/>
            <p:nvPr/>
          </p:nvSpPr>
          <p:spPr>
            <a:xfrm>
              <a:off x="5017043" y="2694462"/>
              <a:ext cx="1072731" cy="584775"/>
            </a:xfrm>
            <a:prstGeom prst="rect">
              <a:avLst/>
            </a:prstGeom>
          </p:spPr>
          <p:txBody>
            <a:bodyPr wrap="none">
              <a:spAutoFit/>
            </a:bodyPr>
            <a:lstStyle/>
            <a:p>
              <a:pPr algn="ctr"/>
              <a:r>
                <a:rPr lang="en-US" altLang="zh-CN" sz="3200" b="1">
                  <a:solidFill>
                    <a:srgbClr val="0087D2"/>
                  </a:solidFill>
                  <a:latin typeface="微软雅黑" panose="020B0503020204020204" pitchFamily="34" charset="-122"/>
                  <a:ea typeface="微软雅黑" panose="020B0503020204020204" pitchFamily="34" charset="-122"/>
                </a:rPr>
                <a:t>50%</a:t>
              </a:r>
              <a:endParaRPr lang="zh-CN" altLang="en-US" sz="3200" b="1" dirty="0">
                <a:solidFill>
                  <a:srgbClr val="0087D2"/>
                </a:solidFill>
                <a:latin typeface="微软雅黑" panose="020B0503020204020204" pitchFamily="34" charset="-122"/>
                <a:ea typeface="微软雅黑" panose="020B0503020204020204" pitchFamily="34" charset="-122"/>
              </a:endParaRPr>
            </a:p>
          </p:txBody>
        </p:sp>
      </p:grpSp>
      <p:grpSp>
        <p:nvGrpSpPr>
          <p:cNvPr id="6" name="组合 5">
            <a:extLst>
              <a:ext uri="{FF2B5EF4-FFF2-40B4-BE49-F238E27FC236}">
                <a16:creationId xmlns:a16="http://schemas.microsoft.com/office/drawing/2014/main" xmlns="" id="{586C483A-4AE0-4334-887F-1314EB67C64B}"/>
              </a:ext>
            </a:extLst>
          </p:cNvPr>
          <p:cNvGrpSpPr/>
          <p:nvPr/>
        </p:nvGrpSpPr>
        <p:grpSpPr>
          <a:xfrm>
            <a:off x="7894027" y="1633407"/>
            <a:ext cx="3537888" cy="2122734"/>
            <a:chOff x="7415431" y="1925483"/>
            <a:chExt cx="3537888" cy="2122734"/>
          </a:xfrm>
        </p:grpSpPr>
        <p:graphicFrame>
          <p:nvGraphicFramePr>
            <p:cNvPr id="24" name="图表 23">
              <a:extLst>
                <a:ext uri="{FF2B5EF4-FFF2-40B4-BE49-F238E27FC236}">
                  <a16:creationId xmlns:a16="http://schemas.microsoft.com/office/drawing/2014/main" xmlns="" id="{3B23DB9B-3522-4391-8FDD-5E7A6B400CB2}"/>
                </a:ext>
              </a:extLst>
            </p:cNvPr>
            <p:cNvGraphicFramePr/>
            <p:nvPr>
              <p:extLst>
                <p:ext uri="{D42A27DB-BD31-4B8C-83A1-F6EECF244321}">
                  <p14:modId xmlns:p14="http://schemas.microsoft.com/office/powerpoint/2010/main" val="1824948690"/>
                </p:ext>
              </p:extLst>
            </p:nvPr>
          </p:nvGraphicFramePr>
          <p:xfrm>
            <a:off x="7415431" y="1925483"/>
            <a:ext cx="3537888" cy="2122734"/>
          </p:xfrm>
          <a:graphic>
            <a:graphicData uri="http://schemas.openxmlformats.org/drawingml/2006/chart">
              <c:chart xmlns:c="http://schemas.openxmlformats.org/drawingml/2006/chart" xmlns:r="http://schemas.openxmlformats.org/officeDocument/2006/relationships" r:id="rId6"/>
            </a:graphicData>
          </a:graphic>
        </p:graphicFrame>
        <p:sp>
          <p:nvSpPr>
            <p:cNvPr id="25" name="矩形 24">
              <a:extLst>
                <a:ext uri="{FF2B5EF4-FFF2-40B4-BE49-F238E27FC236}">
                  <a16:creationId xmlns:a16="http://schemas.microsoft.com/office/drawing/2014/main" xmlns="" id="{39B57D0B-7614-43A3-B441-EF102B94A34F}"/>
                </a:ext>
              </a:extLst>
            </p:cNvPr>
            <p:cNvSpPr/>
            <p:nvPr/>
          </p:nvSpPr>
          <p:spPr>
            <a:xfrm>
              <a:off x="8579422" y="2694462"/>
              <a:ext cx="1072731" cy="584775"/>
            </a:xfrm>
            <a:prstGeom prst="rect">
              <a:avLst/>
            </a:prstGeom>
          </p:spPr>
          <p:txBody>
            <a:bodyPr wrap="none">
              <a:spAutoFit/>
            </a:bodyPr>
            <a:lstStyle/>
            <a:p>
              <a:pPr algn="ctr"/>
              <a:r>
                <a:rPr lang="en-US" altLang="zh-CN" sz="3200" b="1">
                  <a:solidFill>
                    <a:srgbClr val="E61874"/>
                  </a:solidFill>
                  <a:latin typeface="微软雅黑" panose="020B0503020204020204" pitchFamily="34" charset="-122"/>
                  <a:ea typeface="微软雅黑" panose="020B0503020204020204" pitchFamily="34" charset="-122"/>
                </a:rPr>
                <a:t>30%</a:t>
              </a:r>
              <a:endParaRPr lang="zh-CN" altLang="en-US" sz="3200" b="1" dirty="0">
                <a:solidFill>
                  <a:srgbClr val="E61874"/>
                </a:solidFill>
                <a:latin typeface="微软雅黑" panose="020B0503020204020204" pitchFamily="34" charset="-122"/>
                <a:ea typeface="微软雅黑" panose="020B0503020204020204" pitchFamily="34" charset="-122"/>
              </a:endParaRPr>
            </a:p>
          </p:txBody>
        </p:sp>
      </p:grpSp>
      <p:sp>
        <p:nvSpPr>
          <p:cNvPr id="7" name="矩形 6">
            <a:extLst>
              <a:ext uri="{FF2B5EF4-FFF2-40B4-BE49-F238E27FC236}">
                <a16:creationId xmlns:a16="http://schemas.microsoft.com/office/drawing/2014/main" xmlns="" id="{F4586E58-0D3E-4C83-A759-27C1F884942A}"/>
              </a:ext>
            </a:extLst>
          </p:cNvPr>
          <p:cNvSpPr/>
          <p:nvPr/>
        </p:nvSpPr>
        <p:spPr>
          <a:xfrm>
            <a:off x="1190483" y="4058750"/>
            <a:ext cx="2615952" cy="1754326"/>
          </a:xfrm>
          <a:prstGeom prst="rect">
            <a:avLst/>
          </a:prstGeom>
        </p:spPr>
        <p:txBody>
          <a:bodyPr wrap="square">
            <a:spAutoFit/>
          </a:bodyPr>
          <a:lstStyle/>
          <a:p>
            <a:pPr>
              <a:lnSpc>
                <a:spcPct val="150000"/>
              </a:lnSpc>
            </a:pPr>
            <a:r>
              <a:rPr lang="zh-CN" altLang="en-US">
                <a:solidFill>
                  <a:srgbClr val="F2972C"/>
                </a:solidFill>
                <a:latin typeface="微软雅黑" pitchFamily="34" charset="-122"/>
                <a:ea typeface="微软雅黑" pitchFamily="34" charset="-122"/>
              </a:rPr>
              <a:t>志愿者希望能够奉献爱心、专业所长、业余时间，能够为社会做点有益的事情”；</a:t>
            </a:r>
            <a:endParaRPr lang="zh-CN" altLang="en-US">
              <a:solidFill>
                <a:srgbClr val="F2972C"/>
              </a:solidFill>
            </a:endParaRPr>
          </a:p>
        </p:txBody>
      </p:sp>
      <p:sp>
        <p:nvSpPr>
          <p:cNvPr id="8" name="矩形 7">
            <a:extLst>
              <a:ext uri="{FF2B5EF4-FFF2-40B4-BE49-F238E27FC236}">
                <a16:creationId xmlns:a16="http://schemas.microsoft.com/office/drawing/2014/main" xmlns="" id="{33AE9C2D-C175-469B-B295-0D8ED69E2380}"/>
              </a:ext>
            </a:extLst>
          </p:cNvPr>
          <p:cNvSpPr/>
          <p:nvPr/>
        </p:nvSpPr>
        <p:spPr>
          <a:xfrm>
            <a:off x="4760590" y="4058750"/>
            <a:ext cx="2518299" cy="1754326"/>
          </a:xfrm>
          <a:prstGeom prst="rect">
            <a:avLst/>
          </a:prstGeom>
        </p:spPr>
        <p:txBody>
          <a:bodyPr wrap="square">
            <a:spAutoFit/>
          </a:bodyPr>
          <a:lstStyle/>
          <a:p>
            <a:pPr algn="just">
              <a:lnSpc>
                <a:spcPct val="150000"/>
              </a:lnSpc>
            </a:pPr>
            <a:r>
              <a:rPr lang="zh-CN" altLang="en-US">
                <a:solidFill>
                  <a:srgbClr val="00529B"/>
                </a:solidFill>
                <a:latin typeface="微软雅黑" pitchFamily="34" charset="-122"/>
                <a:ea typeface="微软雅黑" pitchFamily="34" charset="-122"/>
              </a:rPr>
              <a:t>想了解社会，做些有兴趣的事情，尝试新的生活方式，增加人际交往能力；</a:t>
            </a:r>
            <a:endParaRPr lang="zh-CN" altLang="en-US"/>
          </a:p>
        </p:txBody>
      </p:sp>
      <p:sp>
        <p:nvSpPr>
          <p:cNvPr id="9" name="矩形 8">
            <a:extLst>
              <a:ext uri="{FF2B5EF4-FFF2-40B4-BE49-F238E27FC236}">
                <a16:creationId xmlns:a16="http://schemas.microsoft.com/office/drawing/2014/main" xmlns="" id="{89B508E1-86B0-404F-BC21-DAC30C2D8716}"/>
              </a:ext>
            </a:extLst>
          </p:cNvPr>
          <p:cNvSpPr/>
          <p:nvPr/>
        </p:nvSpPr>
        <p:spPr>
          <a:xfrm>
            <a:off x="8233044" y="4058750"/>
            <a:ext cx="2758733" cy="1338828"/>
          </a:xfrm>
          <a:prstGeom prst="rect">
            <a:avLst/>
          </a:prstGeom>
        </p:spPr>
        <p:txBody>
          <a:bodyPr wrap="square">
            <a:spAutoFit/>
          </a:bodyPr>
          <a:lstStyle/>
          <a:p>
            <a:pPr>
              <a:lnSpc>
                <a:spcPct val="150000"/>
              </a:lnSpc>
            </a:pPr>
            <a:r>
              <a:rPr lang="zh-CN" altLang="en-US">
                <a:solidFill>
                  <a:srgbClr val="00529B"/>
                </a:solidFill>
                <a:latin typeface="微软雅黑" pitchFamily="34" charset="-122"/>
                <a:ea typeface="微软雅黑" pitchFamily="34" charset="-122"/>
              </a:rPr>
              <a:t>希望学习新知识，获得工作快乐和个人成长，结识新朋友，扩大社交范围；</a:t>
            </a:r>
            <a:endParaRPr lang="zh-CN" altLang="en-US"/>
          </a:p>
        </p:txBody>
      </p:sp>
    </p:spTree>
    <p:extLst>
      <p:ext uri="{BB962C8B-B14F-4D97-AF65-F5344CB8AC3E}">
        <p14:creationId xmlns:p14="http://schemas.microsoft.com/office/powerpoint/2010/main" val="23868366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750" fill="hold"/>
                                        <p:tgtEl>
                                          <p:spTgt spid="5"/>
                                        </p:tgtEl>
                                        <p:attrNameLst>
                                          <p:attrName>ppt_w</p:attrName>
                                        </p:attrNameLst>
                                      </p:cBhvr>
                                      <p:tavLst>
                                        <p:tav tm="0">
                                          <p:val>
                                            <p:fltVal val="0"/>
                                          </p:val>
                                        </p:tav>
                                        <p:tav tm="100000">
                                          <p:val>
                                            <p:strVal val="#ppt_w"/>
                                          </p:val>
                                        </p:tav>
                                      </p:tavLst>
                                    </p:anim>
                                    <p:anim calcmode="lin" valueType="num">
                                      <p:cBhvr>
                                        <p:cTn id="12" dur="750" fill="hold"/>
                                        <p:tgtEl>
                                          <p:spTgt spid="5"/>
                                        </p:tgtEl>
                                        <p:attrNameLst>
                                          <p:attrName>ppt_h</p:attrName>
                                        </p:attrNameLst>
                                      </p:cBhvr>
                                      <p:tavLst>
                                        <p:tav tm="0">
                                          <p:val>
                                            <p:fltVal val="0"/>
                                          </p:val>
                                        </p:tav>
                                        <p:tav tm="100000">
                                          <p:val>
                                            <p:strVal val="#ppt_h"/>
                                          </p:val>
                                        </p:tav>
                                      </p:tavLst>
                                    </p:anim>
                                    <p:animEffect transition="in" filter="fade">
                                      <p:cBhvr>
                                        <p:cTn id="13" dur="750"/>
                                        <p:tgtEl>
                                          <p:spTgt spid="5"/>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750" fill="hold"/>
                                        <p:tgtEl>
                                          <p:spTgt spid="4"/>
                                        </p:tgtEl>
                                        <p:attrNameLst>
                                          <p:attrName>ppt_w</p:attrName>
                                        </p:attrNameLst>
                                      </p:cBhvr>
                                      <p:tavLst>
                                        <p:tav tm="0">
                                          <p:val>
                                            <p:fltVal val="0"/>
                                          </p:val>
                                        </p:tav>
                                        <p:tav tm="100000">
                                          <p:val>
                                            <p:strVal val="#ppt_w"/>
                                          </p:val>
                                        </p:tav>
                                      </p:tavLst>
                                    </p:anim>
                                    <p:anim calcmode="lin" valueType="num">
                                      <p:cBhvr>
                                        <p:cTn id="18" dur="750" fill="hold"/>
                                        <p:tgtEl>
                                          <p:spTgt spid="4"/>
                                        </p:tgtEl>
                                        <p:attrNameLst>
                                          <p:attrName>ppt_h</p:attrName>
                                        </p:attrNameLst>
                                      </p:cBhvr>
                                      <p:tavLst>
                                        <p:tav tm="0">
                                          <p:val>
                                            <p:fltVal val="0"/>
                                          </p:val>
                                        </p:tav>
                                        <p:tav tm="100000">
                                          <p:val>
                                            <p:strVal val="#ppt_h"/>
                                          </p:val>
                                        </p:tav>
                                      </p:tavLst>
                                    </p:anim>
                                    <p:animEffect transition="in" filter="fade">
                                      <p:cBhvr>
                                        <p:cTn id="19" dur="750"/>
                                        <p:tgtEl>
                                          <p:spTgt spid="4"/>
                                        </p:tgtEl>
                                      </p:cBhvr>
                                    </p:animEffect>
                                  </p:childTnLst>
                                </p:cTn>
                              </p:par>
                            </p:childTnLst>
                          </p:cTn>
                        </p:par>
                        <p:par>
                          <p:cTn id="20" fill="hold">
                            <p:stCondLst>
                              <p:cond delay="2250"/>
                            </p:stCondLst>
                            <p:childTnLst>
                              <p:par>
                                <p:cTn id="21" presetID="53" presetClass="entr" presetSubtype="16"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750" fill="hold"/>
                                        <p:tgtEl>
                                          <p:spTgt spid="6"/>
                                        </p:tgtEl>
                                        <p:attrNameLst>
                                          <p:attrName>ppt_w</p:attrName>
                                        </p:attrNameLst>
                                      </p:cBhvr>
                                      <p:tavLst>
                                        <p:tav tm="0">
                                          <p:val>
                                            <p:fltVal val="0"/>
                                          </p:val>
                                        </p:tav>
                                        <p:tav tm="100000">
                                          <p:val>
                                            <p:strVal val="#ppt_w"/>
                                          </p:val>
                                        </p:tav>
                                      </p:tavLst>
                                    </p:anim>
                                    <p:anim calcmode="lin" valueType="num">
                                      <p:cBhvr>
                                        <p:cTn id="24" dur="750" fill="hold"/>
                                        <p:tgtEl>
                                          <p:spTgt spid="6"/>
                                        </p:tgtEl>
                                        <p:attrNameLst>
                                          <p:attrName>ppt_h</p:attrName>
                                        </p:attrNameLst>
                                      </p:cBhvr>
                                      <p:tavLst>
                                        <p:tav tm="0">
                                          <p:val>
                                            <p:fltVal val="0"/>
                                          </p:val>
                                        </p:tav>
                                        <p:tav tm="100000">
                                          <p:val>
                                            <p:strVal val="#ppt_h"/>
                                          </p:val>
                                        </p:tav>
                                      </p:tavLst>
                                    </p:anim>
                                    <p:animEffect transition="in" filter="fade">
                                      <p:cBhvr>
                                        <p:cTn id="25" dur="750"/>
                                        <p:tgtEl>
                                          <p:spTgt spid="6"/>
                                        </p:tgtEl>
                                      </p:cBhvr>
                                    </p:animEffect>
                                  </p:childTnLst>
                                </p:cTn>
                              </p:par>
                            </p:childTnLst>
                          </p:cTn>
                        </p:par>
                        <p:par>
                          <p:cTn id="26" fill="hold">
                            <p:stCondLst>
                              <p:cond delay="3000"/>
                            </p:stCondLst>
                            <p:childTnLst>
                              <p:par>
                                <p:cTn id="27" presetID="22" presetClass="entr" presetSubtype="1"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750"/>
                                        <p:tgtEl>
                                          <p:spTgt spid="7"/>
                                        </p:tgtEl>
                                      </p:cBhvr>
                                    </p:animEffect>
                                  </p:childTnLst>
                                </p:cTn>
                              </p:par>
                            </p:childTnLst>
                          </p:cTn>
                        </p:par>
                        <p:par>
                          <p:cTn id="30" fill="hold">
                            <p:stCondLst>
                              <p:cond delay="3750"/>
                            </p:stCondLst>
                            <p:childTnLst>
                              <p:par>
                                <p:cTn id="31" presetID="22" presetClass="entr" presetSubtype="1"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up)">
                                      <p:cBhvr>
                                        <p:cTn id="33" dur="750"/>
                                        <p:tgtEl>
                                          <p:spTgt spid="8"/>
                                        </p:tgtEl>
                                      </p:cBhvr>
                                    </p:animEffect>
                                  </p:childTnLst>
                                </p:cTn>
                              </p:par>
                            </p:childTnLst>
                          </p:cTn>
                        </p:par>
                        <p:par>
                          <p:cTn id="34" fill="hold">
                            <p:stCondLst>
                              <p:cond delay="4500"/>
                            </p:stCondLst>
                            <p:childTnLst>
                              <p:par>
                                <p:cTn id="35" presetID="22" presetClass="entr" presetSubtype="1"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up)">
                                      <p:cBhvr>
                                        <p:cTn id="37"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志愿服务的含义</a:t>
            </a:r>
          </a:p>
        </p:txBody>
      </p:sp>
      <p:sp>
        <p:nvSpPr>
          <p:cNvPr id="3" name="矩形 2">
            <a:extLst>
              <a:ext uri="{FF2B5EF4-FFF2-40B4-BE49-F238E27FC236}">
                <a16:creationId xmlns:a16="http://schemas.microsoft.com/office/drawing/2014/main" xmlns="" id="{8A5BBF37-F639-4400-9683-C43E59A65C32}"/>
              </a:ext>
            </a:extLst>
          </p:cNvPr>
          <p:cNvSpPr/>
          <p:nvPr/>
        </p:nvSpPr>
        <p:spPr>
          <a:xfrm>
            <a:off x="5418337" y="3260296"/>
            <a:ext cx="5589973" cy="2243050"/>
          </a:xfrm>
          <a:prstGeom prst="rect">
            <a:avLst/>
          </a:prstGeom>
        </p:spPr>
        <p:txBody>
          <a:bodyPr wrap="square">
            <a:spAutoFit/>
          </a:bodyPr>
          <a:lstStyle/>
          <a:p>
            <a:pPr algn="just">
              <a:lnSpc>
                <a:spcPct val="150000"/>
              </a:lnSpc>
            </a:pPr>
            <a:r>
              <a:rPr lang="zh-CN" altLang="en-US" sz="2400">
                <a:solidFill>
                  <a:srgbClr val="E61874"/>
                </a:solidFill>
                <a:latin typeface="微软雅黑" panose="020B0503020204020204" pitchFamily="34" charset="-122"/>
                <a:ea typeface="微软雅黑" panose="020B0503020204020204" pitchFamily="34" charset="-122"/>
              </a:rPr>
              <a:t>是指任何人自愿贡献个人的时间和精力，在不为物质报酬的前提下，为推动人类发展、社会进步和社会福利事业而提供的服务。</a:t>
            </a:r>
          </a:p>
        </p:txBody>
      </p:sp>
      <p:pic>
        <p:nvPicPr>
          <p:cNvPr id="11" name="图片 10">
            <a:extLst>
              <a:ext uri="{FF2B5EF4-FFF2-40B4-BE49-F238E27FC236}">
                <a16:creationId xmlns:a16="http://schemas.microsoft.com/office/drawing/2014/main" xmlns="" id="{7EC83B35-41BE-442C-A648-BA959A6FA56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434" b="92972" l="9131" r="93096">
                        <a14:foregroundMark x1="23608" y1="34137" x2="23608" y2="34137"/>
                        <a14:foregroundMark x1="13808" y1="33936" x2="13808" y2="33936"/>
                        <a14:foregroundMark x1="14254" y1="35743" x2="14254" y2="35743"/>
                        <a14:foregroundMark x1="12249" y1="33534" x2="12249" y2="33534"/>
                        <a14:foregroundMark x1="12918" y1="36747" x2="12918" y2="36747"/>
                        <a14:foregroundMark x1="12918" y1="36145" x2="12918" y2="36145"/>
                        <a14:foregroundMark x1="16704" y1="33936" x2="16704" y2="33936"/>
                        <a14:foregroundMark x1="15813" y1="32129" x2="15813" y2="32129"/>
                        <a14:foregroundMark x1="14922" y1="31124" x2="14922" y2="31124"/>
                        <a14:foregroundMark x1="90423" y1="60442" x2="90423" y2="60442"/>
                        <a14:foregroundMark x1="87528" y1="58434" x2="87528" y2="58434"/>
                        <a14:foregroundMark x1="88419" y1="58434" x2="88419" y2="58434"/>
                        <a14:foregroundMark x1="87305" y1="34137" x2="87305" y2="34137"/>
                        <a14:foregroundMark x1="86860" y1="31325" x2="86860" y2="31325"/>
                        <a14:foregroundMark x1="87973" y1="33936" x2="87973" y2="33936"/>
                        <a14:foregroundMark x1="88864" y1="36948" x2="88864" y2="36948"/>
                        <a14:foregroundMark x1="67261" y1="33936" x2="67261" y2="33936"/>
                        <a14:foregroundMark x1="74388" y1="34137" x2="74388" y2="34137"/>
                        <a14:foregroundMark x1="76615" y1="32329" x2="76615" y2="32329"/>
                        <a14:foregroundMark x1="78396" y1="32530" x2="78396" y2="32530"/>
                        <a14:foregroundMark x1="75947" y1="46386" x2="75947" y2="46386"/>
                        <a14:foregroundMark x1="75724" y1="52410" x2="75724" y2="52410"/>
                        <a14:foregroundMark x1="81069" y1="53012" x2="81069" y2="53012"/>
                        <a14:foregroundMark x1="91314" y1="79518" x2="91314" y2="79518"/>
                        <a14:foregroundMark x1="93318" y1="85944" x2="93318" y2="85944"/>
                        <a14:foregroundMark x1="87305" y1="90763" x2="87305" y2="90763"/>
                        <a14:foregroundMark x1="76615" y1="88353" x2="76615" y2="88353"/>
                        <a14:foregroundMark x1="62138" y1="29317" x2="62138" y2="29317"/>
                        <a14:foregroundMark x1="43207" y1="27912" x2="43207" y2="27912"/>
                        <a14:foregroundMark x1="77506" y1="8434" x2="77506" y2="8434"/>
                        <a14:foregroundMark x1="78619" y1="8434" x2="78619" y2="8434"/>
                        <a14:foregroundMark x1="18486" y1="11446" x2="18486" y2="11446"/>
                        <a14:foregroundMark x1="12695" y1="60241" x2="12695" y2="60241"/>
                        <a14:foregroundMark x1="24053" y1="53614" x2="24053" y2="53614"/>
                        <a14:foregroundMark x1="28508" y1="51205" x2="28508" y2="51205"/>
                        <a14:foregroundMark x1="27840" y1="28112" x2="27840" y2="28112"/>
                        <a14:foregroundMark x1="27171" y1="31928" x2="27171" y2="31928"/>
                        <a14:foregroundMark x1="14922" y1="59237" x2="14922" y2="59237"/>
                        <a14:foregroundMark x1="37862" y1="33735" x2="37862" y2="33735"/>
                        <a14:foregroundMark x1="33853" y1="34538" x2="33853" y2="34538"/>
                        <a14:foregroundMark x1="34967" y1="33936" x2="34967" y2="33936"/>
                        <a14:foregroundMark x1="42762" y1="26707" x2="42762" y2="26707"/>
                        <a14:foregroundMark x1="14699" y1="92972" x2="14699" y2="92972"/>
                        <a14:foregroundMark x1="12918" y1="56225" x2="12918" y2="56225"/>
                        <a14:foregroundMark x1="9131" y1="63253" x2="9131" y2="63253"/>
                      </a14:backgroundRemoval>
                    </a14:imgEffect>
                  </a14:imgLayer>
                </a14:imgProps>
              </a:ext>
              <a:ext uri="{28A0092B-C50C-407E-A947-70E740481C1C}">
                <a14:useLocalDpi xmlns:a14="http://schemas.microsoft.com/office/drawing/2010/main" val="0"/>
              </a:ext>
            </a:extLst>
          </a:blip>
          <a:stretch>
            <a:fillRect/>
          </a:stretch>
        </p:blipFill>
        <p:spPr>
          <a:xfrm>
            <a:off x="1101961" y="1937886"/>
            <a:ext cx="3665348" cy="4065353"/>
          </a:xfrm>
          <a:prstGeom prst="rect">
            <a:avLst/>
          </a:prstGeom>
        </p:spPr>
      </p:pic>
      <p:sp>
        <p:nvSpPr>
          <p:cNvPr id="14" name="平行四边形 13">
            <a:extLst>
              <a:ext uri="{FF2B5EF4-FFF2-40B4-BE49-F238E27FC236}">
                <a16:creationId xmlns:a16="http://schemas.microsoft.com/office/drawing/2014/main" xmlns="" id="{C693FE22-944A-4DEC-B14F-F20B6B00E7BD}"/>
              </a:ext>
            </a:extLst>
          </p:cNvPr>
          <p:cNvSpPr/>
          <p:nvPr/>
        </p:nvSpPr>
        <p:spPr>
          <a:xfrm>
            <a:off x="5418337" y="2317073"/>
            <a:ext cx="3781887" cy="594803"/>
          </a:xfrm>
          <a:prstGeom prst="parallelogram">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latin typeface="微软雅黑" panose="020B0503020204020204" pitchFamily="34" charset="-122"/>
                <a:ea typeface="微软雅黑" panose="020B0503020204020204" pitchFamily="34" charset="-122"/>
              </a:rPr>
              <a:t>志愿服务的含义</a:t>
            </a:r>
          </a:p>
        </p:txBody>
      </p:sp>
    </p:spTree>
    <p:extLst>
      <p:ext uri="{BB962C8B-B14F-4D97-AF65-F5344CB8AC3E}">
        <p14:creationId xmlns:p14="http://schemas.microsoft.com/office/powerpoint/2010/main" val="74332892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750"/>
                                        <p:tgtEl>
                                          <p:spTgt spid="11"/>
                                        </p:tgtEl>
                                      </p:cBhvr>
                                    </p:animEffect>
                                    <p:anim calcmode="lin" valueType="num">
                                      <p:cBhvr>
                                        <p:cTn id="12" dur="750" fill="hold"/>
                                        <p:tgtEl>
                                          <p:spTgt spid="11"/>
                                        </p:tgtEl>
                                        <p:attrNameLst>
                                          <p:attrName>ppt_x</p:attrName>
                                        </p:attrNameLst>
                                      </p:cBhvr>
                                      <p:tavLst>
                                        <p:tav tm="0">
                                          <p:val>
                                            <p:strVal val="#ppt_x"/>
                                          </p:val>
                                        </p:tav>
                                        <p:tav tm="100000">
                                          <p:val>
                                            <p:strVal val="#ppt_x"/>
                                          </p:val>
                                        </p:tav>
                                      </p:tavLst>
                                    </p:anim>
                                    <p:anim calcmode="lin" valueType="num">
                                      <p:cBhvr>
                                        <p:cTn id="13" dur="75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750" fill="hold"/>
                                        <p:tgtEl>
                                          <p:spTgt spid="14"/>
                                        </p:tgtEl>
                                        <p:attrNameLst>
                                          <p:attrName>ppt_w</p:attrName>
                                        </p:attrNameLst>
                                      </p:cBhvr>
                                      <p:tavLst>
                                        <p:tav tm="0">
                                          <p:val>
                                            <p:fltVal val="0"/>
                                          </p:val>
                                        </p:tav>
                                        <p:tav tm="100000">
                                          <p:val>
                                            <p:strVal val="#ppt_w"/>
                                          </p:val>
                                        </p:tav>
                                      </p:tavLst>
                                    </p:anim>
                                    <p:anim calcmode="lin" valueType="num">
                                      <p:cBhvr>
                                        <p:cTn id="18" dur="750" fill="hold"/>
                                        <p:tgtEl>
                                          <p:spTgt spid="14"/>
                                        </p:tgtEl>
                                        <p:attrNameLst>
                                          <p:attrName>ppt_h</p:attrName>
                                        </p:attrNameLst>
                                      </p:cBhvr>
                                      <p:tavLst>
                                        <p:tav tm="0">
                                          <p:val>
                                            <p:fltVal val="0"/>
                                          </p:val>
                                        </p:tav>
                                        <p:tav tm="100000">
                                          <p:val>
                                            <p:strVal val="#ppt_h"/>
                                          </p:val>
                                        </p:tav>
                                      </p:tavLst>
                                    </p:anim>
                                    <p:animEffect transition="in" filter="fade">
                                      <p:cBhvr>
                                        <p:cTn id="19" dur="750"/>
                                        <p:tgtEl>
                                          <p:spTgt spid="14"/>
                                        </p:tgtEl>
                                      </p:cBhvr>
                                    </p:animEffect>
                                  </p:childTnLst>
                                </p:cTn>
                              </p:par>
                            </p:childTnLst>
                          </p:cTn>
                        </p:par>
                        <p:par>
                          <p:cTn id="20" fill="hold">
                            <p:stCondLst>
                              <p:cond delay="2250"/>
                            </p:stCondLst>
                            <p:childTnLst>
                              <p:par>
                                <p:cTn id="21" presetID="22" presetClass="entr" presetSubtype="1"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up)">
                                      <p:cBhvr>
                                        <p:cTn id="23"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387798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志愿服务的五大要素</a:t>
            </a:r>
            <a:endParaRPr kumimoji="0" lang="en-US" altLang="zh-CN"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2" name="Freeform 81">
            <a:extLst>
              <a:ext uri="{FF2B5EF4-FFF2-40B4-BE49-F238E27FC236}">
                <a16:creationId xmlns:a16="http://schemas.microsoft.com/office/drawing/2014/main" xmlns="" id="{7F64C384-D8A3-430B-857B-119BD7B9596B}"/>
              </a:ext>
            </a:extLst>
          </p:cNvPr>
          <p:cNvSpPr/>
          <p:nvPr/>
        </p:nvSpPr>
        <p:spPr bwMode="auto">
          <a:xfrm>
            <a:off x="2205741" y="2733726"/>
            <a:ext cx="7738363" cy="2237383"/>
          </a:xfrm>
          <a:custGeom>
            <a:avLst/>
            <a:gdLst>
              <a:gd name="T0" fmla="*/ 0 w 5049"/>
              <a:gd name="T1" fmla="*/ 1263 h 1460"/>
              <a:gd name="T2" fmla="*/ 1159 w 5049"/>
              <a:gd name="T3" fmla="*/ 48 h 1460"/>
              <a:gd name="T4" fmla="*/ 2611 w 5049"/>
              <a:gd name="T5" fmla="*/ 1263 h 1460"/>
              <a:gd name="T6" fmla="*/ 2611 w 5049"/>
              <a:gd name="T7" fmla="*/ 1227 h 1460"/>
              <a:gd name="T8" fmla="*/ 3888 w 5049"/>
              <a:gd name="T9" fmla="*/ 15 h 1460"/>
              <a:gd name="T10" fmla="*/ 5049 w 5049"/>
              <a:gd name="T11" fmla="*/ 1138 h 1460"/>
            </a:gdLst>
            <a:ahLst/>
            <a:cxnLst>
              <a:cxn ang="0">
                <a:pos x="T0" y="T1"/>
              </a:cxn>
              <a:cxn ang="0">
                <a:pos x="T2" y="T3"/>
              </a:cxn>
              <a:cxn ang="0">
                <a:pos x="T4" y="T5"/>
              </a:cxn>
              <a:cxn ang="0">
                <a:pos x="T6" y="T7"/>
              </a:cxn>
              <a:cxn ang="0">
                <a:pos x="T8" y="T9"/>
              </a:cxn>
              <a:cxn ang="0">
                <a:pos x="T10" y="T11"/>
              </a:cxn>
            </a:cxnLst>
            <a:rect l="0" t="0" r="r" b="b"/>
            <a:pathLst>
              <a:path w="5049" h="1460">
                <a:moveTo>
                  <a:pt x="0" y="1263"/>
                </a:moveTo>
                <a:cubicBezTo>
                  <a:pt x="192" y="1062"/>
                  <a:pt x="724" y="48"/>
                  <a:pt x="1159" y="48"/>
                </a:cubicBezTo>
                <a:cubicBezTo>
                  <a:pt x="1594" y="48"/>
                  <a:pt x="2369" y="1066"/>
                  <a:pt x="2611" y="1263"/>
                </a:cubicBezTo>
                <a:cubicBezTo>
                  <a:pt x="2853" y="1460"/>
                  <a:pt x="2398" y="1435"/>
                  <a:pt x="2611" y="1227"/>
                </a:cubicBezTo>
                <a:cubicBezTo>
                  <a:pt x="2824" y="1019"/>
                  <a:pt x="3482" y="30"/>
                  <a:pt x="3888" y="15"/>
                </a:cubicBezTo>
                <a:cubicBezTo>
                  <a:pt x="4294" y="0"/>
                  <a:pt x="4807" y="904"/>
                  <a:pt x="5049" y="1138"/>
                </a:cubicBezTo>
              </a:path>
            </a:pathLst>
          </a:custGeom>
          <a:noFill/>
          <a:ln w="50800">
            <a:solidFill>
              <a:schemeClr val="tx1">
                <a:lumMod val="75000"/>
                <a:lumOff val="25000"/>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pPr defTabSz="1219170"/>
            <a:endParaRPr lang="zh-CN" altLang="en-US" sz="2400">
              <a:solidFill>
                <a:prstClr val="black"/>
              </a:solidFill>
              <a:latin typeface="微软雅黑" panose="020B0503020204020204" pitchFamily="34" charset="-122"/>
              <a:ea typeface="微软雅黑" panose="020B0503020204020204" pitchFamily="34" charset="-122"/>
            </a:endParaRPr>
          </a:p>
        </p:txBody>
      </p:sp>
      <p:grpSp>
        <p:nvGrpSpPr>
          <p:cNvPr id="58" name="组合 57">
            <a:extLst>
              <a:ext uri="{FF2B5EF4-FFF2-40B4-BE49-F238E27FC236}">
                <a16:creationId xmlns:a16="http://schemas.microsoft.com/office/drawing/2014/main" xmlns="" id="{ED82DBF5-BA8C-4C1B-B50B-34A48697F3E6}"/>
              </a:ext>
            </a:extLst>
          </p:cNvPr>
          <p:cNvGrpSpPr/>
          <p:nvPr/>
        </p:nvGrpSpPr>
        <p:grpSpPr>
          <a:xfrm>
            <a:off x="3335658" y="2180862"/>
            <a:ext cx="1381681" cy="1382024"/>
            <a:chOff x="2501743" y="1635646"/>
            <a:chExt cx="1036261" cy="1036518"/>
          </a:xfrm>
        </p:grpSpPr>
        <p:sp>
          <p:nvSpPr>
            <p:cNvPr id="59" name="Oval 53">
              <a:extLst>
                <a:ext uri="{FF2B5EF4-FFF2-40B4-BE49-F238E27FC236}">
                  <a16:creationId xmlns:a16="http://schemas.microsoft.com/office/drawing/2014/main" xmlns="" id="{909901CB-D005-4677-84CA-80FBBEDF1F7C}"/>
                </a:ext>
              </a:extLst>
            </p:cNvPr>
            <p:cNvSpPr>
              <a:spLocks noChangeArrowheads="1"/>
            </p:cNvSpPr>
            <p:nvPr/>
          </p:nvSpPr>
          <p:spPr bwMode="auto">
            <a:xfrm>
              <a:off x="2501743" y="1635646"/>
              <a:ext cx="1036261" cy="1036518"/>
            </a:xfrm>
            <a:prstGeom prst="ellipse">
              <a:avLst/>
            </a:prstGeom>
            <a:solidFill>
              <a:schemeClr val="accent2"/>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1219170">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60" name="Text Box 59">
              <a:extLst>
                <a:ext uri="{FF2B5EF4-FFF2-40B4-BE49-F238E27FC236}">
                  <a16:creationId xmlns:a16="http://schemas.microsoft.com/office/drawing/2014/main" xmlns="" id="{0AAC38C8-7EBC-43C1-AC65-5912FE4317EA}"/>
                </a:ext>
              </a:extLst>
            </p:cNvPr>
            <p:cNvSpPr txBox="1">
              <a:spLocks noChangeArrowheads="1"/>
            </p:cNvSpPr>
            <p:nvPr/>
          </p:nvSpPr>
          <p:spPr bwMode="auto">
            <a:xfrm>
              <a:off x="2639226" y="1835816"/>
              <a:ext cx="782803" cy="65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defTabSz="1219170"/>
              <a:r>
                <a:rPr lang="en-US" altLang="zh-CN" sz="5067" b="1" dirty="0">
                  <a:solidFill>
                    <a:prstClr val="white"/>
                  </a:solidFill>
                  <a:latin typeface="微软雅黑" panose="020B0503020204020204" pitchFamily="34" charset="-122"/>
                  <a:ea typeface="微软雅黑" panose="020B0503020204020204" pitchFamily="34" charset="-122"/>
                </a:rPr>
                <a:t>02</a:t>
              </a:r>
            </a:p>
          </p:txBody>
        </p:sp>
      </p:grpSp>
      <p:grpSp>
        <p:nvGrpSpPr>
          <p:cNvPr id="61" name="组合 60">
            <a:extLst>
              <a:ext uri="{FF2B5EF4-FFF2-40B4-BE49-F238E27FC236}">
                <a16:creationId xmlns:a16="http://schemas.microsoft.com/office/drawing/2014/main" xmlns="" id="{7551ECB4-51BE-4ADD-A9C0-A21C596261A8}"/>
              </a:ext>
            </a:extLst>
          </p:cNvPr>
          <p:cNvGrpSpPr/>
          <p:nvPr/>
        </p:nvGrpSpPr>
        <p:grpSpPr>
          <a:xfrm>
            <a:off x="5561069" y="3918662"/>
            <a:ext cx="1381681" cy="1382024"/>
            <a:chOff x="4170801" y="2938997"/>
            <a:chExt cx="1036261" cy="1036518"/>
          </a:xfrm>
        </p:grpSpPr>
        <p:sp>
          <p:nvSpPr>
            <p:cNvPr id="62" name="Oval 53">
              <a:extLst>
                <a:ext uri="{FF2B5EF4-FFF2-40B4-BE49-F238E27FC236}">
                  <a16:creationId xmlns:a16="http://schemas.microsoft.com/office/drawing/2014/main" xmlns="" id="{D4C32F7C-1BB3-43B3-9A93-4BF2246DEA4D}"/>
                </a:ext>
              </a:extLst>
            </p:cNvPr>
            <p:cNvSpPr>
              <a:spLocks noChangeArrowheads="1"/>
            </p:cNvSpPr>
            <p:nvPr/>
          </p:nvSpPr>
          <p:spPr bwMode="auto">
            <a:xfrm>
              <a:off x="4170801" y="2938997"/>
              <a:ext cx="1036261" cy="1036518"/>
            </a:xfrm>
            <a:prstGeom prst="ellipse">
              <a:avLst/>
            </a:prstGeom>
            <a:solidFill>
              <a:srgbClr val="0BA29A"/>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1219170">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63" name="Text Box 60">
              <a:extLst>
                <a:ext uri="{FF2B5EF4-FFF2-40B4-BE49-F238E27FC236}">
                  <a16:creationId xmlns:a16="http://schemas.microsoft.com/office/drawing/2014/main" xmlns="" id="{368531BA-3AC7-404B-A55D-EB7CD1E89C32}"/>
                </a:ext>
              </a:extLst>
            </p:cNvPr>
            <p:cNvSpPr txBox="1">
              <a:spLocks noChangeArrowheads="1"/>
            </p:cNvSpPr>
            <p:nvPr/>
          </p:nvSpPr>
          <p:spPr bwMode="auto">
            <a:xfrm>
              <a:off x="4292373" y="3105837"/>
              <a:ext cx="782803" cy="65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defTabSz="1219170"/>
              <a:r>
                <a:rPr lang="en-US" altLang="zh-CN" sz="5067" b="1" dirty="0">
                  <a:solidFill>
                    <a:prstClr val="white"/>
                  </a:solidFill>
                  <a:latin typeface="微软雅黑" panose="020B0503020204020204" pitchFamily="34" charset="-122"/>
                  <a:ea typeface="微软雅黑" panose="020B0503020204020204" pitchFamily="34" charset="-122"/>
                </a:rPr>
                <a:t>03</a:t>
              </a:r>
            </a:p>
          </p:txBody>
        </p:sp>
      </p:grpSp>
      <p:grpSp>
        <p:nvGrpSpPr>
          <p:cNvPr id="64" name="组合 63">
            <a:extLst>
              <a:ext uri="{FF2B5EF4-FFF2-40B4-BE49-F238E27FC236}">
                <a16:creationId xmlns:a16="http://schemas.microsoft.com/office/drawing/2014/main" xmlns="" id="{339126CE-0D4F-4914-815D-0900FA6E5BF9}"/>
              </a:ext>
            </a:extLst>
          </p:cNvPr>
          <p:cNvGrpSpPr/>
          <p:nvPr/>
        </p:nvGrpSpPr>
        <p:grpSpPr>
          <a:xfrm>
            <a:off x="7438569" y="2180862"/>
            <a:ext cx="1381681" cy="1382024"/>
            <a:chOff x="5578926" y="1635646"/>
            <a:chExt cx="1036261" cy="1036518"/>
          </a:xfrm>
        </p:grpSpPr>
        <p:sp>
          <p:nvSpPr>
            <p:cNvPr id="65" name="Oval 53">
              <a:extLst>
                <a:ext uri="{FF2B5EF4-FFF2-40B4-BE49-F238E27FC236}">
                  <a16:creationId xmlns:a16="http://schemas.microsoft.com/office/drawing/2014/main" xmlns="" id="{0D8973B6-7067-4686-9E4C-FA8BAC28E9F9}"/>
                </a:ext>
              </a:extLst>
            </p:cNvPr>
            <p:cNvSpPr>
              <a:spLocks noChangeArrowheads="1"/>
            </p:cNvSpPr>
            <p:nvPr/>
          </p:nvSpPr>
          <p:spPr bwMode="auto">
            <a:xfrm>
              <a:off x="5578926" y="1635646"/>
              <a:ext cx="1036261" cy="1036518"/>
            </a:xfrm>
            <a:prstGeom prst="ellipse">
              <a:avLst/>
            </a:prstGeom>
            <a:solidFill>
              <a:srgbClr val="F8B30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1219170">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66" name="Text Box 61">
              <a:extLst>
                <a:ext uri="{FF2B5EF4-FFF2-40B4-BE49-F238E27FC236}">
                  <a16:creationId xmlns:a16="http://schemas.microsoft.com/office/drawing/2014/main" xmlns="" id="{37B1E142-6C81-4080-BE8C-03118A44CC5A}"/>
                </a:ext>
              </a:extLst>
            </p:cNvPr>
            <p:cNvSpPr txBox="1">
              <a:spLocks noChangeArrowheads="1"/>
            </p:cNvSpPr>
            <p:nvPr/>
          </p:nvSpPr>
          <p:spPr bwMode="auto">
            <a:xfrm>
              <a:off x="5721148" y="1835816"/>
              <a:ext cx="782803" cy="65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defTabSz="1219170"/>
              <a:r>
                <a:rPr lang="en-US" altLang="zh-CN" sz="5067" b="1" dirty="0">
                  <a:solidFill>
                    <a:prstClr val="white"/>
                  </a:solidFill>
                  <a:latin typeface="微软雅黑" panose="020B0503020204020204" pitchFamily="34" charset="-122"/>
                  <a:ea typeface="微软雅黑" panose="020B0503020204020204" pitchFamily="34" charset="-122"/>
                </a:rPr>
                <a:t>04</a:t>
              </a:r>
            </a:p>
          </p:txBody>
        </p:sp>
      </p:grpSp>
      <p:grpSp>
        <p:nvGrpSpPr>
          <p:cNvPr id="67" name="组合 66">
            <a:extLst>
              <a:ext uri="{FF2B5EF4-FFF2-40B4-BE49-F238E27FC236}">
                <a16:creationId xmlns:a16="http://schemas.microsoft.com/office/drawing/2014/main" xmlns="" id="{24F49CD3-4D97-4280-9994-2A4CCC353F8D}"/>
              </a:ext>
            </a:extLst>
          </p:cNvPr>
          <p:cNvGrpSpPr/>
          <p:nvPr/>
        </p:nvGrpSpPr>
        <p:grpSpPr>
          <a:xfrm>
            <a:off x="9454006" y="3857366"/>
            <a:ext cx="1381681" cy="1382024"/>
            <a:chOff x="7090504" y="2893023"/>
            <a:chExt cx="1036261" cy="1036518"/>
          </a:xfrm>
        </p:grpSpPr>
        <p:sp>
          <p:nvSpPr>
            <p:cNvPr id="68" name="Oval 53">
              <a:extLst>
                <a:ext uri="{FF2B5EF4-FFF2-40B4-BE49-F238E27FC236}">
                  <a16:creationId xmlns:a16="http://schemas.microsoft.com/office/drawing/2014/main" xmlns="" id="{EA9E0AE0-C99D-470A-A2E6-21D4478035AF}"/>
                </a:ext>
              </a:extLst>
            </p:cNvPr>
            <p:cNvSpPr>
              <a:spLocks noChangeArrowheads="1"/>
            </p:cNvSpPr>
            <p:nvPr/>
          </p:nvSpPr>
          <p:spPr bwMode="auto">
            <a:xfrm>
              <a:off x="7090504" y="2893023"/>
              <a:ext cx="1036261" cy="1036518"/>
            </a:xfrm>
            <a:prstGeom prst="ellipse">
              <a:avLst/>
            </a:prstGeom>
            <a:solidFill>
              <a:srgbClr val="E61874"/>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1219170">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69" name="Text Box 62">
              <a:extLst>
                <a:ext uri="{FF2B5EF4-FFF2-40B4-BE49-F238E27FC236}">
                  <a16:creationId xmlns:a16="http://schemas.microsoft.com/office/drawing/2014/main" xmlns="" id="{B5D6ED71-04A8-4477-992D-CB2723DC5C72}"/>
                </a:ext>
              </a:extLst>
            </p:cNvPr>
            <p:cNvSpPr txBox="1">
              <a:spLocks noChangeArrowheads="1"/>
            </p:cNvSpPr>
            <p:nvPr/>
          </p:nvSpPr>
          <p:spPr bwMode="auto">
            <a:xfrm>
              <a:off x="7225896" y="3105837"/>
              <a:ext cx="782803" cy="654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defTabSz="1219170"/>
              <a:r>
                <a:rPr lang="en-US" altLang="zh-CN" sz="5067" b="1" dirty="0">
                  <a:solidFill>
                    <a:prstClr val="white"/>
                  </a:solidFill>
                  <a:latin typeface="微软雅黑" panose="020B0503020204020204" pitchFamily="34" charset="-122"/>
                  <a:ea typeface="微软雅黑" panose="020B0503020204020204" pitchFamily="34" charset="-122"/>
                </a:rPr>
                <a:t>05</a:t>
              </a:r>
            </a:p>
          </p:txBody>
        </p:sp>
      </p:grpSp>
      <p:grpSp>
        <p:nvGrpSpPr>
          <p:cNvPr id="70" name="组合 69">
            <a:extLst>
              <a:ext uri="{FF2B5EF4-FFF2-40B4-BE49-F238E27FC236}">
                <a16:creationId xmlns:a16="http://schemas.microsoft.com/office/drawing/2014/main" xmlns="" id="{F21D2C05-82BA-4B9B-8496-6AD32E45047A}"/>
              </a:ext>
            </a:extLst>
          </p:cNvPr>
          <p:cNvGrpSpPr/>
          <p:nvPr/>
        </p:nvGrpSpPr>
        <p:grpSpPr>
          <a:xfrm>
            <a:off x="1389189" y="3849702"/>
            <a:ext cx="1381681" cy="1382024"/>
            <a:chOff x="1041891" y="2887277"/>
            <a:chExt cx="1036261" cy="1036518"/>
          </a:xfrm>
        </p:grpSpPr>
        <p:sp>
          <p:nvSpPr>
            <p:cNvPr id="71" name="Oval 53">
              <a:extLst>
                <a:ext uri="{FF2B5EF4-FFF2-40B4-BE49-F238E27FC236}">
                  <a16:creationId xmlns:a16="http://schemas.microsoft.com/office/drawing/2014/main" xmlns="" id="{96017219-EFA1-4F5C-AD32-D2B5F915C609}"/>
                </a:ext>
              </a:extLst>
            </p:cNvPr>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1219170">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72" name="Text Box 58">
              <a:extLst>
                <a:ext uri="{FF2B5EF4-FFF2-40B4-BE49-F238E27FC236}">
                  <a16:creationId xmlns:a16="http://schemas.microsoft.com/office/drawing/2014/main" xmlns="" id="{978AC902-3020-4B26-90C2-90B54772CAA8}"/>
                </a:ext>
              </a:extLst>
            </p:cNvPr>
            <p:cNvSpPr txBox="1">
              <a:spLocks noChangeArrowheads="1"/>
            </p:cNvSpPr>
            <p:nvPr/>
          </p:nvSpPr>
          <p:spPr bwMode="auto">
            <a:xfrm>
              <a:off x="1177282" y="3105837"/>
              <a:ext cx="782803" cy="65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defTabSz="1219170"/>
              <a:r>
                <a:rPr lang="en-US" altLang="zh-CN" sz="5067" b="1" dirty="0">
                  <a:solidFill>
                    <a:prstClr val="white"/>
                  </a:solidFill>
                  <a:latin typeface="微软雅黑" panose="020B0503020204020204" pitchFamily="34" charset="-122"/>
                  <a:ea typeface="微软雅黑" panose="020B0503020204020204" pitchFamily="34" charset="-122"/>
                </a:rPr>
                <a:t>01</a:t>
              </a:r>
            </a:p>
          </p:txBody>
        </p:sp>
      </p:grpSp>
      <p:sp>
        <p:nvSpPr>
          <p:cNvPr id="2" name="矩形 1">
            <a:extLst>
              <a:ext uri="{FF2B5EF4-FFF2-40B4-BE49-F238E27FC236}">
                <a16:creationId xmlns:a16="http://schemas.microsoft.com/office/drawing/2014/main" xmlns="" id="{CDEE6A50-0D4B-47D6-BEAD-F99CC803F4C9}"/>
              </a:ext>
            </a:extLst>
          </p:cNvPr>
          <p:cNvSpPr/>
          <p:nvPr/>
        </p:nvSpPr>
        <p:spPr>
          <a:xfrm>
            <a:off x="1300497" y="2735077"/>
            <a:ext cx="1415772" cy="584775"/>
          </a:xfrm>
          <a:prstGeom prst="rect">
            <a:avLst/>
          </a:prstGeom>
        </p:spPr>
        <p:txBody>
          <a:bodyPr wrap="none">
            <a:spAutoFit/>
          </a:bodyPr>
          <a:lstStyle/>
          <a:p>
            <a:pPr lvl="0"/>
            <a:r>
              <a:rPr lang="zh-CN" altLang="en-US" sz="3200" b="1">
                <a:solidFill>
                  <a:srgbClr val="4472C4"/>
                </a:solidFill>
                <a:latin typeface="微软雅黑" panose="020B0503020204020204" pitchFamily="34" charset="-122"/>
                <a:ea typeface="微软雅黑" panose="020B0503020204020204" pitchFamily="34" charset="-122"/>
              </a:rPr>
              <a:t>组织性</a:t>
            </a:r>
            <a:endParaRPr lang="zh-CN" altLang="en-US" sz="3200" b="1" dirty="0">
              <a:solidFill>
                <a:srgbClr val="4472C4"/>
              </a:solidFill>
              <a:latin typeface="微软雅黑" panose="020B0503020204020204" pitchFamily="34" charset="-122"/>
              <a:ea typeface="微软雅黑" panose="020B0503020204020204" pitchFamily="34" charset="-122"/>
            </a:endParaRPr>
          </a:p>
        </p:txBody>
      </p:sp>
      <p:sp>
        <p:nvSpPr>
          <p:cNvPr id="73" name="矩形 72">
            <a:extLst>
              <a:ext uri="{FF2B5EF4-FFF2-40B4-BE49-F238E27FC236}">
                <a16:creationId xmlns:a16="http://schemas.microsoft.com/office/drawing/2014/main" xmlns="" id="{AE692F44-07E4-41C0-A3BB-4D4BAE785BC1}"/>
              </a:ext>
            </a:extLst>
          </p:cNvPr>
          <p:cNvSpPr/>
          <p:nvPr/>
        </p:nvSpPr>
        <p:spPr>
          <a:xfrm>
            <a:off x="3285374" y="4284775"/>
            <a:ext cx="1415772" cy="584775"/>
          </a:xfrm>
          <a:prstGeom prst="rect">
            <a:avLst/>
          </a:prstGeom>
        </p:spPr>
        <p:txBody>
          <a:bodyPr wrap="none">
            <a:spAutoFit/>
          </a:bodyPr>
          <a:lstStyle/>
          <a:p>
            <a:pPr lvl="0"/>
            <a:r>
              <a:rPr lang="zh-CN" altLang="en-US" sz="3200" b="1">
                <a:solidFill>
                  <a:srgbClr val="ED7D31"/>
                </a:solidFill>
                <a:latin typeface="微软雅黑" panose="020B0503020204020204" pitchFamily="34" charset="-122"/>
                <a:ea typeface="微软雅黑" panose="020B0503020204020204" pitchFamily="34" charset="-122"/>
              </a:rPr>
              <a:t>自愿性</a:t>
            </a:r>
            <a:endParaRPr lang="zh-CN" altLang="en-US" sz="3200" b="1" dirty="0">
              <a:solidFill>
                <a:srgbClr val="ED7D31"/>
              </a:solidFill>
              <a:latin typeface="微软雅黑" panose="020B0503020204020204" pitchFamily="34" charset="-122"/>
              <a:ea typeface="微软雅黑" panose="020B0503020204020204" pitchFamily="34" charset="-122"/>
            </a:endParaRPr>
          </a:p>
        </p:txBody>
      </p:sp>
      <p:sp>
        <p:nvSpPr>
          <p:cNvPr id="74" name="矩形 73">
            <a:extLst>
              <a:ext uri="{FF2B5EF4-FFF2-40B4-BE49-F238E27FC236}">
                <a16:creationId xmlns:a16="http://schemas.microsoft.com/office/drawing/2014/main" xmlns="" id="{C38E2D62-C07B-4F4C-800B-3792E4B30ACB}"/>
              </a:ext>
            </a:extLst>
          </p:cNvPr>
          <p:cNvSpPr/>
          <p:nvPr/>
        </p:nvSpPr>
        <p:spPr>
          <a:xfrm>
            <a:off x="5294412" y="2733726"/>
            <a:ext cx="1826141" cy="584775"/>
          </a:xfrm>
          <a:prstGeom prst="rect">
            <a:avLst/>
          </a:prstGeom>
        </p:spPr>
        <p:txBody>
          <a:bodyPr wrap="none">
            <a:spAutoFit/>
          </a:bodyPr>
          <a:lstStyle/>
          <a:p>
            <a:pPr lvl="0"/>
            <a:r>
              <a:rPr lang="zh-CN" altLang="en-US" sz="3200" b="1">
                <a:solidFill>
                  <a:srgbClr val="0BA29A"/>
                </a:solidFill>
                <a:latin typeface="微软雅黑" panose="020B0503020204020204" pitchFamily="34" charset="-122"/>
                <a:ea typeface="微软雅黑" panose="020B0503020204020204" pitchFamily="34" charset="-122"/>
              </a:rPr>
              <a:t>非报酬性</a:t>
            </a:r>
            <a:endParaRPr lang="zh-CN" altLang="en-US" sz="3200" b="1" dirty="0">
              <a:solidFill>
                <a:srgbClr val="0BA29A"/>
              </a:solidFill>
              <a:latin typeface="微软雅黑" panose="020B0503020204020204" pitchFamily="34" charset="-122"/>
              <a:ea typeface="微软雅黑" panose="020B0503020204020204" pitchFamily="34" charset="-122"/>
            </a:endParaRPr>
          </a:p>
        </p:txBody>
      </p:sp>
      <p:sp>
        <p:nvSpPr>
          <p:cNvPr id="75" name="矩形 74">
            <a:extLst>
              <a:ext uri="{FF2B5EF4-FFF2-40B4-BE49-F238E27FC236}">
                <a16:creationId xmlns:a16="http://schemas.microsoft.com/office/drawing/2014/main" xmlns="" id="{27BB8059-BA3E-436A-A68F-E2A39B8DA6FD}"/>
              </a:ext>
            </a:extLst>
          </p:cNvPr>
          <p:cNvSpPr/>
          <p:nvPr/>
        </p:nvSpPr>
        <p:spPr>
          <a:xfrm>
            <a:off x="9524755" y="2733725"/>
            <a:ext cx="1415772" cy="584775"/>
          </a:xfrm>
          <a:prstGeom prst="rect">
            <a:avLst/>
          </a:prstGeom>
        </p:spPr>
        <p:txBody>
          <a:bodyPr wrap="none">
            <a:spAutoFit/>
          </a:bodyPr>
          <a:lstStyle/>
          <a:p>
            <a:pPr lvl="0"/>
            <a:r>
              <a:rPr lang="zh-CN" altLang="en-US" sz="3200" b="1">
                <a:solidFill>
                  <a:srgbClr val="E61874"/>
                </a:solidFill>
                <a:latin typeface="微软雅黑" panose="020B0503020204020204" pitchFamily="34" charset="-122"/>
                <a:ea typeface="微软雅黑" panose="020B0503020204020204" pitchFamily="34" charset="-122"/>
              </a:rPr>
              <a:t>公益性</a:t>
            </a:r>
            <a:endParaRPr lang="zh-CN" altLang="en-US" sz="3200" b="1" dirty="0">
              <a:solidFill>
                <a:srgbClr val="E61874"/>
              </a:solidFill>
              <a:latin typeface="微软雅黑" panose="020B0503020204020204" pitchFamily="34" charset="-122"/>
              <a:ea typeface="微软雅黑" panose="020B0503020204020204" pitchFamily="34" charset="-122"/>
            </a:endParaRPr>
          </a:p>
        </p:txBody>
      </p:sp>
      <p:sp>
        <p:nvSpPr>
          <p:cNvPr id="76" name="矩形 75">
            <a:extLst>
              <a:ext uri="{FF2B5EF4-FFF2-40B4-BE49-F238E27FC236}">
                <a16:creationId xmlns:a16="http://schemas.microsoft.com/office/drawing/2014/main" xmlns="" id="{68289A2F-C8EB-46A9-B08F-4D33C1627F69}"/>
              </a:ext>
            </a:extLst>
          </p:cNvPr>
          <p:cNvSpPr/>
          <p:nvPr/>
        </p:nvSpPr>
        <p:spPr>
          <a:xfrm>
            <a:off x="7430159" y="4284775"/>
            <a:ext cx="1826141" cy="584775"/>
          </a:xfrm>
          <a:prstGeom prst="rect">
            <a:avLst/>
          </a:prstGeom>
        </p:spPr>
        <p:txBody>
          <a:bodyPr wrap="none">
            <a:spAutoFit/>
          </a:bodyPr>
          <a:lstStyle/>
          <a:p>
            <a:pPr lvl="0"/>
            <a:r>
              <a:rPr lang="zh-CN" altLang="en-US" sz="3200" b="1">
                <a:solidFill>
                  <a:srgbClr val="F8B300"/>
                </a:solidFill>
                <a:latin typeface="微软雅黑" panose="020B0503020204020204" pitchFamily="34" charset="-122"/>
                <a:ea typeface="微软雅黑" panose="020B0503020204020204" pitchFamily="34" charset="-122"/>
              </a:rPr>
              <a:t>付出劳动</a:t>
            </a:r>
            <a:endParaRPr lang="zh-CN" altLang="en-US" sz="3200" b="1" dirty="0">
              <a:solidFill>
                <a:srgbClr val="F8B3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3152277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2500"/>
                                        <p:tgtEl>
                                          <p:spTgt spid="42"/>
                                        </p:tgtEl>
                                      </p:cBhvr>
                                    </p:animEffect>
                                  </p:childTnLst>
                                </p:cTn>
                              </p:par>
                              <p:par>
                                <p:cTn id="12" presetID="53" presetClass="entr" presetSubtype="16" fill="hold" nodeType="withEffect">
                                  <p:stCondLst>
                                    <p:cond delay="0"/>
                                  </p:stCondLst>
                                  <p:childTnLst>
                                    <p:set>
                                      <p:cBhvr>
                                        <p:cTn id="13" dur="1" fill="hold">
                                          <p:stCondLst>
                                            <p:cond delay="0"/>
                                          </p:stCondLst>
                                        </p:cTn>
                                        <p:tgtEl>
                                          <p:spTgt spid="70"/>
                                        </p:tgtEl>
                                        <p:attrNameLst>
                                          <p:attrName>style.visibility</p:attrName>
                                        </p:attrNameLst>
                                      </p:cBhvr>
                                      <p:to>
                                        <p:strVal val="visible"/>
                                      </p:to>
                                    </p:set>
                                    <p:anim calcmode="lin" valueType="num">
                                      <p:cBhvr>
                                        <p:cTn id="14" dur="500" fill="hold"/>
                                        <p:tgtEl>
                                          <p:spTgt spid="70"/>
                                        </p:tgtEl>
                                        <p:attrNameLst>
                                          <p:attrName>ppt_w</p:attrName>
                                        </p:attrNameLst>
                                      </p:cBhvr>
                                      <p:tavLst>
                                        <p:tav tm="0">
                                          <p:val>
                                            <p:fltVal val="0"/>
                                          </p:val>
                                        </p:tav>
                                        <p:tav tm="100000">
                                          <p:val>
                                            <p:strVal val="#ppt_w"/>
                                          </p:val>
                                        </p:tav>
                                      </p:tavLst>
                                    </p:anim>
                                    <p:anim calcmode="lin" valueType="num">
                                      <p:cBhvr>
                                        <p:cTn id="15" dur="500" fill="hold"/>
                                        <p:tgtEl>
                                          <p:spTgt spid="70"/>
                                        </p:tgtEl>
                                        <p:attrNameLst>
                                          <p:attrName>ppt_h</p:attrName>
                                        </p:attrNameLst>
                                      </p:cBhvr>
                                      <p:tavLst>
                                        <p:tav tm="0">
                                          <p:val>
                                            <p:fltVal val="0"/>
                                          </p:val>
                                        </p:tav>
                                        <p:tav tm="100000">
                                          <p:val>
                                            <p:strVal val="#ppt_h"/>
                                          </p:val>
                                        </p:tav>
                                      </p:tavLst>
                                    </p:anim>
                                    <p:animEffect transition="in" filter="fade">
                                      <p:cBhvr>
                                        <p:cTn id="16" dur="500"/>
                                        <p:tgtEl>
                                          <p:spTgt spid="70"/>
                                        </p:tgtEl>
                                      </p:cBhvr>
                                    </p:animEffect>
                                  </p:childTnLst>
                                </p:cTn>
                              </p:par>
                              <p:par>
                                <p:cTn id="17" presetID="53" presetClass="entr" presetSubtype="16" fill="hold" nodeType="withEffect">
                                  <p:stCondLst>
                                    <p:cond delay="500"/>
                                  </p:stCondLst>
                                  <p:childTnLst>
                                    <p:set>
                                      <p:cBhvr>
                                        <p:cTn id="18" dur="1" fill="hold">
                                          <p:stCondLst>
                                            <p:cond delay="0"/>
                                          </p:stCondLst>
                                        </p:cTn>
                                        <p:tgtEl>
                                          <p:spTgt spid="58"/>
                                        </p:tgtEl>
                                        <p:attrNameLst>
                                          <p:attrName>style.visibility</p:attrName>
                                        </p:attrNameLst>
                                      </p:cBhvr>
                                      <p:to>
                                        <p:strVal val="visible"/>
                                      </p:to>
                                    </p:set>
                                    <p:anim calcmode="lin" valueType="num">
                                      <p:cBhvr>
                                        <p:cTn id="19" dur="500" fill="hold"/>
                                        <p:tgtEl>
                                          <p:spTgt spid="58"/>
                                        </p:tgtEl>
                                        <p:attrNameLst>
                                          <p:attrName>ppt_w</p:attrName>
                                        </p:attrNameLst>
                                      </p:cBhvr>
                                      <p:tavLst>
                                        <p:tav tm="0">
                                          <p:val>
                                            <p:fltVal val="0"/>
                                          </p:val>
                                        </p:tav>
                                        <p:tav tm="100000">
                                          <p:val>
                                            <p:strVal val="#ppt_w"/>
                                          </p:val>
                                        </p:tav>
                                      </p:tavLst>
                                    </p:anim>
                                    <p:anim calcmode="lin" valueType="num">
                                      <p:cBhvr>
                                        <p:cTn id="20" dur="500" fill="hold"/>
                                        <p:tgtEl>
                                          <p:spTgt spid="58"/>
                                        </p:tgtEl>
                                        <p:attrNameLst>
                                          <p:attrName>ppt_h</p:attrName>
                                        </p:attrNameLst>
                                      </p:cBhvr>
                                      <p:tavLst>
                                        <p:tav tm="0">
                                          <p:val>
                                            <p:fltVal val="0"/>
                                          </p:val>
                                        </p:tav>
                                        <p:tav tm="100000">
                                          <p:val>
                                            <p:strVal val="#ppt_h"/>
                                          </p:val>
                                        </p:tav>
                                      </p:tavLst>
                                    </p:anim>
                                    <p:animEffect transition="in" filter="fade">
                                      <p:cBhvr>
                                        <p:cTn id="21" dur="500"/>
                                        <p:tgtEl>
                                          <p:spTgt spid="58"/>
                                        </p:tgtEl>
                                      </p:cBhvr>
                                    </p:animEffect>
                                  </p:childTnLst>
                                </p:cTn>
                              </p:par>
                              <p:par>
                                <p:cTn id="22" presetID="53" presetClass="entr" presetSubtype="16" fill="hold" nodeType="withEffect">
                                  <p:stCondLst>
                                    <p:cond delay="1000"/>
                                  </p:stCondLst>
                                  <p:childTnLst>
                                    <p:set>
                                      <p:cBhvr>
                                        <p:cTn id="23" dur="1" fill="hold">
                                          <p:stCondLst>
                                            <p:cond delay="0"/>
                                          </p:stCondLst>
                                        </p:cTn>
                                        <p:tgtEl>
                                          <p:spTgt spid="61"/>
                                        </p:tgtEl>
                                        <p:attrNameLst>
                                          <p:attrName>style.visibility</p:attrName>
                                        </p:attrNameLst>
                                      </p:cBhvr>
                                      <p:to>
                                        <p:strVal val="visible"/>
                                      </p:to>
                                    </p:set>
                                    <p:anim calcmode="lin" valueType="num">
                                      <p:cBhvr>
                                        <p:cTn id="24" dur="500" fill="hold"/>
                                        <p:tgtEl>
                                          <p:spTgt spid="61"/>
                                        </p:tgtEl>
                                        <p:attrNameLst>
                                          <p:attrName>ppt_w</p:attrName>
                                        </p:attrNameLst>
                                      </p:cBhvr>
                                      <p:tavLst>
                                        <p:tav tm="0">
                                          <p:val>
                                            <p:fltVal val="0"/>
                                          </p:val>
                                        </p:tav>
                                        <p:tav tm="100000">
                                          <p:val>
                                            <p:strVal val="#ppt_w"/>
                                          </p:val>
                                        </p:tav>
                                      </p:tavLst>
                                    </p:anim>
                                    <p:anim calcmode="lin" valueType="num">
                                      <p:cBhvr>
                                        <p:cTn id="25" dur="500" fill="hold"/>
                                        <p:tgtEl>
                                          <p:spTgt spid="61"/>
                                        </p:tgtEl>
                                        <p:attrNameLst>
                                          <p:attrName>ppt_h</p:attrName>
                                        </p:attrNameLst>
                                      </p:cBhvr>
                                      <p:tavLst>
                                        <p:tav tm="0">
                                          <p:val>
                                            <p:fltVal val="0"/>
                                          </p:val>
                                        </p:tav>
                                        <p:tav tm="100000">
                                          <p:val>
                                            <p:strVal val="#ppt_h"/>
                                          </p:val>
                                        </p:tav>
                                      </p:tavLst>
                                    </p:anim>
                                    <p:animEffect transition="in" filter="fade">
                                      <p:cBhvr>
                                        <p:cTn id="26" dur="500"/>
                                        <p:tgtEl>
                                          <p:spTgt spid="61"/>
                                        </p:tgtEl>
                                      </p:cBhvr>
                                    </p:animEffect>
                                  </p:childTnLst>
                                </p:cTn>
                              </p:par>
                              <p:par>
                                <p:cTn id="27" presetID="53" presetClass="entr" presetSubtype="16" fill="hold" nodeType="withEffect">
                                  <p:stCondLst>
                                    <p:cond delay="1500"/>
                                  </p:stCondLst>
                                  <p:childTnLst>
                                    <p:set>
                                      <p:cBhvr>
                                        <p:cTn id="28" dur="1" fill="hold">
                                          <p:stCondLst>
                                            <p:cond delay="0"/>
                                          </p:stCondLst>
                                        </p:cTn>
                                        <p:tgtEl>
                                          <p:spTgt spid="64"/>
                                        </p:tgtEl>
                                        <p:attrNameLst>
                                          <p:attrName>style.visibility</p:attrName>
                                        </p:attrNameLst>
                                      </p:cBhvr>
                                      <p:to>
                                        <p:strVal val="visible"/>
                                      </p:to>
                                    </p:set>
                                    <p:anim calcmode="lin" valueType="num">
                                      <p:cBhvr>
                                        <p:cTn id="29" dur="500" fill="hold"/>
                                        <p:tgtEl>
                                          <p:spTgt spid="64"/>
                                        </p:tgtEl>
                                        <p:attrNameLst>
                                          <p:attrName>ppt_w</p:attrName>
                                        </p:attrNameLst>
                                      </p:cBhvr>
                                      <p:tavLst>
                                        <p:tav tm="0">
                                          <p:val>
                                            <p:fltVal val="0"/>
                                          </p:val>
                                        </p:tav>
                                        <p:tav tm="100000">
                                          <p:val>
                                            <p:strVal val="#ppt_w"/>
                                          </p:val>
                                        </p:tav>
                                      </p:tavLst>
                                    </p:anim>
                                    <p:anim calcmode="lin" valueType="num">
                                      <p:cBhvr>
                                        <p:cTn id="30" dur="500" fill="hold"/>
                                        <p:tgtEl>
                                          <p:spTgt spid="64"/>
                                        </p:tgtEl>
                                        <p:attrNameLst>
                                          <p:attrName>ppt_h</p:attrName>
                                        </p:attrNameLst>
                                      </p:cBhvr>
                                      <p:tavLst>
                                        <p:tav tm="0">
                                          <p:val>
                                            <p:fltVal val="0"/>
                                          </p:val>
                                        </p:tav>
                                        <p:tav tm="100000">
                                          <p:val>
                                            <p:strVal val="#ppt_h"/>
                                          </p:val>
                                        </p:tav>
                                      </p:tavLst>
                                    </p:anim>
                                    <p:animEffect transition="in" filter="fade">
                                      <p:cBhvr>
                                        <p:cTn id="31" dur="500"/>
                                        <p:tgtEl>
                                          <p:spTgt spid="64"/>
                                        </p:tgtEl>
                                      </p:cBhvr>
                                    </p:animEffect>
                                  </p:childTnLst>
                                </p:cTn>
                              </p:par>
                              <p:par>
                                <p:cTn id="32" presetID="53" presetClass="entr" presetSubtype="16" fill="hold" nodeType="withEffect">
                                  <p:stCondLst>
                                    <p:cond delay="2000"/>
                                  </p:stCondLst>
                                  <p:childTnLst>
                                    <p:set>
                                      <p:cBhvr>
                                        <p:cTn id="33" dur="1" fill="hold">
                                          <p:stCondLst>
                                            <p:cond delay="0"/>
                                          </p:stCondLst>
                                        </p:cTn>
                                        <p:tgtEl>
                                          <p:spTgt spid="67"/>
                                        </p:tgtEl>
                                        <p:attrNameLst>
                                          <p:attrName>style.visibility</p:attrName>
                                        </p:attrNameLst>
                                      </p:cBhvr>
                                      <p:to>
                                        <p:strVal val="visible"/>
                                      </p:to>
                                    </p:set>
                                    <p:anim calcmode="lin" valueType="num">
                                      <p:cBhvr>
                                        <p:cTn id="34" dur="500" fill="hold"/>
                                        <p:tgtEl>
                                          <p:spTgt spid="67"/>
                                        </p:tgtEl>
                                        <p:attrNameLst>
                                          <p:attrName>ppt_w</p:attrName>
                                        </p:attrNameLst>
                                      </p:cBhvr>
                                      <p:tavLst>
                                        <p:tav tm="0">
                                          <p:val>
                                            <p:fltVal val="0"/>
                                          </p:val>
                                        </p:tav>
                                        <p:tav tm="100000">
                                          <p:val>
                                            <p:strVal val="#ppt_w"/>
                                          </p:val>
                                        </p:tav>
                                      </p:tavLst>
                                    </p:anim>
                                    <p:anim calcmode="lin" valueType="num">
                                      <p:cBhvr>
                                        <p:cTn id="35" dur="500" fill="hold"/>
                                        <p:tgtEl>
                                          <p:spTgt spid="67"/>
                                        </p:tgtEl>
                                        <p:attrNameLst>
                                          <p:attrName>ppt_h</p:attrName>
                                        </p:attrNameLst>
                                      </p:cBhvr>
                                      <p:tavLst>
                                        <p:tav tm="0">
                                          <p:val>
                                            <p:fltVal val="0"/>
                                          </p:val>
                                        </p:tav>
                                        <p:tav tm="100000">
                                          <p:val>
                                            <p:strVal val="#ppt_h"/>
                                          </p:val>
                                        </p:tav>
                                      </p:tavLst>
                                    </p:anim>
                                    <p:animEffect transition="in" filter="fade">
                                      <p:cBhvr>
                                        <p:cTn id="36" dur="500"/>
                                        <p:tgtEl>
                                          <p:spTgt spid="67"/>
                                        </p:tgtEl>
                                      </p:cBhvr>
                                    </p:animEffect>
                                  </p:childTnLst>
                                </p:cTn>
                              </p:par>
                            </p:childTnLst>
                          </p:cTn>
                        </p:par>
                        <p:par>
                          <p:cTn id="37" fill="hold">
                            <p:stCondLst>
                              <p:cond delay="3250"/>
                            </p:stCondLst>
                            <p:childTnLst>
                              <p:par>
                                <p:cTn id="38" presetID="53" presetClass="entr" presetSubtype="16"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p:cTn id="40" dur="500" fill="hold"/>
                                        <p:tgtEl>
                                          <p:spTgt spid="2"/>
                                        </p:tgtEl>
                                        <p:attrNameLst>
                                          <p:attrName>ppt_w</p:attrName>
                                        </p:attrNameLst>
                                      </p:cBhvr>
                                      <p:tavLst>
                                        <p:tav tm="0">
                                          <p:val>
                                            <p:fltVal val="0"/>
                                          </p:val>
                                        </p:tav>
                                        <p:tav tm="100000">
                                          <p:val>
                                            <p:strVal val="#ppt_w"/>
                                          </p:val>
                                        </p:tav>
                                      </p:tavLst>
                                    </p:anim>
                                    <p:anim calcmode="lin" valueType="num">
                                      <p:cBhvr>
                                        <p:cTn id="41" dur="500" fill="hold"/>
                                        <p:tgtEl>
                                          <p:spTgt spid="2"/>
                                        </p:tgtEl>
                                        <p:attrNameLst>
                                          <p:attrName>ppt_h</p:attrName>
                                        </p:attrNameLst>
                                      </p:cBhvr>
                                      <p:tavLst>
                                        <p:tav tm="0">
                                          <p:val>
                                            <p:fltVal val="0"/>
                                          </p:val>
                                        </p:tav>
                                        <p:tav tm="100000">
                                          <p:val>
                                            <p:strVal val="#ppt_h"/>
                                          </p:val>
                                        </p:tav>
                                      </p:tavLst>
                                    </p:anim>
                                    <p:animEffect transition="in" filter="fade">
                                      <p:cBhvr>
                                        <p:cTn id="42" dur="500"/>
                                        <p:tgtEl>
                                          <p:spTgt spid="2"/>
                                        </p:tgtEl>
                                      </p:cBhvr>
                                    </p:animEffect>
                                  </p:childTnLst>
                                </p:cTn>
                              </p:par>
                            </p:childTnLst>
                          </p:cTn>
                        </p:par>
                        <p:par>
                          <p:cTn id="43" fill="hold">
                            <p:stCondLst>
                              <p:cond delay="3750"/>
                            </p:stCondLst>
                            <p:childTnLst>
                              <p:par>
                                <p:cTn id="44" presetID="53" presetClass="entr" presetSubtype="16" fill="hold" grpId="0" nodeType="afterEffect">
                                  <p:stCondLst>
                                    <p:cond delay="0"/>
                                  </p:stCondLst>
                                  <p:childTnLst>
                                    <p:set>
                                      <p:cBhvr>
                                        <p:cTn id="45" dur="1" fill="hold">
                                          <p:stCondLst>
                                            <p:cond delay="0"/>
                                          </p:stCondLst>
                                        </p:cTn>
                                        <p:tgtEl>
                                          <p:spTgt spid="73"/>
                                        </p:tgtEl>
                                        <p:attrNameLst>
                                          <p:attrName>style.visibility</p:attrName>
                                        </p:attrNameLst>
                                      </p:cBhvr>
                                      <p:to>
                                        <p:strVal val="visible"/>
                                      </p:to>
                                    </p:set>
                                    <p:anim calcmode="lin" valueType="num">
                                      <p:cBhvr>
                                        <p:cTn id="46" dur="500" fill="hold"/>
                                        <p:tgtEl>
                                          <p:spTgt spid="73"/>
                                        </p:tgtEl>
                                        <p:attrNameLst>
                                          <p:attrName>ppt_w</p:attrName>
                                        </p:attrNameLst>
                                      </p:cBhvr>
                                      <p:tavLst>
                                        <p:tav tm="0">
                                          <p:val>
                                            <p:fltVal val="0"/>
                                          </p:val>
                                        </p:tav>
                                        <p:tav tm="100000">
                                          <p:val>
                                            <p:strVal val="#ppt_w"/>
                                          </p:val>
                                        </p:tav>
                                      </p:tavLst>
                                    </p:anim>
                                    <p:anim calcmode="lin" valueType="num">
                                      <p:cBhvr>
                                        <p:cTn id="47" dur="500" fill="hold"/>
                                        <p:tgtEl>
                                          <p:spTgt spid="73"/>
                                        </p:tgtEl>
                                        <p:attrNameLst>
                                          <p:attrName>ppt_h</p:attrName>
                                        </p:attrNameLst>
                                      </p:cBhvr>
                                      <p:tavLst>
                                        <p:tav tm="0">
                                          <p:val>
                                            <p:fltVal val="0"/>
                                          </p:val>
                                        </p:tav>
                                        <p:tav tm="100000">
                                          <p:val>
                                            <p:strVal val="#ppt_h"/>
                                          </p:val>
                                        </p:tav>
                                      </p:tavLst>
                                    </p:anim>
                                    <p:animEffect transition="in" filter="fade">
                                      <p:cBhvr>
                                        <p:cTn id="48" dur="500"/>
                                        <p:tgtEl>
                                          <p:spTgt spid="73"/>
                                        </p:tgtEl>
                                      </p:cBhvr>
                                    </p:animEffect>
                                  </p:childTnLst>
                                </p:cTn>
                              </p:par>
                            </p:childTnLst>
                          </p:cTn>
                        </p:par>
                        <p:par>
                          <p:cTn id="49" fill="hold">
                            <p:stCondLst>
                              <p:cond delay="4250"/>
                            </p:stCondLst>
                            <p:childTnLst>
                              <p:par>
                                <p:cTn id="50" presetID="53" presetClass="entr" presetSubtype="16"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 calcmode="lin" valueType="num">
                                      <p:cBhvr>
                                        <p:cTn id="52" dur="500" fill="hold"/>
                                        <p:tgtEl>
                                          <p:spTgt spid="74"/>
                                        </p:tgtEl>
                                        <p:attrNameLst>
                                          <p:attrName>ppt_w</p:attrName>
                                        </p:attrNameLst>
                                      </p:cBhvr>
                                      <p:tavLst>
                                        <p:tav tm="0">
                                          <p:val>
                                            <p:fltVal val="0"/>
                                          </p:val>
                                        </p:tav>
                                        <p:tav tm="100000">
                                          <p:val>
                                            <p:strVal val="#ppt_w"/>
                                          </p:val>
                                        </p:tav>
                                      </p:tavLst>
                                    </p:anim>
                                    <p:anim calcmode="lin" valueType="num">
                                      <p:cBhvr>
                                        <p:cTn id="53" dur="500" fill="hold"/>
                                        <p:tgtEl>
                                          <p:spTgt spid="74"/>
                                        </p:tgtEl>
                                        <p:attrNameLst>
                                          <p:attrName>ppt_h</p:attrName>
                                        </p:attrNameLst>
                                      </p:cBhvr>
                                      <p:tavLst>
                                        <p:tav tm="0">
                                          <p:val>
                                            <p:fltVal val="0"/>
                                          </p:val>
                                        </p:tav>
                                        <p:tav tm="100000">
                                          <p:val>
                                            <p:strVal val="#ppt_h"/>
                                          </p:val>
                                        </p:tav>
                                      </p:tavLst>
                                    </p:anim>
                                    <p:animEffect transition="in" filter="fade">
                                      <p:cBhvr>
                                        <p:cTn id="54" dur="500"/>
                                        <p:tgtEl>
                                          <p:spTgt spid="74"/>
                                        </p:tgtEl>
                                      </p:cBhvr>
                                    </p:animEffect>
                                  </p:childTnLst>
                                </p:cTn>
                              </p:par>
                            </p:childTnLst>
                          </p:cTn>
                        </p:par>
                        <p:par>
                          <p:cTn id="55" fill="hold">
                            <p:stCondLst>
                              <p:cond delay="4750"/>
                            </p:stCondLst>
                            <p:childTnLst>
                              <p:par>
                                <p:cTn id="56" presetID="53" presetClass="entr" presetSubtype="16" fill="hold" grpId="0" nodeType="afterEffect">
                                  <p:stCondLst>
                                    <p:cond delay="0"/>
                                  </p:stCondLst>
                                  <p:childTnLst>
                                    <p:set>
                                      <p:cBhvr>
                                        <p:cTn id="57" dur="1" fill="hold">
                                          <p:stCondLst>
                                            <p:cond delay="0"/>
                                          </p:stCondLst>
                                        </p:cTn>
                                        <p:tgtEl>
                                          <p:spTgt spid="76"/>
                                        </p:tgtEl>
                                        <p:attrNameLst>
                                          <p:attrName>style.visibility</p:attrName>
                                        </p:attrNameLst>
                                      </p:cBhvr>
                                      <p:to>
                                        <p:strVal val="visible"/>
                                      </p:to>
                                    </p:set>
                                    <p:anim calcmode="lin" valueType="num">
                                      <p:cBhvr>
                                        <p:cTn id="58" dur="500" fill="hold"/>
                                        <p:tgtEl>
                                          <p:spTgt spid="76"/>
                                        </p:tgtEl>
                                        <p:attrNameLst>
                                          <p:attrName>ppt_w</p:attrName>
                                        </p:attrNameLst>
                                      </p:cBhvr>
                                      <p:tavLst>
                                        <p:tav tm="0">
                                          <p:val>
                                            <p:fltVal val="0"/>
                                          </p:val>
                                        </p:tav>
                                        <p:tav tm="100000">
                                          <p:val>
                                            <p:strVal val="#ppt_w"/>
                                          </p:val>
                                        </p:tav>
                                      </p:tavLst>
                                    </p:anim>
                                    <p:anim calcmode="lin" valueType="num">
                                      <p:cBhvr>
                                        <p:cTn id="59" dur="500" fill="hold"/>
                                        <p:tgtEl>
                                          <p:spTgt spid="76"/>
                                        </p:tgtEl>
                                        <p:attrNameLst>
                                          <p:attrName>ppt_h</p:attrName>
                                        </p:attrNameLst>
                                      </p:cBhvr>
                                      <p:tavLst>
                                        <p:tav tm="0">
                                          <p:val>
                                            <p:fltVal val="0"/>
                                          </p:val>
                                        </p:tav>
                                        <p:tav tm="100000">
                                          <p:val>
                                            <p:strVal val="#ppt_h"/>
                                          </p:val>
                                        </p:tav>
                                      </p:tavLst>
                                    </p:anim>
                                    <p:animEffect transition="in" filter="fade">
                                      <p:cBhvr>
                                        <p:cTn id="60" dur="500"/>
                                        <p:tgtEl>
                                          <p:spTgt spid="76"/>
                                        </p:tgtEl>
                                      </p:cBhvr>
                                    </p:animEffect>
                                  </p:childTnLst>
                                </p:cTn>
                              </p:par>
                            </p:childTnLst>
                          </p:cTn>
                        </p:par>
                        <p:par>
                          <p:cTn id="61" fill="hold">
                            <p:stCondLst>
                              <p:cond delay="5250"/>
                            </p:stCondLst>
                            <p:childTnLst>
                              <p:par>
                                <p:cTn id="62" presetID="53" presetClass="entr" presetSubtype="16"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 calcmode="lin" valueType="num">
                                      <p:cBhvr>
                                        <p:cTn id="64" dur="500" fill="hold"/>
                                        <p:tgtEl>
                                          <p:spTgt spid="75"/>
                                        </p:tgtEl>
                                        <p:attrNameLst>
                                          <p:attrName>ppt_w</p:attrName>
                                        </p:attrNameLst>
                                      </p:cBhvr>
                                      <p:tavLst>
                                        <p:tav tm="0">
                                          <p:val>
                                            <p:fltVal val="0"/>
                                          </p:val>
                                        </p:tav>
                                        <p:tav tm="100000">
                                          <p:val>
                                            <p:strVal val="#ppt_w"/>
                                          </p:val>
                                        </p:tav>
                                      </p:tavLst>
                                    </p:anim>
                                    <p:anim calcmode="lin" valueType="num">
                                      <p:cBhvr>
                                        <p:cTn id="65" dur="500" fill="hold"/>
                                        <p:tgtEl>
                                          <p:spTgt spid="75"/>
                                        </p:tgtEl>
                                        <p:attrNameLst>
                                          <p:attrName>ppt_h</p:attrName>
                                        </p:attrNameLst>
                                      </p:cBhvr>
                                      <p:tavLst>
                                        <p:tav tm="0">
                                          <p:val>
                                            <p:fltVal val="0"/>
                                          </p:val>
                                        </p:tav>
                                        <p:tav tm="100000">
                                          <p:val>
                                            <p:strVal val="#ppt_h"/>
                                          </p:val>
                                        </p:tav>
                                      </p:tavLst>
                                    </p:anim>
                                    <p:animEffect transition="in" filter="fade">
                                      <p:cBhvr>
                                        <p:cTn id="66"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2" grpId="0" animBg="1"/>
      <p:bldP spid="2" grpId="0"/>
      <p:bldP spid="73" grpId="0"/>
      <p:bldP spid="74" grpId="0"/>
      <p:bldP spid="75" grpId="0"/>
      <p:bldP spid="7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志愿服务的特点</a:t>
            </a:r>
            <a:endParaRPr kumimoji="0" lang="en-US" altLang="zh-CN"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cxnSp>
        <p:nvCxnSpPr>
          <p:cNvPr id="25" name="直接连接符 24">
            <a:extLst>
              <a:ext uri="{FF2B5EF4-FFF2-40B4-BE49-F238E27FC236}">
                <a16:creationId xmlns:a16="http://schemas.microsoft.com/office/drawing/2014/main" xmlns="" id="{8BE4244A-F321-427A-A7FC-D522DD17108D}"/>
              </a:ext>
            </a:extLst>
          </p:cNvPr>
          <p:cNvCxnSpPr/>
          <p:nvPr/>
        </p:nvCxnSpPr>
        <p:spPr>
          <a:xfrm rot="5400000">
            <a:off x="2676819" y="3738297"/>
            <a:ext cx="3570363"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xmlns="" id="{D47F76DF-A182-4455-AA6B-CCC750301F09}"/>
              </a:ext>
            </a:extLst>
          </p:cNvPr>
          <p:cNvCxnSpPr/>
          <p:nvPr/>
        </p:nvCxnSpPr>
        <p:spPr>
          <a:xfrm rot="5400000">
            <a:off x="6017309" y="3738297"/>
            <a:ext cx="3570363"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7" name="11 Rectángulo">
            <a:extLst>
              <a:ext uri="{FF2B5EF4-FFF2-40B4-BE49-F238E27FC236}">
                <a16:creationId xmlns:a16="http://schemas.microsoft.com/office/drawing/2014/main" xmlns="" id="{8E142158-56E1-499D-85BB-66BCCE416E3C}"/>
              </a:ext>
            </a:extLst>
          </p:cNvPr>
          <p:cNvSpPr/>
          <p:nvPr/>
        </p:nvSpPr>
        <p:spPr>
          <a:xfrm>
            <a:off x="1423975" y="1953118"/>
            <a:ext cx="2634945" cy="1050453"/>
          </a:xfrm>
          <a:prstGeom prst="rect">
            <a:avLst/>
          </a:prstGeom>
          <a:solidFill>
            <a:schemeClr val="accent1"/>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91428" tIns="45713" rIns="91428" bIns="45713"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defTabSz="1219170" fontAlgn="base">
              <a:spcBef>
                <a:spcPct val="0"/>
              </a:spcBef>
              <a:spcAft>
                <a:spcPct val="0"/>
              </a:spcAft>
              <a:defRPr/>
            </a:pPr>
            <a:r>
              <a:rPr lang="zh-CN" altLang="en-US" sz="3200" b="1" kern="0">
                <a:solidFill>
                  <a:prstClr val="white"/>
                </a:solidFill>
                <a:latin typeface="微软雅黑" panose="020B0503020204020204" pitchFamily="34" charset="-122"/>
                <a:ea typeface="微软雅黑" panose="020B0503020204020204" pitchFamily="34" charset="-122"/>
                <a:cs typeface="Arial" panose="020B0604020202020204" pitchFamily="34" charset="0"/>
              </a:rPr>
              <a:t>公益性</a:t>
            </a:r>
            <a:endParaRPr lang="en-US" altLang="zh-CN" sz="3200" b="1"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42 Rectángulo">
            <a:extLst>
              <a:ext uri="{FF2B5EF4-FFF2-40B4-BE49-F238E27FC236}">
                <a16:creationId xmlns:a16="http://schemas.microsoft.com/office/drawing/2014/main" xmlns="" id="{53BB9DA6-ACAC-4094-B595-7FD394568F4B}"/>
              </a:ext>
            </a:extLst>
          </p:cNvPr>
          <p:cNvSpPr/>
          <p:nvPr/>
        </p:nvSpPr>
        <p:spPr>
          <a:xfrm>
            <a:off x="4790526" y="1953119"/>
            <a:ext cx="2634947" cy="1050453"/>
          </a:xfrm>
          <a:prstGeom prst="rect">
            <a:avLst/>
          </a:prstGeom>
          <a:solidFill>
            <a:srgbClr val="0BA29A"/>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91428" tIns="45713" rIns="91428" bIns="45713" anchor="ctr"/>
          <a:lstStyle/>
          <a:p>
            <a:pPr algn="ctr" defTabSz="1219170" eaLnBrk="0" fontAlgn="base" hangingPunct="0">
              <a:spcBef>
                <a:spcPct val="0"/>
              </a:spcBef>
              <a:spcAft>
                <a:spcPct val="0"/>
              </a:spcAft>
              <a:defRPr/>
            </a:pPr>
            <a:r>
              <a:rPr lang="zh-CN" altLang="en-US" sz="3200" b="1" kern="0">
                <a:solidFill>
                  <a:prstClr val="white"/>
                </a:solidFill>
                <a:latin typeface="微软雅黑" panose="020B0503020204020204" pitchFamily="34" charset="-122"/>
                <a:ea typeface="微软雅黑" panose="020B0503020204020204" pitchFamily="34" charset="-122"/>
                <a:cs typeface="Arial" panose="020B0604020202020204" pitchFamily="34" charset="0"/>
              </a:rPr>
              <a:t>自愿性</a:t>
            </a:r>
            <a:endParaRPr lang="en-US" altLang="zh-CN" sz="3200" b="1"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51 Rectángulo">
            <a:extLst>
              <a:ext uri="{FF2B5EF4-FFF2-40B4-BE49-F238E27FC236}">
                <a16:creationId xmlns:a16="http://schemas.microsoft.com/office/drawing/2014/main" xmlns="" id="{82C36924-87CF-468C-8724-0C7C8B2B1BC0}"/>
              </a:ext>
            </a:extLst>
          </p:cNvPr>
          <p:cNvSpPr/>
          <p:nvPr/>
        </p:nvSpPr>
        <p:spPr>
          <a:xfrm>
            <a:off x="8142113" y="1953119"/>
            <a:ext cx="2636709" cy="1050452"/>
          </a:xfrm>
          <a:prstGeom prst="rect">
            <a:avLst/>
          </a:prstGeom>
          <a:solidFill>
            <a:srgbClr val="F8B300"/>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91428" tIns="45713" rIns="91428" bIns="45713" anchor="ctr"/>
          <a:lstStyle/>
          <a:p>
            <a:pPr algn="ctr" defTabSz="1219170" eaLnBrk="0" fontAlgn="base" hangingPunct="0">
              <a:spcBef>
                <a:spcPct val="0"/>
              </a:spcBef>
              <a:spcAft>
                <a:spcPct val="0"/>
              </a:spcAft>
              <a:defRPr/>
            </a:pPr>
            <a:r>
              <a:rPr lang="zh-CN" altLang="en-US" sz="3200" b="1" kern="0">
                <a:solidFill>
                  <a:prstClr val="white"/>
                </a:solidFill>
                <a:latin typeface="微软雅黑" panose="020B0503020204020204" pitchFamily="34" charset="-122"/>
                <a:ea typeface="微软雅黑" panose="020B0503020204020204" pitchFamily="34" charset="-122"/>
                <a:cs typeface="Arial" panose="020B0604020202020204" pitchFamily="34" charset="0"/>
              </a:rPr>
              <a:t>公众性</a:t>
            </a:r>
            <a:endParaRPr lang="en-US" altLang="zh-CN" sz="3200" b="1"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 name="矩形 2">
            <a:extLst>
              <a:ext uri="{FF2B5EF4-FFF2-40B4-BE49-F238E27FC236}">
                <a16:creationId xmlns:a16="http://schemas.microsoft.com/office/drawing/2014/main" xmlns="" id="{A1E97FC4-5D17-48AC-BB59-53ED9BF5413B}"/>
              </a:ext>
            </a:extLst>
          </p:cNvPr>
          <p:cNvSpPr/>
          <p:nvPr/>
        </p:nvSpPr>
        <p:spPr>
          <a:xfrm>
            <a:off x="1350542" y="3452406"/>
            <a:ext cx="2708378" cy="2058577"/>
          </a:xfrm>
          <a:prstGeom prst="rect">
            <a:avLst/>
          </a:prstGeom>
        </p:spPr>
        <p:txBody>
          <a:bodyPr wrap="square">
            <a:spAutoFit/>
          </a:bodyPr>
          <a:lstStyle/>
          <a:p>
            <a:pPr algn="just">
              <a:lnSpc>
                <a:spcPct val="120000"/>
              </a:lnSpc>
              <a:buFont typeface="Wingdings" pitchFamily="2" charset="2"/>
              <a:buNone/>
            </a:pPr>
            <a:r>
              <a:rPr lang="zh-CN" altLang="en-US">
                <a:solidFill>
                  <a:srgbClr val="4472C4"/>
                </a:solidFill>
                <a:latin typeface="微软雅黑" pitchFamily="34" charset="-122"/>
                <a:ea typeface="微软雅黑" pitchFamily="34" charset="-122"/>
              </a:rPr>
              <a:t>志愿服务或是出于社会利益、或是出于爱心，它是基于利他主义的、自发的、不受任何人强迫的，且不以谋取报酬为目的自愿性行为。</a:t>
            </a:r>
            <a:endParaRPr lang="zh-CN" altLang="en-US" dirty="0">
              <a:solidFill>
                <a:srgbClr val="4472C4"/>
              </a:solidFill>
              <a:latin typeface="微软雅黑" pitchFamily="34" charset="-122"/>
              <a:ea typeface="微软雅黑" pitchFamily="34" charset="-122"/>
            </a:endParaRPr>
          </a:p>
        </p:txBody>
      </p:sp>
      <p:sp>
        <p:nvSpPr>
          <p:cNvPr id="4" name="矩形 3">
            <a:extLst>
              <a:ext uri="{FF2B5EF4-FFF2-40B4-BE49-F238E27FC236}">
                <a16:creationId xmlns:a16="http://schemas.microsoft.com/office/drawing/2014/main" xmlns="" id="{016AE57E-82D6-47D4-8022-A202EEFA509E}"/>
              </a:ext>
            </a:extLst>
          </p:cNvPr>
          <p:cNvSpPr/>
          <p:nvPr/>
        </p:nvSpPr>
        <p:spPr>
          <a:xfrm>
            <a:off x="4790526" y="3452406"/>
            <a:ext cx="2708378" cy="1754326"/>
          </a:xfrm>
          <a:prstGeom prst="rect">
            <a:avLst/>
          </a:prstGeom>
        </p:spPr>
        <p:txBody>
          <a:bodyPr wrap="square">
            <a:spAutoFit/>
          </a:bodyPr>
          <a:lstStyle/>
          <a:p>
            <a:pPr>
              <a:lnSpc>
                <a:spcPct val="120000"/>
              </a:lnSpc>
            </a:pPr>
            <a:r>
              <a:rPr lang="zh-CN" altLang="en-US">
                <a:solidFill>
                  <a:srgbClr val="0BA29A"/>
                </a:solidFill>
                <a:latin typeface="微软雅黑" pitchFamily="34" charset="-122"/>
                <a:ea typeface="微软雅黑" pitchFamily="34" charset="-122"/>
              </a:rPr>
              <a:t>尽管有些志愿活动搀杂着某些义务性的或利益性的因素和压力，但是志愿活动的本质是志愿性的而非强制性的。</a:t>
            </a:r>
            <a:endParaRPr lang="zh-CN" altLang="en-US" dirty="0">
              <a:solidFill>
                <a:srgbClr val="0BA29A"/>
              </a:solidFill>
              <a:latin typeface="微软雅黑" pitchFamily="34" charset="-122"/>
              <a:ea typeface="微软雅黑" pitchFamily="34" charset="-122"/>
            </a:endParaRPr>
          </a:p>
        </p:txBody>
      </p:sp>
      <p:sp>
        <p:nvSpPr>
          <p:cNvPr id="5" name="矩形 4">
            <a:extLst>
              <a:ext uri="{FF2B5EF4-FFF2-40B4-BE49-F238E27FC236}">
                <a16:creationId xmlns:a16="http://schemas.microsoft.com/office/drawing/2014/main" xmlns="" id="{2CF5E5FF-F57A-44EC-A978-7CFC5AC23F6F}"/>
              </a:ext>
            </a:extLst>
          </p:cNvPr>
          <p:cNvSpPr/>
          <p:nvPr/>
        </p:nvSpPr>
        <p:spPr>
          <a:xfrm>
            <a:off x="8106077" y="3452406"/>
            <a:ext cx="2804054" cy="2390976"/>
          </a:xfrm>
          <a:prstGeom prst="rect">
            <a:avLst/>
          </a:prstGeom>
        </p:spPr>
        <p:txBody>
          <a:bodyPr wrap="square">
            <a:spAutoFit/>
          </a:bodyPr>
          <a:lstStyle/>
          <a:p>
            <a:pPr algn="just">
              <a:lnSpc>
                <a:spcPct val="120000"/>
              </a:lnSpc>
              <a:buFont typeface="Wingdings" pitchFamily="2" charset="2"/>
              <a:buNone/>
            </a:pPr>
            <a:r>
              <a:rPr lang="zh-CN" altLang="en-US">
                <a:solidFill>
                  <a:srgbClr val="F8B300"/>
                </a:solidFill>
                <a:latin typeface="微软雅黑" pitchFamily="34" charset="-122"/>
                <a:ea typeface="微软雅黑" pitchFamily="34" charset="-122"/>
              </a:rPr>
              <a:t>志愿服务是公众参与社会生活的一种重要方式和途径。正式的参与和非正式的参与，正式的参与是有组织的参与，非正式的参与是指自发的、不计报酬的为社会或他人服务。</a:t>
            </a:r>
            <a:endParaRPr lang="zh-CN" altLang="en-US" dirty="0">
              <a:solidFill>
                <a:srgbClr val="F8B300"/>
              </a:solidFill>
              <a:latin typeface="微软雅黑" pitchFamily="34" charset="-122"/>
              <a:ea typeface="微软雅黑" pitchFamily="34" charset="-122"/>
            </a:endParaRPr>
          </a:p>
        </p:txBody>
      </p:sp>
    </p:spTree>
    <p:extLst>
      <p:ext uri="{BB962C8B-B14F-4D97-AF65-F5344CB8AC3E}">
        <p14:creationId xmlns:p14="http://schemas.microsoft.com/office/powerpoint/2010/main" val="39397206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randombar(horizontal)">
                                      <p:cBhvr>
                                        <p:cTn id="11" dur="500"/>
                                        <p:tgtEl>
                                          <p:spTgt spid="2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randombar(horizontal)">
                                      <p:cBhvr>
                                        <p:cTn id="23" dur="500"/>
                                        <p:tgtEl>
                                          <p:spTgt spid="31"/>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up)">
                                      <p:cBhvr>
                                        <p:cTn id="27" dur="500"/>
                                        <p:tgtEl>
                                          <p:spTgt spid="4"/>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up)">
                                      <p:cBhvr>
                                        <p:cTn id="31" dur="500"/>
                                        <p:tgtEl>
                                          <p:spTgt spid="26"/>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randombar(horizontal)">
                                      <p:cBhvr>
                                        <p:cTn id="35" dur="500"/>
                                        <p:tgtEl>
                                          <p:spTgt spid="35"/>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up)">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7" grpId="0" animBg="1"/>
      <p:bldP spid="31" grpId="0" animBg="1"/>
      <p:bldP spid="35" grpId="0" animBg="1"/>
      <p:bldP spid="3" grpId="0"/>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志愿服务的价值</a:t>
            </a:r>
            <a:endParaRPr kumimoji="0" lang="en-US" altLang="zh-CN"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 name="十字星 5">
            <a:extLst>
              <a:ext uri="{FF2B5EF4-FFF2-40B4-BE49-F238E27FC236}">
                <a16:creationId xmlns:a16="http://schemas.microsoft.com/office/drawing/2014/main" xmlns="" id="{06C6368A-AE55-4123-950E-1873E717F4C5}"/>
              </a:ext>
            </a:extLst>
          </p:cNvPr>
          <p:cNvSpPr/>
          <p:nvPr/>
        </p:nvSpPr>
        <p:spPr>
          <a:xfrm>
            <a:off x="4159208" y="2136233"/>
            <a:ext cx="3465513" cy="3465513"/>
          </a:xfrm>
          <a:prstGeom prst="star4">
            <a:avLst>
              <a:gd name="adj" fmla="val 22162"/>
            </a:avLst>
          </a:prstGeom>
          <a:solidFill>
            <a:srgbClr val="BFBFBF"/>
          </a:solidFill>
          <a:ln w="9525">
            <a:noFill/>
          </a:ln>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anose="020F0502020204030204" pitchFamily="34" charset="0"/>
              <a:ea typeface="宋体" panose="02010600030101010101" pitchFamily="2" charset="-122"/>
            </a:endParaRPr>
          </a:p>
        </p:txBody>
      </p:sp>
      <p:sp>
        <p:nvSpPr>
          <p:cNvPr id="17" name="椭圆 14">
            <a:extLst>
              <a:ext uri="{FF2B5EF4-FFF2-40B4-BE49-F238E27FC236}">
                <a16:creationId xmlns:a16="http://schemas.microsoft.com/office/drawing/2014/main" xmlns="" id="{446F6F11-B5E1-4C26-87B7-9068C7A40B05}"/>
              </a:ext>
            </a:extLst>
          </p:cNvPr>
          <p:cNvSpPr/>
          <p:nvPr/>
        </p:nvSpPr>
        <p:spPr>
          <a:xfrm>
            <a:off x="5279983" y="3218908"/>
            <a:ext cx="1173163" cy="1171575"/>
          </a:xfrm>
          <a:prstGeom prst="ellipse">
            <a:avLst/>
          </a:prstGeom>
          <a:solidFill>
            <a:srgbClr val="404040"/>
          </a:solidFill>
          <a:ln w="9525">
            <a:noFill/>
          </a:ln>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r>
              <a:rPr lang="zh-CN" altLang="en-US" sz="2400" b="1">
                <a:solidFill>
                  <a:srgbClr val="FFFFFF"/>
                </a:solidFill>
                <a:latin typeface="微软雅黑" panose="020B0503020204020204" pitchFamily="34" charset="-122"/>
                <a:ea typeface="微软雅黑" panose="020B0503020204020204" pitchFamily="34" charset="-122"/>
              </a:rPr>
              <a:t>价值</a:t>
            </a:r>
            <a:endParaRPr kumimoji="0" lang="zh-CN" altLang="en-US" sz="24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nvGrpSpPr>
          <p:cNvPr id="4" name="组合 3">
            <a:extLst>
              <a:ext uri="{FF2B5EF4-FFF2-40B4-BE49-F238E27FC236}">
                <a16:creationId xmlns:a16="http://schemas.microsoft.com/office/drawing/2014/main" xmlns="" id="{D217D924-11FA-4739-B9C4-0D887BD9D471}"/>
              </a:ext>
            </a:extLst>
          </p:cNvPr>
          <p:cNvGrpSpPr/>
          <p:nvPr/>
        </p:nvGrpSpPr>
        <p:grpSpPr>
          <a:xfrm>
            <a:off x="5305383" y="1550446"/>
            <a:ext cx="1173163" cy="1171575"/>
            <a:chOff x="5305383" y="1550446"/>
            <a:chExt cx="1173163" cy="1171575"/>
          </a:xfrm>
        </p:grpSpPr>
        <p:sp>
          <p:nvSpPr>
            <p:cNvPr id="13" name="椭圆 6">
              <a:extLst>
                <a:ext uri="{FF2B5EF4-FFF2-40B4-BE49-F238E27FC236}">
                  <a16:creationId xmlns:a16="http://schemas.microsoft.com/office/drawing/2014/main" xmlns="" id="{EAE1A4B8-9BBE-49E4-9E8E-F3CB2F532AA7}"/>
                </a:ext>
              </a:extLst>
            </p:cNvPr>
            <p:cNvSpPr/>
            <p:nvPr/>
          </p:nvSpPr>
          <p:spPr>
            <a:xfrm>
              <a:off x="5305383" y="1550446"/>
              <a:ext cx="1173163" cy="1171575"/>
            </a:xfrm>
            <a:prstGeom prst="ellipse">
              <a:avLst/>
            </a:prstGeom>
            <a:solidFill>
              <a:srgbClr val="0BA29A"/>
            </a:solidFill>
            <a:ln w="9525">
              <a:noFill/>
            </a:ln>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zh-CN"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anose="020F0502020204030204" pitchFamily="34" charset="0"/>
                <a:ea typeface="宋体" panose="02010600030101010101" pitchFamily="2" charset="-122"/>
              </a:endParaRPr>
            </a:p>
          </p:txBody>
        </p:sp>
        <p:sp>
          <p:nvSpPr>
            <p:cNvPr id="2" name="文本框 1">
              <a:extLst>
                <a:ext uri="{FF2B5EF4-FFF2-40B4-BE49-F238E27FC236}">
                  <a16:creationId xmlns:a16="http://schemas.microsoft.com/office/drawing/2014/main" xmlns="" id="{0E1EB0B8-1EB3-4D22-BA99-49627679ADDC}"/>
                </a:ext>
              </a:extLst>
            </p:cNvPr>
            <p:cNvSpPr txBox="1"/>
            <p:nvPr/>
          </p:nvSpPr>
          <p:spPr>
            <a:xfrm>
              <a:off x="5365747" y="1897463"/>
              <a:ext cx="1107996" cy="461665"/>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kumimoji="0" lang="zh-CN" altLang="en-US" sz="24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对社会</a:t>
              </a:r>
            </a:p>
          </p:txBody>
        </p:sp>
      </p:grpSp>
      <p:grpSp>
        <p:nvGrpSpPr>
          <p:cNvPr id="3" name="组合 2">
            <a:extLst>
              <a:ext uri="{FF2B5EF4-FFF2-40B4-BE49-F238E27FC236}">
                <a16:creationId xmlns:a16="http://schemas.microsoft.com/office/drawing/2014/main" xmlns="" id="{EE89B6A1-44FA-4A9A-8298-A8013C16A921}"/>
              </a:ext>
            </a:extLst>
          </p:cNvPr>
          <p:cNvGrpSpPr/>
          <p:nvPr/>
        </p:nvGrpSpPr>
        <p:grpSpPr>
          <a:xfrm>
            <a:off x="3479758" y="3282408"/>
            <a:ext cx="1171575" cy="1173163"/>
            <a:chOff x="3479758" y="3282408"/>
            <a:chExt cx="1171575" cy="1173163"/>
          </a:xfrm>
        </p:grpSpPr>
        <p:sp>
          <p:nvSpPr>
            <p:cNvPr id="15" name="椭圆 8">
              <a:extLst>
                <a:ext uri="{FF2B5EF4-FFF2-40B4-BE49-F238E27FC236}">
                  <a16:creationId xmlns:a16="http://schemas.microsoft.com/office/drawing/2014/main" xmlns="" id="{E6099BED-EECD-4BE8-BCB5-2483C54CCDC2}"/>
                </a:ext>
              </a:extLst>
            </p:cNvPr>
            <p:cNvSpPr/>
            <p:nvPr/>
          </p:nvSpPr>
          <p:spPr>
            <a:xfrm>
              <a:off x="3479758" y="3282408"/>
              <a:ext cx="1171575" cy="1173163"/>
            </a:xfrm>
            <a:prstGeom prst="ellipse">
              <a:avLst/>
            </a:prstGeom>
            <a:solidFill>
              <a:srgbClr val="4472C4"/>
            </a:solidFill>
            <a:ln w="9525">
              <a:noFill/>
            </a:ln>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zh-CN"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anose="020F0502020204030204" pitchFamily="34" charset="0"/>
                <a:ea typeface="宋体" panose="02010600030101010101" pitchFamily="2" charset="-122"/>
              </a:endParaRPr>
            </a:p>
          </p:txBody>
        </p:sp>
        <p:sp>
          <p:nvSpPr>
            <p:cNvPr id="22" name="文本框 21">
              <a:extLst>
                <a:ext uri="{FF2B5EF4-FFF2-40B4-BE49-F238E27FC236}">
                  <a16:creationId xmlns:a16="http://schemas.microsoft.com/office/drawing/2014/main" xmlns="" id="{31870A9B-6BEF-49C9-8B06-E57F7C91813C}"/>
                </a:ext>
              </a:extLst>
            </p:cNvPr>
            <p:cNvSpPr txBox="1"/>
            <p:nvPr/>
          </p:nvSpPr>
          <p:spPr>
            <a:xfrm>
              <a:off x="3479758" y="3638156"/>
              <a:ext cx="1107996" cy="461665"/>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kumimoji="0" lang="zh-CN" altLang="en-US" sz="24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对组织</a:t>
              </a:r>
            </a:p>
          </p:txBody>
        </p:sp>
      </p:grpSp>
      <p:grpSp>
        <p:nvGrpSpPr>
          <p:cNvPr id="10" name="组合 9">
            <a:extLst>
              <a:ext uri="{FF2B5EF4-FFF2-40B4-BE49-F238E27FC236}">
                <a16:creationId xmlns:a16="http://schemas.microsoft.com/office/drawing/2014/main" xmlns="" id="{AB3B342C-A181-488D-B41D-EFE7EA76CB3F}"/>
              </a:ext>
            </a:extLst>
          </p:cNvPr>
          <p:cNvGrpSpPr/>
          <p:nvPr/>
        </p:nvGrpSpPr>
        <p:grpSpPr>
          <a:xfrm>
            <a:off x="5333958" y="4903246"/>
            <a:ext cx="1171575" cy="1171575"/>
            <a:chOff x="5333958" y="4903246"/>
            <a:chExt cx="1171575" cy="1171575"/>
          </a:xfrm>
        </p:grpSpPr>
        <p:sp>
          <p:nvSpPr>
            <p:cNvPr id="16" name="椭圆 9">
              <a:extLst>
                <a:ext uri="{FF2B5EF4-FFF2-40B4-BE49-F238E27FC236}">
                  <a16:creationId xmlns:a16="http://schemas.microsoft.com/office/drawing/2014/main" xmlns="" id="{76E92418-F77B-4D58-82AE-7B92462698FE}"/>
                </a:ext>
              </a:extLst>
            </p:cNvPr>
            <p:cNvSpPr/>
            <p:nvPr/>
          </p:nvSpPr>
          <p:spPr>
            <a:xfrm>
              <a:off x="5333958" y="4903246"/>
              <a:ext cx="1171575" cy="1171575"/>
            </a:xfrm>
            <a:prstGeom prst="ellipse">
              <a:avLst/>
            </a:prstGeom>
            <a:solidFill>
              <a:srgbClr val="E61874"/>
            </a:solidFill>
            <a:ln w="9525">
              <a:noFill/>
            </a:ln>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zh-CN"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anose="020F0502020204030204" pitchFamily="34" charset="0"/>
                <a:ea typeface="宋体" panose="02010600030101010101" pitchFamily="2" charset="-122"/>
              </a:endParaRPr>
            </a:p>
          </p:txBody>
        </p:sp>
        <p:sp>
          <p:nvSpPr>
            <p:cNvPr id="23" name="文本框 22">
              <a:extLst>
                <a:ext uri="{FF2B5EF4-FFF2-40B4-BE49-F238E27FC236}">
                  <a16:creationId xmlns:a16="http://schemas.microsoft.com/office/drawing/2014/main" xmlns="" id="{F2A5F0C9-A28A-4067-8D43-925D51223DE2}"/>
                </a:ext>
              </a:extLst>
            </p:cNvPr>
            <p:cNvSpPr txBox="1"/>
            <p:nvPr/>
          </p:nvSpPr>
          <p:spPr>
            <a:xfrm>
              <a:off x="5365747" y="5266139"/>
              <a:ext cx="1107996" cy="461665"/>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kumimoji="0" lang="zh-CN" altLang="en-US" sz="24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对个人</a:t>
              </a:r>
            </a:p>
          </p:txBody>
        </p:sp>
      </p:grpSp>
      <p:grpSp>
        <p:nvGrpSpPr>
          <p:cNvPr id="5" name="组合 4">
            <a:extLst>
              <a:ext uri="{FF2B5EF4-FFF2-40B4-BE49-F238E27FC236}">
                <a16:creationId xmlns:a16="http://schemas.microsoft.com/office/drawing/2014/main" xmlns="" id="{2D29FC56-B69E-4B55-8D0F-0D797B080C40}"/>
              </a:ext>
            </a:extLst>
          </p:cNvPr>
          <p:cNvGrpSpPr/>
          <p:nvPr/>
        </p:nvGrpSpPr>
        <p:grpSpPr>
          <a:xfrm>
            <a:off x="7132596" y="3282408"/>
            <a:ext cx="1171575" cy="1173163"/>
            <a:chOff x="7132596" y="3282408"/>
            <a:chExt cx="1171575" cy="1173163"/>
          </a:xfrm>
        </p:grpSpPr>
        <p:sp>
          <p:nvSpPr>
            <p:cNvPr id="14" name="椭圆 7">
              <a:extLst>
                <a:ext uri="{FF2B5EF4-FFF2-40B4-BE49-F238E27FC236}">
                  <a16:creationId xmlns:a16="http://schemas.microsoft.com/office/drawing/2014/main" xmlns="" id="{E86FB522-176D-4933-B13A-AB08308D1012}"/>
                </a:ext>
              </a:extLst>
            </p:cNvPr>
            <p:cNvSpPr/>
            <p:nvPr/>
          </p:nvSpPr>
          <p:spPr>
            <a:xfrm>
              <a:off x="7132596" y="3282408"/>
              <a:ext cx="1171575" cy="1173163"/>
            </a:xfrm>
            <a:prstGeom prst="ellipse">
              <a:avLst/>
            </a:prstGeom>
            <a:solidFill>
              <a:srgbClr val="F8B300"/>
            </a:solidFill>
            <a:ln w="9525">
              <a:noFill/>
            </a:ln>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zh-CN"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1200" cap="none" spc="0" normalizeH="0" baseline="0" noProof="0" dirty="0">
                <a:ln>
                  <a:noFill/>
                </a:ln>
                <a:solidFill>
                  <a:srgbClr val="FFFFFF"/>
                </a:solidFill>
                <a:effectLst/>
                <a:uLnTx/>
                <a:uFillTx/>
                <a:latin typeface="Calibri" panose="020F0502020204030204" pitchFamily="34" charset="0"/>
                <a:ea typeface="宋体" panose="02010600030101010101" pitchFamily="2" charset="-122"/>
              </a:endParaRPr>
            </a:p>
          </p:txBody>
        </p:sp>
        <p:sp>
          <p:nvSpPr>
            <p:cNvPr id="24" name="文本框 23">
              <a:extLst>
                <a:ext uri="{FF2B5EF4-FFF2-40B4-BE49-F238E27FC236}">
                  <a16:creationId xmlns:a16="http://schemas.microsoft.com/office/drawing/2014/main" xmlns="" id="{2C00B734-4FC7-4DF1-A9CF-5D848B10ED2F}"/>
                </a:ext>
              </a:extLst>
            </p:cNvPr>
            <p:cNvSpPr txBox="1"/>
            <p:nvPr/>
          </p:nvSpPr>
          <p:spPr>
            <a:xfrm>
              <a:off x="7196175" y="3638155"/>
              <a:ext cx="1107996" cy="461665"/>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kumimoji="0" lang="zh-CN" altLang="en-US" sz="24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对国家</a:t>
              </a:r>
            </a:p>
          </p:txBody>
        </p:sp>
      </p:grpSp>
      <p:sp>
        <p:nvSpPr>
          <p:cNvPr id="6" name="矩形 5">
            <a:extLst>
              <a:ext uri="{FF2B5EF4-FFF2-40B4-BE49-F238E27FC236}">
                <a16:creationId xmlns:a16="http://schemas.microsoft.com/office/drawing/2014/main" xmlns="" id="{0E025625-A1A7-4FE0-81A0-978DF5E998F9}"/>
              </a:ext>
            </a:extLst>
          </p:cNvPr>
          <p:cNvSpPr/>
          <p:nvPr/>
        </p:nvSpPr>
        <p:spPr>
          <a:xfrm>
            <a:off x="6900908" y="1474825"/>
            <a:ext cx="4089647" cy="1338828"/>
          </a:xfrm>
          <a:prstGeom prst="rect">
            <a:avLst/>
          </a:prstGeom>
        </p:spPr>
        <p:txBody>
          <a:bodyPr wrap="square">
            <a:spAutoFit/>
          </a:bodyPr>
          <a:lstStyle/>
          <a:p>
            <a:pPr>
              <a:lnSpc>
                <a:spcPct val="150000"/>
              </a:lnSpc>
              <a:buFont typeface="Wingdings" pitchFamily="2" charset="2"/>
              <a:buNone/>
            </a:pPr>
            <a:r>
              <a:rPr lang="zh-CN" altLang="en-US">
                <a:solidFill>
                  <a:srgbClr val="0BA29A"/>
                </a:solidFill>
                <a:latin typeface="微软雅黑" pitchFamily="34" charset="-122"/>
                <a:ea typeface="微软雅黑" pitchFamily="34" charset="-122"/>
              </a:rPr>
              <a:t>有助于建立一个关怀、互助、信任、具有奉献精神的社会，并充分利用社会的人力资源。</a:t>
            </a:r>
            <a:endParaRPr lang="zh-CN" altLang="en-US" dirty="0">
              <a:solidFill>
                <a:srgbClr val="0BA29A"/>
              </a:solidFill>
              <a:latin typeface="微软雅黑" pitchFamily="34" charset="-122"/>
              <a:ea typeface="微软雅黑" pitchFamily="34" charset="-122"/>
            </a:endParaRPr>
          </a:p>
        </p:txBody>
      </p:sp>
      <p:sp>
        <p:nvSpPr>
          <p:cNvPr id="7" name="矩形 6">
            <a:extLst>
              <a:ext uri="{FF2B5EF4-FFF2-40B4-BE49-F238E27FC236}">
                <a16:creationId xmlns:a16="http://schemas.microsoft.com/office/drawing/2014/main" xmlns="" id="{32FB06F8-5261-4989-A7EE-20C64E8647CC}"/>
              </a:ext>
            </a:extLst>
          </p:cNvPr>
          <p:cNvSpPr/>
          <p:nvPr/>
        </p:nvSpPr>
        <p:spPr>
          <a:xfrm>
            <a:off x="892691" y="1474825"/>
            <a:ext cx="4176111" cy="1745761"/>
          </a:xfrm>
          <a:prstGeom prst="rect">
            <a:avLst/>
          </a:prstGeom>
        </p:spPr>
        <p:txBody>
          <a:bodyPr wrap="square">
            <a:spAutoFit/>
          </a:bodyPr>
          <a:lstStyle/>
          <a:p>
            <a:pPr algn="just">
              <a:lnSpc>
                <a:spcPct val="150000"/>
              </a:lnSpc>
              <a:buFont typeface="Wingdings" pitchFamily="2" charset="2"/>
              <a:buNone/>
            </a:pPr>
            <a:r>
              <a:rPr lang="zh-CN" altLang="en-US">
                <a:solidFill>
                  <a:srgbClr val="4472C4"/>
                </a:solidFill>
                <a:latin typeface="微软雅黑" pitchFamily="34" charset="-122"/>
                <a:ea typeface="微软雅黑" pitchFamily="34" charset="-122"/>
              </a:rPr>
              <a:t>有助于改善服务质量；有助于建立良好的组织形象；有助于培养组织的团队精神；有助于组织节约成本（如雅典奥运会节省</a:t>
            </a:r>
            <a:r>
              <a:rPr lang="en-US" altLang="zh-CN">
                <a:solidFill>
                  <a:srgbClr val="4472C4"/>
                </a:solidFill>
                <a:latin typeface="微软雅黑" pitchFamily="34" charset="-122"/>
                <a:ea typeface="微软雅黑" pitchFamily="34" charset="-122"/>
              </a:rPr>
              <a:t>1.2</a:t>
            </a:r>
            <a:r>
              <a:rPr lang="zh-CN" altLang="en-US">
                <a:solidFill>
                  <a:srgbClr val="4472C4"/>
                </a:solidFill>
                <a:latin typeface="微软雅黑" pitchFamily="34" charset="-122"/>
                <a:ea typeface="微软雅黑" pitchFamily="34" charset="-122"/>
              </a:rPr>
              <a:t>亿美元）。</a:t>
            </a:r>
            <a:endParaRPr lang="zh-CN" altLang="en-US" dirty="0">
              <a:solidFill>
                <a:srgbClr val="4472C4"/>
              </a:solidFill>
              <a:latin typeface="微软雅黑" pitchFamily="34" charset="-122"/>
              <a:ea typeface="微软雅黑" pitchFamily="34" charset="-122"/>
            </a:endParaRPr>
          </a:p>
        </p:txBody>
      </p:sp>
      <p:sp>
        <p:nvSpPr>
          <p:cNvPr id="8" name="矩形 7">
            <a:extLst>
              <a:ext uri="{FF2B5EF4-FFF2-40B4-BE49-F238E27FC236}">
                <a16:creationId xmlns:a16="http://schemas.microsoft.com/office/drawing/2014/main" xmlns="" id="{167287C8-5947-4D85-9D50-680D55631751}"/>
              </a:ext>
            </a:extLst>
          </p:cNvPr>
          <p:cNvSpPr/>
          <p:nvPr/>
        </p:nvSpPr>
        <p:spPr>
          <a:xfrm>
            <a:off x="892691" y="4810866"/>
            <a:ext cx="3954517" cy="1754326"/>
          </a:xfrm>
          <a:prstGeom prst="rect">
            <a:avLst/>
          </a:prstGeom>
        </p:spPr>
        <p:txBody>
          <a:bodyPr wrap="square">
            <a:spAutoFit/>
          </a:bodyPr>
          <a:lstStyle/>
          <a:p>
            <a:pPr algn="just">
              <a:lnSpc>
                <a:spcPct val="150000"/>
              </a:lnSpc>
              <a:buFont typeface="Wingdings" pitchFamily="2" charset="2"/>
              <a:buNone/>
            </a:pPr>
            <a:r>
              <a:rPr lang="zh-CN" altLang="en-US">
                <a:solidFill>
                  <a:srgbClr val="E61874"/>
                </a:solidFill>
                <a:latin typeface="微软雅黑" pitchFamily="34" charset="-122"/>
                <a:ea typeface="微软雅黑" pitchFamily="34" charset="-122"/>
              </a:rPr>
              <a:t>提供不同的学习和锻炼机会，有效地发展自己的潜能，培养实践的才能；可以发展良好的人际关系，培养友谊和丰富生活经验。</a:t>
            </a:r>
            <a:endParaRPr lang="zh-CN" altLang="en-US" dirty="0">
              <a:solidFill>
                <a:srgbClr val="E61874"/>
              </a:solidFill>
              <a:latin typeface="微软雅黑" pitchFamily="34" charset="-122"/>
              <a:ea typeface="微软雅黑" pitchFamily="34" charset="-122"/>
            </a:endParaRPr>
          </a:p>
        </p:txBody>
      </p:sp>
      <p:sp>
        <p:nvSpPr>
          <p:cNvPr id="9" name="矩形 8">
            <a:extLst>
              <a:ext uri="{FF2B5EF4-FFF2-40B4-BE49-F238E27FC236}">
                <a16:creationId xmlns:a16="http://schemas.microsoft.com/office/drawing/2014/main" xmlns="" id="{0FCBE8C8-DD0B-4C97-977B-4E2147458AC8}"/>
              </a:ext>
            </a:extLst>
          </p:cNvPr>
          <p:cNvSpPr/>
          <p:nvPr/>
        </p:nvSpPr>
        <p:spPr>
          <a:xfrm>
            <a:off x="6900908" y="5013612"/>
            <a:ext cx="4213935" cy="874407"/>
          </a:xfrm>
          <a:prstGeom prst="rect">
            <a:avLst/>
          </a:prstGeom>
        </p:spPr>
        <p:txBody>
          <a:bodyPr wrap="square">
            <a:spAutoFit/>
          </a:bodyPr>
          <a:lstStyle/>
          <a:p>
            <a:pPr algn="just">
              <a:lnSpc>
                <a:spcPct val="150000"/>
              </a:lnSpc>
              <a:buFont typeface="Wingdings" pitchFamily="2" charset="2"/>
              <a:buNone/>
            </a:pPr>
            <a:r>
              <a:rPr lang="zh-CN" altLang="en-US">
                <a:solidFill>
                  <a:srgbClr val="FFC000"/>
                </a:solidFill>
                <a:latin typeface="微软雅黑" pitchFamily="34" charset="-122"/>
                <a:ea typeface="微软雅黑" pitchFamily="34" charset="-122"/>
              </a:rPr>
              <a:t>有利于国际交流，促进志愿服务的国际化，促进世界的和平与发展。</a:t>
            </a:r>
            <a:endParaRPr lang="zh-CN" altLang="en-US" dirty="0">
              <a:solidFill>
                <a:srgbClr val="FFC000"/>
              </a:solidFill>
              <a:latin typeface="微软雅黑" pitchFamily="34" charset="-122"/>
              <a:ea typeface="微软雅黑" pitchFamily="34" charset="-122"/>
            </a:endParaRPr>
          </a:p>
        </p:txBody>
      </p:sp>
    </p:spTree>
    <p:extLst>
      <p:ext uri="{BB962C8B-B14F-4D97-AF65-F5344CB8AC3E}">
        <p14:creationId xmlns:p14="http://schemas.microsoft.com/office/powerpoint/2010/main" val="412846392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750" fill="hold"/>
                                        <p:tgtEl>
                                          <p:spTgt spid="12"/>
                                        </p:tgtEl>
                                        <p:attrNameLst>
                                          <p:attrName>ppt_w</p:attrName>
                                        </p:attrNameLst>
                                      </p:cBhvr>
                                      <p:tavLst>
                                        <p:tav tm="0">
                                          <p:val>
                                            <p:fltVal val="0"/>
                                          </p:val>
                                        </p:tav>
                                        <p:tav tm="100000">
                                          <p:val>
                                            <p:strVal val="#ppt_w"/>
                                          </p:val>
                                        </p:tav>
                                      </p:tavLst>
                                    </p:anim>
                                    <p:anim calcmode="lin" valueType="num">
                                      <p:cBhvr>
                                        <p:cTn id="12" dur="750" fill="hold"/>
                                        <p:tgtEl>
                                          <p:spTgt spid="12"/>
                                        </p:tgtEl>
                                        <p:attrNameLst>
                                          <p:attrName>ppt_h</p:attrName>
                                        </p:attrNameLst>
                                      </p:cBhvr>
                                      <p:tavLst>
                                        <p:tav tm="0">
                                          <p:val>
                                            <p:fltVal val="0"/>
                                          </p:val>
                                        </p:tav>
                                        <p:tav tm="100000">
                                          <p:val>
                                            <p:strVal val="#ppt_h"/>
                                          </p:val>
                                        </p:tav>
                                      </p:tavLst>
                                    </p:anim>
                                    <p:animEffect transition="in" filter="fade">
                                      <p:cBhvr>
                                        <p:cTn id="13" dur="750"/>
                                        <p:tgtEl>
                                          <p:spTgt spid="12"/>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750" fill="hold"/>
                                        <p:tgtEl>
                                          <p:spTgt spid="17"/>
                                        </p:tgtEl>
                                        <p:attrNameLst>
                                          <p:attrName>ppt_w</p:attrName>
                                        </p:attrNameLst>
                                      </p:cBhvr>
                                      <p:tavLst>
                                        <p:tav tm="0">
                                          <p:val>
                                            <p:fltVal val="0"/>
                                          </p:val>
                                        </p:tav>
                                        <p:tav tm="100000">
                                          <p:val>
                                            <p:strVal val="#ppt_w"/>
                                          </p:val>
                                        </p:tav>
                                      </p:tavLst>
                                    </p:anim>
                                    <p:anim calcmode="lin" valueType="num">
                                      <p:cBhvr>
                                        <p:cTn id="18" dur="750" fill="hold"/>
                                        <p:tgtEl>
                                          <p:spTgt spid="17"/>
                                        </p:tgtEl>
                                        <p:attrNameLst>
                                          <p:attrName>ppt_h</p:attrName>
                                        </p:attrNameLst>
                                      </p:cBhvr>
                                      <p:tavLst>
                                        <p:tav tm="0">
                                          <p:val>
                                            <p:fltVal val="0"/>
                                          </p:val>
                                        </p:tav>
                                        <p:tav tm="100000">
                                          <p:val>
                                            <p:strVal val="#ppt_h"/>
                                          </p:val>
                                        </p:tav>
                                      </p:tavLst>
                                    </p:anim>
                                    <p:animEffect transition="in" filter="fade">
                                      <p:cBhvr>
                                        <p:cTn id="19" dur="750"/>
                                        <p:tgtEl>
                                          <p:spTgt spid="17"/>
                                        </p:tgtEl>
                                      </p:cBhvr>
                                    </p:animEffect>
                                  </p:childTnLst>
                                </p:cTn>
                              </p:par>
                            </p:childTnLst>
                          </p:cTn>
                        </p:par>
                        <p:par>
                          <p:cTn id="20" fill="hold">
                            <p:stCondLst>
                              <p:cond delay="2250"/>
                            </p:stCondLst>
                            <p:childTnLst>
                              <p:par>
                                <p:cTn id="21" presetID="53" presetClass="entr" presetSubtype="16"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750" fill="hold"/>
                                        <p:tgtEl>
                                          <p:spTgt spid="3"/>
                                        </p:tgtEl>
                                        <p:attrNameLst>
                                          <p:attrName>ppt_w</p:attrName>
                                        </p:attrNameLst>
                                      </p:cBhvr>
                                      <p:tavLst>
                                        <p:tav tm="0">
                                          <p:val>
                                            <p:fltVal val="0"/>
                                          </p:val>
                                        </p:tav>
                                        <p:tav tm="100000">
                                          <p:val>
                                            <p:strVal val="#ppt_w"/>
                                          </p:val>
                                        </p:tav>
                                      </p:tavLst>
                                    </p:anim>
                                    <p:anim calcmode="lin" valueType="num">
                                      <p:cBhvr>
                                        <p:cTn id="24" dur="750" fill="hold"/>
                                        <p:tgtEl>
                                          <p:spTgt spid="3"/>
                                        </p:tgtEl>
                                        <p:attrNameLst>
                                          <p:attrName>ppt_h</p:attrName>
                                        </p:attrNameLst>
                                      </p:cBhvr>
                                      <p:tavLst>
                                        <p:tav tm="0">
                                          <p:val>
                                            <p:fltVal val="0"/>
                                          </p:val>
                                        </p:tav>
                                        <p:tav tm="100000">
                                          <p:val>
                                            <p:strVal val="#ppt_h"/>
                                          </p:val>
                                        </p:tav>
                                      </p:tavLst>
                                    </p:anim>
                                    <p:animEffect transition="in" filter="fade">
                                      <p:cBhvr>
                                        <p:cTn id="25" dur="750"/>
                                        <p:tgtEl>
                                          <p:spTgt spid="3"/>
                                        </p:tgtEl>
                                      </p:cBhvr>
                                    </p:animEffect>
                                  </p:childTnLst>
                                </p:cTn>
                              </p:par>
                            </p:childTnLst>
                          </p:cTn>
                        </p:par>
                        <p:par>
                          <p:cTn id="26" fill="hold">
                            <p:stCondLst>
                              <p:cond delay="3000"/>
                            </p:stCondLst>
                            <p:childTnLst>
                              <p:par>
                                <p:cTn id="27" presetID="53" presetClass="entr" presetSubtype="16"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750" fill="hold"/>
                                        <p:tgtEl>
                                          <p:spTgt spid="4"/>
                                        </p:tgtEl>
                                        <p:attrNameLst>
                                          <p:attrName>ppt_w</p:attrName>
                                        </p:attrNameLst>
                                      </p:cBhvr>
                                      <p:tavLst>
                                        <p:tav tm="0">
                                          <p:val>
                                            <p:fltVal val="0"/>
                                          </p:val>
                                        </p:tav>
                                        <p:tav tm="100000">
                                          <p:val>
                                            <p:strVal val="#ppt_w"/>
                                          </p:val>
                                        </p:tav>
                                      </p:tavLst>
                                    </p:anim>
                                    <p:anim calcmode="lin" valueType="num">
                                      <p:cBhvr>
                                        <p:cTn id="30" dur="750" fill="hold"/>
                                        <p:tgtEl>
                                          <p:spTgt spid="4"/>
                                        </p:tgtEl>
                                        <p:attrNameLst>
                                          <p:attrName>ppt_h</p:attrName>
                                        </p:attrNameLst>
                                      </p:cBhvr>
                                      <p:tavLst>
                                        <p:tav tm="0">
                                          <p:val>
                                            <p:fltVal val="0"/>
                                          </p:val>
                                        </p:tav>
                                        <p:tav tm="100000">
                                          <p:val>
                                            <p:strVal val="#ppt_h"/>
                                          </p:val>
                                        </p:tav>
                                      </p:tavLst>
                                    </p:anim>
                                    <p:animEffect transition="in" filter="fade">
                                      <p:cBhvr>
                                        <p:cTn id="31" dur="750"/>
                                        <p:tgtEl>
                                          <p:spTgt spid="4"/>
                                        </p:tgtEl>
                                      </p:cBhvr>
                                    </p:animEffect>
                                  </p:childTnLst>
                                </p:cTn>
                              </p:par>
                            </p:childTnLst>
                          </p:cTn>
                        </p:par>
                        <p:par>
                          <p:cTn id="32" fill="hold">
                            <p:stCondLst>
                              <p:cond delay="3750"/>
                            </p:stCondLst>
                            <p:childTnLst>
                              <p:par>
                                <p:cTn id="33" presetID="53" presetClass="entr" presetSubtype="16"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750" fill="hold"/>
                                        <p:tgtEl>
                                          <p:spTgt spid="5"/>
                                        </p:tgtEl>
                                        <p:attrNameLst>
                                          <p:attrName>ppt_w</p:attrName>
                                        </p:attrNameLst>
                                      </p:cBhvr>
                                      <p:tavLst>
                                        <p:tav tm="0">
                                          <p:val>
                                            <p:fltVal val="0"/>
                                          </p:val>
                                        </p:tav>
                                        <p:tav tm="100000">
                                          <p:val>
                                            <p:strVal val="#ppt_w"/>
                                          </p:val>
                                        </p:tav>
                                      </p:tavLst>
                                    </p:anim>
                                    <p:anim calcmode="lin" valueType="num">
                                      <p:cBhvr>
                                        <p:cTn id="36" dur="750" fill="hold"/>
                                        <p:tgtEl>
                                          <p:spTgt spid="5"/>
                                        </p:tgtEl>
                                        <p:attrNameLst>
                                          <p:attrName>ppt_h</p:attrName>
                                        </p:attrNameLst>
                                      </p:cBhvr>
                                      <p:tavLst>
                                        <p:tav tm="0">
                                          <p:val>
                                            <p:fltVal val="0"/>
                                          </p:val>
                                        </p:tav>
                                        <p:tav tm="100000">
                                          <p:val>
                                            <p:strVal val="#ppt_h"/>
                                          </p:val>
                                        </p:tav>
                                      </p:tavLst>
                                    </p:anim>
                                    <p:animEffect transition="in" filter="fade">
                                      <p:cBhvr>
                                        <p:cTn id="37" dur="750"/>
                                        <p:tgtEl>
                                          <p:spTgt spid="5"/>
                                        </p:tgtEl>
                                      </p:cBhvr>
                                    </p:animEffect>
                                  </p:childTnLst>
                                </p:cTn>
                              </p:par>
                            </p:childTnLst>
                          </p:cTn>
                        </p:par>
                        <p:par>
                          <p:cTn id="38" fill="hold">
                            <p:stCondLst>
                              <p:cond delay="4500"/>
                            </p:stCondLst>
                            <p:childTnLst>
                              <p:par>
                                <p:cTn id="39" presetID="53" presetClass="entr" presetSubtype="16"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750" fill="hold"/>
                                        <p:tgtEl>
                                          <p:spTgt spid="10"/>
                                        </p:tgtEl>
                                        <p:attrNameLst>
                                          <p:attrName>ppt_w</p:attrName>
                                        </p:attrNameLst>
                                      </p:cBhvr>
                                      <p:tavLst>
                                        <p:tav tm="0">
                                          <p:val>
                                            <p:fltVal val="0"/>
                                          </p:val>
                                        </p:tav>
                                        <p:tav tm="100000">
                                          <p:val>
                                            <p:strVal val="#ppt_w"/>
                                          </p:val>
                                        </p:tav>
                                      </p:tavLst>
                                    </p:anim>
                                    <p:anim calcmode="lin" valueType="num">
                                      <p:cBhvr>
                                        <p:cTn id="42" dur="750" fill="hold"/>
                                        <p:tgtEl>
                                          <p:spTgt spid="10"/>
                                        </p:tgtEl>
                                        <p:attrNameLst>
                                          <p:attrName>ppt_h</p:attrName>
                                        </p:attrNameLst>
                                      </p:cBhvr>
                                      <p:tavLst>
                                        <p:tav tm="0">
                                          <p:val>
                                            <p:fltVal val="0"/>
                                          </p:val>
                                        </p:tav>
                                        <p:tav tm="100000">
                                          <p:val>
                                            <p:strVal val="#ppt_h"/>
                                          </p:val>
                                        </p:tav>
                                      </p:tavLst>
                                    </p:anim>
                                    <p:animEffect transition="in" filter="fade">
                                      <p:cBhvr>
                                        <p:cTn id="43" dur="750"/>
                                        <p:tgtEl>
                                          <p:spTgt spid="10"/>
                                        </p:tgtEl>
                                      </p:cBhvr>
                                    </p:animEffect>
                                  </p:childTnLst>
                                </p:cTn>
                              </p:par>
                            </p:childTnLst>
                          </p:cTn>
                        </p:par>
                        <p:par>
                          <p:cTn id="44" fill="hold">
                            <p:stCondLst>
                              <p:cond delay="5250"/>
                            </p:stCondLst>
                            <p:childTnLst>
                              <p:par>
                                <p:cTn id="45" presetID="22" presetClass="entr" presetSubtype="1"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up)">
                                      <p:cBhvr>
                                        <p:cTn id="47" dur="750"/>
                                        <p:tgtEl>
                                          <p:spTgt spid="7"/>
                                        </p:tgtEl>
                                      </p:cBhvr>
                                    </p:animEffect>
                                  </p:childTnLst>
                                </p:cTn>
                              </p:par>
                            </p:childTnLst>
                          </p:cTn>
                        </p:par>
                        <p:par>
                          <p:cTn id="48" fill="hold">
                            <p:stCondLst>
                              <p:cond delay="6000"/>
                            </p:stCondLst>
                            <p:childTnLst>
                              <p:par>
                                <p:cTn id="49" presetID="22" presetClass="entr" presetSubtype="1"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up)">
                                      <p:cBhvr>
                                        <p:cTn id="51" dur="750"/>
                                        <p:tgtEl>
                                          <p:spTgt spid="6"/>
                                        </p:tgtEl>
                                      </p:cBhvr>
                                    </p:animEffect>
                                  </p:childTnLst>
                                </p:cTn>
                              </p:par>
                            </p:childTnLst>
                          </p:cTn>
                        </p:par>
                        <p:par>
                          <p:cTn id="52" fill="hold">
                            <p:stCondLst>
                              <p:cond delay="6750"/>
                            </p:stCondLst>
                            <p:childTnLst>
                              <p:par>
                                <p:cTn id="53" presetID="22" presetClass="entr" presetSubtype="1"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up)">
                                      <p:cBhvr>
                                        <p:cTn id="55" dur="750"/>
                                        <p:tgtEl>
                                          <p:spTgt spid="9"/>
                                        </p:tgtEl>
                                      </p:cBhvr>
                                    </p:animEffect>
                                  </p:childTnLst>
                                </p:cTn>
                              </p:par>
                            </p:childTnLst>
                          </p:cTn>
                        </p:par>
                        <p:par>
                          <p:cTn id="56" fill="hold">
                            <p:stCondLst>
                              <p:cond delay="7500"/>
                            </p:stCondLst>
                            <p:childTnLst>
                              <p:par>
                                <p:cTn id="57" presetID="22" presetClass="entr" presetSubtype="1"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up)">
                                      <p:cBhvr>
                                        <p:cTn id="59"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2" grpId="0" animBg="1"/>
      <p:bldP spid="17" grpId="0" animBg="1"/>
      <p:bldP spid="6" grpId="0"/>
      <p:bldP spid="7"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志愿服务的价值</a:t>
            </a:r>
            <a:endParaRPr kumimoji="0" lang="en-US" altLang="zh-CN"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 name="组合 1">
            <a:extLst>
              <a:ext uri="{FF2B5EF4-FFF2-40B4-BE49-F238E27FC236}">
                <a16:creationId xmlns:a16="http://schemas.microsoft.com/office/drawing/2014/main" xmlns="" id="{D06D55A7-671F-4F36-B269-8CF26D152DB2}"/>
              </a:ext>
            </a:extLst>
          </p:cNvPr>
          <p:cNvGrpSpPr/>
          <p:nvPr/>
        </p:nvGrpSpPr>
        <p:grpSpPr>
          <a:xfrm>
            <a:off x="1308665" y="2144692"/>
            <a:ext cx="1817762" cy="3581405"/>
            <a:chOff x="1308665" y="2144692"/>
            <a:chExt cx="1817762" cy="3581405"/>
          </a:xfrm>
        </p:grpSpPr>
        <p:sp>
          <p:nvSpPr>
            <p:cNvPr id="19" name="Freeform 5">
              <a:extLst>
                <a:ext uri="{FF2B5EF4-FFF2-40B4-BE49-F238E27FC236}">
                  <a16:creationId xmlns:a16="http://schemas.microsoft.com/office/drawing/2014/main" xmlns="" id="{20681433-15C7-4FAD-ADA1-DAF458231AEF}"/>
                </a:ext>
              </a:extLst>
            </p:cNvPr>
            <p:cNvSpPr>
              <a:spLocks/>
            </p:cNvSpPr>
            <p:nvPr/>
          </p:nvSpPr>
          <p:spPr bwMode="auto">
            <a:xfrm>
              <a:off x="1308665" y="2144692"/>
              <a:ext cx="1817762" cy="3581405"/>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solidFill>
              <a:srgbClr val="E61874"/>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3" name="矩形 2">
              <a:extLst>
                <a:ext uri="{FF2B5EF4-FFF2-40B4-BE49-F238E27FC236}">
                  <a16:creationId xmlns:a16="http://schemas.microsoft.com/office/drawing/2014/main" xmlns="" id="{F20DD56C-5CFC-478C-9E23-15B50B828E7B}"/>
                </a:ext>
              </a:extLst>
            </p:cNvPr>
            <p:cNvSpPr/>
            <p:nvPr/>
          </p:nvSpPr>
          <p:spPr>
            <a:xfrm>
              <a:off x="1933563" y="2658121"/>
              <a:ext cx="1035871" cy="2554545"/>
            </a:xfrm>
            <a:prstGeom prst="rect">
              <a:avLst/>
            </a:prstGeom>
          </p:spPr>
          <p:txBody>
            <a:bodyPr wrap="square">
              <a:spAutoFit/>
            </a:bodyPr>
            <a:lstStyle/>
            <a:p>
              <a:pPr lvl="0">
                <a:spcAft>
                  <a:spcPts val="0"/>
                </a:spcAft>
              </a:pPr>
              <a:r>
                <a:rPr lang="zh-CN" altLang="en-US" sz="4000">
                  <a:solidFill>
                    <a:schemeClr val="bg1"/>
                  </a:solidFill>
                  <a:latin typeface="微软雅黑" panose="020B0503020204020204" pitchFamily="34" charset="-122"/>
                  <a:ea typeface="微软雅黑" panose="020B0503020204020204" pitchFamily="34" charset="-122"/>
                </a:rPr>
                <a:t>自愿参加</a:t>
              </a:r>
            </a:p>
          </p:txBody>
        </p:sp>
      </p:grpSp>
      <p:grpSp>
        <p:nvGrpSpPr>
          <p:cNvPr id="4" name="组合 3">
            <a:extLst>
              <a:ext uri="{FF2B5EF4-FFF2-40B4-BE49-F238E27FC236}">
                <a16:creationId xmlns:a16="http://schemas.microsoft.com/office/drawing/2014/main" xmlns="" id="{FCB003E1-ABFC-4683-8DA3-4B4161788039}"/>
              </a:ext>
            </a:extLst>
          </p:cNvPr>
          <p:cNvGrpSpPr/>
          <p:nvPr/>
        </p:nvGrpSpPr>
        <p:grpSpPr>
          <a:xfrm>
            <a:off x="3848313" y="2144692"/>
            <a:ext cx="1817762" cy="3581405"/>
            <a:chOff x="3848313" y="2144692"/>
            <a:chExt cx="1817762" cy="3581405"/>
          </a:xfrm>
        </p:grpSpPr>
        <p:sp>
          <p:nvSpPr>
            <p:cNvPr id="30" name="Freeform 5">
              <a:extLst>
                <a:ext uri="{FF2B5EF4-FFF2-40B4-BE49-F238E27FC236}">
                  <a16:creationId xmlns:a16="http://schemas.microsoft.com/office/drawing/2014/main" xmlns="" id="{E5AF6D1A-4BD7-4B45-A882-52133ED2AA07}"/>
                </a:ext>
              </a:extLst>
            </p:cNvPr>
            <p:cNvSpPr>
              <a:spLocks/>
            </p:cNvSpPr>
            <p:nvPr/>
          </p:nvSpPr>
          <p:spPr bwMode="auto">
            <a:xfrm>
              <a:off x="3848313" y="2144692"/>
              <a:ext cx="1817762" cy="3581405"/>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solidFill>
              <a:srgbClr val="0BA29A"/>
            </a:solidFill>
            <a:ln w="12700">
              <a:noFill/>
              <a:round/>
              <a:headEnd/>
              <a:tailEnd/>
            </a:ln>
          </p:spPr>
          <p:txBody>
            <a:bodyPr vert="horz" wrap="square" lIns="121920" tIns="60960" rIns="121920" bIns="60960" numCol="1" anchor="t" anchorCtr="0" compatLnSpc="1">
              <a:prstTxWarp prst="textNoShape">
                <a:avLst/>
              </a:prstTxWarp>
            </a:bodyPr>
            <a:lstStyle/>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47" name="矩形 46">
              <a:extLst>
                <a:ext uri="{FF2B5EF4-FFF2-40B4-BE49-F238E27FC236}">
                  <a16:creationId xmlns:a16="http://schemas.microsoft.com/office/drawing/2014/main" xmlns="" id="{79FE3C84-6D04-4867-8176-EADA02F0EB05}"/>
                </a:ext>
              </a:extLst>
            </p:cNvPr>
            <p:cNvSpPr/>
            <p:nvPr/>
          </p:nvSpPr>
          <p:spPr>
            <a:xfrm>
              <a:off x="4469584" y="2658120"/>
              <a:ext cx="1035871" cy="2554545"/>
            </a:xfrm>
            <a:prstGeom prst="rect">
              <a:avLst/>
            </a:prstGeom>
          </p:spPr>
          <p:txBody>
            <a:bodyPr wrap="square">
              <a:spAutoFit/>
            </a:bodyPr>
            <a:lstStyle/>
            <a:p>
              <a:pPr lvl="0">
                <a:spcAft>
                  <a:spcPts val="0"/>
                </a:spcAft>
              </a:pPr>
              <a:r>
                <a:rPr lang="zh-CN" altLang="en-US" sz="4000">
                  <a:solidFill>
                    <a:schemeClr val="bg1"/>
                  </a:solidFill>
                  <a:latin typeface="微软雅黑" panose="020B0503020204020204" pitchFamily="34" charset="-122"/>
                  <a:ea typeface="微软雅黑" panose="020B0503020204020204" pitchFamily="34" charset="-122"/>
                </a:rPr>
                <a:t>量力而行</a:t>
              </a:r>
            </a:p>
          </p:txBody>
        </p:sp>
      </p:grpSp>
      <p:grpSp>
        <p:nvGrpSpPr>
          <p:cNvPr id="5" name="组合 4">
            <a:extLst>
              <a:ext uri="{FF2B5EF4-FFF2-40B4-BE49-F238E27FC236}">
                <a16:creationId xmlns:a16="http://schemas.microsoft.com/office/drawing/2014/main" xmlns="" id="{AD2FDE38-B7D4-4491-9351-7DDE05C86FDE}"/>
              </a:ext>
            </a:extLst>
          </p:cNvPr>
          <p:cNvGrpSpPr/>
          <p:nvPr/>
        </p:nvGrpSpPr>
        <p:grpSpPr>
          <a:xfrm>
            <a:off x="6387961" y="2144692"/>
            <a:ext cx="1817762" cy="3581405"/>
            <a:chOff x="6387961" y="2144692"/>
            <a:chExt cx="1817762" cy="3581405"/>
          </a:xfrm>
        </p:grpSpPr>
        <p:sp>
          <p:nvSpPr>
            <p:cNvPr id="36" name="Freeform 5">
              <a:extLst>
                <a:ext uri="{FF2B5EF4-FFF2-40B4-BE49-F238E27FC236}">
                  <a16:creationId xmlns:a16="http://schemas.microsoft.com/office/drawing/2014/main" xmlns="" id="{861D5F40-7D17-4B92-9D57-C323E460B1F7}"/>
                </a:ext>
              </a:extLst>
            </p:cNvPr>
            <p:cNvSpPr>
              <a:spLocks/>
            </p:cNvSpPr>
            <p:nvPr/>
          </p:nvSpPr>
          <p:spPr bwMode="auto">
            <a:xfrm>
              <a:off x="6387961" y="2144692"/>
              <a:ext cx="1817762" cy="3581405"/>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solidFill>
              <a:srgbClr val="F8B300"/>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48" name="矩形 47">
              <a:extLst>
                <a:ext uri="{FF2B5EF4-FFF2-40B4-BE49-F238E27FC236}">
                  <a16:creationId xmlns:a16="http://schemas.microsoft.com/office/drawing/2014/main" xmlns="" id="{02F8A651-E1F4-44D5-BC7A-F14391D2AD19}"/>
                </a:ext>
              </a:extLst>
            </p:cNvPr>
            <p:cNvSpPr/>
            <p:nvPr/>
          </p:nvSpPr>
          <p:spPr>
            <a:xfrm>
              <a:off x="6887302" y="2679574"/>
              <a:ext cx="1035871" cy="2554545"/>
            </a:xfrm>
            <a:prstGeom prst="rect">
              <a:avLst/>
            </a:prstGeom>
          </p:spPr>
          <p:txBody>
            <a:bodyPr wrap="square">
              <a:spAutoFit/>
            </a:bodyPr>
            <a:lstStyle/>
            <a:p>
              <a:pPr lvl="0">
                <a:spcAft>
                  <a:spcPts val="0"/>
                </a:spcAft>
              </a:pPr>
              <a:r>
                <a:rPr lang="zh-CN" altLang="en-US" sz="4000">
                  <a:solidFill>
                    <a:schemeClr val="bg1"/>
                  </a:solidFill>
                  <a:latin typeface="微软雅黑" panose="020B0503020204020204" pitchFamily="34" charset="-122"/>
                  <a:ea typeface="微软雅黑" panose="020B0503020204020204" pitchFamily="34" charset="-122"/>
                </a:rPr>
                <a:t>持之以恒</a:t>
              </a:r>
            </a:p>
          </p:txBody>
        </p:sp>
      </p:grpSp>
      <p:grpSp>
        <p:nvGrpSpPr>
          <p:cNvPr id="6" name="组合 5">
            <a:extLst>
              <a:ext uri="{FF2B5EF4-FFF2-40B4-BE49-F238E27FC236}">
                <a16:creationId xmlns:a16="http://schemas.microsoft.com/office/drawing/2014/main" xmlns="" id="{74F5CA68-1569-449B-84DB-E954DE4D0914}"/>
              </a:ext>
            </a:extLst>
          </p:cNvPr>
          <p:cNvGrpSpPr/>
          <p:nvPr/>
        </p:nvGrpSpPr>
        <p:grpSpPr>
          <a:xfrm>
            <a:off x="8927611" y="2144692"/>
            <a:ext cx="1817762" cy="3581405"/>
            <a:chOff x="8927611" y="2144692"/>
            <a:chExt cx="1817762" cy="3581405"/>
          </a:xfrm>
        </p:grpSpPr>
        <p:sp>
          <p:nvSpPr>
            <p:cNvPr id="42" name="Freeform 5">
              <a:extLst>
                <a:ext uri="{FF2B5EF4-FFF2-40B4-BE49-F238E27FC236}">
                  <a16:creationId xmlns:a16="http://schemas.microsoft.com/office/drawing/2014/main" xmlns="" id="{CB39B03F-7B7E-4FD8-A4D4-E09CD1712F21}"/>
                </a:ext>
              </a:extLst>
            </p:cNvPr>
            <p:cNvSpPr>
              <a:spLocks/>
            </p:cNvSpPr>
            <p:nvPr/>
          </p:nvSpPr>
          <p:spPr bwMode="auto">
            <a:xfrm>
              <a:off x="8927611" y="2144692"/>
              <a:ext cx="1817762" cy="3581405"/>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solidFill>
              <a:srgbClr val="0087D2"/>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49" name="矩形 48">
              <a:extLst>
                <a:ext uri="{FF2B5EF4-FFF2-40B4-BE49-F238E27FC236}">
                  <a16:creationId xmlns:a16="http://schemas.microsoft.com/office/drawing/2014/main" xmlns="" id="{EED23CED-A49E-4B9A-A31C-CDB60C40CB97}"/>
                </a:ext>
              </a:extLst>
            </p:cNvPr>
            <p:cNvSpPr/>
            <p:nvPr/>
          </p:nvSpPr>
          <p:spPr>
            <a:xfrm>
              <a:off x="9488460" y="2674394"/>
              <a:ext cx="1035871" cy="2554545"/>
            </a:xfrm>
            <a:prstGeom prst="rect">
              <a:avLst/>
            </a:prstGeom>
          </p:spPr>
          <p:txBody>
            <a:bodyPr wrap="square">
              <a:spAutoFit/>
            </a:bodyPr>
            <a:lstStyle/>
            <a:p>
              <a:pPr lvl="0">
                <a:spcAft>
                  <a:spcPts val="0"/>
                </a:spcAft>
              </a:pPr>
              <a:r>
                <a:rPr lang="zh-CN" altLang="en-US" sz="4000">
                  <a:solidFill>
                    <a:schemeClr val="bg1"/>
                  </a:solidFill>
                  <a:latin typeface="微软雅黑" panose="020B0503020204020204" pitchFamily="34" charset="-122"/>
                  <a:ea typeface="微软雅黑" panose="020B0503020204020204" pitchFamily="34" charset="-122"/>
                </a:rPr>
                <a:t>讲求实效</a:t>
              </a:r>
            </a:p>
          </p:txBody>
        </p:sp>
      </p:grpSp>
    </p:spTree>
    <p:extLst>
      <p:ext uri="{BB962C8B-B14F-4D97-AF65-F5344CB8AC3E}">
        <p14:creationId xmlns:p14="http://schemas.microsoft.com/office/powerpoint/2010/main" val="30583573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anim calcmode="lin" valueType="num">
                                      <p:cBhvr>
                                        <p:cTn id="12" dur="750" fill="hold"/>
                                        <p:tgtEl>
                                          <p:spTgt spid="2"/>
                                        </p:tgtEl>
                                        <p:attrNameLst>
                                          <p:attrName>ppt_x</p:attrName>
                                        </p:attrNameLst>
                                      </p:cBhvr>
                                      <p:tavLst>
                                        <p:tav tm="0">
                                          <p:val>
                                            <p:strVal val="#ppt_x"/>
                                          </p:val>
                                        </p:tav>
                                        <p:tav tm="100000">
                                          <p:val>
                                            <p:strVal val="#ppt_x"/>
                                          </p:val>
                                        </p:tav>
                                      </p:tavLst>
                                    </p:anim>
                                    <p:anim calcmode="lin" valueType="num">
                                      <p:cBhvr>
                                        <p:cTn id="13" dur="75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750"/>
                                        <p:tgtEl>
                                          <p:spTgt spid="4"/>
                                        </p:tgtEl>
                                      </p:cBhvr>
                                    </p:animEffect>
                                    <p:anim calcmode="lin" valueType="num">
                                      <p:cBhvr>
                                        <p:cTn id="18" dur="750" fill="hold"/>
                                        <p:tgtEl>
                                          <p:spTgt spid="4"/>
                                        </p:tgtEl>
                                        <p:attrNameLst>
                                          <p:attrName>ppt_x</p:attrName>
                                        </p:attrNameLst>
                                      </p:cBhvr>
                                      <p:tavLst>
                                        <p:tav tm="0">
                                          <p:val>
                                            <p:strVal val="#ppt_x"/>
                                          </p:val>
                                        </p:tav>
                                        <p:tav tm="100000">
                                          <p:val>
                                            <p:strVal val="#ppt_x"/>
                                          </p:val>
                                        </p:tav>
                                      </p:tavLst>
                                    </p:anim>
                                    <p:anim calcmode="lin" valueType="num">
                                      <p:cBhvr>
                                        <p:cTn id="19" dur="75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42"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750"/>
                                        <p:tgtEl>
                                          <p:spTgt spid="5"/>
                                        </p:tgtEl>
                                      </p:cBhvr>
                                    </p:animEffect>
                                    <p:anim calcmode="lin" valueType="num">
                                      <p:cBhvr>
                                        <p:cTn id="24" dur="750" fill="hold"/>
                                        <p:tgtEl>
                                          <p:spTgt spid="5"/>
                                        </p:tgtEl>
                                        <p:attrNameLst>
                                          <p:attrName>ppt_x</p:attrName>
                                        </p:attrNameLst>
                                      </p:cBhvr>
                                      <p:tavLst>
                                        <p:tav tm="0">
                                          <p:val>
                                            <p:strVal val="#ppt_x"/>
                                          </p:val>
                                        </p:tav>
                                        <p:tav tm="100000">
                                          <p:val>
                                            <p:strVal val="#ppt_x"/>
                                          </p:val>
                                        </p:tav>
                                      </p:tavLst>
                                    </p:anim>
                                    <p:anim calcmode="lin" valueType="num">
                                      <p:cBhvr>
                                        <p:cTn id="25" dur="75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750"/>
                                        <p:tgtEl>
                                          <p:spTgt spid="6"/>
                                        </p:tgtEl>
                                      </p:cBhvr>
                                    </p:animEffect>
                                    <p:anim calcmode="lin" valueType="num">
                                      <p:cBhvr>
                                        <p:cTn id="30" dur="750" fill="hold"/>
                                        <p:tgtEl>
                                          <p:spTgt spid="6"/>
                                        </p:tgtEl>
                                        <p:attrNameLst>
                                          <p:attrName>ppt_x</p:attrName>
                                        </p:attrNameLst>
                                      </p:cBhvr>
                                      <p:tavLst>
                                        <p:tav tm="0">
                                          <p:val>
                                            <p:strVal val="#ppt_x"/>
                                          </p:val>
                                        </p:tav>
                                        <p:tav tm="100000">
                                          <p:val>
                                            <p:strVal val="#ppt_x"/>
                                          </p:val>
                                        </p:tav>
                                      </p:tavLst>
                                    </p:anim>
                                    <p:anim calcmode="lin" valueType="num">
                                      <p:cBhvr>
                                        <p:cTn id="31"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志愿服务的技巧</a:t>
            </a:r>
            <a:endParaRPr kumimoji="0" lang="en-US" altLang="zh-CN"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4" name="Group 41">
            <a:extLst>
              <a:ext uri="{FF2B5EF4-FFF2-40B4-BE49-F238E27FC236}">
                <a16:creationId xmlns:a16="http://schemas.microsoft.com/office/drawing/2014/main" xmlns="" id="{4137A443-9BF0-4B7C-AD44-B5B255108A70}"/>
              </a:ext>
            </a:extLst>
          </p:cNvPr>
          <p:cNvGrpSpPr/>
          <p:nvPr/>
        </p:nvGrpSpPr>
        <p:grpSpPr>
          <a:xfrm>
            <a:off x="5048571" y="3420796"/>
            <a:ext cx="1726739" cy="2155987"/>
            <a:chOff x="4731074" y="3558159"/>
            <a:chExt cx="2569838" cy="3208672"/>
          </a:xfrm>
        </p:grpSpPr>
        <p:grpSp>
          <p:nvGrpSpPr>
            <p:cNvPr id="25" name="组合 72">
              <a:extLst>
                <a:ext uri="{FF2B5EF4-FFF2-40B4-BE49-F238E27FC236}">
                  <a16:creationId xmlns:a16="http://schemas.microsoft.com/office/drawing/2014/main" xmlns="" id="{8CB21FE8-E477-4D89-9CEF-2CBC16C9466B}"/>
                </a:ext>
              </a:extLst>
            </p:cNvPr>
            <p:cNvGrpSpPr/>
            <p:nvPr/>
          </p:nvGrpSpPr>
          <p:grpSpPr>
            <a:xfrm>
              <a:off x="6096000" y="4175841"/>
              <a:ext cx="1204912" cy="2428808"/>
              <a:chOff x="4281488" y="2009843"/>
              <a:chExt cx="1204912" cy="2428808"/>
            </a:xfrm>
          </p:grpSpPr>
          <p:sp>
            <p:nvSpPr>
              <p:cNvPr id="37" name="Freeform 59">
                <a:extLst>
                  <a:ext uri="{FF2B5EF4-FFF2-40B4-BE49-F238E27FC236}">
                    <a16:creationId xmlns:a16="http://schemas.microsoft.com/office/drawing/2014/main" xmlns="" id="{8E640B12-33D0-4012-8866-F75B256A017B}"/>
                  </a:ext>
                </a:extLst>
              </p:cNvPr>
              <p:cNvSpPr>
                <a:spLocks/>
              </p:cNvSpPr>
              <p:nvPr/>
            </p:nvSpPr>
            <p:spPr bwMode="auto">
              <a:xfrm>
                <a:off x="4728043" y="2583169"/>
                <a:ext cx="378730" cy="448633"/>
              </a:xfrm>
              <a:custGeom>
                <a:avLst/>
                <a:gdLst>
                  <a:gd name="T0" fmla="*/ 102 w 154"/>
                  <a:gd name="T1" fmla="*/ 109 h 182"/>
                  <a:gd name="T2" fmla="*/ 154 w 154"/>
                  <a:gd name="T3" fmla="*/ 46 h 182"/>
                  <a:gd name="T4" fmla="*/ 69 w 154"/>
                  <a:gd name="T5" fmla="*/ 0 h 182"/>
                  <a:gd name="T6" fmla="*/ 18 w 154"/>
                  <a:gd name="T7" fmla="*/ 63 h 182"/>
                  <a:gd name="T8" fmla="*/ 17 w 154"/>
                  <a:gd name="T9" fmla="*/ 131 h 182"/>
                  <a:gd name="T10" fmla="*/ 25 w 154"/>
                  <a:gd name="T11" fmla="*/ 136 h 182"/>
                  <a:gd name="T12" fmla="*/ 110 w 154"/>
                  <a:gd name="T13" fmla="*/ 182 h 182"/>
                  <a:gd name="T14" fmla="*/ 102 w 154"/>
                  <a:gd name="T15" fmla="*/ 177 h 182"/>
                  <a:gd name="T16" fmla="*/ 102 w 154"/>
                  <a:gd name="T17" fmla="*/ 10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82">
                    <a:moveTo>
                      <a:pt x="102" y="109"/>
                    </a:moveTo>
                    <a:cubicBezTo>
                      <a:pt x="154" y="46"/>
                      <a:pt x="154" y="46"/>
                      <a:pt x="154" y="46"/>
                    </a:cubicBezTo>
                    <a:cubicBezTo>
                      <a:pt x="69" y="0"/>
                      <a:pt x="69" y="0"/>
                      <a:pt x="69" y="0"/>
                    </a:cubicBezTo>
                    <a:cubicBezTo>
                      <a:pt x="18" y="63"/>
                      <a:pt x="18" y="63"/>
                      <a:pt x="18" y="63"/>
                    </a:cubicBezTo>
                    <a:cubicBezTo>
                      <a:pt x="0" y="84"/>
                      <a:pt x="0" y="114"/>
                      <a:pt x="17" y="131"/>
                    </a:cubicBezTo>
                    <a:cubicBezTo>
                      <a:pt x="20" y="133"/>
                      <a:pt x="22" y="135"/>
                      <a:pt x="25" y="136"/>
                    </a:cubicBezTo>
                    <a:cubicBezTo>
                      <a:pt x="110" y="182"/>
                      <a:pt x="110" y="182"/>
                      <a:pt x="110" y="182"/>
                    </a:cubicBezTo>
                    <a:cubicBezTo>
                      <a:pt x="107" y="181"/>
                      <a:pt x="105" y="179"/>
                      <a:pt x="102" y="177"/>
                    </a:cubicBezTo>
                    <a:cubicBezTo>
                      <a:pt x="85" y="160"/>
                      <a:pt x="85" y="130"/>
                      <a:pt x="102" y="109"/>
                    </a:cubicBezTo>
                    <a:close/>
                  </a:path>
                </a:pathLst>
              </a:custGeom>
              <a:solidFill>
                <a:srgbClr val="4472C4"/>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54">
                <a:extLst>
                  <a:ext uri="{FF2B5EF4-FFF2-40B4-BE49-F238E27FC236}">
                    <a16:creationId xmlns:a16="http://schemas.microsoft.com/office/drawing/2014/main" xmlns="" id="{58F38606-71EE-4A19-96F3-DDD54B2D28FA}"/>
                  </a:ext>
                </a:extLst>
              </p:cNvPr>
              <p:cNvSpPr>
                <a:spLocks/>
              </p:cNvSpPr>
              <p:nvPr/>
            </p:nvSpPr>
            <p:spPr bwMode="auto">
              <a:xfrm>
                <a:off x="4755829" y="2009843"/>
                <a:ext cx="387076" cy="450720"/>
              </a:xfrm>
              <a:custGeom>
                <a:avLst/>
                <a:gdLst>
                  <a:gd name="T0" fmla="*/ 102 w 157"/>
                  <a:gd name="T1" fmla="*/ 65 h 183"/>
                  <a:gd name="T2" fmla="*/ 133 w 157"/>
                  <a:gd name="T3" fmla="*/ 47 h 183"/>
                  <a:gd name="T4" fmla="*/ 157 w 157"/>
                  <a:gd name="T5" fmla="*/ 51 h 183"/>
                  <a:gd name="T6" fmla="*/ 72 w 157"/>
                  <a:gd name="T7" fmla="*/ 5 h 183"/>
                  <a:gd name="T8" fmla="*/ 49 w 157"/>
                  <a:gd name="T9" fmla="*/ 1 h 183"/>
                  <a:gd name="T10" fmla="*/ 17 w 157"/>
                  <a:gd name="T11" fmla="*/ 19 h 183"/>
                  <a:gd name="T12" fmla="*/ 17 w 157"/>
                  <a:gd name="T13" fmla="*/ 87 h 183"/>
                  <a:gd name="T14" fmla="*/ 70 w 157"/>
                  <a:gd name="T15" fmla="*/ 137 h 183"/>
                  <a:gd name="T16" fmla="*/ 155 w 157"/>
                  <a:gd name="T17" fmla="*/ 183 h 183"/>
                  <a:gd name="T18" fmla="*/ 102 w 157"/>
                  <a:gd name="T19" fmla="*/ 133 h 183"/>
                  <a:gd name="T20" fmla="*/ 102 w 157"/>
                  <a:gd name="T21" fmla="*/ 6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83">
                    <a:moveTo>
                      <a:pt x="102" y="65"/>
                    </a:moveTo>
                    <a:cubicBezTo>
                      <a:pt x="111" y="55"/>
                      <a:pt x="122" y="48"/>
                      <a:pt x="133" y="47"/>
                    </a:cubicBezTo>
                    <a:cubicBezTo>
                      <a:pt x="142" y="46"/>
                      <a:pt x="150" y="47"/>
                      <a:pt x="157" y="51"/>
                    </a:cubicBezTo>
                    <a:cubicBezTo>
                      <a:pt x="129" y="36"/>
                      <a:pt x="101" y="20"/>
                      <a:pt x="72" y="5"/>
                    </a:cubicBezTo>
                    <a:cubicBezTo>
                      <a:pt x="65" y="1"/>
                      <a:pt x="57" y="0"/>
                      <a:pt x="49" y="1"/>
                    </a:cubicBezTo>
                    <a:cubicBezTo>
                      <a:pt x="37" y="2"/>
                      <a:pt x="26" y="9"/>
                      <a:pt x="17" y="19"/>
                    </a:cubicBezTo>
                    <a:cubicBezTo>
                      <a:pt x="0" y="40"/>
                      <a:pt x="0" y="71"/>
                      <a:pt x="17" y="87"/>
                    </a:cubicBezTo>
                    <a:cubicBezTo>
                      <a:pt x="70" y="137"/>
                      <a:pt x="70" y="137"/>
                      <a:pt x="70" y="137"/>
                    </a:cubicBezTo>
                    <a:cubicBezTo>
                      <a:pt x="155" y="183"/>
                      <a:pt x="155" y="183"/>
                      <a:pt x="155" y="183"/>
                    </a:cubicBezTo>
                    <a:cubicBezTo>
                      <a:pt x="102" y="133"/>
                      <a:pt x="102" y="133"/>
                      <a:pt x="102" y="133"/>
                    </a:cubicBezTo>
                    <a:cubicBezTo>
                      <a:pt x="85" y="117"/>
                      <a:pt x="85" y="86"/>
                      <a:pt x="102" y="65"/>
                    </a:cubicBezTo>
                    <a:close/>
                  </a:path>
                </a:pathLst>
              </a:custGeom>
              <a:solidFill>
                <a:srgbClr val="4472C4"/>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71">
                <a:extLst>
                  <a:ext uri="{FF2B5EF4-FFF2-40B4-BE49-F238E27FC236}">
                    <a16:creationId xmlns:a16="http://schemas.microsoft.com/office/drawing/2014/main" xmlns="" id="{A65BA9E6-874C-4E11-9EC7-B949C060600F}"/>
                  </a:ext>
                </a:extLst>
              </p:cNvPr>
              <p:cNvSpPr>
                <a:spLocks/>
              </p:cNvSpPr>
              <p:nvPr/>
            </p:nvSpPr>
            <p:spPr bwMode="auto">
              <a:xfrm>
                <a:off x="4475163" y="2103438"/>
                <a:ext cx="1011237" cy="2335213"/>
              </a:xfrm>
              <a:custGeom>
                <a:avLst/>
                <a:gdLst>
                  <a:gd name="T0" fmla="*/ 232 w 410"/>
                  <a:gd name="T1" fmla="*/ 1 h 948"/>
                  <a:gd name="T2" fmla="*/ 264 w 410"/>
                  <a:gd name="T3" fmla="*/ 11 h 948"/>
                  <a:gd name="T4" fmla="*/ 394 w 410"/>
                  <a:gd name="T5" fmla="*/ 134 h 948"/>
                  <a:gd name="T6" fmla="*/ 399 w 410"/>
                  <a:gd name="T7" fmla="*/ 139 h 948"/>
                  <a:gd name="T8" fmla="*/ 402 w 410"/>
                  <a:gd name="T9" fmla="*/ 188 h 948"/>
                  <a:gd name="T10" fmla="*/ 394 w 410"/>
                  <a:gd name="T11" fmla="*/ 201 h 948"/>
                  <a:gd name="T12" fmla="*/ 263 w 410"/>
                  <a:gd name="T13" fmla="*/ 361 h 948"/>
                  <a:gd name="T14" fmla="*/ 232 w 410"/>
                  <a:gd name="T15" fmla="*/ 380 h 948"/>
                  <a:gd name="T16" fmla="*/ 200 w 410"/>
                  <a:gd name="T17" fmla="*/ 370 h 948"/>
                  <a:gd name="T18" fmla="*/ 200 w 410"/>
                  <a:gd name="T19" fmla="*/ 302 h 948"/>
                  <a:gd name="T20" fmla="*/ 252 w 410"/>
                  <a:gd name="T21" fmla="*/ 240 h 948"/>
                  <a:gd name="T22" fmla="*/ 223 w 410"/>
                  <a:gd name="T23" fmla="*/ 244 h 948"/>
                  <a:gd name="T24" fmla="*/ 96 w 410"/>
                  <a:gd name="T25" fmla="*/ 398 h 948"/>
                  <a:gd name="T26" fmla="*/ 95 w 410"/>
                  <a:gd name="T27" fmla="*/ 887 h 948"/>
                  <a:gd name="T28" fmla="*/ 48 w 410"/>
                  <a:gd name="T29" fmla="*/ 945 h 948"/>
                  <a:gd name="T30" fmla="*/ 0 w 410"/>
                  <a:gd name="T31" fmla="*/ 900 h 948"/>
                  <a:gd name="T32" fmla="*/ 1 w 410"/>
                  <a:gd name="T33" fmla="*/ 411 h 948"/>
                  <a:gd name="T34" fmla="*/ 223 w 410"/>
                  <a:gd name="T35" fmla="*/ 141 h 948"/>
                  <a:gd name="T36" fmla="*/ 254 w 410"/>
                  <a:gd name="T37" fmla="*/ 137 h 948"/>
                  <a:gd name="T38" fmla="*/ 201 w 410"/>
                  <a:gd name="T39" fmla="*/ 87 h 948"/>
                  <a:gd name="T40" fmla="*/ 201 w 410"/>
                  <a:gd name="T41" fmla="*/ 20 h 948"/>
                  <a:gd name="T42" fmla="*/ 232 w 410"/>
                  <a:gd name="T43" fmla="*/ 1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0" h="948">
                    <a:moveTo>
                      <a:pt x="232" y="1"/>
                    </a:moveTo>
                    <a:cubicBezTo>
                      <a:pt x="244" y="0"/>
                      <a:pt x="255" y="3"/>
                      <a:pt x="264" y="11"/>
                    </a:cubicBezTo>
                    <a:cubicBezTo>
                      <a:pt x="394" y="134"/>
                      <a:pt x="394" y="134"/>
                      <a:pt x="394" y="134"/>
                    </a:cubicBezTo>
                    <a:cubicBezTo>
                      <a:pt x="396" y="135"/>
                      <a:pt x="398" y="137"/>
                      <a:pt x="399" y="139"/>
                    </a:cubicBezTo>
                    <a:cubicBezTo>
                      <a:pt x="409" y="154"/>
                      <a:pt x="410" y="172"/>
                      <a:pt x="402" y="188"/>
                    </a:cubicBezTo>
                    <a:cubicBezTo>
                      <a:pt x="400" y="193"/>
                      <a:pt x="398" y="198"/>
                      <a:pt x="394" y="201"/>
                    </a:cubicBezTo>
                    <a:cubicBezTo>
                      <a:pt x="263" y="361"/>
                      <a:pt x="263" y="361"/>
                      <a:pt x="263" y="361"/>
                    </a:cubicBezTo>
                    <a:cubicBezTo>
                      <a:pt x="254" y="372"/>
                      <a:pt x="243" y="378"/>
                      <a:pt x="232" y="380"/>
                    </a:cubicBezTo>
                    <a:cubicBezTo>
                      <a:pt x="220" y="381"/>
                      <a:pt x="209" y="378"/>
                      <a:pt x="200" y="370"/>
                    </a:cubicBezTo>
                    <a:cubicBezTo>
                      <a:pt x="183" y="354"/>
                      <a:pt x="183" y="323"/>
                      <a:pt x="200" y="302"/>
                    </a:cubicBezTo>
                    <a:cubicBezTo>
                      <a:pt x="252" y="240"/>
                      <a:pt x="252" y="240"/>
                      <a:pt x="252" y="240"/>
                    </a:cubicBezTo>
                    <a:cubicBezTo>
                      <a:pt x="223" y="244"/>
                      <a:pt x="223" y="244"/>
                      <a:pt x="223" y="244"/>
                    </a:cubicBezTo>
                    <a:cubicBezTo>
                      <a:pt x="153" y="254"/>
                      <a:pt x="96" y="323"/>
                      <a:pt x="96" y="398"/>
                    </a:cubicBezTo>
                    <a:cubicBezTo>
                      <a:pt x="95" y="887"/>
                      <a:pt x="95" y="887"/>
                      <a:pt x="95" y="887"/>
                    </a:cubicBezTo>
                    <a:cubicBezTo>
                      <a:pt x="95" y="915"/>
                      <a:pt x="74" y="941"/>
                      <a:pt x="48" y="945"/>
                    </a:cubicBezTo>
                    <a:cubicBezTo>
                      <a:pt x="22" y="948"/>
                      <a:pt x="0" y="929"/>
                      <a:pt x="0" y="900"/>
                    </a:cubicBezTo>
                    <a:cubicBezTo>
                      <a:pt x="1" y="411"/>
                      <a:pt x="1" y="411"/>
                      <a:pt x="1" y="411"/>
                    </a:cubicBezTo>
                    <a:cubicBezTo>
                      <a:pt x="2" y="279"/>
                      <a:pt x="101" y="159"/>
                      <a:pt x="223" y="141"/>
                    </a:cubicBezTo>
                    <a:cubicBezTo>
                      <a:pt x="254" y="137"/>
                      <a:pt x="254" y="137"/>
                      <a:pt x="254" y="137"/>
                    </a:cubicBezTo>
                    <a:cubicBezTo>
                      <a:pt x="201" y="87"/>
                      <a:pt x="201" y="87"/>
                      <a:pt x="201" y="87"/>
                    </a:cubicBezTo>
                    <a:cubicBezTo>
                      <a:pt x="184" y="71"/>
                      <a:pt x="184" y="41"/>
                      <a:pt x="201" y="20"/>
                    </a:cubicBezTo>
                    <a:cubicBezTo>
                      <a:pt x="210" y="9"/>
                      <a:pt x="221" y="3"/>
                      <a:pt x="232" y="1"/>
                    </a:cubicBezTo>
                    <a:close/>
                  </a:path>
                </a:pathLst>
              </a:custGeom>
              <a:solidFill>
                <a:srgbClr val="4472C4"/>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75">
                <a:extLst>
                  <a:ext uri="{FF2B5EF4-FFF2-40B4-BE49-F238E27FC236}">
                    <a16:creationId xmlns:a16="http://schemas.microsoft.com/office/drawing/2014/main" xmlns="" id="{039C18B0-4C56-4C8C-B8EA-DF726F3C6D01}"/>
                  </a:ext>
                </a:extLst>
              </p:cNvPr>
              <p:cNvSpPr>
                <a:spLocks/>
              </p:cNvSpPr>
              <p:nvPr/>
            </p:nvSpPr>
            <p:spPr bwMode="auto">
              <a:xfrm>
                <a:off x="4281488" y="2332038"/>
                <a:ext cx="831850" cy="2093912"/>
              </a:xfrm>
              <a:custGeom>
                <a:avLst/>
                <a:gdLst>
                  <a:gd name="T0" fmla="*/ 253 w 338"/>
                  <a:gd name="T1" fmla="*/ 0 h 849"/>
                  <a:gd name="T2" fmla="*/ 222 w 338"/>
                  <a:gd name="T3" fmla="*/ 4 h 849"/>
                  <a:gd name="T4" fmla="*/ 0 w 338"/>
                  <a:gd name="T5" fmla="*/ 273 h 849"/>
                  <a:gd name="T6" fmla="*/ 0 w 338"/>
                  <a:gd name="T7" fmla="*/ 763 h 849"/>
                  <a:gd name="T8" fmla="*/ 22 w 338"/>
                  <a:gd name="T9" fmla="*/ 803 h 849"/>
                  <a:gd name="T10" fmla="*/ 106 w 338"/>
                  <a:gd name="T11" fmla="*/ 849 h 849"/>
                  <a:gd name="T12" fmla="*/ 84 w 338"/>
                  <a:gd name="T13" fmla="*/ 809 h 849"/>
                  <a:gd name="T14" fmla="*/ 85 w 338"/>
                  <a:gd name="T15" fmla="*/ 320 h 849"/>
                  <a:gd name="T16" fmla="*/ 307 w 338"/>
                  <a:gd name="T17" fmla="*/ 50 h 849"/>
                  <a:gd name="T18" fmla="*/ 338 w 338"/>
                  <a:gd name="T19" fmla="*/ 46 h 849"/>
                  <a:gd name="T20" fmla="*/ 253 w 338"/>
                  <a:gd name="T21"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849">
                    <a:moveTo>
                      <a:pt x="253" y="0"/>
                    </a:moveTo>
                    <a:cubicBezTo>
                      <a:pt x="222" y="4"/>
                      <a:pt x="222" y="4"/>
                      <a:pt x="222" y="4"/>
                    </a:cubicBezTo>
                    <a:cubicBezTo>
                      <a:pt x="100" y="21"/>
                      <a:pt x="1" y="142"/>
                      <a:pt x="0" y="273"/>
                    </a:cubicBezTo>
                    <a:cubicBezTo>
                      <a:pt x="0" y="763"/>
                      <a:pt x="0" y="763"/>
                      <a:pt x="0" y="763"/>
                    </a:cubicBezTo>
                    <a:cubicBezTo>
                      <a:pt x="0" y="781"/>
                      <a:pt x="8" y="796"/>
                      <a:pt x="22" y="803"/>
                    </a:cubicBezTo>
                    <a:cubicBezTo>
                      <a:pt x="106" y="849"/>
                      <a:pt x="106" y="849"/>
                      <a:pt x="106" y="849"/>
                    </a:cubicBezTo>
                    <a:cubicBezTo>
                      <a:pt x="93" y="842"/>
                      <a:pt x="84" y="827"/>
                      <a:pt x="84" y="809"/>
                    </a:cubicBezTo>
                    <a:cubicBezTo>
                      <a:pt x="85" y="320"/>
                      <a:pt x="85" y="320"/>
                      <a:pt x="85" y="320"/>
                    </a:cubicBezTo>
                    <a:cubicBezTo>
                      <a:pt x="86" y="188"/>
                      <a:pt x="185" y="67"/>
                      <a:pt x="307" y="50"/>
                    </a:cubicBezTo>
                    <a:cubicBezTo>
                      <a:pt x="338" y="46"/>
                      <a:pt x="338" y="46"/>
                      <a:pt x="338" y="46"/>
                    </a:cubicBezTo>
                    <a:lnTo>
                      <a:pt x="253" y="0"/>
                    </a:lnTo>
                    <a:close/>
                  </a:path>
                </a:pathLst>
              </a:custGeom>
              <a:solidFill>
                <a:srgbClr val="4472C4"/>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组合 207">
              <a:extLst>
                <a:ext uri="{FF2B5EF4-FFF2-40B4-BE49-F238E27FC236}">
                  <a16:creationId xmlns:a16="http://schemas.microsoft.com/office/drawing/2014/main" xmlns="" id="{D9573B0D-C461-4104-BF29-36DB6AD847AA}"/>
                </a:ext>
              </a:extLst>
            </p:cNvPr>
            <p:cNvGrpSpPr/>
            <p:nvPr/>
          </p:nvGrpSpPr>
          <p:grpSpPr>
            <a:xfrm>
              <a:off x="5472339" y="3558159"/>
              <a:ext cx="1084733" cy="3208672"/>
              <a:chOff x="4089129" y="1275606"/>
              <a:chExt cx="1084733" cy="3208672"/>
            </a:xfrm>
          </p:grpSpPr>
          <p:sp>
            <p:nvSpPr>
              <p:cNvPr id="33" name="Freeform 27">
                <a:extLst>
                  <a:ext uri="{FF2B5EF4-FFF2-40B4-BE49-F238E27FC236}">
                    <a16:creationId xmlns:a16="http://schemas.microsoft.com/office/drawing/2014/main" xmlns="" id="{794B8EC1-A56F-4746-A8FA-38B8D11D33DB}"/>
                  </a:ext>
                </a:extLst>
              </p:cNvPr>
              <p:cNvSpPr>
                <a:spLocks/>
              </p:cNvSpPr>
              <p:nvPr/>
            </p:nvSpPr>
            <p:spPr bwMode="auto">
              <a:xfrm>
                <a:off x="4402839" y="1717360"/>
                <a:ext cx="263963" cy="2752310"/>
              </a:xfrm>
              <a:custGeom>
                <a:avLst/>
                <a:gdLst>
                  <a:gd name="T0" fmla="*/ 85 w 107"/>
                  <a:gd name="T1" fmla="*/ 1077 h 1117"/>
                  <a:gd name="T2" fmla="*/ 87 w 107"/>
                  <a:gd name="T3" fmla="*/ 46 h 1117"/>
                  <a:gd name="T4" fmla="*/ 2 w 107"/>
                  <a:gd name="T5" fmla="*/ 0 h 1117"/>
                  <a:gd name="T6" fmla="*/ 0 w 107"/>
                  <a:gd name="T7" fmla="*/ 1031 h 1117"/>
                  <a:gd name="T8" fmla="*/ 22 w 107"/>
                  <a:gd name="T9" fmla="*/ 1071 h 1117"/>
                  <a:gd name="T10" fmla="*/ 107 w 107"/>
                  <a:gd name="T11" fmla="*/ 1117 h 1117"/>
                  <a:gd name="T12" fmla="*/ 85 w 107"/>
                  <a:gd name="T13" fmla="*/ 1077 h 1117"/>
                </a:gdLst>
                <a:ahLst/>
                <a:cxnLst>
                  <a:cxn ang="0">
                    <a:pos x="T0" y="T1"/>
                  </a:cxn>
                  <a:cxn ang="0">
                    <a:pos x="T2" y="T3"/>
                  </a:cxn>
                  <a:cxn ang="0">
                    <a:pos x="T4" y="T5"/>
                  </a:cxn>
                  <a:cxn ang="0">
                    <a:pos x="T6" y="T7"/>
                  </a:cxn>
                  <a:cxn ang="0">
                    <a:pos x="T8" y="T9"/>
                  </a:cxn>
                  <a:cxn ang="0">
                    <a:pos x="T10" y="T11"/>
                  </a:cxn>
                  <a:cxn ang="0">
                    <a:pos x="T12" y="T13"/>
                  </a:cxn>
                </a:cxnLst>
                <a:rect l="0" t="0" r="r" b="b"/>
                <a:pathLst>
                  <a:path w="107" h="1117">
                    <a:moveTo>
                      <a:pt x="85" y="1077"/>
                    </a:moveTo>
                    <a:cubicBezTo>
                      <a:pt x="87" y="46"/>
                      <a:pt x="87" y="46"/>
                      <a:pt x="87" y="46"/>
                    </a:cubicBezTo>
                    <a:cubicBezTo>
                      <a:pt x="2" y="0"/>
                      <a:pt x="2" y="0"/>
                      <a:pt x="2" y="0"/>
                    </a:cubicBezTo>
                    <a:cubicBezTo>
                      <a:pt x="0" y="1031"/>
                      <a:pt x="0" y="1031"/>
                      <a:pt x="0" y="1031"/>
                    </a:cubicBezTo>
                    <a:cubicBezTo>
                      <a:pt x="0" y="1049"/>
                      <a:pt x="9" y="1064"/>
                      <a:pt x="22" y="1071"/>
                    </a:cubicBezTo>
                    <a:cubicBezTo>
                      <a:pt x="107" y="1117"/>
                      <a:pt x="107" y="1117"/>
                      <a:pt x="107" y="1117"/>
                    </a:cubicBezTo>
                    <a:cubicBezTo>
                      <a:pt x="94" y="1110"/>
                      <a:pt x="85" y="1095"/>
                      <a:pt x="85" y="1077"/>
                    </a:cubicBezTo>
                    <a:close/>
                  </a:path>
                </a:pathLst>
              </a:custGeom>
              <a:solidFill>
                <a:srgbClr val="E61874"/>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23">
                <a:extLst>
                  <a:ext uri="{FF2B5EF4-FFF2-40B4-BE49-F238E27FC236}">
                    <a16:creationId xmlns:a16="http://schemas.microsoft.com/office/drawing/2014/main" xmlns="" id="{2CBCC455-D5E8-4D79-9DD1-BE4B3FBA44F4}"/>
                  </a:ext>
                </a:extLst>
              </p:cNvPr>
              <p:cNvSpPr>
                <a:spLocks/>
              </p:cNvSpPr>
              <p:nvPr/>
            </p:nvSpPr>
            <p:spPr bwMode="auto">
              <a:xfrm>
                <a:off x="4290160" y="1381408"/>
                <a:ext cx="883702" cy="3102870"/>
              </a:xfrm>
              <a:custGeom>
                <a:avLst/>
                <a:gdLst>
                  <a:gd name="T0" fmla="*/ 180 w 359"/>
                  <a:gd name="T1" fmla="*/ 1 h 1259"/>
                  <a:gd name="T2" fmla="*/ 205 w 359"/>
                  <a:gd name="T3" fmla="*/ 5 h 1259"/>
                  <a:gd name="T4" fmla="*/ 212 w 359"/>
                  <a:gd name="T5" fmla="*/ 11 h 1259"/>
                  <a:gd name="T6" fmla="*/ 342 w 359"/>
                  <a:gd name="T7" fmla="*/ 134 h 1259"/>
                  <a:gd name="T8" fmla="*/ 342 w 359"/>
                  <a:gd name="T9" fmla="*/ 201 h 1259"/>
                  <a:gd name="T10" fmla="*/ 311 w 359"/>
                  <a:gd name="T11" fmla="*/ 220 h 1259"/>
                  <a:gd name="T12" fmla="*/ 279 w 359"/>
                  <a:gd name="T13" fmla="*/ 210 h 1259"/>
                  <a:gd name="T14" fmla="*/ 223 w 359"/>
                  <a:gd name="T15" fmla="*/ 157 h 1259"/>
                  <a:gd name="T16" fmla="*/ 221 w 359"/>
                  <a:gd name="T17" fmla="*/ 1198 h 1259"/>
                  <a:gd name="T18" fmla="*/ 173 w 359"/>
                  <a:gd name="T19" fmla="*/ 1256 h 1259"/>
                  <a:gd name="T20" fmla="*/ 126 w 359"/>
                  <a:gd name="T21" fmla="*/ 1211 h 1259"/>
                  <a:gd name="T22" fmla="*/ 128 w 359"/>
                  <a:gd name="T23" fmla="*/ 180 h 1259"/>
                  <a:gd name="T24" fmla="*/ 80 w 359"/>
                  <a:gd name="T25" fmla="*/ 238 h 1259"/>
                  <a:gd name="T26" fmla="*/ 49 w 359"/>
                  <a:gd name="T27" fmla="*/ 257 h 1259"/>
                  <a:gd name="T28" fmla="*/ 17 w 359"/>
                  <a:gd name="T29" fmla="*/ 247 h 1259"/>
                  <a:gd name="T30" fmla="*/ 18 w 359"/>
                  <a:gd name="T31" fmla="*/ 179 h 1259"/>
                  <a:gd name="T32" fmla="*/ 149 w 359"/>
                  <a:gd name="T33" fmla="*/ 19 h 1259"/>
                  <a:gd name="T34" fmla="*/ 160 w 359"/>
                  <a:gd name="T35" fmla="*/ 9 h 1259"/>
                  <a:gd name="T36" fmla="*/ 180 w 359"/>
                  <a:gd name="T37" fmla="*/ 1 h 1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9" h="1259">
                    <a:moveTo>
                      <a:pt x="180" y="1"/>
                    </a:moveTo>
                    <a:cubicBezTo>
                      <a:pt x="189" y="0"/>
                      <a:pt x="197" y="1"/>
                      <a:pt x="205" y="5"/>
                    </a:cubicBezTo>
                    <a:cubicBezTo>
                      <a:pt x="208" y="8"/>
                      <a:pt x="210" y="9"/>
                      <a:pt x="212" y="11"/>
                    </a:cubicBezTo>
                    <a:cubicBezTo>
                      <a:pt x="342" y="134"/>
                      <a:pt x="342" y="134"/>
                      <a:pt x="342" y="134"/>
                    </a:cubicBezTo>
                    <a:cubicBezTo>
                      <a:pt x="359" y="150"/>
                      <a:pt x="359" y="180"/>
                      <a:pt x="342" y="201"/>
                    </a:cubicBezTo>
                    <a:cubicBezTo>
                      <a:pt x="333" y="212"/>
                      <a:pt x="322" y="218"/>
                      <a:pt x="311" y="220"/>
                    </a:cubicBezTo>
                    <a:cubicBezTo>
                      <a:pt x="299" y="221"/>
                      <a:pt x="288" y="218"/>
                      <a:pt x="279" y="210"/>
                    </a:cubicBezTo>
                    <a:cubicBezTo>
                      <a:pt x="223" y="157"/>
                      <a:pt x="223" y="157"/>
                      <a:pt x="223" y="157"/>
                    </a:cubicBezTo>
                    <a:cubicBezTo>
                      <a:pt x="221" y="1198"/>
                      <a:pt x="221" y="1198"/>
                      <a:pt x="221" y="1198"/>
                    </a:cubicBezTo>
                    <a:cubicBezTo>
                      <a:pt x="221" y="1226"/>
                      <a:pt x="200" y="1252"/>
                      <a:pt x="173" y="1256"/>
                    </a:cubicBezTo>
                    <a:cubicBezTo>
                      <a:pt x="147" y="1259"/>
                      <a:pt x="126" y="1239"/>
                      <a:pt x="126" y="1211"/>
                    </a:cubicBezTo>
                    <a:cubicBezTo>
                      <a:pt x="128" y="180"/>
                      <a:pt x="128" y="180"/>
                      <a:pt x="128" y="180"/>
                    </a:cubicBezTo>
                    <a:cubicBezTo>
                      <a:pt x="80" y="238"/>
                      <a:pt x="80" y="238"/>
                      <a:pt x="80" y="238"/>
                    </a:cubicBezTo>
                    <a:cubicBezTo>
                      <a:pt x="72" y="249"/>
                      <a:pt x="60" y="255"/>
                      <a:pt x="49" y="257"/>
                    </a:cubicBezTo>
                    <a:cubicBezTo>
                      <a:pt x="37" y="258"/>
                      <a:pt x="26" y="255"/>
                      <a:pt x="17" y="247"/>
                    </a:cubicBezTo>
                    <a:cubicBezTo>
                      <a:pt x="0" y="231"/>
                      <a:pt x="0" y="200"/>
                      <a:pt x="18" y="179"/>
                    </a:cubicBezTo>
                    <a:cubicBezTo>
                      <a:pt x="149" y="19"/>
                      <a:pt x="149" y="19"/>
                      <a:pt x="149" y="19"/>
                    </a:cubicBezTo>
                    <a:cubicBezTo>
                      <a:pt x="152" y="15"/>
                      <a:pt x="156" y="12"/>
                      <a:pt x="160" y="9"/>
                    </a:cubicBezTo>
                    <a:cubicBezTo>
                      <a:pt x="166" y="5"/>
                      <a:pt x="173" y="2"/>
                      <a:pt x="180" y="1"/>
                    </a:cubicBezTo>
                    <a:close/>
                  </a:path>
                </a:pathLst>
              </a:custGeom>
              <a:solidFill>
                <a:srgbClr val="E61874"/>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2">
                <a:extLst>
                  <a:ext uri="{FF2B5EF4-FFF2-40B4-BE49-F238E27FC236}">
                    <a16:creationId xmlns:a16="http://schemas.microsoft.com/office/drawing/2014/main" xmlns="" id="{CB721A4B-C636-4D42-8E40-00F189212417}"/>
                  </a:ext>
                </a:extLst>
              </p:cNvPr>
              <p:cNvSpPr>
                <a:spLocks/>
              </p:cNvSpPr>
              <p:nvPr/>
            </p:nvSpPr>
            <p:spPr bwMode="auto">
              <a:xfrm>
                <a:off x="4089129" y="1275606"/>
                <a:ext cx="712595" cy="734506"/>
              </a:xfrm>
              <a:custGeom>
                <a:avLst/>
                <a:gdLst>
                  <a:gd name="T0" fmla="*/ 204 w 289"/>
                  <a:gd name="T1" fmla="*/ 5 h 298"/>
                  <a:gd name="T2" fmla="*/ 180 w 289"/>
                  <a:gd name="T3" fmla="*/ 1 h 298"/>
                  <a:gd name="T4" fmla="*/ 160 w 289"/>
                  <a:gd name="T5" fmla="*/ 9 h 298"/>
                  <a:gd name="T6" fmla="*/ 149 w 289"/>
                  <a:gd name="T7" fmla="*/ 19 h 298"/>
                  <a:gd name="T8" fmla="*/ 18 w 289"/>
                  <a:gd name="T9" fmla="*/ 179 h 298"/>
                  <a:gd name="T10" fmla="*/ 18 w 289"/>
                  <a:gd name="T11" fmla="*/ 247 h 298"/>
                  <a:gd name="T12" fmla="*/ 25 w 289"/>
                  <a:gd name="T13" fmla="*/ 252 h 298"/>
                  <a:gd name="T14" fmla="*/ 106 w 289"/>
                  <a:gd name="T15" fmla="*/ 296 h 298"/>
                  <a:gd name="T16" fmla="*/ 110 w 289"/>
                  <a:gd name="T17" fmla="*/ 298 h 298"/>
                  <a:gd name="T18" fmla="*/ 102 w 289"/>
                  <a:gd name="T19" fmla="*/ 293 h 298"/>
                  <a:gd name="T20" fmla="*/ 103 w 289"/>
                  <a:gd name="T21" fmla="*/ 225 h 298"/>
                  <a:gd name="T22" fmla="*/ 234 w 289"/>
                  <a:gd name="T23" fmla="*/ 65 h 298"/>
                  <a:gd name="T24" fmla="*/ 245 w 289"/>
                  <a:gd name="T25" fmla="*/ 55 h 298"/>
                  <a:gd name="T26" fmla="*/ 265 w 289"/>
                  <a:gd name="T27" fmla="*/ 47 h 298"/>
                  <a:gd name="T28" fmla="*/ 289 w 289"/>
                  <a:gd name="T29" fmla="*/ 51 h 298"/>
                  <a:gd name="T30" fmla="*/ 204 w 289"/>
                  <a:gd name="T31" fmla="*/ 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9" h="298">
                    <a:moveTo>
                      <a:pt x="204" y="5"/>
                    </a:moveTo>
                    <a:cubicBezTo>
                      <a:pt x="197" y="1"/>
                      <a:pt x="189" y="0"/>
                      <a:pt x="180" y="1"/>
                    </a:cubicBezTo>
                    <a:cubicBezTo>
                      <a:pt x="173" y="2"/>
                      <a:pt x="166" y="5"/>
                      <a:pt x="160" y="9"/>
                    </a:cubicBezTo>
                    <a:cubicBezTo>
                      <a:pt x="156" y="12"/>
                      <a:pt x="152" y="15"/>
                      <a:pt x="149" y="19"/>
                    </a:cubicBezTo>
                    <a:cubicBezTo>
                      <a:pt x="18" y="179"/>
                      <a:pt x="18" y="179"/>
                      <a:pt x="18" y="179"/>
                    </a:cubicBezTo>
                    <a:cubicBezTo>
                      <a:pt x="0" y="200"/>
                      <a:pt x="0" y="230"/>
                      <a:pt x="18" y="247"/>
                    </a:cubicBezTo>
                    <a:cubicBezTo>
                      <a:pt x="20" y="249"/>
                      <a:pt x="23" y="251"/>
                      <a:pt x="25" y="252"/>
                    </a:cubicBezTo>
                    <a:cubicBezTo>
                      <a:pt x="52" y="267"/>
                      <a:pt x="79" y="282"/>
                      <a:pt x="106" y="296"/>
                    </a:cubicBezTo>
                    <a:cubicBezTo>
                      <a:pt x="107" y="297"/>
                      <a:pt x="109" y="298"/>
                      <a:pt x="110" y="298"/>
                    </a:cubicBezTo>
                    <a:cubicBezTo>
                      <a:pt x="107" y="297"/>
                      <a:pt x="105" y="295"/>
                      <a:pt x="102" y="293"/>
                    </a:cubicBezTo>
                    <a:cubicBezTo>
                      <a:pt x="85" y="277"/>
                      <a:pt x="85" y="246"/>
                      <a:pt x="103" y="225"/>
                    </a:cubicBezTo>
                    <a:cubicBezTo>
                      <a:pt x="234" y="65"/>
                      <a:pt x="234" y="65"/>
                      <a:pt x="234" y="65"/>
                    </a:cubicBezTo>
                    <a:cubicBezTo>
                      <a:pt x="237" y="61"/>
                      <a:pt x="241" y="58"/>
                      <a:pt x="245" y="55"/>
                    </a:cubicBezTo>
                    <a:cubicBezTo>
                      <a:pt x="251" y="51"/>
                      <a:pt x="258" y="48"/>
                      <a:pt x="265" y="47"/>
                    </a:cubicBezTo>
                    <a:cubicBezTo>
                      <a:pt x="273" y="46"/>
                      <a:pt x="282" y="47"/>
                      <a:pt x="289" y="51"/>
                    </a:cubicBezTo>
                    <a:lnTo>
                      <a:pt x="204" y="5"/>
                    </a:lnTo>
                    <a:close/>
                  </a:path>
                </a:pathLst>
              </a:custGeom>
              <a:solidFill>
                <a:srgbClr val="E61874"/>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组合 208">
              <a:extLst>
                <a:ext uri="{FF2B5EF4-FFF2-40B4-BE49-F238E27FC236}">
                  <a16:creationId xmlns:a16="http://schemas.microsoft.com/office/drawing/2014/main" xmlns="" id="{769C3D64-7755-4761-8173-4030B357136D}"/>
                </a:ext>
              </a:extLst>
            </p:cNvPr>
            <p:cNvGrpSpPr/>
            <p:nvPr/>
          </p:nvGrpSpPr>
          <p:grpSpPr>
            <a:xfrm>
              <a:off x="4731074" y="4973788"/>
              <a:ext cx="1185392" cy="1769046"/>
              <a:chOff x="3347864" y="2691235"/>
              <a:chExt cx="1185392" cy="1769046"/>
            </a:xfrm>
          </p:grpSpPr>
          <p:sp>
            <p:nvSpPr>
              <p:cNvPr id="28" name="Freeform 67">
                <a:extLst>
                  <a:ext uri="{FF2B5EF4-FFF2-40B4-BE49-F238E27FC236}">
                    <a16:creationId xmlns:a16="http://schemas.microsoft.com/office/drawing/2014/main" xmlns="" id="{6777A5C4-B7D9-4A1B-8E21-2DD6851935A9}"/>
                  </a:ext>
                </a:extLst>
              </p:cNvPr>
              <p:cNvSpPr>
                <a:spLocks/>
              </p:cNvSpPr>
              <p:nvPr/>
            </p:nvSpPr>
            <p:spPr bwMode="auto">
              <a:xfrm>
                <a:off x="3732038" y="3029373"/>
                <a:ext cx="552450" cy="166687"/>
              </a:xfrm>
              <a:custGeom>
                <a:avLst/>
                <a:gdLst>
                  <a:gd name="T0" fmla="*/ 22 w 224"/>
                  <a:gd name="T1" fmla="*/ 0 h 67"/>
                  <a:gd name="T2" fmla="*/ 0 w 224"/>
                  <a:gd name="T3" fmla="*/ 3 h 67"/>
                  <a:gd name="T4" fmla="*/ 85 w 224"/>
                  <a:gd name="T5" fmla="*/ 49 h 67"/>
                  <a:gd name="T6" fmla="*/ 107 w 224"/>
                  <a:gd name="T7" fmla="*/ 46 h 67"/>
                  <a:gd name="T8" fmla="*/ 224 w 224"/>
                  <a:gd name="T9" fmla="*/ 67 h 67"/>
                </a:gdLst>
                <a:ahLst/>
                <a:cxnLst>
                  <a:cxn ang="0">
                    <a:pos x="T0" y="T1"/>
                  </a:cxn>
                  <a:cxn ang="0">
                    <a:pos x="T2" y="T3"/>
                  </a:cxn>
                  <a:cxn ang="0">
                    <a:pos x="T4" y="T5"/>
                  </a:cxn>
                  <a:cxn ang="0">
                    <a:pos x="T6" y="T7"/>
                  </a:cxn>
                  <a:cxn ang="0">
                    <a:pos x="T8" y="T9"/>
                  </a:cxn>
                </a:cxnLst>
                <a:rect l="0" t="0" r="r" b="b"/>
                <a:pathLst>
                  <a:path w="224" h="67">
                    <a:moveTo>
                      <a:pt x="22" y="0"/>
                    </a:moveTo>
                    <a:cubicBezTo>
                      <a:pt x="0" y="3"/>
                      <a:pt x="0" y="3"/>
                      <a:pt x="0" y="3"/>
                    </a:cubicBezTo>
                    <a:cubicBezTo>
                      <a:pt x="85" y="49"/>
                      <a:pt x="85" y="49"/>
                      <a:pt x="85" y="49"/>
                    </a:cubicBezTo>
                    <a:cubicBezTo>
                      <a:pt x="107" y="46"/>
                      <a:pt x="107" y="46"/>
                      <a:pt x="107" y="46"/>
                    </a:cubicBezTo>
                    <a:cubicBezTo>
                      <a:pt x="150" y="40"/>
                      <a:pt x="190" y="48"/>
                      <a:pt x="224" y="67"/>
                    </a:cubicBezTo>
                  </a:path>
                </a:pathLst>
              </a:custGeom>
              <a:gradFill flip="none" rotWithShape="1">
                <a:gsLst>
                  <a:gs pos="37000">
                    <a:srgbClr val="FECE02"/>
                  </a:gs>
                  <a:gs pos="98000">
                    <a:srgbClr val="C73E01"/>
                  </a:gs>
                </a:gsLst>
                <a:lin ang="19800000" scaled="0"/>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42">
                <a:extLst>
                  <a:ext uri="{FF2B5EF4-FFF2-40B4-BE49-F238E27FC236}">
                    <a16:creationId xmlns:a16="http://schemas.microsoft.com/office/drawing/2014/main" xmlns="" id="{79EDB766-245D-4FD3-8FF6-56E006EFBA4C}"/>
                  </a:ext>
                </a:extLst>
              </p:cNvPr>
              <p:cNvSpPr>
                <a:spLocks/>
              </p:cNvSpPr>
              <p:nvPr/>
            </p:nvSpPr>
            <p:spPr bwMode="auto">
              <a:xfrm>
                <a:off x="3947947" y="3309811"/>
                <a:ext cx="404813" cy="1130972"/>
              </a:xfrm>
              <a:custGeom>
                <a:avLst/>
                <a:gdLst>
                  <a:gd name="T0" fmla="*/ 142 w 164"/>
                  <a:gd name="T1" fmla="*/ 419 h 459"/>
                  <a:gd name="T2" fmla="*/ 143 w 164"/>
                  <a:gd name="T3" fmla="*/ 153 h 459"/>
                  <a:gd name="T4" fmla="*/ 84 w 164"/>
                  <a:gd name="T5" fmla="*/ 46 h 459"/>
                  <a:gd name="T6" fmla="*/ 0 w 164"/>
                  <a:gd name="T7" fmla="*/ 0 h 459"/>
                  <a:gd name="T8" fmla="*/ 58 w 164"/>
                  <a:gd name="T9" fmla="*/ 107 h 459"/>
                  <a:gd name="T10" fmla="*/ 58 w 164"/>
                  <a:gd name="T11" fmla="*/ 373 h 459"/>
                  <a:gd name="T12" fmla="*/ 80 w 164"/>
                  <a:gd name="T13" fmla="*/ 413 h 459"/>
                  <a:gd name="T14" fmla="*/ 122 w 164"/>
                  <a:gd name="T15" fmla="*/ 436 h 459"/>
                  <a:gd name="T16" fmla="*/ 164 w 164"/>
                  <a:gd name="T17" fmla="*/ 459 h 459"/>
                  <a:gd name="T18" fmla="*/ 142 w 164"/>
                  <a:gd name="T19" fmla="*/ 41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459">
                    <a:moveTo>
                      <a:pt x="142" y="419"/>
                    </a:moveTo>
                    <a:cubicBezTo>
                      <a:pt x="143" y="153"/>
                      <a:pt x="143" y="153"/>
                      <a:pt x="143" y="153"/>
                    </a:cubicBezTo>
                    <a:cubicBezTo>
                      <a:pt x="143" y="104"/>
                      <a:pt x="120" y="65"/>
                      <a:pt x="84" y="46"/>
                    </a:cubicBezTo>
                    <a:cubicBezTo>
                      <a:pt x="56" y="31"/>
                      <a:pt x="28" y="15"/>
                      <a:pt x="0" y="0"/>
                    </a:cubicBezTo>
                    <a:cubicBezTo>
                      <a:pt x="35" y="19"/>
                      <a:pt x="58" y="58"/>
                      <a:pt x="58" y="107"/>
                    </a:cubicBezTo>
                    <a:cubicBezTo>
                      <a:pt x="58" y="373"/>
                      <a:pt x="58" y="373"/>
                      <a:pt x="58" y="373"/>
                    </a:cubicBezTo>
                    <a:cubicBezTo>
                      <a:pt x="58" y="391"/>
                      <a:pt x="66" y="406"/>
                      <a:pt x="80" y="413"/>
                    </a:cubicBezTo>
                    <a:cubicBezTo>
                      <a:pt x="94" y="421"/>
                      <a:pt x="108" y="428"/>
                      <a:pt x="122" y="436"/>
                    </a:cubicBezTo>
                    <a:cubicBezTo>
                      <a:pt x="136" y="444"/>
                      <a:pt x="150" y="452"/>
                      <a:pt x="164" y="459"/>
                    </a:cubicBezTo>
                    <a:cubicBezTo>
                      <a:pt x="151" y="452"/>
                      <a:pt x="142" y="437"/>
                      <a:pt x="142" y="419"/>
                    </a:cubicBezTo>
                    <a:close/>
                  </a:path>
                </a:pathLst>
              </a:custGeom>
              <a:solidFill>
                <a:srgbClr val="F2972C"/>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38">
                <a:extLst>
                  <a:ext uri="{FF2B5EF4-FFF2-40B4-BE49-F238E27FC236}">
                    <a16:creationId xmlns:a16="http://schemas.microsoft.com/office/drawing/2014/main" xmlns="" id="{6C85984C-217A-4767-956A-8BDBF94F0052}"/>
                  </a:ext>
                </a:extLst>
              </p:cNvPr>
              <p:cNvSpPr>
                <a:spLocks/>
              </p:cNvSpPr>
              <p:nvPr/>
            </p:nvSpPr>
            <p:spPr bwMode="auto">
              <a:xfrm>
                <a:off x="3548351" y="2795123"/>
                <a:ext cx="984905" cy="1665158"/>
              </a:xfrm>
              <a:custGeom>
                <a:avLst/>
                <a:gdLst>
                  <a:gd name="T0" fmla="*/ 178 w 399"/>
                  <a:gd name="T1" fmla="*/ 2 h 676"/>
                  <a:gd name="T2" fmla="*/ 210 w 399"/>
                  <a:gd name="T3" fmla="*/ 12 h 676"/>
                  <a:gd name="T4" fmla="*/ 210 w 399"/>
                  <a:gd name="T5" fmla="*/ 79 h 676"/>
                  <a:gd name="T6" fmla="*/ 157 w 399"/>
                  <a:gd name="T7" fmla="*/ 144 h 676"/>
                  <a:gd name="T8" fmla="*/ 178 w 399"/>
                  <a:gd name="T9" fmla="*/ 141 h 676"/>
                  <a:gd name="T10" fmla="*/ 399 w 399"/>
                  <a:gd name="T11" fmla="*/ 348 h 676"/>
                  <a:gd name="T12" fmla="*/ 398 w 399"/>
                  <a:gd name="T13" fmla="*/ 615 h 676"/>
                  <a:gd name="T14" fmla="*/ 351 w 399"/>
                  <a:gd name="T15" fmla="*/ 673 h 676"/>
                  <a:gd name="T16" fmla="*/ 303 w 399"/>
                  <a:gd name="T17" fmla="*/ 628 h 676"/>
                  <a:gd name="T18" fmla="*/ 304 w 399"/>
                  <a:gd name="T19" fmla="*/ 362 h 676"/>
                  <a:gd name="T20" fmla="*/ 178 w 399"/>
                  <a:gd name="T21" fmla="*/ 243 h 676"/>
                  <a:gd name="T22" fmla="*/ 158 w 399"/>
                  <a:gd name="T23" fmla="*/ 246 h 676"/>
                  <a:gd name="T24" fmla="*/ 209 w 399"/>
                  <a:gd name="T25" fmla="*/ 294 h 676"/>
                  <a:gd name="T26" fmla="*/ 209 w 399"/>
                  <a:gd name="T27" fmla="*/ 362 h 676"/>
                  <a:gd name="T28" fmla="*/ 178 w 399"/>
                  <a:gd name="T29" fmla="*/ 381 h 676"/>
                  <a:gd name="T30" fmla="*/ 146 w 399"/>
                  <a:gd name="T31" fmla="*/ 371 h 676"/>
                  <a:gd name="T32" fmla="*/ 16 w 399"/>
                  <a:gd name="T33" fmla="*/ 248 h 676"/>
                  <a:gd name="T34" fmla="*/ 8 w 399"/>
                  <a:gd name="T35" fmla="*/ 238 h 676"/>
                  <a:gd name="T36" fmla="*/ 10 w 399"/>
                  <a:gd name="T37" fmla="*/ 189 h 676"/>
                  <a:gd name="T38" fmla="*/ 11 w 399"/>
                  <a:gd name="T39" fmla="*/ 187 h 676"/>
                  <a:gd name="T40" fmla="*/ 16 w 399"/>
                  <a:gd name="T41" fmla="*/ 180 h 676"/>
                  <a:gd name="T42" fmla="*/ 147 w 399"/>
                  <a:gd name="T43" fmla="*/ 21 h 676"/>
                  <a:gd name="T44" fmla="*/ 178 w 399"/>
                  <a:gd name="T45" fmla="*/ 2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9" h="676">
                    <a:moveTo>
                      <a:pt x="178" y="2"/>
                    </a:moveTo>
                    <a:cubicBezTo>
                      <a:pt x="190" y="0"/>
                      <a:pt x="201" y="4"/>
                      <a:pt x="210" y="12"/>
                    </a:cubicBezTo>
                    <a:cubicBezTo>
                      <a:pt x="227" y="28"/>
                      <a:pt x="227" y="58"/>
                      <a:pt x="210" y="79"/>
                    </a:cubicBezTo>
                    <a:cubicBezTo>
                      <a:pt x="157" y="144"/>
                      <a:pt x="157" y="144"/>
                      <a:pt x="157" y="144"/>
                    </a:cubicBezTo>
                    <a:cubicBezTo>
                      <a:pt x="178" y="141"/>
                      <a:pt x="178" y="141"/>
                      <a:pt x="178" y="141"/>
                    </a:cubicBezTo>
                    <a:cubicBezTo>
                      <a:pt x="300" y="124"/>
                      <a:pt x="399" y="217"/>
                      <a:pt x="399" y="348"/>
                    </a:cubicBezTo>
                    <a:cubicBezTo>
                      <a:pt x="398" y="615"/>
                      <a:pt x="398" y="615"/>
                      <a:pt x="398" y="615"/>
                    </a:cubicBezTo>
                    <a:cubicBezTo>
                      <a:pt x="398" y="643"/>
                      <a:pt x="377" y="669"/>
                      <a:pt x="351" y="673"/>
                    </a:cubicBezTo>
                    <a:cubicBezTo>
                      <a:pt x="325" y="676"/>
                      <a:pt x="303" y="656"/>
                      <a:pt x="303" y="628"/>
                    </a:cubicBezTo>
                    <a:cubicBezTo>
                      <a:pt x="304" y="362"/>
                      <a:pt x="304" y="362"/>
                      <a:pt x="304" y="362"/>
                    </a:cubicBezTo>
                    <a:cubicBezTo>
                      <a:pt x="304" y="287"/>
                      <a:pt x="248" y="234"/>
                      <a:pt x="178" y="243"/>
                    </a:cubicBezTo>
                    <a:cubicBezTo>
                      <a:pt x="158" y="246"/>
                      <a:pt x="158" y="246"/>
                      <a:pt x="158" y="246"/>
                    </a:cubicBezTo>
                    <a:cubicBezTo>
                      <a:pt x="209" y="294"/>
                      <a:pt x="209" y="294"/>
                      <a:pt x="209" y="294"/>
                    </a:cubicBezTo>
                    <a:cubicBezTo>
                      <a:pt x="227" y="311"/>
                      <a:pt x="226" y="341"/>
                      <a:pt x="209" y="362"/>
                    </a:cubicBezTo>
                    <a:cubicBezTo>
                      <a:pt x="200" y="373"/>
                      <a:pt x="189" y="379"/>
                      <a:pt x="178" y="381"/>
                    </a:cubicBezTo>
                    <a:cubicBezTo>
                      <a:pt x="166" y="382"/>
                      <a:pt x="155" y="379"/>
                      <a:pt x="146" y="371"/>
                    </a:cubicBezTo>
                    <a:cubicBezTo>
                      <a:pt x="16" y="248"/>
                      <a:pt x="16" y="248"/>
                      <a:pt x="16" y="248"/>
                    </a:cubicBezTo>
                    <a:cubicBezTo>
                      <a:pt x="12" y="245"/>
                      <a:pt x="10" y="241"/>
                      <a:pt x="8" y="238"/>
                    </a:cubicBezTo>
                    <a:cubicBezTo>
                      <a:pt x="0" y="223"/>
                      <a:pt x="1" y="204"/>
                      <a:pt x="10" y="189"/>
                    </a:cubicBezTo>
                    <a:cubicBezTo>
                      <a:pt x="10" y="188"/>
                      <a:pt x="11" y="187"/>
                      <a:pt x="11" y="187"/>
                    </a:cubicBezTo>
                    <a:cubicBezTo>
                      <a:pt x="13" y="184"/>
                      <a:pt x="14" y="182"/>
                      <a:pt x="16" y="180"/>
                    </a:cubicBezTo>
                    <a:cubicBezTo>
                      <a:pt x="147" y="21"/>
                      <a:pt x="147" y="21"/>
                      <a:pt x="147" y="21"/>
                    </a:cubicBezTo>
                    <a:cubicBezTo>
                      <a:pt x="156" y="10"/>
                      <a:pt x="167" y="4"/>
                      <a:pt x="178" y="2"/>
                    </a:cubicBezTo>
                    <a:close/>
                  </a:path>
                </a:pathLst>
              </a:custGeom>
              <a:solidFill>
                <a:srgbClr val="F2972C"/>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63">
                <a:extLst>
                  <a:ext uri="{FF2B5EF4-FFF2-40B4-BE49-F238E27FC236}">
                    <a16:creationId xmlns:a16="http://schemas.microsoft.com/office/drawing/2014/main" xmlns="" id="{8C06FE9F-BBEB-4D85-8C60-7617E53DAC91}"/>
                  </a:ext>
                </a:extLst>
              </p:cNvPr>
              <p:cNvSpPr>
                <a:spLocks/>
              </p:cNvSpPr>
              <p:nvPr/>
            </p:nvSpPr>
            <p:spPr bwMode="auto">
              <a:xfrm>
                <a:off x="3347864" y="2691235"/>
                <a:ext cx="706438" cy="1038225"/>
              </a:xfrm>
              <a:custGeom>
                <a:avLst/>
                <a:gdLst>
                  <a:gd name="T0" fmla="*/ 202 w 287"/>
                  <a:gd name="T1" fmla="*/ 5 h 421"/>
                  <a:gd name="T2" fmla="*/ 179 w 287"/>
                  <a:gd name="T3" fmla="*/ 1 h 421"/>
                  <a:gd name="T4" fmla="*/ 147 w 287"/>
                  <a:gd name="T5" fmla="*/ 19 h 421"/>
                  <a:gd name="T6" fmla="*/ 16 w 287"/>
                  <a:gd name="T7" fmla="*/ 179 h 421"/>
                  <a:gd name="T8" fmla="*/ 11 w 287"/>
                  <a:gd name="T9" fmla="*/ 185 h 421"/>
                  <a:gd name="T10" fmla="*/ 10 w 287"/>
                  <a:gd name="T11" fmla="*/ 187 h 421"/>
                  <a:gd name="T12" fmla="*/ 8 w 287"/>
                  <a:gd name="T13" fmla="*/ 236 h 421"/>
                  <a:gd name="T14" fmla="*/ 16 w 287"/>
                  <a:gd name="T15" fmla="*/ 247 h 421"/>
                  <a:gd name="T16" fmla="*/ 146 w 287"/>
                  <a:gd name="T17" fmla="*/ 370 h 421"/>
                  <a:gd name="T18" fmla="*/ 154 w 287"/>
                  <a:gd name="T19" fmla="*/ 375 h 421"/>
                  <a:gd name="T20" fmla="*/ 235 w 287"/>
                  <a:gd name="T21" fmla="*/ 419 h 421"/>
                  <a:gd name="T22" fmla="*/ 239 w 287"/>
                  <a:gd name="T23" fmla="*/ 421 h 421"/>
                  <a:gd name="T24" fmla="*/ 231 w 287"/>
                  <a:gd name="T25" fmla="*/ 416 h 421"/>
                  <a:gd name="T26" fmla="*/ 101 w 287"/>
                  <a:gd name="T27" fmla="*/ 293 h 421"/>
                  <a:gd name="T28" fmla="*/ 93 w 287"/>
                  <a:gd name="T29" fmla="*/ 283 h 421"/>
                  <a:gd name="T30" fmla="*/ 95 w 287"/>
                  <a:gd name="T31" fmla="*/ 234 h 421"/>
                  <a:gd name="T32" fmla="*/ 96 w 287"/>
                  <a:gd name="T33" fmla="*/ 232 h 421"/>
                  <a:gd name="T34" fmla="*/ 101 w 287"/>
                  <a:gd name="T35" fmla="*/ 225 h 421"/>
                  <a:gd name="T36" fmla="*/ 232 w 287"/>
                  <a:gd name="T37" fmla="*/ 66 h 421"/>
                  <a:gd name="T38" fmla="*/ 263 w 287"/>
                  <a:gd name="T39" fmla="*/ 47 h 421"/>
                  <a:gd name="T40" fmla="*/ 287 w 287"/>
                  <a:gd name="T41" fmla="*/ 51 h 421"/>
                  <a:gd name="T42" fmla="*/ 202 w 287"/>
                  <a:gd name="T43" fmla="*/ 5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7" h="421">
                    <a:moveTo>
                      <a:pt x="202" y="5"/>
                    </a:moveTo>
                    <a:cubicBezTo>
                      <a:pt x="195" y="1"/>
                      <a:pt x="187" y="0"/>
                      <a:pt x="179" y="1"/>
                    </a:cubicBezTo>
                    <a:cubicBezTo>
                      <a:pt x="167" y="3"/>
                      <a:pt x="156" y="9"/>
                      <a:pt x="147" y="19"/>
                    </a:cubicBezTo>
                    <a:cubicBezTo>
                      <a:pt x="16" y="179"/>
                      <a:pt x="16" y="179"/>
                      <a:pt x="16" y="179"/>
                    </a:cubicBezTo>
                    <a:cubicBezTo>
                      <a:pt x="14" y="181"/>
                      <a:pt x="13" y="183"/>
                      <a:pt x="11" y="185"/>
                    </a:cubicBezTo>
                    <a:cubicBezTo>
                      <a:pt x="11" y="186"/>
                      <a:pt x="11" y="187"/>
                      <a:pt x="10" y="187"/>
                    </a:cubicBezTo>
                    <a:cubicBezTo>
                      <a:pt x="1" y="203"/>
                      <a:pt x="0" y="222"/>
                      <a:pt x="8" y="236"/>
                    </a:cubicBezTo>
                    <a:cubicBezTo>
                      <a:pt x="10" y="240"/>
                      <a:pt x="13" y="244"/>
                      <a:pt x="16" y="247"/>
                    </a:cubicBezTo>
                    <a:cubicBezTo>
                      <a:pt x="146" y="370"/>
                      <a:pt x="146" y="370"/>
                      <a:pt x="146" y="370"/>
                    </a:cubicBezTo>
                    <a:cubicBezTo>
                      <a:pt x="149" y="372"/>
                      <a:pt x="151" y="374"/>
                      <a:pt x="154" y="375"/>
                    </a:cubicBezTo>
                    <a:cubicBezTo>
                      <a:pt x="181" y="390"/>
                      <a:pt x="208" y="405"/>
                      <a:pt x="235" y="419"/>
                    </a:cubicBezTo>
                    <a:cubicBezTo>
                      <a:pt x="236" y="420"/>
                      <a:pt x="238" y="421"/>
                      <a:pt x="239" y="421"/>
                    </a:cubicBezTo>
                    <a:cubicBezTo>
                      <a:pt x="236" y="420"/>
                      <a:pt x="234" y="418"/>
                      <a:pt x="231" y="416"/>
                    </a:cubicBezTo>
                    <a:cubicBezTo>
                      <a:pt x="101" y="293"/>
                      <a:pt x="101" y="293"/>
                      <a:pt x="101" y="293"/>
                    </a:cubicBezTo>
                    <a:cubicBezTo>
                      <a:pt x="97" y="290"/>
                      <a:pt x="95" y="286"/>
                      <a:pt x="93" y="283"/>
                    </a:cubicBezTo>
                    <a:cubicBezTo>
                      <a:pt x="85" y="268"/>
                      <a:pt x="86" y="249"/>
                      <a:pt x="95" y="234"/>
                    </a:cubicBezTo>
                    <a:cubicBezTo>
                      <a:pt x="95" y="233"/>
                      <a:pt x="96" y="232"/>
                      <a:pt x="96" y="232"/>
                    </a:cubicBezTo>
                    <a:cubicBezTo>
                      <a:pt x="98" y="229"/>
                      <a:pt x="99" y="227"/>
                      <a:pt x="101" y="225"/>
                    </a:cubicBezTo>
                    <a:cubicBezTo>
                      <a:pt x="232" y="66"/>
                      <a:pt x="232" y="66"/>
                      <a:pt x="232" y="66"/>
                    </a:cubicBezTo>
                    <a:cubicBezTo>
                      <a:pt x="241" y="55"/>
                      <a:pt x="252" y="49"/>
                      <a:pt x="263" y="47"/>
                    </a:cubicBezTo>
                    <a:cubicBezTo>
                      <a:pt x="272" y="46"/>
                      <a:pt x="280" y="47"/>
                      <a:pt x="287" y="51"/>
                    </a:cubicBezTo>
                    <a:lnTo>
                      <a:pt x="202" y="5"/>
                    </a:lnTo>
                    <a:close/>
                  </a:path>
                </a:pathLst>
              </a:custGeom>
              <a:solidFill>
                <a:srgbClr val="F2972C"/>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66943" fontAlgn="base">
                  <a:lnSpc>
                    <a:spcPct val="120000"/>
                  </a:lnSpc>
                </a:pPr>
                <a:endParaRPr lang="zh-CN" altLang="en-US" sz="853">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9" name="矩形 8">
            <a:extLst>
              <a:ext uri="{FF2B5EF4-FFF2-40B4-BE49-F238E27FC236}">
                <a16:creationId xmlns:a16="http://schemas.microsoft.com/office/drawing/2014/main" xmlns="" id="{17B73C53-BBA5-49B6-8A70-EC28B7554C5B}"/>
              </a:ext>
            </a:extLst>
          </p:cNvPr>
          <p:cNvSpPr/>
          <p:nvPr/>
        </p:nvSpPr>
        <p:spPr>
          <a:xfrm>
            <a:off x="1078369" y="4210965"/>
            <a:ext cx="3057687" cy="461665"/>
          </a:xfrm>
          <a:prstGeom prst="rect">
            <a:avLst/>
          </a:prstGeom>
        </p:spPr>
        <p:txBody>
          <a:bodyPr wrap="square">
            <a:spAutoFit/>
          </a:bodyPr>
          <a:lstStyle/>
          <a:p>
            <a:pPr algn="ctr" defTabSz="1219170"/>
            <a:r>
              <a:rPr lang="zh-CN" altLang="en-US" sz="2400" b="1">
                <a:solidFill>
                  <a:srgbClr val="F2972C"/>
                </a:solidFill>
                <a:latin typeface="微软雅黑" panose="020B0503020204020204" pitchFamily="34" charset="-122"/>
                <a:ea typeface="微软雅黑" panose="020B0503020204020204" pitchFamily="34" charset="-122"/>
              </a:rPr>
              <a:t>尊重、投入、同理心</a:t>
            </a:r>
            <a:endParaRPr lang="zh-CN" altLang="en-US" sz="2400">
              <a:solidFill>
                <a:srgbClr val="F2972C"/>
              </a:solidFill>
              <a:latin typeface="微软雅黑" panose="020B0503020204020204" pitchFamily="34" charset="-122"/>
              <a:ea typeface="微软雅黑" panose="020B0503020204020204" pitchFamily="34" charset="-122"/>
            </a:endParaRPr>
          </a:p>
        </p:txBody>
      </p:sp>
      <p:sp>
        <p:nvSpPr>
          <p:cNvPr id="10" name="矩形 9">
            <a:extLst>
              <a:ext uri="{FF2B5EF4-FFF2-40B4-BE49-F238E27FC236}">
                <a16:creationId xmlns:a16="http://schemas.microsoft.com/office/drawing/2014/main" xmlns="" id="{2BFA3711-4F5F-476F-AED4-F5BE1D73EFCF}"/>
              </a:ext>
            </a:extLst>
          </p:cNvPr>
          <p:cNvSpPr/>
          <p:nvPr/>
        </p:nvSpPr>
        <p:spPr>
          <a:xfrm>
            <a:off x="717265" y="4843833"/>
            <a:ext cx="4176639" cy="841859"/>
          </a:xfrm>
          <a:prstGeom prst="rect">
            <a:avLst/>
          </a:prstGeom>
        </p:spPr>
        <p:txBody>
          <a:bodyPr wrap="square">
            <a:spAutoFit/>
          </a:bodyPr>
          <a:lstStyle/>
          <a:p>
            <a:pPr>
              <a:buFontTx/>
              <a:buNone/>
            </a:pPr>
            <a:r>
              <a:rPr lang="zh-CN" altLang="en-US" sz="1600">
                <a:solidFill>
                  <a:srgbClr val="F2972C"/>
                </a:solidFill>
                <a:latin typeface="微软雅黑" pitchFamily="34" charset="-122"/>
                <a:ea typeface="微软雅黑" pitchFamily="34" charset="-122"/>
              </a:rPr>
              <a:t>尊重：视服务对象和我们具有同等的价值。</a:t>
            </a:r>
            <a:endParaRPr lang="zh-TW" altLang="en-US" sz="1600">
              <a:solidFill>
                <a:srgbClr val="F2972C"/>
              </a:solidFill>
              <a:latin typeface="微软雅黑" pitchFamily="34" charset="-122"/>
              <a:ea typeface="微软雅黑" pitchFamily="34" charset="-122"/>
            </a:endParaRPr>
          </a:p>
          <a:p>
            <a:pPr>
              <a:buFontTx/>
              <a:buNone/>
            </a:pPr>
            <a:r>
              <a:rPr lang="zh-CN" altLang="en-US" sz="1600">
                <a:solidFill>
                  <a:srgbClr val="F2972C"/>
                </a:solidFill>
                <a:latin typeface="微软雅黑" pitchFamily="34" charset="-122"/>
                <a:ea typeface="微软雅黑" pitchFamily="34" charset="-122"/>
              </a:rPr>
              <a:t>投入：必须将个人内在专注的动力散发出来。</a:t>
            </a:r>
            <a:endParaRPr lang="zh-TW" altLang="en-US" sz="1600">
              <a:solidFill>
                <a:srgbClr val="F2972C"/>
              </a:solidFill>
              <a:latin typeface="微软雅黑" pitchFamily="34" charset="-122"/>
              <a:ea typeface="微软雅黑" pitchFamily="34" charset="-122"/>
            </a:endParaRPr>
          </a:p>
          <a:p>
            <a:pPr>
              <a:buFontTx/>
              <a:buNone/>
            </a:pPr>
            <a:r>
              <a:rPr lang="zh-CN" altLang="en-US" sz="1600">
                <a:solidFill>
                  <a:srgbClr val="F2972C"/>
                </a:solidFill>
                <a:latin typeface="微软雅黑" pitchFamily="34" charset="-122"/>
                <a:ea typeface="微软雅黑" pitchFamily="34" charset="-122"/>
              </a:rPr>
              <a:t>同理心：一种平等的作为与心情。</a:t>
            </a:r>
            <a:endParaRPr lang="zh-CN" altLang="en-US" sz="1600">
              <a:solidFill>
                <a:srgbClr val="F2972C"/>
              </a:solidFill>
            </a:endParaRPr>
          </a:p>
        </p:txBody>
      </p:sp>
      <p:sp>
        <p:nvSpPr>
          <p:cNvPr id="11" name="矩形 10">
            <a:extLst>
              <a:ext uri="{FF2B5EF4-FFF2-40B4-BE49-F238E27FC236}">
                <a16:creationId xmlns:a16="http://schemas.microsoft.com/office/drawing/2014/main" xmlns="" id="{49947A61-C10A-4218-AD7A-EDCED1D55E6F}"/>
              </a:ext>
            </a:extLst>
          </p:cNvPr>
          <p:cNvSpPr/>
          <p:nvPr/>
        </p:nvSpPr>
        <p:spPr>
          <a:xfrm>
            <a:off x="4462612" y="1570794"/>
            <a:ext cx="2646878" cy="581057"/>
          </a:xfrm>
          <a:prstGeom prst="rect">
            <a:avLst/>
          </a:prstGeom>
        </p:spPr>
        <p:txBody>
          <a:bodyPr wrap="none">
            <a:spAutoFit/>
          </a:bodyPr>
          <a:lstStyle/>
          <a:p>
            <a:pPr algn="ctr" defTabSz="1219170">
              <a:lnSpc>
                <a:spcPct val="150000"/>
              </a:lnSpc>
            </a:pPr>
            <a:r>
              <a:rPr lang="zh-CN" altLang="en-US" sz="2400" b="1">
                <a:solidFill>
                  <a:srgbClr val="E61874"/>
                </a:solidFill>
                <a:latin typeface="微软雅黑" panose="020B0503020204020204" pitchFamily="34" charset="-122"/>
                <a:ea typeface="微软雅黑" panose="020B0503020204020204" pitchFamily="34" charset="-122"/>
              </a:rPr>
              <a:t>关怀真诚真心付出</a:t>
            </a:r>
            <a:endParaRPr lang="zh-CN" altLang="en-US" sz="2400" b="1" dirty="0">
              <a:solidFill>
                <a:srgbClr val="E61874"/>
              </a:solidFill>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xmlns="" id="{5E649FEA-06EC-4A3E-8271-13BC43F0B194}"/>
              </a:ext>
            </a:extLst>
          </p:cNvPr>
          <p:cNvSpPr/>
          <p:nvPr/>
        </p:nvSpPr>
        <p:spPr>
          <a:xfrm>
            <a:off x="3266746" y="2324748"/>
            <a:ext cx="5517419" cy="757130"/>
          </a:xfrm>
          <a:prstGeom prst="rect">
            <a:avLst/>
          </a:prstGeom>
        </p:spPr>
        <p:txBody>
          <a:bodyPr wrap="square">
            <a:spAutoFit/>
          </a:bodyPr>
          <a:lstStyle/>
          <a:p>
            <a:pPr>
              <a:lnSpc>
                <a:spcPct val="90000"/>
              </a:lnSpc>
            </a:pPr>
            <a:r>
              <a:rPr lang="zh-CN" altLang="en-US" sz="1600">
                <a:solidFill>
                  <a:srgbClr val="E61874"/>
                </a:solidFill>
                <a:latin typeface="微软雅黑" pitchFamily="34" charset="-122"/>
                <a:ea typeface="微软雅黑" pitchFamily="34" charset="-122"/>
              </a:rPr>
              <a:t>服务过程中，必须运用智慧，从小处着手，细心体会服务对象需求与感受。好的服务是要让对方感到舒适，让自己感觉如意自在。因此，了解自己的能力与限制，是最基本的要求。</a:t>
            </a:r>
            <a:endParaRPr lang="zh-CN" altLang="en-US" sz="1600" dirty="0">
              <a:solidFill>
                <a:srgbClr val="E61874"/>
              </a:solidFill>
              <a:latin typeface="微软雅黑" pitchFamily="34" charset="-122"/>
              <a:ea typeface="微软雅黑" pitchFamily="34" charset="-122"/>
            </a:endParaRPr>
          </a:p>
        </p:txBody>
      </p:sp>
      <p:sp>
        <p:nvSpPr>
          <p:cNvPr id="22" name="矩形 21">
            <a:extLst>
              <a:ext uri="{FF2B5EF4-FFF2-40B4-BE49-F238E27FC236}">
                <a16:creationId xmlns:a16="http://schemas.microsoft.com/office/drawing/2014/main" xmlns="" id="{AAEBE5E4-3462-4FFF-BC4A-2E77B15D53EE}"/>
              </a:ext>
            </a:extLst>
          </p:cNvPr>
          <p:cNvSpPr/>
          <p:nvPr/>
        </p:nvSpPr>
        <p:spPr>
          <a:xfrm>
            <a:off x="8081954" y="4048622"/>
            <a:ext cx="2341761" cy="581057"/>
          </a:xfrm>
          <a:prstGeom prst="rect">
            <a:avLst/>
          </a:prstGeom>
        </p:spPr>
        <p:txBody>
          <a:bodyPr wrap="square">
            <a:spAutoFit/>
          </a:bodyPr>
          <a:lstStyle/>
          <a:p>
            <a:pPr defTabSz="1219170">
              <a:lnSpc>
                <a:spcPct val="150000"/>
              </a:lnSpc>
            </a:pPr>
            <a:r>
              <a:rPr lang="zh-CN" altLang="en-US" sz="2400" b="1">
                <a:solidFill>
                  <a:srgbClr val="4472C4"/>
                </a:solidFill>
                <a:latin typeface="微软雅黑" panose="020B0503020204020204" pitchFamily="34" charset="-122"/>
                <a:ea typeface="微软雅黑" panose="020B0503020204020204" pitchFamily="34" charset="-122"/>
              </a:rPr>
              <a:t>正确的服务方法</a:t>
            </a:r>
            <a:endParaRPr lang="zh-CN" altLang="en-US" sz="2400" b="1" dirty="0">
              <a:solidFill>
                <a:srgbClr val="4472C4"/>
              </a:solidFill>
              <a:latin typeface="微软雅黑" panose="020B0503020204020204" pitchFamily="34" charset="-122"/>
              <a:ea typeface="微软雅黑" panose="020B0503020204020204" pitchFamily="34" charset="-122"/>
            </a:endParaRPr>
          </a:p>
        </p:txBody>
      </p:sp>
      <p:sp>
        <p:nvSpPr>
          <p:cNvPr id="23" name="矩形 22">
            <a:extLst>
              <a:ext uri="{FF2B5EF4-FFF2-40B4-BE49-F238E27FC236}">
                <a16:creationId xmlns:a16="http://schemas.microsoft.com/office/drawing/2014/main" xmlns="" id="{59E83C61-AD4E-44D7-9A2A-3E934EF0F6FB}"/>
              </a:ext>
            </a:extLst>
          </p:cNvPr>
          <p:cNvSpPr/>
          <p:nvPr/>
        </p:nvSpPr>
        <p:spPr>
          <a:xfrm>
            <a:off x="7565968" y="4923744"/>
            <a:ext cx="4129208" cy="535531"/>
          </a:xfrm>
          <a:prstGeom prst="rect">
            <a:avLst/>
          </a:prstGeom>
        </p:spPr>
        <p:txBody>
          <a:bodyPr wrap="square">
            <a:spAutoFit/>
          </a:bodyPr>
          <a:lstStyle/>
          <a:p>
            <a:pPr>
              <a:lnSpc>
                <a:spcPct val="90000"/>
              </a:lnSpc>
            </a:pPr>
            <a:r>
              <a:rPr lang="zh-TW" altLang="en-US" sz="1600">
                <a:solidFill>
                  <a:srgbClr val="4472C4"/>
                </a:solidFill>
                <a:latin typeface="微软雅黑" pitchFamily="34" charset="-122"/>
                <a:ea typeface="微软雅黑" pitchFamily="34" charset="-122"/>
              </a:rPr>
              <a:t>拥抱三心</a:t>
            </a:r>
            <a:r>
              <a:rPr lang="zh-CN" altLang="en-US" sz="1600">
                <a:solidFill>
                  <a:srgbClr val="4472C4"/>
                </a:solidFill>
                <a:latin typeface="微软雅黑" pitchFamily="34" charset="-122"/>
                <a:ea typeface="微软雅黑" pitchFamily="34" charset="-122"/>
              </a:rPr>
              <a:t>：欢喜心、感恩心、学习心。</a:t>
            </a:r>
            <a:endParaRPr lang="zh-TW" altLang="en-US" sz="1600">
              <a:solidFill>
                <a:srgbClr val="4472C4"/>
              </a:solidFill>
              <a:latin typeface="微软雅黑" pitchFamily="34" charset="-122"/>
              <a:ea typeface="微软雅黑" pitchFamily="34" charset="-122"/>
            </a:endParaRPr>
          </a:p>
          <a:p>
            <a:pPr>
              <a:lnSpc>
                <a:spcPct val="90000"/>
              </a:lnSpc>
            </a:pPr>
            <a:r>
              <a:rPr lang="zh-CN" altLang="en-US" sz="1600">
                <a:solidFill>
                  <a:srgbClr val="4472C4"/>
                </a:solidFill>
                <a:latin typeface="微软雅黑" pitchFamily="34" charset="-122"/>
                <a:ea typeface="微软雅黑" pitchFamily="34" charset="-122"/>
              </a:rPr>
              <a:t>舍去三怨：不抱怨、不埋怨、不讨人厌。</a:t>
            </a:r>
            <a:endParaRPr lang="zh-TW" altLang="en-US" sz="1600" dirty="0">
              <a:solidFill>
                <a:srgbClr val="4472C4"/>
              </a:solidFill>
              <a:latin typeface="微软雅黑" pitchFamily="34" charset="-122"/>
              <a:ea typeface="微软雅黑" pitchFamily="34" charset="-122"/>
            </a:endParaRPr>
          </a:p>
        </p:txBody>
      </p:sp>
    </p:spTree>
    <p:extLst>
      <p:ext uri="{BB962C8B-B14F-4D97-AF65-F5344CB8AC3E}">
        <p14:creationId xmlns:p14="http://schemas.microsoft.com/office/powerpoint/2010/main" val="376374820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750"/>
                                        <p:tgtEl>
                                          <p:spTgt spid="24"/>
                                        </p:tgtEl>
                                      </p:cBhvr>
                                    </p:animEffect>
                                    <p:anim calcmode="lin" valueType="num">
                                      <p:cBhvr>
                                        <p:cTn id="12" dur="750" fill="hold"/>
                                        <p:tgtEl>
                                          <p:spTgt spid="24"/>
                                        </p:tgtEl>
                                        <p:attrNameLst>
                                          <p:attrName>ppt_x</p:attrName>
                                        </p:attrNameLst>
                                      </p:cBhvr>
                                      <p:tavLst>
                                        <p:tav tm="0">
                                          <p:val>
                                            <p:strVal val="#ppt_x"/>
                                          </p:val>
                                        </p:tav>
                                        <p:tav tm="100000">
                                          <p:val>
                                            <p:strVal val="#ppt_x"/>
                                          </p:val>
                                        </p:tav>
                                      </p:tavLst>
                                    </p:anim>
                                    <p:anim calcmode="lin" valueType="num">
                                      <p:cBhvr>
                                        <p:cTn id="13" dur="750" fill="hold"/>
                                        <p:tgtEl>
                                          <p:spTgt spid="2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750"/>
                                        <p:tgtEl>
                                          <p:spTgt spid="11"/>
                                        </p:tgtEl>
                                      </p:cBhvr>
                                    </p:animEffect>
                                  </p:childTnLst>
                                </p:cTn>
                              </p:par>
                            </p:childTnLst>
                          </p:cTn>
                        </p:par>
                        <p:par>
                          <p:cTn id="18" fill="hold">
                            <p:stCondLst>
                              <p:cond delay="2250"/>
                            </p:stCondLst>
                            <p:childTnLst>
                              <p:par>
                                <p:cTn id="19" presetID="53" presetClass="entr" presetSubtype="16"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750" fill="hold"/>
                                        <p:tgtEl>
                                          <p:spTgt spid="18"/>
                                        </p:tgtEl>
                                        <p:attrNameLst>
                                          <p:attrName>ppt_w</p:attrName>
                                        </p:attrNameLst>
                                      </p:cBhvr>
                                      <p:tavLst>
                                        <p:tav tm="0">
                                          <p:val>
                                            <p:fltVal val="0"/>
                                          </p:val>
                                        </p:tav>
                                        <p:tav tm="100000">
                                          <p:val>
                                            <p:strVal val="#ppt_w"/>
                                          </p:val>
                                        </p:tav>
                                      </p:tavLst>
                                    </p:anim>
                                    <p:anim calcmode="lin" valueType="num">
                                      <p:cBhvr>
                                        <p:cTn id="22" dur="750" fill="hold"/>
                                        <p:tgtEl>
                                          <p:spTgt spid="18"/>
                                        </p:tgtEl>
                                        <p:attrNameLst>
                                          <p:attrName>ppt_h</p:attrName>
                                        </p:attrNameLst>
                                      </p:cBhvr>
                                      <p:tavLst>
                                        <p:tav tm="0">
                                          <p:val>
                                            <p:fltVal val="0"/>
                                          </p:val>
                                        </p:tav>
                                        <p:tav tm="100000">
                                          <p:val>
                                            <p:strVal val="#ppt_h"/>
                                          </p:val>
                                        </p:tav>
                                      </p:tavLst>
                                    </p:anim>
                                    <p:animEffect transition="in" filter="fade">
                                      <p:cBhvr>
                                        <p:cTn id="23" dur="750"/>
                                        <p:tgtEl>
                                          <p:spTgt spid="18"/>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750"/>
                                        <p:tgtEl>
                                          <p:spTgt spid="9"/>
                                        </p:tgtEl>
                                      </p:cBhvr>
                                    </p:animEffect>
                                  </p:childTnLst>
                                </p:cTn>
                              </p:par>
                            </p:childTnLst>
                          </p:cTn>
                        </p:par>
                        <p:par>
                          <p:cTn id="28" fill="hold">
                            <p:stCondLst>
                              <p:cond delay="3750"/>
                            </p:stCondLst>
                            <p:childTnLst>
                              <p:par>
                                <p:cTn id="29" presetID="53" presetClass="entr" presetSubtype="16"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750" fill="hold"/>
                                        <p:tgtEl>
                                          <p:spTgt spid="10"/>
                                        </p:tgtEl>
                                        <p:attrNameLst>
                                          <p:attrName>ppt_w</p:attrName>
                                        </p:attrNameLst>
                                      </p:cBhvr>
                                      <p:tavLst>
                                        <p:tav tm="0">
                                          <p:val>
                                            <p:fltVal val="0"/>
                                          </p:val>
                                        </p:tav>
                                        <p:tav tm="100000">
                                          <p:val>
                                            <p:strVal val="#ppt_w"/>
                                          </p:val>
                                        </p:tav>
                                      </p:tavLst>
                                    </p:anim>
                                    <p:anim calcmode="lin" valueType="num">
                                      <p:cBhvr>
                                        <p:cTn id="32" dur="750" fill="hold"/>
                                        <p:tgtEl>
                                          <p:spTgt spid="10"/>
                                        </p:tgtEl>
                                        <p:attrNameLst>
                                          <p:attrName>ppt_h</p:attrName>
                                        </p:attrNameLst>
                                      </p:cBhvr>
                                      <p:tavLst>
                                        <p:tav tm="0">
                                          <p:val>
                                            <p:fltVal val="0"/>
                                          </p:val>
                                        </p:tav>
                                        <p:tav tm="100000">
                                          <p:val>
                                            <p:strVal val="#ppt_h"/>
                                          </p:val>
                                        </p:tav>
                                      </p:tavLst>
                                    </p:anim>
                                    <p:animEffect transition="in" filter="fade">
                                      <p:cBhvr>
                                        <p:cTn id="33" dur="750"/>
                                        <p:tgtEl>
                                          <p:spTgt spid="10"/>
                                        </p:tgtEl>
                                      </p:cBhvr>
                                    </p:animEffect>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750"/>
                                        <p:tgtEl>
                                          <p:spTgt spid="22"/>
                                        </p:tgtEl>
                                      </p:cBhvr>
                                    </p:animEffect>
                                  </p:childTnLst>
                                </p:cTn>
                              </p:par>
                            </p:childTnLst>
                          </p:cTn>
                        </p:par>
                        <p:par>
                          <p:cTn id="38" fill="hold">
                            <p:stCondLst>
                              <p:cond delay="5250"/>
                            </p:stCondLst>
                            <p:childTnLst>
                              <p:par>
                                <p:cTn id="39" presetID="53" presetClass="entr" presetSubtype="16"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750" fill="hold"/>
                                        <p:tgtEl>
                                          <p:spTgt spid="23"/>
                                        </p:tgtEl>
                                        <p:attrNameLst>
                                          <p:attrName>ppt_w</p:attrName>
                                        </p:attrNameLst>
                                      </p:cBhvr>
                                      <p:tavLst>
                                        <p:tav tm="0">
                                          <p:val>
                                            <p:fltVal val="0"/>
                                          </p:val>
                                        </p:tav>
                                        <p:tav tm="100000">
                                          <p:val>
                                            <p:strVal val="#ppt_w"/>
                                          </p:val>
                                        </p:tav>
                                      </p:tavLst>
                                    </p:anim>
                                    <p:anim calcmode="lin" valueType="num">
                                      <p:cBhvr>
                                        <p:cTn id="42" dur="750" fill="hold"/>
                                        <p:tgtEl>
                                          <p:spTgt spid="23"/>
                                        </p:tgtEl>
                                        <p:attrNameLst>
                                          <p:attrName>ppt_h</p:attrName>
                                        </p:attrNameLst>
                                      </p:cBhvr>
                                      <p:tavLst>
                                        <p:tav tm="0">
                                          <p:val>
                                            <p:fltVal val="0"/>
                                          </p:val>
                                        </p:tav>
                                        <p:tav tm="100000">
                                          <p:val>
                                            <p:strVal val="#ppt_h"/>
                                          </p:val>
                                        </p:tav>
                                      </p:tavLst>
                                    </p:anim>
                                    <p:animEffect transition="in" filter="fade">
                                      <p:cBhvr>
                                        <p:cTn id="43"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9" grpId="0"/>
      <p:bldP spid="10" grpId="0"/>
      <p:bldP spid="11" grpId="0"/>
      <p:bldP spid="18" grpId="0"/>
      <p:bldP spid="22"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志愿服务在国外</a:t>
            </a:r>
            <a:endParaRPr kumimoji="0" lang="en-US" altLang="zh-CN" sz="32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 name="矩形 1">
            <a:extLst>
              <a:ext uri="{FF2B5EF4-FFF2-40B4-BE49-F238E27FC236}">
                <a16:creationId xmlns:a16="http://schemas.microsoft.com/office/drawing/2014/main" xmlns="" id="{191B2CE8-CBFB-44B2-89E6-60BA7CE953C2}"/>
              </a:ext>
            </a:extLst>
          </p:cNvPr>
          <p:cNvSpPr/>
          <p:nvPr/>
        </p:nvSpPr>
        <p:spPr>
          <a:xfrm>
            <a:off x="1004845" y="1292181"/>
            <a:ext cx="6213239" cy="5029390"/>
          </a:xfrm>
          <a:prstGeom prst="rect">
            <a:avLst/>
          </a:prstGeom>
        </p:spPr>
        <p:txBody>
          <a:bodyPr wrap="square">
            <a:spAutoFit/>
          </a:bodyPr>
          <a:lstStyle/>
          <a:p>
            <a:pPr marL="285750" indent="-285750" algn="just">
              <a:lnSpc>
                <a:spcPct val="150000"/>
              </a:lnSpc>
              <a:buFont typeface="Wingdings" panose="05000000000000000000" pitchFamily="2" charset="2"/>
              <a:buChar char="l"/>
            </a:pPr>
            <a:r>
              <a:rPr lang="zh-CN" altLang="en-US">
                <a:solidFill>
                  <a:srgbClr val="4472C4"/>
                </a:solidFill>
                <a:latin typeface="微软雅黑" pitchFamily="34" charset="-122"/>
                <a:ea typeface="微软雅黑" pitchFamily="34" charset="-122"/>
              </a:rPr>
              <a:t>在美国，</a:t>
            </a:r>
            <a:r>
              <a:rPr lang="en-US" altLang="zh-CN">
                <a:solidFill>
                  <a:srgbClr val="4472C4"/>
                </a:solidFill>
                <a:latin typeface="微软雅黑" pitchFamily="34" charset="-122"/>
                <a:ea typeface="微软雅黑" pitchFamily="34" charset="-122"/>
              </a:rPr>
              <a:t>75%</a:t>
            </a:r>
            <a:r>
              <a:rPr lang="zh-CN" altLang="en-US">
                <a:solidFill>
                  <a:srgbClr val="4472C4"/>
                </a:solidFill>
                <a:latin typeface="微软雅黑" pitchFamily="34" charset="-122"/>
                <a:ea typeface="微软雅黑" pitchFamily="34" charset="-122"/>
              </a:rPr>
              <a:t>的美国人向慈善事业捐献，每</a:t>
            </a:r>
            <a:r>
              <a:rPr lang="en-US" altLang="zh-CN">
                <a:solidFill>
                  <a:srgbClr val="4472C4"/>
                </a:solidFill>
                <a:latin typeface="微软雅黑" pitchFamily="34" charset="-122"/>
                <a:ea typeface="微软雅黑" pitchFamily="34" charset="-122"/>
              </a:rPr>
              <a:t>4</a:t>
            </a:r>
            <a:r>
              <a:rPr lang="zh-CN" altLang="en-US">
                <a:solidFill>
                  <a:srgbClr val="4472C4"/>
                </a:solidFill>
                <a:latin typeface="微软雅黑" pitchFamily="34" charset="-122"/>
                <a:ea typeface="微软雅黑" pitchFamily="34" charset="-122"/>
              </a:rPr>
              <a:t>个美国公民中就有</a:t>
            </a:r>
            <a:r>
              <a:rPr lang="en-US" altLang="zh-CN">
                <a:solidFill>
                  <a:srgbClr val="4472C4"/>
                </a:solidFill>
                <a:latin typeface="微软雅黑" pitchFamily="34" charset="-122"/>
                <a:ea typeface="微软雅黑" pitchFamily="34" charset="-122"/>
              </a:rPr>
              <a:t>3</a:t>
            </a:r>
            <a:r>
              <a:rPr lang="zh-CN" altLang="en-US">
                <a:solidFill>
                  <a:srgbClr val="4472C4"/>
                </a:solidFill>
                <a:latin typeface="微软雅黑" pitchFamily="34" charset="-122"/>
                <a:ea typeface="微软雅黑" pitchFamily="34" charset="-122"/>
              </a:rPr>
              <a:t>个是慈善事业的定期捐助者；</a:t>
            </a:r>
          </a:p>
          <a:p>
            <a:pPr marL="285750" indent="-285750" algn="just">
              <a:lnSpc>
                <a:spcPct val="150000"/>
              </a:lnSpc>
              <a:buFont typeface="Wingdings" panose="05000000000000000000" pitchFamily="2" charset="2"/>
              <a:buChar char="l"/>
            </a:pPr>
            <a:r>
              <a:rPr lang="zh-CN" altLang="en-US">
                <a:solidFill>
                  <a:srgbClr val="E61874"/>
                </a:solidFill>
                <a:latin typeface="微软雅黑" pitchFamily="34" charset="-122"/>
                <a:ea typeface="微软雅黑" pitchFamily="34" charset="-122"/>
              </a:rPr>
              <a:t>在英国，约半数的英国人参与了志愿服务活动，志愿服务参与者每周平均贡献</a:t>
            </a:r>
            <a:r>
              <a:rPr lang="en-US" altLang="zh-CN">
                <a:solidFill>
                  <a:srgbClr val="E61874"/>
                </a:solidFill>
                <a:latin typeface="微软雅黑" pitchFamily="34" charset="-122"/>
                <a:ea typeface="微软雅黑" pitchFamily="34" charset="-122"/>
              </a:rPr>
              <a:t>4</a:t>
            </a:r>
            <a:r>
              <a:rPr lang="zh-CN" altLang="en-US">
                <a:solidFill>
                  <a:srgbClr val="E61874"/>
                </a:solidFill>
                <a:latin typeface="微软雅黑" pitchFamily="34" charset="-122"/>
                <a:ea typeface="微软雅黑" pitchFamily="34" charset="-122"/>
              </a:rPr>
              <a:t>小时，</a:t>
            </a:r>
            <a:r>
              <a:rPr lang="en-US" altLang="zh-CN">
                <a:solidFill>
                  <a:srgbClr val="E61874"/>
                </a:solidFill>
                <a:latin typeface="微软雅黑" pitchFamily="34" charset="-122"/>
                <a:ea typeface="微软雅黑" pitchFamily="34" charset="-122"/>
              </a:rPr>
              <a:t>10</a:t>
            </a:r>
            <a:r>
              <a:rPr lang="zh-CN" altLang="en-US">
                <a:solidFill>
                  <a:srgbClr val="E61874"/>
                </a:solidFill>
                <a:latin typeface="微软雅黑" pitchFamily="34" charset="-122"/>
                <a:ea typeface="微软雅黑" pitchFamily="34" charset="-122"/>
              </a:rPr>
              <a:t>月</a:t>
            </a:r>
            <a:r>
              <a:rPr lang="en-US" altLang="zh-CN">
                <a:solidFill>
                  <a:srgbClr val="E61874"/>
                </a:solidFill>
                <a:latin typeface="微软雅黑" pitchFamily="34" charset="-122"/>
                <a:ea typeface="微软雅黑" pitchFamily="34" charset="-122"/>
              </a:rPr>
              <a:t>25</a:t>
            </a:r>
            <a:r>
              <a:rPr lang="zh-CN" altLang="en-US">
                <a:solidFill>
                  <a:srgbClr val="E61874"/>
                </a:solidFill>
                <a:latin typeface="微软雅黑" pitchFamily="34" charset="-122"/>
                <a:ea typeface="微软雅黑" pitchFamily="34" charset="-122"/>
              </a:rPr>
              <a:t>日是英国的“志愿日”；</a:t>
            </a:r>
          </a:p>
          <a:p>
            <a:pPr marL="285750" indent="-285750" algn="just">
              <a:lnSpc>
                <a:spcPct val="150000"/>
              </a:lnSpc>
              <a:buFont typeface="Wingdings" panose="05000000000000000000" pitchFamily="2" charset="2"/>
              <a:buChar char="l"/>
            </a:pPr>
            <a:r>
              <a:rPr lang="zh-CN" altLang="en-US">
                <a:solidFill>
                  <a:srgbClr val="F2972C"/>
                </a:solidFill>
                <a:latin typeface="微软雅黑" pitchFamily="34" charset="-122"/>
                <a:ea typeface="微软雅黑" pitchFamily="34" charset="-122"/>
              </a:rPr>
              <a:t>在法国，法律规定年满</a:t>
            </a:r>
            <a:r>
              <a:rPr lang="en-US" altLang="zh-CN">
                <a:solidFill>
                  <a:srgbClr val="F2972C"/>
                </a:solidFill>
                <a:latin typeface="微软雅黑" pitchFamily="34" charset="-122"/>
                <a:ea typeface="微软雅黑" pitchFamily="34" charset="-122"/>
              </a:rPr>
              <a:t>18</a:t>
            </a:r>
            <a:r>
              <a:rPr lang="zh-CN" altLang="en-US">
                <a:solidFill>
                  <a:srgbClr val="F2972C"/>
                </a:solidFill>
                <a:latin typeface="微软雅黑" pitchFamily="34" charset="-122"/>
                <a:ea typeface="微软雅黑" pitchFamily="34" charset="-122"/>
              </a:rPr>
              <a:t>岁的法国男性必须履行国民志愿役，志愿者约占总人口的</a:t>
            </a:r>
            <a:r>
              <a:rPr lang="en-US" altLang="zh-CN">
                <a:solidFill>
                  <a:srgbClr val="F2972C"/>
                </a:solidFill>
                <a:latin typeface="微软雅黑" pitchFamily="34" charset="-122"/>
                <a:ea typeface="微软雅黑" pitchFamily="34" charset="-122"/>
              </a:rPr>
              <a:t>19%</a:t>
            </a:r>
            <a:r>
              <a:rPr lang="zh-CN" altLang="en-US">
                <a:solidFill>
                  <a:srgbClr val="F2972C"/>
                </a:solidFill>
                <a:latin typeface="微软雅黑" pitchFamily="34" charset="-122"/>
                <a:ea typeface="微软雅黑" pitchFamily="34" charset="-122"/>
              </a:rPr>
              <a:t>；</a:t>
            </a:r>
          </a:p>
          <a:p>
            <a:pPr marL="285750" indent="-285750" algn="just">
              <a:lnSpc>
                <a:spcPct val="150000"/>
              </a:lnSpc>
              <a:buFont typeface="Wingdings" panose="05000000000000000000" pitchFamily="2" charset="2"/>
              <a:buChar char="l"/>
            </a:pPr>
            <a:r>
              <a:rPr lang="zh-CN" altLang="en-US">
                <a:solidFill>
                  <a:srgbClr val="0BA29A"/>
                </a:solidFill>
                <a:latin typeface="微软雅黑" pitchFamily="34" charset="-122"/>
                <a:ea typeface="微软雅黑" pitchFamily="34" charset="-122"/>
              </a:rPr>
              <a:t>在德国，在</a:t>
            </a:r>
            <a:r>
              <a:rPr lang="en-US" altLang="zh-CN">
                <a:solidFill>
                  <a:srgbClr val="0BA29A"/>
                </a:solidFill>
                <a:latin typeface="微软雅黑" pitchFamily="34" charset="-122"/>
                <a:ea typeface="微软雅黑" pitchFamily="34" charset="-122"/>
              </a:rPr>
              <a:t>1954</a:t>
            </a:r>
            <a:r>
              <a:rPr lang="zh-CN" altLang="en-US">
                <a:solidFill>
                  <a:srgbClr val="0BA29A"/>
                </a:solidFill>
                <a:latin typeface="微软雅黑" pitchFamily="34" charset="-122"/>
                <a:ea typeface="微软雅黑" pitchFamily="34" charset="-122"/>
              </a:rPr>
              <a:t>年形成著名的志愿者行动“为别人服务一年”，大约每</a:t>
            </a:r>
            <a:r>
              <a:rPr lang="en-US" altLang="zh-CN">
                <a:solidFill>
                  <a:srgbClr val="0BA29A"/>
                </a:solidFill>
                <a:latin typeface="微软雅黑" pitchFamily="34" charset="-122"/>
                <a:ea typeface="微软雅黑" pitchFamily="34" charset="-122"/>
              </a:rPr>
              <a:t>3</a:t>
            </a:r>
            <a:r>
              <a:rPr lang="zh-CN" altLang="en-US">
                <a:solidFill>
                  <a:srgbClr val="0BA29A"/>
                </a:solidFill>
                <a:latin typeface="微软雅黑" pitchFamily="34" charset="-122"/>
                <a:ea typeface="微软雅黑" pitchFamily="34" charset="-122"/>
              </a:rPr>
              <a:t>个成年人中就有一人每月花费</a:t>
            </a:r>
            <a:r>
              <a:rPr lang="en-US" altLang="zh-CN">
                <a:solidFill>
                  <a:srgbClr val="0BA29A"/>
                </a:solidFill>
                <a:latin typeface="微软雅黑" pitchFamily="34" charset="-122"/>
                <a:ea typeface="微软雅黑" pitchFamily="34" charset="-122"/>
              </a:rPr>
              <a:t>15</a:t>
            </a:r>
            <a:r>
              <a:rPr lang="zh-CN" altLang="en-US">
                <a:solidFill>
                  <a:srgbClr val="0BA29A"/>
                </a:solidFill>
                <a:latin typeface="微软雅黑" pitchFamily="34" charset="-122"/>
                <a:ea typeface="微软雅黑" pitchFamily="34" charset="-122"/>
              </a:rPr>
              <a:t>小时从事志愿服务工作；</a:t>
            </a:r>
          </a:p>
          <a:p>
            <a:pPr marL="285750" indent="-285750" algn="just">
              <a:lnSpc>
                <a:spcPct val="150000"/>
              </a:lnSpc>
              <a:buFont typeface="Wingdings" panose="05000000000000000000" pitchFamily="2" charset="2"/>
              <a:buChar char="l"/>
            </a:pPr>
            <a:r>
              <a:rPr lang="zh-CN" altLang="en-US">
                <a:solidFill>
                  <a:srgbClr val="ED7D31"/>
                </a:solidFill>
                <a:latin typeface="微软雅黑" pitchFamily="34" charset="-122"/>
                <a:ea typeface="微软雅黑" pitchFamily="34" charset="-122"/>
              </a:rPr>
              <a:t>在韩国，目前有近</a:t>
            </a:r>
            <a:r>
              <a:rPr lang="en-US" altLang="zh-CN">
                <a:solidFill>
                  <a:srgbClr val="ED7D31"/>
                </a:solidFill>
                <a:latin typeface="微软雅黑" pitchFamily="34" charset="-122"/>
                <a:ea typeface="微软雅黑" pitchFamily="34" charset="-122"/>
              </a:rPr>
              <a:t>1600</a:t>
            </a:r>
            <a:r>
              <a:rPr lang="zh-CN" altLang="en-US">
                <a:solidFill>
                  <a:srgbClr val="ED7D31"/>
                </a:solidFill>
                <a:latin typeface="微软雅黑" pitchFamily="34" charset="-122"/>
                <a:ea typeface="微软雅黑" pitchFamily="34" charset="-122"/>
              </a:rPr>
              <a:t>个志愿服务组织，有志愿者约</a:t>
            </a:r>
            <a:r>
              <a:rPr lang="en-US" altLang="zh-CN">
                <a:solidFill>
                  <a:srgbClr val="ED7D31"/>
                </a:solidFill>
                <a:latin typeface="微软雅黑" pitchFamily="34" charset="-122"/>
                <a:ea typeface="微软雅黑" pitchFamily="34" charset="-122"/>
              </a:rPr>
              <a:t>3.5</a:t>
            </a:r>
            <a:r>
              <a:rPr lang="zh-CN" altLang="en-US">
                <a:solidFill>
                  <a:srgbClr val="ED7D31"/>
                </a:solidFill>
                <a:latin typeface="微软雅黑" pitchFamily="34" charset="-122"/>
                <a:ea typeface="微软雅黑" pitchFamily="34" charset="-122"/>
              </a:rPr>
              <a:t>万名，汉城奥运会后，志愿服务活动在韩国掀起高潮。</a:t>
            </a:r>
            <a:endParaRPr lang="zh-CN" altLang="en-US" dirty="0">
              <a:solidFill>
                <a:srgbClr val="ED7D31"/>
              </a:solidFill>
              <a:latin typeface="微软雅黑" pitchFamily="34" charset="-122"/>
              <a:ea typeface="微软雅黑" pitchFamily="34" charset="-122"/>
            </a:endParaRPr>
          </a:p>
        </p:txBody>
      </p:sp>
      <p:cxnSp>
        <p:nvCxnSpPr>
          <p:cNvPr id="4" name="直接连接符 3">
            <a:extLst>
              <a:ext uri="{FF2B5EF4-FFF2-40B4-BE49-F238E27FC236}">
                <a16:creationId xmlns:a16="http://schemas.microsoft.com/office/drawing/2014/main" xmlns="" id="{C833D6B5-6B2C-4C71-9B5B-DAB55CDA9AE6}"/>
              </a:ext>
            </a:extLst>
          </p:cNvPr>
          <p:cNvCxnSpPr/>
          <p:nvPr/>
        </p:nvCxnSpPr>
        <p:spPr>
          <a:xfrm>
            <a:off x="7763256" y="1435608"/>
            <a:ext cx="0" cy="3685032"/>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矩形 4">
            <a:extLst>
              <a:ext uri="{FF2B5EF4-FFF2-40B4-BE49-F238E27FC236}">
                <a16:creationId xmlns:a16="http://schemas.microsoft.com/office/drawing/2014/main" xmlns="" id="{49410F18-6B69-41ED-ADC8-8DB5786D2ED2}"/>
              </a:ext>
            </a:extLst>
          </p:cNvPr>
          <p:cNvSpPr/>
          <p:nvPr/>
        </p:nvSpPr>
        <p:spPr>
          <a:xfrm>
            <a:off x="8538640" y="1435608"/>
            <a:ext cx="2339102" cy="1379417"/>
          </a:xfrm>
          <a:prstGeom prst="rect">
            <a:avLst/>
          </a:prstGeom>
        </p:spPr>
        <p:txBody>
          <a:bodyPr wrap="none">
            <a:spAutoFit/>
          </a:bodyPr>
          <a:lstStyle/>
          <a:p>
            <a:pPr lvl="0">
              <a:defRPr/>
            </a:pPr>
            <a:r>
              <a:rPr lang="zh-CN" altLang="en-US" sz="3600" b="1" spc="600">
                <a:solidFill>
                  <a:prstClr val="black"/>
                </a:solidFill>
                <a:latin typeface="微软雅黑" panose="020B0503020204020204" pitchFamily="34" charset="-122"/>
                <a:ea typeface="微软雅黑" panose="020B0503020204020204" pitchFamily="34" charset="-122"/>
              </a:rPr>
              <a:t>志愿服务</a:t>
            </a:r>
            <a:endParaRPr lang="en-US" altLang="zh-CN" sz="3600" b="1" spc="600">
              <a:solidFill>
                <a:prstClr val="black"/>
              </a:solidFill>
              <a:latin typeface="微软雅黑" panose="020B0503020204020204" pitchFamily="34" charset="-122"/>
              <a:ea typeface="微软雅黑" panose="020B0503020204020204" pitchFamily="34" charset="-122"/>
            </a:endParaRPr>
          </a:p>
          <a:p>
            <a:pPr lvl="0">
              <a:lnSpc>
                <a:spcPct val="150000"/>
              </a:lnSpc>
              <a:defRPr/>
            </a:pPr>
            <a:r>
              <a:rPr lang="zh-CN" altLang="en-US" sz="3600" b="1" spc="600">
                <a:solidFill>
                  <a:prstClr val="black"/>
                </a:solidFill>
                <a:latin typeface="微软雅黑" panose="020B0503020204020204" pitchFamily="34" charset="-122"/>
                <a:ea typeface="微软雅黑" panose="020B0503020204020204" pitchFamily="34" charset="-122"/>
              </a:rPr>
              <a:t>在国外</a:t>
            </a:r>
            <a:endParaRPr lang="en-US" altLang="zh-CN" sz="3600" b="1" spc="600">
              <a:solidFill>
                <a:prstClr val="black"/>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287491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750" fill="hold"/>
                                        <p:tgtEl>
                                          <p:spTgt spid="5"/>
                                        </p:tgtEl>
                                        <p:attrNameLst>
                                          <p:attrName>ppt_w</p:attrName>
                                        </p:attrNameLst>
                                      </p:cBhvr>
                                      <p:tavLst>
                                        <p:tav tm="0">
                                          <p:val>
                                            <p:fltVal val="0"/>
                                          </p:val>
                                        </p:tav>
                                        <p:tav tm="100000">
                                          <p:val>
                                            <p:strVal val="#ppt_w"/>
                                          </p:val>
                                        </p:tav>
                                      </p:tavLst>
                                    </p:anim>
                                    <p:anim calcmode="lin" valueType="num">
                                      <p:cBhvr>
                                        <p:cTn id="12" dur="750" fill="hold"/>
                                        <p:tgtEl>
                                          <p:spTgt spid="5"/>
                                        </p:tgtEl>
                                        <p:attrNameLst>
                                          <p:attrName>ppt_h</p:attrName>
                                        </p:attrNameLst>
                                      </p:cBhvr>
                                      <p:tavLst>
                                        <p:tav tm="0">
                                          <p:val>
                                            <p:fltVal val="0"/>
                                          </p:val>
                                        </p:tav>
                                        <p:tav tm="100000">
                                          <p:val>
                                            <p:strVal val="#ppt_h"/>
                                          </p:val>
                                        </p:tav>
                                      </p:tavLst>
                                    </p:anim>
                                    <p:animEffect transition="in" filter="fade">
                                      <p:cBhvr>
                                        <p:cTn id="13" dur="750"/>
                                        <p:tgtEl>
                                          <p:spTgt spid="5"/>
                                        </p:tgtEl>
                                      </p:cBhvr>
                                    </p:animEffect>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750"/>
                                        <p:tgtEl>
                                          <p:spTgt spid="4"/>
                                        </p:tgtEl>
                                      </p:cBhvr>
                                    </p:animEffect>
                                  </p:childTnLst>
                                </p:cTn>
                              </p:par>
                            </p:childTnLst>
                          </p:cTn>
                        </p:par>
                        <p:par>
                          <p:cTn id="18" fill="hold">
                            <p:stCondLst>
                              <p:cond delay="2250"/>
                            </p:stCondLst>
                            <p:childTnLst>
                              <p:par>
                                <p:cTn id="19" presetID="22" presetClass="entr" presetSubtype="1"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up)">
                                      <p:cBhvr>
                                        <p:cTn id="21"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5109091" cy="584775"/>
          </a:xfrm>
          <a:prstGeom prst="rect">
            <a:avLst/>
          </a:prstGeom>
          <a:noFill/>
        </p:spPr>
        <p:txBody>
          <a:bodyPr wrap="none" rtlCol="0">
            <a:spAutoFit/>
          </a:bodyPr>
          <a:lstStyle/>
          <a:p>
            <a:r>
              <a:rPr lang="zh-CN" altLang="en-US" sz="3200" b="1">
                <a:latin typeface="微软雅黑" pitchFamily="34" charset="-122"/>
                <a:ea typeface="微软雅黑" pitchFamily="34" charset="-122"/>
              </a:rPr>
              <a:t>国际著名志愿者组织与节日</a:t>
            </a:r>
            <a:endParaRPr lang="zh-CN" altLang="en-US" sz="3200" b="1" dirty="0">
              <a:latin typeface="微软雅黑" pitchFamily="34" charset="-122"/>
              <a:ea typeface="微软雅黑" pitchFamily="34" charset="-122"/>
            </a:endParaRPr>
          </a:p>
        </p:txBody>
      </p:sp>
      <p:sp>
        <p:nvSpPr>
          <p:cNvPr id="7" name="矩形 6">
            <a:extLst>
              <a:ext uri="{FF2B5EF4-FFF2-40B4-BE49-F238E27FC236}">
                <a16:creationId xmlns:a16="http://schemas.microsoft.com/office/drawing/2014/main" xmlns="" id="{53ED85B7-00F7-4741-B38B-0EF52BE9A23B}"/>
              </a:ext>
            </a:extLst>
          </p:cNvPr>
          <p:cNvSpPr/>
          <p:nvPr/>
        </p:nvSpPr>
        <p:spPr>
          <a:xfrm>
            <a:off x="0" y="1546730"/>
            <a:ext cx="1692000" cy="7849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国际</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itchFamily="34" charset="-122"/>
                <a:ea typeface="微软雅黑" pitchFamily="34" charset="-122"/>
              </a:rPr>
              <a:t>志愿者协会</a:t>
            </a:r>
          </a:p>
        </p:txBody>
      </p:sp>
      <p:sp>
        <p:nvSpPr>
          <p:cNvPr id="8" name="矩形 7">
            <a:extLst>
              <a:ext uri="{FF2B5EF4-FFF2-40B4-BE49-F238E27FC236}">
                <a16:creationId xmlns:a16="http://schemas.microsoft.com/office/drawing/2014/main" xmlns="" id="{05C3BE14-7C2B-42DC-81D1-829A2BFAB13F}"/>
              </a:ext>
            </a:extLst>
          </p:cNvPr>
          <p:cNvSpPr/>
          <p:nvPr/>
        </p:nvSpPr>
        <p:spPr>
          <a:xfrm>
            <a:off x="10500000" y="2654350"/>
            <a:ext cx="1692000" cy="784921"/>
          </a:xfrm>
          <a:prstGeom prst="rect">
            <a:avLst/>
          </a:prstGeom>
          <a:solidFill>
            <a:srgbClr val="0BA2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联合国</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志愿人员组织</a:t>
            </a:r>
          </a:p>
        </p:txBody>
      </p:sp>
      <p:sp>
        <p:nvSpPr>
          <p:cNvPr id="9" name="矩形 8">
            <a:extLst>
              <a:ext uri="{FF2B5EF4-FFF2-40B4-BE49-F238E27FC236}">
                <a16:creationId xmlns:a16="http://schemas.microsoft.com/office/drawing/2014/main" xmlns="" id="{7A55BE7F-34AA-4A31-A02C-BAA19332CF50}"/>
              </a:ext>
            </a:extLst>
          </p:cNvPr>
          <p:cNvSpPr/>
          <p:nvPr/>
        </p:nvSpPr>
        <p:spPr>
          <a:xfrm>
            <a:off x="0" y="3580183"/>
            <a:ext cx="1692000" cy="78492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国际志愿服务协调委员会</a:t>
            </a:r>
          </a:p>
        </p:txBody>
      </p:sp>
      <p:sp>
        <p:nvSpPr>
          <p:cNvPr id="10" name="矩形 9">
            <a:extLst>
              <a:ext uri="{FF2B5EF4-FFF2-40B4-BE49-F238E27FC236}">
                <a16:creationId xmlns:a16="http://schemas.microsoft.com/office/drawing/2014/main" xmlns="" id="{F6DA57E6-FB66-42ED-8696-92F7D86C7E03}"/>
              </a:ext>
            </a:extLst>
          </p:cNvPr>
          <p:cNvSpPr/>
          <p:nvPr/>
        </p:nvSpPr>
        <p:spPr>
          <a:xfrm>
            <a:off x="10500000" y="4689401"/>
            <a:ext cx="1692000" cy="78492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红十字</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国际委员会</a:t>
            </a:r>
          </a:p>
        </p:txBody>
      </p:sp>
      <p:sp>
        <p:nvSpPr>
          <p:cNvPr id="11" name="矩形 10">
            <a:extLst>
              <a:ext uri="{FF2B5EF4-FFF2-40B4-BE49-F238E27FC236}">
                <a16:creationId xmlns:a16="http://schemas.microsoft.com/office/drawing/2014/main" xmlns="" id="{8E90A807-1709-4024-B57D-98B40AD1CA57}"/>
              </a:ext>
            </a:extLst>
          </p:cNvPr>
          <p:cNvSpPr/>
          <p:nvPr/>
        </p:nvSpPr>
        <p:spPr>
          <a:xfrm>
            <a:off x="0" y="5656577"/>
            <a:ext cx="1692000" cy="784921"/>
          </a:xfrm>
          <a:prstGeom prst="rect">
            <a:avLst/>
          </a:prstGeom>
          <a:solidFill>
            <a:srgbClr val="0087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国际</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志愿者日 </a:t>
            </a:r>
          </a:p>
        </p:txBody>
      </p:sp>
      <p:sp>
        <p:nvSpPr>
          <p:cNvPr id="22" name="矩形 21">
            <a:extLst>
              <a:ext uri="{FF2B5EF4-FFF2-40B4-BE49-F238E27FC236}">
                <a16:creationId xmlns:a16="http://schemas.microsoft.com/office/drawing/2014/main" xmlns="" id="{4FE679E6-29F5-41A6-99EE-4D01EFF5DFC4}"/>
              </a:ext>
            </a:extLst>
          </p:cNvPr>
          <p:cNvSpPr/>
          <p:nvPr/>
        </p:nvSpPr>
        <p:spPr>
          <a:xfrm>
            <a:off x="1840636" y="1646802"/>
            <a:ext cx="7081422" cy="584775"/>
          </a:xfrm>
          <a:prstGeom prst="rect">
            <a:avLst/>
          </a:prstGeom>
        </p:spPr>
        <p:txBody>
          <a:bodyPr wrap="square">
            <a:spAutoFit/>
          </a:bodyPr>
          <a:lstStyle/>
          <a:p>
            <a:r>
              <a:rPr lang="zh-CN" altLang="en-US" sz="1600">
                <a:solidFill>
                  <a:srgbClr val="ED7D31"/>
                </a:solidFill>
                <a:latin typeface="微软雅黑" pitchFamily="34" charset="-122"/>
                <a:ea typeface="微软雅黑" pitchFamily="34" charset="-122"/>
              </a:rPr>
              <a:t>成立于</a:t>
            </a:r>
            <a:r>
              <a:rPr lang="en-US" altLang="zh-CN" sz="1600">
                <a:solidFill>
                  <a:srgbClr val="ED7D31"/>
                </a:solidFill>
                <a:latin typeface="微软雅黑" pitchFamily="34" charset="-122"/>
                <a:ea typeface="微软雅黑" pitchFamily="34" charset="-122"/>
              </a:rPr>
              <a:t>1970</a:t>
            </a:r>
            <a:r>
              <a:rPr lang="zh-CN" altLang="en-US" sz="1600">
                <a:solidFill>
                  <a:srgbClr val="ED7D31"/>
                </a:solidFill>
                <a:latin typeface="微软雅黑" pitchFamily="34" charset="-122"/>
                <a:ea typeface="微软雅黑" pitchFamily="34" charset="-122"/>
              </a:rPr>
              <a:t>年，是一个国际性的非政府组织，旨在世界范围内推动、宣传并践行志愿精神，在</a:t>
            </a:r>
            <a:r>
              <a:rPr lang="en-US" altLang="zh-CN" sz="1600">
                <a:solidFill>
                  <a:srgbClr val="ED7D31"/>
                </a:solidFill>
                <a:latin typeface="微软雅黑" pitchFamily="34" charset="-122"/>
                <a:ea typeface="微软雅黑" pitchFamily="34" charset="-122"/>
              </a:rPr>
              <a:t>80</a:t>
            </a:r>
            <a:r>
              <a:rPr lang="zh-CN" altLang="en-US" sz="1600">
                <a:solidFill>
                  <a:srgbClr val="ED7D31"/>
                </a:solidFill>
                <a:latin typeface="微软雅黑" pitchFamily="34" charset="-122"/>
                <a:ea typeface="微软雅黑" pitchFamily="34" charset="-122"/>
              </a:rPr>
              <a:t>多个国家拥有会员。</a:t>
            </a:r>
            <a:endParaRPr lang="zh-CN" altLang="en-US" sz="1600" dirty="0">
              <a:solidFill>
                <a:srgbClr val="ED7D31"/>
              </a:solidFill>
              <a:latin typeface="微软雅黑" pitchFamily="34" charset="-122"/>
              <a:ea typeface="微软雅黑" pitchFamily="34" charset="-122"/>
            </a:endParaRPr>
          </a:p>
        </p:txBody>
      </p:sp>
      <p:sp>
        <p:nvSpPr>
          <p:cNvPr id="23" name="矩形 22">
            <a:extLst>
              <a:ext uri="{FF2B5EF4-FFF2-40B4-BE49-F238E27FC236}">
                <a16:creationId xmlns:a16="http://schemas.microsoft.com/office/drawing/2014/main" xmlns="" id="{F9C08A36-32A3-4CA7-A3AE-2A6D9A46113F}"/>
              </a:ext>
            </a:extLst>
          </p:cNvPr>
          <p:cNvSpPr/>
          <p:nvPr/>
        </p:nvSpPr>
        <p:spPr>
          <a:xfrm>
            <a:off x="4013381" y="2631330"/>
            <a:ext cx="6486619" cy="757130"/>
          </a:xfrm>
          <a:prstGeom prst="rect">
            <a:avLst/>
          </a:prstGeom>
        </p:spPr>
        <p:txBody>
          <a:bodyPr wrap="square">
            <a:spAutoFit/>
          </a:bodyPr>
          <a:lstStyle/>
          <a:p>
            <a:pPr>
              <a:lnSpc>
                <a:spcPct val="90000"/>
              </a:lnSpc>
            </a:pPr>
            <a:r>
              <a:rPr lang="zh-CN" altLang="en-US" sz="1600">
                <a:solidFill>
                  <a:srgbClr val="0BA29A"/>
                </a:solidFill>
                <a:latin typeface="微软雅黑" pitchFamily="34" charset="-122"/>
                <a:ea typeface="微软雅黑" pitchFamily="34" charset="-122"/>
              </a:rPr>
              <a:t>成立于</a:t>
            </a:r>
            <a:r>
              <a:rPr lang="en-US" altLang="zh-CN" sz="1600">
                <a:solidFill>
                  <a:srgbClr val="0BA29A"/>
                </a:solidFill>
                <a:latin typeface="微软雅黑" pitchFamily="34" charset="-122"/>
                <a:ea typeface="微软雅黑" pitchFamily="34" charset="-122"/>
              </a:rPr>
              <a:t>1970</a:t>
            </a:r>
            <a:r>
              <a:rPr lang="zh-CN" altLang="en-US" sz="1600">
                <a:solidFill>
                  <a:srgbClr val="0BA29A"/>
                </a:solidFill>
                <a:latin typeface="微软雅黑" pitchFamily="34" charset="-122"/>
                <a:ea typeface="微软雅黑" pitchFamily="34" charset="-122"/>
              </a:rPr>
              <a:t>年，从属于联合国开发计划署，负责管理与国际志愿者事业相关的类事务，在过去的</a:t>
            </a:r>
            <a:r>
              <a:rPr lang="en-US" altLang="zh-CN" sz="1600">
                <a:solidFill>
                  <a:srgbClr val="0BA29A"/>
                </a:solidFill>
                <a:latin typeface="微软雅黑" pitchFamily="34" charset="-122"/>
                <a:ea typeface="微软雅黑" pitchFamily="34" charset="-122"/>
              </a:rPr>
              <a:t>30</a:t>
            </a:r>
            <a:r>
              <a:rPr lang="zh-CN" altLang="en-US" sz="1600">
                <a:solidFill>
                  <a:srgbClr val="0BA29A"/>
                </a:solidFill>
                <a:latin typeface="微软雅黑" pitchFamily="34" charset="-122"/>
                <a:ea typeface="微软雅黑" pitchFamily="34" charset="-122"/>
              </a:rPr>
              <a:t>多年里，已有</a:t>
            </a:r>
            <a:r>
              <a:rPr lang="en-US" altLang="zh-CN" sz="1600">
                <a:solidFill>
                  <a:srgbClr val="0BA29A"/>
                </a:solidFill>
                <a:latin typeface="微软雅黑" pitchFamily="34" charset="-122"/>
                <a:ea typeface="微软雅黑" pitchFamily="34" charset="-122"/>
              </a:rPr>
              <a:t>30000</a:t>
            </a:r>
            <a:r>
              <a:rPr lang="zh-CN" altLang="en-US" sz="1600">
                <a:solidFill>
                  <a:srgbClr val="0BA29A"/>
                </a:solidFill>
                <a:latin typeface="微软雅黑" pitchFamily="34" charset="-122"/>
                <a:ea typeface="微软雅黑" pitchFamily="34" charset="-122"/>
              </a:rPr>
              <a:t>多名联合国志愿者被派遣到</a:t>
            </a:r>
            <a:r>
              <a:rPr lang="en-US" altLang="zh-CN" sz="1600">
                <a:solidFill>
                  <a:srgbClr val="0BA29A"/>
                </a:solidFill>
                <a:latin typeface="微软雅黑" pitchFamily="34" charset="-122"/>
                <a:ea typeface="微软雅黑" pitchFamily="34" charset="-122"/>
              </a:rPr>
              <a:t>140</a:t>
            </a:r>
            <a:r>
              <a:rPr lang="zh-CN" altLang="en-US" sz="1600">
                <a:solidFill>
                  <a:srgbClr val="0BA29A"/>
                </a:solidFill>
                <a:latin typeface="微软雅黑" pitchFamily="34" charset="-122"/>
                <a:ea typeface="微软雅黑" pitchFamily="34" charset="-122"/>
              </a:rPr>
              <a:t>多个国家从事志愿服务工作。</a:t>
            </a:r>
            <a:endParaRPr lang="zh-CN" altLang="en-US" sz="1600" dirty="0">
              <a:solidFill>
                <a:srgbClr val="0BA29A"/>
              </a:solidFill>
              <a:latin typeface="微软雅黑" pitchFamily="34" charset="-122"/>
              <a:ea typeface="微软雅黑" pitchFamily="34" charset="-122"/>
            </a:endParaRPr>
          </a:p>
        </p:txBody>
      </p:sp>
      <p:sp>
        <p:nvSpPr>
          <p:cNvPr id="24" name="矩形 23">
            <a:extLst>
              <a:ext uri="{FF2B5EF4-FFF2-40B4-BE49-F238E27FC236}">
                <a16:creationId xmlns:a16="http://schemas.microsoft.com/office/drawing/2014/main" xmlns="" id="{AAF32217-0FBC-45C1-8261-5BB98C8B5E5F}"/>
              </a:ext>
            </a:extLst>
          </p:cNvPr>
          <p:cNvSpPr/>
          <p:nvPr/>
        </p:nvSpPr>
        <p:spPr>
          <a:xfrm>
            <a:off x="2035943" y="3704877"/>
            <a:ext cx="7374385" cy="535531"/>
          </a:xfrm>
          <a:prstGeom prst="rect">
            <a:avLst/>
          </a:prstGeom>
        </p:spPr>
        <p:txBody>
          <a:bodyPr wrap="square">
            <a:spAutoFit/>
          </a:bodyPr>
          <a:lstStyle/>
          <a:p>
            <a:pPr algn="ctr">
              <a:lnSpc>
                <a:spcPct val="90000"/>
              </a:lnSpc>
            </a:pPr>
            <a:r>
              <a:rPr lang="zh-CN" altLang="en-US" sz="1600">
                <a:solidFill>
                  <a:srgbClr val="FFC000"/>
                </a:solidFill>
                <a:latin typeface="微软雅黑" pitchFamily="34" charset="-122"/>
                <a:ea typeface="微软雅黑" pitchFamily="34" charset="-122"/>
              </a:rPr>
              <a:t>由联合国教科文组织</a:t>
            </a:r>
            <a:r>
              <a:rPr lang="en-US" altLang="zh-CN" sz="1600">
                <a:solidFill>
                  <a:srgbClr val="FFC000"/>
                </a:solidFill>
                <a:latin typeface="微软雅黑" pitchFamily="34" charset="-122"/>
                <a:ea typeface="微软雅黑" pitchFamily="34" charset="-122"/>
              </a:rPr>
              <a:t>1948</a:t>
            </a:r>
            <a:r>
              <a:rPr lang="zh-CN" altLang="en-US" sz="1600">
                <a:solidFill>
                  <a:srgbClr val="FFC000"/>
                </a:solidFill>
                <a:latin typeface="微软雅黑" pitchFamily="34" charset="-122"/>
                <a:ea typeface="微软雅黑" pitchFamily="34" charset="-122"/>
              </a:rPr>
              <a:t>年成立，目的在于追求和平，反对战争，弘扬人道主义，重建家园，协调各志愿者组织开展志愿服务活动。</a:t>
            </a:r>
            <a:endParaRPr lang="zh-CN" altLang="en-US" sz="1600" dirty="0">
              <a:solidFill>
                <a:srgbClr val="FFC000"/>
              </a:solidFill>
              <a:latin typeface="微软雅黑" pitchFamily="34" charset="-122"/>
              <a:ea typeface="微软雅黑" pitchFamily="34" charset="-122"/>
            </a:endParaRPr>
          </a:p>
        </p:txBody>
      </p:sp>
      <p:sp>
        <p:nvSpPr>
          <p:cNvPr id="25" name="矩形 24">
            <a:extLst>
              <a:ext uri="{FF2B5EF4-FFF2-40B4-BE49-F238E27FC236}">
                <a16:creationId xmlns:a16="http://schemas.microsoft.com/office/drawing/2014/main" xmlns="" id="{9F18AA64-BE08-47AC-97EC-15FB483531EA}"/>
              </a:ext>
            </a:extLst>
          </p:cNvPr>
          <p:cNvSpPr/>
          <p:nvPr/>
        </p:nvSpPr>
        <p:spPr>
          <a:xfrm>
            <a:off x="4929244" y="4912571"/>
            <a:ext cx="5570756" cy="341632"/>
          </a:xfrm>
          <a:prstGeom prst="rect">
            <a:avLst/>
          </a:prstGeom>
        </p:spPr>
        <p:txBody>
          <a:bodyPr wrap="none">
            <a:spAutoFit/>
          </a:bodyPr>
          <a:lstStyle/>
          <a:p>
            <a:pPr>
              <a:lnSpc>
                <a:spcPct val="90000"/>
              </a:lnSpc>
            </a:pPr>
            <a:r>
              <a:rPr lang="zh-CN" altLang="en-US">
                <a:solidFill>
                  <a:srgbClr val="92D050"/>
                </a:solidFill>
                <a:latin typeface="微软雅黑" pitchFamily="34" charset="-122"/>
                <a:ea typeface="微软雅黑" pitchFamily="34" charset="-122"/>
              </a:rPr>
              <a:t>成立于</a:t>
            </a:r>
            <a:r>
              <a:rPr lang="en-US" altLang="zh-CN">
                <a:solidFill>
                  <a:srgbClr val="92D050"/>
                </a:solidFill>
                <a:latin typeface="微软雅黑" pitchFamily="34" charset="-122"/>
                <a:ea typeface="微软雅黑" pitchFamily="34" charset="-122"/>
              </a:rPr>
              <a:t>1863</a:t>
            </a:r>
            <a:r>
              <a:rPr lang="zh-CN" altLang="en-US">
                <a:solidFill>
                  <a:srgbClr val="92D050"/>
                </a:solidFill>
                <a:latin typeface="微软雅黑" pitchFamily="34" charset="-122"/>
                <a:ea typeface="微软雅黑" pitchFamily="34" charset="-122"/>
              </a:rPr>
              <a:t>年，总部设在日内瓦，是一个人道组织。</a:t>
            </a:r>
            <a:endParaRPr lang="zh-CN" altLang="en-US" dirty="0">
              <a:solidFill>
                <a:srgbClr val="92D050"/>
              </a:solidFill>
              <a:latin typeface="微软雅黑" pitchFamily="34" charset="-122"/>
              <a:ea typeface="微软雅黑" pitchFamily="34" charset="-122"/>
            </a:endParaRPr>
          </a:p>
        </p:txBody>
      </p:sp>
      <p:sp>
        <p:nvSpPr>
          <p:cNvPr id="26" name="矩形 25">
            <a:extLst>
              <a:ext uri="{FF2B5EF4-FFF2-40B4-BE49-F238E27FC236}">
                <a16:creationId xmlns:a16="http://schemas.microsoft.com/office/drawing/2014/main" xmlns="" id="{ABEDDFA8-5992-417C-AEA8-769256798A23}"/>
              </a:ext>
            </a:extLst>
          </p:cNvPr>
          <p:cNvSpPr/>
          <p:nvPr/>
        </p:nvSpPr>
        <p:spPr>
          <a:xfrm>
            <a:off x="2035943" y="5684368"/>
            <a:ext cx="7729494" cy="757130"/>
          </a:xfrm>
          <a:prstGeom prst="rect">
            <a:avLst/>
          </a:prstGeom>
        </p:spPr>
        <p:txBody>
          <a:bodyPr wrap="square">
            <a:spAutoFit/>
          </a:bodyPr>
          <a:lstStyle/>
          <a:p>
            <a:pPr>
              <a:lnSpc>
                <a:spcPct val="90000"/>
              </a:lnSpc>
            </a:pPr>
            <a:r>
              <a:rPr lang="en-US" altLang="zh-CN" sz="1600">
                <a:solidFill>
                  <a:srgbClr val="0087D2"/>
                </a:solidFill>
                <a:latin typeface="微软雅黑" pitchFamily="34" charset="-122"/>
                <a:ea typeface="微软雅黑" pitchFamily="34" charset="-122"/>
              </a:rPr>
              <a:t>1985</a:t>
            </a:r>
            <a:r>
              <a:rPr lang="zh-CN" altLang="en-US" sz="1600">
                <a:solidFill>
                  <a:srgbClr val="0087D2"/>
                </a:solidFill>
                <a:latin typeface="微软雅黑" pitchFamily="34" charset="-122"/>
                <a:ea typeface="微软雅黑" pitchFamily="34" charset="-122"/>
              </a:rPr>
              <a:t>年，联合国代表大会把每年的</a:t>
            </a:r>
            <a:r>
              <a:rPr lang="en-US" altLang="zh-CN" sz="1600">
                <a:solidFill>
                  <a:srgbClr val="0087D2"/>
                </a:solidFill>
                <a:latin typeface="微软雅黑" pitchFamily="34" charset="-122"/>
                <a:ea typeface="微软雅黑" pitchFamily="34" charset="-122"/>
              </a:rPr>
              <a:t>12</a:t>
            </a:r>
            <a:r>
              <a:rPr lang="zh-CN" altLang="en-US" sz="1600">
                <a:solidFill>
                  <a:srgbClr val="0087D2"/>
                </a:solidFill>
                <a:latin typeface="微软雅黑" pitchFamily="34" charset="-122"/>
                <a:ea typeface="微软雅黑" pitchFamily="34" charset="-122"/>
              </a:rPr>
              <a:t>月</a:t>
            </a:r>
            <a:r>
              <a:rPr lang="en-US" altLang="zh-CN" sz="1600">
                <a:solidFill>
                  <a:srgbClr val="0087D2"/>
                </a:solidFill>
                <a:latin typeface="微软雅黑" pitchFamily="34" charset="-122"/>
                <a:ea typeface="微软雅黑" pitchFamily="34" charset="-122"/>
              </a:rPr>
              <a:t>5</a:t>
            </a:r>
            <a:r>
              <a:rPr lang="zh-CN" altLang="en-US" sz="1600">
                <a:solidFill>
                  <a:srgbClr val="0087D2"/>
                </a:solidFill>
                <a:latin typeface="微软雅黑" pitchFamily="34" charset="-122"/>
                <a:ea typeface="微软雅黑" pitchFamily="34" charset="-122"/>
              </a:rPr>
              <a:t>日规定为国际志愿者日，目的是鼓励全球各地政府及团体，于当天共同表彰志愿工作人员对社会所作的贡献，如今已有</a:t>
            </a:r>
            <a:r>
              <a:rPr lang="en-US" altLang="zh-CN" sz="1600">
                <a:solidFill>
                  <a:srgbClr val="0087D2"/>
                </a:solidFill>
                <a:latin typeface="微软雅黑" pitchFamily="34" charset="-122"/>
                <a:ea typeface="微软雅黑" pitchFamily="34" charset="-122"/>
              </a:rPr>
              <a:t>100</a:t>
            </a:r>
            <a:r>
              <a:rPr lang="zh-CN" altLang="en-US" sz="1600">
                <a:solidFill>
                  <a:srgbClr val="0087D2"/>
                </a:solidFill>
                <a:latin typeface="微软雅黑" pitchFamily="34" charset="-122"/>
                <a:ea typeface="微软雅黑" pitchFamily="34" charset="-122"/>
              </a:rPr>
              <a:t>多个国家在这一天集中开展志愿服务活动。</a:t>
            </a:r>
            <a:endParaRPr lang="zh-CN" altLang="en-US" sz="1600" dirty="0">
              <a:solidFill>
                <a:srgbClr val="0087D2"/>
              </a:solidFill>
              <a:latin typeface="微软雅黑" pitchFamily="34" charset="-122"/>
              <a:ea typeface="微软雅黑" pitchFamily="34" charset="-122"/>
            </a:endParaRPr>
          </a:p>
        </p:txBody>
      </p:sp>
    </p:spTree>
    <p:extLst>
      <p:ext uri="{BB962C8B-B14F-4D97-AF65-F5344CB8AC3E}">
        <p14:creationId xmlns:p14="http://schemas.microsoft.com/office/powerpoint/2010/main" val="380998376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750" fill="hold"/>
                                        <p:tgtEl>
                                          <p:spTgt spid="7"/>
                                        </p:tgtEl>
                                        <p:attrNameLst>
                                          <p:attrName>ppt_w</p:attrName>
                                        </p:attrNameLst>
                                      </p:cBhvr>
                                      <p:tavLst>
                                        <p:tav tm="0">
                                          <p:val>
                                            <p:fltVal val="0"/>
                                          </p:val>
                                        </p:tav>
                                        <p:tav tm="100000">
                                          <p:val>
                                            <p:strVal val="#ppt_w"/>
                                          </p:val>
                                        </p:tav>
                                      </p:tavLst>
                                    </p:anim>
                                    <p:anim calcmode="lin" valueType="num">
                                      <p:cBhvr>
                                        <p:cTn id="12" dur="750" fill="hold"/>
                                        <p:tgtEl>
                                          <p:spTgt spid="7"/>
                                        </p:tgtEl>
                                        <p:attrNameLst>
                                          <p:attrName>ppt_h</p:attrName>
                                        </p:attrNameLst>
                                      </p:cBhvr>
                                      <p:tavLst>
                                        <p:tav tm="0">
                                          <p:val>
                                            <p:fltVal val="0"/>
                                          </p:val>
                                        </p:tav>
                                        <p:tav tm="100000">
                                          <p:val>
                                            <p:strVal val="#ppt_h"/>
                                          </p:val>
                                        </p:tav>
                                      </p:tavLst>
                                    </p:anim>
                                    <p:animEffect transition="in" filter="fade">
                                      <p:cBhvr>
                                        <p:cTn id="13" dur="750"/>
                                        <p:tgtEl>
                                          <p:spTgt spid="7"/>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750" fill="hold"/>
                                        <p:tgtEl>
                                          <p:spTgt spid="22"/>
                                        </p:tgtEl>
                                        <p:attrNameLst>
                                          <p:attrName>ppt_w</p:attrName>
                                        </p:attrNameLst>
                                      </p:cBhvr>
                                      <p:tavLst>
                                        <p:tav tm="0">
                                          <p:val>
                                            <p:fltVal val="0"/>
                                          </p:val>
                                        </p:tav>
                                        <p:tav tm="100000">
                                          <p:val>
                                            <p:strVal val="#ppt_w"/>
                                          </p:val>
                                        </p:tav>
                                      </p:tavLst>
                                    </p:anim>
                                    <p:anim calcmode="lin" valueType="num">
                                      <p:cBhvr>
                                        <p:cTn id="18" dur="750" fill="hold"/>
                                        <p:tgtEl>
                                          <p:spTgt spid="22"/>
                                        </p:tgtEl>
                                        <p:attrNameLst>
                                          <p:attrName>ppt_h</p:attrName>
                                        </p:attrNameLst>
                                      </p:cBhvr>
                                      <p:tavLst>
                                        <p:tav tm="0">
                                          <p:val>
                                            <p:fltVal val="0"/>
                                          </p:val>
                                        </p:tav>
                                        <p:tav tm="100000">
                                          <p:val>
                                            <p:strVal val="#ppt_h"/>
                                          </p:val>
                                        </p:tav>
                                      </p:tavLst>
                                    </p:anim>
                                    <p:animEffect transition="in" filter="fade">
                                      <p:cBhvr>
                                        <p:cTn id="19" dur="750"/>
                                        <p:tgtEl>
                                          <p:spTgt spid="22"/>
                                        </p:tgtEl>
                                      </p:cBhvr>
                                    </p:animEffect>
                                  </p:childTnLst>
                                </p:cTn>
                              </p:par>
                            </p:childTnLst>
                          </p:cTn>
                        </p:par>
                        <p:par>
                          <p:cTn id="20" fill="hold">
                            <p:stCondLst>
                              <p:cond delay="225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750" fill="hold"/>
                                        <p:tgtEl>
                                          <p:spTgt spid="8"/>
                                        </p:tgtEl>
                                        <p:attrNameLst>
                                          <p:attrName>ppt_w</p:attrName>
                                        </p:attrNameLst>
                                      </p:cBhvr>
                                      <p:tavLst>
                                        <p:tav tm="0">
                                          <p:val>
                                            <p:fltVal val="0"/>
                                          </p:val>
                                        </p:tav>
                                        <p:tav tm="100000">
                                          <p:val>
                                            <p:strVal val="#ppt_w"/>
                                          </p:val>
                                        </p:tav>
                                      </p:tavLst>
                                    </p:anim>
                                    <p:anim calcmode="lin" valueType="num">
                                      <p:cBhvr>
                                        <p:cTn id="24" dur="750" fill="hold"/>
                                        <p:tgtEl>
                                          <p:spTgt spid="8"/>
                                        </p:tgtEl>
                                        <p:attrNameLst>
                                          <p:attrName>ppt_h</p:attrName>
                                        </p:attrNameLst>
                                      </p:cBhvr>
                                      <p:tavLst>
                                        <p:tav tm="0">
                                          <p:val>
                                            <p:fltVal val="0"/>
                                          </p:val>
                                        </p:tav>
                                        <p:tav tm="100000">
                                          <p:val>
                                            <p:strVal val="#ppt_h"/>
                                          </p:val>
                                        </p:tav>
                                      </p:tavLst>
                                    </p:anim>
                                    <p:animEffect transition="in" filter="fade">
                                      <p:cBhvr>
                                        <p:cTn id="25" dur="750"/>
                                        <p:tgtEl>
                                          <p:spTgt spid="8"/>
                                        </p:tgtEl>
                                      </p:cBhvr>
                                    </p:animEffect>
                                  </p:childTnLst>
                                </p:cTn>
                              </p:par>
                            </p:childTnLst>
                          </p:cTn>
                        </p:par>
                        <p:par>
                          <p:cTn id="26" fill="hold">
                            <p:stCondLst>
                              <p:cond delay="3000"/>
                            </p:stCondLst>
                            <p:childTnLst>
                              <p:par>
                                <p:cTn id="27" presetID="53" presetClass="entr" presetSubtype="16"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750" fill="hold"/>
                                        <p:tgtEl>
                                          <p:spTgt spid="23"/>
                                        </p:tgtEl>
                                        <p:attrNameLst>
                                          <p:attrName>ppt_w</p:attrName>
                                        </p:attrNameLst>
                                      </p:cBhvr>
                                      <p:tavLst>
                                        <p:tav tm="0">
                                          <p:val>
                                            <p:fltVal val="0"/>
                                          </p:val>
                                        </p:tav>
                                        <p:tav tm="100000">
                                          <p:val>
                                            <p:strVal val="#ppt_w"/>
                                          </p:val>
                                        </p:tav>
                                      </p:tavLst>
                                    </p:anim>
                                    <p:anim calcmode="lin" valueType="num">
                                      <p:cBhvr>
                                        <p:cTn id="30" dur="750" fill="hold"/>
                                        <p:tgtEl>
                                          <p:spTgt spid="23"/>
                                        </p:tgtEl>
                                        <p:attrNameLst>
                                          <p:attrName>ppt_h</p:attrName>
                                        </p:attrNameLst>
                                      </p:cBhvr>
                                      <p:tavLst>
                                        <p:tav tm="0">
                                          <p:val>
                                            <p:fltVal val="0"/>
                                          </p:val>
                                        </p:tav>
                                        <p:tav tm="100000">
                                          <p:val>
                                            <p:strVal val="#ppt_h"/>
                                          </p:val>
                                        </p:tav>
                                      </p:tavLst>
                                    </p:anim>
                                    <p:animEffect transition="in" filter="fade">
                                      <p:cBhvr>
                                        <p:cTn id="31" dur="750"/>
                                        <p:tgtEl>
                                          <p:spTgt spid="23"/>
                                        </p:tgtEl>
                                      </p:cBhvr>
                                    </p:animEffect>
                                  </p:childTnLst>
                                </p:cTn>
                              </p:par>
                            </p:childTnLst>
                          </p:cTn>
                        </p:par>
                        <p:par>
                          <p:cTn id="32" fill="hold">
                            <p:stCondLst>
                              <p:cond delay="3750"/>
                            </p:stCondLst>
                            <p:childTnLst>
                              <p:par>
                                <p:cTn id="33" presetID="53" presetClass="entr" presetSubtype="16"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750" fill="hold"/>
                                        <p:tgtEl>
                                          <p:spTgt spid="9"/>
                                        </p:tgtEl>
                                        <p:attrNameLst>
                                          <p:attrName>ppt_w</p:attrName>
                                        </p:attrNameLst>
                                      </p:cBhvr>
                                      <p:tavLst>
                                        <p:tav tm="0">
                                          <p:val>
                                            <p:fltVal val="0"/>
                                          </p:val>
                                        </p:tav>
                                        <p:tav tm="100000">
                                          <p:val>
                                            <p:strVal val="#ppt_w"/>
                                          </p:val>
                                        </p:tav>
                                      </p:tavLst>
                                    </p:anim>
                                    <p:anim calcmode="lin" valueType="num">
                                      <p:cBhvr>
                                        <p:cTn id="36" dur="750" fill="hold"/>
                                        <p:tgtEl>
                                          <p:spTgt spid="9"/>
                                        </p:tgtEl>
                                        <p:attrNameLst>
                                          <p:attrName>ppt_h</p:attrName>
                                        </p:attrNameLst>
                                      </p:cBhvr>
                                      <p:tavLst>
                                        <p:tav tm="0">
                                          <p:val>
                                            <p:fltVal val="0"/>
                                          </p:val>
                                        </p:tav>
                                        <p:tav tm="100000">
                                          <p:val>
                                            <p:strVal val="#ppt_h"/>
                                          </p:val>
                                        </p:tav>
                                      </p:tavLst>
                                    </p:anim>
                                    <p:animEffect transition="in" filter="fade">
                                      <p:cBhvr>
                                        <p:cTn id="37" dur="750"/>
                                        <p:tgtEl>
                                          <p:spTgt spid="9"/>
                                        </p:tgtEl>
                                      </p:cBhvr>
                                    </p:animEffect>
                                  </p:childTnLst>
                                </p:cTn>
                              </p:par>
                            </p:childTnLst>
                          </p:cTn>
                        </p:par>
                        <p:par>
                          <p:cTn id="38" fill="hold">
                            <p:stCondLst>
                              <p:cond delay="4500"/>
                            </p:stCondLst>
                            <p:childTnLst>
                              <p:par>
                                <p:cTn id="39" presetID="53" presetClass="entr" presetSubtype="16"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750" fill="hold"/>
                                        <p:tgtEl>
                                          <p:spTgt spid="24"/>
                                        </p:tgtEl>
                                        <p:attrNameLst>
                                          <p:attrName>ppt_w</p:attrName>
                                        </p:attrNameLst>
                                      </p:cBhvr>
                                      <p:tavLst>
                                        <p:tav tm="0">
                                          <p:val>
                                            <p:fltVal val="0"/>
                                          </p:val>
                                        </p:tav>
                                        <p:tav tm="100000">
                                          <p:val>
                                            <p:strVal val="#ppt_w"/>
                                          </p:val>
                                        </p:tav>
                                      </p:tavLst>
                                    </p:anim>
                                    <p:anim calcmode="lin" valueType="num">
                                      <p:cBhvr>
                                        <p:cTn id="42" dur="750" fill="hold"/>
                                        <p:tgtEl>
                                          <p:spTgt spid="24"/>
                                        </p:tgtEl>
                                        <p:attrNameLst>
                                          <p:attrName>ppt_h</p:attrName>
                                        </p:attrNameLst>
                                      </p:cBhvr>
                                      <p:tavLst>
                                        <p:tav tm="0">
                                          <p:val>
                                            <p:fltVal val="0"/>
                                          </p:val>
                                        </p:tav>
                                        <p:tav tm="100000">
                                          <p:val>
                                            <p:strVal val="#ppt_h"/>
                                          </p:val>
                                        </p:tav>
                                      </p:tavLst>
                                    </p:anim>
                                    <p:animEffect transition="in" filter="fade">
                                      <p:cBhvr>
                                        <p:cTn id="43" dur="750"/>
                                        <p:tgtEl>
                                          <p:spTgt spid="24"/>
                                        </p:tgtEl>
                                      </p:cBhvr>
                                    </p:animEffect>
                                  </p:childTnLst>
                                </p:cTn>
                              </p:par>
                            </p:childTnLst>
                          </p:cTn>
                        </p:par>
                        <p:par>
                          <p:cTn id="44" fill="hold">
                            <p:stCondLst>
                              <p:cond delay="5250"/>
                            </p:stCondLst>
                            <p:childTnLst>
                              <p:par>
                                <p:cTn id="45" presetID="53" presetClass="entr" presetSubtype="16"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750" fill="hold"/>
                                        <p:tgtEl>
                                          <p:spTgt spid="10"/>
                                        </p:tgtEl>
                                        <p:attrNameLst>
                                          <p:attrName>ppt_w</p:attrName>
                                        </p:attrNameLst>
                                      </p:cBhvr>
                                      <p:tavLst>
                                        <p:tav tm="0">
                                          <p:val>
                                            <p:fltVal val="0"/>
                                          </p:val>
                                        </p:tav>
                                        <p:tav tm="100000">
                                          <p:val>
                                            <p:strVal val="#ppt_w"/>
                                          </p:val>
                                        </p:tav>
                                      </p:tavLst>
                                    </p:anim>
                                    <p:anim calcmode="lin" valueType="num">
                                      <p:cBhvr>
                                        <p:cTn id="48" dur="750" fill="hold"/>
                                        <p:tgtEl>
                                          <p:spTgt spid="10"/>
                                        </p:tgtEl>
                                        <p:attrNameLst>
                                          <p:attrName>ppt_h</p:attrName>
                                        </p:attrNameLst>
                                      </p:cBhvr>
                                      <p:tavLst>
                                        <p:tav tm="0">
                                          <p:val>
                                            <p:fltVal val="0"/>
                                          </p:val>
                                        </p:tav>
                                        <p:tav tm="100000">
                                          <p:val>
                                            <p:strVal val="#ppt_h"/>
                                          </p:val>
                                        </p:tav>
                                      </p:tavLst>
                                    </p:anim>
                                    <p:animEffect transition="in" filter="fade">
                                      <p:cBhvr>
                                        <p:cTn id="49" dur="750"/>
                                        <p:tgtEl>
                                          <p:spTgt spid="10"/>
                                        </p:tgtEl>
                                      </p:cBhvr>
                                    </p:animEffect>
                                  </p:childTnLst>
                                </p:cTn>
                              </p:par>
                            </p:childTnLst>
                          </p:cTn>
                        </p:par>
                        <p:par>
                          <p:cTn id="50" fill="hold">
                            <p:stCondLst>
                              <p:cond delay="6000"/>
                            </p:stCondLst>
                            <p:childTnLst>
                              <p:par>
                                <p:cTn id="51" presetID="53" presetClass="entr" presetSubtype="16"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p:cTn id="53" dur="750" fill="hold"/>
                                        <p:tgtEl>
                                          <p:spTgt spid="25"/>
                                        </p:tgtEl>
                                        <p:attrNameLst>
                                          <p:attrName>ppt_w</p:attrName>
                                        </p:attrNameLst>
                                      </p:cBhvr>
                                      <p:tavLst>
                                        <p:tav tm="0">
                                          <p:val>
                                            <p:fltVal val="0"/>
                                          </p:val>
                                        </p:tav>
                                        <p:tav tm="100000">
                                          <p:val>
                                            <p:strVal val="#ppt_w"/>
                                          </p:val>
                                        </p:tav>
                                      </p:tavLst>
                                    </p:anim>
                                    <p:anim calcmode="lin" valueType="num">
                                      <p:cBhvr>
                                        <p:cTn id="54" dur="750" fill="hold"/>
                                        <p:tgtEl>
                                          <p:spTgt spid="25"/>
                                        </p:tgtEl>
                                        <p:attrNameLst>
                                          <p:attrName>ppt_h</p:attrName>
                                        </p:attrNameLst>
                                      </p:cBhvr>
                                      <p:tavLst>
                                        <p:tav tm="0">
                                          <p:val>
                                            <p:fltVal val="0"/>
                                          </p:val>
                                        </p:tav>
                                        <p:tav tm="100000">
                                          <p:val>
                                            <p:strVal val="#ppt_h"/>
                                          </p:val>
                                        </p:tav>
                                      </p:tavLst>
                                    </p:anim>
                                    <p:animEffect transition="in" filter="fade">
                                      <p:cBhvr>
                                        <p:cTn id="55" dur="750"/>
                                        <p:tgtEl>
                                          <p:spTgt spid="25"/>
                                        </p:tgtEl>
                                      </p:cBhvr>
                                    </p:animEffect>
                                  </p:childTnLst>
                                </p:cTn>
                              </p:par>
                            </p:childTnLst>
                          </p:cTn>
                        </p:par>
                        <p:par>
                          <p:cTn id="56" fill="hold">
                            <p:stCondLst>
                              <p:cond delay="6750"/>
                            </p:stCondLst>
                            <p:childTnLst>
                              <p:par>
                                <p:cTn id="57" presetID="53" presetClass="entr" presetSubtype="16"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750" fill="hold"/>
                                        <p:tgtEl>
                                          <p:spTgt spid="11"/>
                                        </p:tgtEl>
                                        <p:attrNameLst>
                                          <p:attrName>ppt_w</p:attrName>
                                        </p:attrNameLst>
                                      </p:cBhvr>
                                      <p:tavLst>
                                        <p:tav tm="0">
                                          <p:val>
                                            <p:fltVal val="0"/>
                                          </p:val>
                                        </p:tav>
                                        <p:tav tm="100000">
                                          <p:val>
                                            <p:strVal val="#ppt_w"/>
                                          </p:val>
                                        </p:tav>
                                      </p:tavLst>
                                    </p:anim>
                                    <p:anim calcmode="lin" valueType="num">
                                      <p:cBhvr>
                                        <p:cTn id="60" dur="750" fill="hold"/>
                                        <p:tgtEl>
                                          <p:spTgt spid="11"/>
                                        </p:tgtEl>
                                        <p:attrNameLst>
                                          <p:attrName>ppt_h</p:attrName>
                                        </p:attrNameLst>
                                      </p:cBhvr>
                                      <p:tavLst>
                                        <p:tav tm="0">
                                          <p:val>
                                            <p:fltVal val="0"/>
                                          </p:val>
                                        </p:tav>
                                        <p:tav tm="100000">
                                          <p:val>
                                            <p:strVal val="#ppt_h"/>
                                          </p:val>
                                        </p:tav>
                                      </p:tavLst>
                                    </p:anim>
                                    <p:animEffect transition="in" filter="fade">
                                      <p:cBhvr>
                                        <p:cTn id="61" dur="750"/>
                                        <p:tgtEl>
                                          <p:spTgt spid="11"/>
                                        </p:tgtEl>
                                      </p:cBhvr>
                                    </p:animEffect>
                                  </p:childTnLst>
                                </p:cTn>
                              </p:par>
                            </p:childTnLst>
                          </p:cTn>
                        </p:par>
                        <p:par>
                          <p:cTn id="62" fill="hold">
                            <p:stCondLst>
                              <p:cond delay="7500"/>
                            </p:stCondLst>
                            <p:childTnLst>
                              <p:par>
                                <p:cTn id="63" presetID="53" presetClass="entr" presetSubtype="16"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p:cTn id="65" dur="750" fill="hold"/>
                                        <p:tgtEl>
                                          <p:spTgt spid="26"/>
                                        </p:tgtEl>
                                        <p:attrNameLst>
                                          <p:attrName>ppt_w</p:attrName>
                                        </p:attrNameLst>
                                      </p:cBhvr>
                                      <p:tavLst>
                                        <p:tav tm="0">
                                          <p:val>
                                            <p:fltVal val="0"/>
                                          </p:val>
                                        </p:tav>
                                        <p:tav tm="100000">
                                          <p:val>
                                            <p:strVal val="#ppt_w"/>
                                          </p:val>
                                        </p:tav>
                                      </p:tavLst>
                                    </p:anim>
                                    <p:anim calcmode="lin" valueType="num">
                                      <p:cBhvr>
                                        <p:cTn id="66" dur="750" fill="hold"/>
                                        <p:tgtEl>
                                          <p:spTgt spid="26"/>
                                        </p:tgtEl>
                                        <p:attrNameLst>
                                          <p:attrName>ppt_h</p:attrName>
                                        </p:attrNameLst>
                                      </p:cBhvr>
                                      <p:tavLst>
                                        <p:tav tm="0">
                                          <p:val>
                                            <p:fltVal val="0"/>
                                          </p:val>
                                        </p:tav>
                                        <p:tav tm="100000">
                                          <p:val>
                                            <p:strVal val="#ppt_h"/>
                                          </p:val>
                                        </p:tav>
                                      </p:tavLst>
                                    </p:anim>
                                    <p:animEffect transition="in" filter="fade">
                                      <p:cBhvr>
                                        <p:cTn id="67"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7" grpId="0" animBg="1"/>
      <p:bldP spid="8" grpId="0" animBg="1"/>
      <p:bldP spid="9" grpId="0" animBg="1"/>
      <p:bldP spid="10" grpId="0" animBg="1"/>
      <p:bldP spid="11" grpId="0" animBg="1"/>
      <p:bldP spid="22" grpId="0"/>
      <p:bldP spid="23" grpId="0"/>
      <p:bldP spid="24" grpId="0"/>
      <p:bldP spid="2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01961" y="347162"/>
            <a:ext cx="1826141" cy="584775"/>
          </a:xfrm>
          <a:prstGeom prst="rect">
            <a:avLst/>
          </a:prstGeom>
          <a:noFill/>
        </p:spPr>
        <p:txBody>
          <a:bodyPr wrap="none" rtlCol="0">
            <a:spAutoFit/>
          </a:bodyPr>
          <a:lstStyle/>
          <a:p>
            <a:r>
              <a:rPr lang="zh-CN" altLang="en-US" sz="3200" b="1">
                <a:latin typeface="微软雅黑" pitchFamily="34" charset="-122"/>
                <a:ea typeface="微软雅黑" pitchFamily="34" charset="-122"/>
              </a:rPr>
              <a:t>志愿精神</a:t>
            </a:r>
            <a:endParaRPr lang="zh-CN" altLang="en-US" sz="3200" b="1" dirty="0">
              <a:latin typeface="微软雅黑" pitchFamily="34" charset="-122"/>
              <a:ea typeface="微软雅黑" pitchFamily="34" charset="-122"/>
            </a:endParaRPr>
          </a:p>
        </p:txBody>
      </p:sp>
      <p:sp>
        <p:nvSpPr>
          <p:cNvPr id="2" name="矩形 1">
            <a:extLst>
              <a:ext uri="{FF2B5EF4-FFF2-40B4-BE49-F238E27FC236}">
                <a16:creationId xmlns:a16="http://schemas.microsoft.com/office/drawing/2014/main" xmlns="" id="{E74858D9-0B57-40C2-95AF-5A66CF875910}"/>
              </a:ext>
            </a:extLst>
          </p:cNvPr>
          <p:cNvSpPr/>
          <p:nvPr/>
        </p:nvSpPr>
        <p:spPr>
          <a:xfrm>
            <a:off x="5116497" y="3325986"/>
            <a:ext cx="5900692" cy="1947350"/>
          </a:xfrm>
          <a:prstGeom prst="rect">
            <a:avLst/>
          </a:prstGeom>
        </p:spPr>
        <p:txBody>
          <a:bodyPr wrap="square">
            <a:spAutoFit/>
          </a:bodyPr>
          <a:lstStyle/>
          <a:p>
            <a:pPr algn="just">
              <a:lnSpc>
                <a:spcPct val="150000"/>
              </a:lnSpc>
            </a:pPr>
            <a:r>
              <a:rPr lang="zh-CN" altLang="en-US" sz="2000">
                <a:solidFill>
                  <a:srgbClr val="ED7D31"/>
                </a:solidFill>
                <a:latin typeface="微软雅黑" panose="020B0503020204020204" pitchFamily="34" charset="-122"/>
                <a:ea typeface="微软雅黑" panose="020B0503020204020204" pitchFamily="34" charset="-122"/>
              </a:rPr>
              <a:t>是指一种自愿的、不为报酬和收入而参与推动人类发展，促进社会进步和完善社区工作的精神，是公众参与社会生活的一种非常重要的方式，是公民社会和公民社会组织的精髓。</a:t>
            </a:r>
          </a:p>
        </p:txBody>
      </p:sp>
      <p:pic>
        <p:nvPicPr>
          <p:cNvPr id="4" name="图片 3" descr="图片包含 玩具, LEGO&#10;&#10;已生成极高可信度的说明">
            <a:extLst>
              <a:ext uri="{FF2B5EF4-FFF2-40B4-BE49-F238E27FC236}">
                <a16:creationId xmlns:a16="http://schemas.microsoft.com/office/drawing/2014/main" xmlns="" id="{0D7F6690-E505-497B-9B8F-35EA64E031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68171" y="1619117"/>
            <a:ext cx="4919861" cy="4892679"/>
          </a:xfrm>
          <a:prstGeom prst="rect">
            <a:avLst/>
          </a:prstGeom>
        </p:spPr>
      </p:pic>
      <p:sp>
        <p:nvSpPr>
          <p:cNvPr id="5" name="平行四边形 4">
            <a:extLst>
              <a:ext uri="{FF2B5EF4-FFF2-40B4-BE49-F238E27FC236}">
                <a16:creationId xmlns:a16="http://schemas.microsoft.com/office/drawing/2014/main" xmlns="" id="{E1FF892A-C362-45BF-9A5D-7CD1C9C4C422}"/>
              </a:ext>
            </a:extLst>
          </p:cNvPr>
          <p:cNvSpPr/>
          <p:nvPr/>
        </p:nvSpPr>
        <p:spPr>
          <a:xfrm>
            <a:off x="5187518" y="2467992"/>
            <a:ext cx="2979938" cy="594803"/>
          </a:xfrm>
          <a:prstGeom prst="parallelogram">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latin typeface="微软雅黑" panose="020B0503020204020204" pitchFamily="34" charset="-122"/>
                <a:ea typeface="微软雅黑" panose="020B0503020204020204" pitchFamily="34" charset="-122"/>
              </a:rPr>
              <a:t>志愿服务的含义</a:t>
            </a:r>
          </a:p>
        </p:txBody>
      </p:sp>
    </p:spTree>
    <p:extLst>
      <p:ext uri="{BB962C8B-B14F-4D97-AF65-F5344CB8AC3E}">
        <p14:creationId xmlns:p14="http://schemas.microsoft.com/office/powerpoint/2010/main" val="3802978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750"/>
                                        <p:tgtEl>
                                          <p:spTgt spid="4"/>
                                        </p:tgtEl>
                                      </p:cBhvr>
                                    </p:animEffect>
                                    <p:anim calcmode="lin" valueType="num">
                                      <p:cBhvr>
                                        <p:cTn id="12" dur="750" fill="hold"/>
                                        <p:tgtEl>
                                          <p:spTgt spid="4"/>
                                        </p:tgtEl>
                                        <p:attrNameLst>
                                          <p:attrName>ppt_x</p:attrName>
                                        </p:attrNameLst>
                                      </p:cBhvr>
                                      <p:tavLst>
                                        <p:tav tm="0">
                                          <p:val>
                                            <p:strVal val="#ppt_x"/>
                                          </p:val>
                                        </p:tav>
                                        <p:tav tm="100000">
                                          <p:val>
                                            <p:strVal val="#ppt_x"/>
                                          </p:val>
                                        </p:tav>
                                      </p:tavLst>
                                    </p:anim>
                                    <p:anim calcmode="lin" valueType="num">
                                      <p:cBhvr>
                                        <p:cTn id="13" dur="75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750" fill="hold"/>
                                        <p:tgtEl>
                                          <p:spTgt spid="5"/>
                                        </p:tgtEl>
                                        <p:attrNameLst>
                                          <p:attrName>ppt_w</p:attrName>
                                        </p:attrNameLst>
                                      </p:cBhvr>
                                      <p:tavLst>
                                        <p:tav tm="0">
                                          <p:val>
                                            <p:fltVal val="0"/>
                                          </p:val>
                                        </p:tav>
                                        <p:tav tm="100000">
                                          <p:val>
                                            <p:strVal val="#ppt_w"/>
                                          </p:val>
                                        </p:tav>
                                      </p:tavLst>
                                    </p:anim>
                                    <p:anim calcmode="lin" valueType="num">
                                      <p:cBhvr>
                                        <p:cTn id="18" dur="750" fill="hold"/>
                                        <p:tgtEl>
                                          <p:spTgt spid="5"/>
                                        </p:tgtEl>
                                        <p:attrNameLst>
                                          <p:attrName>ppt_h</p:attrName>
                                        </p:attrNameLst>
                                      </p:cBhvr>
                                      <p:tavLst>
                                        <p:tav tm="0">
                                          <p:val>
                                            <p:fltVal val="0"/>
                                          </p:val>
                                        </p:tav>
                                        <p:tav tm="100000">
                                          <p:val>
                                            <p:strVal val="#ppt_h"/>
                                          </p:val>
                                        </p:tav>
                                      </p:tavLst>
                                    </p:anim>
                                    <p:animEffect transition="in" filter="fade">
                                      <p:cBhvr>
                                        <p:cTn id="19" dur="750"/>
                                        <p:tgtEl>
                                          <p:spTgt spid="5"/>
                                        </p:tgtEl>
                                      </p:cBhvr>
                                    </p:animEffect>
                                  </p:childTnLst>
                                </p:cTn>
                              </p:par>
                            </p:childTnLst>
                          </p:cTn>
                        </p:par>
                        <p:par>
                          <p:cTn id="20" fill="hold">
                            <p:stCondLst>
                              <p:cond delay="2250"/>
                            </p:stCondLst>
                            <p:childTnLst>
                              <p:par>
                                <p:cTn id="21" presetID="22" presetClass="entr" presetSubtype="1"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up)">
                                      <p:cBhvr>
                                        <p:cTn id="23"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 grpId="0"/>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230137" y="338503"/>
            <a:ext cx="3877985" cy="584775"/>
          </a:xfrm>
          <a:prstGeom prst="rect">
            <a:avLst/>
          </a:prstGeom>
          <a:noFill/>
        </p:spPr>
        <p:txBody>
          <a:bodyPr wrap="none" rtlCol="0">
            <a:spAutoFit/>
          </a:bodyPr>
          <a:lstStyle/>
          <a:p>
            <a:pPr algn="ctr"/>
            <a:r>
              <a:rPr lang="zh-CN" altLang="en-US" sz="3200" b="1">
                <a:latin typeface="微软雅黑" pitchFamily="34" charset="-122"/>
                <a:ea typeface="微软雅黑" pitchFamily="34" charset="-122"/>
              </a:rPr>
              <a:t>马斯洛需求层次理论</a:t>
            </a:r>
            <a:endParaRPr lang="zh-CN" altLang="en-US" sz="3200" b="1" dirty="0">
              <a:latin typeface="微软雅黑" pitchFamily="34" charset="-122"/>
              <a:ea typeface="微软雅黑" pitchFamily="34" charset="-122"/>
            </a:endParaRPr>
          </a:p>
        </p:txBody>
      </p:sp>
      <p:grpSp>
        <p:nvGrpSpPr>
          <p:cNvPr id="36" name="组合 35">
            <a:extLst>
              <a:ext uri="{FF2B5EF4-FFF2-40B4-BE49-F238E27FC236}">
                <a16:creationId xmlns:a16="http://schemas.microsoft.com/office/drawing/2014/main" xmlns="" id="{D212FC28-B230-4201-9D0D-E6D4B0E50663}"/>
              </a:ext>
            </a:extLst>
          </p:cNvPr>
          <p:cNvGrpSpPr/>
          <p:nvPr/>
        </p:nvGrpSpPr>
        <p:grpSpPr>
          <a:xfrm>
            <a:off x="1004845" y="1768166"/>
            <a:ext cx="4422583" cy="3993804"/>
            <a:chOff x="1004845" y="1768166"/>
            <a:chExt cx="4422583" cy="3993804"/>
          </a:xfrm>
        </p:grpSpPr>
        <p:sp>
          <p:nvSpPr>
            <p:cNvPr id="7" name="Shape 5166">
              <a:extLst>
                <a:ext uri="{FF2B5EF4-FFF2-40B4-BE49-F238E27FC236}">
                  <a16:creationId xmlns:a16="http://schemas.microsoft.com/office/drawing/2014/main" xmlns="" id="{69B96E56-C4B3-40C0-9328-C9917ED4695E}"/>
                </a:ext>
              </a:extLst>
            </p:cNvPr>
            <p:cNvSpPr/>
            <p:nvPr/>
          </p:nvSpPr>
          <p:spPr>
            <a:xfrm>
              <a:off x="2297813" y="2114284"/>
              <a:ext cx="1410246" cy="1249379"/>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accent1">
                <a:lumMod val="50000"/>
              </a:schemeClr>
            </a:solidFill>
            <a:ln w="12700" cap="flat">
              <a:noFill/>
              <a:miter lim="400000"/>
            </a:ln>
            <a:effectLst/>
          </p:spPr>
          <p:txBody>
            <a:bodyPr wrap="square" lIns="44112" tIns="44112" rIns="44112" bIns="44112" numCol="1" anchor="ctr">
              <a:noAutofit/>
            </a:bodyPr>
            <a:lstStyle/>
            <a:p>
              <a:pPr marL="0" marR="0" lvl="0" indent="0" algn="ctr" defTabSz="866943" rtl="0" eaLnBrk="1" fontAlgn="base" latinLnBrk="0" hangingPunct="1">
                <a:lnSpc>
                  <a:spcPct val="120000"/>
                </a:lnSpc>
                <a:spcBef>
                  <a:spcPct val="0"/>
                </a:spcBef>
                <a:spcAft>
                  <a:spcPct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lang="en-US" sz="1327" b="0" i="0" u="none" strike="noStrike" kern="1200" cap="none" spc="0" normalizeH="0" baseline="0" noProof="0" dirty="0">
                <a:ln>
                  <a:noFill/>
                </a:ln>
                <a:solidFill>
                  <a:prstClr val="white"/>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 name="Shape 5167">
              <a:extLst>
                <a:ext uri="{FF2B5EF4-FFF2-40B4-BE49-F238E27FC236}">
                  <a16:creationId xmlns:a16="http://schemas.microsoft.com/office/drawing/2014/main" xmlns="" id="{86866689-0746-4252-A7EC-A1140E2ACA53}"/>
                </a:ext>
              </a:extLst>
            </p:cNvPr>
            <p:cNvSpPr/>
            <p:nvPr/>
          </p:nvSpPr>
          <p:spPr>
            <a:xfrm>
              <a:off x="1870137" y="2854996"/>
              <a:ext cx="2270916" cy="1300673"/>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accent2">
                <a:lumMod val="50000"/>
              </a:schemeClr>
            </a:solidFill>
            <a:ln w="12700" cap="flat">
              <a:noFill/>
              <a:miter lim="400000"/>
            </a:ln>
            <a:effectLst/>
          </p:spPr>
          <p:txBody>
            <a:bodyPr wrap="square" lIns="44112" tIns="44112" rIns="44112" bIns="44112" numCol="1" anchor="ctr">
              <a:noAutofit/>
            </a:bodyPr>
            <a:lstStyle/>
            <a:p>
              <a:pPr marL="0" marR="0" lvl="0" indent="0" algn="ctr" defTabSz="866943" rtl="0" eaLnBrk="1" fontAlgn="base" latinLnBrk="0" hangingPunct="1">
                <a:lnSpc>
                  <a:spcPct val="120000"/>
                </a:lnSpc>
                <a:spcBef>
                  <a:spcPct val="0"/>
                </a:spcBef>
                <a:spcAft>
                  <a:spcPct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lang="en-US" sz="1327" b="0" i="0" u="none" strike="noStrike" kern="1200" cap="none" spc="0" normalizeH="0" baseline="0" noProof="0" dirty="0">
                <a:ln>
                  <a:noFill/>
                </a:ln>
                <a:solidFill>
                  <a:prstClr val="white"/>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 name="Shape 5168">
              <a:extLst>
                <a:ext uri="{FF2B5EF4-FFF2-40B4-BE49-F238E27FC236}">
                  <a16:creationId xmlns:a16="http://schemas.microsoft.com/office/drawing/2014/main" xmlns="" id="{58BD2308-4C98-4AA2-AAE5-DEB995FF010E}"/>
                </a:ext>
              </a:extLst>
            </p:cNvPr>
            <p:cNvSpPr/>
            <p:nvPr/>
          </p:nvSpPr>
          <p:spPr>
            <a:xfrm>
              <a:off x="1442466" y="3658151"/>
              <a:ext cx="3131586" cy="1300668"/>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accent3">
                <a:lumMod val="50000"/>
              </a:schemeClr>
            </a:solidFill>
            <a:ln w="12700" cap="flat">
              <a:noFill/>
              <a:miter lim="400000"/>
            </a:ln>
            <a:effectLst/>
          </p:spPr>
          <p:txBody>
            <a:bodyPr wrap="square" lIns="44112" tIns="44112" rIns="44112" bIns="44112" numCol="1" anchor="ctr">
              <a:noAutofit/>
            </a:bodyPr>
            <a:lstStyle/>
            <a:p>
              <a:pPr marL="0" marR="0" lvl="0" indent="0" algn="ctr" defTabSz="866943" rtl="0" eaLnBrk="1" fontAlgn="base" latinLnBrk="0" hangingPunct="1">
                <a:lnSpc>
                  <a:spcPct val="120000"/>
                </a:lnSpc>
                <a:spcBef>
                  <a:spcPct val="0"/>
                </a:spcBef>
                <a:spcAft>
                  <a:spcPct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lang="en-US" sz="1327" b="0" i="0" u="none" strike="noStrike" kern="1200" cap="none" spc="0" normalizeH="0" baseline="0" noProof="0" dirty="0">
                <a:ln>
                  <a:noFill/>
                </a:ln>
                <a:solidFill>
                  <a:prstClr val="white"/>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Shape 5169">
              <a:extLst>
                <a:ext uri="{FF2B5EF4-FFF2-40B4-BE49-F238E27FC236}">
                  <a16:creationId xmlns:a16="http://schemas.microsoft.com/office/drawing/2014/main" xmlns="" id="{14D33FC7-9A1A-4591-9853-93047F02F4F3}"/>
                </a:ext>
              </a:extLst>
            </p:cNvPr>
            <p:cNvSpPr/>
            <p:nvPr/>
          </p:nvSpPr>
          <p:spPr>
            <a:xfrm>
              <a:off x="1004845" y="4461309"/>
              <a:ext cx="3992247" cy="1300661"/>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accent4">
                <a:lumMod val="50000"/>
              </a:schemeClr>
            </a:solidFill>
            <a:ln w="12700" cap="flat">
              <a:noFill/>
              <a:miter lim="400000"/>
            </a:ln>
            <a:effectLst/>
          </p:spPr>
          <p:txBody>
            <a:bodyPr wrap="square" lIns="44112" tIns="44112" rIns="44112" bIns="44112" numCol="1" anchor="ctr">
              <a:noAutofit/>
            </a:bodyPr>
            <a:lstStyle/>
            <a:p>
              <a:pPr marL="0" marR="0" lvl="0" indent="0" algn="ctr" defTabSz="866943" rtl="0" eaLnBrk="1" fontAlgn="base" latinLnBrk="0" hangingPunct="1">
                <a:lnSpc>
                  <a:spcPct val="120000"/>
                </a:lnSpc>
                <a:spcBef>
                  <a:spcPct val="0"/>
                </a:spcBef>
                <a:spcAft>
                  <a:spcPct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lang="en-US" sz="1327" b="0" i="0" u="none" strike="noStrike" kern="1200" cap="none" spc="0" normalizeH="0" baseline="0" noProof="0" dirty="0">
                <a:ln>
                  <a:noFill/>
                </a:ln>
                <a:solidFill>
                  <a:prstClr val="white"/>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 name="Shape 5171">
              <a:extLst>
                <a:ext uri="{FF2B5EF4-FFF2-40B4-BE49-F238E27FC236}">
                  <a16:creationId xmlns:a16="http://schemas.microsoft.com/office/drawing/2014/main" xmlns="" id="{2201BF35-A22A-4FC0-9A8C-78AB5DFEDC1A}"/>
                </a:ext>
              </a:extLst>
            </p:cNvPr>
            <p:cNvSpPr/>
            <p:nvPr/>
          </p:nvSpPr>
          <p:spPr>
            <a:xfrm>
              <a:off x="2725487" y="1768166"/>
              <a:ext cx="983716" cy="79546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12700" cap="flat">
              <a:noFill/>
              <a:miter lim="400000"/>
            </a:ln>
            <a:effectLst/>
          </p:spPr>
          <p:txBody>
            <a:bodyPr wrap="square" lIns="0" tIns="0" rIns="0" bIns="0" numCol="1" anchor="t">
              <a:noAutofit/>
            </a:bodyPr>
            <a:lstStyle/>
            <a:p>
              <a:pPr marL="0" marR="0" lvl="0" indent="0" algn="ctr" defTabSz="866943" rtl="0" eaLnBrk="1" fontAlgn="base" latinLnBrk="0" hangingPunct="1">
                <a:lnSpc>
                  <a:spcPct val="120000"/>
                </a:lnSpc>
                <a:spcBef>
                  <a:spcPct val="0"/>
                </a:spcBef>
                <a:spcAft>
                  <a:spcPct val="0"/>
                </a:spcAft>
                <a:buClrTx/>
                <a:buSzTx/>
                <a:buFontTx/>
                <a:buNone/>
                <a:tabLst/>
                <a:defRPr>
                  <a:solidFill>
                    <a:srgbClr val="4C4C4C"/>
                  </a:solidFill>
                </a:defRPr>
              </a:pPr>
              <a:endParaRPr kumimoji="0" lang="en-US" sz="1327"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Shape 5173">
              <a:extLst>
                <a:ext uri="{FF2B5EF4-FFF2-40B4-BE49-F238E27FC236}">
                  <a16:creationId xmlns:a16="http://schemas.microsoft.com/office/drawing/2014/main" xmlns="" id="{D701CE00-58C5-49FE-8D52-9443AA07D45D}"/>
                </a:ext>
              </a:extLst>
            </p:cNvPr>
            <p:cNvSpPr/>
            <p:nvPr/>
          </p:nvSpPr>
          <p:spPr>
            <a:xfrm>
              <a:off x="2297813" y="2854998"/>
              <a:ext cx="1840580" cy="500639"/>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chemeClr val="accent2"/>
            </a:solidFill>
            <a:ln w="12700" cap="flat">
              <a:noFill/>
              <a:miter lim="400000"/>
            </a:ln>
            <a:effectLst/>
          </p:spPr>
          <p:txBody>
            <a:bodyPr wrap="square" lIns="44112" tIns="44112" rIns="44112" bIns="44112" numCol="1" anchor="ctr">
              <a:noAutofit/>
            </a:bodyPr>
            <a:lstStyle/>
            <a:p>
              <a:pPr marL="0" marR="0" lvl="0" indent="0" algn="ctr" defTabSz="866943" rtl="0" eaLnBrk="1" fontAlgn="base" latinLnBrk="0" hangingPunct="1">
                <a:lnSpc>
                  <a:spcPct val="120000"/>
                </a:lnSpc>
                <a:spcBef>
                  <a:spcPct val="0"/>
                </a:spcBef>
                <a:spcAft>
                  <a:spcPct val="0"/>
                </a:spcAft>
                <a:buClrTx/>
                <a:buSzTx/>
                <a:buFontTx/>
                <a:buNone/>
                <a:tabLst/>
                <a:defRPr>
                  <a:solidFill>
                    <a:srgbClr val="4C4C4C"/>
                  </a:solidFill>
                </a:defRPr>
              </a:pPr>
              <a:endParaRPr kumimoji="0" lang="en-US" sz="1327"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8" name="Shape 5172">
              <a:extLst>
                <a:ext uri="{FF2B5EF4-FFF2-40B4-BE49-F238E27FC236}">
                  <a16:creationId xmlns:a16="http://schemas.microsoft.com/office/drawing/2014/main" xmlns="" id="{681B5990-6FB5-4453-B683-E5FD8DBEF127}"/>
                </a:ext>
              </a:extLst>
            </p:cNvPr>
            <p:cNvSpPr/>
            <p:nvPr/>
          </p:nvSpPr>
          <p:spPr>
            <a:xfrm>
              <a:off x="1870140" y="3658151"/>
              <a:ext cx="2701249" cy="500640"/>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rgbClr val="0BA29A"/>
            </a:solidFill>
            <a:ln w="12700" cap="flat">
              <a:noFill/>
              <a:miter lim="400000"/>
            </a:ln>
            <a:effectLst/>
          </p:spPr>
          <p:txBody>
            <a:bodyPr wrap="square" lIns="44112" tIns="44112" rIns="44112" bIns="44112" numCol="1" anchor="ctr">
              <a:noAutofit/>
            </a:bodyPr>
            <a:lstStyle/>
            <a:p>
              <a:pPr marL="0" marR="0" lvl="0" indent="0" algn="ctr" defTabSz="866943" rtl="0" eaLnBrk="1" fontAlgn="base" latinLnBrk="0" hangingPunct="1">
                <a:lnSpc>
                  <a:spcPct val="120000"/>
                </a:lnSpc>
                <a:spcBef>
                  <a:spcPct val="0"/>
                </a:spcBef>
                <a:spcAft>
                  <a:spcPct val="0"/>
                </a:spcAft>
                <a:buClrTx/>
                <a:buSzTx/>
                <a:buFontTx/>
                <a:buNone/>
                <a:tabLst/>
                <a:defRPr>
                  <a:solidFill>
                    <a:srgbClr val="4C4C4C"/>
                  </a:solidFill>
                </a:defRPr>
              </a:pPr>
              <a:endParaRPr kumimoji="0" lang="en-US" sz="1327"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3" name="Shape 5174">
              <a:extLst>
                <a:ext uri="{FF2B5EF4-FFF2-40B4-BE49-F238E27FC236}">
                  <a16:creationId xmlns:a16="http://schemas.microsoft.com/office/drawing/2014/main" xmlns="" id="{D2507192-EF89-42E4-AE62-EA86740C5E66}"/>
                </a:ext>
              </a:extLst>
            </p:cNvPr>
            <p:cNvSpPr/>
            <p:nvPr/>
          </p:nvSpPr>
          <p:spPr>
            <a:xfrm>
              <a:off x="1442464" y="4461305"/>
              <a:ext cx="3561910" cy="50063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chemeClr val="accent4"/>
            </a:solidFill>
            <a:ln w="12700" cap="flat">
              <a:noFill/>
              <a:miter lim="400000"/>
            </a:ln>
            <a:effectLst/>
          </p:spPr>
          <p:txBody>
            <a:bodyPr wrap="square" lIns="44112" tIns="44112" rIns="44112" bIns="44112" numCol="1" anchor="ctr">
              <a:noAutofit/>
            </a:bodyPr>
            <a:lstStyle/>
            <a:p>
              <a:pPr marL="0" marR="0" lvl="0" indent="0" algn="ctr" defTabSz="866943" rtl="0" eaLnBrk="1" fontAlgn="base" latinLnBrk="0" hangingPunct="1">
                <a:lnSpc>
                  <a:spcPct val="120000"/>
                </a:lnSpc>
                <a:spcBef>
                  <a:spcPct val="0"/>
                </a:spcBef>
                <a:spcAft>
                  <a:spcPct val="0"/>
                </a:spcAft>
                <a:buClrTx/>
                <a:buSzTx/>
                <a:buFontTx/>
                <a:buNone/>
                <a:tabLst/>
                <a:defRPr>
                  <a:solidFill>
                    <a:srgbClr val="4C4C4C"/>
                  </a:solidFill>
                </a:defRPr>
              </a:pPr>
              <a:endParaRPr kumimoji="0" lang="en-US" sz="1327"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6" name="Shape 5175">
              <a:extLst>
                <a:ext uri="{FF2B5EF4-FFF2-40B4-BE49-F238E27FC236}">
                  <a16:creationId xmlns:a16="http://schemas.microsoft.com/office/drawing/2014/main" xmlns="" id="{68103444-6EBC-48EF-BE5B-FDD84E2FDB8F}"/>
                </a:ext>
              </a:extLst>
            </p:cNvPr>
            <p:cNvSpPr/>
            <p:nvPr/>
          </p:nvSpPr>
          <p:spPr>
            <a:xfrm>
              <a:off x="1004846" y="5253309"/>
              <a:ext cx="4422582" cy="500634"/>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chemeClr val="accent6"/>
            </a:solidFill>
            <a:ln w="12700" cap="flat">
              <a:noFill/>
              <a:miter lim="400000"/>
            </a:ln>
            <a:effectLst/>
          </p:spPr>
          <p:txBody>
            <a:bodyPr wrap="square" lIns="44112" tIns="44112" rIns="44112" bIns="44112" numCol="1" anchor="ctr">
              <a:noAutofit/>
            </a:bodyPr>
            <a:lstStyle/>
            <a:p>
              <a:pPr marL="0" marR="0" lvl="0" indent="0" algn="ctr" defTabSz="866943" rtl="0" eaLnBrk="1" fontAlgn="base" latinLnBrk="0" hangingPunct="1">
                <a:lnSpc>
                  <a:spcPct val="120000"/>
                </a:lnSpc>
                <a:spcBef>
                  <a:spcPct val="0"/>
                </a:spcBef>
                <a:spcAft>
                  <a:spcPct val="0"/>
                </a:spcAft>
                <a:buClrTx/>
                <a:buSzTx/>
                <a:buFontTx/>
                <a:buNone/>
                <a:tabLst/>
                <a:defRPr>
                  <a:solidFill>
                    <a:srgbClr val="4C4C4C"/>
                  </a:solidFill>
                </a:defRPr>
              </a:pPr>
              <a:endParaRPr kumimoji="0" lang="en-US" sz="1327"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28" name="Round Same Side Corner Rectangle 67">
            <a:extLst>
              <a:ext uri="{FF2B5EF4-FFF2-40B4-BE49-F238E27FC236}">
                <a16:creationId xmlns:a16="http://schemas.microsoft.com/office/drawing/2014/main" xmlns="" id="{218F6EC3-4F8F-4DA2-BAF0-D1985D146590}"/>
              </a:ext>
            </a:extLst>
          </p:cNvPr>
          <p:cNvSpPr/>
          <p:nvPr/>
        </p:nvSpPr>
        <p:spPr>
          <a:xfrm rot="10800000" flipH="1">
            <a:off x="6695806" y="1768166"/>
            <a:ext cx="57776" cy="595153"/>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defTabSz="866943" fontAlgn="base">
              <a:lnSpc>
                <a:spcPct val="120000"/>
              </a:lnSpc>
              <a:spcBef>
                <a:spcPct val="0"/>
              </a:spcBef>
              <a:spcAft>
                <a:spcPct val="0"/>
              </a:spcAft>
            </a:pPr>
            <a:endParaRPr lang="bg-BG" sz="1517"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Round Same Side Corner Rectangle 68">
            <a:extLst>
              <a:ext uri="{FF2B5EF4-FFF2-40B4-BE49-F238E27FC236}">
                <a16:creationId xmlns:a16="http://schemas.microsoft.com/office/drawing/2014/main" xmlns="" id="{009DAB29-3C52-4853-8756-A4F2D26182AD}"/>
              </a:ext>
            </a:extLst>
          </p:cNvPr>
          <p:cNvSpPr/>
          <p:nvPr/>
        </p:nvSpPr>
        <p:spPr>
          <a:xfrm rot="10800000" flipH="1">
            <a:off x="6693908" y="2672731"/>
            <a:ext cx="57776" cy="595153"/>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defTabSz="866943" fontAlgn="base">
              <a:lnSpc>
                <a:spcPct val="120000"/>
              </a:lnSpc>
              <a:spcBef>
                <a:spcPct val="0"/>
              </a:spcBef>
              <a:spcAft>
                <a:spcPct val="0"/>
              </a:spcAft>
            </a:pPr>
            <a:endParaRPr lang="bg-BG" sz="1517"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ound Same Side Corner Rectangle 69">
            <a:extLst>
              <a:ext uri="{FF2B5EF4-FFF2-40B4-BE49-F238E27FC236}">
                <a16:creationId xmlns:a16="http://schemas.microsoft.com/office/drawing/2014/main" xmlns="" id="{5D761D88-B12C-4124-9DB7-D11E0A2FBB75}"/>
              </a:ext>
            </a:extLst>
          </p:cNvPr>
          <p:cNvSpPr/>
          <p:nvPr/>
        </p:nvSpPr>
        <p:spPr>
          <a:xfrm rot="10800000" flipH="1">
            <a:off x="6695806" y="3494910"/>
            <a:ext cx="57776" cy="595153"/>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defTabSz="866943" fontAlgn="base">
              <a:lnSpc>
                <a:spcPct val="120000"/>
              </a:lnSpc>
              <a:spcBef>
                <a:spcPct val="0"/>
              </a:spcBef>
              <a:spcAft>
                <a:spcPct val="0"/>
              </a:spcAft>
            </a:pPr>
            <a:endParaRPr lang="bg-BG" sz="1517"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Round Same Side Corner Rectangle 76">
            <a:extLst>
              <a:ext uri="{FF2B5EF4-FFF2-40B4-BE49-F238E27FC236}">
                <a16:creationId xmlns:a16="http://schemas.microsoft.com/office/drawing/2014/main" xmlns="" id="{9EE112D5-A0F0-4F32-AC82-64B25788EFF4}"/>
              </a:ext>
            </a:extLst>
          </p:cNvPr>
          <p:cNvSpPr/>
          <p:nvPr/>
        </p:nvSpPr>
        <p:spPr>
          <a:xfrm rot="10800000" flipH="1">
            <a:off x="6693908" y="4329080"/>
            <a:ext cx="57776" cy="595153"/>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defTabSz="866943" fontAlgn="base">
              <a:lnSpc>
                <a:spcPct val="120000"/>
              </a:lnSpc>
              <a:spcBef>
                <a:spcPct val="0"/>
              </a:spcBef>
              <a:spcAft>
                <a:spcPct val="0"/>
              </a:spcAft>
            </a:pPr>
            <a:endParaRPr lang="bg-BG" sz="1517"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Round Same Side Corner Rectangle 77">
            <a:extLst>
              <a:ext uri="{FF2B5EF4-FFF2-40B4-BE49-F238E27FC236}">
                <a16:creationId xmlns:a16="http://schemas.microsoft.com/office/drawing/2014/main" xmlns="" id="{47B97A29-03AC-48EB-8424-30876A2948B2}"/>
              </a:ext>
            </a:extLst>
          </p:cNvPr>
          <p:cNvSpPr/>
          <p:nvPr/>
        </p:nvSpPr>
        <p:spPr>
          <a:xfrm rot="10800000" flipH="1">
            <a:off x="6695806" y="5151259"/>
            <a:ext cx="57776" cy="595153"/>
          </a:xfrm>
          <a:prstGeom prst="round2SameRect">
            <a:avLst>
              <a:gd name="adj1" fmla="val 50000"/>
              <a:gd name="adj2"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defTabSz="866943" fontAlgn="base">
              <a:lnSpc>
                <a:spcPct val="120000"/>
              </a:lnSpc>
              <a:spcBef>
                <a:spcPct val="0"/>
              </a:spcBef>
              <a:spcAft>
                <a:spcPct val="0"/>
              </a:spcAft>
            </a:pPr>
            <a:endParaRPr lang="bg-BG" sz="1517"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a:extLst>
              <a:ext uri="{FF2B5EF4-FFF2-40B4-BE49-F238E27FC236}">
                <a16:creationId xmlns:a16="http://schemas.microsoft.com/office/drawing/2014/main" xmlns="" id="{E07D176F-B14D-4197-90C6-867A40293A59}"/>
              </a:ext>
            </a:extLst>
          </p:cNvPr>
          <p:cNvSpPr/>
          <p:nvPr/>
        </p:nvSpPr>
        <p:spPr>
          <a:xfrm>
            <a:off x="7858453" y="1791942"/>
            <a:ext cx="1826142" cy="584775"/>
          </a:xfrm>
          <a:prstGeom prst="rect">
            <a:avLst/>
          </a:prstGeom>
        </p:spPr>
        <p:txBody>
          <a:bodyPr wrap="none">
            <a:spAutoFit/>
          </a:bodyPr>
          <a:lstStyle/>
          <a:p>
            <a:pPr algn="ctr" fontAlgn="auto">
              <a:spcBef>
                <a:spcPts val="0"/>
              </a:spcBef>
              <a:spcAft>
                <a:spcPts val="0"/>
              </a:spcAft>
              <a:defRPr/>
            </a:pPr>
            <a:r>
              <a:rPr lang="zh-CN" altLang="en-US" sz="3200" b="1">
                <a:solidFill>
                  <a:srgbClr val="0087D2"/>
                </a:solidFill>
                <a:latin typeface="微软雅黑" pitchFamily="34" charset="-122"/>
                <a:ea typeface="微软雅黑" pitchFamily="34" charset="-122"/>
              </a:rPr>
              <a:t>自我实现</a:t>
            </a:r>
            <a:endParaRPr lang="zh-CN" altLang="en-US" sz="3200" b="1" dirty="0">
              <a:solidFill>
                <a:srgbClr val="0087D2"/>
              </a:solidFill>
              <a:latin typeface="微软雅黑" pitchFamily="34" charset="-122"/>
              <a:ea typeface="微软雅黑" pitchFamily="34" charset="-122"/>
            </a:endParaRPr>
          </a:p>
        </p:txBody>
      </p:sp>
      <p:sp>
        <p:nvSpPr>
          <p:cNvPr id="6" name="矩形 5">
            <a:extLst>
              <a:ext uri="{FF2B5EF4-FFF2-40B4-BE49-F238E27FC236}">
                <a16:creationId xmlns:a16="http://schemas.microsoft.com/office/drawing/2014/main" xmlns="" id="{89838B06-115B-4677-B640-F71FAF9891B8}"/>
              </a:ext>
            </a:extLst>
          </p:cNvPr>
          <p:cNvSpPr/>
          <p:nvPr/>
        </p:nvSpPr>
        <p:spPr>
          <a:xfrm>
            <a:off x="7858453" y="2655314"/>
            <a:ext cx="1826142" cy="584775"/>
          </a:xfrm>
          <a:prstGeom prst="rect">
            <a:avLst/>
          </a:prstGeom>
        </p:spPr>
        <p:txBody>
          <a:bodyPr wrap="none">
            <a:spAutoFit/>
          </a:bodyPr>
          <a:lstStyle/>
          <a:p>
            <a:pPr algn="ctr" fontAlgn="auto">
              <a:spcBef>
                <a:spcPts val="0"/>
              </a:spcBef>
              <a:spcAft>
                <a:spcPts val="0"/>
              </a:spcAft>
              <a:defRPr/>
            </a:pPr>
            <a:r>
              <a:rPr lang="zh-CN" altLang="en-US" sz="3200" b="1">
                <a:solidFill>
                  <a:srgbClr val="ED7D31"/>
                </a:solidFill>
                <a:latin typeface="微软雅黑" pitchFamily="34" charset="-122"/>
                <a:ea typeface="微软雅黑" pitchFamily="34" charset="-122"/>
              </a:rPr>
              <a:t>尊重需要</a:t>
            </a:r>
            <a:endParaRPr lang="zh-CN" altLang="en-US" sz="3200" b="1" dirty="0">
              <a:solidFill>
                <a:srgbClr val="ED7D31"/>
              </a:solidFill>
              <a:latin typeface="微软雅黑" pitchFamily="34" charset="-122"/>
              <a:ea typeface="微软雅黑" pitchFamily="34" charset="-122"/>
            </a:endParaRPr>
          </a:p>
        </p:txBody>
      </p:sp>
      <p:sp>
        <p:nvSpPr>
          <p:cNvPr id="33" name="矩形 32">
            <a:extLst>
              <a:ext uri="{FF2B5EF4-FFF2-40B4-BE49-F238E27FC236}">
                <a16:creationId xmlns:a16="http://schemas.microsoft.com/office/drawing/2014/main" xmlns="" id="{81829049-4216-4CD4-8AD7-EBBA09C78DF0}"/>
              </a:ext>
            </a:extLst>
          </p:cNvPr>
          <p:cNvSpPr/>
          <p:nvPr/>
        </p:nvSpPr>
        <p:spPr>
          <a:xfrm>
            <a:off x="7858453" y="5162000"/>
            <a:ext cx="1826142" cy="584775"/>
          </a:xfrm>
          <a:prstGeom prst="rect">
            <a:avLst/>
          </a:prstGeom>
        </p:spPr>
        <p:txBody>
          <a:bodyPr wrap="none">
            <a:spAutoFit/>
          </a:bodyPr>
          <a:lstStyle/>
          <a:p>
            <a:pPr algn="ctr" fontAlgn="auto">
              <a:spcBef>
                <a:spcPts val="0"/>
              </a:spcBef>
              <a:spcAft>
                <a:spcPts val="0"/>
              </a:spcAft>
              <a:defRPr/>
            </a:pPr>
            <a:r>
              <a:rPr lang="zh-CN" altLang="en-US" sz="3200" b="1">
                <a:solidFill>
                  <a:srgbClr val="70AD47"/>
                </a:solidFill>
                <a:latin typeface="微软雅黑" pitchFamily="34" charset="-122"/>
                <a:ea typeface="微软雅黑" pitchFamily="34" charset="-122"/>
              </a:rPr>
              <a:t>生理需要</a:t>
            </a:r>
            <a:endParaRPr lang="zh-CN" altLang="en-US" sz="3200" b="1" dirty="0">
              <a:solidFill>
                <a:srgbClr val="70AD47"/>
              </a:solidFill>
              <a:latin typeface="微软雅黑" pitchFamily="34" charset="-122"/>
              <a:ea typeface="微软雅黑" pitchFamily="34" charset="-122"/>
            </a:endParaRPr>
          </a:p>
        </p:txBody>
      </p:sp>
      <p:sp>
        <p:nvSpPr>
          <p:cNvPr id="34" name="矩形 33">
            <a:extLst>
              <a:ext uri="{FF2B5EF4-FFF2-40B4-BE49-F238E27FC236}">
                <a16:creationId xmlns:a16="http://schemas.microsoft.com/office/drawing/2014/main" xmlns="" id="{DB85F06C-0B99-4AD8-A4FA-96706FA1EAF8}"/>
              </a:ext>
            </a:extLst>
          </p:cNvPr>
          <p:cNvSpPr/>
          <p:nvPr/>
        </p:nvSpPr>
        <p:spPr>
          <a:xfrm>
            <a:off x="7858453" y="3523874"/>
            <a:ext cx="1826142" cy="584775"/>
          </a:xfrm>
          <a:prstGeom prst="rect">
            <a:avLst/>
          </a:prstGeom>
        </p:spPr>
        <p:txBody>
          <a:bodyPr wrap="none">
            <a:spAutoFit/>
          </a:bodyPr>
          <a:lstStyle/>
          <a:p>
            <a:pPr algn="ctr" fontAlgn="auto">
              <a:spcBef>
                <a:spcPts val="0"/>
              </a:spcBef>
              <a:spcAft>
                <a:spcPts val="0"/>
              </a:spcAft>
              <a:defRPr/>
            </a:pPr>
            <a:r>
              <a:rPr lang="zh-CN" altLang="en-US" sz="3200" b="1">
                <a:solidFill>
                  <a:srgbClr val="0BA29A"/>
                </a:solidFill>
                <a:latin typeface="微软雅黑" pitchFamily="34" charset="-122"/>
                <a:ea typeface="微软雅黑" pitchFamily="34" charset="-122"/>
              </a:rPr>
              <a:t>社交需要</a:t>
            </a:r>
            <a:endParaRPr lang="zh-CN" altLang="en-US" sz="3200" b="1" dirty="0">
              <a:solidFill>
                <a:srgbClr val="0BA29A"/>
              </a:solidFill>
              <a:latin typeface="微软雅黑" pitchFamily="34" charset="-122"/>
              <a:ea typeface="微软雅黑" pitchFamily="34" charset="-122"/>
            </a:endParaRPr>
          </a:p>
        </p:txBody>
      </p:sp>
      <p:sp>
        <p:nvSpPr>
          <p:cNvPr id="35" name="矩形 34">
            <a:extLst>
              <a:ext uri="{FF2B5EF4-FFF2-40B4-BE49-F238E27FC236}">
                <a16:creationId xmlns:a16="http://schemas.microsoft.com/office/drawing/2014/main" xmlns="" id="{F38CE631-6453-4DA8-ABDC-CE697244AFEB}"/>
              </a:ext>
            </a:extLst>
          </p:cNvPr>
          <p:cNvSpPr/>
          <p:nvPr/>
        </p:nvSpPr>
        <p:spPr>
          <a:xfrm>
            <a:off x="7858453" y="4363235"/>
            <a:ext cx="1826142" cy="584775"/>
          </a:xfrm>
          <a:prstGeom prst="rect">
            <a:avLst/>
          </a:prstGeom>
        </p:spPr>
        <p:txBody>
          <a:bodyPr wrap="none">
            <a:spAutoFit/>
          </a:bodyPr>
          <a:lstStyle/>
          <a:p>
            <a:pPr algn="ctr" fontAlgn="auto">
              <a:spcBef>
                <a:spcPts val="0"/>
              </a:spcBef>
              <a:spcAft>
                <a:spcPts val="0"/>
              </a:spcAft>
              <a:defRPr/>
            </a:pPr>
            <a:r>
              <a:rPr lang="zh-CN" altLang="en-US" sz="3200" b="1">
                <a:solidFill>
                  <a:srgbClr val="FFC000"/>
                </a:solidFill>
                <a:latin typeface="微软雅黑" pitchFamily="34" charset="-122"/>
                <a:ea typeface="微软雅黑" pitchFamily="34" charset="-122"/>
              </a:rPr>
              <a:t>安全需要</a:t>
            </a:r>
            <a:endParaRPr lang="zh-CN" altLang="en-US" sz="3200" b="1" dirty="0">
              <a:solidFill>
                <a:srgbClr val="FFC000"/>
              </a:solidFill>
              <a:latin typeface="微软雅黑" pitchFamily="34" charset="-122"/>
              <a:ea typeface="微软雅黑" pitchFamily="34" charset="-122"/>
            </a:endParaRPr>
          </a:p>
        </p:txBody>
      </p:sp>
    </p:spTree>
    <p:extLst>
      <p:ext uri="{BB962C8B-B14F-4D97-AF65-F5344CB8AC3E}">
        <p14:creationId xmlns:p14="http://schemas.microsoft.com/office/powerpoint/2010/main" val="38609738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22" presetClass="entr" presetSubtype="4"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down)">
                                      <p:cBhvr>
                                        <p:cTn id="11" dur="750"/>
                                        <p:tgtEl>
                                          <p:spTgt spid="36"/>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up)">
                                      <p:cBhvr>
                                        <p:cTn id="15" dur="750"/>
                                        <p:tgtEl>
                                          <p:spTgt spid="28"/>
                                        </p:tgtEl>
                                      </p:cBhvr>
                                    </p:animEffect>
                                  </p:childTnLst>
                                </p:cTn>
                              </p:par>
                            </p:childTnLst>
                          </p:cTn>
                        </p:par>
                        <p:par>
                          <p:cTn id="16" fill="hold">
                            <p:stCondLst>
                              <p:cond delay="2250"/>
                            </p:stCondLst>
                            <p:childTnLst>
                              <p:par>
                                <p:cTn id="17" presetID="22" presetClass="entr" presetSubtype="1"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up)">
                                      <p:cBhvr>
                                        <p:cTn id="19" dur="750"/>
                                        <p:tgtEl>
                                          <p:spTgt spid="29"/>
                                        </p:tgtEl>
                                      </p:cBhvr>
                                    </p:animEffect>
                                  </p:childTnLst>
                                </p:cTn>
                              </p:par>
                            </p:childTnLst>
                          </p:cTn>
                        </p:par>
                        <p:par>
                          <p:cTn id="20" fill="hold">
                            <p:stCondLst>
                              <p:cond delay="3000"/>
                            </p:stCondLst>
                            <p:childTnLst>
                              <p:par>
                                <p:cTn id="21" presetID="22" presetClass="entr" presetSubtype="1"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up)">
                                      <p:cBhvr>
                                        <p:cTn id="23" dur="750"/>
                                        <p:tgtEl>
                                          <p:spTgt spid="30"/>
                                        </p:tgtEl>
                                      </p:cBhvr>
                                    </p:animEffect>
                                  </p:childTnLst>
                                </p:cTn>
                              </p:par>
                            </p:childTnLst>
                          </p:cTn>
                        </p:par>
                        <p:par>
                          <p:cTn id="24" fill="hold">
                            <p:stCondLst>
                              <p:cond delay="3750"/>
                            </p:stCondLst>
                            <p:childTnLst>
                              <p:par>
                                <p:cTn id="25" presetID="22" presetClass="entr" presetSubtype="1"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750"/>
                                        <p:tgtEl>
                                          <p:spTgt spid="31"/>
                                        </p:tgtEl>
                                      </p:cBhvr>
                                    </p:animEffect>
                                  </p:childTnLst>
                                </p:cTn>
                              </p:par>
                            </p:childTnLst>
                          </p:cTn>
                        </p:par>
                        <p:par>
                          <p:cTn id="28" fill="hold">
                            <p:stCondLst>
                              <p:cond delay="4500"/>
                            </p:stCondLst>
                            <p:childTnLst>
                              <p:par>
                                <p:cTn id="29" presetID="22" presetClass="entr" presetSubtype="1"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up)">
                                      <p:cBhvr>
                                        <p:cTn id="31" dur="750"/>
                                        <p:tgtEl>
                                          <p:spTgt spid="32"/>
                                        </p:tgtEl>
                                      </p:cBhvr>
                                    </p:animEffect>
                                  </p:childTnLst>
                                </p:cTn>
                              </p:par>
                            </p:childTnLst>
                          </p:cTn>
                        </p:par>
                        <p:par>
                          <p:cTn id="32" fill="hold">
                            <p:stCondLst>
                              <p:cond delay="5250"/>
                            </p:stCondLst>
                            <p:childTnLst>
                              <p:par>
                                <p:cTn id="33" presetID="22" presetClass="entr" presetSubtype="8"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750"/>
                                        <p:tgtEl>
                                          <p:spTgt spid="3"/>
                                        </p:tgtEl>
                                      </p:cBhvr>
                                    </p:animEffect>
                                  </p:childTnLst>
                                </p:cTn>
                              </p:par>
                            </p:childTnLst>
                          </p:cTn>
                        </p:par>
                        <p:par>
                          <p:cTn id="36" fill="hold">
                            <p:stCondLst>
                              <p:cond delay="6000"/>
                            </p:stCondLst>
                            <p:childTnLst>
                              <p:par>
                                <p:cTn id="37" presetID="22" presetClass="entr" presetSubtype="8"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750"/>
                                        <p:tgtEl>
                                          <p:spTgt spid="6"/>
                                        </p:tgtEl>
                                      </p:cBhvr>
                                    </p:animEffect>
                                  </p:childTnLst>
                                </p:cTn>
                              </p:par>
                            </p:childTnLst>
                          </p:cTn>
                        </p:par>
                        <p:par>
                          <p:cTn id="40" fill="hold">
                            <p:stCondLst>
                              <p:cond delay="7500"/>
                            </p:stCondLst>
                            <p:childTnLst>
                              <p:par>
                                <p:cTn id="41" presetID="22" presetClass="entr" presetSubtype="8"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750"/>
                                        <p:tgtEl>
                                          <p:spTgt spid="34"/>
                                        </p:tgtEl>
                                      </p:cBhvr>
                                    </p:animEffect>
                                  </p:childTnLst>
                                </p:cTn>
                              </p:par>
                            </p:childTnLst>
                          </p:cTn>
                        </p:par>
                        <p:par>
                          <p:cTn id="44" fill="hold">
                            <p:stCondLst>
                              <p:cond delay="8250"/>
                            </p:stCondLst>
                            <p:childTnLst>
                              <p:par>
                                <p:cTn id="45" presetID="22" presetClass="entr" presetSubtype="8"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left)">
                                      <p:cBhvr>
                                        <p:cTn id="47" dur="750"/>
                                        <p:tgtEl>
                                          <p:spTgt spid="35"/>
                                        </p:tgtEl>
                                      </p:cBhvr>
                                    </p:animEffect>
                                  </p:childTnLst>
                                </p:cTn>
                              </p:par>
                            </p:childTnLst>
                          </p:cTn>
                        </p:par>
                        <p:par>
                          <p:cTn id="48" fill="hold">
                            <p:stCondLst>
                              <p:cond delay="9000"/>
                            </p:stCondLst>
                            <p:childTnLst>
                              <p:par>
                                <p:cTn id="49" presetID="22" presetClass="entr" presetSubtype="8"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left)">
                                      <p:cBhvr>
                                        <p:cTn id="51"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8" grpId="0" animBg="1"/>
      <p:bldP spid="29" grpId="0" animBg="1"/>
      <p:bldP spid="30" grpId="0" animBg="1"/>
      <p:bldP spid="31" grpId="0" animBg="1"/>
      <p:bldP spid="32" grpId="0" animBg="1"/>
      <p:bldP spid="3" grpId="0"/>
      <p:bldP spid="6" grpId="0"/>
      <p:bldP spid="33" grpId="0"/>
      <p:bldP spid="34"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225725" y="329625"/>
            <a:ext cx="3057248"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志愿者精神来源</a:t>
            </a:r>
            <a:endParaRPr kumimoji="0" lang="zh-CN" altLang="en-US" sz="3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 name="矩形 1">
            <a:extLst>
              <a:ext uri="{FF2B5EF4-FFF2-40B4-BE49-F238E27FC236}">
                <a16:creationId xmlns:a16="http://schemas.microsoft.com/office/drawing/2014/main" xmlns="" id="{D28050C3-4C65-45C1-A943-29AF1BD9B28D}"/>
              </a:ext>
            </a:extLst>
          </p:cNvPr>
          <p:cNvSpPr/>
          <p:nvPr/>
        </p:nvSpPr>
        <p:spPr>
          <a:xfrm>
            <a:off x="2612992" y="1757767"/>
            <a:ext cx="7676227" cy="3490186"/>
          </a:xfrm>
          <a:prstGeom prst="rect">
            <a:avLst/>
          </a:prstGeom>
        </p:spPr>
        <p:txBody>
          <a:bodyPr wrap="square">
            <a:spAutoFit/>
          </a:bodyPr>
          <a:lstStyle/>
          <a:p>
            <a:pPr>
              <a:lnSpc>
                <a:spcPct val="120000"/>
              </a:lnSpc>
            </a:pPr>
            <a:r>
              <a:rPr lang="zh-CN" altLang="en-US" sz="2400" b="1">
                <a:solidFill>
                  <a:srgbClr val="C00000"/>
                </a:solidFill>
                <a:latin typeface="微软雅黑" pitchFamily="34" charset="-122"/>
                <a:ea typeface="微软雅黑" pitchFamily="34" charset="-122"/>
              </a:rPr>
              <a:t>促成志愿精神的主要因素如下：</a:t>
            </a:r>
            <a:endParaRPr lang="en-US" altLang="zh-CN" sz="2400" b="1">
              <a:solidFill>
                <a:srgbClr val="C00000"/>
              </a:solidFill>
              <a:latin typeface="微软雅黑" pitchFamily="34" charset="-122"/>
              <a:ea typeface="微软雅黑" pitchFamily="34" charset="-122"/>
            </a:endParaRPr>
          </a:p>
          <a:p>
            <a:endParaRPr lang="zh-CN" altLang="en-US" sz="2400" b="1">
              <a:solidFill>
                <a:srgbClr val="C00000"/>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2000" b="1">
                <a:solidFill>
                  <a:srgbClr val="70AD47"/>
                </a:solidFill>
                <a:latin typeface="微软雅黑" pitchFamily="34" charset="-122"/>
                <a:ea typeface="微软雅黑" pitchFamily="34" charset="-122"/>
              </a:rPr>
              <a:t>作为对有效的志愿者招募工作的回应；</a:t>
            </a:r>
            <a:endParaRPr lang="en-US" altLang="zh-CN" sz="2000" b="1">
              <a:solidFill>
                <a:srgbClr val="70AD47"/>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2000" b="1">
                <a:solidFill>
                  <a:srgbClr val="FFC000"/>
                </a:solidFill>
                <a:latin typeface="微软雅黑" pitchFamily="34" charset="-122"/>
                <a:ea typeface="微软雅黑" pitchFamily="34" charset="-122"/>
              </a:rPr>
              <a:t>希望给这个能够允许人们满足自身需求的组织以某种回报；</a:t>
            </a:r>
            <a:endParaRPr lang="en-US" altLang="zh-CN" sz="2000" b="1">
              <a:solidFill>
                <a:srgbClr val="FFC000"/>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2000" b="1">
                <a:solidFill>
                  <a:srgbClr val="0BA29A"/>
                </a:solidFill>
                <a:latin typeface="微软雅黑" pitchFamily="34" charset="-122"/>
                <a:ea typeface="微软雅黑" pitchFamily="34" charset="-122"/>
              </a:rPr>
              <a:t>出于社会或者政治目标的使命感；</a:t>
            </a:r>
            <a:endParaRPr lang="en-US" altLang="zh-CN" sz="2000" b="1">
              <a:solidFill>
                <a:srgbClr val="0BA29A"/>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2000" b="1">
                <a:solidFill>
                  <a:srgbClr val="ED7D31"/>
                </a:solidFill>
                <a:latin typeface="微软雅黑" pitchFamily="34" charset="-122"/>
                <a:ea typeface="微软雅黑" pitchFamily="34" charset="-122"/>
              </a:rPr>
              <a:t>有强烈的服务意识；</a:t>
            </a:r>
            <a:endParaRPr lang="en-US" altLang="zh-CN" sz="2000" b="1">
              <a:solidFill>
                <a:srgbClr val="ED7D31"/>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2000" b="1">
                <a:solidFill>
                  <a:srgbClr val="0087D2"/>
                </a:solidFill>
                <a:latin typeface="微软雅黑" pitchFamily="34" charset="-122"/>
                <a:ea typeface="微软雅黑" pitchFamily="34" charset="-122"/>
              </a:rPr>
              <a:t>对自身和志愿精神抱有积极态度；</a:t>
            </a:r>
            <a:endParaRPr lang="en-US" altLang="zh-CN" sz="2000" b="1">
              <a:solidFill>
                <a:srgbClr val="0087D2"/>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2000" b="1">
                <a:solidFill>
                  <a:srgbClr val="E61874"/>
                </a:solidFill>
                <a:latin typeface="微软雅黑" pitchFamily="34" charset="-122"/>
                <a:ea typeface="微软雅黑" pitchFamily="34" charset="-122"/>
              </a:rPr>
              <a:t>希望获得成功和变得对社会有用；</a:t>
            </a:r>
            <a:endParaRPr lang="en-US" altLang="zh-CN" sz="2000" b="1">
              <a:solidFill>
                <a:srgbClr val="E61874"/>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2000" b="1">
                <a:solidFill>
                  <a:srgbClr val="F2972C"/>
                </a:solidFill>
                <a:latin typeface="微软雅黑" pitchFamily="34" charset="-122"/>
                <a:ea typeface="微软雅黑" pitchFamily="34" charset="-122"/>
              </a:rPr>
              <a:t>希望变得杰出</a:t>
            </a:r>
            <a:r>
              <a:rPr lang="en-US" altLang="zh-CN" sz="2000" b="1">
                <a:solidFill>
                  <a:srgbClr val="F2972C"/>
                </a:solidFill>
                <a:latin typeface="微软雅黑" pitchFamily="34" charset="-122"/>
                <a:ea typeface="微软雅黑" pitchFamily="34" charset="-122"/>
              </a:rPr>
              <a:t>——</a:t>
            </a:r>
            <a:r>
              <a:rPr lang="zh-CN" altLang="en-US" sz="2000" b="1">
                <a:solidFill>
                  <a:srgbClr val="F2972C"/>
                </a:solidFill>
                <a:latin typeface="微软雅黑" pitchFamily="34" charset="-122"/>
                <a:ea typeface="微软雅黑" pitchFamily="34" charset="-122"/>
              </a:rPr>
              <a:t>成为一位能够改变局面的领导。</a:t>
            </a:r>
            <a:endParaRPr lang="en-US" altLang="zh-CN" sz="2000" b="1">
              <a:solidFill>
                <a:srgbClr val="F2972C"/>
              </a:solidFill>
              <a:latin typeface="微软雅黑" pitchFamily="34" charset="-122"/>
              <a:ea typeface="微软雅黑" pitchFamily="34" charset="-122"/>
            </a:endParaRPr>
          </a:p>
        </p:txBody>
      </p:sp>
      <p:grpSp>
        <p:nvGrpSpPr>
          <p:cNvPr id="11" name="组合 10">
            <a:extLst>
              <a:ext uri="{FF2B5EF4-FFF2-40B4-BE49-F238E27FC236}">
                <a16:creationId xmlns:a16="http://schemas.microsoft.com/office/drawing/2014/main" xmlns="" id="{F5A4B3D6-A9F8-410B-A5BD-28416578F63C}"/>
              </a:ext>
            </a:extLst>
          </p:cNvPr>
          <p:cNvGrpSpPr/>
          <p:nvPr/>
        </p:nvGrpSpPr>
        <p:grpSpPr>
          <a:xfrm>
            <a:off x="1938289" y="1349398"/>
            <a:ext cx="674703" cy="674703"/>
            <a:chOff x="1831757" y="1278377"/>
            <a:chExt cx="674703" cy="674703"/>
          </a:xfrm>
          <a:solidFill>
            <a:srgbClr val="FF0000"/>
          </a:solidFill>
        </p:grpSpPr>
        <p:sp>
          <p:nvSpPr>
            <p:cNvPr id="5" name="矩形 4">
              <a:extLst>
                <a:ext uri="{FF2B5EF4-FFF2-40B4-BE49-F238E27FC236}">
                  <a16:creationId xmlns:a16="http://schemas.microsoft.com/office/drawing/2014/main" xmlns="" id="{4C17DF73-9B47-4995-87C2-A25132778F97}"/>
                </a:ext>
              </a:extLst>
            </p:cNvPr>
            <p:cNvSpPr/>
            <p:nvPr/>
          </p:nvSpPr>
          <p:spPr>
            <a:xfrm>
              <a:off x="1831757" y="1278378"/>
              <a:ext cx="674703" cy="1242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xmlns="" id="{E500C72F-9EE2-4ED2-BA6A-F8CC5A35012F}"/>
                </a:ext>
              </a:extLst>
            </p:cNvPr>
            <p:cNvSpPr/>
            <p:nvPr/>
          </p:nvSpPr>
          <p:spPr>
            <a:xfrm rot="16200000">
              <a:off x="1556551" y="1553585"/>
              <a:ext cx="674703" cy="1242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a:extLst>
              <a:ext uri="{FF2B5EF4-FFF2-40B4-BE49-F238E27FC236}">
                <a16:creationId xmlns:a16="http://schemas.microsoft.com/office/drawing/2014/main" xmlns="" id="{CB656303-D4E9-4442-AFF7-B85FB7F207BE}"/>
              </a:ext>
            </a:extLst>
          </p:cNvPr>
          <p:cNvSpPr/>
          <p:nvPr/>
        </p:nvSpPr>
        <p:spPr>
          <a:xfrm>
            <a:off x="4282973" y="5721988"/>
            <a:ext cx="6812375" cy="369332"/>
          </a:xfrm>
          <a:prstGeom prst="rect">
            <a:avLst/>
          </a:prstGeom>
        </p:spPr>
        <p:txBody>
          <a:bodyPr wrap="square">
            <a:spAutoFit/>
          </a:bodyPr>
          <a:lstStyle/>
          <a:p>
            <a:r>
              <a:rPr lang="en-US" altLang="zh-CN" b="1">
                <a:latin typeface="微软雅黑" pitchFamily="34" charset="-122"/>
                <a:ea typeface="微软雅黑" pitchFamily="34" charset="-122"/>
              </a:rPr>
              <a:t>——</a:t>
            </a:r>
            <a:r>
              <a:rPr lang="zh-CN" altLang="en-US" b="1">
                <a:latin typeface="微软雅黑" pitchFamily="34" charset="-122"/>
                <a:ea typeface="微软雅黑" pitchFamily="34" charset="-122"/>
              </a:rPr>
              <a:t>摘戈伦比威斯基：</a:t>
            </a:r>
            <a:r>
              <a:rPr lang="en-US" altLang="zh-CN" b="1">
                <a:latin typeface="微软雅黑" pitchFamily="34" charset="-122"/>
                <a:ea typeface="微软雅黑" pitchFamily="34" charset="-122"/>
              </a:rPr>
              <a:t>《</a:t>
            </a:r>
            <a:r>
              <a:rPr lang="zh-CN" altLang="en-US" b="1">
                <a:latin typeface="微软雅黑" pitchFamily="34" charset="-122"/>
                <a:ea typeface="微软雅黑" pitchFamily="34" charset="-122"/>
              </a:rPr>
              <a:t>非营利组织管理案例与应用</a:t>
            </a:r>
            <a:r>
              <a:rPr lang="en-US" altLang="zh-CN" b="1">
                <a:latin typeface="微软雅黑" pitchFamily="34" charset="-122"/>
                <a:ea typeface="微软雅黑" pitchFamily="34" charset="-122"/>
              </a:rPr>
              <a:t>》P59</a:t>
            </a:r>
            <a:endParaRPr lang="zh-CN" altLang="en-US"/>
          </a:p>
        </p:txBody>
      </p:sp>
    </p:spTree>
    <p:extLst>
      <p:ext uri="{BB962C8B-B14F-4D97-AF65-F5344CB8AC3E}">
        <p14:creationId xmlns:p14="http://schemas.microsoft.com/office/powerpoint/2010/main" val="220316509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750" fill="hold"/>
                                        <p:tgtEl>
                                          <p:spTgt spid="11"/>
                                        </p:tgtEl>
                                        <p:attrNameLst>
                                          <p:attrName>ppt_w</p:attrName>
                                        </p:attrNameLst>
                                      </p:cBhvr>
                                      <p:tavLst>
                                        <p:tav tm="0">
                                          <p:val>
                                            <p:fltVal val="0"/>
                                          </p:val>
                                        </p:tav>
                                        <p:tav tm="100000">
                                          <p:val>
                                            <p:strVal val="#ppt_w"/>
                                          </p:val>
                                        </p:tav>
                                      </p:tavLst>
                                    </p:anim>
                                    <p:anim calcmode="lin" valueType="num">
                                      <p:cBhvr>
                                        <p:cTn id="12" dur="750" fill="hold"/>
                                        <p:tgtEl>
                                          <p:spTgt spid="11"/>
                                        </p:tgtEl>
                                        <p:attrNameLst>
                                          <p:attrName>ppt_h</p:attrName>
                                        </p:attrNameLst>
                                      </p:cBhvr>
                                      <p:tavLst>
                                        <p:tav tm="0">
                                          <p:val>
                                            <p:fltVal val="0"/>
                                          </p:val>
                                        </p:tav>
                                        <p:tav tm="100000">
                                          <p:val>
                                            <p:strVal val="#ppt_h"/>
                                          </p:val>
                                        </p:tav>
                                      </p:tavLst>
                                    </p:anim>
                                    <p:animEffect transition="in" filter="fade">
                                      <p:cBhvr>
                                        <p:cTn id="13" dur="750"/>
                                        <p:tgtEl>
                                          <p:spTgt spid="11"/>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750"/>
                                        <p:tgtEl>
                                          <p:spTgt spid="2"/>
                                        </p:tgtEl>
                                      </p:cBhvr>
                                    </p:animEffect>
                                  </p:childTnLst>
                                </p:cTn>
                              </p:par>
                            </p:childTnLst>
                          </p:cTn>
                        </p:par>
                        <p:par>
                          <p:cTn id="18" fill="hold">
                            <p:stCondLst>
                              <p:cond delay="2250"/>
                            </p:stCondLst>
                            <p:childTnLst>
                              <p:par>
                                <p:cTn id="19" presetID="2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026951" y="329625"/>
            <a:ext cx="346761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志愿者精神的实质</a:t>
            </a:r>
            <a:endParaRPr kumimoji="0" lang="zh-CN" altLang="en-US" sz="3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3" name="矩形 2">
            <a:extLst>
              <a:ext uri="{FF2B5EF4-FFF2-40B4-BE49-F238E27FC236}">
                <a16:creationId xmlns:a16="http://schemas.microsoft.com/office/drawing/2014/main" xmlns="" id="{4BCF57A8-8C09-4406-B382-78843412A57A}"/>
              </a:ext>
            </a:extLst>
          </p:cNvPr>
          <p:cNvSpPr/>
          <p:nvPr/>
        </p:nvSpPr>
        <p:spPr>
          <a:xfrm>
            <a:off x="4369281" y="3123570"/>
            <a:ext cx="7741525" cy="2308324"/>
          </a:xfrm>
          <a:prstGeom prst="rect">
            <a:avLst/>
          </a:prstGeom>
        </p:spPr>
        <p:txBody>
          <a:bodyPr wrap="square">
            <a:spAutoFit/>
          </a:bodyPr>
          <a:lstStyle/>
          <a:p>
            <a:pPr>
              <a:lnSpc>
                <a:spcPct val="150000"/>
              </a:lnSpc>
            </a:pPr>
            <a:r>
              <a:rPr lang="zh-CN" altLang="en-US" sz="2400" b="1">
                <a:solidFill>
                  <a:srgbClr val="FF0000"/>
                </a:solidFill>
                <a:latin typeface="微软雅黑" pitchFamily="34" charset="-122"/>
                <a:ea typeface="微软雅黑" pitchFamily="34" charset="-122"/>
              </a:rPr>
              <a:t>志愿精神的核心是服务，</a:t>
            </a:r>
            <a:endParaRPr lang="en-US" altLang="zh-CN" sz="2400" b="1">
              <a:solidFill>
                <a:srgbClr val="FF0000"/>
              </a:solidFill>
              <a:latin typeface="微软雅黑" pitchFamily="34" charset="-122"/>
              <a:ea typeface="微软雅黑" pitchFamily="34" charset="-122"/>
            </a:endParaRPr>
          </a:p>
          <a:p>
            <a:pPr>
              <a:lnSpc>
                <a:spcPct val="150000"/>
              </a:lnSpc>
            </a:pPr>
            <a:r>
              <a:rPr lang="zh-CN" altLang="en-US" sz="2400" b="1">
                <a:solidFill>
                  <a:srgbClr val="FF0000"/>
                </a:solidFill>
                <a:latin typeface="微软雅黑" pitchFamily="34" charset="-122"/>
                <a:ea typeface="微软雅黑" pitchFamily="34" charset="-122"/>
              </a:rPr>
              <a:t>团结共同的理想是使这个世界变得更加美好的信念。</a:t>
            </a:r>
            <a:endParaRPr lang="en-US" altLang="zh-CN" sz="2400" b="1">
              <a:solidFill>
                <a:srgbClr val="FF0000"/>
              </a:solidFill>
              <a:latin typeface="微软雅黑" pitchFamily="34" charset="-122"/>
              <a:ea typeface="微软雅黑" pitchFamily="34" charset="-122"/>
            </a:endParaRPr>
          </a:p>
          <a:p>
            <a:pPr>
              <a:lnSpc>
                <a:spcPct val="150000"/>
              </a:lnSpc>
            </a:pPr>
            <a:r>
              <a:rPr lang="en-US" altLang="zh-CN" sz="2400" b="1">
                <a:solidFill>
                  <a:srgbClr val="FF0000"/>
                </a:solidFill>
                <a:latin typeface="微软雅黑" pitchFamily="34" charset="-122"/>
                <a:ea typeface="微软雅黑" pitchFamily="34" charset="-122"/>
              </a:rPr>
              <a:t> </a:t>
            </a:r>
          </a:p>
          <a:p>
            <a:pPr algn="just">
              <a:lnSpc>
                <a:spcPct val="150000"/>
              </a:lnSpc>
            </a:pPr>
            <a:r>
              <a:rPr lang="en-US" altLang="zh-CN" b="1">
                <a:solidFill>
                  <a:srgbClr val="FFC000"/>
                </a:solidFill>
                <a:latin typeface="微软雅黑" pitchFamily="34" charset="-122"/>
                <a:ea typeface="微软雅黑" pitchFamily="34" charset="-122"/>
              </a:rPr>
              <a:t>                                                                                  </a:t>
            </a:r>
            <a:r>
              <a:rPr lang="en-US" altLang="zh-CN" sz="2400" b="1">
                <a:latin typeface="微软雅黑" pitchFamily="34" charset="-122"/>
                <a:ea typeface="微软雅黑" pitchFamily="34" charset="-122"/>
              </a:rPr>
              <a:t>——</a:t>
            </a:r>
            <a:r>
              <a:rPr lang="zh-CN" altLang="en-US" sz="2400" b="1">
                <a:latin typeface="微软雅黑" pitchFamily="34" charset="-122"/>
                <a:ea typeface="微软雅黑" pitchFamily="34" charset="-122"/>
              </a:rPr>
              <a:t>安南</a:t>
            </a:r>
            <a:endParaRPr lang="ko-KR" altLang="en-US" b="1" dirty="0">
              <a:latin typeface="微软雅黑" pitchFamily="34" charset="-122"/>
              <a:ea typeface="微软雅黑" pitchFamily="34" charset="-122"/>
            </a:endParaRPr>
          </a:p>
        </p:txBody>
      </p:sp>
      <p:pic>
        <p:nvPicPr>
          <p:cNvPr id="8" name="图片 7" descr="图片包含 人员, 建筑物, 男士, 领带&#10;&#10;已生成极高可信度的说明">
            <a:extLst>
              <a:ext uri="{FF2B5EF4-FFF2-40B4-BE49-F238E27FC236}">
                <a16:creationId xmlns:a16="http://schemas.microsoft.com/office/drawing/2014/main" xmlns="" id="{EA1ECF1D-649C-45C8-AF89-A1A4F960C80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034" b="97479" l="5250" r="90000">
                        <a14:foregroundMark x1="47750" y1="20504" x2="47750" y2="20504"/>
                        <a14:foregroundMark x1="51750" y1="15126" x2="51750" y2="15126"/>
                        <a14:foregroundMark x1="51250" y1="13445" x2="51250" y2="13445"/>
                        <a14:foregroundMark x1="50500" y1="10084" x2="50500" y2="10084"/>
                        <a14:foregroundMark x1="50500" y1="10084" x2="50500" y2="10084"/>
                        <a14:foregroundMark x1="53000" y1="7899" x2="53000" y2="7899"/>
                        <a14:foregroundMark x1="54000" y1="7395" x2="54000" y2="7395"/>
                        <a14:foregroundMark x1="54000" y1="7395" x2="54000" y2="7395"/>
                        <a14:foregroundMark x1="54000" y1="22521" x2="54000" y2="22521"/>
                        <a14:foregroundMark x1="43750" y1="5042" x2="43750" y2="5042"/>
                        <a14:foregroundMark x1="45750" y1="4034" x2="45750" y2="4034"/>
                        <a14:foregroundMark x1="40500" y1="6723" x2="40500" y2="6723"/>
                        <a14:foregroundMark x1="41000" y1="9916" x2="41000" y2="9916"/>
                        <a14:foregroundMark x1="40000" y1="9076" x2="40000" y2="9076"/>
                        <a14:foregroundMark x1="22750" y1="53950" x2="22750" y2="53950"/>
                        <a14:foregroundMark x1="26500" y1="57647" x2="26500" y2="57647"/>
                        <a14:foregroundMark x1="30000" y1="74790" x2="30000" y2="74790"/>
                        <a14:foregroundMark x1="38000" y1="85714" x2="38000" y2="85714"/>
                        <a14:foregroundMark x1="42250" y1="91261" x2="42250" y2="91261"/>
                        <a14:foregroundMark x1="47000" y1="92101" x2="47750" y2="92437"/>
                        <a14:foregroundMark x1="52500" y1="93613" x2="52500" y2="93613"/>
                        <a14:foregroundMark x1="55500" y1="93613" x2="57250" y2="93782"/>
                        <a14:foregroundMark x1="56000" y1="96807" x2="56000" y2="96807"/>
                        <a14:foregroundMark x1="53000" y1="97479" x2="53000" y2="97479"/>
                        <a14:foregroundMark x1="49000" y1="96807" x2="49000" y2="96807"/>
                        <a14:foregroundMark x1="40750" y1="95798" x2="40750" y2="95798"/>
                        <a14:foregroundMark x1="26750" y1="92269" x2="27000" y2="90756"/>
                        <a14:foregroundMark x1="26500" y1="85378" x2="26500" y2="84370"/>
                        <a14:foregroundMark x1="25750" y1="76807" x2="25750" y2="76807"/>
                        <a14:foregroundMark x1="26750" y1="74286" x2="26750" y2="74286"/>
                        <a14:foregroundMark x1="27000" y1="63193" x2="27250" y2="64202"/>
                        <a14:foregroundMark x1="27750" y1="62521" x2="27750" y2="62521"/>
                        <a14:foregroundMark x1="26000" y1="57143" x2="26000" y2="57143"/>
                        <a14:foregroundMark x1="24750" y1="51429" x2="24750" y2="51429"/>
                        <a14:foregroundMark x1="24750" y1="46891" x2="24750" y2="46891"/>
                        <a14:foregroundMark x1="24750" y1="46555" x2="24750" y2="46555"/>
                        <a14:foregroundMark x1="25000" y1="43529" x2="25000" y2="43529"/>
                        <a14:foregroundMark x1="23750" y1="38487" x2="23750" y2="38487"/>
                        <a14:foregroundMark x1="23750" y1="38487" x2="23750" y2="38487"/>
                        <a14:foregroundMark x1="29250" y1="53613" x2="29250" y2="53613"/>
                        <a14:foregroundMark x1="29250" y1="55126" x2="29250" y2="57311"/>
                        <a14:foregroundMark x1="29250" y1="57647" x2="29250" y2="57647"/>
                        <a14:foregroundMark x1="29250" y1="58655" x2="29250" y2="60840"/>
                        <a14:foregroundMark x1="28250" y1="65546" x2="27750" y2="69580"/>
                        <a14:foregroundMark x1="27750" y1="69580" x2="27750" y2="69580"/>
                        <a14:foregroundMark x1="18500" y1="82521" x2="18500" y2="82857"/>
                        <a14:foregroundMark x1="20250" y1="85042" x2="20500" y2="85882"/>
                        <a14:foregroundMark x1="20750" y1="81513" x2="21500" y2="80672"/>
                        <a14:foregroundMark x1="21500" y1="78992" x2="21500" y2="78992"/>
                        <a14:foregroundMark x1="22000" y1="91429" x2="22000" y2="91429"/>
                        <a14:foregroundMark x1="21500" y1="91765" x2="21500" y2="91765"/>
                        <a14:foregroundMark x1="21000" y1="92437" x2="20750" y2="93109"/>
                        <a14:foregroundMark x1="20500" y1="94286" x2="20500" y2="95294"/>
                        <a14:foregroundMark x1="19500" y1="93109" x2="19500" y2="93109"/>
                        <a14:foregroundMark x1="19000" y1="41513" x2="19000" y2="41513"/>
                        <a14:foregroundMark x1="19000" y1="41513" x2="19000" y2="41513"/>
                        <a14:foregroundMark x1="16250" y1="41176" x2="16250" y2="41176"/>
                        <a14:foregroundMark x1="10250" y1="40336" x2="10250" y2="40336"/>
                        <a14:foregroundMark x1="10250" y1="40336" x2="10250" y2="40336"/>
                        <a14:foregroundMark x1="10250" y1="40336" x2="10250" y2="40336"/>
                        <a14:foregroundMark x1="7750" y1="42185" x2="7750" y2="42185"/>
                        <a14:foregroundMark x1="7750" y1="42353" x2="7750" y2="42353"/>
                        <a14:foregroundMark x1="9750" y1="37143" x2="9750" y2="37143"/>
                        <a14:foregroundMark x1="19500" y1="37143" x2="19500" y2="37143"/>
                        <a14:foregroundMark x1="7500" y1="39496" x2="7500" y2="39496"/>
                        <a14:foregroundMark x1="7750" y1="39328" x2="7750" y2="39328"/>
                        <a14:foregroundMark x1="10500" y1="35126" x2="10500" y2="35126"/>
                        <a14:foregroundMark x1="13500" y1="32269" x2="13500" y2="32269"/>
                        <a14:foregroundMark x1="14000" y1="32101" x2="14000" y2="32101"/>
                        <a14:foregroundMark x1="14250" y1="31261" x2="14250" y2="31261"/>
                        <a14:foregroundMark x1="15500" y1="30420" x2="15500" y2="30420"/>
                        <a14:foregroundMark x1="15750" y1="29916" x2="15750" y2="29916"/>
                        <a14:foregroundMark x1="17500" y1="28571" x2="17500" y2="28571"/>
                        <a14:foregroundMark x1="18000" y1="26891" x2="18000" y2="26891"/>
                        <a14:foregroundMark x1="17250" y1="26891" x2="17250" y2="26891"/>
                        <a14:foregroundMark x1="15750" y1="28067" x2="15750" y2="28067"/>
                        <a14:foregroundMark x1="7750" y1="41513" x2="7750" y2="41513"/>
                        <a14:foregroundMark x1="7750" y1="43361" x2="7750" y2="43361"/>
                        <a14:foregroundMark x1="7750" y1="44034" x2="8000" y2="45378"/>
                        <a14:foregroundMark x1="6250" y1="43361" x2="6250" y2="43361"/>
                        <a14:foregroundMark x1="5250" y1="39160" x2="5250" y2="39160"/>
                        <a14:foregroundMark x1="39250" y1="11261" x2="39250" y2="11261"/>
                        <a14:foregroundMark x1="38000" y1="8908" x2="38000" y2="8908"/>
                        <a14:foregroundMark x1="37250" y1="7059" x2="37250" y2="7059"/>
                        <a14:foregroundMark x1="37750" y1="8067" x2="37750" y2="8067"/>
                        <a14:foregroundMark x1="38500" y1="6218" x2="38500" y2="6218"/>
                        <a14:foregroundMark x1="36750" y1="8067" x2="36750" y2="8067"/>
                        <a14:foregroundMark x1="34750" y1="18151" x2="34750" y2="18151"/>
                        <a14:foregroundMark x1="38000" y1="18655" x2="38000" y2="18655"/>
                        <a14:foregroundMark x1="35250" y1="17143" x2="35250" y2="17143"/>
                        <a14:backgroundMark x1="87000" y1="9076" x2="87000" y2="9076"/>
                        <a14:backgroundMark x1="66500" y1="17143" x2="66500" y2="17143"/>
                        <a14:backgroundMark x1="86250" y1="68235" x2="86250" y2="68235"/>
                        <a14:backgroundMark x1="85250" y1="69580" x2="85250" y2="69580"/>
                        <a14:backgroundMark x1="85750" y1="65714" x2="85750" y2="65714"/>
                        <a14:backgroundMark x1="86250" y1="75294" x2="86250" y2="75294"/>
                        <a14:backgroundMark x1="88750" y1="88739" x2="88750" y2="88739"/>
                        <a14:backgroundMark x1="85500" y1="90420" x2="85500" y2="90420"/>
                        <a14:backgroundMark x1="80250" y1="89076" x2="80250" y2="89076"/>
                        <a14:backgroundMark x1="88750" y1="42185" x2="88750" y2="42185"/>
                        <a14:backgroundMark x1="88750" y1="45210" x2="88750" y2="45210"/>
                        <a14:backgroundMark x1="37750" y1="20168" x2="37750" y2="20168"/>
                        <a14:backgroundMark x1="93500" y1="23866" x2="93500" y2="23866"/>
                        <a14:backgroundMark x1="83500" y1="23025" x2="83500" y2="23025"/>
                        <a14:backgroundMark x1="85250" y1="72773" x2="85250" y2="72773"/>
                        <a14:backgroundMark x1="84000" y1="76807" x2="84000" y2="76807"/>
                        <a14:backgroundMark x1="89000" y1="58151" x2="89000" y2="58151"/>
                        <a14:backgroundMark x1="87250" y1="41176" x2="87250" y2="41176"/>
                        <a14:backgroundMark x1="88250" y1="44202" x2="88750" y2="44538"/>
                        <a14:backgroundMark x1="88750" y1="46555" x2="88750" y2="46555"/>
                        <a14:backgroundMark x1="37000" y1="20168" x2="37000" y2="20168"/>
                        <a14:backgroundMark x1="38250" y1="18487" x2="38250" y2="18487"/>
                        <a14:backgroundMark x1="38000" y1="18824" x2="38000" y2="18824"/>
                      </a14:backgroundRemoval>
                    </a14:imgEffect>
                  </a14:imgLayer>
                </a14:imgProps>
              </a:ext>
              <a:ext uri="{28A0092B-C50C-407E-A947-70E740481C1C}">
                <a14:useLocalDpi xmlns:a14="http://schemas.microsoft.com/office/drawing/2010/main" val="0"/>
              </a:ext>
            </a:extLst>
          </a:blip>
          <a:stretch>
            <a:fillRect/>
          </a:stretch>
        </p:blipFill>
        <p:spPr>
          <a:xfrm>
            <a:off x="387012" y="1335241"/>
            <a:ext cx="3712779" cy="5522759"/>
          </a:xfrm>
          <a:prstGeom prst="rect">
            <a:avLst/>
          </a:prstGeom>
        </p:spPr>
      </p:pic>
    </p:spTree>
    <p:extLst>
      <p:ext uri="{BB962C8B-B14F-4D97-AF65-F5344CB8AC3E}">
        <p14:creationId xmlns:p14="http://schemas.microsoft.com/office/powerpoint/2010/main" val="11747658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anim calcmode="lin" valueType="num">
                                      <p:cBhvr>
                                        <p:cTn id="12" dur="750" fill="hold"/>
                                        <p:tgtEl>
                                          <p:spTgt spid="8"/>
                                        </p:tgtEl>
                                        <p:attrNameLst>
                                          <p:attrName>ppt_x</p:attrName>
                                        </p:attrNameLst>
                                      </p:cBhvr>
                                      <p:tavLst>
                                        <p:tav tm="0">
                                          <p:val>
                                            <p:strVal val="#ppt_x"/>
                                          </p:val>
                                        </p:tav>
                                        <p:tav tm="100000">
                                          <p:val>
                                            <p:strVal val="#ppt_x"/>
                                          </p:val>
                                        </p:tav>
                                      </p:tavLst>
                                    </p:anim>
                                    <p:anim calcmode="lin" valueType="num">
                                      <p:cBhvr>
                                        <p:cTn id="13" dur="7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750" fill="hold"/>
                                        <p:tgtEl>
                                          <p:spTgt spid="3"/>
                                        </p:tgtEl>
                                        <p:attrNameLst>
                                          <p:attrName>ppt_w</p:attrName>
                                        </p:attrNameLst>
                                      </p:cBhvr>
                                      <p:tavLst>
                                        <p:tav tm="0">
                                          <p:val>
                                            <p:fltVal val="0"/>
                                          </p:val>
                                        </p:tav>
                                        <p:tav tm="100000">
                                          <p:val>
                                            <p:strVal val="#ppt_w"/>
                                          </p:val>
                                        </p:tav>
                                      </p:tavLst>
                                    </p:anim>
                                    <p:anim calcmode="lin" valueType="num">
                                      <p:cBhvr>
                                        <p:cTn id="18" dur="750" fill="hold"/>
                                        <p:tgtEl>
                                          <p:spTgt spid="3"/>
                                        </p:tgtEl>
                                        <p:attrNameLst>
                                          <p:attrName>ppt_h</p:attrName>
                                        </p:attrNameLst>
                                      </p:cBhvr>
                                      <p:tavLst>
                                        <p:tav tm="0">
                                          <p:val>
                                            <p:fltVal val="0"/>
                                          </p:val>
                                        </p:tav>
                                        <p:tav tm="100000">
                                          <p:val>
                                            <p:strVal val="#ppt_h"/>
                                          </p:val>
                                        </p:tav>
                                      </p:tavLst>
                                    </p:anim>
                                    <p:animEffect transition="in" filter="fade">
                                      <p:cBhvr>
                                        <p:cTn id="19"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073335" y="329625"/>
            <a:ext cx="2646878"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志愿者的内涵</a:t>
            </a:r>
            <a:endParaRPr kumimoji="0" lang="zh-CN" altLang="en-US" sz="3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6" name="Freeform 12">
            <a:extLst>
              <a:ext uri="{FF2B5EF4-FFF2-40B4-BE49-F238E27FC236}">
                <a16:creationId xmlns:a16="http://schemas.microsoft.com/office/drawing/2014/main" xmlns="" id="{63CD8C5F-3A3B-4455-8CEE-0ABC48D91050}"/>
              </a:ext>
            </a:extLst>
          </p:cNvPr>
          <p:cNvSpPr>
            <a:spLocks/>
          </p:cNvSpPr>
          <p:nvPr/>
        </p:nvSpPr>
        <p:spPr bwMode="auto">
          <a:xfrm>
            <a:off x="5955845" y="3907890"/>
            <a:ext cx="1509735" cy="1516328"/>
          </a:xfrm>
          <a:custGeom>
            <a:avLst/>
            <a:gdLst>
              <a:gd name="T0" fmla="*/ 0 w 2320"/>
              <a:gd name="T1" fmla="*/ 1620 h 2320"/>
              <a:gd name="T2" fmla="*/ 700 w 2320"/>
              <a:gd name="T3" fmla="*/ 2320 h 2320"/>
              <a:gd name="T4" fmla="*/ 2320 w 2320"/>
              <a:gd name="T5" fmla="*/ 2320 h 2320"/>
              <a:gd name="T6" fmla="*/ 2320 w 2320"/>
              <a:gd name="T7" fmla="*/ 700 h 2320"/>
              <a:gd name="T8" fmla="*/ 1620 w 2320"/>
              <a:gd name="T9" fmla="*/ 0 h 2320"/>
              <a:gd name="T10" fmla="*/ 0 w 2320"/>
              <a:gd name="T11" fmla="*/ 0 h 2320"/>
              <a:gd name="T12" fmla="*/ 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1620"/>
                </a:moveTo>
                <a:cubicBezTo>
                  <a:pt x="0" y="2005"/>
                  <a:pt x="315" y="2320"/>
                  <a:pt x="700" y="2320"/>
                </a:cubicBezTo>
                <a:cubicBezTo>
                  <a:pt x="1240" y="2320"/>
                  <a:pt x="1780" y="2320"/>
                  <a:pt x="2320" y="2320"/>
                </a:cubicBezTo>
                <a:cubicBezTo>
                  <a:pt x="2320" y="1780"/>
                  <a:pt x="2320" y="1240"/>
                  <a:pt x="2320" y="700"/>
                </a:cubicBezTo>
                <a:cubicBezTo>
                  <a:pt x="2320" y="315"/>
                  <a:pt x="2005" y="0"/>
                  <a:pt x="1620" y="0"/>
                </a:cubicBezTo>
                <a:cubicBezTo>
                  <a:pt x="1080" y="0"/>
                  <a:pt x="540" y="0"/>
                  <a:pt x="0" y="0"/>
                </a:cubicBezTo>
                <a:lnTo>
                  <a:pt x="0" y="1620"/>
                </a:lnTo>
                <a:close/>
              </a:path>
            </a:pathLst>
          </a:custGeom>
          <a:solidFill>
            <a:srgbClr val="E61874"/>
          </a:solidFill>
          <a:ln>
            <a:noFill/>
          </a:ln>
        </p:spPr>
        <p:txBody>
          <a:bodyPr vert="horz" wrap="square" lIns="121920" tIns="60960" rIns="121920" bIns="60960" numCol="1" anchor="t" anchorCtr="0" compatLnSpc="1">
            <a:prstTxWarp prst="textNoShape">
              <a:avLst/>
            </a:prstTxWarp>
          </a:bodyPr>
          <a:lstStyle/>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
        <p:nvSpPr>
          <p:cNvPr id="7" name="Freeform 13">
            <a:extLst>
              <a:ext uri="{FF2B5EF4-FFF2-40B4-BE49-F238E27FC236}">
                <a16:creationId xmlns:a16="http://schemas.microsoft.com/office/drawing/2014/main" xmlns="" id="{77D3DCD7-A154-4584-BAC3-D401E7D8744C}"/>
              </a:ext>
            </a:extLst>
          </p:cNvPr>
          <p:cNvSpPr>
            <a:spLocks/>
          </p:cNvSpPr>
          <p:nvPr/>
        </p:nvSpPr>
        <p:spPr bwMode="auto">
          <a:xfrm>
            <a:off x="4351053" y="3907890"/>
            <a:ext cx="1509735" cy="1516328"/>
          </a:xfrm>
          <a:custGeom>
            <a:avLst/>
            <a:gdLst>
              <a:gd name="T0" fmla="*/ 2320 w 2320"/>
              <a:gd name="T1" fmla="*/ 1620 h 2320"/>
              <a:gd name="T2" fmla="*/ 1620 w 2320"/>
              <a:gd name="T3" fmla="*/ 2320 h 2320"/>
              <a:gd name="T4" fmla="*/ 0 w 2320"/>
              <a:gd name="T5" fmla="*/ 2320 h 2320"/>
              <a:gd name="T6" fmla="*/ 0 w 2320"/>
              <a:gd name="T7" fmla="*/ 700 h 2320"/>
              <a:gd name="T8" fmla="*/ 700 w 2320"/>
              <a:gd name="T9" fmla="*/ 0 h 2320"/>
              <a:gd name="T10" fmla="*/ 2320 w 2320"/>
              <a:gd name="T11" fmla="*/ 0 h 2320"/>
              <a:gd name="T12" fmla="*/ 232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1620"/>
                </a:moveTo>
                <a:cubicBezTo>
                  <a:pt x="2320" y="2005"/>
                  <a:pt x="2005" y="2320"/>
                  <a:pt x="1620" y="2320"/>
                </a:cubicBezTo>
                <a:cubicBezTo>
                  <a:pt x="1080" y="2320"/>
                  <a:pt x="540" y="2320"/>
                  <a:pt x="0" y="2320"/>
                </a:cubicBezTo>
                <a:cubicBezTo>
                  <a:pt x="0" y="1780"/>
                  <a:pt x="0" y="1240"/>
                  <a:pt x="0" y="700"/>
                </a:cubicBezTo>
                <a:cubicBezTo>
                  <a:pt x="0" y="315"/>
                  <a:pt x="315" y="0"/>
                  <a:pt x="700" y="0"/>
                </a:cubicBezTo>
                <a:cubicBezTo>
                  <a:pt x="1240" y="0"/>
                  <a:pt x="1780" y="0"/>
                  <a:pt x="2320" y="0"/>
                </a:cubicBezTo>
                <a:lnTo>
                  <a:pt x="2320" y="1620"/>
                </a:lnTo>
                <a:close/>
              </a:path>
            </a:pathLst>
          </a:custGeom>
          <a:solidFill>
            <a:srgbClr val="FFC000"/>
          </a:solidFill>
          <a:ln>
            <a:noFill/>
          </a:ln>
        </p:spPr>
        <p:txBody>
          <a:bodyPr vert="horz" wrap="square" lIns="121920" tIns="60960" rIns="121920" bIns="60960" numCol="1" anchor="t" anchorCtr="0" compatLnSpc="1">
            <a:prstTxWarp prst="textNoShape">
              <a:avLst/>
            </a:prstTxWarp>
          </a:bodyPr>
          <a:lstStyle/>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9" name="Freeform 14">
            <a:extLst>
              <a:ext uri="{FF2B5EF4-FFF2-40B4-BE49-F238E27FC236}">
                <a16:creationId xmlns:a16="http://schemas.microsoft.com/office/drawing/2014/main" xmlns="" id="{F4C5B4AB-9F01-480D-9488-CB962CBA5A67}"/>
              </a:ext>
            </a:extLst>
          </p:cNvPr>
          <p:cNvSpPr>
            <a:spLocks/>
          </p:cNvSpPr>
          <p:nvPr/>
        </p:nvSpPr>
        <p:spPr bwMode="auto">
          <a:xfrm>
            <a:off x="5971706" y="2289602"/>
            <a:ext cx="1509735" cy="1513033"/>
          </a:xfrm>
          <a:custGeom>
            <a:avLst/>
            <a:gdLst>
              <a:gd name="T0" fmla="*/ 0 w 2320"/>
              <a:gd name="T1" fmla="*/ 700 h 2320"/>
              <a:gd name="T2" fmla="*/ 700 w 2320"/>
              <a:gd name="T3" fmla="*/ 0 h 2320"/>
              <a:gd name="T4" fmla="*/ 2320 w 2320"/>
              <a:gd name="T5" fmla="*/ 0 h 2320"/>
              <a:gd name="T6" fmla="*/ 2320 w 2320"/>
              <a:gd name="T7" fmla="*/ 1620 h 2320"/>
              <a:gd name="T8" fmla="*/ 1620 w 2320"/>
              <a:gd name="T9" fmla="*/ 2320 h 2320"/>
              <a:gd name="T10" fmla="*/ 0 w 2320"/>
              <a:gd name="T11" fmla="*/ 2320 h 2320"/>
              <a:gd name="T12" fmla="*/ 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700"/>
                </a:moveTo>
                <a:cubicBezTo>
                  <a:pt x="0" y="315"/>
                  <a:pt x="315" y="0"/>
                  <a:pt x="700" y="0"/>
                </a:cubicBezTo>
                <a:cubicBezTo>
                  <a:pt x="1240" y="0"/>
                  <a:pt x="1780" y="0"/>
                  <a:pt x="2320" y="0"/>
                </a:cubicBezTo>
                <a:cubicBezTo>
                  <a:pt x="2320" y="540"/>
                  <a:pt x="2320" y="1080"/>
                  <a:pt x="2320" y="1620"/>
                </a:cubicBezTo>
                <a:cubicBezTo>
                  <a:pt x="2320" y="2005"/>
                  <a:pt x="2005" y="2320"/>
                  <a:pt x="1620" y="2320"/>
                </a:cubicBezTo>
                <a:cubicBezTo>
                  <a:pt x="1080" y="2320"/>
                  <a:pt x="540" y="2320"/>
                  <a:pt x="0" y="2320"/>
                </a:cubicBezTo>
                <a:lnTo>
                  <a:pt x="0" y="700"/>
                </a:lnTo>
                <a:close/>
              </a:path>
            </a:pathLst>
          </a:custGeom>
          <a:solidFill>
            <a:srgbClr val="0087D2"/>
          </a:solidFill>
          <a:ln>
            <a:noFill/>
          </a:ln>
        </p:spPr>
        <p:txBody>
          <a:bodyPr vert="horz" wrap="square" lIns="121920" tIns="60960" rIns="121920" bIns="60960" numCol="1" anchor="t" anchorCtr="0" compatLnSpc="1">
            <a:prstTxWarp prst="textNoShape">
              <a:avLst/>
            </a:prstTxWarp>
          </a:bodyPr>
          <a:lstStyle/>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10" name="Freeform 15">
            <a:extLst>
              <a:ext uri="{FF2B5EF4-FFF2-40B4-BE49-F238E27FC236}">
                <a16:creationId xmlns:a16="http://schemas.microsoft.com/office/drawing/2014/main" xmlns="" id="{0588CB71-A0D6-4945-987B-DC5AE4F0C862}"/>
              </a:ext>
            </a:extLst>
          </p:cNvPr>
          <p:cNvSpPr>
            <a:spLocks/>
          </p:cNvSpPr>
          <p:nvPr/>
        </p:nvSpPr>
        <p:spPr bwMode="auto">
          <a:xfrm>
            <a:off x="4351053" y="2289603"/>
            <a:ext cx="1509735" cy="1513033"/>
          </a:xfrm>
          <a:custGeom>
            <a:avLst/>
            <a:gdLst>
              <a:gd name="T0" fmla="*/ 2320 w 2320"/>
              <a:gd name="T1" fmla="*/ 700 h 2320"/>
              <a:gd name="T2" fmla="*/ 1620 w 2320"/>
              <a:gd name="T3" fmla="*/ 0 h 2320"/>
              <a:gd name="T4" fmla="*/ 0 w 2320"/>
              <a:gd name="T5" fmla="*/ 0 h 2320"/>
              <a:gd name="T6" fmla="*/ 0 w 2320"/>
              <a:gd name="T7" fmla="*/ 1620 h 2320"/>
              <a:gd name="T8" fmla="*/ 700 w 2320"/>
              <a:gd name="T9" fmla="*/ 2320 h 2320"/>
              <a:gd name="T10" fmla="*/ 2320 w 2320"/>
              <a:gd name="T11" fmla="*/ 2320 h 2320"/>
              <a:gd name="T12" fmla="*/ 232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700"/>
                </a:moveTo>
                <a:cubicBezTo>
                  <a:pt x="2320" y="315"/>
                  <a:pt x="2005" y="0"/>
                  <a:pt x="1620" y="0"/>
                </a:cubicBezTo>
                <a:cubicBezTo>
                  <a:pt x="1080" y="0"/>
                  <a:pt x="540" y="0"/>
                  <a:pt x="0" y="0"/>
                </a:cubicBezTo>
                <a:cubicBezTo>
                  <a:pt x="0" y="540"/>
                  <a:pt x="0" y="1080"/>
                  <a:pt x="0" y="1620"/>
                </a:cubicBezTo>
                <a:cubicBezTo>
                  <a:pt x="0" y="2005"/>
                  <a:pt x="315" y="2320"/>
                  <a:pt x="700" y="2320"/>
                </a:cubicBezTo>
                <a:cubicBezTo>
                  <a:pt x="1240" y="2320"/>
                  <a:pt x="1780" y="2320"/>
                  <a:pt x="2320" y="2320"/>
                </a:cubicBezTo>
                <a:lnTo>
                  <a:pt x="2320" y="700"/>
                </a:lnTo>
                <a:close/>
              </a:path>
            </a:pathLst>
          </a:custGeom>
          <a:solidFill>
            <a:srgbClr val="F2972C"/>
          </a:solidFill>
          <a:ln>
            <a:noFill/>
          </a:ln>
        </p:spPr>
        <p:txBody>
          <a:bodyPr vert="horz" wrap="square" lIns="121920" tIns="60960" rIns="121920" bIns="60960" numCol="1" anchor="t" anchorCtr="0" compatLnSpc="1">
            <a:prstTxWarp prst="textNoShape">
              <a:avLst/>
            </a:prstTxWarp>
          </a:bodyPr>
          <a:lstStyle/>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19" name="TextBox 15">
            <a:extLst>
              <a:ext uri="{FF2B5EF4-FFF2-40B4-BE49-F238E27FC236}">
                <a16:creationId xmlns:a16="http://schemas.microsoft.com/office/drawing/2014/main" xmlns="" id="{8983E9E9-593D-47BB-B2DB-EABA5C79257C}"/>
              </a:ext>
            </a:extLst>
          </p:cNvPr>
          <p:cNvSpPr txBox="1"/>
          <p:nvPr/>
        </p:nvSpPr>
        <p:spPr>
          <a:xfrm>
            <a:off x="4627555" y="2776812"/>
            <a:ext cx="956730" cy="538609"/>
          </a:xfrm>
          <a:prstGeom prst="rect">
            <a:avLst/>
          </a:prstGeom>
          <a:noFill/>
        </p:spPr>
        <p:txBody>
          <a:bodyPr wrap="square" lIns="0" rIns="0" bIns="0"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奉献</a:t>
            </a:r>
            <a:endParaRPr kumimoji="0" lang="zh-CN" altLang="en-US" sz="3200" b="1"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endParaRPr>
          </a:p>
        </p:txBody>
      </p:sp>
      <p:sp>
        <p:nvSpPr>
          <p:cNvPr id="22" name="TextBox 16">
            <a:extLst>
              <a:ext uri="{FF2B5EF4-FFF2-40B4-BE49-F238E27FC236}">
                <a16:creationId xmlns:a16="http://schemas.microsoft.com/office/drawing/2014/main" xmlns="" id="{E9E307A4-D898-46F8-B521-06AB7032C9F1}"/>
              </a:ext>
            </a:extLst>
          </p:cNvPr>
          <p:cNvSpPr txBox="1"/>
          <p:nvPr/>
        </p:nvSpPr>
        <p:spPr>
          <a:xfrm>
            <a:off x="6264899" y="2776812"/>
            <a:ext cx="923348" cy="538609"/>
          </a:xfrm>
          <a:prstGeom prst="rect">
            <a:avLst/>
          </a:prstGeom>
          <a:noFill/>
        </p:spPr>
        <p:txBody>
          <a:bodyPr wrap="square" lIns="0" rIns="0" bIns="0"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友爱</a:t>
            </a:r>
            <a:endParaRPr kumimoji="0" lang="zh-CN" altLang="en-US" sz="3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3" name="TextBox 17">
            <a:extLst>
              <a:ext uri="{FF2B5EF4-FFF2-40B4-BE49-F238E27FC236}">
                <a16:creationId xmlns:a16="http://schemas.microsoft.com/office/drawing/2014/main" xmlns="" id="{5FBD7609-FE26-420E-B1E6-B8955A654C6B}"/>
              </a:ext>
            </a:extLst>
          </p:cNvPr>
          <p:cNvSpPr txBox="1"/>
          <p:nvPr/>
        </p:nvSpPr>
        <p:spPr>
          <a:xfrm>
            <a:off x="4632793" y="4396748"/>
            <a:ext cx="933050" cy="538609"/>
          </a:xfrm>
          <a:prstGeom prst="rect">
            <a:avLst/>
          </a:prstGeom>
          <a:noFill/>
        </p:spPr>
        <p:txBody>
          <a:bodyPr wrap="square" lIns="0" rIns="0" bIns="0"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互助</a:t>
            </a:r>
            <a:endParaRPr kumimoji="0" lang="zh-CN" altLang="en-US" sz="3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4" name="TextBox 18">
            <a:extLst>
              <a:ext uri="{FF2B5EF4-FFF2-40B4-BE49-F238E27FC236}">
                <a16:creationId xmlns:a16="http://schemas.microsoft.com/office/drawing/2014/main" xmlns="" id="{54EE4C43-11E7-48D5-8212-68DED6A67D86}"/>
              </a:ext>
            </a:extLst>
          </p:cNvPr>
          <p:cNvSpPr txBox="1"/>
          <p:nvPr/>
        </p:nvSpPr>
        <p:spPr>
          <a:xfrm>
            <a:off x="6264899" y="4396748"/>
            <a:ext cx="923348" cy="538609"/>
          </a:xfrm>
          <a:prstGeom prst="rect">
            <a:avLst/>
          </a:prstGeom>
          <a:noFill/>
        </p:spPr>
        <p:txBody>
          <a:bodyPr wrap="square" lIns="0" rIns="0" bIns="0"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a:ln>
                  <a:noFill/>
                </a:ln>
                <a:solidFill>
                  <a:schemeClr val="bg1"/>
                </a:solidFill>
                <a:effectLst/>
                <a:uLnTx/>
                <a:uFillTx/>
                <a:latin typeface="微软雅黑" pitchFamily="34" charset="-122"/>
                <a:ea typeface="微软雅黑" pitchFamily="34" charset="-122"/>
                <a:cs typeface="+mn-cs"/>
              </a:rPr>
              <a:t>进步</a:t>
            </a:r>
            <a:endParaRPr kumimoji="0" lang="zh-CN" altLang="en-US" sz="3200" b="1"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endParaRPr>
          </a:p>
        </p:txBody>
      </p:sp>
      <p:sp>
        <p:nvSpPr>
          <p:cNvPr id="2" name="矩形 1">
            <a:extLst>
              <a:ext uri="{FF2B5EF4-FFF2-40B4-BE49-F238E27FC236}">
                <a16:creationId xmlns:a16="http://schemas.microsoft.com/office/drawing/2014/main" xmlns="" id="{671B205C-F7A2-4DC5-8703-CBAB8BF40956}"/>
              </a:ext>
            </a:extLst>
          </p:cNvPr>
          <p:cNvSpPr/>
          <p:nvPr/>
        </p:nvSpPr>
        <p:spPr>
          <a:xfrm>
            <a:off x="1990037" y="2215747"/>
            <a:ext cx="1210588" cy="1477328"/>
          </a:xfrm>
          <a:prstGeom prst="rect">
            <a:avLst/>
          </a:prstGeom>
        </p:spPr>
        <p:txBody>
          <a:bodyPr wrap="none">
            <a:spAutoFit/>
          </a:bodyPr>
          <a:lstStyle/>
          <a:p>
            <a:pPr>
              <a:lnSpc>
                <a:spcPct val="150000"/>
              </a:lnSpc>
            </a:pPr>
            <a:r>
              <a:rPr lang="zh-CN" altLang="en-US" sz="2000" b="1">
                <a:solidFill>
                  <a:srgbClr val="F2972C"/>
                </a:solidFill>
                <a:latin typeface="微软雅黑" panose="020B0503020204020204" pitchFamily="34" charset="-122"/>
                <a:ea typeface="微软雅黑" panose="020B0503020204020204" pitchFamily="34" charset="-122"/>
              </a:rPr>
              <a:t>不计报酬</a:t>
            </a:r>
            <a:endParaRPr lang="en-US" altLang="zh-CN" sz="2000" b="1">
              <a:solidFill>
                <a:srgbClr val="F2972C"/>
              </a:solidFill>
              <a:latin typeface="微软雅黑" panose="020B0503020204020204" pitchFamily="34" charset="-122"/>
              <a:ea typeface="微软雅黑" panose="020B0503020204020204" pitchFamily="34" charset="-122"/>
            </a:endParaRPr>
          </a:p>
          <a:p>
            <a:pPr>
              <a:lnSpc>
                <a:spcPct val="150000"/>
              </a:lnSpc>
            </a:pPr>
            <a:r>
              <a:rPr lang="zh-CN" altLang="en-US" sz="2000" b="1">
                <a:solidFill>
                  <a:srgbClr val="F2972C"/>
                </a:solidFill>
                <a:latin typeface="微软雅黑" panose="020B0503020204020204" pitchFamily="34" charset="-122"/>
                <a:ea typeface="微软雅黑" panose="020B0503020204020204" pitchFamily="34" charset="-122"/>
              </a:rPr>
              <a:t>不求名利</a:t>
            </a:r>
            <a:endParaRPr lang="en-US" altLang="zh-CN" sz="2000" b="1">
              <a:solidFill>
                <a:srgbClr val="F2972C"/>
              </a:solidFill>
              <a:latin typeface="微软雅黑" panose="020B0503020204020204" pitchFamily="34" charset="-122"/>
              <a:ea typeface="微软雅黑" panose="020B0503020204020204" pitchFamily="34" charset="-122"/>
            </a:endParaRPr>
          </a:p>
          <a:p>
            <a:pPr>
              <a:lnSpc>
                <a:spcPct val="150000"/>
              </a:lnSpc>
            </a:pPr>
            <a:r>
              <a:rPr lang="zh-CN" altLang="en-US" sz="2000" b="1">
                <a:solidFill>
                  <a:srgbClr val="F2972C"/>
                </a:solidFill>
                <a:latin typeface="微软雅黑" panose="020B0503020204020204" pitchFamily="34" charset="-122"/>
                <a:ea typeface="微软雅黑" panose="020B0503020204020204" pitchFamily="34" charset="-122"/>
              </a:rPr>
              <a:t>不要特权</a:t>
            </a:r>
            <a:endParaRPr lang="zh-CN" altLang="en-US" sz="2000" dirty="0">
              <a:solidFill>
                <a:srgbClr val="F2972C"/>
              </a:solidFill>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xmlns="" id="{E37F382F-5295-4987-ACC6-346445CAA181}"/>
              </a:ext>
            </a:extLst>
          </p:cNvPr>
          <p:cNvSpPr/>
          <p:nvPr/>
        </p:nvSpPr>
        <p:spPr>
          <a:xfrm>
            <a:off x="8405921" y="2538284"/>
            <a:ext cx="2467342" cy="1015663"/>
          </a:xfrm>
          <a:prstGeom prst="rect">
            <a:avLst/>
          </a:prstGeom>
        </p:spPr>
        <p:txBody>
          <a:bodyPr wrap="none">
            <a:spAutoFit/>
          </a:bodyPr>
          <a:lstStyle/>
          <a:p>
            <a:pPr>
              <a:lnSpc>
                <a:spcPct val="150000"/>
              </a:lnSpc>
            </a:pPr>
            <a:r>
              <a:rPr lang="zh-CN" altLang="en-US" sz="2000" b="1">
                <a:solidFill>
                  <a:srgbClr val="0087D2"/>
                </a:solidFill>
                <a:latin typeface="微软雅黑" panose="020B0503020204020204" pitchFamily="34" charset="-122"/>
                <a:ea typeface="微软雅黑" panose="020B0503020204020204" pitchFamily="34" charset="-122"/>
              </a:rPr>
              <a:t>欣赏他人   与人为善</a:t>
            </a:r>
            <a:endParaRPr lang="en-US" altLang="zh-CN" sz="2000" b="1">
              <a:solidFill>
                <a:srgbClr val="0087D2"/>
              </a:solidFill>
              <a:latin typeface="微软雅黑" panose="020B0503020204020204" pitchFamily="34" charset="-122"/>
              <a:ea typeface="微软雅黑" panose="020B0503020204020204" pitchFamily="34" charset="-122"/>
            </a:endParaRPr>
          </a:p>
          <a:p>
            <a:pPr>
              <a:lnSpc>
                <a:spcPct val="150000"/>
              </a:lnSpc>
            </a:pPr>
            <a:r>
              <a:rPr lang="zh-CN" altLang="en-US" sz="2000" b="1">
                <a:solidFill>
                  <a:srgbClr val="0087D2"/>
                </a:solidFill>
                <a:latin typeface="微软雅黑" panose="020B0503020204020204" pitchFamily="34" charset="-122"/>
                <a:ea typeface="微软雅黑" panose="020B0503020204020204" pitchFamily="34" charset="-122"/>
              </a:rPr>
              <a:t>有爱无碍   平等尊重</a:t>
            </a:r>
            <a:endParaRPr lang="zh-CN" altLang="en-US" sz="2000" b="1" dirty="0">
              <a:solidFill>
                <a:srgbClr val="0087D2"/>
              </a:solidFill>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a16="http://schemas.microsoft.com/office/drawing/2014/main" xmlns="" id="{7341BDB9-BDBC-42A4-995B-C9F190869F77}"/>
              </a:ext>
            </a:extLst>
          </p:cNvPr>
          <p:cNvSpPr/>
          <p:nvPr/>
        </p:nvSpPr>
        <p:spPr>
          <a:xfrm>
            <a:off x="1450704" y="3948606"/>
            <a:ext cx="2236510" cy="1477328"/>
          </a:xfrm>
          <a:prstGeom prst="rect">
            <a:avLst/>
          </a:prstGeom>
        </p:spPr>
        <p:txBody>
          <a:bodyPr wrap="none">
            <a:spAutoFit/>
          </a:bodyPr>
          <a:lstStyle/>
          <a:p>
            <a:pPr algn="ctr">
              <a:lnSpc>
                <a:spcPct val="150000"/>
              </a:lnSpc>
            </a:pPr>
            <a:r>
              <a:rPr lang="zh-CN" altLang="en-US" sz="2000" b="1">
                <a:solidFill>
                  <a:srgbClr val="FFC000"/>
                </a:solidFill>
                <a:latin typeface="微软雅黑" panose="020B0503020204020204" pitchFamily="34" charset="-122"/>
                <a:ea typeface="微软雅黑" panose="020B0503020204020204" pitchFamily="34" charset="-122"/>
              </a:rPr>
              <a:t>唤醒仁爱之心</a:t>
            </a:r>
            <a:endParaRPr lang="en-US" altLang="zh-CN" sz="2000" b="1">
              <a:solidFill>
                <a:srgbClr val="FFC000"/>
              </a:solidFill>
              <a:latin typeface="微软雅黑" panose="020B0503020204020204" pitchFamily="34" charset="-122"/>
              <a:ea typeface="微软雅黑" panose="020B0503020204020204" pitchFamily="34" charset="-122"/>
            </a:endParaRPr>
          </a:p>
          <a:p>
            <a:pPr algn="ctr">
              <a:lnSpc>
                <a:spcPct val="150000"/>
              </a:lnSpc>
            </a:pPr>
            <a:r>
              <a:rPr lang="zh-CN" altLang="en-US" sz="2000" b="1">
                <a:solidFill>
                  <a:srgbClr val="FFC000"/>
                </a:solidFill>
                <a:latin typeface="微软雅黑" panose="020B0503020204020204" pitchFamily="34" charset="-122"/>
                <a:ea typeface="微软雅黑" panose="020B0503020204020204" pitchFamily="34" charset="-122"/>
              </a:rPr>
              <a:t>帮助人们走出困境</a:t>
            </a:r>
            <a:endParaRPr lang="en-US" altLang="zh-CN" sz="2000" b="1">
              <a:solidFill>
                <a:srgbClr val="FFC000"/>
              </a:solidFill>
              <a:latin typeface="微软雅黑" panose="020B0503020204020204" pitchFamily="34" charset="-122"/>
              <a:ea typeface="微软雅黑" panose="020B0503020204020204" pitchFamily="34" charset="-122"/>
            </a:endParaRPr>
          </a:p>
          <a:p>
            <a:pPr algn="ctr">
              <a:lnSpc>
                <a:spcPct val="150000"/>
              </a:lnSpc>
            </a:pPr>
            <a:r>
              <a:rPr lang="zh-CN" altLang="en-US" sz="2000" b="1">
                <a:solidFill>
                  <a:srgbClr val="FFC000"/>
                </a:solidFill>
                <a:latin typeface="微软雅黑" panose="020B0503020204020204" pitchFamily="34" charset="-122"/>
                <a:ea typeface="微软雅黑" panose="020B0503020204020204" pitchFamily="34" charset="-122"/>
              </a:rPr>
              <a:t>自强自立</a:t>
            </a:r>
            <a:endParaRPr lang="zh-CN" altLang="en-US" sz="2000" b="1" dirty="0">
              <a:solidFill>
                <a:srgbClr val="FFC000"/>
              </a:solidFill>
              <a:latin typeface="微软雅黑" panose="020B0503020204020204" pitchFamily="34" charset="-122"/>
              <a:ea typeface="微软雅黑" panose="020B0503020204020204" pitchFamily="34" charset="-122"/>
            </a:endParaRPr>
          </a:p>
        </p:txBody>
      </p:sp>
      <p:sp>
        <p:nvSpPr>
          <p:cNvPr id="25" name="矩形 24">
            <a:extLst>
              <a:ext uri="{FF2B5EF4-FFF2-40B4-BE49-F238E27FC236}">
                <a16:creationId xmlns:a16="http://schemas.microsoft.com/office/drawing/2014/main" xmlns="" id="{C938760A-C3EF-4D5A-8854-95D0D08BC170}"/>
              </a:ext>
            </a:extLst>
          </p:cNvPr>
          <p:cNvSpPr/>
          <p:nvPr/>
        </p:nvSpPr>
        <p:spPr>
          <a:xfrm>
            <a:off x="8405921" y="3948606"/>
            <a:ext cx="1723549" cy="1477328"/>
          </a:xfrm>
          <a:prstGeom prst="rect">
            <a:avLst/>
          </a:prstGeom>
        </p:spPr>
        <p:txBody>
          <a:bodyPr wrap="none">
            <a:spAutoFit/>
          </a:bodyPr>
          <a:lstStyle/>
          <a:p>
            <a:pPr>
              <a:lnSpc>
                <a:spcPct val="150000"/>
              </a:lnSpc>
            </a:pPr>
            <a:r>
              <a:rPr lang="zh-CN" altLang="en-US" sz="2000" b="1">
                <a:solidFill>
                  <a:srgbClr val="E61874"/>
                </a:solidFill>
                <a:latin typeface="微软雅黑" panose="020B0503020204020204" pitchFamily="34" charset="-122"/>
                <a:ea typeface="微软雅黑" panose="020B0503020204020204" pitchFamily="34" charset="-122"/>
              </a:rPr>
              <a:t>参与志愿服务</a:t>
            </a:r>
            <a:endParaRPr lang="en-US" altLang="zh-CN" sz="2000" b="1">
              <a:solidFill>
                <a:srgbClr val="E61874"/>
              </a:solidFill>
              <a:latin typeface="微软雅黑" panose="020B0503020204020204" pitchFamily="34" charset="-122"/>
              <a:ea typeface="微软雅黑" panose="020B0503020204020204" pitchFamily="34" charset="-122"/>
            </a:endParaRPr>
          </a:p>
          <a:p>
            <a:pPr>
              <a:lnSpc>
                <a:spcPct val="150000"/>
              </a:lnSpc>
            </a:pPr>
            <a:r>
              <a:rPr lang="zh-CN" altLang="en-US" sz="2000" b="1">
                <a:solidFill>
                  <a:srgbClr val="E61874"/>
                </a:solidFill>
                <a:latin typeface="微软雅黑" panose="020B0503020204020204" pitchFamily="34" charset="-122"/>
                <a:ea typeface="微软雅黑" panose="020B0503020204020204" pitchFamily="34" charset="-122"/>
              </a:rPr>
              <a:t>提升自身能力</a:t>
            </a:r>
            <a:endParaRPr lang="en-US" altLang="zh-CN" sz="2000" b="1">
              <a:solidFill>
                <a:srgbClr val="E61874"/>
              </a:solidFill>
              <a:latin typeface="微软雅黑" panose="020B0503020204020204" pitchFamily="34" charset="-122"/>
              <a:ea typeface="微软雅黑" panose="020B0503020204020204" pitchFamily="34" charset="-122"/>
            </a:endParaRPr>
          </a:p>
          <a:p>
            <a:pPr>
              <a:lnSpc>
                <a:spcPct val="150000"/>
              </a:lnSpc>
            </a:pPr>
            <a:r>
              <a:rPr lang="zh-CN" altLang="en-US" sz="2000" b="1">
                <a:solidFill>
                  <a:srgbClr val="E61874"/>
                </a:solidFill>
                <a:latin typeface="微软雅黑" panose="020B0503020204020204" pitchFamily="34" charset="-122"/>
                <a:ea typeface="微软雅黑" panose="020B0503020204020204" pitchFamily="34" charset="-122"/>
              </a:rPr>
              <a:t>促进社会进步</a:t>
            </a:r>
            <a:endParaRPr lang="zh-CN" altLang="en-US" sz="2000" b="1" dirty="0">
              <a:solidFill>
                <a:srgbClr val="E6187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418860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53" presetClass="entr" presetSubtype="528" repeatCount="20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Effect transition="in" filter="fade">
                                      <p:cBhvr>
                                        <p:cTn id="13" dur="500"/>
                                        <p:tgtEl>
                                          <p:spTgt spid="19"/>
                                        </p:tgtEl>
                                      </p:cBhvr>
                                    </p:animEffect>
                                    <p:anim calcmode="lin" valueType="num">
                                      <p:cBhvr>
                                        <p:cTn id="14" dur="500" fill="hold"/>
                                        <p:tgtEl>
                                          <p:spTgt spid="19"/>
                                        </p:tgtEl>
                                        <p:attrNameLst>
                                          <p:attrName>ppt_x</p:attrName>
                                        </p:attrNameLst>
                                      </p:cBhvr>
                                      <p:tavLst>
                                        <p:tav tm="0">
                                          <p:val>
                                            <p:fltVal val="0.5"/>
                                          </p:val>
                                        </p:tav>
                                        <p:tav tm="100000">
                                          <p:val>
                                            <p:strVal val="#ppt_x"/>
                                          </p:val>
                                        </p:tav>
                                      </p:tavLst>
                                    </p:anim>
                                    <p:anim calcmode="lin" valueType="num">
                                      <p:cBhvr>
                                        <p:cTn id="15" dur="500" fill="hold"/>
                                        <p:tgtEl>
                                          <p:spTgt spid="19"/>
                                        </p:tgtEl>
                                        <p:attrNameLst>
                                          <p:attrName>ppt_y</p:attrName>
                                        </p:attrNameLst>
                                      </p:cBhvr>
                                      <p:tavLst>
                                        <p:tav tm="0">
                                          <p:val>
                                            <p:fltVal val="0.5"/>
                                          </p:val>
                                        </p:tav>
                                        <p:tav tm="100000">
                                          <p:val>
                                            <p:strVal val="#ppt_y"/>
                                          </p:val>
                                        </p:tav>
                                      </p:tavLst>
                                    </p:anim>
                                  </p:childTnLst>
                                </p:cTn>
                              </p:par>
                              <p:par>
                                <p:cTn id="16" presetID="53" presetClass="entr" presetSubtype="528" repeatCount="200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400" fill="hold"/>
                                        <p:tgtEl>
                                          <p:spTgt spid="10"/>
                                        </p:tgtEl>
                                        <p:attrNameLst>
                                          <p:attrName>ppt_w</p:attrName>
                                        </p:attrNameLst>
                                      </p:cBhvr>
                                      <p:tavLst>
                                        <p:tav tm="0">
                                          <p:val>
                                            <p:fltVal val="0"/>
                                          </p:val>
                                        </p:tav>
                                        <p:tav tm="100000">
                                          <p:val>
                                            <p:strVal val="#ppt_w"/>
                                          </p:val>
                                        </p:tav>
                                      </p:tavLst>
                                    </p:anim>
                                    <p:anim calcmode="lin" valueType="num">
                                      <p:cBhvr>
                                        <p:cTn id="19" dur="400" fill="hold"/>
                                        <p:tgtEl>
                                          <p:spTgt spid="10"/>
                                        </p:tgtEl>
                                        <p:attrNameLst>
                                          <p:attrName>ppt_h</p:attrName>
                                        </p:attrNameLst>
                                      </p:cBhvr>
                                      <p:tavLst>
                                        <p:tav tm="0">
                                          <p:val>
                                            <p:fltVal val="0"/>
                                          </p:val>
                                        </p:tav>
                                        <p:tav tm="100000">
                                          <p:val>
                                            <p:strVal val="#ppt_h"/>
                                          </p:val>
                                        </p:tav>
                                      </p:tavLst>
                                    </p:anim>
                                    <p:animEffect transition="in" filter="fade">
                                      <p:cBhvr>
                                        <p:cTn id="20" dur="400"/>
                                        <p:tgtEl>
                                          <p:spTgt spid="10"/>
                                        </p:tgtEl>
                                      </p:cBhvr>
                                    </p:animEffect>
                                    <p:anim calcmode="lin" valueType="num">
                                      <p:cBhvr>
                                        <p:cTn id="21" dur="400" fill="hold"/>
                                        <p:tgtEl>
                                          <p:spTgt spid="10"/>
                                        </p:tgtEl>
                                        <p:attrNameLst>
                                          <p:attrName>ppt_x</p:attrName>
                                        </p:attrNameLst>
                                      </p:cBhvr>
                                      <p:tavLst>
                                        <p:tav tm="0">
                                          <p:val>
                                            <p:fltVal val="0.5"/>
                                          </p:val>
                                        </p:tav>
                                        <p:tav tm="100000">
                                          <p:val>
                                            <p:strVal val="#ppt_x"/>
                                          </p:val>
                                        </p:tav>
                                      </p:tavLst>
                                    </p:anim>
                                    <p:anim calcmode="lin" valueType="num">
                                      <p:cBhvr>
                                        <p:cTn id="22" dur="400" fill="hold"/>
                                        <p:tgtEl>
                                          <p:spTgt spid="10"/>
                                        </p:tgtEl>
                                        <p:attrNameLst>
                                          <p:attrName>ppt_y</p:attrName>
                                        </p:attrNameLst>
                                      </p:cBhvr>
                                      <p:tavLst>
                                        <p:tav tm="0">
                                          <p:val>
                                            <p:fltVal val="0.5"/>
                                          </p:val>
                                        </p:tav>
                                        <p:tav tm="100000">
                                          <p:val>
                                            <p:strVal val="#ppt_y"/>
                                          </p:val>
                                        </p:tav>
                                      </p:tavLst>
                                    </p:anim>
                                  </p:childTnLst>
                                </p:cTn>
                              </p:par>
                            </p:childTnLst>
                          </p:cTn>
                        </p:par>
                        <p:par>
                          <p:cTn id="23" fill="hold">
                            <p:stCondLst>
                              <p:cond delay="1500"/>
                            </p:stCondLst>
                            <p:childTnLst>
                              <p:par>
                                <p:cTn id="24" presetID="53" presetClass="entr" presetSubtype="528" repeatCount="200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p:cTn id="26" dur="400" fill="hold"/>
                                        <p:tgtEl>
                                          <p:spTgt spid="22"/>
                                        </p:tgtEl>
                                        <p:attrNameLst>
                                          <p:attrName>ppt_w</p:attrName>
                                        </p:attrNameLst>
                                      </p:cBhvr>
                                      <p:tavLst>
                                        <p:tav tm="0">
                                          <p:val>
                                            <p:fltVal val="0"/>
                                          </p:val>
                                        </p:tav>
                                        <p:tav tm="100000">
                                          <p:val>
                                            <p:strVal val="#ppt_w"/>
                                          </p:val>
                                        </p:tav>
                                      </p:tavLst>
                                    </p:anim>
                                    <p:anim calcmode="lin" valueType="num">
                                      <p:cBhvr>
                                        <p:cTn id="27" dur="400" fill="hold"/>
                                        <p:tgtEl>
                                          <p:spTgt spid="22"/>
                                        </p:tgtEl>
                                        <p:attrNameLst>
                                          <p:attrName>ppt_h</p:attrName>
                                        </p:attrNameLst>
                                      </p:cBhvr>
                                      <p:tavLst>
                                        <p:tav tm="0">
                                          <p:val>
                                            <p:fltVal val="0"/>
                                          </p:val>
                                        </p:tav>
                                        <p:tav tm="100000">
                                          <p:val>
                                            <p:strVal val="#ppt_h"/>
                                          </p:val>
                                        </p:tav>
                                      </p:tavLst>
                                    </p:anim>
                                    <p:animEffect transition="in" filter="fade">
                                      <p:cBhvr>
                                        <p:cTn id="28" dur="400"/>
                                        <p:tgtEl>
                                          <p:spTgt spid="22"/>
                                        </p:tgtEl>
                                      </p:cBhvr>
                                    </p:animEffect>
                                    <p:anim calcmode="lin" valueType="num">
                                      <p:cBhvr>
                                        <p:cTn id="29" dur="400" fill="hold"/>
                                        <p:tgtEl>
                                          <p:spTgt spid="22"/>
                                        </p:tgtEl>
                                        <p:attrNameLst>
                                          <p:attrName>ppt_x</p:attrName>
                                        </p:attrNameLst>
                                      </p:cBhvr>
                                      <p:tavLst>
                                        <p:tav tm="0">
                                          <p:val>
                                            <p:fltVal val="0.5"/>
                                          </p:val>
                                        </p:tav>
                                        <p:tav tm="100000">
                                          <p:val>
                                            <p:strVal val="#ppt_x"/>
                                          </p:val>
                                        </p:tav>
                                      </p:tavLst>
                                    </p:anim>
                                    <p:anim calcmode="lin" valueType="num">
                                      <p:cBhvr>
                                        <p:cTn id="30" dur="400" fill="hold"/>
                                        <p:tgtEl>
                                          <p:spTgt spid="22"/>
                                        </p:tgtEl>
                                        <p:attrNameLst>
                                          <p:attrName>ppt_y</p:attrName>
                                        </p:attrNameLst>
                                      </p:cBhvr>
                                      <p:tavLst>
                                        <p:tav tm="0">
                                          <p:val>
                                            <p:fltVal val="0.5"/>
                                          </p:val>
                                        </p:tav>
                                        <p:tav tm="100000">
                                          <p:val>
                                            <p:strVal val="#ppt_y"/>
                                          </p:val>
                                        </p:tav>
                                      </p:tavLst>
                                    </p:anim>
                                  </p:childTnLst>
                                </p:cTn>
                              </p:par>
                              <p:par>
                                <p:cTn id="31" presetID="53" presetClass="entr" presetSubtype="528" repeatCount="200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400" fill="hold"/>
                                        <p:tgtEl>
                                          <p:spTgt spid="9"/>
                                        </p:tgtEl>
                                        <p:attrNameLst>
                                          <p:attrName>ppt_w</p:attrName>
                                        </p:attrNameLst>
                                      </p:cBhvr>
                                      <p:tavLst>
                                        <p:tav tm="0">
                                          <p:val>
                                            <p:fltVal val="0"/>
                                          </p:val>
                                        </p:tav>
                                        <p:tav tm="100000">
                                          <p:val>
                                            <p:strVal val="#ppt_w"/>
                                          </p:val>
                                        </p:tav>
                                      </p:tavLst>
                                    </p:anim>
                                    <p:anim calcmode="lin" valueType="num">
                                      <p:cBhvr>
                                        <p:cTn id="34" dur="400" fill="hold"/>
                                        <p:tgtEl>
                                          <p:spTgt spid="9"/>
                                        </p:tgtEl>
                                        <p:attrNameLst>
                                          <p:attrName>ppt_h</p:attrName>
                                        </p:attrNameLst>
                                      </p:cBhvr>
                                      <p:tavLst>
                                        <p:tav tm="0">
                                          <p:val>
                                            <p:fltVal val="0"/>
                                          </p:val>
                                        </p:tav>
                                        <p:tav tm="100000">
                                          <p:val>
                                            <p:strVal val="#ppt_h"/>
                                          </p:val>
                                        </p:tav>
                                      </p:tavLst>
                                    </p:anim>
                                    <p:animEffect transition="in" filter="fade">
                                      <p:cBhvr>
                                        <p:cTn id="35" dur="400"/>
                                        <p:tgtEl>
                                          <p:spTgt spid="9"/>
                                        </p:tgtEl>
                                      </p:cBhvr>
                                    </p:animEffect>
                                    <p:anim calcmode="lin" valueType="num">
                                      <p:cBhvr>
                                        <p:cTn id="36" dur="400" fill="hold"/>
                                        <p:tgtEl>
                                          <p:spTgt spid="9"/>
                                        </p:tgtEl>
                                        <p:attrNameLst>
                                          <p:attrName>ppt_x</p:attrName>
                                        </p:attrNameLst>
                                      </p:cBhvr>
                                      <p:tavLst>
                                        <p:tav tm="0">
                                          <p:val>
                                            <p:fltVal val="0.5"/>
                                          </p:val>
                                        </p:tav>
                                        <p:tav tm="100000">
                                          <p:val>
                                            <p:strVal val="#ppt_x"/>
                                          </p:val>
                                        </p:tav>
                                      </p:tavLst>
                                    </p:anim>
                                    <p:anim calcmode="lin" valueType="num">
                                      <p:cBhvr>
                                        <p:cTn id="37" dur="400" fill="hold"/>
                                        <p:tgtEl>
                                          <p:spTgt spid="9"/>
                                        </p:tgtEl>
                                        <p:attrNameLst>
                                          <p:attrName>ppt_y</p:attrName>
                                        </p:attrNameLst>
                                      </p:cBhvr>
                                      <p:tavLst>
                                        <p:tav tm="0">
                                          <p:val>
                                            <p:fltVal val="0.5"/>
                                          </p:val>
                                        </p:tav>
                                        <p:tav tm="100000">
                                          <p:val>
                                            <p:strVal val="#ppt_y"/>
                                          </p:val>
                                        </p:tav>
                                      </p:tavLst>
                                    </p:anim>
                                  </p:childTnLst>
                                </p:cTn>
                              </p:par>
                            </p:childTnLst>
                          </p:cTn>
                        </p:par>
                        <p:par>
                          <p:cTn id="38" fill="hold">
                            <p:stCondLst>
                              <p:cond delay="2300"/>
                            </p:stCondLst>
                            <p:childTnLst>
                              <p:par>
                                <p:cTn id="39" presetID="53" presetClass="entr" presetSubtype="528" repeatCount="2000"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400" fill="hold"/>
                                        <p:tgtEl>
                                          <p:spTgt spid="23"/>
                                        </p:tgtEl>
                                        <p:attrNameLst>
                                          <p:attrName>ppt_w</p:attrName>
                                        </p:attrNameLst>
                                      </p:cBhvr>
                                      <p:tavLst>
                                        <p:tav tm="0">
                                          <p:val>
                                            <p:fltVal val="0"/>
                                          </p:val>
                                        </p:tav>
                                        <p:tav tm="100000">
                                          <p:val>
                                            <p:strVal val="#ppt_w"/>
                                          </p:val>
                                        </p:tav>
                                      </p:tavLst>
                                    </p:anim>
                                    <p:anim calcmode="lin" valueType="num">
                                      <p:cBhvr>
                                        <p:cTn id="42" dur="400" fill="hold"/>
                                        <p:tgtEl>
                                          <p:spTgt spid="23"/>
                                        </p:tgtEl>
                                        <p:attrNameLst>
                                          <p:attrName>ppt_h</p:attrName>
                                        </p:attrNameLst>
                                      </p:cBhvr>
                                      <p:tavLst>
                                        <p:tav tm="0">
                                          <p:val>
                                            <p:fltVal val="0"/>
                                          </p:val>
                                        </p:tav>
                                        <p:tav tm="100000">
                                          <p:val>
                                            <p:strVal val="#ppt_h"/>
                                          </p:val>
                                        </p:tav>
                                      </p:tavLst>
                                    </p:anim>
                                    <p:animEffect transition="in" filter="fade">
                                      <p:cBhvr>
                                        <p:cTn id="43" dur="400"/>
                                        <p:tgtEl>
                                          <p:spTgt spid="23"/>
                                        </p:tgtEl>
                                      </p:cBhvr>
                                    </p:animEffect>
                                    <p:anim calcmode="lin" valueType="num">
                                      <p:cBhvr>
                                        <p:cTn id="44" dur="400" fill="hold"/>
                                        <p:tgtEl>
                                          <p:spTgt spid="23"/>
                                        </p:tgtEl>
                                        <p:attrNameLst>
                                          <p:attrName>ppt_x</p:attrName>
                                        </p:attrNameLst>
                                      </p:cBhvr>
                                      <p:tavLst>
                                        <p:tav tm="0">
                                          <p:val>
                                            <p:fltVal val="0.5"/>
                                          </p:val>
                                        </p:tav>
                                        <p:tav tm="100000">
                                          <p:val>
                                            <p:strVal val="#ppt_x"/>
                                          </p:val>
                                        </p:tav>
                                      </p:tavLst>
                                    </p:anim>
                                    <p:anim calcmode="lin" valueType="num">
                                      <p:cBhvr>
                                        <p:cTn id="45" dur="400" fill="hold"/>
                                        <p:tgtEl>
                                          <p:spTgt spid="23"/>
                                        </p:tgtEl>
                                        <p:attrNameLst>
                                          <p:attrName>ppt_y</p:attrName>
                                        </p:attrNameLst>
                                      </p:cBhvr>
                                      <p:tavLst>
                                        <p:tav tm="0">
                                          <p:val>
                                            <p:fltVal val="0.5"/>
                                          </p:val>
                                        </p:tav>
                                        <p:tav tm="100000">
                                          <p:val>
                                            <p:strVal val="#ppt_y"/>
                                          </p:val>
                                        </p:tav>
                                      </p:tavLst>
                                    </p:anim>
                                  </p:childTnLst>
                                </p:cTn>
                              </p:par>
                              <p:par>
                                <p:cTn id="46" presetID="53" presetClass="entr" presetSubtype="528" repeatCount="2000"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400" fill="hold"/>
                                        <p:tgtEl>
                                          <p:spTgt spid="7"/>
                                        </p:tgtEl>
                                        <p:attrNameLst>
                                          <p:attrName>ppt_w</p:attrName>
                                        </p:attrNameLst>
                                      </p:cBhvr>
                                      <p:tavLst>
                                        <p:tav tm="0">
                                          <p:val>
                                            <p:fltVal val="0"/>
                                          </p:val>
                                        </p:tav>
                                        <p:tav tm="100000">
                                          <p:val>
                                            <p:strVal val="#ppt_w"/>
                                          </p:val>
                                        </p:tav>
                                      </p:tavLst>
                                    </p:anim>
                                    <p:anim calcmode="lin" valueType="num">
                                      <p:cBhvr>
                                        <p:cTn id="49" dur="400" fill="hold"/>
                                        <p:tgtEl>
                                          <p:spTgt spid="7"/>
                                        </p:tgtEl>
                                        <p:attrNameLst>
                                          <p:attrName>ppt_h</p:attrName>
                                        </p:attrNameLst>
                                      </p:cBhvr>
                                      <p:tavLst>
                                        <p:tav tm="0">
                                          <p:val>
                                            <p:fltVal val="0"/>
                                          </p:val>
                                        </p:tav>
                                        <p:tav tm="100000">
                                          <p:val>
                                            <p:strVal val="#ppt_h"/>
                                          </p:val>
                                        </p:tav>
                                      </p:tavLst>
                                    </p:anim>
                                    <p:animEffect transition="in" filter="fade">
                                      <p:cBhvr>
                                        <p:cTn id="50" dur="400"/>
                                        <p:tgtEl>
                                          <p:spTgt spid="7"/>
                                        </p:tgtEl>
                                      </p:cBhvr>
                                    </p:animEffect>
                                    <p:anim calcmode="lin" valueType="num">
                                      <p:cBhvr>
                                        <p:cTn id="51" dur="400" fill="hold"/>
                                        <p:tgtEl>
                                          <p:spTgt spid="7"/>
                                        </p:tgtEl>
                                        <p:attrNameLst>
                                          <p:attrName>ppt_x</p:attrName>
                                        </p:attrNameLst>
                                      </p:cBhvr>
                                      <p:tavLst>
                                        <p:tav tm="0">
                                          <p:val>
                                            <p:fltVal val="0.5"/>
                                          </p:val>
                                        </p:tav>
                                        <p:tav tm="100000">
                                          <p:val>
                                            <p:strVal val="#ppt_x"/>
                                          </p:val>
                                        </p:tav>
                                      </p:tavLst>
                                    </p:anim>
                                    <p:anim calcmode="lin" valueType="num">
                                      <p:cBhvr>
                                        <p:cTn id="52" dur="400" fill="hold"/>
                                        <p:tgtEl>
                                          <p:spTgt spid="7"/>
                                        </p:tgtEl>
                                        <p:attrNameLst>
                                          <p:attrName>ppt_y</p:attrName>
                                        </p:attrNameLst>
                                      </p:cBhvr>
                                      <p:tavLst>
                                        <p:tav tm="0">
                                          <p:val>
                                            <p:fltVal val="0.5"/>
                                          </p:val>
                                        </p:tav>
                                        <p:tav tm="100000">
                                          <p:val>
                                            <p:strVal val="#ppt_y"/>
                                          </p:val>
                                        </p:tav>
                                      </p:tavLst>
                                    </p:anim>
                                  </p:childTnLst>
                                </p:cTn>
                              </p:par>
                            </p:childTnLst>
                          </p:cTn>
                        </p:par>
                        <p:par>
                          <p:cTn id="53" fill="hold">
                            <p:stCondLst>
                              <p:cond delay="3100"/>
                            </p:stCondLst>
                            <p:childTnLst>
                              <p:par>
                                <p:cTn id="54" presetID="53" presetClass="entr" presetSubtype="528" repeatCount="2000"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400" fill="hold"/>
                                        <p:tgtEl>
                                          <p:spTgt spid="24"/>
                                        </p:tgtEl>
                                        <p:attrNameLst>
                                          <p:attrName>ppt_w</p:attrName>
                                        </p:attrNameLst>
                                      </p:cBhvr>
                                      <p:tavLst>
                                        <p:tav tm="0">
                                          <p:val>
                                            <p:fltVal val="0"/>
                                          </p:val>
                                        </p:tav>
                                        <p:tav tm="100000">
                                          <p:val>
                                            <p:strVal val="#ppt_w"/>
                                          </p:val>
                                        </p:tav>
                                      </p:tavLst>
                                    </p:anim>
                                    <p:anim calcmode="lin" valueType="num">
                                      <p:cBhvr>
                                        <p:cTn id="57" dur="400" fill="hold"/>
                                        <p:tgtEl>
                                          <p:spTgt spid="24"/>
                                        </p:tgtEl>
                                        <p:attrNameLst>
                                          <p:attrName>ppt_h</p:attrName>
                                        </p:attrNameLst>
                                      </p:cBhvr>
                                      <p:tavLst>
                                        <p:tav tm="0">
                                          <p:val>
                                            <p:fltVal val="0"/>
                                          </p:val>
                                        </p:tav>
                                        <p:tav tm="100000">
                                          <p:val>
                                            <p:strVal val="#ppt_h"/>
                                          </p:val>
                                        </p:tav>
                                      </p:tavLst>
                                    </p:anim>
                                    <p:animEffect transition="in" filter="fade">
                                      <p:cBhvr>
                                        <p:cTn id="58" dur="400"/>
                                        <p:tgtEl>
                                          <p:spTgt spid="24"/>
                                        </p:tgtEl>
                                      </p:cBhvr>
                                    </p:animEffect>
                                    <p:anim calcmode="lin" valueType="num">
                                      <p:cBhvr>
                                        <p:cTn id="59" dur="400" fill="hold"/>
                                        <p:tgtEl>
                                          <p:spTgt spid="24"/>
                                        </p:tgtEl>
                                        <p:attrNameLst>
                                          <p:attrName>ppt_x</p:attrName>
                                        </p:attrNameLst>
                                      </p:cBhvr>
                                      <p:tavLst>
                                        <p:tav tm="0">
                                          <p:val>
                                            <p:fltVal val="0.5"/>
                                          </p:val>
                                        </p:tav>
                                        <p:tav tm="100000">
                                          <p:val>
                                            <p:strVal val="#ppt_x"/>
                                          </p:val>
                                        </p:tav>
                                      </p:tavLst>
                                    </p:anim>
                                    <p:anim calcmode="lin" valueType="num">
                                      <p:cBhvr>
                                        <p:cTn id="60" dur="400" fill="hold"/>
                                        <p:tgtEl>
                                          <p:spTgt spid="24"/>
                                        </p:tgtEl>
                                        <p:attrNameLst>
                                          <p:attrName>ppt_y</p:attrName>
                                        </p:attrNameLst>
                                      </p:cBhvr>
                                      <p:tavLst>
                                        <p:tav tm="0">
                                          <p:val>
                                            <p:fltVal val="0.5"/>
                                          </p:val>
                                        </p:tav>
                                        <p:tav tm="100000">
                                          <p:val>
                                            <p:strVal val="#ppt_y"/>
                                          </p:val>
                                        </p:tav>
                                      </p:tavLst>
                                    </p:anim>
                                  </p:childTnLst>
                                </p:cTn>
                              </p:par>
                              <p:par>
                                <p:cTn id="61" presetID="53" presetClass="entr" presetSubtype="528" repeatCount="2000" fill="hold" grpId="0" nodeType="with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p:cTn id="63" dur="400" fill="hold"/>
                                        <p:tgtEl>
                                          <p:spTgt spid="6"/>
                                        </p:tgtEl>
                                        <p:attrNameLst>
                                          <p:attrName>ppt_w</p:attrName>
                                        </p:attrNameLst>
                                      </p:cBhvr>
                                      <p:tavLst>
                                        <p:tav tm="0">
                                          <p:val>
                                            <p:fltVal val="0"/>
                                          </p:val>
                                        </p:tav>
                                        <p:tav tm="100000">
                                          <p:val>
                                            <p:strVal val="#ppt_w"/>
                                          </p:val>
                                        </p:tav>
                                      </p:tavLst>
                                    </p:anim>
                                    <p:anim calcmode="lin" valueType="num">
                                      <p:cBhvr>
                                        <p:cTn id="64" dur="400" fill="hold"/>
                                        <p:tgtEl>
                                          <p:spTgt spid="6"/>
                                        </p:tgtEl>
                                        <p:attrNameLst>
                                          <p:attrName>ppt_h</p:attrName>
                                        </p:attrNameLst>
                                      </p:cBhvr>
                                      <p:tavLst>
                                        <p:tav tm="0">
                                          <p:val>
                                            <p:fltVal val="0"/>
                                          </p:val>
                                        </p:tav>
                                        <p:tav tm="100000">
                                          <p:val>
                                            <p:strVal val="#ppt_h"/>
                                          </p:val>
                                        </p:tav>
                                      </p:tavLst>
                                    </p:anim>
                                    <p:animEffect transition="in" filter="fade">
                                      <p:cBhvr>
                                        <p:cTn id="65" dur="400"/>
                                        <p:tgtEl>
                                          <p:spTgt spid="6"/>
                                        </p:tgtEl>
                                      </p:cBhvr>
                                    </p:animEffect>
                                    <p:anim calcmode="lin" valueType="num">
                                      <p:cBhvr>
                                        <p:cTn id="66" dur="400" fill="hold"/>
                                        <p:tgtEl>
                                          <p:spTgt spid="6"/>
                                        </p:tgtEl>
                                        <p:attrNameLst>
                                          <p:attrName>ppt_x</p:attrName>
                                        </p:attrNameLst>
                                      </p:cBhvr>
                                      <p:tavLst>
                                        <p:tav tm="0">
                                          <p:val>
                                            <p:fltVal val="0.5"/>
                                          </p:val>
                                        </p:tav>
                                        <p:tav tm="100000">
                                          <p:val>
                                            <p:strVal val="#ppt_x"/>
                                          </p:val>
                                        </p:tav>
                                      </p:tavLst>
                                    </p:anim>
                                    <p:anim calcmode="lin" valueType="num">
                                      <p:cBhvr>
                                        <p:cTn id="67" dur="400" fill="hold"/>
                                        <p:tgtEl>
                                          <p:spTgt spid="6"/>
                                        </p:tgtEl>
                                        <p:attrNameLst>
                                          <p:attrName>ppt_y</p:attrName>
                                        </p:attrNameLst>
                                      </p:cBhvr>
                                      <p:tavLst>
                                        <p:tav tm="0">
                                          <p:val>
                                            <p:fltVal val="0.5"/>
                                          </p:val>
                                        </p:tav>
                                        <p:tav tm="100000">
                                          <p:val>
                                            <p:strVal val="#ppt_y"/>
                                          </p:val>
                                        </p:tav>
                                      </p:tavLst>
                                    </p:anim>
                                  </p:childTnLst>
                                </p:cTn>
                              </p:par>
                            </p:childTnLst>
                          </p:cTn>
                        </p:par>
                        <p:par>
                          <p:cTn id="68" fill="hold">
                            <p:stCondLst>
                              <p:cond delay="3900"/>
                            </p:stCondLst>
                            <p:childTnLst>
                              <p:par>
                                <p:cTn id="69" presetID="53" presetClass="entr" presetSubtype="16" fill="hold" grpId="0" nodeType="afterEffect">
                                  <p:stCondLst>
                                    <p:cond delay="0"/>
                                  </p:stCondLst>
                                  <p:childTnLst>
                                    <p:set>
                                      <p:cBhvr>
                                        <p:cTn id="70" dur="1" fill="hold">
                                          <p:stCondLst>
                                            <p:cond delay="0"/>
                                          </p:stCondLst>
                                        </p:cTn>
                                        <p:tgtEl>
                                          <p:spTgt spid="2"/>
                                        </p:tgtEl>
                                        <p:attrNameLst>
                                          <p:attrName>style.visibility</p:attrName>
                                        </p:attrNameLst>
                                      </p:cBhvr>
                                      <p:to>
                                        <p:strVal val="visible"/>
                                      </p:to>
                                    </p:set>
                                    <p:anim calcmode="lin" valueType="num">
                                      <p:cBhvr>
                                        <p:cTn id="71" dur="750" fill="hold"/>
                                        <p:tgtEl>
                                          <p:spTgt spid="2"/>
                                        </p:tgtEl>
                                        <p:attrNameLst>
                                          <p:attrName>ppt_w</p:attrName>
                                        </p:attrNameLst>
                                      </p:cBhvr>
                                      <p:tavLst>
                                        <p:tav tm="0">
                                          <p:val>
                                            <p:fltVal val="0"/>
                                          </p:val>
                                        </p:tav>
                                        <p:tav tm="100000">
                                          <p:val>
                                            <p:strVal val="#ppt_w"/>
                                          </p:val>
                                        </p:tav>
                                      </p:tavLst>
                                    </p:anim>
                                    <p:anim calcmode="lin" valueType="num">
                                      <p:cBhvr>
                                        <p:cTn id="72" dur="750" fill="hold"/>
                                        <p:tgtEl>
                                          <p:spTgt spid="2"/>
                                        </p:tgtEl>
                                        <p:attrNameLst>
                                          <p:attrName>ppt_h</p:attrName>
                                        </p:attrNameLst>
                                      </p:cBhvr>
                                      <p:tavLst>
                                        <p:tav tm="0">
                                          <p:val>
                                            <p:fltVal val="0"/>
                                          </p:val>
                                        </p:tav>
                                        <p:tav tm="100000">
                                          <p:val>
                                            <p:strVal val="#ppt_h"/>
                                          </p:val>
                                        </p:tav>
                                      </p:tavLst>
                                    </p:anim>
                                    <p:animEffect transition="in" filter="fade">
                                      <p:cBhvr>
                                        <p:cTn id="73" dur="750"/>
                                        <p:tgtEl>
                                          <p:spTgt spid="2"/>
                                        </p:tgtEl>
                                      </p:cBhvr>
                                    </p:animEffect>
                                  </p:childTnLst>
                                </p:cTn>
                              </p:par>
                            </p:childTnLst>
                          </p:cTn>
                        </p:par>
                        <p:par>
                          <p:cTn id="74" fill="hold">
                            <p:stCondLst>
                              <p:cond delay="4650"/>
                            </p:stCondLst>
                            <p:childTnLst>
                              <p:par>
                                <p:cTn id="75" presetID="53" presetClass="entr" presetSubtype="16" fill="hold" grpId="0" nodeType="afterEffect">
                                  <p:stCondLst>
                                    <p:cond delay="0"/>
                                  </p:stCondLst>
                                  <p:childTnLst>
                                    <p:set>
                                      <p:cBhvr>
                                        <p:cTn id="76" dur="1" fill="hold">
                                          <p:stCondLst>
                                            <p:cond delay="0"/>
                                          </p:stCondLst>
                                        </p:cTn>
                                        <p:tgtEl>
                                          <p:spTgt spid="4"/>
                                        </p:tgtEl>
                                        <p:attrNameLst>
                                          <p:attrName>style.visibility</p:attrName>
                                        </p:attrNameLst>
                                      </p:cBhvr>
                                      <p:to>
                                        <p:strVal val="visible"/>
                                      </p:to>
                                    </p:set>
                                    <p:anim calcmode="lin" valueType="num">
                                      <p:cBhvr>
                                        <p:cTn id="77" dur="750" fill="hold"/>
                                        <p:tgtEl>
                                          <p:spTgt spid="4"/>
                                        </p:tgtEl>
                                        <p:attrNameLst>
                                          <p:attrName>ppt_w</p:attrName>
                                        </p:attrNameLst>
                                      </p:cBhvr>
                                      <p:tavLst>
                                        <p:tav tm="0">
                                          <p:val>
                                            <p:fltVal val="0"/>
                                          </p:val>
                                        </p:tav>
                                        <p:tav tm="100000">
                                          <p:val>
                                            <p:strVal val="#ppt_w"/>
                                          </p:val>
                                        </p:tav>
                                      </p:tavLst>
                                    </p:anim>
                                    <p:anim calcmode="lin" valueType="num">
                                      <p:cBhvr>
                                        <p:cTn id="78" dur="750" fill="hold"/>
                                        <p:tgtEl>
                                          <p:spTgt spid="4"/>
                                        </p:tgtEl>
                                        <p:attrNameLst>
                                          <p:attrName>ppt_h</p:attrName>
                                        </p:attrNameLst>
                                      </p:cBhvr>
                                      <p:tavLst>
                                        <p:tav tm="0">
                                          <p:val>
                                            <p:fltVal val="0"/>
                                          </p:val>
                                        </p:tav>
                                        <p:tav tm="100000">
                                          <p:val>
                                            <p:strVal val="#ppt_h"/>
                                          </p:val>
                                        </p:tav>
                                      </p:tavLst>
                                    </p:anim>
                                    <p:animEffect transition="in" filter="fade">
                                      <p:cBhvr>
                                        <p:cTn id="79" dur="750"/>
                                        <p:tgtEl>
                                          <p:spTgt spid="4"/>
                                        </p:tgtEl>
                                      </p:cBhvr>
                                    </p:animEffect>
                                  </p:childTnLst>
                                </p:cTn>
                              </p:par>
                            </p:childTnLst>
                          </p:cTn>
                        </p:par>
                        <p:par>
                          <p:cTn id="80" fill="hold">
                            <p:stCondLst>
                              <p:cond delay="5400"/>
                            </p:stCondLst>
                            <p:childTnLst>
                              <p:par>
                                <p:cTn id="81" presetID="53" presetClass="entr" presetSubtype="16" fill="hold" grpId="0" nodeType="after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p:cTn id="83" dur="750" fill="hold"/>
                                        <p:tgtEl>
                                          <p:spTgt spid="25"/>
                                        </p:tgtEl>
                                        <p:attrNameLst>
                                          <p:attrName>ppt_w</p:attrName>
                                        </p:attrNameLst>
                                      </p:cBhvr>
                                      <p:tavLst>
                                        <p:tav tm="0">
                                          <p:val>
                                            <p:fltVal val="0"/>
                                          </p:val>
                                        </p:tav>
                                        <p:tav tm="100000">
                                          <p:val>
                                            <p:strVal val="#ppt_w"/>
                                          </p:val>
                                        </p:tav>
                                      </p:tavLst>
                                    </p:anim>
                                    <p:anim calcmode="lin" valueType="num">
                                      <p:cBhvr>
                                        <p:cTn id="84" dur="750" fill="hold"/>
                                        <p:tgtEl>
                                          <p:spTgt spid="25"/>
                                        </p:tgtEl>
                                        <p:attrNameLst>
                                          <p:attrName>ppt_h</p:attrName>
                                        </p:attrNameLst>
                                      </p:cBhvr>
                                      <p:tavLst>
                                        <p:tav tm="0">
                                          <p:val>
                                            <p:fltVal val="0"/>
                                          </p:val>
                                        </p:tav>
                                        <p:tav tm="100000">
                                          <p:val>
                                            <p:strVal val="#ppt_h"/>
                                          </p:val>
                                        </p:tav>
                                      </p:tavLst>
                                    </p:anim>
                                    <p:animEffect transition="in" filter="fade">
                                      <p:cBhvr>
                                        <p:cTn id="85" dur="750"/>
                                        <p:tgtEl>
                                          <p:spTgt spid="25"/>
                                        </p:tgtEl>
                                      </p:cBhvr>
                                    </p:animEffect>
                                  </p:childTnLst>
                                </p:cTn>
                              </p:par>
                            </p:childTnLst>
                          </p:cTn>
                        </p:par>
                        <p:par>
                          <p:cTn id="86" fill="hold">
                            <p:stCondLst>
                              <p:cond delay="6150"/>
                            </p:stCondLst>
                            <p:childTnLst>
                              <p:par>
                                <p:cTn id="87" presetID="53" presetClass="entr" presetSubtype="16" fill="hold" grpId="0" nodeType="afterEffect">
                                  <p:stCondLst>
                                    <p:cond delay="0"/>
                                  </p:stCondLst>
                                  <p:childTnLst>
                                    <p:set>
                                      <p:cBhvr>
                                        <p:cTn id="88" dur="1" fill="hold">
                                          <p:stCondLst>
                                            <p:cond delay="0"/>
                                          </p:stCondLst>
                                        </p:cTn>
                                        <p:tgtEl>
                                          <p:spTgt spid="5"/>
                                        </p:tgtEl>
                                        <p:attrNameLst>
                                          <p:attrName>style.visibility</p:attrName>
                                        </p:attrNameLst>
                                      </p:cBhvr>
                                      <p:to>
                                        <p:strVal val="visible"/>
                                      </p:to>
                                    </p:set>
                                    <p:anim calcmode="lin" valueType="num">
                                      <p:cBhvr>
                                        <p:cTn id="89" dur="750" fill="hold"/>
                                        <p:tgtEl>
                                          <p:spTgt spid="5"/>
                                        </p:tgtEl>
                                        <p:attrNameLst>
                                          <p:attrName>ppt_w</p:attrName>
                                        </p:attrNameLst>
                                      </p:cBhvr>
                                      <p:tavLst>
                                        <p:tav tm="0">
                                          <p:val>
                                            <p:fltVal val="0"/>
                                          </p:val>
                                        </p:tav>
                                        <p:tav tm="100000">
                                          <p:val>
                                            <p:strVal val="#ppt_w"/>
                                          </p:val>
                                        </p:tav>
                                      </p:tavLst>
                                    </p:anim>
                                    <p:anim calcmode="lin" valueType="num">
                                      <p:cBhvr>
                                        <p:cTn id="90" dur="750" fill="hold"/>
                                        <p:tgtEl>
                                          <p:spTgt spid="5"/>
                                        </p:tgtEl>
                                        <p:attrNameLst>
                                          <p:attrName>ppt_h</p:attrName>
                                        </p:attrNameLst>
                                      </p:cBhvr>
                                      <p:tavLst>
                                        <p:tav tm="0">
                                          <p:val>
                                            <p:fltVal val="0"/>
                                          </p:val>
                                        </p:tav>
                                        <p:tav tm="100000">
                                          <p:val>
                                            <p:strVal val="#ppt_h"/>
                                          </p:val>
                                        </p:tav>
                                      </p:tavLst>
                                    </p:anim>
                                    <p:animEffect transition="in" filter="fade">
                                      <p:cBhvr>
                                        <p:cTn id="91"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6" grpId="0" animBg="1"/>
      <p:bldP spid="7" grpId="0" animBg="1"/>
      <p:bldP spid="9" grpId="0" animBg="1"/>
      <p:bldP spid="10" grpId="0" animBg="1"/>
      <p:bldP spid="19" grpId="0"/>
      <p:bldP spid="22" grpId="0"/>
      <p:bldP spid="23" grpId="0"/>
      <p:bldP spid="24" grpId="0"/>
      <p:bldP spid="2" grpId="0"/>
      <p:bldP spid="4" grpId="0"/>
      <p:bldP spid="5"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073334" y="329625"/>
            <a:ext cx="2646878"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志愿者在行动</a:t>
            </a:r>
            <a:endParaRPr kumimoji="0" lang="zh-CN" altLang="en-US" sz="3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pic>
        <p:nvPicPr>
          <p:cNvPr id="35" name="Picture 9" descr="1211331593657">
            <a:extLst>
              <a:ext uri="{FF2B5EF4-FFF2-40B4-BE49-F238E27FC236}">
                <a16:creationId xmlns:a16="http://schemas.microsoft.com/office/drawing/2014/main" xmlns="" id="{F7644666-76FB-49AC-BC84-8C92DF505613}"/>
              </a:ext>
            </a:extLst>
          </p:cNvPr>
          <p:cNvPicPr>
            <a:picLocks noChangeArrowheads="1"/>
          </p:cNvPicPr>
          <p:nvPr/>
        </p:nvPicPr>
        <p:blipFill>
          <a:blip r:embed="rId4" cstate="print"/>
          <a:srcRect/>
          <a:stretch>
            <a:fillRect/>
          </a:stretch>
        </p:blipFill>
        <p:spPr bwMode="auto">
          <a:xfrm>
            <a:off x="2020150" y="1831832"/>
            <a:ext cx="1544400" cy="1170000"/>
          </a:xfrm>
          <a:prstGeom prst="rect">
            <a:avLst/>
          </a:prstGeom>
          <a:ln>
            <a:noFill/>
          </a:ln>
          <a:effectLst>
            <a:outerShdw blurRad="292100" dist="139700" dir="2700000" algn="tl" rotWithShape="0">
              <a:srgbClr val="333333">
                <a:alpha val="65000"/>
              </a:srgbClr>
            </a:outerShdw>
          </a:effectLst>
        </p:spPr>
      </p:pic>
      <p:cxnSp>
        <p:nvCxnSpPr>
          <p:cNvPr id="36" name="直接连接符 35">
            <a:extLst>
              <a:ext uri="{FF2B5EF4-FFF2-40B4-BE49-F238E27FC236}">
                <a16:creationId xmlns:a16="http://schemas.microsoft.com/office/drawing/2014/main" xmlns="" id="{327280ED-4565-4A1B-9D1F-52E4B0CB5FEB}"/>
              </a:ext>
            </a:extLst>
          </p:cNvPr>
          <p:cNvCxnSpPr/>
          <p:nvPr/>
        </p:nvCxnSpPr>
        <p:spPr>
          <a:xfrm>
            <a:off x="3785241" y="1831832"/>
            <a:ext cx="0" cy="1170000"/>
          </a:xfrm>
          <a:prstGeom prst="line">
            <a:avLst/>
          </a:prstGeom>
          <a:ln w="25400">
            <a:solidFill>
              <a:srgbClr val="E61874"/>
            </a:solidFill>
          </a:ln>
        </p:spPr>
        <p:style>
          <a:lnRef idx="1">
            <a:schemeClr val="accent1"/>
          </a:lnRef>
          <a:fillRef idx="0">
            <a:schemeClr val="accent1"/>
          </a:fillRef>
          <a:effectRef idx="0">
            <a:schemeClr val="accent1"/>
          </a:effectRef>
          <a:fontRef idx="minor">
            <a:schemeClr val="tx1"/>
          </a:fontRef>
        </p:style>
      </p:cxnSp>
      <p:sp>
        <p:nvSpPr>
          <p:cNvPr id="37" name="矩形 36">
            <a:extLst>
              <a:ext uri="{FF2B5EF4-FFF2-40B4-BE49-F238E27FC236}">
                <a16:creationId xmlns:a16="http://schemas.microsoft.com/office/drawing/2014/main" xmlns="" id="{4C36D8BB-8532-4478-8542-64807A0BE45F}"/>
              </a:ext>
            </a:extLst>
          </p:cNvPr>
          <p:cNvSpPr/>
          <p:nvPr/>
        </p:nvSpPr>
        <p:spPr>
          <a:xfrm>
            <a:off x="3949605" y="1927588"/>
            <a:ext cx="6480720" cy="978729"/>
          </a:xfrm>
          <a:prstGeom prst="rect">
            <a:avLst/>
          </a:prstGeom>
        </p:spPr>
        <p:txBody>
          <a:bodyPr wrap="square">
            <a:spAutoFit/>
          </a:bodyPr>
          <a:lstStyle/>
          <a:p>
            <a:pPr>
              <a:lnSpc>
                <a:spcPct val="120000"/>
              </a:lnSpc>
            </a:pPr>
            <a:r>
              <a:rPr lang="en-US" altLang="zh-CN" sz="2000" b="1" dirty="0">
                <a:solidFill>
                  <a:srgbClr val="E61874"/>
                </a:solidFill>
                <a:latin typeface="+mn-ea"/>
                <a:ea typeface="+mn-ea"/>
              </a:rPr>
              <a:t>5·12</a:t>
            </a:r>
            <a:r>
              <a:rPr lang="zh-CN" altLang="en-US" sz="2000" b="1" dirty="0">
                <a:solidFill>
                  <a:srgbClr val="E61874"/>
                </a:solidFill>
                <a:latin typeface="+mn-ea"/>
                <a:ea typeface="+mn-ea"/>
              </a:rPr>
              <a:t>志愿者</a:t>
            </a:r>
            <a:r>
              <a:rPr lang="en-US" altLang="zh-CN" sz="2000" b="1" dirty="0">
                <a:solidFill>
                  <a:srgbClr val="E61874"/>
                </a:solidFill>
                <a:latin typeface="+mn-ea"/>
                <a:ea typeface="+mn-ea"/>
              </a:rPr>
              <a:t>—</a:t>
            </a:r>
            <a:r>
              <a:rPr lang="zh-CN" altLang="en-US" sz="2000" b="1" dirty="0">
                <a:solidFill>
                  <a:srgbClr val="E61874"/>
                </a:solidFill>
                <a:latin typeface="+mn-ea"/>
                <a:ea typeface="+mn-ea"/>
              </a:rPr>
              <a:t>我国规模最大的一次志愿者行动</a:t>
            </a:r>
            <a:endParaRPr lang="en-US" altLang="zh-CN" sz="2000" b="1" dirty="0">
              <a:solidFill>
                <a:srgbClr val="E61874"/>
              </a:solidFill>
              <a:latin typeface="+mn-ea"/>
              <a:ea typeface="+mn-ea"/>
            </a:endParaRPr>
          </a:p>
          <a:p>
            <a:pPr>
              <a:lnSpc>
                <a:spcPct val="120000"/>
              </a:lnSpc>
            </a:pPr>
            <a:r>
              <a:rPr lang="zh-CN" altLang="en-US" sz="1400" dirty="0">
                <a:solidFill>
                  <a:srgbClr val="E61874"/>
                </a:solidFill>
                <a:latin typeface="+mn-ea"/>
                <a:ea typeface="+mn-ea"/>
              </a:rPr>
              <a:t>一位志愿者说：“一个看似巨大的灾难，除以</a:t>
            </a:r>
            <a:r>
              <a:rPr lang="en-US" altLang="zh-CN" sz="1400" dirty="0">
                <a:solidFill>
                  <a:srgbClr val="E61874"/>
                </a:solidFill>
                <a:latin typeface="+mn-ea"/>
                <a:ea typeface="+mn-ea"/>
              </a:rPr>
              <a:t>13</a:t>
            </a:r>
            <a:r>
              <a:rPr lang="zh-CN" altLang="en-US" sz="1400" dirty="0">
                <a:solidFill>
                  <a:srgbClr val="E61874"/>
                </a:solidFill>
                <a:latin typeface="+mn-ea"/>
                <a:ea typeface="+mn-ea"/>
              </a:rPr>
              <a:t>亿就会变得很小；</a:t>
            </a:r>
            <a:r>
              <a:rPr lang="en-US" altLang="zh-CN" sz="1400" dirty="0">
                <a:solidFill>
                  <a:srgbClr val="E61874"/>
                </a:solidFill>
                <a:latin typeface="+mn-ea"/>
                <a:ea typeface="+mn-ea"/>
              </a:rPr>
              <a:t>13</a:t>
            </a:r>
            <a:r>
              <a:rPr lang="zh-CN" altLang="en-US" sz="1400" dirty="0">
                <a:solidFill>
                  <a:srgbClr val="E61874"/>
                </a:solidFill>
                <a:latin typeface="+mn-ea"/>
                <a:ea typeface="+mn-ea"/>
              </a:rPr>
              <a:t>亿人民每人献出一点爱心，就会汇成一片爱的海洋。</a:t>
            </a:r>
            <a:r>
              <a:rPr lang="en-US" altLang="zh-CN" sz="1400" dirty="0">
                <a:solidFill>
                  <a:srgbClr val="E61874"/>
                </a:solidFill>
                <a:latin typeface="+mn-ea"/>
                <a:ea typeface="+mn-ea"/>
              </a:rPr>
              <a:t>……”</a:t>
            </a:r>
          </a:p>
        </p:txBody>
      </p:sp>
      <p:cxnSp>
        <p:nvCxnSpPr>
          <p:cNvPr id="38" name="直接连接符 37">
            <a:extLst>
              <a:ext uri="{FF2B5EF4-FFF2-40B4-BE49-F238E27FC236}">
                <a16:creationId xmlns:a16="http://schemas.microsoft.com/office/drawing/2014/main" xmlns="" id="{6B75E3D8-1993-47F4-BDAE-C74FAC707C03}"/>
              </a:ext>
            </a:extLst>
          </p:cNvPr>
          <p:cNvCxnSpPr/>
          <p:nvPr/>
        </p:nvCxnSpPr>
        <p:spPr>
          <a:xfrm>
            <a:off x="3949605" y="3001832"/>
            <a:ext cx="6408712" cy="0"/>
          </a:xfrm>
          <a:prstGeom prst="line">
            <a:avLst/>
          </a:prstGeom>
          <a:ln>
            <a:solidFill>
              <a:srgbClr val="E61874"/>
            </a:solidFill>
          </a:ln>
        </p:spPr>
        <p:style>
          <a:lnRef idx="1">
            <a:schemeClr val="accent1"/>
          </a:lnRef>
          <a:fillRef idx="0">
            <a:schemeClr val="accent1"/>
          </a:fillRef>
          <a:effectRef idx="0">
            <a:schemeClr val="accent1"/>
          </a:effectRef>
          <a:fontRef idx="minor">
            <a:schemeClr val="tx1"/>
          </a:fontRef>
        </p:style>
      </p:cxnSp>
      <p:pic>
        <p:nvPicPr>
          <p:cNvPr id="39" name="Picture 12" descr="08082515351849">
            <a:extLst>
              <a:ext uri="{FF2B5EF4-FFF2-40B4-BE49-F238E27FC236}">
                <a16:creationId xmlns:a16="http://schemas.microsoft.com/office/drawing/2014/main" xmlns="" id="{352F845A-F378-4717-B26F-A41A2F59F877}"/>
              </a:ext>
            </a:extLst>
          </p:cNvPr>
          <p:cNvPicPr>
            <a:picLocks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2020150" y="4759016"/>
            <a:ext cx="1544400" cy="1170000"/>
          </a:xfrm>
          <a:prstGeom prst="rect">
            <a:avLst/>
          </a:prstGeom>
          <a:ln>
            <a:noFill/>
          </a:ln>
          <a:effectLst>
            <a:outerShdw blurRad="292100" dist="139700" dir="2700000" algn="tl" rotWithShape="0">
              <a:srgbClr val="333333">
                <a:alpha val="65000"/>
              </a:srgbClr>
            </a:outerShdw>
          </a:effectLst>
        </p:spPr>
      </p:pic>
      <p:cxnSp>
        <p:nvCxnSpPr>
          <p:cNvPr id="40" name="直接连接符 39">
            <a:extLst>
              <a:ext uri="{FF2B5EF4-FFF2-40B4-BE49-F238E27FC236}">
                <a16:creationId xmlns:a16="http://schemas.microsoft.com/office/drawing/2014/main" xmlns="" id="{B6F74294-2B8E-4B22-AC03-22EC69813895}"/>
              </a:ext>
            </a:extLst>
          </p:cNvPr>
          <p:cNvCxnSpPr/>
          <p:nvPr/>
        </p:nvCxnSpPr>
        <p:spPr>
          <a:xfrm>
            <a:off x="3785241" y="4742264"/>
            <a:ext cx="4808" cy="1186752"/>
          </a:xfrm>
          <a:prstGeom prst="line">
            <a:avLst/>
          </a:prstGeom>
          <a:ln w="25400">
            <a:solidFill>
              <a:srgbClr val="ED7D31"/>
            </a:solidFill>
          </a:ln>
        </p:spPr>
        <p:style>
          <a:lnRef idx="1">
            <a:schemeClr val="accent1"/>
          </a:lnRef>
          <a:fillRef idx="0">
            <a:schemeClr val="accent1"/>
          </a:fillRef>
          <a:effectRef idx="0">
            <a:schemeClr val="accent1"/>
          </a:effectRef>
          <a:fontRef idx="minor">
            <a:schemeClr val="tx1"/>
          </a:fontRef>
        </p:style>
      </p:cxnSp>
      <p:sp>
        <p:nvSpPr>
          <p:cNvPr id="41" name="矩形 40">
            <a:extLst>
              <a:ext uri="{FF2B5EF4-FFF2-40B4-BE49-F238E27FC236}">
                <a16:creationId xmlns:a16="http://schemas.microsoft.com/office/drawing/2014/main" xmlns="" id="{672CCE47-E2AD-4DD0-8F17-7E67EB0B052A}"/>
              </a:ext>
            </a:extLst>
          </p:cNvPr>
          <p:cNvSpPr/>
          <p:nvPr/>
        </p:nvSpPr>
        <p:spPr>
          <a:xfrm>
            <a:off x="3913601" y="4662197"/>
            <a:ext cx="6444716" cy="1237262"/>
          </a:xfrm>
          <a:prstGeom prst="rect">
            <a:avLst/>
          </a:prstGeom>
        </p:spPr>
        <p:txBody>
          <a:bodyPr wrap="square">
            <a:spAutoFit/>
          </a:bodyPr>
          <a:lstStyle/>
          <a:p>
            <a:pPr>
              <a:lnSpc>
                <a:spcPct val="120000"/>
              </a:lnSpc>
            </a:pPr>
            <a:r>
              <a:rPr lang="zh-CN" altLang="en-US" sz="2000" b="1" dirty="0">
                <a:solidFill>
                  <a:srgbClr val="ED7D31"/>
                </a:solidFill>
                <a:latin typeface="+mn-ea"/>
                <a:ea typeface="+mn-ea"/>
              </a:rPr>
              <a:t>奥运志愿者</a:t>
            </a:r>
            <a:endParaRPr lang="en-US" altLang="zh-CN" sz="2000" b="1" dirty="0">
              <a:solidFill>
                <a:srgbClr val="ED7D31"/>
              </a:solidFill>
              <a:latin typeface="+mn-ea"/>
              <a:ea typeface="+mn-ea"/>
            </a:endParaRPr>
          </a:p>
          <a:p>
            <a:pPr>
              <a:lnSpc>
                <a:spcPct val="120000"/>
              </a:lnSpc>
              <a:buFontTx/>
              <a:buNone/>
            </a:pPr>
            <a:r>
              <a:rPr lang="en-US" altLang="zh-CN" sz="1400" dirty="0">
                <a:solidFill>
                  <a:srgbClr val="ED7D31"/>
                </a:solidFill>
                <a:latin typeface="+mn-ea"/>
                <a:ea typeface="+mn-ea"/>
              </a:rPr>
              <a:t>10</a:t>
            </a:r>
            <a:r>
              <a:rPr lang="zh-CN" altLang="en-US" sz="1400" dirty="0">
                <a:solidFill>
                  <a:srgbClr val="ED7D31"/>
                </a:solidFill>
                <a:latin typeface="+mn-ea"/>
                <a:ea typeface="+mn-ea"/>
              </a:rPr>
              <a:t>万赛会志愿者；</a:t>
            </a:r>
            <a:r>
              <a:rPr lang="en-US" altLang="zh-CN" sz="1400" dirty="0">
                <a:solidFill>
                  <a:srgbClr val="ED7D31"/>
                </a:solidFill>
                <a:latin typeface="+mn-ea"/>
                <a:ea typeface="+mn-ea"/>
              </a:rPr>
              <a:t>20</a:t>
            </a:r>
            <a:r>
              <a:rPr lang="zh-CN" altLang="en-US" sz="1400" dirty="0">
                <a:solidFill>
                  <a:srgbClr val="ED7D31"/>
                </a:solidFill>
                <a:latin typeface="+mn-ea"/>
                <a:ea typeface="+mn-ea"/>
              </a:rPr>
              <a:t>万拉拉队志愿者；</a:t>
            </a:r>
            <a:r>
              <a:rPr lang="en-US" altLang="zh-CN" sz="1400" dirty="0">
                <a:solidFill>
                  <a:srgbClr val="ED7D31"/>
                </a:solidFill>
                <a:latin typeface="+mn-ea"/>
                <a:ea typeface="+mn-ea"/>
              </a:rPr>
              <a:t>40</a:t>
            </a:r>
            <a:r>
              <a:rPr lang="zh-CN" altLang="en-US" sz="1400" dirty="0">
                <a:solidFill>
                  <a:srgbClr val="ED7D31"/>
                </a:solidFill>
                <a:latin typeface="+mn-ea"/>
                <a:ea typeface="+mn-ea"/>
              </a:rPr>
              <a:t>万城市志愿者；</a:t>
            </a:r>
            <a:r>
              <a:rPr lang="en-US" altLang="zh-CN" sz="1400" dirty="0">
                <a:solidFill>
                  <a:srgbClr val="ED7D31"/>
                </a:solidFill>
                <a:latin typeface="+mn-ea"/>
                <a:ea typeface="+mn-ea"/>
              </a:rPr>
              <a:t>100</a:t>
            </a:r>
            <a:r>
              <a:rPr lang="zh-CN" altLang="en-US" sz="1400" dirty="0">
                <a:solidFill>
                  <a:srgbClr val="ED7D31"/>
                </a:solidFill>
                <a:latin typeface="+mn-ea"/>
                <a:ea typeface="+mn-ea"/>
              </a:rPr>
              <a:t>万社会志愿者</a:t>
            </a:r>
            <a:r>
              <a:rPr lang="en-US" altLang="zh-CN" sz="1400" dirty="0">
                <a:solidFill>
                  <a:srgbClr val="ED7D31"/>
                </a:solidFill>
                <a:latin typeface="+mn-ea"/>
                <a:ea typeface="+mn-ea"/>
              </a:rPr>
              <a:t>……</a:t>
            </a:r>
            <a:r>
              <a:rPr lang="zh-CN" altLang="en-US" sz="1400" dirty="0">
                <a:solidFill>
                  <a:srgbClr val="ED7D31"/>
                </a:solidFill>
                <a:latin typeface="+mn-ea"/>
                <a:ea typeface="+mn-ea"/>
              </a:rPr>
              <a:t>北京奥运会、残奥会期间，</a:t>
            </a:r>
            <a:r>
              <a:rPr lang="en-US" altLang="zh-CN" sz="1400" dirty="0">
                <a:solidFill>
                  <a:srgbClr val="ED7D31"/>
                </a:solidFill>
                <a:latin typeface="+mn-ea"/>
                <a:ea typeface="+mn-ea"/>
              </a:rPr>
              <a:t>170</a:t>
            </a:r>
            <a:r>
              <a:rPr lang="zh-CN" altLang="en-US" sz="1400" dirty="0">
                <a:solidFill>
                  <a:srgbClr val="ED7D31"/>
                </a:solidFill>
                <a:latin typeface="+mn-ea"/>
                <a:ea typeface="+mn-ea"/>
              </a:rPr>
              <a:t>多万志愿者用他们真诚的微笑和细致的服务为中国夺得赛场外一块沉甸甸的金牌。</a:t>
            </a:r>
          </a:p>
        </p:txBody>
      </p:sp>
      <p:cxnSp>
        <p:nvCxnSpPr>
          <p:cNvPr id="42" name="直接连接符 41">
            <a:extLst>
              <a:ext uri="{FF2B5EF4-FFF2-40B4-BE49-F238E27FC236}">
                <a16:creationId xmlns:a16="http://schemas.microsoft.com/office/drawing/2014/main" xmlns="" id="{E3F8A11F-AC01-447F-98B5-89D0AAD7F305}"/>
              </a:ext>
            </a:extLst>
          </p:cNvPr>
          <p:cNvCxnSpPr/>
          <p:nvPr/>
        </p:nvCxnSpPr>
        <p:spPr>
          <a:xfrm>
            <a:off x="3949605" y="4425333"/>
            <a:ext cx="64807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xmlns="" id="{69B742FF-34D2-4AA8-AA4B-6E3C31BE8B19}"/>
              </a:ext>
            </a:extLst>
          </p:cNvPr>
          <p:cNvCxnSpPr/>
          <p:nvPr/>
        </p:nvCxnSpPr>
        <p:spPr>
          <a:xfrm flipV="1">
            <a:off x="3949605" y="5929016"/>
            <a:ext cx="6480720" cy="3495"/>
          </a:xfrm>
          <a:prstGeom prst="line">
            <a:avLst/>
          </a:prstGeom>
          <a:ln>
            <a:solidFill>
              <a:srgbClr val="ED7D31"/>
            </a:solidFill>
          </a:ln>
        </p:spPr>
        <p:style>
          <a:lnRef idx="1">
            <a:schemeClr val="accent1"/>
          </a:lnRef>
          <a:fillRef idx="0">
            <a:schemeClr val="accent1"/>
          </a:fillRef>
          <a:effectRef idx="0">
            <a:schemeClr val="accent1"/>
          </a:effectRef>
          <a:fontRef idx="minor">
            <a:schemeClr val="tx1"/>
          </a:fontRef>
        </p:style>
      </p:cxnSp>
      <p:pic>
        <p:nvPicPr>
          <p:cNvPr id="44" name="Picture 12" descr="8bc3a70184eed72d738da58a">
            <a:extLst>
              <a:ext uri="{FF2B5EF4-FFF2-40B4-BE49-F238E27FC236}">
                <a16:creationId xmlns:a16="http://schemas.microsoft.com/office/drawing/2014/main" xmlns="" id="{F4A77CFA-37C3-45E5-8FF7-F0EFC732D5D7}"/>
              </a:ext>
            </a:extLst>
          </p:cNvPr>
          <p:cNvPicPr>
            <a:picLocks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2020150" y="3268216"/>
            <a:ext cx="1544400" cy="1170000"/>
          </a:xfrm>
          <a:prstGeom prst="rect">
            <a:avLst/>
          </a:prstGeom>
          <a:ln>
            <a:noFill/>
          </a:ln>
          <a:effectLst>
            <a:outerShdw blurRad="292100" dist="139700" dir="2700000" algn="tl" rotWithShape="0">
              <a:srgbClr val="333333">
                <a:alpha val="65000"/>
              </a:srgbClr>
            </a:outerShdw>
          </a:effectLst>
        </p:spPr>
      </p:pic>
      <p:cxnSp>
        <p:nvCxnSpPr>
          <p:cNvPr id="45" name="直接连接符 44">
            <a:extLst>
              <a:ext uri="{FF2B5EF4-FFF2-40B4-BE49-F238E27FC236}">
                <a16:creationId xmlns:a16="http://schemas.microsoft.com/office/drawing/2014/main" xmlns="" id="{2AA3D183-2031-482D-99C1-7F0DDDDC97CD}"/>
              </a:ext>
            </a:extLst>
          </p:cNvPr>
          <p:cNvCxnSpPr/>
          <p:nvPr/>
        </p:nvCxnSpPr>
        <p:spPr>
          <a:xfrm>
            <a:off x="3785241" y="3268216"/>
            <a:ext cx="0" cy="1170000"/>
          </a:xfrm>
          <a:prstGeom prst="line">
            <a:avLst/>
          </a:prstGeom>
          <a:ln w="25400">
            <a:solidFill>
              <a:srgbClr val="0087D2"/>
            </a:solidFill>
          </a:ln>
        </p:spPr>
        <p:style>
          <a:lnRef idx="1">
            <a:schemeClr val="accent1"/>
          </a:lnRef>
          <a:fillRef idx="0">
            <a:schemeClr val="accent1"/>
          </a:fillRef>
          <a:effectRef idx="0">
            <a:schemeClr val="accent1"/>
          </a:effectRef>
          <a:fontRef idx="minor">
            <a:schemeClr val="tx1"/>
          </a:fontRef>
        </p:style>
      </p:cxnSp>
      <p:sp>
        <p:nvSpPr>
          <p:cNvPr id="46" name="矩形 45">
            <a:extLst>
              <a:ext uri="{FF2B5EF4-FFF2-40B4-BE49-F238E27FC236}">
                <a16:creationId xmlns:a16="http://schemas.microsoft.com/office/drawing/2014/main" xmlns="" id="{C3832D34-636F-4C62-81A9-699AD330D2D8}"/>
              </a:ext>
            </a:extLst>
          </p:cNvPr>
          <p:cNvSpPr/>
          <p:nvPr/>
        </p:nvSpPr>
        <p:spPr>
          <a:xfrm>
            <a:off x="3964366" y="3196208"/>
            <a:ext cx="6480720" cy="1237262"/>
          </a:xfrm>
          <a:prstGeom prst="rect">
            <a:avLst/>
          </a:prstGeom>
        </p:spPr>
        <p:txBody>
          <a:bodyPr wrap="square">
            <a:spAutoFit/>
          </a:bodyPr>
          <a:lstStyle/>
          <a:p>
            <a:pPr>
              <a:lnSpc>
                <a:spcPct val="120000"/>
              </a:lnSpc>
            </a:pPr>
            <a:r>
              <a:rPr lang="zh-CN" altLang="en-US" sz="2000" b="1" dirty="0">
                <a:solidFill>
                  <a:srgbClr val="0087D2"/>
                </a:solidFill>
                <a:latin typeface="+mn-ea"/>
                <a:ea typeface="+mn-ea"/>
              </a:rPr>
              <a:t>上海世博会志愿者</a:t>
            </a:r>
            <a:endParaRPr lang="en-US" altLang="zh-CN" sz="2000" b="1" dirty="0">
              <a:solidFill>
                <a:srgbClr val="0087D2"/>
              </a:solidFill>
              <a:latin typeface="+mn-ea"/>
              <a:ea typeface="+mn-ea"/>
            </a:endParaRPr>
          </a:p>
          <a:p>
            <a:pPr lvl="0" eaLnBrk="0" hangingPunct="0">
              <a:lnSpc>
                <a:spcPct val="120000"/>
              </a:lnSpc>
              <a:spcBef>
                <a:spcPts val="0"/>
              </a:spcBef>
              <a:defRPr/>
            </a:pPr>
            <a:r>
              <a:rPr lang="zh-CN" altLang="en-US" sz="1400" dirty="0">
                <a:solidFill>
                  <a:srgbClr val="0087D2"/>
                </a:solidFill>
                <a:latin typeface="+mn-ea"/>
                <a:ea typeface="+mn-ea"/>
              </a:rPr>
              <a:t>上海世博会共有</a:t>
            </a:r>
            <a:r>
              <a:rPr lang="en-US" altLang="zh-CN" sz="1400" dirty="0">
                <a:solidFill>
                  <a:srgbClr val="0087D2"/>
                </a:solidFill>
                <a:latin typeface="+mn-ea"/>
                <a:ea typeface="+mn-ea"/>
              </a:rPr>
              <a:t>79965</a:t>
            </a:r>
            <a:r>
              <a:rPr lang="zh-CN" altLang="en-US" sz="1400" dirty="0">
                <a:solidFill>
                  <a:srgbClr val="0087D2"/>
                </a:solidFill>
                <a:latin typeface="+mn-ea"/>
                <a:ea typeface="+mn-ea"/>
              </a:rPr>
              <a:t>名园区志愿者，其中包括</a:t>
            </a:r>
            <a:r>
              <a:rPr lang="en-US" altLang="zh-CN" sz="1400" dirty="0">
                <a:solidFill>
                  <a:srgbClr val="0087D2"/>
                </a:solidFill>
                <a:latin typeface="+mn-ea"/>
                <a:ea typeface="+mn-ea"/>
              </a:rPr>
              <a:t>1266</a:t>
            </a:r>
            <a:r>
              <a:rPr lang="zh-CN" altLang="en-US" sz="1400" dirty="0">
                <a:solidFill>
                  <a:srgbClr val="0087D2"/>
                </a:solidFill>
                <a:latin typeface="+mn-ea"/>
                <a:ea typeface="+mn-ea"/>
              </a:rPr>
              <a:t>名国内其它省区市志愿者和</a:t>
            </a:r>
            <a:r>
              <a:rPr lang="en-US" altLang="zh-CN" sz="1400" dirty="0">
                <a:solidFill>
                  <a:srgbClr val="0087D2"/>
                </a:solidFill>
                <a:latin typeface="+mn-ea"/>
                <a:ea typeface="+mn-ea"/>
              </a:rPr>
              <a:t>204</a:t>
            </a:r>
            <a:r>
              <a:rPr lang="zh-CN" altLang="en-US" sz="1400" dirty="0">
                <a:solidFill>
                  <a:srgbClr val="0087D2"/>
                </a:solidFill>
                <a:latin typeface="+mn-ea"/>
                <a:ea typeface="+mn-ea"/>
              </a:rPr>
              <a:t>名境外志愿者。这些志愿者分</a:t>
            </a:r>
            <a:r>
              <a:rPr lang="en-US" altLang="zh-CN" sz="1400" dirty="0">
                <a:solidFill>
                  <a:srgbClr val="0087D2"/>
                </a:solidFill>
                <a:latin typeface="+mn-ea"/>
                <a:ea typeface="+mn-ea"/>
              </a:rPr>
              <a:t>13</a:t>
            </a:r>
            <a:r>
              <a:rPr lang="zh-CN" altLang="en-US" sz="1400" dirty="0">
                <a:solidFill>
                  <a:srgbClr val="0087D2"/>
                </a:solidFill>
                <a:latin typeface="+mn-ea"/>
                <a:ea typeface="+mn-ea"/>
              </a:rPr>
              <a:t>批次</a:t>
            </a:r>
            <a:r>
              <a:rPr lang="en-US" altLang="zh-CN" sz="1400" dirty="0">
                <a:solidFill>
                  <a:srgbClr val="0087D2"/>
                </a:solidFill>
                <a:latin typeface="+mn-ea"/>
                <a:ea typeface="+mn-ea"/>
              </a:rPr>
              <a:t>,</a:t>
            </a:r>
            <a:r>
              <a:rPr lang="zh-CN" altLang="en-US" sz="1400" dirty="0">
                <a:solidFill>
                  <a:srgbClr val="0087D2"/>
                </a:solidFill>
                <a:latin typeface="+mn-ea"/>
                <a:ea typeface="+mn-ea"/>
              </a:rPr>
              <a:t>为游客提供了</a:t>
            </a:r>
            <a:r>
              <a:rPr lang="en-US" altLang="zh-CN" sz="1400" dirty="0">
                <a:solidFill>
                  <a:srgbClr val="0087D2"/>
                </a:solidFill>
                <a:latin typeface="+mn-ea"/>
                <a:ea typeface="+mn-ea"/>
              </a:rPr>
              <a:t>129</a:t>
            </a:r>
            <a:r>
              <a:rPr lang="zh-CN" altLang="en-US" sz="1400" dirty="0">
                <a:solidFill>
                  <a:srgbClr val="0087D2"/>
                </a:solidFill>
                <a:latin typeface="+mn-ea"/>
                <a:ea typeface="+mn-ea"/>
              </a:rPr>
              <a:t>万班次、</a:t>
            </a:r>
            <a:r>
              <a:rPr lang="en-US" altLang="zh-CN" sz="1400" dirty="0">
                <a:solidFill>
                  <a:srgbClr val="0087D2"/>
                </a:solidFill>
                <a:latin typeface="+mn-ea"/>
                <a:ea typeface="+mn-ea"/>
              </a:rPr>
              <a:t>1000</a:t>
            </a:r>
            <a:r>
              <a:rPr lang="zh-CN" altLang="en-US" sz="1400" dirty="0">
                <a:solidFill>
                  <a:srgbClr val="0087D2"/>
                </a:solidFill>
                <a:latin typeface="+mn-ea"/>
                <a:ea typeface="+mn-ea"/>
              </a:rPr>
              <a:t>万小时约</a:t>
            </a:r>
            <a:r>
              <a:rPr lang="en-US" altLang="zh-CN" sz="1400" dirty="0">
                <a:solidFill>
                  <a:srgbClr val="0087D2"/>
                </a:solidFill>
                <a:latin typeface="+mn-ea"/>
                <a:ea typeface="+mn-ea"/>
              </a:rPr>
              <a:t>4.6</a:t>
            </a:r>
            <a:r>
              <a:rPr lang="zh-CN" altLang="en-US" sz="1400" dirty="0">
                <a:solidFill>
                  <a:srgbClr val="0087D2"/>
                </a:solidFill>
                <a:latin typeface="+mn-ea"/>
                <a:ea typeface="+mn-ea"/>
              </a:rPr>
              <a:t>亿人次的服务。 </a:t>
            </a:r>
          </a:p>
        </p:txBody>
      </p:sp>
    </p:spTree>
    <p:extLst>
      <p:ext uri="{BB962C8B-B14F-4D97-AF65-F5344CB8AC3E}">
        <p14:creationId xmlns:p14="http://schemas.microsoft.com/office/powerpoint/2010/main" val="37356824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ppt_w</p:attrName>
                                        </p:attrNameLst>
                                      </p:cBhvr>
                                      <p:tavLst>
                                        <p:tav tm="0">
                                          <p:val>
                                            <p:fltVal val="0"/>
                                          </p:val>
                                        </p:tav>
                                        <p:tav tm="100000">
                                          <p:val>
                                            <p:strVal val="#ppt_w"/>
                                          </p:val>
                                        </p:tav>
                                      </p:tavLst>
                                    </p:anim>
                                    <p:anim calcmode="lin" valueType="num">
                                      <p:cBhvr>
                                        <p:cTn id="12" dur="500" fill="hold"/>
                                        <p:tgtEl>
                                          <p:spTgt spid="35"/>
                                        </p:tgtEl>
                                        <p:attrNameLst>
                                          <p:attrName>ppt_h</p:attrName>
                                        </p:attrNameLst>
                                      </p:cBhvr>
                                      <p:tavLst>
                                        <p:tav tm="0">
                                          <p:val>
                                            <p:fltVal val="0"/>
                                          </p:val>
                                        </p:tav>
                                        <p:tav tm="100000">
                                          <p:val>
                                            <p:strVal val="#ppt_h"/>
                                          </p:val>
                                        </p:tav>
                                      </p:tavLst>
                                    </p:anim>
                                    <p:animEffect transition="in" filter="fade">
                                      <p:cBhvr>
                                        <p:cTn id="13" dur="500"/>
                                        <p:tgtEl>
                                          <p:spTgt spid="35"/>
                                        </p:tgtEl>
                                      </p:cBhvr>
                                    </p:animEffect>
                                  </p:childTnLst>
                                </p:cTn>
                              </p:par>
                            </p:childTnLst>
                          </p:cTn>
                        </p:par>
                        <p:par>
                          <p:cTn id="14" fill="hold">
                            <p:stCondLst>
                              <p:cond delay="1250"/>
                            </p:stCondLst>
                            <p:childTnLst>
                              <p:par>
                                <p:cTn id="15" presetID="53" presetClass="entr" presetSubtype="16"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750"/>
                            </p:stCondLst>
                            <p:childTnLst>
                              <p:par>
                                <p:cTn id="21" presetID="53" presetClass="entr" presetSubtype="16"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childTnLst>
                                </p:cTn>
                              </p:par>
                            </p:childTnLst>
                          </p:cTn>
                        </p:par>
                        <p:par>
                          <p:cTn id="26" fill="hold">
                            <p:stCondLst>
                              <p:cond delay="2250"/>
                            </p:stCondLst>
                            <p:childTnLst>
                              <p:par>
                                <p:cTn id="27" presetID="53" presetClass="entr" presetSubtype="16"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Effect transition="in" filter="fade">
                                      <p:cBhvr>
                                        <p:cTn id="31" dur="500"/>
                                        <p:tgtEl>
                                          <p:spTgt spid="38"/>
                                        </p:tgtEl>
                                      </p:cBhvr>
                                    </p:animEffect>
                                  </p:childTnLst>
                                </p:cTn>
                              </p:par>
                            </p:childTnLst>
                          </p:cTn>
                        </p:par>
                        <p:par>
                          <p:cTn id="32" fill="hold">
                            <p:stCondLst>
                              <p:cond delay="2750"/>
                            </p:stCondLst>
                            <p:childTnLst>
                              <p:par>
                                <p:cTn id="33" presetID="53" presetClass="entr" presetSubtype="16" fill="hold"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500" fill="hold"/>
                                        <p:tgtEl>
                                          <p:spTgt spid="39"/>
                                        </p:tgtEl>
                                        <p:attrNameLst>
                                          <p:attrName>ppt_w</p:attrName>
                                        </p:attrNameLst>
                                      </p:cBhvr>
                                      <p:tavLst>
                                        <p:tav tm="0">
                                          <p:val>
                                            <p:fltVal val="0"/>
                                          </p:val>
                                        </p:tav>
                                        <p:tav tm="100000">
                                          <p:val>
                                            <p:strVal val="#ppt_w"/>
                                          </p:val>
                                        </p:tav>
                                      </p:tavLst>
                                    </p:anim>
                                    <p:anim calcmode="lin" valueType="num">
                                      <p:cBhvr>
                                        <p:cTn id="36" dur="500" fill="hold"/>
                                        <p:tgtEl>
                                          <p:spTgt spid="39"/>
                                        </p:tgtEl>
                                        <p:attrNameLst>
                                          <p:attrName>ppt_h</p:attrName>
                                        </p:attrNameLst>
                                      </p:cBhvr>
                                      <p:tavLst>
                                        <p:tav tm="0">
                                          <p:val>
                                            <p:fltVal val="0"/>
                                          </p:val>
                                        </p:tav>
                                        <p:tav tm="100000">
                                          <p:val>
                                            <p:strVal val="#ppt_h"/>
                                          </p:val>
                                        </p:tav>
                                      </p:tavLst>
                                    </p:anim>
                                    <p:animEffect transition="in" filter="fade">
                                      <p:cBhvr>
                                        <p:cTn id="37" dur="500"/>
                                        <p:tgtEl>
                                          <p:spTgt spid="39"/>
                                        </p:tgtEl>
                                      </p:cBhvr>
                                    </p:animEffect>
                                  </p:childTnLst>
                                </p:cTn>
                              </p:par>
                            </p:childTnLst>
                          </p:cTn>
                        </p:par>
                        <p:par>
                          <p:cTn id="38" fill="hold">
                            <p:stCondLst>
                              <p:cond delay="3250"/>
                            </p:stCondLst>
                            <p:childTnLst>
                              <p:par>
                                <p:cTn id="39" presetID="53" presetClass="entr" presetSubtype="16"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Effect transition="in" filter="fade">
                                      <p:cBhvr>
                                        <p:cTn id="43" dur="500"/>
                                        <p:tgtEl>
                                          <p:spTgt spid="40"/>
                                        </p:tgtEl>
                                      </p:cBhvr>
                                    </p:animEffect>
                                  </p:childTnLst>
                                </p:cTn>
                              </p:par>
                            </p:childTnLst>
                          </p:cTn>
                        </p:par>
                        <p:par>
                          <p:cTn id="44" fill="hold">
                            <p:stCondLst>
                              <p:cond delay="3750"/>
                            </p:stCondLst>
                            <p:childTnLst>
                              <p:par>
                                <p:cTn id="45" presetID="53" presetClass="entr" presetSubtype="16"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p:cTn id="47" dur="500" fill="hold"/>
                                        <p:tgtEl>
                                          <p:spTgt spid="41"/>
                                        </p:tgtEl>
                                        <p:attrNameLst>
                                          <p:attrName>ppt_w</p:attrName>
                                        </p:attrNameLst>
                                      </p:cBhvr>
                                      <p:tavLst>
                                        <p:tav tm="0">
                                          <p:val>
                                            <p:fltVal val="0"/>
                                          </p:val>
                                        </p:tav>
                                        <p:tav tm="100000">
                                          <p:val>
                                            <p:strVal val="#ppt_w"/>
                                          </p:val>
                                        </p:tav>
                                      </p:tavLst>
                                    </p:anim>
                                    <p:anim calcmode="lin" valueType="num">
                                      <p:cBhvr>
                                        <p:cTn id="48" dur="500" fill="hold"/>
                                        <p:tgtEl>
                                          <p:spTgt spid="41"/>
                                        </p:tgtEl>
                                        <p:attrNameLst>
                                          <p:attrName>ppt_h</p:attrName>
                                        </p:attrNameLst>
                                      </p:cBhvr>
                                      <p:tavLst>
                                        <p:tav tm="0">
                                          <p:val>
                                            <p:fltVal val="0"/>
                                          </p:val>
                                        </p:tav>
                                        <p:tav tm="100000">
                                          <p:val>
                                            <p:strVal val="#ppt_h"/>
                                          </p:val>
                                        </p:tav>
                                      </p:tavLst>
                                    </p:anim>
                                    <p:animEffect transition="in" filter="fade">
                                      <p:cBhvr>
                                        <p:cTn id="49" dur="500"/>
                                        <p:tgtEl>
                                          <p:spTgt spid="41"/>
                                        </p:tgtEl>
                                      </p:cBhvr>
                                    </p:animEffect>
                                  </p:childTnLst>
                                </p:cTn>
                              </p:par>
                            </p:childTnLst>
                          </p:cTn>
                        </p:par>
                        <p:par>
                          <p:cTn id="50" fill="hold">
                            <p:stCondLst>
                              <p:cond delay="4250"/>
                            </p:stCondLst>
                            <p:childTnLst>
                              <p:par>
                                <p:cTn id="51" presetID="53" presetClass="entr" presetSubtype="16"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500" fill="hold"/>
                                        <p:tgtEl>
                                          <p:spTgt spid="42"/>
                                        </p:tgtEl>
                                        <p:attrNameLst>
                                          <p:attrName>ppt_w</p:attrName>
                                        </p:attrNameLst>
                                      </p:cBhvr>
                                      <p:tavLst>
                                        <p:tav tm="0">
                                          <p:val>
                                            <p:fltVal val="0"/>
                                          </p:val>
                                        </p:tav>
                                        <p:tav tm="100000">
                                          <p:val>
                                            <p:strVal val="#ppt_w"/>
                                          </p:val>
                                        </p:tav>
                                      </p:tavLst>
                                    </p:anim>
                                    <p:anim calcmode="lin" valueType="num">
                                      <p:cBhvr>
                                        <p:cTn id="54" dur="500" fill="hold"/>
                                        <p:tgtEl>
                                          <p:spTgt spid="42"/>
                                        </p:tgtEl>
                                        <p:attrNameLst>
                                          <p:attrName>ppt_h</p:attrName>
                                        </p:attrNameLst>
                                      </p:cBhvr>
                                      <p:tavLst>
                                        <p:tav tm="0">
                                          <p:val>
                                            <p:fltVal val="0"/>
                                          </p:val>
                                        </p:tav>
                                        <p:tav tm="100000">
                                          <p:val>
                                            <p:strVal val="#ppt_h"/>
                                          </p:val>
                                        </p:tav>
                                      </p:tavLst>
                                    </p:anim>
                                    <p:animEffect transition="in" filter="fade">
                                      <p:cBhvr>
                                        <p:cTn id="55" dur="500"/>
                                        <p:tgtEl>
                                          <p:spTgt spid="42"/>
                                        </p:tgtEl>
                                      </p:cBhvr>
                                    </p:animEffect>
                                  </p:childTnLst>
                                </p:cTn>
                              </p:par>
                            </p:childTnLst>
                          </p:cTn>
                        </p:par>
                        <p:par>
                          <p:cTn id="56" fill="hold">
                            <p:stCondLst>
                              <p:cond delay="4750"/>
                            </p:stCondLst>
                            <p:childTnLst>
                              <p:par>
                                <p:cTn id="57" presetID="53" presetClass="entr" presetSubtype="16" fill="hold" nodeType="afterEffect">
                                  <p:stCondLst>
                                    <p:cond delay="0"/>
                                  </p:stCondLst>
                                  <p:childTnLst>
                                    <p:set>
                                      <p:cBhvr>
                                        <p:cTn id="58" dur="1" fill="hold">
                                          <p:stCondLst>
                                            <p:cond delay="0"/>
                                          </p:stCondLst>
                                        </p:cTn>
                                        <p:tgtEl>
                                          <p:spTgt spid="43"/>
                                        </p:tgtEl>
                                        <p:attrNameLst>
                                          <p:attrName>style.visibility</p:attrName>
                                        </p:attrNameLst>
                                      </p:cBhvr>
                                      <p:to>
                                        <p:strVal val="visible"/>
                                      </p:to>
                                    </p:set>
                                    <p:anim calcmode="lin" valueType="num">
                                      <p:cBhvr>
                                        <p:cTn id="59" dur="500" fill="hold"/>
                                        <p:tgtEl>
                                          <p:spTgt spid="43"/>
                                        </p:tgtEl>
                                        <p:attrNameLst>
                                          <p:attrName>ppt_w</p:attrName>
                                        </p:attrNameLst>
                                      </p:cBhvr>
                                      <p:tavLst>
                                        <p:tav tm="0">
                                          <p:val>
                                            <p:fltVal val="0"/>
                                          </p:val>
                                        </p:tav>
                                        <p:tav tm="100000">
                                          <p:val>
                                            <p:strVal val="#ppt_w"/>
                                          </p:val>
                                        </p:tav>
                                      </p:tavLst>
                                    </p:anim>
                                    <p:anim calcmode="lin" valueType="num">
                                      <p:cBhvr>
                                        <p:cTn id="60" dur="500" fill="hold"/>
                                        <p:tgtEl>
                                          <p:spTgt spid="43"/>
                                        </p:tgtEl>
                                        <p:attrNameLst>
                                          <p:attrName>ppt_h</p:attrName>
                                        </p:attrNameLst>
                                      </p:cBhvr>
                                      <p:tavLst>
                                        <p:tav tm="0">
                                          <p:val>
                                            <p:fltVal val="0"/>
                                          </p:val>
                                        </p:tav>
                                        <p:tav tm="100000">
                                          <p:val>
                                            <p:strVal val="#ppt_h"/>
                                          </p:val>
                                        </p:tav>
                                      </p:tavLst>
                                    </p:anim>
                                    <p:animEffect transition="in" filter="fade">
                                      <p:cBhvr>
                                        <p:cTn id="61" dur="500"/>
                                        <p:tgtEl>
                                          <p:spTgt spid="43"/>
                                        </p:tgtEl>
                                      </p:cBhvr>
                                    </p:animEffect>
                                  </p:childTnLst>
                                </p:cTn>
                              </p:par>
                            </p:childTnLst>
                          </p:cTn>
                        </p:par>
                        <p:par>
                          <p:cTn id="62" fill="hold">
                            <p:stCondLst>
                              <p:cond delay="5250"/>
                            </p:stCondLst>
                            <p:childTnLst>
                              <p:par>
                                <p:cTn id="63" presetID="53" presetClass="entr" presetSubtype="16" fill="hold" nodeType="afterEffect">
                                  <p:stCondLst>
                                    <p:cond delay="0"/>
                                  </p:stCondLst>
                                  <p:childTnLst>
                                    <p:set>
                                      <p:cBhvr>
                                        <p:cTn id="64" dur="1" fill="hold">
                                          <p:stCondLst>
                                            <p:cond delay="0"/>
                                          </p:stCondLst>
                                        </p:cTn>
                                        <p:tgtEl>
                                          <p:spTgt spid="44"/>
                                        </p:tgtEl>
                                        <p:attrNameLst>
                                          <p:attrName>style.visibility</p:attrName>
                                        </p:attrNameLst>
                                      </p:cBhvr>
                                      <p:to>
                                        <p:strVal val="visible"/>
                                      </p:to>
                                    </p:set>
                                    <p:anim calcmode="lin" valueType="num">
                                      <p:cBhvr>
                                        <p:cTn id="65" dur="500" fill="hold"/>
                                        <p:tgtEl>
                                          <p:spTgt spid="44"/>
                                        </p:tgtEl>
                                        <p:attrNameLst>
                                          <p:attrName>ppt_w</p:attrName>
                                        </p:attrNameLst>
                                      </p:cBhvr>
                                      <p:tavLst>
                                        <p:tav tm="0">
                                          <p:val>
                                            <p:fltVal val="0"/>
                                          </p:val>
                                        </p:tav>
                                        <p:tav tm="100000">
                                          <p:val>
                                            <p:strVal val="#ppt_w"/>
                                          </p:val>
                                        </p:tav>
                                      </p:tavLst>
                                    </p:anim>
                                    <p:anim calcmode="lin" valueType="num">
                                      <p:cBhvr>
                                        <p:cTn id="66" dur="500" fill="hold"/>
                                        <p:tgtEl>
                                          <p:spTgt spid="44"/>
                                        </p:tgtEl>
                                        <p:attrNameLst>
                                          <p:attrName>ppt_h</p:attrName>
                                        </p:attrNameLst>
                                      </p:cBhvr>
                                      <p:tavLst>
                                        <p:tav tm="0">
                                          <p:val>
                                            <p:fltVal val="0"/>
                                          </p:val>
                                        </p:tav>
                                        <p:tav tm="100000">
                                          <p:val>
                                            <p:strVal val="#ppt_h"/>
                                          </p:val>
                                        </p:tav>
                                      </p:tavLst>
                                    </p:anim>
                                    <p:animEffect transition="in" filter="fade">
                                      <p:cBhvr>
                                        <p:cTn id="67" dur="500"/>
                                        <p:tgtEl>
                                          <p:spTgt spid="44"/>
                                        </p:tgtEl>
                                      </p:cBhvr>
                                    </p:animEffect>
                                  </p:childTnLst>
                                </p:cTn>
                              </p:par>
                            </p:childTnLst>
                          </p:cTn>
                        </p:par>
                        <p:par>
                          <p:cTn id="68" fill="hold">
                            <p:stCondLst>
                              <p:cond delay="5750"/>
                            </p:stCondLst>
                            <p:childTnLst>
                              <p:par>
                                <p:cTn id="69" presetID="53" presetClass="entr" presetSubtype="16" fill="hold" nodeType="afterEffect">
                                  <p:stCondLst>
                                    <p:cond delay="0"/>
                                  </p:stCondLst>
                                  <p:childTnLst>
                                    <p:set>
                                      <p:cBhvr>
                                        <p:cTn id="70" dur="1" fill="hold">
                                          <p:stCondLst>
                                            <p:cond delay="0"/>
                                          </p:stCondLst>
                                        </p:cTn>
                                        <p:tgtEl>
                                          <p:spTgt spid="45"/>
                                        </p:tgtEl>
                                        <p:attrNameLst>
                                          <p:attrName>style.visibility</p:attrName>
                                        </p:attrNameLst>
                                      </p:cBhvr>
                                      <p:to>
                                        <p:strVal val="visible"/>
                                      </p:to>
                                    </p:set>
                                    <p:anim calcmode="lin" valueType="num">
                                      <p:cBhvr>
                                        <p:cTn id="71" dur="500" fill="hold"/>
                                        <p:tgtEl>
                                          <p:spTgt spid="45"/>
                                        </p:tgtEl>
                                        <p:attrNameLst>
                                          <p:attrName>ppt_w</p:attrName>
                                        </p:attrNameLst>
                                      </p:cBhvr>
                                      <p:tavLst>
                                        <p:tav tm="0">
                                          <p:val>
                                            <p:fltVal val="0"/>
                                          </p:val>
                                        </p:tav>
                                        <p:tav tm="100000">
                                          <p:val>
                                            <p:strVal val="#ppt_w"/>
                                          </p:val>
                                        </p:tav>
                                      </p:tavLst>
                                    </p:anim>
                                    <p:anim calcmode="lin" valueType="num">
                                      <p:cBhvr>
                                        <p:cTn id="72" dur="500" fill="hold"/>
                                        <p:tgtEl>
                                          <p:spTgt spid="45"/>
                                        </p:tgtEl>
                                        <p:attrNameLst>
                                          <p:attrName>ppt_h</p:attrName>
                                        </p:attrNameLst>
                                      </p:cBhvr>
                                      <p:tavLst>
                                        <p:tav tm="0">
                                          <p:val>
                                            <p:fltVal val="0"/>
                                          </p:val>
                                        </p:tav>
                                        <p:tav tm="100000">
                                          <p:val>
                                            <p:strVal val="#ppt_h"/>
                                          </p:val>
                                        </p:tav>
                                      </p:tavLst>
                                    </p:anim>
                                    <p:animEffect transition="in" filter="fade">
                                      <p:cBhvr>
                                        <p:cTn id="73" dur="500"/>
                                        <p:tgtEl>
                                          <p:spTgt spid="45"/>
                                        </p:tgtEl>
                                      </p:cBhvr>
                                    </p:animEffect>
                                  </p:childTnLst>
                                </p:cTn>
                              </p:par>
                            </p:childTnLst>
                          </p:cTn>
                        </p:par>
                        <p:par>
                          <p:cTn id="74" fill="hold">
                            <p:stCondLst>
                              <p:cond delay="6250"/>
                            </p:stCondLst>
                            <p:childTnLst>
                              <p:par>
                                <p:cTn id="75" presetID="53" presetClass="entr" presetSubtype="16" fill="hold" grpId="0" nodeType="afterEffect">
                                  <p:stCondLst>
                                    <p:cond delay="0"/>
                                  </p:stCondLst>
                                  <p:childTnLst>
                                    <p:set>
                                      <p:cBhvr>
                                        <p:cTn id="76" dur="1" fill="hold">
                                          <p:stCondLst>
                                            <p:cond delay="0"/>
                                          </p:stCondLst>
                                        </p:cTn>
                                        <p:tgtEl>
                                          <p:spTgt spid="46"/>
                                        </p:tgtEl>
                                        <p:attrNameLst>
                                          <p:attrName>style.visibility</p:attrName>
                                        </p:attrNameLst>
                                      </p:cBhvr>
                                      <p:to>
                                        <p:strVal val="visible"/>
                                      </p:to>
                                    </p:set>
                                    <p:anim calcmode="lin" valueType="num">
                                      <p:cBhvr>
                                        <p:cTn id="77" dur="500" fill="hold"/>
                                        <p:tgtEl>
                                          <p:spTgt spid="46"/>
                                        </p:tgtEl>
                                        <p:attrNameLst>
                                          <p:attrName>ppt_w</p:attrName>
                                        </p:attrNameLst>
                                      </p:cBhvr>
                                      <p:tavLst>
                                        <p:tav tm="0">
                                          <p:val>
                                            <p:fltVal val="0"/>
                                          </p:val>
                                        </p:tav>
                                        <p:tav tm="100000">
                                          <p:val>
                                            <p:strVal val="#ppt_w"/>
                                          </p:val>
                                        </p:tav>
                                      </p:tavLst>
                                    </p:anim>
                                    <p:anim calcmode="lin" valueType="num">
                                      <p:cBhvr>
                                        <p:cTn id="78" dur="500" fill="hold"/>
                                        <p:tgtEl>
                                          <p:spTgt spid="46"/>
                                        </p:tgtEl>
                                        <p:attrNameLst>
                                          <p:attrName>ppt_h</p:attrName>
                                        </p:attrNameLst>
                                      </p:cBhvr>
                                      <p:tavLst>
                                        <p:tav tm="0">
                                          <p:val>
                                            <p:fltVal val="0"/>
                                          </p:val>
                                        </p:tav>
                                        <p:tav tm="100000">
                                          <p:val>
                                            <p:strVal val="#ppt_h"/>
                                          </p:val>
                                        </p:tav>
                                      </p:tavLst>
                                    </p:anim>
                                    <p:animEffect transition="in" filter="fade">
                                      <p:cBhvr>
                                        <p:cTn id="7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7" grpId="0"/>
      <p:bldP spid="41" grpId="0"/>
      <p:bldP spid="4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10209" y="405390"/>
            <a:ext cx="223651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白芳礼爷爷</a:t>
            </a:r>
            <a:endParaRPr kumimoji="0" lang="zh-CN" altLang="en-US" sz="3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pic>
        <p:nvPicPr>
          <p:cNvPr id="16" name="Picture 4" descr="C:\Documents and Settings\Administrator\桌面\新建文件夹\1.bmp">
            <a:extLst>
              <a:ext uri="{FF2B5EF4-FFF2-40B4-BE49-F238E27FC236}">
                <a16:creationId xmlns:a16="http://schemas.microsoft.com/office/drawing/2014/main" xmlns="" id="{67096B3E-C8B9-49D5-941A-15F602E240EB}"/>
              </a:ext>
            </a:extLst>
          </p:cNvPr>
          <p:cNvPicPr>
            <a:picLocks noChangeAspect="1" noChangeArrowheads="1"/>
          </p:cNvPicPr>
          <p:nvPr/>
        </p:nvPicPr>
        <p:blipFill>
          <a:blip r:embed="rId4" cstate="print"/>
          <a:srcRect l="1490" t="56066" r="68718" b="3241"/>
          <a:stretch>
            <a:fillRect/>
          </a:stretch>
        </p:blipFill>
        <p:spPr bwMode="auto">
          <a:xfrm>
            <a:off x="781033" y="1650705"/>
            <a:ext cx="2225383" cy="2140059"/>
          </a:xfrm>
          <a:prstGeom prst="rect">
            <a:avLst/>
          </a:prstGeom>
          <a:noFill/>
        </p:spPr>
      </p:pic>
      <p:pic>
        <p:nvPicPr>
          <p:cNvPr id="17" name="Picture 3" descr="C:\Documents and Settings\Administrator\桌面\新建文件夹\20090910_3022ce5a4e7246e450097RKqTwSVwzos.jpg">
            <a:extLst>
              <a:ext uri="{FF2B5EF4-FFF2-40B4-BE49-F238E27FC236}">
                <a16:creationId xmlns:a16="http://schemas.microsoft.com/office/drawing/2014/main" xmlns="" id="{A20B3EF3-BFC9-4FF3-802B-F7D35E0ABA91}"/>
              </a:ext>
            </a:extLst>
          </p:cNvPr>
          <p:cNvPicPr>
            <a:picLocks noChangeAspect="1" noChangeArrowheads="1"/>
          </p:cNvPicPr>
          <p:nvPr/>
        </p:nvPicPr>
        <p:blipFill>
          <a:blip r:embed="rId5" cstate="print"/>
          <a:srcRect/>
          <a:stretch>
            <a:fillRect/>
          </a:stretch>
        </p:blipFill>
        <p:spPr bwMode="auto">
          <a:xfrm>
            <a:off x="3083497" y="1650705"/>
            <a:ext cx="2232583" cy="2140059"/>
          </a:xfrm>
          <a:prstGeom prst="rect">
            <a:avLst/>
          </a:prstGeom>
          <a:noFill/>
        </p:spPr>
      </p:pic>
      <p:pic>
        <p:nvPicPr>
          <p:cNvPr id="18" name="图片 17" descr="20090617_ee3d24323fc27d603681sOufQ4PBbYDb.jpg">
            <a:extLst>
              <a:ext uri="{FF2B5EF4-FFF2-40B4-BE49-F238E27FC236}">
                <a16:creationId xmlns:a16="http://schemas.microsoft.com/office/drawing/2014/main" xmlns="" id="{BB7024FB-4EEA-421B-8C52-B4C99A278ABC}"/>
              </a:ext>
            </a:extLst>
          </p:cNvPr>
          <p:cNvPicPr>
            <a:picLocks noChangeAspect="1"/>
          </p:cNvPicPr>
          <p:nvPr/>
        </p:nvPicPr>
        <p:blipFill>
          <a:blip r:embed="rId6" cstate="print"/>
          <a:stretch>
            <a:fillRect/>
          </a:stretch>
        </p:blipFill>
        <p:spPr>
          <a:xfrm>
            <a:off x="5393162" y="1650704"/>
            <a:ext cx="2374799" cy="2140059"/>
          </a:xfrm>
          <a:prstGeom prst="rect">
            <a:avLst/>
          </a:prstGeom>
        </p:spPr>
      </p:pic>
      <p:pic>
        <p:nvPicPr>
          <p:cNvPr id="19" name="图片 18" descr="图片4.png">
            <a:extLst>
              <a:ext uri="{FF2B5EF4-FFF2-40B4-BE49-F238E27FC236}">
                <a16:creationId xmlns:a16="http://schemas.microsoft.com/office/drawing/2014/main" xmlns="" id="{DBF813EB-865F-4638-A21D-D9F4BB45494C}"/>
              </a:ext>
            </a:extLst>
          </p:cNvPr>
          <p:cNvPicPr>
            <a:picLocks noChangeAspect="1"/>
          </p:cNvPicPr>
          <p:nvPr/>
        </p:nvPicPr>
        <p:blipFill>
          <a:blip r:embed="rId7" cstate="print"/>
          <a:stretch>
            <a:fillRect/>
          </a:stretch>
        </p:blipFill>
        <p:spPr>
          <a:xfrm>
            <a:off x="781033" y="3953390"/>
            <a:ext cx="2225383" cy="2019001"/>
          </a:xfrm>
          <a:prstGeom prst="rect">
            <a:avLst/>
          </a:prstGeom>
        </p:spPr>
      </p:pic>
      <p:pic>
        <p:nvPicPr>
          <p:cNvPr id="22" name="图片 21" descr="235f6403a4888fe308fa93c2.jpg">
            <a:extLst>
              <a:ext uri="{FF2B5EF4-FFF2-40B4-BE49-F238E27FC236}">
                <a16:creationId xmlns:a16="http://schemas.microsoft.com/office/drawing/2014/main" xmlns="" id="{1865223D-570E-433F-9863-F292673AD423}"/>
              </a:ext>
            </a:extLst>
          </p:cNvPr>
          <p:cNvPicPr>
            <a:picLocks noChangeAspect="1"/>
          </p:cNvPicPr>
          <p:nvPr/>
        </p:nvPicPr>
        <p:blipFill>
          <a:blip r:embed="rId8" cstate="print"/>
          <a:stretch>
            <a:fillRect/>
          </a:stretch>
        </p:blipFill>
        <p:spPr>
          <a:xfrm>
            <a:off x="3083496" y="3953390"/>
            <a:ext cx="2232583" cy="2019001"/>
          </a:xfrm>
          <a:prstGeom prst="rect">
            <a:avLst/>
          </a:prstGeom>
        </p:spPr>
      </p:pic>
      <p:pic>
        <p:nvPicPr>
          <p:cNvPr id="23" name="图片 22" descr="20081205_2a78b3f32c679837d8cac5dkMHIpVRZP.jpg">
            <a:extLst>
              <a:ext uri="{FF2B5EF4-FFF2-40B4-BE49-F238E27FC236}">
                <a16:creationId xmlns:a16="http://schemas.microsoft.com/office/drawing/2014/main" xmlns="" id="{61BB5337-98C3-4176-99F2-0B2990266F9D}"/>
              </a:ext>
            </a:extLst>
          </p:cNvPr>
          <p:cNvPicPr>
            <a:picLocks noChangeAspect="1"/>
          </p:cNvPicPr>
          <p:nvPr/>
        </p:nvPicPr>
        <p:blipFill>
          <a:blip r:embed="rId9" cstate="print"/>
          <a:stretch>
            <a:fillRect/>
          </a:stretch>
        </p:blipFill>
        <p:spPr>
          <a:xfrm>
            <a:off x="5393160" y="3953389"/>
            <a:ext cx="2374802" cy="2019001"/>
          </a:xfrm>
          <a:prstGeom prst="rect">
            <a:avLst/>
          </a:prstGeom>
        </p:spPr>
      </p:pic>
      <p:cxnSp>
        <p:nvCxnSpPr>
          <p:cNvPr id="3" name="直接连接符 2">
            <a:extLst>
              <a:ext uri="{FF2B5EF4-FFF2-40B4-BE49-F238E27FC236}">
                <a16:creationId xmlns:a16="http://schemas.microsoft.com/office/drawing/2014/main" xmlns="" id="{612D9B0C-BA22-4C1A-82EB-4C91C852E570}"/>
              </a:ext>
            </a:extLst>
          </p:cNvPr>
          <p:cNvCxnSpPr/>
          <p:nvPr/>
        </p:nvCxnSpPr>
        <p:spPr>
          <a:xfrm>
            <a:off x="8078680" y="1650704"/>
            <a:ext cx="0" cy="297401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文本框 26">
            <a:extLst>
              <a:ext uri="{FF2B5EF4-FFF2-40B4-BE49-F238E27FC236}">
                <a16:creationId xmlns:a16="http://schemas.microsoft.com/office/drawing/2014/main" xmlns="" id="{47E9FDFE-7C86-4C46-B3D4-0849E61063E2}"/>
              </a:ext>
            </a:extLst>
          </p:cNvPr>
          <p:cNvSpPr txBox="1"/>
          <p:nvPr/>
        </p:nvSpPr>
        <p:spPr>
          <a:xfrm>
            <a:off x="8389399" y="1650704"/>
            <a:ext cx="223651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白芳礼爷爷</a:t>
            </a:r>
            <a:endParaRPr kumimoji="0" lang="zh-CN" altLang="en-US" sz="3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4" name="矩形 3">
            <a:extLst>
              <a:ext uri="{FF2B5EF4-FFF2-40B4-BE49-F238E27FC236}">
                <a16:creationId xmlns:a16="http://schemas.microsoft.com/office/drawing/2014/main" xmlns="" id="{637559FB-F014-4ECF-A878-5B5915E6F01C}"/>
              </a:ext>
            </a:extLst>
          </p:cNvPr>
          <p:cNvSpPr/>
          <p:nvPr/>
        </p:nvSpPr>
        <p:spPr>
          <a:xfrm>
            <a:off x="8389399" y="2439484"/>
            <a:ext cx="3396472" cy="3293209"/>
          </a:xfrm>
          <a:prstGeom prst="rect">
            <a:avLst/>
          </a:prstGeom>
        </p:spPr>
        <p:txBody>
          <a:bodyPr wrap="square">
            <a:spAutoFit/>
          </a:bodyPr>
          <a:lstStyle/>
          <a:p>
            <a:pPr algn="just"/>
            <a:r>
              <a:rPr lang="zh-CN" altLang="en-US" sz="1600">
                <a:latin typeface="微软雅黑" panose="020B0503020204020204" pitchFamily="34" charset="-122"/>
                <a:ea typeface="微软雅黑" panose="020B0503020204020204" pitchFamily="34" charset="-122"/>
              </a:rPr>
              <a:t>白芳礼（</a:t>
            </a:r>
            <a:r>
              <a:rPr lang="en-US" altLang="zh-CN" sz="1600">
                <a:latin typeface="微软雅黑" panose="020B0503020204020204" pitchFamily="34" charset="-122"/>
                <a:ea typeface="微软雅黑" panose="020B0503020204020204" pitchFamily="34" charset="-122"/>
              </a:rPr>
              <a:t>1913-2005</a:t>
            </a:r>
            <a:r>
              <a:rPr lang="zh-CN" altLang="en-US" sz="1600">
                <a:latin typeface="微软雅黑" panose="020B0503020204020204" pitchFamily="34" charset="-122"/>
                <a:ea typeface="微软雅黑" panose="020B0503020204020204" pitchFamily="34" charset="-122"/>
              </a:rPr>
              <a:t>），男，汉族，河北省沧州市人。为了让贫困的孩子们能安心上学，白芳礼老人几乎是在用超过极限的生命努力支撑着。他的默默奉献精神，感动了广大干部群众，得到社会各界的广泛认同。</a:t>
            </a:r>
            <a:r>
              <a:rPr lang="en-US" altLang="zh-CN" sz="1600">
                <a:latin typeface="微软雅黑" panose="020B0503020204020204" pitchFamily="34" charset="-122"/>
                <a:ea typeface="微软雅黑" panose="020B0503020204020204" pitchFamily="34" charset="-122"/>
              </a:rPr>
              <a:t>2005</a:t>
            </a:r>
            <a:r>
              <a:rPr lang="zh-CN" altLang="en-US" sz="1600">
                <a:latin typeface="微软雅黑" panose="020B0503020204020204" pitchFamily="34" charset="-122"/>
                <a:ea typeface="微软雅黑" panose="020B0503020204020204" pitchFamily="34" charset="-122"/>
              </a:rPr>
              <a:t>年他被中央文明办等部门授予全国关心下一代先进工作者，被全国总工会等部门授予全国职业守法先进个人等荣誉称号。</a:t>
            </a:r>
            <a:r>
              <a:rPr lang="en-US" altLang="zh-CN" sz="1600">
                <a:latin typeface="微软雅黑" panose="020B0503020204020204" pitchFamily="34" charset="-122"/>
                <a:ea typeface="微软雅黑" panose="020B0503020204020204" pitchFamily="34" charset="-122"/>
              </a:rPr>
              <a:t>2005</a:t>
            </a:r>
            <a:r>
              <a:rPr lang="zh-CN" altLang="en-US" sz="1600">
                <a:latin typeface="微软雅黑" panose="020B0503020204020204" pitchFamily="34" charset="-122"/>
                <a:ea typeface="微软雅黑" panose="020B0503020204020204" pitchFamily="34" charset="-122"/>
              </a:rPr>
              <a:t>年</a:t>
            </a:r>
            <a:r>
              <a:rPr lang="en-US" altLang="zh-CN" sz="1600">
                <a:latin typeface="微软雅黑" panose="020B0503020204020204" pitchFamily="34" charset="-122"/>
                <a:ea typeface="微软雅黑" panose="020B0503020204020204" pitchFamily="34" charset="-122"/>
              </a:rPr>
              <a:t>5</a:t>
            </a:r>
            <a:r>
              <a:rPr lang="zh-CN" altLang="en-US" sz="1600">
                <a:latin typeface="微软雅黑" panose="020B0503020204020204" pitchFamily="34" charset="-122"/>
                <a:ea typeface="微软雅黑" panose="020B0503020204020204" pitchFamily="34" charset="-122"/>
              </a:rPr>
              <a:t>月，白芳礼老人被确诊为肺癌晚期，</a:t>
            </a:r>
            <a:r>
              <a:rPr lang="en-US" altLang="zh-CN" sz="1600">
                <a:latin typeface="微软雅黑" panose="020B0503020204020204" pitchFamily="34" charset="-122"/>
                <a:ea typeface="微软雅黑" panose="020B0503020204020204" pitchFamily="34" charset="-122"/>
              </a:rPr>
              <a:t>9</a:t>
            </a:r>
            <a:r>
              <a:rPr lang="zh-CN" altLang="en-US" sz="1600">
                <a:latin typeface="微软雅黑" panose="020B0503020204020204" pitchFamily="34" charset="-122"/>
                <a:ea typeface="微软雅黑" panose="020B0503020204020204" pitchFamily="34" charset="-122"/>
              </a:rPr>
              <a:t>月</a:t>
            </a:r>
            <a:r>
              <a:rPr lang="en-US" altLang="zh-CN" sz="1600">
                <a:latin typeface="微软雅黑" panose="020B0503020204020204" pitchFamily="34" charset="-122"/>
                <a:ea typeface="微软雅黑" panose="020B0503020204020204" pitchFamily="34" charset="-122"/>
              </a:rPr>
              <a:t>23</a:t>
            </a:r>
            <a:r>
              <a:rPr lang="zh-CN" altLang="en-US" sz="1600">
                <a:latin typeface="微软雅黑" panose="020B0503020204020204" pitchFamily="34" charset="-122"/>
                <a:ea typeface="微软雅黑" panose="020B0503020204020204" pitchFamily="34" charset="-122"/>
              </a:rPr>
              <a:t>日早晨，这位“感动中国”的老人静静地走完了人生之路。</a:t>
            </a:r>
          </a:p>
        </p:txBody>
      </p:sp>
    </p:spTree>
    <p:extLst>
      <p:ext uri="{BB962C8B-B14F-4D97-AF65-F5344CB8AC3E}">
        <p14:creationId xmlns:p14="http://schemas.microsoft.com/office/powerpoint/2010/main" val="40998570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anim calcmode="lin" valueType="num">
                                      <p:cBhvr>
                                        <p:cTn id="12" dur="750" fill="hold"/>
                                        <p:tgtEl>
                                          <p:spTgt spid="16"/>
                                        </p:tgtEl>
                                        <p:attrNameLst>
                                          <p:attrName>ppt_x</p:attrName>
                                        </p:attrNameLst>
                                      </p:cBhvr>
                                      <p:tavLst>
                                        <p:tav tm="0">
                                          <p:val>
                                            <p:strVal val="#ppt_x"/>
                                          </p:val>
                                        </p:tav>
                                        <p:tav tm="100000">
                                          <p:val>
                                            <p:strVal val="#ppt_x"/>
                                          </p:val>
                                        </p:tav>
                                      </p:tavLst>
                                    </p:anim>
                                    <p:anim calcmode="lin" valueType="num">
                                      <p:cBhvr>
                                        <p:cTn id="13" dur="75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750"/>
                                        <p:tgtEl>
                                          <p:spTgt spid="17"/>
                                        </p:tgtEl>
                                      </p:cBhvr>
                                    </p:animEffect>
                                    <p:anim calcmode="lin" valueType="num">
                                      <p:cBhvr>
                                        <p:cTn id="18" dur="750" fill="hold"/>
                                        <p:tgtEl>
                                          <p:spTgt spid="17"/>
                                        </p:tgtEl>
                                        <p:attrNameLst>
                                          <p:attrName>ppt_x</p:attrName>
                                        </p:attrNameLst>
                                      </p:cBhvr>
                                      <p:tavLst>
                                        <p:tav tm="0">
                                          <p:val>
                                            <p:strVal val="#ppt_x"/>
                                          </p:val>
                                        </p:tav>
                                        <p:tav tm="100000">
                                          <p:val>
                                            <p:strVal val="#ppt_x"/>
                                          </p:val>
                                        </p:tav>
                                      </p:tavLst>
                                    </p:anim>
                                    <p:anim calcmode="lin" valueType="num">
                                      <p:cBhvr>
                                        <p:cTn id="19" dur="750" fill="hold"/>
                                        <p:tgtEl>
                                          <p:spTgt spid="17"/>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42"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750"/>
                                        <p:tgtEl>
                                          <p:spTgt spid="18"/>
                                        </p:tgtEl>
                                      </p:cBhvr>
                                    </p:animEffect>
                                    <p:anim calcmode="lin" valueType="num">
                                      <p:cBhvr>
                                        <p:cTn id="24" dur="750" fill="hold"/>
                                        <p:tgtEl>
                                          <p:spTgt spid="18"/>
                                        </p:tgtEl>
                                        <p:attrNameLst>
                                          <p:attrName>ppt_x</p:attrName>
                                        </p:attrNameLst>
                                      </p:cBhvr>
                                      <p:tavLst>
                                        <p:tav tm="0">
                                          <p:val>
                                            <p:strVal val="#ppt_x"/>
                                          </p:val>
                                        </p:tav>
                                        <p:tav tm="100000">
                                          <p:val>
                                            <p:strVal val="#ppt_x"/>
                                          </p:val>
                                        </p:tav>
                                      </p:tavLst>
                                    </p:anim>
                                    <p:anim calcmode="lin" valueType="num">
                                      <p:cBhvr>
                                        <p:cTn id="25" dur="75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750"/>
                                        <p:tgtEl>
                                          <p:spTgt spid="19"/>
                                        </p:tgtEl>
                                      </p:cBhvr>
                                    </p:animEffect>
                                    <p:anim calcmode="lin" valueType="num">
                                      <p:cBhvr>
                                        <p:cTn id="30" dur="750" fill="hold"/>
                                        <p:tgtEl>
                                          <p:spTgt spid="19"/>
                                        </p:tgtEl>
                                        <p:attrNameLst>
                                          <p:attrName>ppt_x</p:attrName>
                                        </p:attrNameLst>
                                      </p:cBhvr>
                                      <p:tavLst>
                                        <p:tav tm="0">
                                          <p:val>
                                            <p:strVal val="#ppt_x"/>
                                          </p:val>
                                        </p:tav>
                                        <p:tav tm="100000">
                                          <p:val>
                                            <p:strVal val="#ppt_x"/>
                                          </p:val>
                                        </p:tav>
                                      </p:tavLst>
                                    </p:anim>
                                    <p:anim calcmode="lin" valueType="num">
                                      <p:cBhvr>
                                        <p:cTn id="31" dur="75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3750"/>
                            </p:stCondLst>
                            <p:childTnLst>
                              <p:par>
                                <p:cTn id="33" presetID="42" presetClass="entr" presetSubtype="0"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750"/>
                                        <p:tgtEl>
                                          <p:spTgt spid="22"/>
                                        </p:tgtEl>
                                      </p:cBhvr>
                                    </p:animEffect>
                                    <p:anim calcmode="lin" valueType="num">
                                      <p:cBhvr>
                                        <p:cTn id="36" dur="750" fill="hold"/>
                                        <p:tgtEl>
                                          <p:spTgt spid="22"/>
                                        </p:tgtEl>
                                        <p:attrNameLst>
                                          <p:attrName>ppt_x</p:attrName>
                                        </p:attrNameLst>
                                      </p:cBhvr>
                                      <p:tavLst>
                                        <p:tav tm="0">
                                          <p:val>
                                            <p:strVal val="#ppt_x"/>
                                          </p:val>
                                        </p:tav>
                                        <p:tav tm="100000">
                                          <p:val>
                                            <p:strVal val="#ppt_x"/>
                                          </p:val>
                                        </p:tav>
                                      </p:tavLst>
                                    </p:anim>
                                    <p:anim calcmode="lin" valueType="num">
                                      <p:cBhvr>
                                        <p:cTn id="37" dur="750" fill="hold"/>
                                        <p:tgtEl>
                                          <p:spTgt spid="22"/>
                                        </p:tgtEl>
                                        <p:attrNameLst>
                                          <p:attrName>ppt_y</p:attrName>
                                        </p:attrNameLst>
                                      </p:cBhvr>
                                      <p:tavLst>
                                        <p:tav tm="0">
                                          <p:val>
                                            <p:strVal val="#ppt_y+.1"/>
                                          </p:val>
                                        </p:tav>
                                        <p:tav tm="100000">
                                          <p:val>
                                            <p:strVal val="#ppt_y"/>
                                          </p:val>
                                        </p:tav>
                                      </p:tavLst>
                                    </p:anim>
                                  </p:childTnLst>
                                </p:cTn>
                              </p:par>
                            </p:childTnLst>
                          </p:cTn>
                        </p:par>
                        <p:par>
                          <p:cTn id="38" fill="hold">
                            <p:stCondLst>
                              <p:cond delay="4500"/>
                            </p:stCondLst>
                            <p:childTnLst>
                              <p:par>
                                <p:cTn id="39" presetID="42" presetClass="entr" presetSubtype="0"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750"/>
                                        <p:tgtEl>
                                          <p:spTgt spid="23"/>
                                        </p:tgtEl>
                                      </p:cBhvr>
                                    </p:animEffect>
                                    <p:anim calcmode="lin" valueType="num">
                                      <p:cBhvr>
                                        <p:cTn id="42" dur="750" fill="hold"/>
                                        <p:tgtEl>
                                          <p:spTgt spid="23"/>
                                        </p:tgtEl>
                                        <p:attrNameLst>
                                          <p:attrName>ppt_x</p:attrName>
                                        </p:attrNameLst>
                                      </p:cBhvr>
                                      <p:tavLst>
                                        <p:tav tm="0">
                                          <p:val>
                                            <p:strVal val="#ppt_x"/>
                                          </p:val>
                                        </p:tav>
                                        <p:tav tm="100000">
                                          <p:val>
                                            <p:strVal val="#ppt_x"/>
                                          </p:val>
                                        </p:tav>
                                      </p:tavLst>
                                    </p:anim>
                                    <p:anim calcmode="lin" valueType="num">
                                      <p:cBhvr>
                                        <p:cTn id="43" dur="750" fill="hold"/>
                                        <p:tgtEl>
                                          <p:spTgt spid="23"/>
                                        </p:tgtEl>
                                        <p:attrNameLst>
                                          <p:attrName>ppt_y</p:attrName>
                                        </p:attrNameLst>
                                      </p:cBhvr>
                                      <p:tavLst>
                                        <p:tav tm="0">
                                          <p:val>
                                            <p:strVal val="#ppt_y+.1"/>
                                          </p:val>
                                        </p:tav>
                                        <p:tav tm="100000">
                                          <p:val>
                                            <p:strVal val="#ppt_y"/>
                                          </p:val>
                                        </p:tav>
                                      </p:tavLst>
                                    </p:anim>
                                  </p:childTnLst>
                                </p:cTn>
                              </p:par>
                            </p:childTnLst>
                          </p:cTn>
                        </p:par>
                        <p:par>
                          <p:cTn id="44" fill="hold">
                            <p:stCondLst>
                              <p:cond delay="5250"/>
                            </p:stCondLst>
                            <p:childTnLst>
                              <p:par>
                                <p:cTn id="45" presetID="22" presetClass="entr" presetSubtype="1"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up)">
                                      <p:cBhvr>
                                        <p:cTn id="47" dur="750"/>
                                        <p:tgtEl>
                                          <p:spTgt spid="3"/>
                                        </p:tgtEl>
                                      </p:cBhvr>
                                    </p:animEffect>
                                  </p:childTnLst>
                                </p:cTn>
                              </p:par>
                            </p:childTnLst>
                          </p:cTn>
                        </p:par>
                        <p:par>
                          <p:cTn id="48" fill="hold">
                            <p:stCondLst>
                              <p:cond delay="6000"/>
                            </p:stCondLst>
                            <p:childTnLst>
                              <p:par>
                                <p:cTn id="49" presetID="22" presetClass="entr" presetSubtype="8"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left)">
                                      <p:cBhvr>
                                        <p:cTn id="51" dur="750"/>
                                        <p:tgtEl>
                                          <p:spTgt spid="27"/>
                                        </p:tgtEl>
                                      </p:cBhvr>
                                    </p:animEffect>
                                  </p:childTnLst>
                                </p:cTn>
                              </p:par>
                            </p:childTnLst>
                          </p:cTn>
                        </p:par>
                        <p:par>
                          <p:cTn id="52" fill="hold">
                            <p:stCondLst>
                              <p:cond delay="6750"/>
                            </p:stCondLst>
                            <p:childTnLst>
                              <p:par>
                                <p:cTn id="53" presetID="53" presetClass="entr" presetSubtype="16" fill="hold" grpId="0" nodeType="after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p:cTn id="55" dur="750" fill="hold"/>
                                        <p:tgtEl>
                                          <p:spTgt spid="4"/>
                                        </p:tgtEl>
                                        <p:attrNameLst>
                                          <p:attrName>ppt_w</p:attrName>
                                        </p:attrNameLst>
                                      </p:cBhvr>
                                      <p:tavLst>
                                        <p:tav tm="0">
                                          <p:val>
                                            <p:fltVal val="0"/>
                                          </p:val>
                                        </p:tav>
                                        <p:tav tm="100000">
                                          <p:val>
                                            <p:strVal val="#ppt_w"/>
                                          </p:val>
                                        </p:tav>
                                      </p:tavLst>
                                    </p:anim>
                                    <p:anim calcmode="lin" valueType="num">
                                      <p:cBhvr>
                                        <p:cTn id="56" dur="750" fill="hold"/>
                                        <p:tgtEl>
                                          <p:spTgt spid="4"/>
                                        </p:tgtEl>
                                        <p:attrNameLst>
                                          <p:attrName>ppt_h</p:attrName>
                                        </p:attrNameLst>
                                      </p:cBhvr>
                                      <p:tavLst>
                                        <p:tav tm="0">
                                          <p:val>
                                            <p:fltVal val="0"/>
                                          </p:val>
                                        </p:tav>
                                        <p:tav tm="100000">
                                          <p:val>
                                            <p:strVal val="#ppt_h"/>
                                          </p:val>
                                        </p:tav>
                                      </p:tavLst>
                                    </p:anim>
                                    <p:animEffect transition="in" filter="fade">
                                      <p:cBhvr>
                                        <p:cTn id="57"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7"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E5960EFD-B7F3-4831-88A8-EE820437B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81" t="15516"/>
          <a:stretch/>
        </p:blipFill>
        <p:spPr>
          <a:xfrm>
            <a:off x="248574" y="133165"/>
            <a:ext cx="756271" cy="781235"/>
          </a:xfrm>
          <a:prstGeom prst="rect">
            <a:avLst/>
          </a:prstGeom>
        </p:spPr>
      </p:pic>
      <p:sp>
        <p:nvSpPr>
          <p:cNvPr id="21" name="文本框 20">
            <a:extLst>
              <a:ext uri="{FF2B5EF4-FFF2-40B4-BE49-F238E27FC236}">
                <a16:creationId xmlns:a16="http://schemas.microsoft.com/office/drawing/2014/main" xmlns="" id="{FE08B831-8B4D-46B7-AB5C-FB41ADF1CDE6}"/>
              </a:ext>
            </a:extLst>
          </p:cNvPr>
          <p:cNvSpPr txBox="1"/>
          <p:nvPr/>
        </p:nvSpPr>
        <p:spPr>
          <a:xfrm>
            <a:off x="1122609" y="329625"/>
            <a:ext cx="428835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白芳礼</a:t>
            </a:r>
            <a:r>
              <a:rPr lang="zh-CN" altLang="en-US" sz="3200" b="1">
                <a:solidFill>
                  <a:prstClr val="black"/>
                </a:solidFill>
                <a:latin typeface="微软雅黑" pitchFamily="34" charset="-122"/>
                <a:ea typeface="微软雅黑" pitchFamily="34" charset="-122"/>
              </a:rPr>
              <a:t>爷爷的经典语录</a:t>
            </a:r>
            <a:endParaRPr kumimoji="0" lang="zh-CN" altLang="en-US" sz="3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3" name="TextBox 9">
            <a:extLst>
              <a:ext uri="{FF2B5EF4-FFF2-40B4-BE49-F238E27FC236}">
                <a16:creationId xmlns:a16="http://schemas.microsoft.com/office/drawing/2014/main" xmlns="" id="{71B0E447-E892-4579-98D4-5CC7AFB36E4B}"/>
              </a:ext>
            </a:extLst>
          </p:cNvPr>
          <p:cNvSpPr txBox="1"/>
          <p:nvPr/>
        </p:nvSpPr>
        <p:spPr>
          <a:xfrm>
            <a:off x="3801606" y="1518351"/>
            <a:ext cx="7560840" cy="867930"/>
          </a:xfrm>
          <a:prstGeom prst="rect">
            <a:avLst/>
          </a:prstGeom>
          <a:noFill/>
        </p:spPr>
        <p:txBody>
          <a:bodyPr wrap="square" rtlCol="0">
            <a:spAutoFit/>
          </a:bodyPr>
          <a:lstStyle/>
          <a:p>
            <a:pPr>
              <a:lnSpc>
                <a:spcPct val="120000"/>
              </a:lnSpc>
            </a:pPr>
            <a:r>
              <a:rPr lang="zh-CN" altLang="en-US" sz="1400" dirty="0">
                <a:solidFill>
                  <a:srgbClr val="E61874"/>
                </a:solidFill>
                <a:latin typeface="微软雅黑" panose="020B0503020204020204" pitchFamily="34" charset="-122"/>
                <a:ea typeface="微软雅黑" panose="020B0503020204020204" pitchFamily="34" charset="-122"/>
              </a:rPr>
              <a:t>想想那些缺钱的孩子，我坐不住啊！</a:t>
            </a:r>
            <a:endParaRPr lang="en-US" altLang="zh-CN" sz="1400" dirty="0">
              <a:solidFill>
                <a:srgbClr val="E61874"/>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rgbClr val="E61874"/>
                </a:solidFill>
                <a:latin typeface="微软雅黑" panose="020B0503020204020204" pitchFamily="34" charset="-122"/>
                <a:ea typeface="微软雅黑" panose="020B0503020204020204" pitchFamily="34" charset="-122"/>
              </a:rPr>
              <a:t>我天天出车，</a:t>
            </a:r>
            <a:r>
              <a:rPr lang="en-US" altLang="zh-CN" sz="1400" dirty="0">
                <a:solidFill>
                  <a:srgbClr val="E61874"/>
                </a:solidFill>
                <a:latin typeface="微软雅黑" panose="020B0503020204020204" pitchFamily="34" charset="-122"/>
                <a:ea typeface="微软雅黑" panose="020B0503020204020204" pitchFamily="34" charset="-122"/>
              </a:rPr>
              <a:t>24</a:t>
            </a:r>
            <a:r>
              <a:rPr lang="zh-CN" altLang="en-US" sz="1400" dirty="0">
                <a:solidFill>
                  <a:srgbClr val="E61874"/>
                </a:solidFill>
                <a:latin typeface="微软雅黑" panose="020B0503020204020204" pitchFamily="34" charset="-122"/>
                <a:ea typeface="微软雅黑" panose="020B0503020204020204" pitchFamily="34" charset="-122"/>
              </a:rPr>
              <a:t>小时待客，一天总还能挣回二三十块。</a:t>
            </a:r>
            <a:endParaRPr lang="en-US" altLang="zh-CN" sz="1400" dirty="0">
              <a:solidFill>
                <a:srgbClr val="E61874"/>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rgbClr val="E61874"/>
                </a:solidFill>
                <a:latin typeface="微软雅黑" panose="020B0503020204020204" pitchFamily="34" charset="-122"/>
                <a:ea typeface="微软雅黑" panose="020B0503020204020204" pitchFamily="34" charset="-122"/>
              </a:rPr>
              <a:t>别小看这二三十块钱，可以供十来个苦孩子一天的饭钱呢！</a:t>
            </a:r>
          </a:p>
        </p:txBody>
      </p:sp>
      <p:sp>
        <p:nvSpPr>
          <p:cNvPr id="14" name="TextBox 5">
            <a:extLst>
              <a:ext uri="{FF2B5EF4-FFF2-40B4-BE49-F238E27FC236}">
                <a16:creationId xmlns:a16="http://schemas.microsoft.com/office/drawing/2014/main" xmlns="" id="{CF440B83-7E46-40CE-8C2D-ED9D4AD073C1}"/>
              </a:ext>
            </a:extLst>
          </p:cNvPr>
          <p:cNvSpPr txBox="1"/>
          <p:nvPr/>
        </p:nvSpPr>
        <p:spPr>
          <a:xfrm>
            <a:off x="3801606" y="2768905"/>
            <a:ext cx="7272808" cy="1126462"/>
          </a:xfrm>
          <a:prstGeom prst="rect">
            <a:avLst/>
          </a:prstGeom>
          <a:noFill/>
        </p:spPr>
        <p:txBody>
          <a:bodyPr wrap="square" rtlCol="0">
            <a:spAutoFit/>
          </a:bodyPr>
          <a:lstStyle/>
          <a:p>
            <a:pPr>
              <a:lnSpc>
                <a:spcPct val="120000"/>
              </a:lnSpc>
              <a:buFont typeface="Wingdings" pitchFamily="2" charset="2"/>
              <a:buNone/>
            </a:pPr>
            <a:r>
              <a:rPr lang="zh-CN" altLang="en-US" sz="1400" dirty="0">
                <a:solidFill>
                  <a:srgbClr val="ED7D31"/>
                </a:solidFill>
                <a:latin typeface="微软雅黑" panose="020B0503020204020204" pitchFamily="34" charset="-122"/>
                <a:ea typeface="微软雅黑" panose="020B0503020204020204" pitchFamily="34" charset="-122"/>
              </a:rPr>
              <a:t>同学们放心，我身体还硬棒着呢，还在天天蹬三轮，一天十块八块的我还要挣回来。</a:t>
            </a:r>
            <a:endParaRPr lang="en-US" altLang="zh-CN" sz="1400" dirty="0">
              <a:solidFill>
                <a:srgbClr val="ED7D31"/>
              </a:solidFill>
              <a:latin typeface="微软雅黑" panose="020B0503020204020204" pitchFamily="34" charset="-122"/>
              <a:ea typeface="微软雅黑" panose="020B0503020204020204" pitchFamily="34" charset="-122"/>
            </a:endParaRPr>
          </a:p>
          <a:p>
            <a:pPr>
              <a:lnSpc>
                <a:spcPct val="120000"/>
              </a:lnSpc>
              <a:buFont typeface="Wingdings" pitchFamily="2" charset="2"/>
              <a:buNone/>
            </a:pPr>
            <a:r>
              <a:rPr lang="zh-CN" altLang="en-US" sz="1400" dirty="0">
                <a:solidFill>
                  <a:srgbClr val="ED7D31"/>
                </a:solidFill>
                <a:latin typeface="微软雅黑" panose="020B0503020204020204" pitchFamily="34" charset="-122"/>
                <a:ea typeface="微软雅黑" panose="020B0503020204020204" pitchFamily="34" charset="-122"/>
              </a:rPr>
              <a:t>你们花我白爷爷一个卖大苦力的人的钱确实不容易，我是一脚一脚蹬出来的呀，可你们只要好好学习，朝好的方向走，就不要为钱发愁，有我白爷爷一天在蹬三轮，就有你们娃儿上学念书和吃饭的钱。</a:t>
            </a:r>
            <a:r>
              <a:rPr lang="en-US" altLang="zh-CN" sz="1400" dirty="0">
                <a:solidFill>
                  <a:srgbClr val="ED7D31"/>
                </a:solidFill>
                <a:latin typeface="微软雅黑" panose="020B0503020204020204" pitchFamily="34" charset="-122"/>
                <a:ea typeface="微软雅黑" panose="020B0503020204020204" pitchFamily="34" charset="-122"/>
              </a:rPr>
              <a:t>”-----</a:t>
            </a:r>
            <a:r>
              <a:rPr lang="zh-CN" altLang="en-US" sz="1400" dirty="0">
                <a:solidFill>
                  <a:srgbClr val="ED7D31"/>
                </a:solidFill>
                <a:latin typeface="微软雅黑" panose="020B0503020204020204" pitchFamily="34" charset="-122"/>
                <a:ea typeface="微软雅黑" panose="020B0503020204020204" pitchFamily="34" charset="-122"/>
              </a:rPr>
              <a:t>白方礼对受助学生们说。</a:t>
            </a:r>
          </a:p>
        </p:txBody>
      </p:sp>
      <p:sp>
        <p:nvSpPr>
          <p:cNvPr id="15" name="TextBox 6">
            <a:extLst>
              <a:ext uri="{FF2B5EF4-FFF2-40B4-BE49-F238E27FC236}">
                <a16:creationId xmlns:a16="http://schemas.microsoft.com/office/drawing/2014/main" xmlns="" id="{934FC439-8CC9-4F74-84EC-C84179B085A1}"/>
              </a:ext>
            </a:extLst>
          </p:cNvPr>
          <p:cNvSpPr txBox="1"/>
          <p:nvPr/>
        </p:nvSpPr>
        <p:spPr>
          <a:xfrm>
            <a:off x="3801606" y="4148718"/>
            <a:ext cx="7560840" cy="1061829"/>
          </a:xfrm>
          <a:prstGeom prst="rect">
            <a:avLst/>
          </a:prstGeom>
          <a:noFill/>
        </p:spPr>
        <p:txBody>
          <a:bodyPr wrap="square" rtlCol="0">
            <a:spAutoFit/>
          </a:bodyPr>
          <a:lstStyle/>
          <a:p>
            <a:pPr>
              <a:lnSpc>
                <a:spcPct val="150000"/>
              </a:lnSpc>
            </a:pPr>
            <a:r>
              <a:rPr lang="zh-CN" altLang="en-US" sz="1400" dirty="0">
                <a:solidFill>
                  <a:srgbClr val="0087D2"/>
                </a:solidFill>
                <a:latin typeface="微软雅黑" panose="020B0503020204020204" pitchFamily="34" charset="-122"/>
                <a:ea typeface="微软雅黑" panose="020B0503020204020204" pitchFamily="34" charset="-122"/>
              </a:rPr>
              <a:t>我不吃肉，不吃鱼，不吃虾，</a:t>
            </a:r>
            <a:endParaRPr lang="en-US" altLang="zh-CN" sz="1400" dirty="0">
              <a:solidFill>
                <a:srgbClr val="0087D2"/>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rgbClr val="0087D2"/>
                </a:solidFill>
                <a:latin typeface="微软雅黑" panose="020B0503020204020204" pitchFamily="34" charset="-122"/>
                <a:ea typeface="微软雅黑" panose="020B0503020204020204" pitchFamily="34" charset="-122"/>
              </a:rPr>
              <a:t>我把钱都攒着，给困难学生们。</a:t>
            </a:r>
            <a:endParaRPr lang="en-US" altLang="zh-CN" sz="1400" dirty="0">
              <a:solidFill>
                <a:srgbClr val="0087D2"/>
              </a:solidFill>
              <a:latin typeface="微软雅黑" panose="020B0503020204020204" pitchFamily="34" charset="-122"/>
              <a:ea typeface="微软雅黑" panose="020B0503020204020204" pitchFamily="34" charset="-122"/>
            </a:endParaRPr>
          </a:p>
          <a:p>
            <a:pPr>
              <a:lnSpc>
                <a:spcPct val="150000"/>
              </a:lnSpc>
            </a:pPr>
            <a:r>
              <a:rPr lang="en-US" altLang="zh-CN" sz="1400" dirty="0">
                <a:solidFill>
                  <a:srgbClr val="0087D2"/>
                </a:solidFill>
                <a:latin typeface="微软雅黑" panose="020B0503020204020204" pitchFamily="34" charset="-122"/>
                <a:ea typeface="微软雅黑" panose="020B0503020204020204" pitchFamily="34" charset="-122"/>
              </a:rPr>
              <a:t>                                               -----</a:t>
            </a:r>
            <a:r>
              <a:rPr lang="zh-CN" altLang="en-US" sz="1400" dirty="0">
                <a:solidFill>
                  <a:srgbClr val="0087D2"/>
                </a:solidFill>
                <a:latin typeface="微软雅黑" panose="020B0503020204020204" pitchFamily="34" charset="-122"/>
                <a:ea typeface="微软雅黑" panose="020B0503020204020204" pitchFamily="34" charset="-122"/>
              </a:rPr>
              <a:t>白方礼对红光中学孙玉英老师说。 </a:t>
            </a:r>
          </a:p>
        </p:txBody>
      </p:sp>
      <p:sp>
        <p:nvSpPr>
          <p:cNvPr id="24" name="TextBox 7">
            <a:extLst>
              <a:ext uri="{FF2B5EF4-FFF2-40B4-BE49-F238E27FC236}">
                <a16:creationId xmlns:a16="http://schemas.microsoft.com/office/drawing/2014/main" xmlns="" id="{C9D7ED39-5427-4E5B-BEC6-EC120199F099}"/>
              </a:ext>
            </a:extLst>
          </p:cNvPr>
          <p:cNvSpPr txBox="1"/>
          <p:nvPr/>
        </p:nvSpPr>
        <p:spPr>
          <a:xfrm>
            <a:off x="3801606" y="5547398"/>
            <a:ext cx="7560840" cy="738664"/>
          </a:xfrm>
          <a:prstGeom prst="rect">
            <a:avLst/>
          </a:prstGeom>
          <a:noFill/>
        </p:spPr>
        <p:txBody>
          <a:bodyPr wrap="square" rtlCol="0">
            <a:spAutoFit/>
          </a:bodyPr>
          <a:lstStyle/>
          <a:p>
            <a:pPr>
              <a:lnSpc>
                <a:spcPct val="150000"/>
              </a:lnSpc>
            </a:pPr>
            <a:r>
              <a:rPr lang="zh-CN" altLang="en-US" sz="1400" dirty="0">
                <a:solidFill>
                  <a:srgbClr val="0BA29A"/>
                </a:solidFill>
                <a:latin typeface="微软雅黑" panose="020B0503020204020204" pitchFamily="34" charset="-122"/>
                <a:ea typeface="微软雅黑" panose="020B0503020204020204" pitchFamily="34" charset="-122"/>
              </a:rPr>
              <a:t>我挺好的，谢谢大伙惦着，等我出院了，还要支教去！</a:t>
            </a:r>
            <a:endParaRPr lang="en-US" altLang="zh-CN" sz="1400" dirty="0">
              <a:solidFill>
                <a:srgbClr val="0BA29A"/>
              </a:solidFill>
              <a:latin typeface="微软雅黑" panose="020B0503020204020204" pitchFamily="34" charset="-122"/>
              <a:ea typeface="微软雅黑" panose="020B0503020204020204" pitchFamily="34" charset="-122"/>
            </a:endParaRPr>
          </a:p>
          <a:p>
            <a:pPr>
              <a:lnSpc>
                <a:spcPct val="150000"/>
              </a:lnSpc>
            </a:pPr>
            <a:r>
              <a:rPr lang="en-US" altLang="zh-CN" sz="1400" dirty="0">
                <a:solidFill>
                  <a:srgbClr val="0BA29A"/>
                </a:solidFill>
                <a:latin typeface="微软雅黑" panose="020B0503020204020204" pitchFamily="34" charset="-122"/>
                <a:ea typeface="微软雅黑" panose="020B0503020204020204" pitchFamily="34" charset="-122"/>
              </a:rPr>
              <a:t>                                                                         ----- </a:t>
            </a:r>
            <a:r>
              <a:rPr lang="zh-CN" altLang="en-US" sz="1400" dirty="0">
                <a:solidFill>
                  <a:srgbClr val="0BA29A"/>
                </a:solidFill>
                <a:latin typeface="微软雅黑" panose="020B0503020204020204" pitchFamily="34" charset="-122"/>
                <a:ea typeface="微软雅黑" panose="020B0503020204020204" pitchFamily="34" charset="-122"/>
              </a:rPr>
              <a:t>白方礼在病中对关心他的市民们说。</a:t>
            </a:r>
          </a:p>
        </p:txBody>
      </p:sp>
      <p:cxnSp>
        <p:nvCxnSpPr>
          <p:cNvPr id="25" name="直接连接符 24">
            <a:extLst>
              <a:ext uri="{FF2B5EF4-FFF2-40B4-BE49-F238E27FC236}">
                <a16:creationId xmlns:a16="http://schemas.microsoft.com/office/drawing/2014/main" xmlns="" id="{58699B9A-0562-4806-808D-925FAC3FFFA3}"/>
              </a:ext>
            </a:extLst>
          </p:cNvPr>
          <p:cNvCxnSpPr/>
          <p:nvPr/>
        </p:nvCxnSpPr>
        <p:spPr>
          <a:xfrm>
            <a:off x="3873614" y="2604362"/>
            <a:ext cx="7200800" cy="1588"/>
          </a:xfrm>
          <a:prstGeom prst="line">
            <a:avLst/>
          </a:prstGeom>
          <a:ln>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xmlns="" id="{BE66F4C8-678B-4E3D-AC9B-21C35E606D55}"/>
              </a:ext>
            </a:extLst>
          </p:cNvPr>
          <p:cNvCxnSpPr/>
          <p:nvPr/>
        </p:nvCxnSpPr>
        <p:spPr>
          <a:xfrm>
            <a:off x="3874414" y="5242735"/>
            <a:ext cx="7200000" cy="1588"/>
          </a:xfrm>
          <a:prstGeom prst="line">
            <a:avLst/>
          </a:prstGeom>
          <a:ln>
            <a:solidFill>
              <a:srgbClr val="0087D2"/>
            </a:solidFill>
            <a:prstDash val="lgDash"/>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xmlns="" id="{E51B011C-8EDB-40F9-8B9B-1B9EF966D434}"/>
              </a:ext>
            </a:extLst>
          </p:cNvPr>
          <p:cNvCxnSpPr/>
          <p:nvPr/>
        </p:nvCxnSpPr>
        <p:spPr>
          <a:xfrm>
            <a:off x="3874414" y="6492794"/>
            <a:ext cx="7200000" cy="1588"/>
          </a:xfrm>
          <a:prstGeom prst="line">
            <a:avLst/>
          </a:prstGeom>
          <a:ln>
            <a:solidFill>
              <a:srgbClr val="0BA29A"/>
            </a:solidFill>
            <a:prstDash val="lgDash"/>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xmlns="" id="{BFFF7944-DEA3-45F8-8AED-68610F67319A}"/>
              </a:ext>
            </a:extLst>
          </p:cNvPr>
          <p:cNvCxnSpPr/>
          <p:nvPr/>
        </p:nvCxnSpPr>
        <p:spPr>
          <a:xfrm>
            <a:off x="3873614" y="4016186"/>
            <a:ext cx="7200800" cy="1588"/>
          </a:xfrm>
          <a:prstGeom prst="line">
            <a:avLst/>
          </a:prstGeom>
          <a:ln>
            <a:solidFill>
              <a:srgbClr val="ED7D31"/>
            </a:solidFill>
            <a:prstDash val="lgDash"/>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xmlns="" id="{6C340717-D114-430C-BAFA-2D5B88DB4F3C}"/>
              </a:ext>
            </a:extLst>
          </p:cNvPr>
          <p:cNvCxnSpPr/>
          <p:nvPr/>
        </p:nvCxnSpPr>
        <p:spPr>
          <a:xfrm>
            <a:off x="3435659" y="1586630"/>
            <a:ext cx="0" cy="297401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xmlns="" id="{5AB382B6-4AFC-4554-98BA-C14A2C162F2E}"/>
              </a:ext>
            </a:extLst>
          </p:cNvPr>
          <p:cNvSpPr/>
          <p:nvPr/>
        </p:nvSpPr>
        <p:spPr>
          <a:xfrm>
            <a:off x="658603" y="1911087"/>
            <a:ext cx="2339102" cy="1015663"/>
          </a:xfrm>
          <a:prstGeom prst="rect">
            <a:avLst/>
          </a:prstGeom>
        </p:spPr>
        <p:txBody>
          <a:bodyPr wrap="none">
            <a:spAutoFit/>
          </a:bodyPr>
          <a:lstStyle/>
          <a:p>
            <a:pPr lvl="0" algn="ctr">
              <a:defRPr/>
            </a:pPr>
            <a:r>
              <a:rPr lang="zh-CN" altLang="en-US" sz="2400" b="1">
                <a:solidFill>
                  <a:prstClr val="black"/>
                </a:solidFill>
                <a:latin typeface="微软雅黑" pitchFamily="34" charset="-122"/>
                <a:ea typeface="微软雅黑" pitchFamily="34" charset="-122"/>
              </a:rPr>
              <a:t>白芳礼</a:t>
            </a:r>
            <a:endParaRPr lang="en-US" altLang="zh-CN" sz="2400" b="1">
              <a:solidFill>
                <a:prstClr val="black"/>
              </a:solidFill>
              <a:latin typeface="微软雅黑" pitchFamily="34" charset="-122"/>
              <a:ea typeface="微软雅黑" pitchFamily="34" charset="-122"/>
            </a:endParaRPr>
          </a:p>
          <a:p>
            <a:pPr lvl="0" algn="ctr">
              <a:lnSpc>
                <a:spcPct val="150000"/>
              </a:lnSpc>
              <a:defRPr/>
            </a:pPr>
            <a:r>
              <a:rPr lang="zh-CN" altLang="en-US" sz="2400" b="1">
                <a:solidFill>
                  <a:prstClr val="black"/>
                </a:solidFill>
                <a:latin typeface="微软雅黑" pitchFamily="34" charset="-122"/>
                <a:ea typeface="微软雅黑" pitchFamily="34" charset="-122"/>
              </a:rPr>
              <a:t>爷爷的经典语录</a:t>
            </a:r>
            <a:endParaRPr lang="zh-CN" altLang="en-US" sz="2400" b="1" dirty="0">
              <a:solidFill>
                <a:prstClr val="black"/>
              </a:solidFill>
              <a:latin typeface="微软雅黑" pitchFamily="34" charset="-122"/>
              <a:ea typeface="微软雅黑" pitchFamily="34" charset="-122"/>
            </a:endParaRPr>
          </a:p>
        </p:txBody>
      </p:sp>
    </p:spTree>
    <p:extLst>
      <p:ext uri="{BB962C8B-B14F-4D97-AF65-F5344CB8AC3E}">
        <p14:creationId xmlns:p14="http://schemas.microsoft.com/office/powerpoint/2010/main" val="38248765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childTnLst>
                          </p:cTn>
                        </p:par>
                        <p:par>
                          <p:cTn id="8" fill="hold">
                            <p:stCondLst>
                              <p:cond delay="75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75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up)">
                                      <p:cBhvr>
                                        <p:cTn id="16" dur="500"/>
                                        <p:tgtEl>
                                          <p:spTgt spid="2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750"/>
                                        <p:tgtEl>
                                          <p:spTgt spid="13"/>
                                        </p:tgtEl>
                                      </p:cBhvr>
                                    </p:animEffect>
                                  </p:childTnLst>
                                </p:cTn>
                              </p:par>
                            </p:childTnLst>
                          </p:cTn>
                        </p:par>
                        <p:par>
                          <p:cTn id="21" fill="hold">
                            <p:stCondLst>
                              <p:cond delay="1250"/>
                            </p:stCondLst>
                            <p:childTnLst>
                              <p:par>
                                <p:cTn id="22" presetID="22" presetClass="entr" presetSubtype="8"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left)">
                                      <p:cBhvr>
                                        <p:cTn id="24" dur="750"/>
                                        <p:tgtEl>
                                          <p:spTgt spid="25"/>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750"/>
                                        <p:tgtEl>
                                          <p:spTgt spid="14"/>
                                        </p:tgtEl>
                                      </p:cBhvr>
                                    </p:animEffect>
                                  </p:childTnLst>
                                </p:cTn>
                              </p:par>
                            </p:childTnLst>
                          </p:cTn>
                        </p:par>
                        <p:par>
                          <p:cTn id="29" fill="hold">
                            <p:stCondLst>
                              <p:cond delay="2750"/>
                            </p:stCondLst>
                            <p:childTnLst>
                              <p:par>
                                <p:cTn id="30" presetID="22" presetClass="entr" presetSubtype="8"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left)">
                                      <p:cBhvr>
                                        <p:cTn id="32" dur="750"/>
                                        <p:tgtEl>
                                          <p:spTgt spid="28"/>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750"/>
                                        <p:tgtEl>
                                          <p:spTgt spid="15"/>
                                        </p:tgtEl>
                                      </p:cBhvr>
                                    </p:animEffect>
                                  </p:childTnLst>
                                </p:cTn>
                              </p:par>
                            </p:childTnLst>
                          </p:cTn>
                        </p:par>
                        <p:par>
                          <p:cTn id="37" fill="hold">
                            <p:stCondLst>
                              <p:cond delay="4250"/>
                            </p:stCondLst>
                            <p:childTnLst>
                              <p:par>
                                <p:cTn id="38" presetID="22" presetClass="entr" presetSubtype="8"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750"/>
                                        <p:tgtEl>
                                          <p:spTgt spid="26"/>
                                        </p:tgtEl>
                                      </p:cBhvr>
                                    </p:animEffect>
                                  </p:childTnLst>
                                </p:cTn>
                              </p:par>
                            </p:childTnLst>
                          </p:cTn>
                        </p:par>
                        <p:par>
                          <p:cTn id="41" fill="hold">
                            <p:stCondLst>
                              <p:cond delay="5000"/>
                            </p:stCondLst>
                            <p:childTnLst>
                              <p:par>
                                <p:cTn id="42" presetID="22" presetClass="entr" presetSubtype="8"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left)">
                                      <p:cBhvr>
                                        <p:cTn id="44" dur="750"/>
                                        <p:tgtEl>
                                          <p:spTgt spid="24"/>
                                        </p:tgtEl>
                                      </p:cBhvr>
                                    </p:animEffect>
                                  </p:childTnLst>
                                </p:cTn>
                              </p:par>
                            </p:childTnLst>
                          </p:cTn>
                        </p:par>
                        <p:par>
                          <p:cTn id="45" fill="hold">
                            <p:stCondLst>
                              <p:cond delay="5750"/>
                            </p:stCondLst>
                            <p:childTnLst>
                              <p:par>
                                <p:cTn id="46" presetID="22" presetClass="entr" presetSubtype="8" fill="hold"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left)">
                                      <p:cBhvr>
                                        <p:cTn id="48" dur="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3" grpId="0"/>
      <p:bldP spid="14" grpId="0"/>
      <p:bldP spid="15" grpId="0"/>
      <p:bldP spid="24"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F9398118-B631-459F-9419-40D79883F29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5516"/>
          <a:stretch/>
        </p:blipFill>
        <p:spPr>
          <a:xfrm>
            <a:off x="4782503" y="4688553"/>
            <a:ext cx="1571842" cy="1344742"/>
          </a:xfrm>
          <a:prstGeom prst="rect">
            <a:avLst/>
          </a:prstGeom>
        </p:spPr>
      </p:pic>
      <p:pic>
        <p:nvPicPr>
          <p:cNvPr id="9" name="图片 8">
            <a:extLst>
              <a:ext uri="{FF2B5EF4-FFF2-40B4-BE49-F238E27FC236}">
                <a16:creationId xmlns:a16="http://schemas.microsoft.com/office/drawing/2014/main" xmlns="" id="{9674BF52-7C70-4E78-817A-F3E5F73629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8676" y="4718356"/>
            <a:ext cx="3467091" cy="2077376"/>
          </a:xfrm>
          <a:prstGeom prst="rect">
            <a:avLst/>
          </a:prstGeom>
        </p:spPr>
      </p:pic>
      <p:pic>
        <p:nvPicPr>
          <p:cNvPr id="7" name="图片 6" descr="图片包含 就坐&#10;&#10;已生成高可信度的说明">
            <a:extLst>
              <a:ext uri="{FF2B5EF4-FFF2-40B4-BE49-F238E27FC236}">
                <a16:creationId xmlns:a16="http://schemas.microsoft.com/office/drawing/2014/main" xmlns="" id="{684B3EEA-0A1F-4C46-9D70-53C76120635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913676"/>
            <a:ext cx="12192000" cy="966827"/>
          </a:xfrm>
          <a:prstGeom prst="rect">
            <a:avLst/>
          </a:prstGeom>
        </p:spPr>
      </p:pic>
      <p:pic>
        <p:nvPicPr>
          <p:cNvPr id="13" name="图片 12" descr="图片包含 物体&#10;&#10;已生成高可信度的说明">
            <a:extLst>
              <a:ext uri="{FF2B5EF4-FFF2-40B4-BE49-F238E27FC236}">
                <a16:creationId xmlns:a16="http://schemas.microsoft.com/office/drawing/2014/main" xmlns="" id="{6A61BB55-5525-4335-B45D-E8EBD4A8767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5490"/>
          <a:stretch/>
        </p:blipFill>
        <p:spPr>
          <a:xfrm>
            <a:off x="8859912" y="2541609"/>
            <a:ext cx="3266983" cy="4338894"/>
          </a:xfrm>
          <a:prstGeom prst="rect">
            <a:avLst/>
          </a:prstGeom>
        </p:spPr>
      </p:pic>
      <p:pic>
        <p:nvPicPr>
          <p:cNvPr id="17" name="图片 16">
            <a:extLst>
              <a:ext uri="{FF2B5EF4-FFF2-40B4-BE49-F238E27FC236}">
                <a16:creationId xmlns:a16="http://schemas.microsoft.com/office/drawing/2014/main" xmlns="" id="{177B4943-19CE-47F1-954E-C60E089CF2C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48568"/>
          <a:stretch/>
        </p:blipFill>
        <p:spPr>
          <a:xfrm>
            <a:off x="3864040" y="289438"/>
            <a:ext cx="3788360" cy="1753686"/>
          </a:xfrm>
          <a:prstGeom prst="rect">
            <a:avLst/>
          </a:prstGeom>
        </p:spPr>
      </p:pic>
      <p:pic>
        <p:nvPicPr>
          <p:cNvPr id="19" name="图片 18" descr="图片包含 烟火, 户外艺术系列&#10;&#10;已生成高可信度的说明">
            <a:extLst>
              <a:ext uri="{FF2B5EF4-FFF2-40B4-BE49-F238E27FC236}">
                <a16:creationId xmlns:a16="http://schemas.microsoft.com/office/drawing/2014/main" xmlns="" id="{67FF59E5-AF70-496A-86CD-3AF9C5DC315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74854" b="61405"/>
          <a:stretch/>
        </p:blipFill>
        <p:spPr>
          <a:xfrm>
            <a:off x="8960527" y="186322"/>
            <a:ext cx="3065755" cy="2201771"/>
          </a:xfrm>
          <a:prstGeom prst="rect">
            <a:avLst/>
          </a:prstGeom>
        </p:spPr>
      </p:pic>
      <p:grpSp>
        <p:nvGrpSpPr>
          <p:cNvPr id="26" name="组合 25">
            <a:extLst>
              <a:ext uri="{FF2B5EF4-FFF2-40B4-BE49-F238E27FC236}">
                <a16:creationId xmlns:a16="http://schemas.microsoft.com/office/drawing/2014/main" xmlns="" id="{D904725E-CF9C-4235-84E4-4486912FE488}"/>
              </a:ext>
            </a:extLst>
          </p:cNvPr>
          <p:cNvGrpSpPr/>
          <p:nvPr/>
        </p:nvGrpSpPr>
        <p:grpSpPr>
          <a:xfrm>
            <a:off x="2457391" y="3259741"/>
            <a:ext cx="6337420" cy="1118910"/>
            <a:chOff x="1390591" y="3347447"/>
            <a:chExt cx="6337420" cy="1118910"/>
          </a:xfrm>
        </p:grpSpPr>
        <p:pic>
          <p:nvPicPr>
            <p:cNvPr id="23" name="图片 22" descr="图片包含 文字&#10;&#10;已生成极高可信度的说明">
              <a:extLst>
                <a:ext uri="{FF2B5EF4-FFF2-40B4-BE49-F238E27FC236}">
                  <a16:creationId xmlns:a16="http://schemas.microsoft.com/office/drawing/2014/main" xmlns="" id="{31F4683D-F834-4F92-A7AF-772E326B273C}"/>
                </a:ext>
              </a:extLst>
            </p:cNvPr>
            <p:cNvPicPr>
              <a:picLocks noChangeAspect="1"/>
            </p:cNvPicPr>
            <p:nvPr/>
          </p:nvPicPr>
          <p:blipFill rotWithShape="1">
            <a:blip r:embed="rId9">
              <a:extLst>
                <a:ext uri="{28A0092B-C50C-407E-A947-70E740481C1C}">
                  <a14:useLocalDpi xmlns:a14="http://schemas.microsoft.com/office/drawing/2010/main" val="0"/>
                </a:ext>
              </a:extLst>
            </a:blip>
            <a:srcRect t="30938" b="45684"/>
            <a:stretch/>
          </p:blipFill>
          <p:spPr>
            <a:xfrm>
              <a:off x="3474492" y="3347447"/>
              <a:ext cx="4253519" cy="1118910"/>
            </a:xfrm>
            <a:prstGeom prst="rect">
              <a:avLst/>
            </a:prstGeom>
          </p:spPr>
        </p:pic>
        <p:pic>
          <p:nvPicPr>
            <p:cNvPr id="25" name="图片 24" descr="图片包含 文字&#10;&#10;已生成极高可信度的说明">
              <a:extLst>
                <a:ext uri="{FF2B5EF4-FFF2-40B4-BE49-F238E27FC236}">
                  <a16:creationId xmlns:a16="http://schemas.microsoft.com/office/drawing/2014/main" xmlns="" id="{36F9608E-61C8-4992-A565-9E500A6D7B5E}"/>
                </a:ext>
              </a:extLst>
            </p:cNvPr>
            <p:cNvPicPr>
              <a:picLocks noChangeAspect="1"/>
            </p:cNvPicPr>
            <p:nvPr/>
          </p:nvPicPr>
          <p:blipFill rotWithShape="1">
            <a:blip r:embed="rId9">
              <a:extLst>
                <a:ext uri="{28A0092B-C50C-407E-A947-70E740481C1C}">
                  <a14:useLocalDpi xmlns:a14="http://schemas.microsoft.com/office/drawing/2010/main" val="0"/>
                </a:ext>
              </a:extLst>
            </a:blip>
            <a:srcRect t="5056" b="75017"/>
            <a:stretch/>
          </p:blipFill>
          <p:spPr>
            <a:xfrm>
              <a:off x="1390591" y="3481354"/>
              <a:ext cx="3227899" cy="806559"/>
            </a:xfrm>
            <a:prstGeom prst="rect">
              <a:avLst/>
            </a:prstGeom>
          </p:spPr>
        </p:pic>
      </p:grpSp>
      <p:sp>
        <p:nvSpPr>
          <p:cNvPr id="28" name="矩形 27">
            <a:extLst>
              <a:ext uri="{FF2B5EF4-FFF2-40B4-BE49-F238E27FC236}">
                <a16:creationId xmlns:a16="http://schemas.microsoft.com/office/drawing/2014/main" xmlns="" id="{C2A62C0B-496A-4E74-9BBD-A6B7A5173257}"/>
              </a:ext>
            </a:extLst>
          </p:cNvPr>
          <p:cNvSpPr/>
          <p:nvPr/>
        </p:nvSpPr>
        <p:spPr>
          <a:xfrm>
            <a:off x="2164962" y="2239162"/>
            <a:ext cx="184731"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48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
        <p:nvSpPr>
          <p:cNvPr id="3" name="文本框 2">
            <a:extLst>
              <a:ext uri="{FF2B5EF4-FFF2-40B4-BE49-F238E27FC236}">
                <a16:creationId xmlns:a16="http://schemas.microsoft.com/office/drawing/2014/main" xmlns="" id="{B26CEC26-62DD-4B09-80FC-7A9952B4C5C7}"/>
              </a:ext>
            </a:extLst>
          </p:cNvPr>
          <p:cNvSpPr txBox="1"/>
          <p:nvPr/>
        </p:nvSpPr>
        <p:spPr>
          <a:xfrm>
            <a:off x="3268801" y="2335349"/>
            <a:ext cx="5262979" cy="769441"/>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kumimoji="0" lang="zh-CN" altLang="en-US" sz="4400" b="1"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谢谢您的认真聆听！</a:t>
            </a:r>
          </a:p>
        </p:txBody>
      </p:sp>
    </p:spTree>
    <p:extLst>
      <p:ext uri="{BB962C8B-B14F-4D97-AF65-F5344CB8AC3E}">
        <p14:creationId xmlns:p14="http://schemas.microsoft.com/office/powerpoint/2010/main" val="18002383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75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anim calcmode="lin" valueType="num">
                                      <p:cBhvr>
                                        <p:cTn id="14" dur="750" fill="hold"/>
                                        <p:tgtEl>
                                          <p:spTgt spid="9"/>
                                        </p:tgtEl>
                                        <p:attrNameLst>
                                          <p:attrName>ppt_x</p:attrName>
                                        </p:attrNameLst>
                                      </p:cBhvr>
                                      <p:tavLst>
                                        <p:tav tm="0">
                                          <p:val>
                                            <p:strVal val="#ppt_x"/>
                                          </p:val>
                                        </p:tav>
                                        <p:tav tm="100000">
                                          <p:val>
                                            <p:strVal val="#ppt_x"/>
                                          </p:val>
                                        </p:tav>
                                      </p:tavLst>
                                    </p:anim>
                                    <p:anim calcmode="lin" valueType="num">
                                      <p:cBhvr>
                                        <p:cTn id="15" dur="75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250"/>
                            </p:stCondLst>
                            <p:childTnLst>
                              <p:par>
                                <p:cTn id="17" presetID="42"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750"/>
                                        <p:tgtEl>
                                          <p:spTgt spid="13"/>
                                        </p:tgtEl>
                                      </p:cBhvr>
                                    </p:animEffect>
                                    <p:anim calcmode="lin" valueType="num">
                                      <p:cBhvr>
                                        <p:cTn id="20" dur="750" fill="hold"/>
                                        <p:tgtEl>
                                          <p:spTgt spid="13"/>
                                        </p:tgtEl>
                                        <p:attrNameLst>
                                          <p:attrName>ppt_x</p:attrName>
                                        </p:attrNameLst>
                                      </p:cBhvr>
                                      <p:tavLst>
                                        <p:tav tm="0">
                                          <p:val>
                                            <p:strVal val="#ppt_x"/>
                                          </p:val>
                                        </p:tav>
                                        <p:tav tm="100000">
                                          <p:val>
                                            <p:strVal val="#ppt_x"/>
                                          </p:val>
                                        </p:tav>
                                      </p:tavLst>
                                    </p:anim>
                                    <p:anim calcmode="lin" valueType="num">
                                      <p:cBhvr>
                                        <p:cTn id="21" dur="7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750"/>
                                        <p:tgtEl>
                                          <p:spTgt spid="11"/>
                                        </p:tgtEl>
                                      </p:cBhvr>
                                    </p:animEffect>
                                    <p:anim calcmode="lin" valueType="num">
                                      <p:cBhvr>
                                        <p:cTn id="26" dur="750" fill="hold"/>
                                        <p:tgtEl>
                                          <p:spTgt spid="11"/>
                                        </p:tgtEl>
                                        <p:attrNameLst>
                                          <p:attrName>ppt_x</p:attrName>
                                        </p:attrNameLst>
                                      </p:cBhvr>
                                      <p:tavLst>
                                        <p:tav tm="0">
                                          <p:val>
                                            <p:strVal val="#ppt_x"/>
                                          </p:val>
                                        </p:tav>
                                        <p:tav tm="100000">
                                          <p:val>
                                            <p:strVal val="#ppt_x"/>
                                          </p:val>
                                        </p:tav>
                                      </p:tavLst>
                                    </p:anim>
                                    <p:anim calcmode="lin" valueType="num">
                                      <p:cBhvr>
                                        <p:cTn id="27" dur="75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3750"/>
                            </p:stCondLst>
                            <p:childTnLst>
                              <p:par>
                                <p:cTn id="29" presetID="2" presetClass="entr" presetSubtype="8"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750" fill="hold"/>
                                        <p:tgtEl>
                                          <p:spTgt spid="17"/>
                                        </p:tgtEl>
                                        <p:attrNameLst>
                                          <p:attrName>ppt_x</p:attrName>
                                        </p:attrNameLst>
                                      </p:cBhvr>
                                      <p:tavLst>
                                        <p:tav tm="0">
                                          <p:val>
                                            <p:strVal val="0-#ppt_w/2"/>
                                          </p:val>
                                        </p:tav>
                                        <p:tav tm="100000">
                                          <p:val>
                                            <p:strVal val="#ppt_x"/>
                                          </p:val>
                                        </p:tav>
                                      </p:tavLst>
                                    </p:anim>
                                    <p:anim calcmode="lin" valueType="num">
                                      <p:cBhvr additive="base">
                                        <p:cTn id="32" dur="75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42" presetClass="entr" presetSubtype="0"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750"/>
                                        <p:tgtEl>
                                          <p:spTgt spid="26"/>
                                        </p:tgtEl>
                                      </p:cBhvr>
                                    </p:animEffect>
                                    <p:anim calcmode="lin" valueType="num">
                                      <p:cBhvr>
                                        <p:cTn id="37" dur="750" fill="hold"/>
                                        <p:tgtEl>
                                          <p:spTgt spid="26"/>
                                        </p:tgtEl>
                                        <p:attrNameLst>
                                          <p:attrName>ppt_x</p:attrName>
                                        </p:attrNameLst>
                                      </p:cBhvr>
                                      <p:tavLst>
                                        <p:tav tm="0">
                                          <p:val>
                                            <p:strVal val="#ppt_x"/>
                                          </p:val>
                                        </p:tav>
                                        <p:tav tm="100000">
                                          <p:val>
                                            <p:strVal val="#ppt_x"/>
                                          </p:val>
                                        </p:tav>
                                      </p:tavLst>
                                    </p:anim>
                                    <p:anim calcmode="lin" valueType="num">
                                      <p:cBhvr>
                                        <p:cTn id="38" dur="750" fill="hold"/>
                                        <p:tgtEl>
                                          <p:spTgt spid="26"/>
                                        </p:tgtEl>
                                        <p:attrNameLst>
                                          <p:attrName>ppt_y</p:attrName>
                                        </p:attrNameLst>
                                      </p:cBhvr>
                                      <p:tavLst>
                                        <p:tav tm="0">
                                          <p:val>
                                            <p:strVal val="#ppt_y+.1"/>
                                          </p:val>
                                        </p:tav>
                                        <p:tav tm="100000">
                                          <p:val>
                                            <p:strVal val="#ppt_y"/>
                                          </p:val>
                                        </p:tav>
                                      </p:tavLst>
                                    </p:anim>
                                  </p:childTnLst>
                                </p:cTn>
                              </p:par>
                            </p:childTnLst>
                          </p:cTn>
                        </p:par>
                        <p:par>
                          <p:cTn id="39" fill="hold">
                            <p:stCondLst>
                              <p:cond delay="5250"/>
                            </p:stCondLst>
                            <p:childTnLst>
                              <p:par>
                                <p:cTn id="40" presetID="22" presetClass="entr" presetSubtype="8"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left)">
                                      <p:cBhvr>
                                        <p:cTn id="42"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marL="0" marR="0" indent="0" algn="l" defTabSz="914400" rtl="0" eaLnBrk="1" fontAlgn="auto" latinLnBrk="0" hangingPunct="1">
          <a:lnSpc>
            <a:spcPct val="100000"/>
          </a:lnSpc>
          <a:spcBef>
            <a:spcPts val="0"/>
          </a:spcBef>
          <a:spcAft>
            <a:spcPts val="0"/>
          </a:spcAft>
          <a:buClrTx/>
          <a:buSzTx/>
          <a:buFontTx/>
          <a:buNone/>
          <a:tabLst/>
          <a:defRPr kumimoji="0" sz="3200" b="1" i="0" u="none" strike="noStrike" kern="1200" cap="none" spc="0" normalizeH="0" baseline="0" noProof="0" smtClean="0">
            <a:ln>
              <a:noFill/>
            </a:ln>
            <a:effectLst/>
            <a:uLnTx/>
            <a:uFillTx/>
            <a:latin typeface="微软雅黑" panose="020B0503020204020204" pitchFamily="34" charset="-122"/>
            <a:ea typeface="微软雅黑" panose="020B0503020204020204" pitchFamily="34" charset="-122"/>
            <a:cs typeface="+mn-cs"/>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280</TotalTime>
  <Words>1793</Words>
  <Application>Microsoft Office PowerPoint</Application>
  <PresentationFormat>宽屏</PresentationFormat>
  <Paragraphs>202</Paragraphs>
  <Slides>24</Slides>
  <Notes>24</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24</vt:i4>
      </vt:variant>
    </vt:vector>
  </HeadingPairs>
  <TitlesOfParts>
    <vt:vector size="34" baseType="lpstr">
      <vt:lpstr>Gill Sans</vt:lpstr>
      <vt:lpstr>맑은 고딕</vt:lpstr>
      <vt:lpstr>等线</vt:lpstr>
      <vt:lpstr>等线 Light</vt:lpstr>
      <vt:lpstr>宋体</vt:lpstr>
      <vt:lpstr>微软雅黑</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34</cp:revision>
  <dcterms:created xsi:type="dcterms:W3CDTF">2017-10-26T12:38:50Z</dcterms:created>
  <dcterms:modified xsi:type="dcterms:W3CDTF">2018-11-09T03:45:44Z</dcterms:modified>
</cp:coreProperties>
</file>