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9"/>
  </p:notesMasterIdLst>
  <p:handoutMasterIdLst>
    <p:handoutMasterId r:id="rId40"/>
  </p:handoutMasterIdLst>
  <p:sldIdLst>
    <p:sldId id="642" r:id="rId3"/>
    <p:sldId id="461" r:id="rId4"/>
    <p:sldId id="527" r:id="rId5"/>
    <p:sldId id="380" r:id="rId6"/>
    <p:sldId id="594" r:id="rId7"/>
    <p:sldId id="595" r:id="rId8"/>
    <p:sldId id="619" r:id="rId9"/>
    <p:sldId id="620" r:id="rId10"/>
    <p:sldId id="621" r:id="rId11"/>
    <p:sldId id="622" r:id="rId12"/>
    <p:sldId id="623" r:id="rId13"/>
    <p:sldId id="566" r:id="rId14"/>
    <p:sldId id="602" r:id="rId15"/>
    <p:sldId id="603" r:id="rId16"/>
    <p:sldId id="604" r:id="rId17"/>
    <p:sldId id="643" r:id="rId18"/>
    <p:sldId id="606" r:id="rId19"/>
    <p:sldId id="607" r:id="rId20"/>
    <p:sldId id="629" r:id="rId21"/>
    <p:sldId id="624" r:id="rId22"/>
    <p:sldId id="625" r:id="rId23"/>
    <p:sldId id="626" r:id="rId24"/>
    <p:sldId id="627" r:id="rId25"/>
    <p:sldId id="613" r:id="rId26"/>
    <p:sldId id="630" r:id="rId27"/>
    <p:sldId id="581" r:id="rId28"/>
    <p:sldId id="582" r:id="rId29"/>
    <p:sldId id="631" r:id="rId30"/>
    <p:sldId id="632" r:id="rId31"/>
    <p:sldId id="633" r:id="rId32"/>
    <p:sldId id="597" r:id="rId33"/>
    <p:sldId id="616" r:id="rId34"/>
    <p:sldId id="634" r:id="rId35"/>
    <p:sldId id="635" r:id="rId36"/>
    <p:sldId id="636" r:id="rId37"/>
    <p:sldId id="641" r:id="rId38"/>
  </p:sldIdLst>
  <p:sldSz cx="12196763" cy="6858000"/>
  <p:notesSz cx="6858000" cy="9144000"/>
  <p:custDataLst>
    <p:tags r:id="rId41"/>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27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41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556"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696" algn="l" defTabSz="914277" rtl="0" eaLnBrk="1" latinLnBrk="0" hangingPunct="1">
      <a:defRPr kern="1200">
        <a:solidFill>
          <a:schemeClr val="tx1"/>
        </a:solidFill>
        <a:latin typeface="Arial" pitchFamily="34" charset="0"/>
        <a:ea typeface="宋体" pitchFamily="2" charset="-122"/>
        <a:cs typeface="+mn-cs"/>
      </a:defRPr>
    </a:lvl6pPr>
    <a:lvl7pPr marL="2742832" algn="l" defTabSz="914277" rtl="0" eaLnBrk="1" latinLnBrk="0" hangingPunct="1">
      <a:defRPr kern="1200">
        <a:solidFill>
          <a:schemeClr val="tx1"/>
        </a:solidFill>
        <a:latin typeface="Arial" pitchFamily="34" charset="0"/>
        <a:ea typeface="宋体" pitchFamily="2" charset="-122"/>
        <a:cs typeface="+mn-cs"/>
      </a:defRPr>
    </a:lvl7pPr>
    <a:lvl8pPr marL="3199973" algn="l" defTabSz="914277" rtl="0" eaLnBrk="1" latinLnBrk="0" hangingPunct="1">
      <a:defRPr kern="1200">
        <a:solidFill>
          <a:schemeClr val="tx1"/>
        </a:solidFill>
        <a:latin typeface="Arial" pitchFamily="34" charset="0"/>
        <a:ea typeface="宋体" pitchFamily="2" charset="-122"/>
        <a:cs typeface="+mn-cs"/>
      </a:defRPr>
    </a:lvl8pPr>
    <a:lvl9pPr marL="3657111" algn="l" defTabSz="914277"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AF2019"/>
    <a:srgbClr val="BB231B"/>
    <a:srgbClr val="C2241C"/>
    <a:srgbClr val="DF2E25"/>
    <a:srgbClr val="FFB13F"/>
    <a:srgbClr val="EA8B00"/>
    <a:srgbClr val="A9BECB"/>
    <a:srgbClr val="781E1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07" autoAdjust="0"/>
    <p:restoredTop sz="49635" autoAdjust="0"/>
  </p:normalViewPr>
  <p:slideViewPr>
    <p:cSldViewPr snapToObjects="1">
      <p:cViewPr varScale="1">
        <p:scale>
          <a:sx n="92" d="100"/>
          <a:sy n="92" d="100"/>
        </p:scale>
        <p:origin x="192" y="84"/>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notesViewPr>
    <p:cSldViewPr snapToObjects="1">
      <p:cViewPr varScale="1">
        <p:scale>
          <a:sx n="81" d="100"/>
          <a:sy n="81" d="100"/>
        </p:scale>
        <p:origin x="-208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A66804-583B-42BE-962B-441699487C40}" type="datetimeFigureOut">
              <a:rPr lang="zh-CN" altLang="en-US" smtClean="0"/>
              <a:t>2019/12/14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20FDFD-A5D4-42F3-BCC8-12887DAA73C1}" type="slidenum">
              <a:rPr lang="zh-CN" altLang="en-US" smtClean="0"/>
              <a:t>‹#›</a:t>
            </a:fld>
            <a:endParaRPr lang="zh-CN" altLang="en-US"/>
          </a:p>
        </p:txBody>
      </p:sp>
    </p:spTree>
    <p:extLst>
      <p:ext uri="{BB962C8B-B14F-4D97-AF65-F5344CB8AC3E}">
        <p14:creationId xmlns:p14="http://schemas.microsoft.com/office/powerpoint/2010/main" val="3796821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2019/12/14</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27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41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556"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696" algn="l" defTabSz="914277" rtl="0" eaLnBrk="1" latinLnBrk="0" hangingPunct="1">
      <a:defRPr sz="1200" kern="1200">
        <a:solidFill>
          <a:schemeClr val="tx1"/>
        </a:solidFill>
        <a:latin typeface="+mn-lt"/>
        <a:ea typeface="+mn-ea"/>
        <a:cs typeface="+mn-cs"/>
      </a:defRPr>
    </a:lvl6pPr>
    <a:lvl7pPr marL="2742832" algn="l" defTabSz="914277" rtl="0" eaLnBrk="1" latinLnBrk="0" hangingPunct="1">
      <a:defRPr sz="1200" kern="1200">
        <a:solidFill>
          <a:schemeClr val="tx1"/>
        </a:solidFill>
        <a:latin typeface="+mn-lt"/>
        <a:ea typeface="+mn-ea"/>
        <a:cs typeface="+mn-cs"/>
      </a:defRPr>
    </a:lvl7pPr>
    <a:lvl8pPr marL="3199973" algn="l" defTabSz="914277" rtl="0" eaLnBrk="1" latinLnBrk="0" hangingPunct="1">
      <a:defRPr sz="1200" kern="1200">
        <a:solidFill>
          <a:schemeClr val="tx1"/>
        </a:solidFill>
        <a:latin typeface="+mn-lt"/>
        <a:ea typeface="+mn-ea"/>
        <a:cs typeface="+mn-cs"/>
      </a:defRPr>
    </a:lvl8pPr>
    <a:lvl9pPr marL="3657111" algn="l" defTabSz="9142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56673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7</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8</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10</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11</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14007" y="2420888"/>
            <a:ext cx="6334126" cy="863600"/>
          </a:xfrm>
        </p:spPr>
        <p:txBody>
          <a:bodyPr/>
          <a:lstStyle>
            <a:lvl1pPr algn="ct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2715594" y="3500390"/>
            <a:ext cx="6335712" cy="647700"/>
          </a:xfrm>
        </p:spPr>
        <p:txBody>
          <a:bodyPr/>
          <a:lstStyle>
            <a:lvl1pPr marL="0" indent="0" algn="ctr">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17051128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267195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8F8F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34137984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41754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8669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9879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7878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0654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381434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5937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2807990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146916" y="2886611"/>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81"/>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467438"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7376341" y="2904248"/>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277819" y="2574152"/>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3261942" y="3206630"/>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5352404" y="3446016"/>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9886102" y="2725340"/>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7942801" y="3624923"/>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11254879" y="2365003"/>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6"/>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3983628"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8519342"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9239010" y="2909287"/>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9744990" y="3446016"/>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8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46652" y="2565400"/>
            <a:ext cx="6334126" cy="863600"/>
          </a:xfrm>
        </p:spPr>
        <p:txBody>
          <a:bodyPr/>
          <a:lstStyle>
            <a:lvl1pP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4948237" y="3644902"/>
            <a:ext cx="6335712" cy="647700"/>
          </a:xfrm>
        </p:spPr>
        <p:txBody>
          <a:bodyPr/>
          <a:lstStyle>
            <a:lvl1pPr marL="0" indent="0">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3168977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4597993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27588185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2112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76978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21270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182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776734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6537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2241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07659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8F8F8"/>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41799" y="590551"/>
            <a:ext cx="1051316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841799" y="1600201"/>
            <a:ext cx="10513168"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7024780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Lst>
  <p:timing>
    <p:tnLst>
      <p:par>
        <p:cTn id="1" dur="indefinite" restart="never" nodeType="tmRoot"/>
      </p:par>
    </p:tnLst>
  </p:timing>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bg2"/>
          </a:solidFill>
          <a:latin typeface="+mn-lt"/>
          <a:ea typeface="+mn-ea"/>
          <a:cs typeface="+mn-cs"/>
        </a:defRPr>
      </a:lvl1pPr>
      <a:lvl2pPr marL="742851" indent="-285710" algn="l" rtl="0" eaLnBrk="0" fontAlgn="base" hangingPunct="0">
        <a:spcBef>
          <a:spcPct val="20000"/>
        </a:spcBef>
        <a:spcAft>
          <a:spcPct val="0"/>
        </a:spcAft>
        <a:buChar char="–"/>
        <a:defRPr sz="2000">
          <a:solidFill>
            <a:schemeClr val="bg2"/>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3"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3"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839299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tx1"/>
          </a:solidFill>
          <a:latin typeface="+mn-lt"/>
          <a:ea typeface="+mn-ea"/>
          <a:cs typeface="+mn-cs"/>
        </a:defRPr>
      </a:lvl1pPr>
      <a:lvl2pPr marL="742851" indent="-285710" algn="l" rtl="0" eaLnBrk="0" fontAlgn="base" hangingPunct="0">
        <a:spcBef>
          <a:spcPct val="20000"/>
        </a:spcBef>
        <a:spcAft>
          <a:spcPct val="0"/>
        </a:spcAft>
        <a:buChar char="–"/>
        <a:defRPr sz="2000">
          <a:solidFill>
            <a:schemeClr val="tx1"/>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29.png"/><Relationship Id="rId7"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Freeform 6"/>
          <p:cNvSpPr>
            <a:spLocks/>
          </p:cNvSpPr>
          <p:nvPr/>
        </p:nvSpPr>
        <p:spPr bwMode="auto">
          <a:xfrm>
            <a:off x="3856573" y="2165427"/>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14" name="Freeform 7"/>
          <p:cNvSpPr>
            <a:spLocks/>
          </p:cNvSpPr>
          <p:nvPr/>
        </p:nvSpPr>
        <p:spPr bwMode="auto">
          <a:xfrm>
            <a:off x="2" y="2165427"/>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solidFill>
                <a:srgbClr val="C4261D"/>
              </a:solidFill>
            </a:endParaRPr>
          </a:p>
        </p:txBody>
      </p:sp>
      <p:sp>
        <p:nvSpPr>
          <p:cNvPr id="4099" name="Rectangle 3"/>
          <p:cNvSpPr>
            <a:spLocks noGrp="1" noChangeArrowheads="1"/>
          </p:cNvSpPr>
          <p:nvPr>
            <p:ph type="ctrTitle" idx="4294967295"/>
          </p:nvPr>
        </p:nvSpPr>
        <p:spPr>
          <a:xfrm>
            <a:off x="4825218" y="3037463"/>
            <a:ext cx="7056784" cy="677413"/>
          </a:xfrm>
          <a:effectLst/>
        </p:spPr>
        <p:txBody>
          <a:bodyPr/>
          <a:lstStyle/>
          <a:p>
            <a:r>
              <a:rPr lang="zh-CN" altLang="en-US" sz="4000" b="1" dirty="0">
                <a:solidFill>
                  <a:srgbClr val="F8F8F8"/>
                </a:solidFill>
                <a:latin typeface="+mj-ea"/>
              </a:rPr>
              <a:t>幼儿园年终业绩汇报</a:t>
            </a:r>
            <a:r>
              <a:rPr lang="en-US" altLang="zh-CN" sz="4000" b="1" dirty="0" err="1">
                <a:solidFill>
                  <a:srgbClr val="F8F8F8"/>
                </a:solidFill>
                <a:latin typeface="+mj-ea"/>
              </a:rPr>
              <a:t>ppt</a:t>
            </a:r>
            <a:r>
              <a:rPr lang="zh-CN" altLang="en-US" sz="4000" b="1" dirty="0">
                <a:solidFill>
                  <a:srgbClr val="F8F8F8"/>
                </a:solidFill>
                <a:latin typeface="+mj-ea"/>
              </a:rPr>
              <a:t>模板</a:t>
            </a:r>
            <a:endParaRPr lang="zh-CN" altLang="en-US" sz="4000" b="1" dirty="0">
              <a:solidFill>
                <a:srgbClr val="F8F8F8"/>
              </a:solidFill>
              <a:latin typeface="+mj-ea"/>
            </a:endParaRPr>
          </a:p>
        </p:txBody>
      </p:sp>
      <p:sp>
        <p:nvSpPr>
          <p:cNvPr id="36" name="TextBox 35"/>
          <p:cNvSpPr txBox="1"/>
          <p:nvPr/>
        </p:nvSpPr>
        <p:spPr>
          <a:xfrm>
            <a:off x="4946256" y="3739099"/>
            <a:ext cx="6120680" cy="553999"/>
          </a:xfrm>
          <a:prstGeom prst="rect">
            <a:avLst/>
          </a:prstGeom>
          <a:noFill/>
        </p:spPr>
        <p:txBody>
          <a:bodyPr wrap="square" lIns="91428" tIns="45714" rIns="91428" bIns="45714" rtlCol="0">
            <a:spAutoFit/>
          </a:bodyPr>
          <a:lstStyle/>
          <a:p>
            <a:pPr>
              <a:lnSpc>
                <a:spcPct val="150000"/>
              </a:lnSpc>
            </a:pPr>
            <a:r>
              <a:rPr lang="zh-CN" altLang="en-US" sz="2000" dirty="0">
                <a:solidFill>
                  <a:srgbClr val="F8F8F8"/>
                </a:solidFill>
                <a:latin typeface="微软雅黑"/>
                <a:ea typeface="微软雅黑"/>
              </a:rPr>
              <a:t>汇报人</a:t>
            </a:r>
            <a:r>
              <a:rPr lang="zh-CN" altLang="en-US" sz="2000" dirty="0" smtClean="0">
                <a:solidFill>
                  <a:srgbClr val="F8F8F8"/>
                </a:solidFill>
                <a:latin typeface="微软雅黑"/>
                <a:ea typeface="微软雅黑"/>
              </a:rPr>
              <a:t>：</a:t>
            </a:r>
            <a:r>
              <a:rPr lang="en-US" altLang="zh-CN" sz="2000" dirty="0" smtClean="0">
                <a:solidFill>
                  <a:srgbClr val="F8F8F8"/>
                </a:solidFill>
                <a:latin typeface="微软雅黑"/>
                <a:ea typeface="微软雅黑"/>
              </a:rPr>
              <a:t>XXX</a:t>
            </a:r>
            <a:r>
              <a:rPr lang="zh-CN" altLang="en-US" sz="2000" dirty="0" smtClean="0">
                <a:solidFill>
                  <a:srgbClr val="F8F8F8"/>
                </a:solidFill>
                <a:latin typeface="微软雅黑"/>
                <a:ea typeface="微软雅黑"/>
              </a:rPr>
              <a:t>      </a:t>
            </a:r>
            <a:r>
              <a:rPr lang="en-US" altLang="zh-CN" sz="2000" dirty="0" smtClean="0">
                <a:solidFill>
                  <a:srgbClr val="F8F8F8"/>
                </a:solidFill>
                <a:latin typeface="微软雅黑"/>
                <a:ea typeface="微软雅黑"/>
              </a:rPr>
              <a:t>201X</a:t>
            </a:r>
            <a:r>
              <a:rPr lang="zh-CN" altLang="en-US" sz="2000" dirty="0" smtClean="0">
                <a:solidFill>
                  <a:srgbClr val="F8F8F8"/>
                </a:solidFill>
                <a:latin typeface="微软雅黑"/>
                <a:ea typeface="微软雅黑"/>
              </a:rPr>
              <a:t>年</a:t>
            </a:r>
            <a:r>
              <a:rPr lang="en-US" altLang="zh-CN" sz="2000" dirty="0">
                <a:solidFill>
                  <a:srgbClr val="F8F8F8"/>
                </a:solidFill>
                <a:latin typeface="微软雅黑"/>
                <a:ea typeface="微软雅黑"/>
              </a:rPr>
              <a:t>X</a:t>
            </a:r>
            <a:r>
              <a:rPr lang="zh-CN" altLang="en-US" sz="2000" dirty="0" smtClean="0">
                <a:solidFill>
                  <a:srgbClr val="F8F8F8"/>
                </a:solidFill>
                <a:latin typeface="微软雅黑"/>
                <a:ea typeface="微软雅黑"/>
              </a:rPr>
              <a:t>月</a:t>
            </a:r>
            <a:endParaRPr lang="en-US" altLang="zh-CN" sz="2000" dirty="0">
              <a:solidFill>
                <a:srgbClr val="F8F8F8"/>
              </a:solidFill>
              <a:latin typeface="微软雅黑"/>
              <a:ea typeface="微软雅黑"/>
            </a:endParaRPr>
          </a:p>
        </p:txBody>
      </p:sp>
      <p:sp>
        <p:nvSpPr>
          <p:cNvPr id="17" name="TextBox 16"/>
          <p:cNvSpPr txBox="1"/>
          <p:nvPr/>
        </p:nvSpPr>
        <p:spPr>
          <a:xfrm>
            <a:off x="4916557" y="2498601"/>
            <a:ext cx="6150379" cy="430887"/>
          </a:xfrm>
          <a:prstGeom prst="rect">
            <a:avLst/>
          </a:prstGeom>
          <a:noFill/>
        </p:spPr>
        <p:txBody>
          <a:bodyPr wrap="square" lIns="91428" tIns="45714" rIns="91428" bIns="45714" rtlCol="0">
            <a:spAutoFit/>
          </a:bodyPr>
          <a:lstStyle/>
          <a:p>
            <a:r>
              <a:rPr lang="zh-CN" altLang="en-US" sz="2100" dirty="0">
                <a:solidFill>
                  <a:srgbClr val="F8F8F8"/>
                </a:solidFill>
                <a:latin typeface="微软雅黑"/>
                <a:ea typeface="微软雅黑"/>
              </a:rPr>
              <a:t>本模板有完整的思路及框架，更贴近实用</a:t>
            </a:r>
          </a:p>
        </p:txBody>
      </p:sp>
      <p:sp>
        <p:nvSpPr>
          <p:cNvPr id="18" name="TextBox 17"/>
          <p:cNvSpPr txBox="1"/>
          <p:nvPr/>
        </p:nvSpPr>
        <p:spPr>
          <a:xfrm>
            <a:off x="434461" y="379408"/>
            <a:ext cx="1872208" cy="369320"/>
          </a:xfrm>
          <a:prstGeom prst="rect">
            <a:avLst/>
          </a:prstGeom>
          <a:noFill/>
          <a:ln>
            <a:solidFill>
              <a:schemeClr val="tx2"/>
            </a:solidFill>
          </a:ln>
        </p:spPr>
        <p:txBody>
          <a:bodyPr wrap="square" lIns="91428" tIns="45714" rIns="91428" bIns="45714" rtlCol="0">
            <a:spAutoFit/>
          </a:bodyPr>
          <a:lstStyle/>
          <a:p>
            <a:r>
              <a:rPr lang="zh-CN" altLang="en-US">
                <a:solidFill>
                  <a:srgbClr val="080808"/>
                </a:solidFill>
                <a:latin typeface="+mn-ea"/>
                <a:ea typeface="+mn-ea"/>
              </a:rPr>
              <a:t>您的</a:t>
            </a:r>
            <a:r>
              <a:rPr lang="en-US" altLang="zh-CN" dirty="0">
                <a:solidFill>
                  <a:srgbClr val="080808"/>
                </a:solidFill>
                <a:latin typeface="+mn-ea"/>
                <a:ea typeface="+mn-ea"/>
              </a:rPr>
              <a:t>LOGO</a:t>
            </a:r>
            <a:endParaRPr lang="zh-CN" altLang="en-US" dirty="0">
              <a:solidFill>
                <a:srgbClr val="080808"/>
              </a:solidFill>
              <a:latin typeface="+mn-ea"/>
              <a:ea typeface="+mn-ea"/>
            </a:endParaRPr>
          </a:p>
        </p:txBody>
      </p:sp>
      <p:grpSp>
        <p:nvGrpSpPr>
          <p:cNvPr id="35" name="组合 34"/>
          <p:cNvGrpSpPr/>
          <p:nvPr/>
        </p:nvGrpSpPr>
        <p:grpSpPr>
          <a:xfrm>
            <a:off x="8952978" y="5949283"/>
            <a:ext cx="465709" cy="472063"/>
            <a:chOff x="4796805" y="-215900"/>
            <a:chExt cx="2093913" cy="2122488"/>
          </a:xfrm>
          <a:solidFill>
            <a:schemeClr val="tx2"/>
          </a:solidFill>
        </p:grpSpPr>
        <p:sp>
          <p:nvSpPr>
            <p:cNvPr id="37"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0"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grpSp>
        <p:nvGrpSpPr>
          <p:cNvPr id="41" name="组合 40"/>
          <p:cNvGrpSpPr/>
          <p:nvPr/>
        </p:nvGrpSpPr>
        <p:grpSpPr>
          <a:xfrm>
            <a:off x="9552383" y="5949283"/>
            <a:ext cx="465709" cy="472063"/>
            <a:chOff x="7772329" y="-1123557"/>
            <a:chExt cx="465708" cy="472063"/>
          </a:xfrm>
          <a:solidFill>
            <a:schemeClr val="tx2"/>
          </a:solidFill>
        </p:grpSpPr>
        <p:sp>
          <p:nvSpPr>
            <p:cNvPr id="42"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3"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4" name="组合 43"/>
          <p:cNvGrpSpPr/>
          <p:nvPr/>
        </p:nvGrpSpPr>
        <p:grpSpPr>
          <a:xfrm>
            <a:off x="10151788" y="5949283"/>
            <a:ext cx="465709" cy="472063"/>
            <a:chOff x="10019977" y="-551766"/>
            <a:chExt cx="2093913" cy="2122488"/>
          </a:xfrm>
          <a:solidFill>
            <a:schemeClr val="tx2"/>
          </a:solidFill>
        </p:grpSpPr>
        <p:sp>
          <p:nvSpPr>
            <p:cNvPr id="45"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6"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7" name="组合 46"/>
          <p:cNvGrpSpPr/>
          <p:nvPr/>
        </p:nvGrpSpPr>
        <p:grpSpPr>
          <a:xfrm>
            <a:off x="10751192" y="5949283"/>
            <a:ext cx="465709" cy="472063"/>
            <a:chOff x="2317849" y="-1212230"/>
            <a:chExt cx="2093913" cy="2122488"/>
          </a:xfrm>
          <a:solidFill>
            <a:schemeClr val="tx2"/>
          </a:solidFill>
        </p:grpSpPr>
        <p:sp>
          <p:nvSpPr>
            <p:cNvPr id="48"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9"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50" name="组合 49"/>
          <p:cNvGrpSpPr/>
          <p:nvPr/>
        </p:nvGrpSpPr>
        <p:grpSpPr>
          <a:xfrm>
            <a:off x="11372523" y="5949283"/>
            <a:ext cx="465709" cy="472063"/>
            <a:chOff x="4910385" y="-2248866"/>
            <a:chExt cx="2093913" cy="2122488"/>
          </a:xfrm>
          <a:solidFill>
            <a:schemeClr val="tx2"/>
          </a:solidFill>
        </p:grpSpPr>
        <p:sp>
          <p:nvSpPr>
            <p:cNvPr id="51"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52"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
        <p:nvSpPr>
          <p:cNvPr id="15" name="Freeform 5"/>
          <p:cNvSpPr>
            <a:spLocks noEditPoints="1"/>
          </p:cNvSpPr>
          <p:nvPr/>
        </p:nvSpPr>
        <p:spPr bwMode="auto">
          <a:xfrm>
            <a:off x="1966915" y="2508252"/>
            <a:ext cx="2114550" cy="2047875"/>
          </a:xfrm>
          <a:custGeom>
            <a:avLst/>
            <a:gdLst>
              <a:gd name="T0" fmla="*/ 296 w 2736"/>
              <a:gd name="T1" fmla="*/ 1034 h 2655"/>
              <a:gd name="T2" fmla="*/ 408 w 2736"/>
              <a:gd name="T3" fmla="*/ 885 h 2655"/>
              <a:gd name="T4" fmla="*/ 653 w 2736"/>
              <a:gd name="T5" fmla="*/ 672 h 2655"/>
              <a:gd name="T6" fmla="*/ 529 w 2736"/>
              <a:gd name="T7" fmla="*/ 1064 h 2655"/>
              <a:gd name="T8" fmla="*/ 410 w 2736"/>
              <a:gd name="T9" fmla="*/ 1501 h 2655"/>
              <a:gd name="T10" fmla="*/ 334 w 2736"/>
              <a:gd name="T11" fmla="*/ 1721 h 2655"/>
              <a:gd name="T12" fmla="*/ 583 w 2736"/>
              <a:gd name="T13" fmla="*/ 1601 h 2655"/>
              <a:gd name="T14" fmla="*/ 731 w 2736"/>
              <a:gd name="T15" fmla="*/ 1208 h 2655"/>
              <a:gd name="T16" fmla="*/ 953 w 2736"/>
              <a:gd name="T17" fmla="*/ 1310 h 2655"/>
              <a:gd name="T18" fmla="*/ 1059 w 2736"/>
              <a:gd name="T19" fmla="*/ 1532 h 2655"/>
              <a:gd name="T20" fmla="*/ 1151 w 2736"/>
              <a:gd name="T21" fmla="*/ 1455 h 2655"/>
              <a:gd name="T22" fmla="*/ 1103 w 2736"/>
              <a:gd name="T23" fmla="*/ 1165 h 2655"/>
              <a:gd name="T24" fmla="*/ 890 w 2736"/>
              <a:gd name="T25" fmla="*/ 1058 h 2655"/>
              <a:gd name="T26" fmla="*/ 1161 w 2736"/>
              <a:gd name="T27" fmla="*/ 967 h 2655"/>
              <a:gd name="T28" fmla="*/ 1586 w 2736"/>
              <a:gd name="T29" fmla="*/ 831 h 2655"/>
              <a:gd name="T30" fmla="*/ 1205 w 2736"/>
              <a:gd name="T31" fmla="*/ 817 h 2655"/>
              <a:gd name="T32" fmla="*/ 922 w 2736"/>
              <a:gd name="T33" fmla="*/ 558 h 2655"/>
              <a:gd name="T34" fmla="*/ 774 w 2736"/>
              <a:gd name="T35" fmla="*/ 512 h 2655"/>
              <a:gd name="T36" fmla="*/ 367 w 2736"/>
              <a:gd name="T37" fmla="*/ 603 h 2655"/>
              <a:gd name="T38" fmla="*/ 1417 w 2736"/>
              <a:gd name="T39" fmla="*/ 2639 h 2655"/>
              <a:gd name="T40" fmla="*/ 1707 w 2736"/>
              <a:gd name="T41" fmla="*/ 1595 h 2655"/>
              <a:gd name="T42" fmla="*/ 1417 w 2736"/>
              <a:gd name="T43" fmla="*/ 1692 h 2655"/>
              <a:gd name="T44" fmla="*/ 2092 w 2736"/>
              <a:gd name="T45" fmla="*/ 1381 h 2655"/>
              <a:gd name="T46" fmla="*/ 2384 w 2736"/>
              <a:gd name="T47" fmla="*/ 2093 h 2655"/>
              <a:gd name="T48" fmla="*/ 2092 w 2736"/>
              <a:gd name="T49" fmla="*/ 1381 h 2655"/>
              <a:gd name="T50" fmla="*/ 1756 w 2736"/>
              <a:gd name="T51" fmla="*/ 1595 h 2655"/>
              <a:gd name="T52" fmla="*/ 2046 w 2736"/>
              <a:gd name="T53" fmla="*/ 2393 h 2655"/>
              <a:gd name="T54" fmla="*/ 1847 w 2736"/>
              <a:gd name="T55" fmla="*/ 1595 h 2655"/>
              <a:gd name="T56" fmla="*/ 2459 w 2736"/>
              <a:gd name="T57" fmla="*/ 858 h 2655"/>
              <a:gd name="T58" fmla="*/ 1572 w 2736"/>
              <a:gd name="T59" fmla="*/ 1445 h 2655"/>
              <a:gd name="T60" fmla="*/ 1132 w 2736"/>
              <a:gd name="T61" fmla="*/ 1692 h 2655"/>
              <a:gd name="T62" fmla="*/ 653 w 2736"/>
              <a:gd name="T63" fmla="*/ 1629 h 2655"/>
              <a:gd name="T64" fmla="*/ 265 w 2736"/>
              <a:gd name="T65" fmla="*/ 1830 h 2655"/>
              <a:gd name="T66" fmla="*/ 36 w 2736"/>
              <a:gd name="T67" fmla="*/ 2037 h 2655"/>
              <a:gd name="T68" fmla="*/ 933 w 2736"/>
              <a:gd name="T69" fmla="*/ 1732 h 2655"/>
              <a:gd name="T70" fmla="*/ 1528 w 2736"/>
              <a:gd name="T71" fmla="*/ 1527 h 2655"/>
              <a:gd name="T72" fmla="*/ 2515 w 2736"/>
              <a:gd name="T73" fmla="*/ 918 h 2655"/>
              <a:gd name="T74" fmla="*/ 2659 w 2736"/>
              <a:gd name="T75" fmla="*/ 728 h 2655"/>
              <a:gd name="T76" fmla="*/ 1079 w 2736"/>
              <a:gd name="T77" fmla="*/ 2649 h 2655"/>
              <a:gd name="T78" fmla="*/ 1234 w 2736"/>
              <a:gd name="T79" fmla="*/ 2654 h 2655"/>
              <a:gd name="T80" fmla="*/ 1364 w 2736"/>
              <a:gd name="T81" fmla="*/ 1721 h 2655"/>
              <a:gd name="T82" fmla="*/ 1079 w 2736"/>
              <a:gd name="T83" fmla="*/ 1832 h 2655"/>
              <a:gd name="T84" fmla="*/ 740 w 2736"/>
              <a:gd name="T85" fmla="*/ 2571 h 2655"/>
              <a:gd name="T86" fmla="*/ 1030 w 2736"/>
              <a:gd name="T87" fmla="*/ 1832 h 2655"/>
              <a:gd name="T88" fmla="*/ 740 w 2736"/>
              <a:gd name="T89" fmla="*/ 1764 h 2655"/>
              <a:gd name="T90" fmla="*/ 2436 w 2736"/>
              <a:gd name="T91" fmla="*/ 1095 h 2655"/>
              <a:gd name="T92" fmla="*/ 2550 w 2736"/>
              <a:gd name="T93" fmla="*/ 1843 h 2655"/>
              <a:gd name="T94" fmla="*/ 2727 w 2736"/>
              <a:gd name="T95" fmla="*/ 1131 h 2655"/>
              <a:gd name="T96" fmla="*/ 2696 w 2736"/>
              <a:gd name="T97" fmla="*/ 858 h 2655"/>
              <a:gd name="T98" fmla="*/ 721 w 2736"/>
              <a:gd name="T99" fmla="*/ 246 h 2655"/>
              <a:gd name="T100" fmla="*/ 953 w 2736"/>
              <a:gd name="T101" fmla="*/ 507 h 2655"/>
              <a:gd name="T102" fmla="*/ 1229 w 2736"/>
              <a:gd name="T103" fmla="*/ 261 h 2655"/>
              <a:gd name="T104" fmla="*/ 1006 w 2736"/>
              <a:gd name="T105" fmla="*/ 0 h 2655"/>
              <a:gd name="T106" fmla="*/ 721 w 2736"/>
              <a:gd name="T107" fmla="*/ 246 h 2655"/>
              <a:gd name="T108" fmla="*/ 692 w 2736"/>
              <a:gd name="T109" fmla="*/ 2562 h 2655"/>
              <a:gd name="T110" fmla="*/ 403 w 2736"/>
              <a:gd name="T111" fmla="*/ 1926 h 2655"/>
              <a:gd name="T112" fmla="*/ 64 w 2736"/>
              <a:gd name="T113" fmla="*/ 2122 h 2655"/>
              <a:gd name="T114" fmla="*/ 354 w 2736"/>
              <a:gd name="T115" fmla="*/ 1953 h 2655"/>
              <a:gd name="T116" fmla="*/ 64 w 2736"/>
              <a:gd name="T117" fmla="*/ 2122 h 2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6" h="2655">
                <a:moveTo>
                  <a:pt x="228" y="967"/>
                </a:moveTo>
                <a:cubicBezTo>
                  <a:pt x="228" y="997"/>
                  <a:pt x="266" y="1034"/>
                  <a:pt x="296" y="1034"/>
                </a:cubicBezTo>
                <a:lnTo>
                  <a:pt x="301" y="1034"/>
                </a:lnTo>
                <a:cubicBezTo>
                  <a:pt x="368" y="1034"/>
                  <a:pt x="387" y="938"/>
                  <a:pt x="408" y="885"/>
                </a:cubicBezTo>
                <a:cubicBezTo>
                  <a:pt x="430" y="828"/>
                  <a:pt x="457" y="753"/>
                  <a:pt x="485" y="703"/>
                </a:cubicBezTo>
                <a:lnTo>
                  <a:pt x="653" y="672"/>
                </a:lnTo>
                <a:cubicBezTo>
                  <a:pt x="638" y="738"/>
                  <a:pt x="533" y="1013"/>
                  <a:pt x="533" y="1044"/>
                </a:cubicBezTo>
                <a:lnTo>
                  <a:pt x="529" y="1064"/>
                </a:lnTo>
                <a:lnTo>
                  <a:pt x="586" y="1402"/>
                </a:lnTo>
                <a:cubicBezTo>
                  <a:pt x="565" y="1406"/>
                  <a:pt x="437" y="1485"/>
                  <a:pt x="410" y="1501"/>
                </a:cubicBezTo>
                <a:cubicBezTo>
                  <a:pt x="365" y="1529"/>
                  <a:pt x="262" y="1568"/>
                  <a:pt x="262" y="1629"/>
                </a:cubicBezTo>
                <a:cubicBezTo>
                  <a:pt x="262" y="1674"/>
                  <a:pt x="292" y="1721"/>
                  <a:pt x="334" y="1721"/>
                </a:cubicBezTo>
                <a:lnTo>
                  <a:pt x="363" y="1721"/>
                </a:lnTo>
                <a:cubicBezTo>
                  <a:pt x="389" y="1721"/>
                  <a:pt x="548" y="1620"/>
                  <a:pt x="583" y="1601"/>
                </a:cubicBezTo>
                <a:cubicBezTo>
                  <a:pt x="636" y="1574"/>
                  <a:pt x="769" y="1513"/>
                  <a:pt x="769" y="1445"/>
                </a:cubicBezTo>
                <a:cubicBezTo>
                  <a:pt x="769" y="1371"/>
                  <a:pt x="731" y="1282"/>
                  <a:pt x="731" y="1208"/>
                </a:cubicBezTo>
                <a:cubicBezTo>
                  <a:pt x="765" y="1208"/>
                  <a:pt x="832" y="1223"/>
                  <a:pt x="869" y="1230"/>
                </a:cubicBezTo>
                <a:cubicBezTo>
                  <a:pt x="946" y="1243"/>
                  <a:pt x="944" y="1228"/>
                  <a:pt x="953" y="1310"/>
                </a:cubicBezTo>
                <a:cubicBezTo>
                  <a:pt x="958" y="1350"/>
                  <a:pt x="970" y="1406"/>
                  <a:pt x="978" y="1449"/>
                </a:cubicBezTo>
                <a:cubicBezTo>
                  <a:pt x="987" y="1492"/>
                  <a:pt x="1006" y="1532"/>
                  <a:pt x="1059" y="1532"/>
                </a:cubicBezTo>
                <a:lnTo>
                  <a:pt x="1074" y="1532"/>
                </a:lnTo>
                <a:cubicBezTo>
                  <a:pt x="1117" y="1532"/>
                  <a:pt x="1151" y="1497"/>
                  <a:pt x="1151" y="1455"/>
                </a:cubicBezTo>
                <a:lnTo>
                  <a:pt x="1151" y="1431"/>
                </a:lnTo>
                <a:cubicBezTo>
                  <a:pt x="1151" y="1393"/>
                  <a:pt x="1113" y="1215"/>
                  <a:pt x="1103" y="1165"/>
                </a:cubicBezTo>
                <a:cubicBezTo>
                  <a:pt x="1094" y="1120"/>
                  <a:pt x="1075" y="1091"/>
                  <a:pt x="1028" y="1081"/>
                </a:cubicBezTo>
                <a:cubicBezTo>
                  <a:pt x="994" y="1073"/>
                  <a:pt x="922" y="1059"/>
                  <a:pt x="890" y="1058"/>
                </a:cubicBezTo>
                <a:lnTo>
                  <a:pt x="977" y="798"/>
                </a:lnTo>
                <a:cubicBezTo>
                  <a:pt x="1013" y="807"/>
                  <a:pt x="1114" y="967"/>
                  <a:pt x="1161" y="967"/>
                </a:cubicBezTo>
                <a:cubicBezTo>
                  <a:pt x="1212" y="967"/>
                  <a:pt x="1352" y="939"/>
                  <a:pt x="1402" y="927"/>
                </a:cubicBezTo>
                <a:cubicBezTo>
                  <a:pt x="1473" y="909"/>
                  <a:pt x="1586" y="921"/>
                  <a:pt x="1586" y="831"/>
                </a:cubicBezTo>
                <a:cubicBezTo>
                  <a:pt x="1586" y="799"/>
                  <a:pt x="1555" y="764"/>
                  <a:pt x="1524" y="764"/>
                </a:cubicBezTo>
                <a:cubicBezTo>
                  <a:pt x="1427" y="764"/>
                  <a:pt x="1294" y="817"/>
                  <a:pt x="1205" y="817"/>
                </a:cubicBezTo>
                <a:cubicBezTo>
                  <a:pt x="1190" y="817"/>
                  <a:pt x="1049" y="655"/>
                  <a:pt x="1027" y="632"/>
                </a:cubicBezTo>
                <a:cubicBezTo>
                  <a:pt x="979" y="582"/>
                  <a:pt x="1001" y="584"/>
                  <a:pt x="922" y="558"/>
                </a:cubicBezTo>
                <a:cubicBezTo>
                  <a:pt x="901" y="551"/>
                  <a:pt x="795" y="512"/>
                  <a:pt x="784" y="512"/>
                </a:cubicBezTo>
                <a:lnTo>
                  <a:pt x="774" y="512"/>
                </a:lnTo>
                <a:cubicBezTo>
                  <a:pt x="709" y="512"/>
                  <a:pt x="624" y="533"/>
                  <a:pt x="560" y="544"/>
                </a:cubicBezTo>
                <a:cubicBezTo>
                  <a:pt x="496" y="555"/>
                  <a:pt x="396" y="559"/>
                  <a:pt x="367" y="603"/>
                </a:cubicBezTo>
                <a:cubicBezTo>
                  <a:pt x="354" y="624"/>
                  <a:pt x="228" y="946"/>
                  <a:pt x="228" y="967"/>
                </a:cubicBezTo>
                <a:close/>
                <a:moveTo>
                  <a:pt x="1417" y="2639"/>
                </a:moveTo>
                <a:cubicBezTo>
                  <a:pt x="1463" y="2635"/>
                  <a:pt x="1707" y="2587"/>
                  <a:pt x="1707" y="2562"/>
                </a:cubicBezTo>
                <a:lnTo>
                  <a:pt x="1707" y="1595"/>
                </a:lnTo>
                <a:lnTo>
                  <a:pt x="1557" y="1595"/>
                </a:lnTo>
                <a:cubicBezTo>
                  <a:pt x="1537" y="1595"/>
                  <a:pt x="1417" y="1678"/>
                  <a:pt x="1417" y="1692"/>
                </a:cubicBezTo>
                <a:lnTo>
                  <a:pt x="1417" y="2639"/>
                </a:lnTo>
                <a:close/>
                <a:moveTo>
                  <a:pt x="2092" y="1381"/>
                </a:moveTo>
                <a:lnTo>
                  <a:pt x="2094" y="2368"/>
                </a:lnTo>
                <a:cubicBezTo>
                  <a:pt x="2134" y="2341"/>
                  <a:pt x="2384" y="2125"/>
                  <a:pt x="2384" y="2093"/>
                </a:cubicBezTo>
                <a:lnTo>
                  <a:pt x="2382" y="1119"/>
                </a:lnTo>
                <a:lnTo>
                  <a:pt x="2092" y="1381"/>
                </a:lnTo>
                <a:close/>
                <a:moveTo>
                  <a:pt x="1847" y="1595"/>
                </a:moveTo>
                <a:lnTo>
                  <a:pt x="1756" y="1595"/>
                </a:lnTo>
                <a:lnTo>
                  <a:pt x="1756" y="2552"/>
                </a:lnTo>
                <a:cubicBezTo>
                  <a:pt x="1799" y="2542"/>
                  <a:pt x="2046" y="2422"/>
                  <a:pt x="2046" y="2393"/>
                </a:cubicBezTo>
                <a:lnTo>
                  <a:pt x="2046" y="1426"/>
                </a:lnTo>
                <a:cubicBezTo>
                  <a:pt x="2021" y="1432"/>
                  <a:pt x="1866" y="1595"/>
                  <a:pt x="1847" y="1595"/>
                </a:cubicBezTo>
                <a:close/>
                <a:moveTo>
                  <a:pt x="2427" y="821"/>
                </a:moveTo>
                <a:lnTo>
                  <a:pt x="2459" y="858"/>
                </a:lnTo>
                <a:lnTo>
                  <a:pt x="1799" y="1445"/>
                </a:lnTo>
                <a:cubicBezTo>
                  <a:pt x="1723" y="1445"/>
                  <a:pt x="1648" y="1445"/>
                  <a:pt x="1572" y="1445"/>
                </a:cubicBezTo>
                <a:cubicBezTo>
                  <a:pt x="1476" y="1445"/>
                  <a:pt x="1471" y="1469"/>
                  <a:pt x="1409" y="1510"/>
                </a:cubicBezTo>
                <a:cubicBezTo>
                  <a:pt x="1326" y="1565"/>
                  <a:pt x="1216" y="1647"/>
                  <a:pt x="1132" y="1692"/>
                </a:cubicBezTo>
                <a:cubicBezTo>
                  <a:pt x="1113" y="1683"/>
                  <a:pt x="845" y="1631"/>
                  <a:pt x="807" y="1625"/>
                </a:cubicBezTo>
                <a:cubicBezTo>
                  <a:pt x="718" y="1611"/>
                  <a:pt x="730" y="1591"/>
                  <a:pt x="653" y="1629"/>
                </a:cubicBezTo>
                <a:cubicBezTo>
                  <a:pt x="609" y="1651"/>
                  <a:pt x="566" y="1675"/>
                  <a:pt x="523" y="1697"/>
                </a:cubicBezTo>
                <a:cubicBezTo>
                  <a:pt x="443" y="1736"/>
                  <a:pt x="340" y="1784"/>
                  <a:pt x="265" y="1830"/>
                </a:cubicBezTo>
                <a:cubicBezTo>
                  <a:pt x="234" y="1849"/>
                  <a:pt x="25" y="1957"/>
                  <a:pt x="0" y="1963"/>
                </a:cubicBezTo>
                <a:lnTo>
                  <a:pt x="36" y="2037"/>
                </a:lnTo>
                <a:lnTo>
                  <a:pt x="716" y="1687"/>
                </a:lnTo>
                <a:cubicBezTo>
                  <a:pt x="785" y="1703"/>
                  <a:pt x="863" y="1718"/>
                  <a:pt x="933" y="1732"/>
                </a:cubicBezTo>
                <a:cubicBezTo>
                  <a:pt x="986" y="1742"/>
                  <a:pt x="1105" y="1774"/>
                  <a:pt x="1156" y="1774"/>
                </a:cubicBezTo>
                <a:cubicBezTo>
                  <a:pt x="1159" y="1774"/>
                  <a:pt x="1495" y="1550"/>
                  <a:pt x="1528" y="1527"/>
                </a:cubicBezTo>
                <a:lnTo>
                  <a:pt x="1829" y="1528"/>
                </a:lnTo>
                <a:lnTo>
                  <a:pt x="2515" y="918"/>
                </a:lnTo>
                <a:lnTo>
                  <a:pt x="2552" y="947"/>
                </a:lnTo>
                <a:lnTo>
                  <a:pt x="2659" y="728"/>
                </a:lnTo>
                <a:lnTo>
                  <a:pt x="2427" y="821"/>
                </a:lnTo>
                <a:close/>
                <a:moveTo>
                  <a:pt x="1079" y="2649"/>
                </a:moveTo>
                <a:lnTo>
                  <a:pt x="1142" y="2655"/>
                </a:lnTo>
                <a:lnTo>
                  <a:pt x="1234" y="2654"/>
                </a:lnTo>
                <a:lnTo>
                  <a:pt x="1364" y="2648"/>
                </a:lnTo>
                <a:lnTo>
                  <a:pt x="1364" y="1721"/>
                </a:lnTo>
                <a:cubicBezTo>
                  <a:pt x="1318" y="1745"/>
                  <a:pt x="1278" y="1775"/>
                  <a:pt x="1234" y="1804"/>
                </a:cubicBezTo>
                <a:cubicBezTo>
                  <a:pt x="1142" y="1866"/>
                  <a:pt x="1189" y="1841"/>
                  <a:pt x="1079" y="1832"/>
                </a:cubicBezTo>
                <a:lnTo>
                  <a:pt x="1079" y="2649"/>
                </a:lnTo>
                <a:close/>
                <a:moveTo>
                  <a:pt x="740" y="2571"/>
                </a:moveTo>
                <a:cubicBezTo>
                  <a:pt x="740" y="2596"/>
                  <a:pt x="985" y="2643"/>
                  <a:pt x="1030" y="2644"/>
                </a:cubicBezTo>
                <a:lnTo>
                  <a:pt x="1030" y="1832"/>
                </a:lnTo>
                <a:cubicBezTo>
                  <a:pt x="1030" y="1808"/>
                  <a:pt x="914" y="1799"/>
                  <a:pt x="890" y="1794"/>
                </a:cubicBezTo>
                <a:cubicBezTo>
                  <a:pt x="850" y="1786"/>
                  <a:pt x="782" y="1765"/>
                  <a:pt x="740" y="1764"/>
                </a:cubicBezTo>
                <a:lnTo>
                  <a:pt x="740" y="2571"/>
                </a:lnTo>
                <a:close/>
                <a:moveTo>
                  <a:pt x="2436" y="1095"/>
                </a:moveTo>
                <a:lnTo>
                  <a:pt x="2437" y="2020"/>
                </a:lnTo>
                <a:cubicBezTo>
                  <a:pt x="2454" y="2009"/>
                  <a:pt x="2535" y="1872"/>
                  <a:pt x="2550" y="1843"/>
                </a:cubicBezTo>
                <a:cubicBezTo>
                  <a:pt x="2586" y="1771"/>
                  <a:pt x="2607" y="1716"/>
                  <a:pt x="2638" y="1637"/>
                </a:cubicBezTo>
                <a:cubicBezTo>
                  <a:pt x="2676" y="1540"/>
                  <a:pt x="2736" y="1272"/>
                  <a:pt x="2727" y="1131"/>
                </a:cubicBezTo>
                <a:lnTo>
                  <a:pt x="2700" y="860"/>
                </a:lnTo>
                <a:lnTo>
                  <a:pt x="2696" y="858"/>
                </a:lnTo>
                <a:lnTo>
                  <a:pt x="2436" y="1095"/>
                </a:lnTo>
                <a:close/>
                <a:moveTo>
                  <a:pt x="721" y="246"/>
                </a:moveTo>
                <a:lnTo>
                  <a:pt x="721" y="271"/>
                </a:lnTo>
                <a:cubicBezTo>
                  <a:pt x="721" y="388"/>
                  <a:pt x="838" y="507"/>
                  <a:pt x="953" y="507"/>
                </a:cubicBezTo>
                <a:lnTo>
                  <a:pt x="997" y="507"/>
                </a:lnTo>
                <a:cubicBezTo>
                  <a:pt x="1117" y="507"/>
                  <a:pt x="1229" y="387"/>
                  <a:pt x="1229" y="261"/>
                </a:cubicBezTo>
                <a:lnTo>
                  <a:pt x="1229" y="237"/>
                </a:lnTo>
                <a:cubicBezTo>
                  <a:pt x="1229" y="123"/>
                  <a:pt x="1114" y="0"/>
                  <a:pt x="1006" y="0"/>
                </a:cubicBezTo>
                <a:lnTo>
                  <a:pt x="943" y="0"/>
                </a:lnTo>
                <a:cubicBezTo>
                  <a:pt x="830" y="0"/>
                  <a:pt x="721" y="124"/>
                  <a:pt x="721" y="246"/>
                </a:cubicBezTo>
                <a:close/>
                <a:moveTo>
                  <a:pt x="402" y="2412"/>
                </a:moveTo>
                <a:cubicBezTo>
                  <a:pt x="402" y="2439"/>
                  <a:pt x="649" y="2552"/>
                  <a:pt x="692" y="2562"/>
                </a:cubicBezTo>
                <a:lnTo>
                  <a:pt x="692" y="1774"/>
                </a:lnTo>
                <a:lnTo>
                  <a:pt x="403" y="1926"/>
                </a:lnTo>
                <a:lnTo>
                  <a:pt x="402" y="2412"/>
                </a:lnTo>
                <a:close/>
                <a:moveTo>
                  <a:pt x="64" y="2122"/>
                </a:moveTo>
                <a:cubicBezTo>
                  <a:pt x="64" y="2149"/>
                  <a:pt x="315" y="2373"/>
                  <a:pt x="354" y="2383"/>
                </a:cubicBezTo>
                <a:lnTo>
                  <a:pt x="354" y="1953"/>
                </a:lnTo>
                <a:lnTo>
                  <a:pt x="65" y="2100"/>
                </a:lnTo>
                <a:lnTo>
                  <a:pt x="64" y="2122"/>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6" name="组合 55"/>
          <p:cNvGrpSpPr/>
          <p:nvPr/>
        </p:nvGrpSpPr>
        <p:grpSpPr>
          <a:xfrm>
            <a:off x="1367098" y="1813513"/>
            <a:ext cx="3109913" cy="3135315"/>
            <a:chOff x="1346200" y="1839912"/>
            <a:chExt cx="3109913" cy="3135314"/>
          </a:xfrm>
        </p:grpSpPr>
        <p:sp>
          <p:nvSpPr>
            <p:cNvPr id="16" name="Freeform 6"/>
            <p:cNvSpPr>
              <a:spLocks/>
            </p:cNvSpPr>
            <p:nvPr/>
          </p:nvSpPr>
          <p:spPr bwMode="auto">
            <a:xfrm>
              <a:off x="3132138" y="1865313"/>
              <a:ext cx="844550" cy="587375"/>
            </a:xfrm>
            <a:custGeom>
              <a:avLst/>
              <a:gdLst>
                <a:gd name="T0" fmla="*/ 1092 w 1092"/>
                <a:gd name="T1" fmla="*/ 531 h 763"/>
                <a:gd name="T2" fmla="*/ 22 w 1092"/>
                <a:gd name="T3" fmla="*/ 0 h 763"/>
                <a:gd name="T4" fmla="*/ 0 w 1092"/>
                <a:gd name="T5" fmla="*/ 349 h 763"/>
                <a:gd name="T6" fmla="*/ 829 w 1092"/>
                <a:gd name="T7" fmla="*/ 763 h 763"/>
                <a:gd name="T8" fmla="*/ 1092 w 1092"/>
                <a:gd name="T9" fmla="*/ 531 h 763"/>
              </a:gdLst>
              <a:ahLst/>
              <a:cxnLst>
                <a:cxn ang="0">
                  <a:pos x="T0" y="T1"/>
                </a:cxn>
                <a:cxn ang="0">
                  <a:pos x="T2" y="T3"/>
                </a:cxn>
                <a:cxn ang="0">
                  <a:pos x="T4" y="T5"/>
                </a:cxn>
                <a:cxn ang="0">
                  <a:pos x="T6" y="T7"/>
                </a:cxn>
                <a:cxn ang="0">
                  <a:pos x="T8" y="T9"/>
                </a:cxn>
              </a:cxnLst>
              <a:rect l="0" t="0" r="r" b="b"/>
              <a:pathLst>
                <a:path w="1092" h="763">
                  <a:moveTo>
                    <a:pt x="1092" y="531"/>
                  </a:moveTo>
                  <a:cubicBezTo>
                    <a:pt x="805" y="257"/>
                    <a:pt x="436" y="66"/>
                    <a:pt x="22" y="0"/>
                  </a:cubicBezTo>
                  <a:lnTo>
                    <a:pt x="0" y="349"/>
                  </a:lnTo>
                  <a:cubicBezTo>
                    <a:pt x="318" y="407"/>
                    <a:pt x="603" y="554"/>
                    <a:pt x="829" y="763"/>
                  </a:cubicBezTo>
                  <a:lnTo>
                    <a:pt x="1092" y="531"/>
                  </a:lnTo>
                  <a:close/>
                </a:path>
              </a:pathLst>
            </a:custGeom>
            <a:solidFill>
              <a:srgbClr val="00A2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
            <p:cNvSpPr>
              <a:spLocks/>
            </p:cNvSpPr>
            <p:nvPr/>
          </p:nvSpPr>
          <p:spPr bwMode="auto">
            <a:xfrm>
              <a:off x="1346200" y="3341688"/>
              <a:ext cx="2555875" cy="1633538"/>
            </a:xfrm>
            <a:custGeom>
              <a:avLst/>
              <a:gdLst>
                <a:gd name="T0" fmla="*/ 3076 w 3307"/>
                <a:gd name="T1" fmla="*/ 1351 h 2117"/>
                <a:gd name="T2" fmla="*/ 2139 w 3307"/>
                <a:gd name="T3" fmla="*/ 1731 h 2117"/>
                <a:gd name="T4" fmla="*/ 1914 w 3307"/>
                <a:gd name="T5" fmla="*/ 1731 h 2117"/>
                <a:gd name="T6" fmla="*/ 349 w 3307"/>
                <a:gd name="T7" fmla="*/ 22 h 2117"/>
                <a:gd name="T8" fmla="*/ 1 w 3307"/>
                <a:gd name="T9" fmla="*/ 0 h 2117"/>
                <a:gd name="T10" fmla="*/ 0 w 3307"/>
                <a:gd name="T11" fmla="*/ 93 h 2117"/>
                <a:gd name="T12" fmla="*/ 2 w 3307"/>
                <a:gd name="T13" fmla="*/ 150 h 2117"/>
                <a:gd name="T14" fmla="*/ 3 w 3307"/>
                <a:gd name="T15" fmla="*/ 182 h 2117"/>
                <a:gd name="T16" fmla="*/ 8 w 3307"/>
                <a:gd name="T17" fmla="*/ 254 h 2117"/>
                <a:gd name="T18" fmla="*/ 9 w 3307"/>
                <a:gd name="T19" fmla="*/ 267 h 2117"/>
                <a:gd name="T20" fmla="*/ 1891 w 3307"/>
                <a:gd name="T21" fmla="*/ 2087 h 2117"/>
                <a:gd name="T22" fmla="*/ 3158 w 3307"/>
                <a:gd name="T23" fmla="*/ 1729 h 2117"/>
                <a:gd name="T24" fmla="*/ 3158 w 3307"/>
                <a:gd name="T25" fmla="*/ 1726 h 2117"/>
                <a:gd name="T26" fmla="*/ 3307 w 3307"/>
                <a:gd name="T27" fmla="*/ 1613 h 2117"/>
                <a:gd name="T28" fmla="*/ 3076 w 3307"/>
                <a:gd name="T29" fmla="*/ 1351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7" h="2117">
                  <a:moveTo>
                    <a:pt x="3076" y="1351"/>
                  </a:moveTo>
                  <a:cubicBezTo>
                    <a:pt x="2816" y="1567"/>
                    <a:pt x="2491" y="1704"/>
                    <a:pt x="2139" y="1731"/>
                  </a:cubicBezTo>
                  <a:cubicBezTo>
                    <a:pt x="2065" y="1735"/>
                    <a:pt x="1990" y="1736"/>
                    <a:pt x="1914" y="1731"/>
                  </a:cubicBezTo>
                  <a:cubicBezTo>
                    <a:pt x="1015" y="1675"/>
                    <a:pt x="345" y="911"/>
                    <a:pt x="349" y="22"/>
                  </a:cubicBezTo>
                  <a:lnTo>
                    <a:pt x="1" y="0"/>
                  </a:lnTo>
                  <a:cubicBezTo>
                    <a:pt x="0" y="32"/>
                    <a:pt x="0" y="62"/>
                    <a:pt x="0" y="93"/>
                  </a:cubicBezTo>
                  <a:cubicBezTo>
                    <a:pt x="0" y="112"/>
                    <a:pt x="1" y="131"/>
                    <a:pt x="2" y="150"/>
                  </a:cubicBezTo>
                  <a:cubicBezTo>
                    <a:pt x="2" y="161"/>
                    <a:pt x="2" y="172"/>
                    <a:pt x="3" y="182"/>
                  </a:cubicBezTo>
                  <a:cubicBezTo>
                    <a:pt x="4" y="207"/>
                    <a:pt x="6" y="230"/>
                    <a:pt x="8" y="254"/>
                  </a:cubicBezTo>
                  <a:cubicBezTo>
                    <a:pt x="8" y="258"/>
                    <a:pt x="9" y="262"/>
                    <a:pt x="9" y="267"/>
                  </a:cubicBezTo>
                  <a:cubicBezTo>
                    <a:pt x="101" y="1248"/>
                    <a:pt x="896" y="2024"/>
                    <a:pt x="1891" y="2087"/>
                  </a:cubicBezTo>
                  <a:cubicBezTo>
                    <a:pt x="2359" y="2117"/>
                    <a:pt x="2799" y="1974"/>
                    <a:pt x="3158" y="1729"/>
                  </a:cubicBezTo>
                  <a:lnTo>
                    <a:pt x="3158" y="1726"/>
                  </a:lnTo>
                  <a:cubicBezTo>
                    <a:pt x="3209" y="1691"/>
                    <a:pt x="3259" y="1653"/>
                    <a:pt x="3307" y="1613"/>
                  </a:cubicBezTo>
                  <a:lnTo>
                    <a:pt x="3076" y="1351"/>
                  </a:lnTo>
                  <a:close/>
                </a:path>
              </a:pathLst>
            </a:custGeom>
            <a:solidFill>
              <a:srgbClr val="555E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2022475" y="1839912"/>
              <a:ext cx="903288" cy="481013"/>
            </a:xfrm>
            <a:custGeom>
              <a:avLst/>
              <a:gdLst>
                <a:gd name="T0" fmla="*/ 1147 w 1169"/>
                <a:gd name="T1" fmla="*/ 356 h 624"/>
                <a:gd name="T2" fmla="*/ 1169 w 1169"/>
                <a:gd name="T3" fmla="*/ 7 h 624"/>
                <a:gd name="T4" fmla="*/ 0 w 1169"/>
                <a:gd name="T5" fmla="*/ 360 h 624"/>
                <a:gd name="T6" fmla="*/ 232 w 1169"/>
                <a:gd name="T7" fmla="*/ 624 h 624"/>
                <a:gd name="T8" fmla="*/ 1147 w 1169"/>
                <a:gd name="T9" fmla="*/ 356 h 624"/>
              </a:gdLst>
              <a:ahLst/>
              <a:cxnLst>
                <a:cxn ang="0">
                  <a:pos x="T0" y="T1"/>
                </a:cxn>
                <a:cxn ang="0">
                  <a:pos x="T2" y="T3"/>
                </a:cxn>
                <a:cxn ang="0">
                  <a:pos x="T4" y="T5"/>
                </a:cxn>
                <a:cxn ang="0">
                  <a:pos x="T6" y="T7"/>
                </a:cxn>
                <a:cxn ang="0">
                  <a:pos x="T8" y="T9"/>
                </a:cxn>
              </a:cxnLst>
              <a:rect l="0" t="0" r="r" b="b"/>
              <a:pathLst>
                <a:path w="1169" h="624">
                  <a:moveTo>
                    <a:pt x="1147" y="356"/>
                  </a:moveTo>
                  <a:lnTo>
                    <a:pt x="1169" y="7"/>
                  </a:lnTo>
                  <a:cubicBezTo>
                    <a:pt x="738" y="0"/>
                    <a:pt x="333" y="131"/>
                    <a:pt x="0" y="360"/>
                  </a:cubicBezTo>
                  <a:lnTo>
                    <a:pt x="232" y="624"/>
                  </a:lnTo>
                  <a:cubicBezTo>
                    <a:pt x="497" y="452"/>
                    <a:pt x="812" y="354"/>
                    <a:pt x="1147" y="356"/>
                  </a:cubicBezTo>
                  <a:close/>
                </a:path>
              </a:pathLst>
            </a:custGeom>
            <a:solidFill>
              <a:srgbClr val="F19B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
            <p:cNvSpPr>
              <a:spLocks/>
            </p:cNvSpPr>
            <p:nvPr/>
          </p:nvSpPr>
          <p:spPr bwMode="auto">
            <a:xfrm>
              <a:off x="3884613" y="3521075"/>
              <a:ext cx="566738" cy="909638"/>
            </a:xfrm>
            <a:custGeom>
              <a:avLst/>
              <a:gdLst>
                <a:gd name="T0" fmla="*/ 0 w 734"/>
                <a:gd name="T1" fmla="*/ 914 h 1178"/>
                <a:gd name="T2" fmla="*/ 232 w 734"/>
                <a:gd name="T3" fmla="*/ 1178 h 1178"/>
                <a:gd name="T4" fmla="*/ 734 w 734"/>
                <a:gd name="T5" fmla="*/ 22 h 1178"/>
                <a:gd name="T6" fmla="*/ 386 w 734"/>
                <a:gd name="T7" fmla="*/ 0 h 1178"/>
                <a:gd name="T8" fmla="*/ 0 w 734"/>
                <a:gd name="T9" fmla="*/ 914 h 1178"/>
              </a:gdLst>
              <a:ahLst/>
              <a:cxnLst>
                <a:cxn ang="0">
                  <a:pos x="T0" y="T1"/>
                </a:cxn>
                <a:cxn ang="0">
                  <a:pos x="T2" y="T3"/>
                </a:cxn>
                <a:cxn ang="0">
                  <a:pos x="T4" y="T5"/>
                </a:cxn>
                <a:cxn ang="0">
                  <a:pos x="T6" y="T7"/>
                </a:cxn>
                <a:cxn ang="0">
                  <a:pos x="T8" y="T9"/>
                </a:cxn>
              </a:cxnLst>
              <a:rect l="0" t="0" r="r" b="b"/>
              <a:pathLst>
                <a:path w="734" h="1178">
                  <a:moveTo>
                    <a:pt x="0" y="914"/>
                  </a:moveTo>
                  <a:lnTo>
                    <a:pt x="232" y="1178"/>
                  </a:lnTo>
                  <a:cubicBezTo>
                    <a:pt x="510" y="867"/>
                    <a:pt x="693" y="467"/>
                    <a:pt x="734" y="22"/>
                  </a:cubicBezTo>
                  <a:lnTo>
                    <a:pt x="386" y="0"/>
                  </a:lnTo>
                  <a:cubicBezTo>
                    <a:pt x="352" y="349"/>
                    <a:pt x="212" y="664"/>
                    <a:pt x="0" y="914"/>
                  </a:cubicBezTo>
                  <a:close/>
                </a:path>
              </a:pathLst>
            </a:custGeom>
            <a:solidFill>
              <a:srgbClr val="0084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0"/>
            <p:cNvSpPr>
              <a:spLocks/>
            </p:cNvSpPr>
            <p:nvPr/>
          </p:nvSpPr>
          <p:spPr bwMode="auto">
            <a:xfrm>
              <a:off x="1371600" y="2257425"/>
              <a:ext cx="654050" cy="879475"/>
            </a:xfrm>
            <a:custGeom>
              <a:avLst/>
              <a:gdLst>
                <a:gd name="T0" fmla="*/ 846 w 846"/>
                <a:gd name="T1" fmla="*/ 262 h 1140"/>
                <a:gd name="T2" fmla="*/ 615 w 846"/>
                <a:gd name="T3" fmla="*/ 0 h 1140"/>
                <a:gd name="T4" fmla="*/ 0 w 846"/>
                <a:gd name="T5" fmla="*/ 1117 h 1140"/>
                <a:gd name="T6" fmla="*/ 351 w 846"/>
                <a:gd name="T7" fmla="*/ 1140 h 1140"/>
                <a:gd name="T8" fmla="*/ 846 w 846"/>
                <a:gd name="T9" fmla="*/ 262 h 1140"/>
              </a:gdLst>
              <a:ahLst/>
              <a:cxnLst>
                <a:cxn ang="0">
                  <a:pos x="T0" y="T1"/>
                </a:cxn>
                <a:cxn ang="0">
                  <a:pos x="T2" y="T3"/>
                </a:cxn>
                <a:cxn ang="0">
                  <a:pos x="T4" y="T5"/>
                </a:cxn>
                <a:cxn ang="0">
                  <a:pos x="T6" y="T7"/>
                </a:cxn>
                <a:cxn ang="0">
                  <a:pos x="T8" y="T9"/>
                </a:cxn>
              </a:cxnLst>
              <a:rect l="0" t="0" r="r" b="b"/>
              <a:pathLst>
                <a:path w="846" h="1140">
                  <a:moveTo>
                    <a:pt x="846" y="262"/>
                  </a:moveTo>
                  <a:lnTo>
                    <a:pt x="615" y="0"/>
                  </a:lnTo>
                  <a:cubicBezTo>
                    <a:pt x="302" y="289"/>
                    <a:pt x="80" y="676"/>
                    <a:pt x="0" y="1117"/>
                  </a:cubicBezTo>
                  <a:lnTo>
                    <a:pt x="351" y="1140"/>
                  </a:lnTo>
                  <a:cubicBezTo>
                    <a:pt x="422" y="795"/>
                    <a:pt x="600" y="491"/>
                    <a:pt x="846" y="262"/>
                  </a:cubicBezTo>
                  <a:close/>
                </a:path>
              </a:pathLst>
            </a:custGeom>
            <a:solidFill>
              <a:srgbClr val="E24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
            <p:cNvSpPr>
              <a:spLocks/>
            </p:cNvSpPr>
            <p:nvPr/>
          </p:nvSpPr>
          <p:spPr bwMode="auto">
            <a:xfrm>
              <a:off x="3924300" y="2439988"/>
              <a:ext cx="531813" cy="874713"/>
            </a:xfrm>
            <a:custGeom>
              <a:avLst/>
              <a:gdLst>
                <a:gd name="T0" fmla="*/ 337 w 687"/>
                <a:gd name="T1" fmla="*/ 1111 h 1133"/>
                <a:gd name="T2" fmla="*/ 687 w 687"/>
                <a:gd name="T3" fmla="*/ 1133 h 1133"/>
                <a:gd name="T4" fmla="*/ 262 w 687"/>
                <a:gd name="T5" fmla="*/ 0 h 1133"/>
                <a:gd name="T6" fmla="*/ 0 w 687"/>
                <a:gd name="T7" fmla="*/ 231 h 1133"/>
                <a:gd name="T8" fmla="*/ 337 w 687"/>
                <a:gd name="T9" fmla="*/ 1111 h 1133"/>
              </a:gdLst>
              <a:ahLst/>
              <a:cxnLst>
                <a:cxn ang="0">
                  <a:pos x="T0" y="T1"/>
                </a:cxn>
                <a:cxn ang="0">
                  <a:pos x="T2" y="T3"/>
                </a:cxn>
                <a:cxn ang="0">
                  <a:pos x="T4" y="T5"/>
                </a:cxn>
                <a:cxn ang="0">
                  <a:pos x="T6" y="T7"/>
                </a:cxn>
                <a:cxn ang="0">
                  <a:pos x="T8" y="T9"/>
                </a:cxn>
              </a:cxnLst>
              <a:rect l="0" t="0" r="r" b="b"/>
              <a:pathLst>
                <a:path w="687" h="1133">
                  <a:moveTo>
                    <a:pt x="337" y="1111"/>
                  </a:moveTo>
                  <a:lnTo>
                    <a:pt x="687" y="1133"/>
                  </a:lnTo>
                  <a:cubicBezTo>
                    <a:pt x="665" y="710"/>
                    <a:pt x="511" y="317"/>
                    <a:pt x="262" y="0"/>
                  </a:cubicBezTo>
                  <a:lnTo>
                    <a:pt x="0" y="231"/>
                  </a:lnTo>
                  <a:cubicBezTo>
                    <a:pt x="190" y="481"/>
                    <a:pt x="311" y="784"/>
                    <a:pt x="337" y="1111"/>
                  </a:cubicBezTo>
                  <a:close/>
                </a:path>
              </a:pathLst>
            </a:custGeom>
            <a:solidFill>
              <a:srgbClr val="518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2265122"/>
      </p:ext>
    </p:extLst>
  </p:cSld>
  <p:clrMapOvr>
    <a:masterClrMapping/>
  </p:clrMapOvr>
  <mc:AlternateContent xmlns:mc="http://schemas.openxmlformats.org/markup-compatibility/2006" xmlns:p14="http://schemas.microsoft.com/office/powerpoint/2010/main">
    <mc:Choice Requires="p14">
      <p:transition spd="slow" p14:dur="1600" advTm="8827">
        <p:blinds dir="vert"/>
      </p:transition>
    </mc:Choice>
    <mc:Fallback xmlns="">
      <p:transition spd="slow" advTm="882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63" presetClass="path" presetSubtype="0" accel="50000" decel="50000" fill="hold" grpId="1" nodeType="withEffect">
                                  <p:stCondLst>
                                    <p:cond delay="0"/>
                                  </p:stCondLst>
                                  <p:childTnLst>
                                    <p:animMotion origin="layout" path="M -0.37396 3.7037E-6 L 3.125E-6 3.7037E-6 " pathEditMode="relative" rAng="0" ptsTypes="AA">
                                      <p:cBhvr>
                                        <p:cTn id="10" dur="2000" fill="hold"/>
                                        <p:tgtEl>
                                          <p:spTgt spid="15"/>
                                        </p:tgtEl>
                                        <p:attrNameLst>
                                          <p:attrName>ppt_x</p:attrName>
                                          <p:attrName>ppt_y</p:attrName>
                                        </p:attrNameLst>
                                      </p:cBhvr>
                                      <p:rCtr x="18698" y="0"/>
                                    </p:animMotion>
                                  </p:childTnLst>
                                </p:cTn>
                              </p:par>
                              <p:par>
                                <p:cTn id="11" presetID="63" presetClass="path" presetSubtype="0" accel="50000" decel="50000" fill="hold" nodeType="withEffect">
                                  <p:stCondLst>
                                    <p:cond delay="0"/>
                                  </p:stCondLst>
                                  <p:childTnLst>
                                    <p:animMotion origin="layout" path="M -0.36549 -4.07407E-6 L -3.33333E-6 -4.07407E-6 " pathEditMode="relative" rAng="0" ptsTypes="AA">
                                      <p:cBhvr>
                                        <p:cTn id="12" dur="2000" fill="hold"/>
                                        <p:tgtEl>
                                          <p:spTgt spid="56"/>
                                        </p:tgtEl>
                                        <p:attrNameLst>
                                          <p:attrName>ppt_x</p:attrName>
                                          <p:attrName>ppt_y</p:attrName>
                                        </p:attrNameLst>
                                      </p:cBhvr>
                                      <p:rCtr x="18268" y="0"/>
                                    </p:animMotion>
                                  </p:childTnLst>
                                </p:cTn>
                              </p:par>
                              <p:par>
                                <p:cTn id="13" presetID="8" presetClass="emph" presetSubtype="0" fill="hold" nodeType="withEffect">
                                  <p:stCondLst>
                                    <p:cond delay="0"/>
                                  </p:stCondLst>
                                  <p:childTnLst>
                                    <p:animRot by="21600000">
                                      <p:cBhvr>
                                        <p:cTn id="14" dur="2000" fill="hold"/>
                                        <p:tgtEl>
                                          <p:spTgt spid="56"/>
                                        </p:tgtEl>
                                        <p:attrNameLst>
                                          <p:attrName>r</p:attrName>
                                        </p:attrNameLst>
                                      </p:cBhvr>
                                    </p:animRot>
                                  </p:childTnLst>
                                </p:cTn>
                              </p:par>
                            </p:childTnLst>
                          </p:cTn>
                        </p:par>
                        <p:par>
                          <p:cTn id="15" fill="hold">
                            <p:stCondLst>
                              <p:cond delay="2000"/>
                            </p:stCondLst>
                            <p:childTnLst>
                              <p:par>
                                <p:cTn id="16" presetID="22" presetClass="entr" presetSubtype="2"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1000"/>
                                        <p:tgtEl>
                                          <p:spTgt spid="1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1000"/>
                                        <p:tgtEl>
                                          <p:spTgt spid="13"/>
                                        </p:tgtEl>
                                      </p:cBhvr>
                                    </p:animEffect>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4099"/>
                                        </p:tgtEl>
                                        <p:attrNameLst>
                                          <p:attrName>style.visibility</p:attrName>
                                        </p:attrNameLst>
                                      </p:cBhvr>
                                      <p:to>
                                        <p:strVal val="visible"/>
                                      </p:to>
                                    </p:set>
                                    <p:anim calcmode="lin" valueType="num">
                                      <p:cBhvr additive="base">
                                        <p:cTn id="25" dur="500" fill="hold"/>
                                        <p:tgtEl>
                                          <p:spTgt spid="4099"/>
                                        </p:tgtEl>
                                        <p:attrNameLst>
                                          <p:attrName>ppt_x</p:attrName>
                                        </p:attrNameLst>
                                      </p:cBhvr>
                                      <p:tavLst>
                                        <p:tav tm="0">
                                          <p:val>
                                            <p:strVal val="1+#ppt_w/2"/>
                                          </p:val>
                                        </p:tav>
                                        <p:tav tm="100000">
                                          <p:val>
                                            <p:strVal val="#ppt_x"/>
                                          </p:val>
                                        </p:tav>
                                      </p:tavLst>
                                    </p:anim>
                                    <p:anim calcmode="lin" valueType="num">
                                      <p:cBhvr additive="base">
                                        <p:cTn id="26" dur="500" fill="hold"/>
                                        <p:tgtEl>
                                          <p:spTgt spid="409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6"/>
                                        </p:tgtEl>
                                        <p:attrNameLst>
                                          <p:attrName>ppt_y</p:attrName>
                                        </p:attrNameLst>
                                      </p:cBhvr>
                                      <p:tavLst>
                                        <p:tav tm="0">
                                          <p:val>
                                            <p:strVal val="#ppt_y"/>
                                          </p:val>
                                        </p:tav>
                                        <p:tav tm="100000">
                                          <p:val>
                                            <p:strVal val="#ppt_y"/>
                                          </p:val>
                                        </p:tav>
                                      </p:tavLst>
                                    </p:anim>
                                    <p:anim calcmode="lin" valueType="num">
                                      <p:cBhvr>
                                        <p:cTn id="3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6"/>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
                                        </p:tgtEl>
                                        <p:attrNameLst>
                                          <p:attrName>ppt_y</p:attrName>
                                        </p:attrNameLst>
                                      </p:cBhvr>
                                      <p:tavLst>
                                        <p:tav tm="0">
                                          <p:val>
                                            <p:strVal val="#ppt_y"/>
                                          </p:val>
                                        </p:tav>
                                        <p:tav tm="100000">
                                          <p:val>
                                            <p:strVal val="#ppt_y"/>
                                          </p:val>
                                        </p:tav>
                                      </p:tavLst>
                                    </p:anim>
                                    <p:anim calcmode="lin" valueType="num">
                                      <p:cBhvr>
                                        <p:cTn id="3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
                                        </p:tgtEl>
                                      </p:cBhvr>
                                    </p:animEffect>
                                  </p:childTnLst>
                                </p:cTn>
                              </p:par>
                            </p:childTnLst>
                          </p:cTn>
                        </p:par>
                        <p:par>
                          <p:cTn id="42" fill="hold">
                            <p:stCondLst>
                              <p:cond delay="4850"/>
                            </p:stCondLst>
                            <p:childTnLst>
                              <p:par>
                                <p:cTn id="43" presetID="31"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 calcmode="lin" valueType="num">
                                      <p:cBhvr>
                                        <p:cTn id="47" dur="500" fill="hold"/>
                                        <p:tgtEl>
                                          <p:spTgt spid="18"/>
                                        </p:tgtEl>
                                        <p:attrNameLst>
                                          <p:attrName>style.rotation</p:attrName>
                                        </p:attrNameLst>
                                      </p:cBhvr>
                                      <p:tavLst>
                                        <p:tav tm="0">
                                          <p:val>
                                            <p:fltVal val="90"/>
                                          </p:val>
                                        </p:tav>
                                        <p:tav tm="100000">
                                          <p:val>
                                            <p:fltVal val="0"/>
                                          </p:val>
                                        </p:tav>
                                      </p:tavLst>
                                    </p:anim>
                                    <p:animEffect transition="in" filter="fade">
                                      <p:cBhvr>
                                        <p:cTn id="48" dur="500"/>
                                        <p:tgtEl>
                                          <p:spTgt spid="18"/>
                                        </p:tgtEl>
                                      </p:cBhvr>
                                    </p:animEffect>
                                  </p:childTnLst>
                                </p:cTn>
                              </p:par>
                            </p:childTnLst>
                          </p:cTn>
                        </p:par>
                        <p:par>
                          <p:cTn id="49" fill="hold">
                            <p:stCondLst>
                              <p:cond delay="5350"/>
                            </p:stCondLst>
                            <p:childTnLst>
                              <p:par>
                                <p:cTn id="50" presetID="2" presetClass="entr" presetSubtype="9"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2000" fill="hold"/>
                                        <p:tgtEl>
                                          <p:spTgt spid="35"/>
                                        </p:tgtEl>
                                        <p:attrNameLst>
                                          <p:attrName>ppt_x</p:attrName>
                                        </p:attrNameLst>
                                      </p:cBhvr>
                                      <p:tavLst>
                                        <p:tav tm="0">
                                          <p:val>
                                            <p:strVal val="0-#ppt_w/2"/>
                                          </p:val>
                                        </p:tav>
                                        <p:tav tm="100000">
                                          <p:val>
                                            <p:strVal val="#ppt_x"/>
                                          </p:val>
                                        </p:tav>
                                      </p:tavLst>
                                    </p:anim>
                                    <p:anim calcmode="lin" valueType="num">
                                      <p:cBhvr additive="base">
                                        <p:cTn id="53" dur="2000" fill="hold"/>
                                        <p:tgtEl>
                                          <p:spTgt spid="35"/>
                                        </p:tgtEl>
                                        <p:attrNameLst>
                                          <p:attrName>ppt_y</p:attrName>
                                        </p:attrNameLst>
                                      </p:cBhvr>
                                      <p:tavLst>
                                        <p:tav tm="0">
                                          <p:val>
                                            <p:strVal val="0-#ppt_h/2"/>
                                          </p:val>
                                        </p:tav>
                                        <p:tav tm="100000">
                                          <p:val>
                                            <p:strVal val="#ppt_y"/>
                                          </p:val>
                                        </p:tav>
                                      </p:tavLst>
                                    </p:anim>
                                  </p:childTnLst>
                                </p:cTn>
                              </p:par>
                              <p:par>
                                <p:cTn id="54" presetID="8" presetClass="emph" presetSubtype="0" fill="hold" nodeType="withEffect">
                                  <p:stCondLst>
                                    <p:cond delay="0"/>
                                  </p:stCondLst>
                                  <p:childTnLst>
                                    <p:animRot by="21600000">
                                      <p:cBhvr>
                                        <p:cTn id="55" dur="2000" fill="hold"/>
                                        <p:tgtEl>
                                          <p:spTgt spid="35"/>
                                        </p:tgtEl>
                                        <p:attrNameLst>
                                          <p:attrName>r</p:attrName>
                                        </p:attrNameLst>
                                      </p:cBhvr>
                                    </p:animRot>
                                  </p:childTnLst>
                                </p:cTn>
                              </p:par>
                              <p:par>
                                <p:cTn id="56" presetID="2" presetClass="entr" presetSubtype="9"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2000" fill="hold"/>
                                        <p:tgtEl>
                                          <p:spTgt spid="41"/>
                                        </p:tgtEl>
                                        <p:attrNameLst>
                                          <p:attrName>ppt_x</p:attrName>
                                        </p:attrNameLst>
                                      </p:cBhvr>
                                      <p:tavLst>
                                        <p:tav tm="0">
                                          <p:val>
                                            <p:strVal val="0-#ppt_w/2"/>
                                          </p:val>
                                        </p:tav>
                                        <p:tav tm="100000">
                                          <p:val>
                                            <p:strVal val="#ppt_x"/>
                                          </p:val>
                                        </p:tav>
                                      </p:tavLst>
                                    </p:anim>
                                    <p:anim calcmode="lin" valueType="num">
                                      <p:cBhvr additive="base">
                                        <p:cTn id="59" dur="2000" fill="hold"/>
                                        <p:tgtEl>
                                          <p:spTgt spid="41"/>
                                        </p:tgtEl>
                                        <p:attrNameLst>
                                          <p:attrName>ppt_y</p:attrName>
                                        </p:attrNameLst>
                                      </p:cBhvr>
                                      <p:tavLst>
                                        <p:tav tm="0">
                                          <p:val>
                                            <p:strVal val="0-#ppt_h/2"/>
                                          </p:val>
                                        </p:tav>
                                        <p:tav tm="100000">
                                          <p:val>
                                            <p:strVal val="#ppt_y"/>
                                          </p:val>
                                        </p:tav>
                                      </p:tavLst>
                                    </p:anim>
                                  </p:childTnLst>
                                </p:cTn>
                              </p:par>
                              <p:par>
                                <p:cTn id="60" presetID="8" presetClass="emph" presetSubtype="0" fill="hold" nodeType="withEffect">
                                  <p:stCondLst>
                                    <p:cond delay="0"/>
                                  </p:stCondLst>
                                  <p:childTnLst>
                                    <p:animRot by="21600000">
                                      <p:cBhvr>
                                        <p:cTn id="61" dur="2000" fill="hold"/>
                                        <p:tgtEl>
                                          <p:spTgt spid="41"/>
                                        </p:tgtEl>
                                        <p:attrNameLst>
                                          <p:attrName>r</p:attrName>
                                        </p:attrNameLst>
                                      </p:cBhvr>
                                    </p:animRot>
                                  </p:childTnLst>
                                </p:cTn>
                              </p:par>
                              <p:par>
                                <p:cTn id="62" presetID="2" presetClass="entr" presetSubtype="9" fill="hold" nodeType="withEffect">
                                  <p:stCondLst>
                                    <p:cond delay="40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2000" fill="hold"/>
                                        <p:tgtEl>
                                          <p:spTgt spid="44"/>
                                        </p:tgtEl>
                                        <p:attrNameLst>
                                          <p:attrName>ppt_x</p:attrName>
                                        </p:attrNameLst>
                                      </p:cBhvr>
                                      <p:tavLst>
                                        <p:tav tm="0">
                                          <p:val>
                                            <p:strVal val="0-#ppt_w/2"/>
                                          </p:val>
                                        </p:tav>
                                        <p:tav tm="100000">
                                          <p:val>
                                            <p:strVal val="#ppt_x"/>
                                          </p:val>
                                        </p:tav>
                                      </p:tavLst>
                                    </p:anim>
                                    <p:anim calcmode="lin" valueType="num">
                                      <p:cBhvr additive="base">
                                        <p:cTn id="65" dur="2000" fill="hold"/>
                                        <p:tgtEl>
                                          <p:spTgt spid="44"/>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400"/>
                                  </p:stCondLst>
                                  <p:childTnLst>
                                    <p:animRot by="21600000">
                                      <p:cBhvr>
                                        <p:cTn id="67" dur="2000" fill="hold"/>
                                        <p:tgtEl>
                                          <p:spTgt spid="44"/>
                                        </p:tgtEl>
                                        <p:attrNameLst>
                                          <p:attrName>r</p:attrName>
                                        </p:attrNameLst>
                                      </p:cBhvr>
                                    </p:animRot>
                                  </p:childTnLst>
                                </p:cTn>
                              </p:par>
                              <p:par>
                                <p:cTn id="68" presetID="2" presetClass="entr" presetSubtype="9" fill="hold" nodeType="withEffect">
                                  <p:stCondLst>
                                    <p:cond delay="60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2000" fill="hold"/>
                                        <p:tgtEl>
                                          <p:spTgt spid="47"/>
                                        </p:tgtEl>
                                        <p:attrNameLst>
                                          <p:attrName>ppt_x</p:attrName>
                                        </p:attrNameLst>
                                      </p:cBhvr>
                                      <p:tavLst>
                                        <p:tav tm="0">
                                          <p:val>
                                            <p:strVal val="0-#ppt_w/2"/>
                                          </p:val>
                                        </p:tav>
                                        <p:tav tm="100000">
                                          <p:val>
                                            <p:strVal val="#ppt_x"/>
                                          </p:val>
                                        </p:tav>
                                      </p:tavLst>
                                    </p:anim>
                                    <p:anim calcmode="lin" valueType="num">
                                      <p:cBhvr additive="base">
                                        <p:cTn id="71" dur="2000" fill="hold"/>
                                        <p:tgtEl>
                                          <p:spTgt spid="47"/>
                                        </p:tgtEl>
                                        <p:attrNameLst>
                                          <p:attrName>ppt_y</p:attrName>
                                        </p:attrNameLst>
                                      </p:cBhvr>
                                      <p:tavLst>
                                        <p:tav tm="0">
                                          <p:val>
                                            <p:strVal val="0-#ppt_h/2"/>
                                          </p:val>
                                        </p:tav>
                                        <p:tav tm="100000">
                                          <p:val>
                                            <p:strVal val="#ppt_y"/>
                                          </p:val>
                                        </p:tav>
                                      </p:tavLst>
                                    </p:anim>
                                  </p:childTnLst>
                                </p:cTn>
                              </p:par>
                              <p:par>
                                <p:cTn id="72" presetID="8" presetClass="emph" presetSubtype="0" fill="hold" nodeType="withEffect">
                                  <p:stCondLst>
                                    <p:cond delay="600"/>
                                  </p:stCondLst>
                                  <p:childTnLst>
                                    <p:animRot by="21600000">
                                      <p:cBhvr>
                                        <p:cTn id="73" dur="2000" fill="hold"/>
                                        <p:tgtEl>
                                          <p:spTgt spid="47"/>
                                        </p:tgtEl>
                                        <p:attrNameLst>
                                          <p:attrName>r</p:attrName>
                                        </p:attrNameLst>
                                      </p:cBhvr>
                                    </p:animRot>
                                  </p:childTnLst>
                                </p:cTn>
                              </p:par>
                              <p:par>
                                <p:cTn id="74" presetID="2" presetClass="entr" presetSubtype="9" fill="hold" nodeType="withEffect">
                                  <p:stCondLst>
                                    <p:cond delay="20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2000" fill="hold"/>
                                        <p:tgtEl>
                                          <p:spTgt spid="50"/>
                                        </p:tgtEl>
                                        <p:attrNameLst>
                                          <p:attrName>ppt_x</p:attrName>
                                        </p:attrNameLst>
                                      </p:cBhvr>
                                      <p:tavLst>
                                        <p:tav tm="0">
                                          <p:val>
                                            <p:strVal val="0-#ppt_w/2"/>
                                          </p:val>
                                        </p:tav>
                                        <p:tav tm="100000">
                                          <p:val>
                                            <p:strVal val="#ppt_x"/>
                                          </p:val>
                                        </p:tav>
                                      </p:tavLst>
                                    </p:anim>
                                    <p:anim calcmode="lin" valueType="num">
                                      <p:cBhvr additive="base">
                                        <p:cTn id="77" dur="2000" fill="hold"/>
                                        <p:tgtEl>
                                          <p:spTgt spid="50"/>
                                        </p:tgtEl>
                                        <p:attrNameLst>
                                          <p:attrName>ppt_y</p:attrName>
                                        </p:attrNameLst>
                                      </p:cBhvr>
                                      <p:tavLst>
                                        <p:tav tm="0">
                                          <p:val>
                                            <p:strVal val="0-#ppt_h/2"/>
                                          </p:val>
                                        </p:tav>
                                        <p:tav tm="100000">
                                          <p:val>
                                            <p:strVal val="#ppt_y"/>
                                          </p:val>
                                        </p:tav>
                                      </p:tavLst>
                                    </p:anim>
                                  </p:childTnLst>
                                </p:cTn>
                              </p:par>
                              <p:par>
                                <p:cTn id="78" presetID="8" presetClass="emph" presetSubtype="0" fill="hold" nodeType="withEffect">
                                  <p:stCondLst>
                                    <p:cond delay="800"/>
                                  </p:stCondLst>
                                  <p:childTnLst>
                                    <p:animRot by="21600000">
                                      <p:cBhvr>
                                        <p:cTn id="79"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4099" grpId="0"/>
      <p:bldP spid="36" grpId="0"/>
      <p:bldP spid="17" grpId="0"/>
      <p:bldP spid="18" grpId="0" animBg="1"/>
      <p:bldP spid="15" grpId="0" animBg="1"/>
      <p:bldP spid="15" grpId="1" animBg="1"/>
    </p:bldLst>
  </p:timing>
  <p:extLst mod="1">
    <p:ext uri="{E180D4A7-C9FB-4DFB-919C-405C955672EB}">
      <p14:showEvtLst xmlns:p14="http://schemas.microsoft.com/office/powerpoint/2010/main">
        <p14:playEvt time="0"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Freeform 5"/>
          <p:cNvSpPr>
            <a:spLocks/>
          </p:cNvSpPr>
          <p:nvPr/>
        </p:nvSpPr>
        <p:spPr bwMode="auto">
          <a:xfrm>
            <a:off x="4229101" y="658838"/>
            <a:ext cx="809626"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bodyPr>
          <a:lstStyle/>
          <a:p>
            <a:endParaRPr lang="zh-CN" altLang="en-US"/>
          </a:p>
        </p:txBody>
      </p:sp>
      <p:grpSp>
        <p:nvGrpSpPr>
          <p:cNvPr id="11" name="组合 10"/>
          <p:cNvGrpSpPr/>
          <p:nvPr/>
        </p:nvGrpSpPr>
        <p:grpSpPr>
          <a:xfrm>
            <a:off x="4936466" y="1169233"/>
            <a:ext cx="4833680" cy="648259"/>
            <a:chOff x="5526988" y="887716"/>
            <a:chExt cx="4833680" cy="648258"/>
          </a:xfrm>
          <a:solidFill>
            <a:schemeClr val="tx1"/>
          </a:solidFill>
        </p:grpSpPr>
        <p:sp>
          <p:nvSpPr>
            <p:cNvPr id="86"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9" name="TextBox 88"/>
          <p:cNvSpPr txBox="1"/>
          <p:nvPr/>
        </p:nvSpPr>
        <p:spPr>
          <a:xfrm>
            <a:off x="5232712" y="1248804"/>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前阶段工作回顾</a:t>
            </a:r>
          </a:p>
        </p:txBody>
      </p:sp>
      <p:sp>
        <p:nvSpPr>
          <p:cNvPr id="85" name="Oval 12"/>
          <p:cNvSpPr>
            <a:spLocks noChangeArrowheads="1"/>
          </p:cNvSpPr>
          <p:nvPr/>
        </p:nvSpPr>
        <p:spPr bwMode="auto">
          <a:xfrm>
            <a:off x="4298183" y="1134329"/>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9" name="TextBox 8"/>
          <p:cNvSpPr txBox="1"/>
          <p:nvPr/>
        </p:nvSpPr>
        <p:spPr>
          <a:xfrm>
            <a:off x="4415567" y="1191980"/>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nvGrpSpPr>
          <p:cNvPr id="106" name="组合 105"/>
          <p:cNvGrpSpPr/>
          <p:nvPr/>
        </p:nvGrpSpPr>
        <p:grpSpPr>
          <a:xfrm>
            <a:off x="5224497" y="2105337"/>
            <a:ext cx="4833680" cy="648259"/>
            <a:chOff x="5526988" y="887716"/>
            <a:chExt cx="4833680" cy="648258"/>
          </a:xfrm>
          <a:solidFill>
            <a:schemeClr val="tx1"/>
          </a:solidFill>
        </p:grpSpPr>
        <p:sp>
          <p:nvSpPr>
            <p:cNvPr id="107"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9" name="TextBox 108"/>
          <p:cNvSpPr txBox="1"/>
          <p:nvPr/>
        </p:nvSpPr>
        <p:spPr>
          <a:xfrm>
            <a:off x="5520744" y="2184908"/>
            <a:ext cx="285206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取得的成绩及经验</a:t>
            </a:r>
          </a:p>
        </p:txBody>
      </p:sp>
      <p:sp>
        <p:nvSpPr>
          <p:cNvPr id="111" name="Oval 12"/>
          <p:cNvSpPr>
            <a:spLocks noChangeArrowheads="1"/>
          </p:cNvSpPr>
          <p:nvPr/>
        </p:nvSpPr>
        <p:spPr bwMode="auto">
          <a:xfrm>
            <a:off x="4586215" y="2070433"/>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12" name="TextBox 111"/>
          <p:cNvSpPr txBox="1"/>
          <p:nvPr/>
        </p:nvSpPr>
        <p:spPr>
          <a:xfrm>
            <a:off x="4703599" y="212808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nvGrpSpPr>
          <p:cNvPr id="113" name="组合 112"/>
          <p:cNvGrpSpPr/>
          <p:nvPr/>
        </p:nvGrpSpPr>
        <p:grpSpPr>
          <a:xfrm>
            <a:off x="5296505" y="3124777"/>
            <a:ext cx="4833680" cy="648259"/>
            <a:chOff x="5526988" y="887716"/>
            <a:chExt cx="4833680" cy="648258"/>
          </a:xfrm>
          <a:solidFill>
            <a:schemeClr val="tx1"/>
          </a:solidFill>
        </p:grpSpPr>
        <p:sp>
          <p:nvSpPr>
            <p:cNvPr id="114"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6" name="TextBox 115"/>
          <p:cNvSpPr txBox="1"/>
          <p:nvPr/>
        </p:nvSpPr>
        <p:spPr>
          <a:xfrm>
            <a:off x="5592752" y="3204348"/>
            <a:ext cx="3185487"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不足之处及原因分析</a:t>
            </a:r>
          </a:p>
        </p:txBody>
      </p:sp>
      <p:sp>
        <p:nvSpPr>
          <p:cNvPr id="118" name="Oval 12"/>
          <p:cNvSpPr>
            <a:spLocks noChangeArrowheads="1"/>
          </p:cNvSpPr>
          <p:nvPr/>
        </p:nvSpPr>
        <p:spPr bwMode="auto">
          <a:xfrm>
            <a:off x="4658224" y="3089873"/>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19" name="TextBox 118"/>
          <p:cNvSpPr txBox="1"/>
          <p:nvPr/>
        </p:nvSpPr>
        <p:spPr>
          <a:xfrm>
            <a:off x="4775607" y="314752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nvGrpSpPr>
          <p:cNvPr id="120" name="组合 119"/>
          <p:cNvGrpSpPr/>
          <p:nvPr/>
        </p:nvGrpSpPr>
        <p:grpSpPr>
          <a:xfrm>
            <a:off x="5224497" y="4125233"/>
            <a:ext cx="4833680" cy="648259"/>
            <a:chOff x="5526988" y="887716"/>
            <a:chExt cx="4833680" cy="648258"/>
          </a:xfrm>
          <a:solidFill>
            <a:schemeClr val="tx1"/>
          </a:solidFill>
        </p:grpSpPr>
        <p:sp>
          <p:nvSpPr>
            <p:cNvPr id="121"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3" name="TextBox 122"/>
          <p:cNvSpPr txBox="1"/>
          <p:nvPr/>
        </p:nvSpPr>
        <p:spPr>
          <a:xfrm>
            <a:off x="5520744" y="4204801"/>
            <a:ext cx="218521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当前形势分析</a:t>
            </a:r>
          </a:p>
        </p:txBody>
      </p:sp>
      <p:sp>
        <p:nvSpPr>
          <p:cNvPr id="125" name="Oval 12"/>
          <p:cNvSpPr>
            <a:spLocks noChangeArrowheads="1"/>
          </p:cNvSpPr>
          <p:nvPr/>
        </p:nvSpPr>
        <p:spPr bwMode="auto">
          <a:xfrm>
            <a:off x="4586215" y="4090328"/>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26" name="TextBox 125"/>
          <p:cNvSpPr txBox="1"/>
          <p:nvPr/>
        </p:nvSpPr>
        <p:spPr>
          <a:xfrm>
            <a:off x="4703599" y="4147977"/>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nvGrpSpPr>
          <p:cNvPr id="127" name="组合 126"/>
          <p:cNvGrpSpPr/>
          <p:nvPr/>
        </p:nvGrpSpPr>
        <p:grpSpPr>
          <a:xfrm>
            <a:off x="4936466" y="5061336"/>
            <a:ext cx="4833680" cy="648259"/>
            <a:chOff x="5526988" y="887716"/>
            <a:chExt cx="4833680" cy="648258"/>
          </a:xfrm>
          <a:solidFill>
            <a:schemeClr val="tx1"/>
          </a:solidFill>
        </p:grpSpPr>
        <p:sp>
          <p:nvSpPr>
            <p:cNvPr id="128"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0" name="TextBox 129"/>
          <p:cNvSpPr txBox="1"/>
          <p:nvPr/>
        </p:nvSpPr>
        <p:spPr>
          <a:xfrm>
            <a:off x="5232712" y="5140905"/>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下一步工作计划</a:t>
            </a:r>
          </a:p>
        </p:txBody>
      </p:sp>
      <p:sp>
        <p:nvSpPr>
          <p:cNvPr id="132" name="Oval 12"/>
          <p:cNvSpPr>
            <a:spLocks noChangeArrowheads="1"/>
          </p:cNvSpPr>
          <p:nvPr/>
        </p:nvSpPr>
        <p:spPr bwMode="auto">
          <a:xfrm>
            <a:off x="4298183" y="5026432"/>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33" name="TextBox 132"/>
          <p:cNvSpPr txBox="1"/>
          <p:nvPr/>
        </p:nvSpPr>
        <p:spPr>
          <a:xfrm>
            <a:off x="4415567" y="5084081"/>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sp>
        <p:nvSpPr>
          <p:cNvPr id="52"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54"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2" name="组合 1"/>
          <p:cNvGrpSpPr/>
          <p:nvPr/>
        </p:nvGrpSpPr>
        <p:grpSpPr>
          <a:xfrm>
            <a:off x="1371106" y="1840527"/>
            <a:ext cx="3048727" cy="3057872"/>
            <a:chOff x="1371105" y="1840526"/>
            <a:chExt cx="3048726" cy="3057872"/>
          </a:xfrm>
        </p:grpSpPr>
        <p:sp>
          <p:nvSpPr>
            <p:cNvPr id="7" name="Oval 5"/>
            <p:cNvSpPr>
              <a:spLocks noChangeArrowheads="1"/>
            </p:cNvSpPr>
            <p:nvPr/>
          </p:nvSpPr>
          <p:spPr bwMode="auto">
            <a:xfrm>
              <a:off x="1371105" y="1840526"/>
              <a:ext cx="3048726" cy="3057872"/>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5"/>
            <p:cNvSpPr>
              <a:spLocks noChangeArrowheads="1"/>
            </p:cNvSpPr>
            <p:nvPr/>
          </p:nvSpPr>
          <p:spPr bwMode="auto">
            <a:xfrm>
              <a:off x="1505539" y="1975363"/>
              <a:ext cx="2779858" cy="2788198"/>
            </a:xfrm>
            <a:prstGeom prst="ellipse">
              <a:avLst/>
            </a:prstGeom>
            <a:noFill/>
            <a:ln>
              <a:solidFill>
                <a:srgbClr val="F8F8F8"/>
              </a:solidFill>
              <a:prstDash val="dash"/>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6"/>
          <p:cNvSpPr>
            <a:spLocks noEditPoints="1"/>
          </p:cNvSpPr>
          <p:nvPr/>
        </p:nvSpPr>
        <p:spPr bwMode="auto">
          <a:xfrm>
            <a:off x="2349746" y="2111863"/>
            <a:ext cx="1089920" cy="1493876"/>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8" name="TextBox 47"/>
          <p:cNvSpPr txBox="1"/>
          <p:nvPr/>
        </p:nvSpPr>
        <p:spPr>
          <a:xfrm>
            <a:off x="2374412" y="4035919"/>
            <a:ext cx="1042114" cy="523220"/>
          </a:xfrm>
          <a:prstGeom prst="rect">
            <a:avLst/>
          </a:prstGeom>
          <a:noFill/>
        </p:spPr>
        <p:txBody>
          <a:bodyPr wrap="square" lIns="91428" tIns="45714" rIns="91428" bIns="45714" rtlCol="0">
            <a:spAutoFit/>
          </a:bodyPr>
          <a:lstStyle/>
          <a:p>
            <a:pPr algn="dist"/>
            <a:r>
              <a:rPr lang="zh-CN" altLang="en-US" sz="2800" dirty="0">
                <a:solidFill>
                  <a:srgbClr val="F8F8F8"/>
                </a:solidFill>
                <a:latin typeface="+mn-ea"/>
                <a:ea typeface="+mn-ea"/>
              </a:rPr>
              <a:t>目录</a:t>
            </a:r>
          </a:p>
        </p:txBody>
      </p:sp>
      <p:sp>
        <p:nvSpPr>
          <p:cNvPr id="50" name="TextBox 49"/>
          <p:cNvSpPr txBox="1"/>
          <p:nvPr/>
        </p:nvSpPr>
        <p:spPr>
          <a:xfrm>
            <a:off x="2304763" y="3701224"/>
            <a:ext cx="1181389" cy="369320"/>
          </a:xfrm>
          <a:prstGeom prst="rect">
            <a:avLst/>
          </a:prstGeom>
          <a:noFill/>
        </p:spPr>
        <p:txBody>
          <a:bodyPr wrap="none" lIns="91428" tIns="45714" rIns="91428" bIns="45714" rtlCol="0">
            <a:spAutoFit/>
          </a:bodyPr>
          <a:lstStyle/>
          <a:p>
            <a:r>
              <a:rPr lang="en-US" altLang="zh-CN" dirty="0" smtClean="0">
                <a:solidFill>
                  <a:srgbClr val="F8F8F8"/>
                </a:solidFill>
                <a:latin typeface="+mn-ea"/>
                <a:ea typeface="+mn-ea"/>
              </a:rPr>
              <a:t>Contents</a:t>
            </a:r>
            <a:endParaRPr lang="zh-CN" altLang="en-US" dirty="0">
              <a:solidFill>
                <a:srgbClr val="F8F8F8"/>
              </a:solidFill>
              <a:latin typeface="+mn-ea"/>
              <a:ea typeface="+mn-ea"/>
            </a:endParaRPr>
          </a:p>
        </p:txBody>
      </p:sp>
      <p:sp>
        <p:nvSpPr>
          <p:cNvPr id="60" name="Freeform 6"/>
          <p:cNvSpPr>
            <a:spLocks/>
          </p:cNvSpPr>
          <p:nvPr/>
        </p:nvSpPr>
        <p:spPr bwMode="auto">
          <a:xfrm flipH="1">
            <a:off x="0" y="2165427"/>
            <a:ext cx="256778"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custDataLst>
      <p:tags r:id="rId1"/>
    </p:custDataLst>
    <p:extLst>
      <p:ext uri="{BB962C8B-B14F-4D97-AF65-F5344CB8AC3E}">
        <p14:creationId xmlns:p14="http://schemas.microsoft.com/office/powerpoint/2010/main" val="3016068066"/>
      </p:ext>
    </p:extLst>
  </p:cSld>
  <p:clrMapOvr>
    <a:masterClrMapping/>
  </p:clrMapOvr>
  <p:transition spd="slow" advTm="1001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600"/>
                                        <p:tgtEl>
                                          <p:spTgt spid="52"/>
                                        </p:tgtEl>
                                      </p:cBhvr>
                                    </p:animEffect>
                                  </p:childTnLst>
                                </p:cTn>
                              </p:par>
                            </p:childTnLst>
                          </p:cTn>
                        </p:par>
                        <p:par>
                          <p:cTn id="8" fill="hold">
                            <p:stCondLst>
                              <p:cond delay="6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6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childTnLst>
                          </p:cTn>
                        </p:par>
                        <p:par>
                          <p:cTn id="16" fill="hold">
                            <p:stCondLst>
                              <p:cond delay="2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 calcmode="lin" valueType="num">
                                      <p:cBhvr>
                                        <p:cTn id="2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8"/>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0"/>
                                        </p:tgtEl>
                                        <p:attrNameLst>
                                          <p:attrName>ppt_y</p:attrName>
                                        </p:attrNameLst>
                                      </p:cBhvr>
                                      <p:tavLst>
                                        <p:tav tm="0">
                                          <p:val>
                                            <p:strVal val="#ppt_y"/>
                                          </p:val>
                                        </p:tav>
                                        <p:tav tm="100000">
                                          <p:val>
                                            <p:strVal val="#ppt_y"/>
                                          </p:val>
                                        </p:tav>
                                      </p:tavLst>
                                    </p:anim>
                                    <p:anim calcmode="lin" valueType="num">
                                      <p:cBhvr>
                                        <p:cTn id="28"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45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3950"/>
                            </p:stCondLst>
                            <p:childTnLst>
                              <p:par>
                                <p:cTn id="39" presetID="1" presetClass="entr" presetSubtype="0"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par>
                                <p:cTn id="41" presetID="56" presetClass="path" presetSubtype="0" accel="50000" decel="50000" fill="hold" grpId="1" nodeType="withEffect">
                                  <p:stCondLst>
                                    <p:cond delay="0"/>
                                  </p:stCondLst>
                                  <p:childTnLst>
                                    <p:animMotion origin="layout" path="M -0.14098 0.28492 L -9.16428E-7 -1.30435E-6 " pathEditMode="relative" rAng="0" ptsTypes="AA">
                                      <p:cBhvr>
                                        <p:cTn id="42" dur="500" fill="hold"/>
                                        <p:tgtEl>
                                          <p:spTgt spid="85"/>
                                        </p:tgtEl>
                                        <p:attrNameLst>
                                          <p:attrName>ppt_x</p:attrName>
                                          <p:attrName>ppt_y</p:attrName>
                                        </p:attrNameLst>
                                      </p:cBhvr>
                                      <p:rCtr x="7042" y="-14246"/>
                                    </p:animMotion>
                                  </p:childTnLst>
                                </p:cTn>
                              </p:par>
                              <p:par>
                                <p:cTn id="43" presetID="1" presetClass="entr" presetSubtype="0" fill="hold" grpId="0" nodeType="withEffect">
                                  <p:stCondLst>
                                    <p:cond delay="200"/>
                                  </p:stCondLst>
                                  <p:childTnLst>
                                    <p:set>
                                      <p:cBhvr>
                                        <p:cTn id="44" dur="1" fill="hold">
                                          <p:stCondLst>
                                            <p:cond delay="0"/>
                                          </p:stCondLst>
                                        </p:cTn>
                                        <p:tgtEl>
                                          <p:spTgt spid="111"/>
                                        </p:tgtEl>
                                        <p:attrNameLst>
                                          <p:attrName>style.visibility</p:attrName>
                                        </p:attrNameLst>
                                      </p:cBhvr>
                                      <p:to>
                                        <p:strVal val="visible"/>
                                      </p:to>
                                    </p:set>
                                  </p:childTnLst>
                                </p:cTn>
                              </p:par>
                              <p:par>
                                <p:cTn id="45" presetID="56" presetClass="path" presetSubtype="0" accel="50000" decel="50000" fill="hold" grpId="1" nodeType="withEffect">
                                  <p:stCondLst>
                                    <p:cond delay="200"/>
                                  </p:stCondLst>
                                  <p:childTnLst>
                                    <p:animMotion origin="layout" path="M -0.16467 0.1487 L -2.66337E-6 2.22942E-6 " pathEditMode="relative" rAng="0" ptsTypes="AA">
                                      <p:cBhvr>
                                        <p:cTn id="46" dur="500" fill="hold"/>
                                        <p:tgtEl>
                                          <p:spTgt spid="111"/>
                                        </p:tgtEl>
                                        <p:attrNameLst>
                                          <p:attrName>ppt_x</p:attrName>
                                          <p:attrName>ppt_y</p:attrName>
                                        </p:attrNameLst>
                                      </p:cBhvr>
                                      <p:rCtr x="8227" y="-7447"/>
                                    </p:animMotion>
                                  </p:childTnLst>
                                </p:cTn>
                              </p:par>
                              <p:par>
                                <p:cTn id="47" presetID="1" presetClass="entr" presetSubtype="0" fill="hold" grpId="0" nodeType="withEffect">
                                  <p:stCondLst>
                                    <p:cond delay="400"/>
                                  </p:stCondLst>
                                  <p:childTnLst>
                                    <p:set>
                                      <p:cBhvr>
                                        <p:cTn id="48" dur="1" fill="hold">
                                          <p:stCondLst>
                                            <p:cond delay="0"/>
                                          </p:stCondLst>
                                        </p:cTn>
                                        <p:tgtEl>
                                          <p:spTgt spid="118"/>
                                        </p:tgtEl>
                                        <p:attrNameLst>
                                          <p:attrName>style.visibility</p:attrName>
                                        </p:attrNameLst>
                                      </p:cBhvr>
                                      <p:to>
                                        <p:strVal val="visible"/>
                                      </p:to>
                                    </p:set>
                                  </p:childTnLst>
                                </p:cTn>
                              </p:par>
                              <p:par>
                                <p:cTn id="49" presetID="56" presetClass="path" presetSubtype="0" accel="50000" decel="50000" fill="hold" grpId="1" nodeType="withEffect">
                                  <p:stCondLst>
                                    <p:cond delay="400"/>
                                  </p:stCondLst>
                                  <p:childTnLst>
                                    <p:animMotion origin="layout" path="M -0.17053 -2.67345E-6 L -5.12887E-7 -2.67345E-6 " pathEditMode="relative" rAng="0" ptsTypes="AA">
                                      <p:cBhvr>
                                        <p:cTn id="50" dur="500" fill="hold"/>
                                        <p:tgtEl>
                                          <p:spTgt spid="118"/>
                                        </p:tgtEl>
                                        <p:attrNameLst>
                                          <p:attrName>ppt_x</p:attrName>
                                          <p:attrName>ppt_y</p:attrName>
                                        </p:attrNameLst>
                                      </p:cBhvr>
                                      <p:rCtr x="8526" y="0"/>
                                    </p:animMotion>
                                  </p:childTnLst>
                                </p:cTn>
                              </p:par>
                              <p:par>
                                <p:cTn id="51" presetID="1" presetClass="entr" presetSubtype="0" fill="hold" grpId="0" nodeType="withEffect">
                                  <p:stCondLst>
                                    <p:cond delay="600"/>
                                  </p:stCondLst>
                                  <p:childTnLst>
                                    <p:set>
                                      <p:cBhvr>
                                        <p:cTn id="52" dur="1" fill="hold">
                                          <p:stCondLst>
                                            <p:cond delay="0"/>
                                          </p:stCondLst>
                                        </p:cTn>
                                        <p:tgtEl>
                                          <p:spTgt spid="125"/>
                                        </p:tgtEl>
                                        <p:attrNameLst>
                                          <p:attrName>style.visibility</p:attrName>
                                        </p:attrNameLst>
                                      </p:cBhvr>
                                      <p:to>
                                        <p:strVal val="visible"/>
                                      </p:to>
                                    </p:set>
                                  </p:childTnLst>
                                </p:cTn>
                              </p:par>
                              <p:par>
                                <p:cTn id="53" presetID="56" presetClass="path" presetSubtype="0" accel="50000" decel="50000" fill="hold" grpId="1" nodeType="withEffect">
                                  <p:stCondLst>
                                    <p:cond delay="600"/>
                                  </p:stCondLst>
                                  <p:childTnLst>
                                    <p:animMotion origin="layout" path="M -0.16467 -0.1457 L -2.66337E-6 -1.10083E-6 " pathEditMode="relative" rAng="0" ptsTypes="AA">
                                      <p:cBhvr>
                                        <p:cTn id="54" dur="500" fill="hold"/>
                                        <p:tgtEl>
                                          <p:spTgt spid="125"/>
                                        </p:tgtEl>
                                        <p:attrNameLst>
                                          <p:attrName>ppt_x</p:attrName>
                                          <p:attrName>ppt_y</p:attrName>
                                        </p:attrNameLst>
                                      </p:cBhvr>
                                      <p:rCtr x="8227" y="7285"/>
                                    </p:animMotion>
                                  </p:childTnLst>
                                </p:cTn>
                              </p:par>
                              <p:par>
                                <p:cTn id="55" presetID="1" presetClass="entr" presetSubtype="0" fill="hold" grpId="0" nodeType="withEffect">
                                  <p:stCondLst>
                                    <p:cond delay="800"/>
                                  </p:stCondLst>
                                  <p:childTnLst>
                                    <p:set>
                                      <p:cBhvr>
                                        <p:cTn id="56" dur="1" fill="hold">
                                          <p:stCondLst>
                                            <p:cond delay="0"/>
                                          </p:stCondLst>
                                        </p:cTn>
                                        <p:tgtEl>
                                          <p:spTgt spid="132"/>
                                        </p:tgtEl>
                                        <p:attrNameLst>
                                          <p:attrName>style.visibility</p:attrName>
                                        </p:attrNameLst>
                                      </p:cBhvr>
                                      <p:to>
                                        <p:strVal val="visible"/>
                                      </p:to>
                                    </p:set>
                                  </p:childTnLst>
                                </p:cTn>
                              </p:par>
                              <p:par>
                                <p:cTn id="57" presetID="56" presetClass="path" presetSubtype="0" accel="50000" decel="50000" fill="hold" grpId="1" nodeType="withEffect">
                                  <p:stCondLst>
                                    <p:cond delay="800"/>
                                  </p:stCondLst>
                                  <p:childTnLst>
                                    <p:animMotion origin="layout" path="M -0.14098 -0.28215 L -9.16428E-7 1.16559E-6 " pathEditMode="relative" rAng="0" ptsTypes="AA">
                                      <p:cBhvr>
                                        <p:cTn id="58" dur="500" fill="hold"/>
                                        <p:tgtEl>
                                          <p:spTgt spid="132"/>
                                        </p:tgtEl>
                                        <p:attrNameLst>
                                          <p:attrName>ppt_x</p:attrName>
                                          <p:attrName>ppt_y</p:attrName>
                                        </p:attrNameLst>
                                      </p:cBhvr>
                                      <p:rCtr x="7042" y="14107"/>
                                    </p:animMotion>
                                  </p:childTnLst>
                                </p:cTn>
                              </p:par>
                            </p:childTnLst>
                          </p:cTn>
                        </p:par>
                        <p:par>
                          <p:cTn id="59" fill="hold">
                            <p:stCondLst>
                              <p:cond delay="525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300" fill="hold"/>
                                        <p:tgtEl>
                                          <p:spTgt spid="9"/>
                                        </p:tgtEl>
                                        <p:attrNameLst>
                                          <p:attrName>ppt_w</p:attrName>
                                        </p:attrNameLst>
                                      </p:cBhvr>
                                      <p:tavLst>
                                        <p:tav tm="0">
                                          <p:val>
                                            <p:fltVal val="0"/>
                                          </p:val>
                                        </p:tav>
                                        <p:tav tm="100000">
                                          <p:val>
                                            <p:strVal val="#ppt_w"/>
                                          </p:val>
                                        </p:tav>
                                      </p:tavLst>
                                    </p:anim>
                                    <p:anim calcmode="lin" valueType="num">
                                      <p:cBhvr>
                                        <p:cTn id="63" dur="300" fill="hold"/>
                                        <p:tgtEl>
                                          <p:spTgt spid="9"/>
                                        </p:tgtEl>
                                        <p:attrNameLst>
                                          <p:attrName>ppt_h</p:attrName>
                                        </p:attrNameLst>
                                      </p:cBhvr>
                                      <p:tavLst>
                                        <p:tav tm="0">
                                          <p:val>
                                            <p:fltVal val="0"/>
                                          </p:val>
                                        </p:tav>
                                        <p:tav tm="100000">
                                          <p:val>
                                            <p:strVal val="#ppt_h"/>
                                          </p:val>
                                        </p:tav>
                                      </p:tavLst>
                                    </p:anim>
                                    <p:anim calcmode="lin" valueType="num">
                                      <p:cBhvr>
                                        <p:cTn id="64" dur="300" fill="hold"/>
                                        <p:tgtEl>
                                          <p:spTgt spid="9"/>
                                        </p:tgtEl>
                                        <p:attrNameLst>
                                          <p:attrName>style.rotation</p:attrName>
                                        </p:attrNameLst>
                                      </p:cBhvr>
                                      <p:tavLst>
                                        <p:tav tm="0">
                                          <p:val>
                                            <p:fltVal val="90"/>
                                          </p:val>
                                        </p:tav>
                                        <p:tav tm="100000">
                                          <p:val>
                                            <p:fltVal val="0"/>
                                          </p:val>
                                        </p:tav>
                                      </p:tavLst>
                                    </p:anim>
                                    <p:animEffect transition="in" filter="fade">
                                      <p:cBhvr>
                                        <p:cTn id="65" dur="300"/>
                                        <p:tgtEl>
                                          <p:spTgt spid="9"/>
                                        </p:tgtEl>
                                      </p:cBhvr>
                                    </p:animEffect>
                                  </p:childTnLst>
                                </p:cTn>
                              </p:par>
                            </p:childTnLst>
                          </p:cTn>
                        </p:par>
                        <p:par>
                          <p:cTn id="66" fill="hold">
                            <p:stCondLst>
                              <p:cond delay="5550"/>
                            </p:stCondLst>
                            <p:childTnLst>
                              <p:par>
                                <p:cTn id="67" presetID="22" presetClass="entr" presetSubtype="8"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childTnLst>
                          </p:cTn>
                        </p:par>
                        <p:par>
                          <p:cTn id="73" fill="hold">
                            <p:stCondLst>
                              <p:cond delay="6050"/>
                            </p:stCondLst>
                            <p:childTnLst>
                              <p:par>
                                <p:cTn id="74" presetID="31" presetClass="entr" presetSubtype="0" fill="hold" grpId="0" nodeType="afterEffect">
                                  <p:stCondLst>
                                    <p:cond delay="0"/>
                                  </p:stCondLst>
                                  <p:childTnLst>
                                    <p:set>
                                      <p:cBhvr>
                                        <p:cTn id="75" dur="1" fill="hold">
                                          <p:stCondLst>
                                            <p:cond delay="0"/>
                                          </p:stCondLst>
                                        </p:cTn>
                                        <p:tgtEl>
                                          <p:spTgt spid="112"/>
                                        </p:tgtEl>
                                        <p:attrNameLst>
                                          <p:attrName>style.visibility</p:attrName>
                                        </p:attrNameLst>
                                      </p:cBhvr>
                                      <p:to>
                                        <p:strVal val="visible"/>
                                      </p:to>
                                    </p:set>
                                    <p:anim calcmode="lin" valueType="num">
                                      <p:cBhvr>
                                        <p:cTn id="76" dur="300" fill="hold"/>
                                        <p:tgtEl>
                                          <p:spTgt spid="112"/>
                                        </p:tgtEl>
                                        <p:attrNameLst>
                                          <p:attrName>ppt_w</p:attrName>
                                        </p:attrNameLst>
                                      </p:cBhvr>
                                      <p:tavLst>
                                        <p:tav tm="0">
                                          <p:val>
                                            <p:fltVal val="0"/>
                                          </p:val>
                                        </p:tav>
                                        <p:tav tm="100000">
                                          <p:val>
                                            <p:strVal val="#ppt_w"/>
                                          </p:val>
                                        </p:tav>
                                      </p:tavLst>
                                    </p:anim>
                                    <p:anim calcmode="lin" valueType="num">
                                      <p:cBhvr>
                                        <p:cTn id="77" dur="300" fill="hold"/>
                                        <p:tgtEl>
                                          <p:spTgt spid="112"/>
                                        </p:tgtEl>
                                        <p:attrNameLst>
                                          <p:attrName>ppt_h</p:attrName>
                                        </p:attrNameLst>
                                      </p:cBhvr>
                                      <p:tavLst>
                                        <p:tav tm="0">
                                          <p:val>
                                            <p:fltVal val="0"/>
                                          </p:val>
                                        </p:tav>
                                        <p:tav tm="100000">
                                          <p:val>
                                            <p:strVal val="#ppt_h"/>
                                          </p:val>
                                        </p:tav>
                                      </p:tavLst>
                                    </p:anim>
                                    <p:anim calcmode="lin" valueType="num">
                                      <p:cBhvr>
                                        <p:cTn id="78" dur="300" fill="hold"/>
                                        <p:tgtEl>
                                          <p:spTgt spid="112"/>
                                        </p:tgtEl>
                                        <p:attrNameLst>
                                          <p:attrName>style.rotation</p:attrName>
                                        </p:attrNameLst>
                                      </p:cBhvr>
                                      <p:tavLst>
                                        <p:tav tm="0">
                                          <p:val>
                                            <p:fltVal val="90"/>
                                          </p:val>
                                        </p:tav>
                                        <p:tav tm="100000">
                                          <p:val>
                                            <p:fltVal val="0"/>
                                          </p:val>
                                        </p:tav>
                                      </p:tavLst>
                                    </p:anim>
                                    <p:animEffect transition="in" filter="fade">
                                      <p:cBhvr>
                                        <p:cTn id="79" dur="300"/>
                                        <p:tgtEl>
                                          <p:spTgt spid="112"/>
                                        </p:tgtEl>
                                      </p:cBhvr>
                                    </p:animEffect>
                                  </p:childTnLst>
                                </p:cTn>
                              </p:par>
                            </p:childTnLst>
                          </p:cTn>
                        </p:par>
                        <p:par>
                          <p:cTn id="80" fill="hold">
                            <p:stCondLst>
                              <p:cond delay="6350"/>
                            </p:stCondLst>
                            <p:childTnLst>
                              <p:par>
                                <p:cTn id="81" presetID="22" presetClass="entr" presetSubtype="8" fill="hold"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wipe(left)">
                                      <p:cBhvr>
                                        <p:cTn id="83" dur="500"/>
                                        <p:tgtEl>
                                          <p:spTgt spid="10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childTnLst>
                          </p:cTn>
                        </p:par>
                        <p:par>
                          <p:cTn id="87" fill="hold">
                            <p:stCondLst>
                              <p:cond delay="6850"/>
                            </p:stCondLst>
                            <p:childTnLst>
                              <p:par>
                                <p:cTn id="88" presetID="31" presetClass="entr" presetSubtype="0" fill="hold" grpId="0" nodeType="after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p:cTn id="90" dur="300" fill="hold"/>
                                        <p:tgtEl>
                                          <p:spTgt spid="119"/>
                                        </p:tgtEl>
                                        <p:attrNameLst>
                                          <p:attrName>ppt_w</p:attrName>
                                        </p:attrNameLst>
                                      </p:cBhvr>
                                      <p:tavLst>
                                        <p:tav tm="0">
                                          <p:val>
                                            <p:fltVal val="0"/>
                                          </p:val>
                                        </p:tav>
                                        <p:tav tm="100000">
                                          <p:val>
                                            <p:strVal val="#ppt_w"/>
                                          </p:val>
                                        </p:tav>
                                      </p:tavLst>
                                    </p:anim>
                                    <p:anim calcmode="lin" valueType="num">
                                      <p:cBhvr>
                                        <p:cTn id="91" dur="300" fill="hold"/>
                                        <p:tgtEl>
                                          <p:spTgt spid="119"/>
                                        </p:tgtEl>
                                        <p:attrNameLst>
                                          <p:attrName>ppt_h</p:attrName>
                                        </p:attrNameLst>
                                      </p:cBhvr>
                                      <p:tavLst>
                                        <p:tav tm="0">
                                          <p:val>
                                            <p:fltVal val="0"/>
                                          </p:val>
                                        </p:tav>
                                        <p:tav tm="100000">
                                          <p:val>
                                            <p:strVal val="#ppt_h"/>
                                          </p:val>
                                        </p:tav>
                                      </p:tavLst>
                                    </p:anim>
                                    <p:anim calcmode="lin" valueType="num">
                                      <p:cBhvr>
                                        <p:cTn id="92" dur="300" fill="hold"/>
                                        <p:tgtEl>
                                          <p:spTgt spid="119"/>
                                        </p:tgtEl>
                                        <p:attrNameLst>
                                          <p:attrName>style.rotation</p:attrName>
                                        </p:attrNameLst>
                                      </p:cBhvr>
                                      <p:tavLst>
                                        <p:tav tm="0">
                                          <p:val>
                                            <p:fltVal val="90"/>
                                          </p:val>
                                        </p:tav>
                                        <p:tav tm="100000">
                                          <p:val>
                                            <p:fltVal val="0"/>
                                          </p:val>
                                        </p:tav>
                                      </p:tavLst>
                                    </p:anim>
                                    <p:animEffect transition="in" filter="fade">
                                      <p:cBhvr>
                                        <p:cTn id="93" dur="300"/>
                                        <p:tgtEl>
                                          <p:spTgt spid="119"/>
                                        </p:tgtEl>
                                      </p:cBhvr>
                                    </p:animEffect>
                                  </p:childTnLst>
                                </p:cTn>
                              </p:par>
                            </p:childTnLst>
                          </p:cTn>
                        </p:par>
                        <p:par>
                          <p:cTn id="94" fill="hold">
                            <p:stCondLst>
                              <p:cond delay="7150"/>
                            </p:stCondLst>
                            <p:childTnLst>
                              <p:par>
                                <p:cTn id="95" presetID="22" presetClass="entr" presetSubtype="8" fill="hold" nodeType="afterEffect">
                                  <p:stCondLst>
                                    <p:cond delay="0"/>
                                  </p:stCondLst>
                                  <p:childTnLst>
                                    <p:set>
                                      <p:cBhvr>
                                        <p:cTn id="96" dur="1" fill="hold">
                                          <p:stCondLst>
                                            <p:cond delay="0"/>
                                          </p:stCondLst>
                                        </p:cTn>
                                        <p:tgtEl>
                                          <p:spTgt spid="113"/>
                                        </p:tgtEl>
                                        <p:attrNameLst>
                                          <p:attrName>style.visibility</p:attrName>
                                        </p:attrNameLst>
                                      </p:cBhvr>
                                      <p:to>
                                        <p:strVal val="visible"/>
                                      </p:to>
                                    </p:set>
                                    <p:animEffect transition="in" filter="wipe(left)">
                                      <p:cBhvr>
                                        <p:cTn id="97" dur="500"/>
                                        <p:tgtEl>
                                          <p:spTgt spid="11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16"/>
                                        </p:tgtEl>
                                        <p:attrNameLst>
                                          <p:attrName>style.visibility</p:attrName>
                                        </p:attrNameLst>
                                      </p:cBhvr>
                                      <p:to>
                                        <p:strVal val="visible"/>
                                      </p:to>
                                    </p:set>
                                    <p:animEffect transition="in" filter="wipe(left)">
                                      <p:cBhvr>
                                        <p:cTn id="100" dur="500"/>
                                        <p:tgtEl>
                                          <p:spTgt spid="116"/>
                                        </p:tgtEl>
                                      </p:cBhvr>
                                    </p:animEffect>
                                  </p:childTnLst>
                                </p:cTn>
                              </p:par>
                            </p:childTnLst>
                          </p:cTn>
                        </p:par>
                        <p:par>
                          <p:cTn id="101" fill="hold">
                            <p:stCondLst>
                              <p:cond delay="7650"/>
                            </p:stCondLst>
                            <p:childTnLst>
                              <p:par>
                                <p:cTn id="102" presetID="31" presetClass="entr" presetSubtype="0" fill="hold" grpId="0" nodeType="afterEffect">
                                  <p:stCondLst>
                                    <p:cond delay="0"/>
                                  </p:stCondLst>
                                  <p:childTnLst>
                                    <p:set>
                                      <p:cBhvr>
                                        <p:cTn id="103" dur="1" fill="hold">
                                          <p:stCondLst>
                                            <p:cond delay="0"/>
                                          </p:stCondLst>
                                        </p:cTn>
                                        <p:tgtEl>
                                          <p:spTgt spid="126"/>
                                        </p:tgtEl>
                                        <p:attrNameLst>
                                          <p:attrName>style.visibility</p:attrName>
                                        </p:attrNameLst>
                                      </p:cBhvr>
                                      <p:to>
                                        <p:strVal val="visible"/>
                                      </p:to>
                                    </p:set>
                                    <p:anim calcmode="lin" valueType="num">
                                      <p:cBhvr>
                                        <p:cTn id="104" dur="300" fill="hold"/>
                                        <p:tgtEl>
                                          <p:spTgt spid="126"/>
                                        </p:tgtEl>
                                        <p:attrNameLst>
                                          <p:attrName>ppt_w</p:attrName>
                                        </p:attrNameLst>
                                      </p:cBhvr>
                                      <p:tavLst>
                                        <p:tav tm="0">
                                          <p:val>
                                            <p:fltVal val="0"/>
                                          </p:val>
                                        </p:tav>
                                        <p:tav tm="100000">
                                          <p:val>
                                            <p:strVal val="#ppt_w"/>
                                          </p:val>
                                        </p:tav>
                                      </p:tavLst>
                                    </p:anim>
                                    <p:anim calcmode="lin" valueType="num">
                                      <p:cBhvr>
                                        <p:cTn id="105" dur="300" fill="hold"/>
                                        <p:tgtEl>
                                          <p:spTgt spid="126"/>
                                        </p:tgtEl>
                                        <p:attrNameLst>
                                          <p:attrName>ppt_h</p:attrName>
                                        </p:attrNameLst>
                                      </p:cBhvr>
                                      <p:tavLst>
                                        <p:tav tm="0">
                                          <p:val>
                                            <p:fltVal val="0"/>
                                          </p:val>
                                        </p:tav>
                                        <p:tav tm="100000">
                                          <p:val>
                                            <p:strVal val="#ppt_h"/>
                                          </p:val>
                                        </p:tav>
                                      </p:tavLst>
                                    </p:anim>
                                    <p:anim calcmode="lin" valueType="num">
                                      <p:cBhvr>
                                        <p:cTn id="106" dur="300" fill="hold"/>
                                        <p:tgtEl>
                                          <p:spTgt spid="126"/>
                                        </p:tgtEl>
                                        <p:attrNameLst>
                                          <p:attrName>style.rotation</p:attrName>
                                        </p:attrNameLst>
                                      </p:cBhvr>
                                      <p:tavLst>
                                        <p:tav tm="0">
                                          <p:val>
                                            <p:fltVal val="90"/>
                                          </p:val>
                                        </p:tav>
                                        <p:tav tm="100000">
                                          <p:val>
                                            <p:fltVal val="0"/>
                                          </p:val>
                                        </p:tav>
                                      </p:tavLst>
                                    </p:anim>
                                    <p:animEffect transition="in" filter="fade">
                                      <p:cBhvr>
                                        <p:cTn id="107" dur="300"/>
                                        <p:tgtEl>
                                          <p:spTgt spid="126"/>
                                        </p:tgtEl>
                                      </p:cBhvr>
                                    </p:animEffect>
                                  </p:childTnLst>
                                </p:cTn>
                              </p:par>
                            </p:childTnLst>
                          </p:cTn>
                        </p:par>
                        <p:par>
                          <p:cTn id="108" fill="hold">
                            <p:stCondLst>
                              <p:cond delay="7950"/>
                            </p:stCondLst>
                            <p:childTnLst>
                              <p:par>
                                <p:cTn id="109" presetID="22" presetClass="entr" presetSubtype="8" fill="hold" nodeType="after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wipe(left)">
                                      <p:cBhvr>
                                        <p:cTn id="111" dur="500"/>
                                        <p:tgtEl>
                                          <p:spTgt spid="12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23"/>
                                        </p:tgtEl>
                                        <p:attrNameLst>
                                          <p:attrName>style.visibility</p:attrName>
                                        </p:attrNameLst>
                                      </p:cBhvr>
                                      <p:to>
                                        <p:strVal val="visible"/>
                                      </p:to>
                                    </p:set>
                                    <p:animEffect transition="in" filter="wipe(left)">
                                      <p:cBhvr>
                                        <p:cTn id="114" dur="500"/>
                                        <p:tgtEl>
                                          <p:spTgt spid="123"/>
                                        </p:tgtEl>
                                      </p:cBhvr>
                                    </p:animEffect>
                                  </p:childTnLst>
                                </p:cTn>
                              </p:par>
                            </p:childTnLst>
                          </p:cTn>
                        </p:par>
                        <p:par>
                          <p:cTn id="115" fill="hold">
                            <p:stCondLst>
                              <p:cond delay="8450"/>
                            </p:stCondLst>
                            <p:childTnLst>
                              <p:par>
                                <p:cTn id="116" presetID="31" presetClass="entr" presetSubtype="0" fill="hold" grpId="0" nodeType="afterEffect">
                                  <p:stCondLst>
                                    <p:cond delay="0"/>
                                  </p:stCondLst>
                                  <p:childTnLst>
                                    <p:set>
                                      <p:cBhvr>
                                        <p:cTn id="117" dur="1" fill="hold">
                                          <p:stCondLst>
                                            <p:cond delay="0"/>
                                          </p:stCondLst>
                                        </p:cTn>
                                        <p:tgtEl>
                                          <p:spTgt spid="133"/>
                                        </p:tgtEl>
                                        <p:attrNameLst>
                                          <p:attrName>style.visibility</p:attrName>
                                        </p:attrNameLst>
                                      </p:cBhvr>
                                      <p:to>
                                        <p:strVal val="visible"/>
                                      </p:to>
                                    </p:set>
                                    <p:anim calcmode="lin" valueType="num">
                                      <p:cBhvr>
                                        <p:cTn id="118" dur="300" fill="hold"/>
                                        <p:tgtEl>
                                          <p:spTgt spid="133"/>
                                        </p:tgtEl>
                                        <p:attrNameLst>
                                          <p:attrName>ppt_w</p:attrName>
                                        </p:attrNameLst>
                                      </p:cBhvr>
                                      <p:tavLst>
                                        <p:tav tm="0">
                                          <p:val>
                                            <p:fltVal val="0"/>
                                          </p:val>
                                        </p:tav>
                                        <p:tav tm="100000">
                                          <p:val>
                                            <p:strVal val="#ppt_w"/>
                                          </p:val>
                                        </p:tav>
                                      </p:tavLst>
                                    </p:anim>
                                    <p:anim calcmode="lin" valueType="num">
                                      <p:cBhvr>
                                        <p:cTn id="119" dur="300" fill="hold"/>
                                        <p:tgtEl>
                                          <p:spTgt spid="133"/>
                                        </p:tgtEl>
                                        <p:attrNameLst>
                                          <p:attrName>ppt_h</p:attrName>
                                        </p:attrNameLst>
                                      </p:cBhvr>
                                      <p:tavLst>
                                        <p:tav tm="0">
                                          <p:val>
                                            <p:fltVal val="0"/>
                                          </p:val>
                                        </p:tav>
                                        <p:tav tm="100000">
                                          <p:val>
                                            <p:strVal val="#ppt_h"/>
                                          </p:val>
                                        </p:tav>
                                      </p:tavLst>
                                    </p:anim>
                                    <p:anim calcmode="lin" valueType="num">
                                      <p:cBhvr>
                                        <p:cTn id="120" dur="300" fill="hold"/>
                                        <p:tgtEl>
                                          <p:spTgt spid="133"/>
                                        </p:tgtEl>
                                        <p:attrNameLst>
                                          <p:attrName>style.rotation</p:attrName>
                                        </p:attrNameLst>
                                      </p:cBhvr>
                                      <p:tavLst>
                                        <p:tav tm="0">
                                          <p:val>
                                            <p:fltVal val="90"/>
                                          </p:val>
                                        </p:tav>
                                        <p:tav tm="100000">
                                          <p:val>
                                            <p:fltVal val="0"/>
                                          </p:val>
                                        </p:tav>
                                      </p:tavLst>
                                    </p:anim>
                                    <p:animEffect transition="in" filter="fade">
                                      <p:cBhvr>
                                        <p:cTn id="121" dur="300"/>
                                        <p:tgtEl>
                                          <p:spTgt spid="133"/>
                                        </p:tgtEl>
                                      </p:cBhvr>
                                    </p:animEffect>
                                  </p:childTnLst>
                                </p:cTn>
                              </p:par>
                            </p:childTnLst>
                          </p:cTn>
                        </p:par>
                        <p:par>
                          <p:cTn id="122" fill="hold">
                            <p:stCondLst>
                              <p:cond delay="8750"/>
                            </p:stCondLst>
                            <p:childTnLst>
                              <p:par>
                                <p:cTn id="123" presetID="22" presetClass="entr" presetSubtype="8" fill="hold" nodeType="afterEffect">
                                  <p:stCondLst>
                                    <p:cond delay="0"/>
                                  </p:stCondLst>
                                  <p:childTnLst>
                                    <p:set>
                                      <p:cBhvr>
                                        <p:cTn id="124" dur="1" fill="hold">
                                          <p:stCondLst>
                                            <p:cond delay="0"/>
                                          </p:stCondLst>
                                        </p:cTn>
                                        <p:tgtEl>
                                          <p:spTgt spid="127"/>
                                        </p:tgtEl>
                                        <p:attrNameLst>
                                          <p:attrName>style.visibility</p:attrName>
                                        </p:attrNameLst>
                                      </p:cBhvr>
                                      <p:to>
                                        <p:strVal val="visible"/>
                                      </p:to>
                                    </p:set>
                                    <p:animEffect transition="in" filter="wipe(left)">
                                      <p:cBhvr>
                                        <p:cTn id="125" dur="500"/>
                                        <p:tgtEl>
                                          <p:spTgt spid="127"/>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130"/>
                                        </p:tgtEl>
                                        <p:attrNameLst>
                                          <p:attrName>style.visibility</p:attrName>
                                        </p:attrNameLst>
                                      </p:cBhvr>
                                      <p:to>
                                        <p:strVal val="visible"/>
                                      </p:to>
                                    </p:set>
                                    <p:animEffect transition="in" filter="wipe(left)">
                                      <p:cBhvr>
                                        <p:cTn id="12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9" grpId="0" animBg="1"/>
      <p:bldP spid="85" grpId="0" animBg="1"/>
      <p:bldP spid="85" grpId="1" animBg="1"/>
      <p:bldP spid="9" grpId="0"/>
      <p:bldP spid="109" grpId="0" animBg="1"/>
      <p:bldP spid="111" grpId="0" animBg="1"/>
      <p:bldP spid="111" grpId="1" animBg="1"/>
      <p:bldP spid="112" grpId="0"/>
      <p:bldP spid="116" grpId="0" animBg="1"/>
      <p:bldP spid="118" grpId="0" animBg="1"/>
      <p:bldP spid="118" grpId="1" animBg="1"/>
      <p:bldP spid="119" grpId="0"/>
      <p:bldP spid="123" grpId="0" animBg="1"/>
      <p:bldP spid="125" grpId="0" animBg="1"/>
      <p:bldP spid="125" grpId="1" animBg="1"/>
      <p:bldP spid="126" grpId="0"/>
      <p:bldP spid="130" grpId="0" animBg="1"/>
      <p:bldP spid="132" grpId="0" animBg="1"/>
      <p:bldP spid="132" grpId="1" animBg="1"/>
      <p:bldP spid="133" grpId="0"/>
      <p:bldP spid="52" grpId="0" animBg="1"/>
      <p:bldP spid="54" grpId="0" animBg="1"/>
      <p:bldP spid="8" grpId="0" animBg="1"/>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6"/>
          <p:cNvSpPr>
            <a:spLocks/>
          </p:cNvSpPr>
          <p:nvPr/>
        </p:nvSpPr>
        <p:spPr bwMode="auto">
          <a:xfrm flipH="1">
            <a:off x="284" y="2165427"/>
            <a:ext cx="193441"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9" name="矩形 8"/>
          <p:cNvSpPr/>
          <p:nvPr/>
        </p:nvSpPr>
        <p:spPr bwMode="auto">
          <a:xfrm>
            <a:off x="4010149" y="2399272"/>
            <a:ext cx="6264696"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4187055" y="2399272"/>
            <a:ext cx="4935661"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一、前阶段工作回顾</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组合 1"/>
          <p:cNvGrpSpPr/>
          <p:nvPr/>
        </p:nvGrpSpPr>
        <p:grpSpPr>
          <a:xfrm>
            <a:off x="1394868" y="2360063"/>
            <a:ext cx="2093912" cy="2122488"/>
            <a:chOff x="1314425" y="2394103"/>
            <a:chExt cx="2093913" cy="2122488"/>
          </a:xfrm>
          <a:solidFill>
            <a:schemeClr val="tx1"/>
          </a:solidFill>
        </p:grpSpPr>
        <p:sp>
          <p:nvSpPr>
            <p:cNvPr id="10" name="Freeform 6"/>
            <p:cNvSpPr>
              <a:spLocks noEditPoints="1"/>
            </p:cNvSpPr>
            <p:nvPr/>
          </p:nvSpPr>
          <p:spPr bwMode="auto">
            <a:xfrm>
              <a:off x="1314425" y="2394103"/>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1685900" y="2610003"/>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010156" y="3212600"/>
            <a:ext cx="1134921" cy="400111"/>
            <a:chOff x="3276600" y="3624263"/>
            <a:chExt cx="906418"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15" name="Text Box 13"/>
            <p:cNvSpPr txBox="1">
              <a:spLocks noChangeArrowheads="1"/>
            </p:cNvSpPr>
            <p:nvPr/>
          </p:nvSpPr>
          <p:spPr bwMode="auto">
            <a:xfrm>
              <a:off x="3625850" y="3624263"/>
              <a:ext cx="55716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概述</a:t>
              </a:r>
            </a:p>
          </p:txBody>
        </p:sp>
      </p:grpSp>
      <p:grpSp>
        <p:nvGrpSpPr>
          <p:cNvPr id="20" name="组合 19"/>
          <p:cNvGrpSpPr/>
          <p:nvPr/>
        </p:nvGrpSpPr>
        <p:grpSpPr>
          <a:xfrm>
            <a:off x="4010155" y="3620149"/>
            <a:ext cx="2673804" cy="400111"/>
            <a:chOff x="3276600" y="3624263"/>
            <a:chExt cx="2135466"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2"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各项计划完成情况</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与去年同期比较</a:t>
              </a:r>
            </a:p>
          </p:txBody>
        </p:sp>
      </p:grpSp>
      <p:grpSp>
        <p:nvGrpSpPr>
          <p:cNvPr id="29" name="组合 28"/>
          <p:cNvGrpSpPr/>
          <p:nvPr/>
        </p:nvGrpSpPr>
        <p:grpSpPr>
          <a:xfrm>
            <a:off x="7385971"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重点工作完成情况</a:t>
              </a:r>
            </a:p>
          </p:txBody>
        </p:sp>
      </p:grpSp>
      <p:grpSp>
        <p:nvGrpSpPr>
          <p:cNvPr id="34" name="组合 33"/>
          <p:cNvGrpSpPr/>
          <p:nvPr/>
        </p:nvGrpSpPr>
        <p:grpSpPr>
          <a:xfrm>
            <a:off x="7385964" y="3639142"/>
            <a:ext cx="2160842" cy="400111"/>
            <a:chOff x="3276600" y="3624263"/>
            <a:chExt cx="1725784"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6"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团队建设情况</a:t>
              </a:r>
            </a:p>
          </p:txBody>
        </p:sp>
      </p:grpSp>
      <p:grpSp>
        <p:nvGrpSpPr>
          <p:cNvPr id="40" name="组合 39"/>
          <p:cNvGrpSpPr/>
          <p:nvPr/>
        </p:nvGrpSpPr>
        <p:grpSpPr>
          <a:xfrm>
            <a:off x="7385966" y="4043435"/>
            <a:ext cx="2160842" cy="400111"/>
            <a:chOff x="3276600" y="3624263"/>
            <a:chExt cx="1725784"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42"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培训学习情况</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1777783342"/>
      </p:ext>
    </p:extLst>
  </p:cSld>
  <p:clrMapOvr>
    <a:masterClrMapping/>
  </p:clrMapOvr>
  <p:transition spd="slow" advTm="624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4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5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0-#ppt_w/2"/>
                                          </p:val>
                                        </p:tav>
                                        <p:tav tm="100000">
                                          <p:val>
                                            <p:strVal val="#ppt_x"/>
                                          </p:val>
                                        </p:tav>
                                      </p:tavLst>
                                    </p:anim>
                                    <p:anim calcmode="lin" valueType="num">
                                      <p:cBhvr additive="base">
                                        <p:cTn id="49" dur="500" fill="hold"/>
                                        <p:tgtEl>
                                          <p:spTgt spid="40"/>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6892" y="666519"/>
            <a:ext cx="9066695" cy="6093663"/>
          </a:xfrm>
          <a:prstGeom prst="rect">
            <a:avLst/>
          </a:prstGeom>
        </p:spPr>
      </p:pic>
      <p:sp>
        <p:nvSpPr>
          <p:cNvPr id="5" name="矩形 4"/>
          <p:cNvSpPr/>
          <p:nvPr/>
        </p:nvSpPr>
        <p:spPr bwMode="auto">
          <a:xfrm>
            <a:off x="5234287" y="2191278"/>
            <a:ext cx="6493895" cy="4190052"/>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7" name="TextBox 76"/>
          <p:cNvSpPr txBox="1"/>
          <p:nvPr/>
        </p:nvSpPr>
        <p:spPr>
          <a:xfrm>
            <a:off x="477741" y="159025"/>
            <a:ext cx="646307"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概述</a:t>
            </a:r>
          </a:p>
        </p:txBody>
      </p:sp>
      <p:sp>
        <p:nvSpPr>
          <p:cNvPr id="82" name="Freeform 6"/>
          <p:cNvSpPr>
            <a:spLocks/>
          </p:cNvSpPr>
          <p:nvPr/>
        </p:nvSpPr>
        <p:spPr bwMode="auto">
          <a:xfrm flipH="1">
            <a:off x="0" y="2165427"/>
            <a:ext cx="265770"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7" name="椭圆 86"/>
          <p:cNvSpPr/>
          <p:nvPr/>
        </p:nvSpPr>
        <p:spPr bwMode="auto">
          <a:xfrm>
            <a:off x="7090767" y="843311"/>
            <a:ext cx="1153070" cy="1153071"/>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8" name="TextBox 87"/>
          <p:cNvSpPr txBox="1"/>
          <p:nvPr/>
        </p:nvSpPr>
        <p:spPr>
          <a:xfrm>
            <a:off x="7257159" y="836714"/>
            <a:ext cx="943937" cy="861775"/>
          </a:xfrm>
          <a:prstGeom prst="rect">
            <a:avLst/>
          </a:prstGeom>
          <a:noFill/>
        </p:spPr>
        <p:txBody>
          <a:bodyPr wrap="square" lIns="91428" tIns="45714" rIns="91428" bIns="45714" rtlCol="0">
            <a:spAutoFit/>
          </a:bodyPr>
          <a:lstStyle/>
          <a:p>
            <a:r>
              <a:rPr lang="en-US" altLang="zh-CN" sz="4900" b="1" dirty="0">
                <a:solidFill>
                  <a:srgbClr val="F8F8F8"/>
                </a:solidFill>
                <a:latin typeface="+mj-ea"/>
                <a:ea typeface="+mj-ea"/>
              </a:rPr>
              <a:t>3</a:t>
            </a:r>
            <a:r>
              <a:rPr lang="zh-CN" altLang="en-US" b="1" dirty="0" smtClean="0">
                <a:solidFill>
                  <a:srgbClr val="F8F8F8"/>
                </a:solidFill>
                <a:latin typeface="+mj-ea"/>
                <a:ea typeface="+mj-ea"/>
              </a:rPr>
              <a:t>件</a:t>
            </a:r>
            <a:endParaRPr lang="zh-CN" altLang="en-US" b="1" dirty="0">
              <a:solidFill>
                <a:srgbClr val="F8F8F8"/>
              </a:solidFill>
              <a:latin typeface="+mj-ea"/>
              <a:ea typeface="+mj-ea"/>
            </a:endParaRPr>
          </a:p>
        </p:txBody>
      </p:sp>
      <p:sp>
        <p:nvSpPr>
          <p:cNvPr id="89" name="TextBox 88"/>
          <p:cNvSpPr txBox="1"/>
          <p:nvPr/>
        </p:nvSpPr>
        <p:spPr>
          <a:xfrm>
            <a:off x="7150215" y="1491380"/>
            <a:ext cx="969399"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完成了</a:t>
            </a:r>
            <a:r>
              <a:rPr lang="en-US" altLang="zh-CN" sz="1300" dirty="0">
                <a:solidFill>
                  <a:srgbClr val="F8F8F8"/>
                </a:solidFill>
                <a:latin typeface="+mn-ea"/>
                <a:ea typeface="+mn-ea"/>
              </a:rPr>
              <a:t>3</a:t>
            </a:r>
            <a:r>
              <a:rPr lang="zh-CN" altLang="en-US" sz="1300" dirty="0">
                <a:solidFill>
                  <a:srgbClr val="F8F8F8"/>
                </a:solidFill>
                <a:latin typeface="+mn-ea"/>
                <a:ea typeface="+mn-ea"/>
              </a:rPr>
              <a:t>件</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大事</a:t>
            </a:r>
          </a:p>
        </p:txBody>
      </p:sp>
      <p:sp>
        <p:nvSpPr>
          <p:cNvPr id="90" name="椭圆 89"/>
          <p:cNvSpPr/>
          <p:nvPr/>
        </p:nvSpPr>
        <p:spPr bwMode="auto">
          <a:xfrm>
            <a:off x="8373656" y="843311"/>
            <a:ext cx="1153070" cy="1153071"/>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1" name="TextBox 90"/>
          <p:cNvSpPr txBox="1"/>
          <p:nvPr/>
        </p:nvSpPr>
        <p:spPr>
          <a:xfrm>
            <a:off x="8583143" y="901341"/>
            <a:ext cx="766106" cy="707887"/>
          </a:xfrm>
          <a:prstGeom prst="rect">
            <a:avLst/>
          </a:prstGeom>
          <a:noFill/>
        </p:spPr>
        <p:txBody>
          <a:bodyPr wrap="square" lIns="91428" tIns="45714" rIns="91428" bIns="45714" rtlCol="0">
            <a:spAutoFit/>
          </a:bodyPr>
          <a:lstStyle/>
          <a:p>
            <a:r>
              <a:rPr lang="zh-CN" altLang="en-US" sz="4000" b="1" dirty="0">
                <a:solidFill>
                  <a:srgbClr val="F8F8F8"/>
                </a:solidFill>
                <a:latin typeface="+mj-ea"/>
                <a:ea typeface="+mj-ea"/>
              </a:rPr>
              <a:t>奖</a:t>
            </a:r>
          </a:p>
        </p:txBody>
      </p:sp>
      <p:sp>
        <p:nvSpPr>
          <p:cNvPr id="92" name="TextBox 91"/>
          <p:cNvSpPr txBox="1"/>
          <p:nvPr/>
        </p:nvSpPr>
        <p:spPr>
          <a:xfrm>
            <a:off x="8515740" y="1463223"/>
            <a:ext cx="868905"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首次获得</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某某奖</a:t>
            </a:r>
          </a:p>
        </p:txBody>
      </p:sp>
      <p:sp>
        <p:nvSpPr>
          <p:cNvPr id="93" name="椭圆 92"/>
          <p:cNvSpPr/>
          <p:nvPr/>
        </p:nvSpPr>
        <p:spPr bwMode="auto">
          <a:xfrm>
            <a:off x="9601956" y="843311"/>
            <a:ext cx="1153070" cy="1153071"/>
          </a:xfrm>
          <a:prstGeom prst="ellipse">
            <a:avLst/>
          </a:prstGeom>
          <a:solidFill>
            <a:schemeClr val="tx1">
              <a:lumMod val="75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TextBox 93"/>
          <p:cNvSpPr txBox="1"/>
          <p:nvPr/>
        </p:nvSpPr>
        <p:spPr>
          <a:xfrm>
            <a:off x="9747403" y="837060"/>
            <a:ext cx="1106680" cy="800219"/>
          </a:xfrm>
          <a:prstGeom prst="rect">
            <a:avLst/>
          </a:prstGeom>
          <a:noFill/>
        </p:spPr>
        <p:txBody>
          <a:bodyPr wrap="square" lIns="91428" tIns="45714" rIns="91428" bIns="45714" rtlCol="0">
            <a:spAutoFit/>
          </a:bodyPr>
          <a:lstStyle/>
          <a:p>
            <a:r>
              <a:rPr lang="en-US" altLang="zh-CN" sz="4500" b="1" dirty="0">
                <a:solidFill>
                  <a:srgbClr val="F8F8F8"/>
                </a:solidFill>
                <a:latin typeface="+mj-ea"/>
                <a:ea typeface="+mj-ea"/>
              </a:rPr>
              <a:t>5</a:t>
            </a:r>
            <a:r>
              <a:rPr lang="zh-CN" altLang="en-US" sz="1300" b="1" dirty="0">
                <a:solidFill>
                  <a:srgbClr val="F8F8F8"/>
                </a:solidFill>
                <a:latin typeface="+mj-ea"/>
                <a:ea typeface="+mj-ea"/>
              </a:rPr>
              <a:t>百万</a:t>
            </a:r>
          </a:p>
        </p:txBody>
      </p:sp>
      <p:sp>
        <p:nvSpPr>
          <p:cNvPr id="95" name="TextBox 94"/>
          <p:cNvSpPr txBox="1"/>
          <p:nvPr/>
        </p:nvSpPr>
        <p:spPr>
          <a:xfrm>
            <a:off x="9674518" y="1419372"/>
            <a:ext cx="1039958"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销售额突破</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500</a:t>
            </a:r>
            <a:r>
              <a:rPr lang="zh-CN" altLang="en-US" sz="1300" dirty="0">
                <a:solidFill>
                  <a:srgbClr val="F8F8F8"/>
                </a:solidFill>
                <a:latin typeface="+mn-ea"/>
                <a:ea typeface="+mn-ea"/>
              </a:rPr>
              <a:t>万</a:t>
            </a:r>
          </a:p>
        </p:txBody>
      </p:sp>
      <p:sp>
        <p:nvSpPr>
          <p:cNvPr id="96" name="椭圆 95"/>
          <p:cNvSpPr/>
          <p:nvPr/>
        </p:nvSpPr>
        <p:spPr bwMode="auto">
          <a:xfrm>
            <a:off x="5715734" y="843311"/>
            <a:ext cx="1153070" cy="1153071"/>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TextBox 96"/>
          <p:cNvSpPr txBox="1"/>
          <p:nvPr/>
        </p:nvSpPr>
        <p:spPr>
          <a:xfrm>
            <a:off x="5813882" y="866331"/>
            <a:ext cx="1106680" cy="707887"/>
          </a:xfrm>
          <a:prstGeom prst="rect">
            <a:avLst/>
          </a:prstGeom>
          <a:noFill/>
        </p:spPr>
        <p:txBody>
          <a:bodyPr wrap="square" lIns="91428" tIns="45714" rIns="91428" bIns="45714" rtlCol="0">
            <a:spAutoFit/>
          </a:bodyPr>
          <a:lstStyle/>
          <a:p>
            <a:r>
              <a:rPr lang="en-US" altLang="zh-CN" sz="4000" b="1" dirty="0">
                <a:solidFill>
                  <a:srgbClr val="F8F8F8"/>
                </a:solidFill>
                <a:latin typeface="+mj-ea"/>
                <a:ea typeface="+mj-ea"/>
              </a:rPr>
              <a:t>65</a:t>
            </a:r>
            <a:r>
              <a:rPr lang="en-US" altLang="zh-CN" sz="1600" b="1" dirty="0">
                <a:solidFill>
                  <a:srgbClr val="F8F8F8"/>
                </a:solidFill>
                <a:latin typeface="+mj-ea"/>
                <a:ea typeface="+mj-ea"/>
              </a:rPr>
              <a:t>%</a:t>
            </a:r>
            <a:endParaRPr lang="zh-CN" altLang="en-US" sz="1600" b="1" dirty="0">
              <a:solidFill>
                <a:srgbClr val="F8F8F8"/>
              </a:solidFill>
              <a:latin typeface="+mj-ea"/>
              <a:ea typeface="+mj-ea"/>
            </a:endParaRPr>
          </a:p>
        </p:txBody>
      </p:sp>
      <p:sp>
        <p:nvSpPr>
          <p:cNvPr id="98" name="TextBox 97"/>
          <p:cNvSpPr txBox="1"/>
          <p:nvPr/>
        </p:nvSpPr>
        <p:spPr>
          <a:xfrm>
            <a:off x="5702773" y="1419372"/>
            <a:ext cx="1211013"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完成年底计划</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65%</a:t>
            </a:r>
            <a:endParaRPr lang="zh-CN" altLang="en-US" sz="1300" dirty="0">
              <a:solidFill>
                <a:srgbClr val="F8F8F8"/>
              </a:solidFill>
              <a:latin typeface="+mn-ea"/>
              <a:ea typeface="+mn-ea"/>
            </a:endParaRPr>
          </a:p>
        </p:txBody>
      </p:sp>
      <p:sp>
        <p:nvSpPr>
          <p:cNvPr id="99" name="TextBox 98"/>
          <p:cNvSpPr txBox="1"/>
          <p:nvPr/>
        </p:nvSpPr>
        <p:spPr>
          <a:xfrm>
            <a:off x="5364430" y="2411943"/>
            <a:ext cx="6134552" cy="3748706"/>
          </a:xfrm>
          <a:prstGeom prst="rect">
            <a:avLst/>
          </a:prstGeom>
          <a:noFill/>
        </p:spPr>
        <p:txBody>
          <a:bodyPr wrap="square" lIns="91428" tIns="45714" rIns="91428" bIns="45714" rtlCol="0">
            <a:spAutoFit/>
          </a:bodyPr>
          <a:lstStyle/>
          <a:p>
            <a:pPr algn="just">
              <a:lnSpc>
                <a:spcPct val="120000"/>
              </a:lnSpc>
            </a:pPr>
            <a:r>
              <a:rPr lang="zh-CN" altLang="en-US" dirty="0">
                <a:solidFill>
                  <a:schemeClr val="tx2"/>
                </a:solidFill>
                <a:latin typeface="+mn-ea"/>
                <a:ea typeface="+mn-ea"/>
              </a:rPr>
              <a:t>  </a:t>
            </a:r>
            <a:r>
              <a:rPr lang="zh-CN" altLang="en-US" dirty="0" smtClean="0">
                <a:solidFill>
                  <a:schemeClr val="tx2"/>
                </a:solidFill>
                <a:latin typeface="+mn-ea"/>
                <a:ea typeface="+mn-ea"/>
              </a:rPr>
              <a:t>   这里用简约的文字，概述出前段时间的主要工作情况，可以分段，不宜字数太多。</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endParaRPr lang="en-US" altLang="zh-CN" dirty="0" smtClean="0">
              <a:solidFill>
                <a:schemeClr val="tx2"/>
              </a:solidFill>
              <a:latin typeface="+mn-ea"/>
              <a:ea typeface="+mn-ea"/>
            </a:endParaRPr>
          </a:p>
          <a:p>
            <a:pPr algn="just">
              <a:lnSpc>
                <a:spcPct val="120000"/>
              </a:lnSpc>
            </a:pP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p>
        </p:txBody>
      </p:sp>
    </p:spTree>
    <p:extLst>
      <p:ext uri="{BB962C8B-B14F-4D97-AF65-F5344CB8AC3E}">
        <p14:creationId xmlns:p14="http://schemas.microsoft.com/office/powerpoint/2010/main" val="1085868695"/>
      </p:ext>
    </p:extLst>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par>
                                <p:cTn id="8" presetID="16" presetClass="entr" presetSubtype="4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Horizontal)">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left)">
                                      <p:cBhvr>
                                        <p:cTn id="14" dur="500"/>
                                        <p:tgtEl>
                                          <p:spTgt spid="8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300" fill="hold"/>
                                        <p:tgtEl>
                                          <p:spTgt spid="4"/>
                                        </p:tgtEl>
                                        <p:attrNameLst>
                                          <p:attrName>ppt_x</p:attrName>
                                        </p:attrNameLst>
                                      </p:cBhvr>
                                      <p:tavLst>
                                        <p:tav tm="0">
                                          <p:val>
                                            <p:strVal val="0-#ppt_w/2"/>
                                          </p:val>
                                        </p:tav>
                                        <p:tav tm="100000">
                                          <p:val>
                                            <p:strVal val="#ppt_x"/>
                                          </p:val>
                                        </p:tav>
                                      </p:tavLst>
                                    </p:anim>
                                    <p:anim calcmode="lin" valueType="num">
                                      <p:cBhvr additive="base">
                                        <p:cTn id="19" dur="3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7"/>
                                        </p:tgtEl>
                                        <p:attrNameLst>
                                          <p:attrName>style.visibility</p:attrName>
                                        </p:attrNameLst>
                                      </p:cBhvr>
                                      <p:to>
                                        <p:strVal val="visible"/>
                                      </p:to>
                                    </p:set>
                                    <p:anim calcmode="lin" valueType="num">
                                      <p:cBhvr>
                                        <p:cTn id="23"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4" dur="400" fill="hold"/>
                                        <p:tgtEl>
                                          <p:spTgt spid="77"/>
                                        </p:tgtEl>
                                        <p:attrNameLst>
                                          <p:attrName>ppt_y</p:attrName>
                                        </p:attrNameLst>
                                      </p:cBhvr>
                                      <p:tavLst>
                                        <p:tav tm="0">
                                          <p:val>
                                            <p:strVal val="#ppt_y"/>
                                          </p:val>
                                        </p:tav>
                                        <p:tav tm="100000">
                                          <p:val>
                                            <p:strVal val="#ppt_y"/>
                                          </p:val>
                                        </p:tav>
                                      </p:tavLst>
                                    </p:anim>
                                    <p:anim calcmode="lin" valueType="num">
                                      <p:cBhvr>
                                        <p:cTn id="25"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6"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400" tmFilter="0,0; .5, 1; 1, 1"/>
                                        <p:tgtEl>
                                          <p:spTgt spid="77"/>
                                        </p:tgtEl>
                                      </p:cBhvr>
                                    </p:animEffect>
                                  </p:childTnLst>
                                </p:cTn>
                              </p:par>
                            </p:childTnLst>
                          </p:cTn>
                        </p:par>
                        <p:par>
                          <p:cTn id="28" fill="hold">
                            <p:stCondLst>
                              <p:cond delay="2240"/>
                            </p:stCondLst>
                            <p:childTnLst>
                              <p:par>
                                <p:cTn id="29" presetID="52" presetClass="entr" presetSubtype="0"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Scale>
                                      <p:cBhvr>
                                        <p:cTn id="31"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96"/>
                                        </p:tgtEl>
                                        <p:attrNameLst>
                                          <p:attrName>ppt_x</p:attrName>
                                          <p:attrName>ppt_y</p:attrName>
                                        </p:attrNameLst>
                                      </p:cBhvr>
                                    </p:animMotion>
                                    <p:animEffect transition="in" filter="fade">
                                      <p:cBhvr>
                                        <p:cTn id="33" dur="1000"/>
                                        <p:tgtEl>
                                          <p:spTgt spid="96"/>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87"/>
                                        </p:tgtEl>
                                        <p:attrNameLst>
                                          <p:attrName>style.visibility</p:attrName>
                                        </p:attrNameLst>
                                      </p:cBhvr>
                                      <p:to>
                                        <p:strVal val="visible"/>
                                      </p:to>
                                    </p:set>
                                    <p:animScale>
                                      <p:cBhvr>
                                        <p:cTn id="36"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7"/>
                                        </p:tgtEl>
                                        <p:attrNameLst>
                                          <p:attrName>ppt_x</p:attrName>
                                          <p:attrName>ppt_y</p:attrName>
                                        </p:attrNameLst>
                                      </p:cBhvr>
                                    </p:animMotion>
                                    <p:animEffect transition="in" filter="fade">
                                      <p:cBhvr>
                                        <p:cTn id="38" dur="1000"/>
                                        <p:tgtEl>
                                          <p:spTgt spid="8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90"/>
                                        </p:tgtEl>
                                        <p:attrNameLst>
                                          <p:attrName>style.visibility</p:attrName>
                                        </p:attrNameLst>
                                      </p:cBhvr>
                                      <p:to>
                                        <p:strVal val="visible"/>
                                      </p:to>
                                    </p:set>
                                    <p:animScale>
                                      <p:cBhvr>
                                        <p:cTn id="41" dur="1000" decel="50000" fill="hold">
                                          <p:stCondLst>
                                            <p:cond delay="0"/>
                                          </p:stCondLst>
                                        </p:cTn>
                                        <p:tgtEl>
                                          <p:spTgt spid="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90"/>
                                        </p:tgtEl>
                                        <p:attrNameLst>
                                          <p:attrName>ppt_x</p:attrName>
                                          <p:attrName>ppt_y</p:attrName>
                                        </p:attrNameLst>
                                      </p:cBhvr>
                                    </p:animMotion>
                                    <p:animEffect transition="in" filter="fade">
                                      <p:cBhvr>
                                        <p:cTn id="43" dur="1000"/>
                                        <p:tgtEl>
                                          <p:spTgt spid="90"/>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93"/>
                                        </p:tgtEl>
                                        <p:attrNameLst>
                                          <p:attrName>style.visibility</p:attrName>
                                        </p:attrNameLst>
                                      </p:cBhvr>
                                      <p:to>
                                        <p:strVal val="visible"/>
                                      </p:to>
                                    </p:set>
                                    <p:animScale>
                                      <p:cBhvr>
                                        <p:cTn id="46" dur="1000" decel="50000" fill="hold">
                                          <p:stCondLst>
                                            <p:cond delay="0"/>
                                          </p:stCondLst>
                                        </p:cTn>
                                        <p:tgtEl>
                                          <p:spTgt spid="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93"/>
                                        </p:tgtEl>
                                        <p:attrNameLst>
                                          <p:attrName>ppt_x</p:attrName>
                                          <p:attrName>ppt_y</p:attrName>
                                        </p:attrNameLst>
                                      </p:cBhvr>
                                    </p:animMotion>
                                    <p:animEffect transition="in" filter="fade">
                                      <p:cBhvr>
                                        <p:cTn id="48" dur="1000"/>
                                        <p:tgtEl>
                                          <p:spTgt spid="93"/>
                                        </p:tgtEl>
                                      </p:cBhvr>
                                    </p:animEffect>
                                  </p:childTnLst>
                                </p:cTn>
                              </p:par>
                            </p:childTnLst>
                          </p:cTn>
                        </p:par>
                        <p:par>
                          <p:cTn id="49" fill="hold">
                            <p:stCondLst>
                              <p:cond delay="3840"/>
                            </p:stCondLst>
                            <p:childTnLst>
                              <p:par>
                                <p:cTn id="50" presetID="31"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 calcmode="lin" valueType="num">
                                      <p:cBhvr>
                                        <p:cTn id="54" dur="500" fill="hold"/>
                                        <p:tgtEl>
                                          <p:spTgt spid="97"/>
                                        </p:tgtEl>
                                        <p:attrNameLst>
                                          <p:attrName>style.rotation</p:attrName>
                                        </p:attrNameLst>
                                      </p:cBhvr>
                                      <p:tavLst>
                                        <p:tav tm="0">
                                          <p:val>
                                            <p:fltVal val="90"/>
                                          </p:val>
                                        </p:tav>
                                        <p:tav tm="100000">
                                          <p:val>
                                            <p:fltVal val="0"/>
                                          </p:val>
                                        </p:tav>
                                      </p:tavLst>
                                    </p:anim>
                                    <p:animEffect transition="in" filter="fade">
                                      <p:cBhvr>
                                        <p:cTn id="55" dur="500"/>
                                        <p:tgtEl>
                                          <p:spTgt spid="97"/>
                                        </p:tgtEl>
                                      </p:cBhvr>
                                    </p:animEffect>
                                  </p:childTnLst>
                                </p:cTn>
                              </p:par>
                            </p:childTnLst>
                          </p:cTn>
                        </p:par>
                        <p:par>
                          <p:cTn id="56" fill="hold">
                            <p:stCondLst>
                              <p:cond delay="4340"/>
                            </p:stCondLst>
                            <p:childTnLst>
                              <p:par>
                                <p:cTn id="57" presetID="22" presetClass="entr" presetSubtype="8" fill="hold" grpId="0" nodeType="after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wipe(left)">
                                      <p:cBhvr>
                                        <p:cTn id="59" dur="300"/>
                                        <p:tgtEl>
                                          <p:spTgt spid="98"/>
                                        </p:tgtEl>
                                      </p:cBhvr>
                                    </p:animEffect>
                                  </p:childTnLst>
                                </p:cTn>
                              </p:par>
                            </p:childTnLst>
                          </p:cTn>
                        </p:par>
                        <p:par>
                          <p:cTn id="60" fill="hold">
                            <p:stCondLst>
                              <p:cond delay="4640"/>
                            </p:stCondLst>
                            <p:childTnLst>
                              <p:par>
                                <p:cTn id="61" presetID="31" presetClass="entr" presetSubtype="0"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p:cTn id="63" dur="500" fill="hold"/>
                                        <p:tgtEl>
                                          <p:spTgt spid="88"/>
                                        </p:tgtEl>
                                        <p:attrNameLst>
                                          <p:attrName>ppt_w</p:attrName>
                                        </p:attrNameLst>
                                      </p:cBhvr>
                                      <p:tavLst>
                                        <p:tav tm="0">
                                          <p:val>
                                            <p:fltVal val="0"/>
                                          </p:val>
                                        </p:tav>
                                        <p:tav tm="100000">
                                          <p:val>
                                            <p:strVal val="#ppt_w"/>
                                          </p:val>
                                        </p:tav>
                                      </p:tavLst>
                                    </p:anim>
                                    <p:anim calcmode="lin" valueType="num">
                                      <p:cBhvr>
                                        <p:cTn id="64" dur="500" fill="hold"/>
                                        <p:tgtEl>
                                          <p:spTgt spid="88"/>
                                        </p:tgtEl>
                                        <p:attrNameLst>
                                          <p:attrName>ppt_h</p:attrName>
                                        </p:attrNameLst>
                                      </p:cBhvr>
                                      <p:tavLst>
                                        <p:tav tm="0">
                                          <p:val>
                                            <p:fltVal val="0"/>
                                          </p:val>
                                        </p:tav>
                                        <p:tav tm="100000">
                                          <p:val>
                                            <p:strVal val="#ppt_h"/>
                                          </p:val>
                                        </p:tav>
                                      </p:tavLst>
                                    </p:anim>
                                    <p:anim calcmode="lin" valueType="num">
                                      <p:cBhvr>
                                        <p:cTn id="65" dur="500" fill="hold"/>
                                        <p:tgtEl>
                                          <p:spTgt spid="88"/>
                                        </p:tgtEl>
                                        <p:attrNameLst>
                                          <p:attrName>style.rotation</p:attrName>
                                        </p:attrNameLst>
                                      </p:cBhvr>
                                      <p:tavLst>
                                        <p:tav tm="0">
                                          <p:val>
                                            <p:fltVal val="90"/>
                                          </p:val>
                                        </p:tav>
                                        <p:tav tm="100000">
                                          <p:val>
                                            <p:fltVal val="0"/>
                                          </p:val>
                                        </p:tav>
                                      </p:tavLst>
                                    </p:anim>
                                    <p:animEffect transition="in" filter="fade">
                                      <p:cBhvr>
                                        <p:cTn id="66" dur="500"/>
                                        <p:tgtEl>
                                          <p:spTgt spid="88"/>
                                        </p:tgtEl>
                                      </p:cBhvr>
                                    </p:animEffect>
                                  </p:childTnLst>
                                </p:cTn>
                              </p:par>
                            </p:childTnLst>
                          </p:cTn>
                        </p:par>
                        <p:par>
                          <p:cTn id="67" fill="hold">
                            <p:stCondLst>
                              <p:cond delay="514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300"/>
                                        <p:tgtEl>
                                          <p:spTgt spid="89"/>
                                        </p:tgtEl>
                                      </p:cBhvr>
                                    </p:animEffect>
                                  </p:childTnLst>
                                </p:cTn>
                              </p:par>
                            </p:childTnLst>
                          </p:cTn>
                        </p:par>
                        <p:par>
                          <p:cTn id="71" fill="hold">
                            <p:stCondLst>
                              <p:cond delay="5440"/>
                            </p:stCondLst>
                            <p:childTnLst>
                              <p:par>
                                <p:cTn id="72" presetID="31" presetClass="entr" presetSubtype="0" fill="hold" grpId="0" nodeType="afterEffect">
                                  <p:stCondLst>
                                    <p:cond delay="500"/>
                                  </p:stCondLst>
                                  <p:childTnLst>
                                    <p:set>
                                      <p:cBhvr>
                                        <p:cTn id="73" dur="1" fill="hold">
                                          <p:stCondLst>
                                            <p:cond delay="0"/>
                                          </p:stCondLst>
                                        </p:cTn>
                                        <p:tgtEl>
                                          <p:spTgt spid="91"/>
                                        </p:tgtEl>
                                        <p:attrNameLst>
                                          <p:attrName>style.visibility</p:attrName>
                                        </p:attrNameLst>
                                      </p:cBhvr>
                                      <p:to>
                                        <p:strVal val="visible"/>
                                      </p:to>
                                    </p:set>
                                    <p:anim calcmode="lin" valueType="num">
                                      <p:cBhvr>
                                        <p:cTn id="74" dur="500" fill="hold"/>
                                        <p:tgtEl>
                                          <p:spTgt spid="91"/>
                                        </p:tgtEl>
                                        <p:attrNameLst>
                                          <p:attrName>ppt_w</p:attrName>
                                        </p:attrNameLst>
                                      </p:cBhvr>
                                      <p:tavLst>
                                        <p:tav tm="0">
                                          <p:val>
                                            <p:fltVal val="0"/>
                                          </p:val>
                                        </p:tav>
                                        <p:tav tm="100000">
                                          <p:val>
                                            <p:strVal val="#ppt_w"/>
                                          </p:val>
                                        </p:tav>
                                      </p:tavLst>
                                    </p:anim>
                                    <p:anim calcmode="lin" valueType="num">
                                      <p:cBhvr>
                                        <p:cTn id="75" dur="500" fill="hold"/>
                                        <p:tgtEl>
                                          <p:spTgt spid="91"/>
                                        </p:tgtEl>
                                        <p:attrNameLst>
                                          <p:attrName>ppt_h</p:attrName>
                                        </p:attrNameLst>
                                      </p:cBhvr>
                                      <p:tavLst>
                                        <p:tav tm="0">
                                          <p:val>
                                            <p:fltVal val="0"/>
                                          </p:val>
                                        </p:tav>
                                        <p:tav tm="100000">
                                          <p:val>
                                            <p:strVal val="#ppt_h"/>
                                          </p:val>
                                        </p:tav>
                                      </p:tavLst>
                                    </p:anim>
                                    <p:anim calcmode="lin" valueType="num">
                                      <p:cBhvr>
                                        <p:cTn id="76" dur="500" fill="hold"/>
                                        <p:tgtEl>
                                          <p:spTgt spid="91"/>
                                        </p:tgtEl>
                                        <p:attrNameLst>
                                          <p:attrName>style.rotation</p:attrName>
                                        </p:attrNameLst>
                                      </p:cBhvr>
                                      <p:tavLst>
                                        <p:tav tm="0">
                                          <p:val>
                                            <p:fltVal val="90"/>
                                          </p:val>
                                        </p:tav>
                                        <p:tav tm="100000">
                                          <p:val>
                                            <p:fltVal val="0"/>
                                          </p:val>
                                        </p:tav>
                                      </p:tavLst>
                                    </p:anim>
                                    <p:animEffect transition="in" filter="fade">
                                      <p:cBhvr>
                                        <p:cTn id="77" dur="500"/>
                                        <p:tgtEl>
                                          <p:spTgt spid="91"/>
                                        </p:tgtEl>
                                      </p:cBhvr>
                                    </p:animEffect>
                                  </p:childTnLst>
                                </p:cTn>
                              </p:par>
                            </p:childTnLst>
                          </p:cTn>
                        </p:par>
                        <p:par>
                          <p:cTn id="78" fill="hold">
                            <p:stCondLst>
                              <p:cond delay="6440"/>
                            </p:stCondLst>
                            <p:childTnLst>
                              <p:par>
                                <p:cTn id="79" presetID="22" presetClass="entr" presetSubtype="8" fill="hold" grpId="0" nodeType="after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wipe(left)">
                                      <p:cBhvr>
                                        <p:cTn id="81" dur="300"/>
                                        <p:tgtEl>
                                          <p:spTgt spid="92"/>
                                        </p:tgtEl>
                                      </p:cBhvr>
                                    </p:animEffect>
                                  </p:childTnLst>
                                </p:cTn>
                              </p:par>
                            </p:childTnLst>
                          </p:cTn>
                        </p:par>
                        <p:par>
                          <p:cTn id="82" fill="hold">
                            <p:stCondLst>
                              <p:cond delay="6740"/>
                            </p:stCondLst>
                            <p:childTnLst>
                              <p:par>
                                <p:cTn id="83" presetID="31" presetClass="entr" presetSubtype="0" fill="hold" grpId="0" nodeType="afterEffect">
                                  <p:stCondLst>
                                    <p:cond delay="500"/>
                                  </p:stCondLst>
                                  <p:childTnLst>
                                    <p:set>
                                      <p:cBhvr>
                                        <p:cTn id="84" dur="1" fill="hold">
                                          <p:stCondLst>
                                            <p:cond delay="0"/>
                                          </p:stCondLst>
                                        </p:cTn>
                                        <p:tgtEl>
                                          <p:spTgt spid="94"/>
                                        </p:tgtEl>
                                        <p:attrNameLst>
                                          <p:attrName>style.visibility</p:attrName>
                                        </p:attrNameLst>
                                      </p:cBhvr>
                                      <p:to>
                                        <p:strVal val="visible"/>
                                      </p:to>
                                    </p:set>
                                    <p:anim calcmode="lin" valueType="num">
                                      <p:cBhvr>
                                        <p:cTn id="85" dur="500" fill="hold"/>
                                        <p:tgtEl>
                                          <p:spTgt spid="94"/>
                                        </p:tgtEl>
                                        <p:attrNameLst>
                                          <p:attrName>ppt_w</p:attrName>
                                        </p:attrNameLst>
                                      </p:cBhvr>
                                      <p:tavLst>
                                        <p:tav tm="0">
                                          <p:val>
                                            <p:fltVal val="0"/>
                                          </p:val>
                                        </p:tav>
                                        <p:tav tm="100000">
                                          <p:val>
                                            <p:strVal val="#ppt_w"/>
                                          </p:val>
                                        </p:tav>
                                      </p:tavLst>
                                    </p:anim>
                                    <p:anim calcmode="lin" valueType="num">
                                      <p:cBhvr>
                                        <p:cTn id="86" dur="500" fill="hold"/>
                                        <p:tgtEl>
                                          <p:spTgt spid="94"/>
                                        </p:tgtEl>
                                        <p:attrNameLst>
                                          <p:attrName>ppt_h</p:attrName>
                                        </p:attrNameLst>
                                      </p:cBhvr>
                                      <p:tavLst>
                                        <p:tav tm="0">
                                          <p:val>
                                            <p:fltVal val="0"/>
                                          </p:val>
                                        </p:tav>
                                        <p:tav tm="100000">
                                          <p:val>
                                            <p:strVal val="#ppt_h"/>
                                          </p:val>
                                        </p:tav>
                                      </p:tavLst>
                                    </p:anim>
                                    <p:anim calcmode="lin" valueType="num">
                                      <p:cBhvr>
                                        <p:cTn id="87" dur="500" fill="hold"/>
                                        <p:tgtEl>
                                          <p:spTgt spid="94"/>
                                        </p:tgtEl>
                                        <p:attrNameLst>
                                          <p:attrName>style.rotation</p:attrName>
                                        </p:attrNameLst>
                                      </p:cBhvr>
                                      <p:tavLst>
                                        <p:tav tm="0">
                                          <p:val>
                                            <p:fltVal val="90"/>
                                          </p:val>
                                        </p:tav>
                                        <p:tav tm="100000">
                                          <p:val>
                                            <p:fltVal val="0"/>
                                          </p:val>
                                        </p:tav>
                                      </p:tavLst>
                                    </p:anim>
                                    <p:animEffect transition="in" filter="fade">
                                      <p:cBhvr>
                                        <p:cTn id="88" dur="500"/>
                                        <p:tgtEl>
                                          <p:spTgt spid="94"/>
                                        </p:tgtEl>
                                      </p:cBhvr>
                                    </p:animEffect>
                                  </p:childTnLst>
                                </p:cTn>
                              </p:par>
                            </p:childTnLst>
                          </p:cTn>
                        </p:par>
                        <p:par>
                          <p:cTn id="89" fill="hold">
                            <p:stCondLst>
                              <p:cond delay="7740"/>
                            </p:stCondLst>
                            <p:childTnLst>
                              <p:par>
                                <p:cTn id="90" presetID="22" presetClass="entr" presetSubtype="8"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wipe(left)">
                                      <p:cBhvr>
                                        <p:cTn id="92" dur="300"/>
                                        <p:tgtEl>
                                          <p:spTgt spid="95"/>
                                        </p:tgtEl>
                                      </p:cBhvr>
                                    </p:animEffect>
                                  </p:childTnLst>
                                </p:cTn>
                              </p:par>
                            </p:childTnLst>
                          </p:cTn>
                        </p:par>
                        <p:par>
                          <p:cTn id="93" fill="hold">
                            <p:stCondLst>
                              <p:cond delay="8040"/>
                            </p:stCondLst>
                            <p:childTnLst>
                              <p:par>
                                <p:cTn id="94" presetID="22" presetClass="entr" presetSubtype="2"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right)">
                                      <p:cBhvr>
                                        <p:cTn id="96" dur="500"/>
                                        <p:tgtEl>
                                          <p:spTgt spid="5"/>
                                        </p:tgtEl>
                                      </p:cBhvr>
                                    </p:animEffect>
                                  </p:childTnLst>
                                </p:cTn>
                              </p:par>
                            </p:childTnLst>
                          </p:cTn>
                        </p:par>
                        <p:par>
                          <p:cTn id="97" fill="hold">
                            <p:stCondLst>
                              <p:cond delay="8540"/>
                            </p:stCondLst>
                            <p:childTnLst>
                              <p:par>
                                <p:cTn id="98" presetID="22" presetClass="entr" presetSubtype="1" fill="hold" grpId="0" nodeType="afterEffect">
                                  <p:stCondLst>
                                    <p:cond delay="0"/>
                                  </p:stCondLst>
                                  <p:childTnLst>
                                    <p:set>
                                      <p:cBhvr>
                                        <p:cTn id="99" dur="1" fill="hold">
                                          <p:stCondLst>
                                            <p:cond delay="0"/>
                                          </p:stCondLst>
                                        </p:cTn>
                                        <p:tgtEl>
                                          <p:spTgt spid="99"/>
                                        </p:tgtEl>
                                        <p:attrNameLst>
                                          <p:attrName>style.visibility</p:attrName>
                                        </p:attrNameLst>
                                      </p:cBhvr>
                                      <p:to>
                                        <p:strVal val="visible"/>
                                      </p:to>
                                    </p:set>
                                    <p:animEffect transition="in" filter="wipe(up)">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7" grpId="0"/>
      <p:bldP spid="83" grpId="0" animBg="1"/>
      <p:bldP spid="84" grpId="0" animBg="1"/>
      <p:bldP spid="4" grpId="0" animBg="1"/>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40" name="Line 2"/>
          <p:cNvSpPr>
            <a:spLocks noChangeShapeType="1"/>
          </p:cNvSpPr>
          <p:nvPr/>
        </p:nvSpPr>
        <p:spPr bwMode="auto">
          <a:xfrm flipV="1">
            <a:off x="1586022" y="4920697"/>
            <a:ext cx="5632370" cy="31825"/>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4" name="Line 3"/>
          <p:cNvSpPr>
            <a:spLocks noChangeShapeType="1"/>
          </p:cNvSpPr>
          <p:nvPr/>
        </p:nvSpPr>
        <p:spPr bwMode="auto">
          <a:xfrm>
            <a:off x="1583900" y="4144183"/>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5" name="Line 4"/>
          <p:cNvSpPr>
            <a:spLocks noChangeShapeType="1"/>
          </p:cNvSpPr>
          <p:nvPr/>
        </p:nvSpPr>
        <p:spPr bwMode="auto">
          <a:xfrm>
            <a:off x="1583900" y="3333725"/>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8" name="Line 5"/>
          <p:cNvSpPr>
            <a:spLocks noChangeShapeType="1"/>
          </p:cNvSpPr>
          <p:nvPr/>
        </p:nvSpPr>
        <p:spPr bwMode="auto">
          <a:xfrm>
            <a:off x="1583900" y="2523267"/>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9" name="Rectangle 11"/>
          <p:cNvSpPr>
            <a:spLocks noChangeArrowheads="1"/>
          </p:cNvSpPr>
          <p:nvPr/>
        </p:nvSpPr>
        <p:spPr bwMode="auto">
          <a:xfrm>
            <a:off x="1817792"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0" name="Rectangle 12"/>
          <p:cNvSpPr>
            <a:spLocks noChangeArrowheads="1"/>
          </p:cNvSpPr>
          <p:nvPr/>
        </p:nvSpPr>
        <p:spPr bwMode="auto">
          <a:xfrm>
            <a:off x="3113937" y="4428480"/>
            <a:ext cx="441296" cy="118174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1" name="Rectangle 13"/>
          <p:cNvSpPr>
            <a:spLocks noChangeArrowheads="1"/>
          </p:cNvSpPr>
          <p:nvPr/>
        </p:nvSpPr>
        <p:spPr bwMode="auto">
          <a:xfrm>
            <a:off x="4410079"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2" name="Rectangle 14"/>
          <p:cNvSpPr>
            <a:spLocks noChangeArrowheads="1"/>
          </p:cNvSpPr>
          <p:nvPr/>
        </p:nvSpPr>
        <p:spPr bwMode="auto">
          <a:xfrm>
            <a:off x="5706223" y="3946875"/>
            <a:ext cx="439176" cy="166759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5" name="Line 15"/>
          <p:cNvSpPr>
            <a:spLocks noChangeShapeType="1"/>
          </p:cNvSpPr>
          <p:nvPr/>
        </p:nvSpPr>
        <p:spPr bwMode="auto">
          <a:xfrm flipV="1">
            <a:off x="1588146" y="5610221"/>
            <a:ext cx="5630248" cy="4243"/>
          </a:xfrm>
          <a:prstGeom prst="line">
            <a:avLst/>
          </a:prstGeom>
          <a:noFill/>
          <a:ln w="9525" cap="flat" cmpd="sng">
            <a:solidFill>
              <a:schemeClr val="tx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chemeClr val="bg1"/>
              </a:solidFill>
            </a:endParaRPr>
          </a:p>
        </p:txBody>
      </p:sp>
      <p:sp>
        <p:nvSpPr>
          <p:cNvPr id="56" name="Line 16"/>
          <p:cNvSpPr>
            <a:spLocks noChangeShapeType="1"/>
          </p:cNvSpPr>
          <p:nvPr/>
        </p:nvSpPr>
        <p:spPr bwMode="auto">
          <a:xfrm>
            <a:off x="1586021" y="2098944"/>
            <a:ext cx="2122" cy="3515520"/>
          </a:xfrm>
          <a:prstGeom prst="line">
            <a:avLst/>
          </a:prstGeom>
          <a:noFill/>
          <a:ln w="9525" cap="flat" cmpd="sng">
            <a:solidFill>
              <a:schemeClr val="tx2"/>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57" name="Text Box 17"/>
          <p:cNvSpPr txBox="1">
            <a:spLocks noChangeArrowheads="1"/>
          </p:cNvSpPr>
          <p:nvPr/>
        </p:nvSpPr>
        <p:spPr bwMode="auto">
          <a:xfrm>
            <a:off x="915590" y="4729749"/>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20</a:t>
            </a:r>
          </a:p>
        </p:txBody>
      </p:sp>
      <p:sp>
        <p:nvSpPr>
          <p:cNvPr id="58" name="Text Box 18"/>
          <p:cNvSpPr txBox="1">
            <a:spLocks noChangeArrowheads="1"/>
          </p:cNvSpPr>
          <p:nvPr/>
        </p:nvSpPr>
        <p:spPr bwMode="auto">
          <a:xfrm>
            <a:off x="915590" y="3946873"/>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40</a:t>
            </a:r>
          </a:p>
        </p:txBody>
      </p:sp>
      <p:sp>
        <p:nvSpPr>
          <p:cNvPr id="59" name="Text Box 19"/>
          <p:cNvSpPr txBox="1">
            <a:spLocks noChangeArrowheads="1"/>
          </p:cNvSpPr>
          <p:nvPr/>
        </p:nvSpPr>
        <p:spPr bwMode="auto">
          <a:xfrm>
            <a:off x="915590" y="3066401"/>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60</a:t>
            </a:r>
          </a:p>
        </p:txBody>
      </p:sp>
      <p:sp>
        <p:nvSpPr>
          <p:cNvPr id="60" name="Text Box 20"/>
          <p:cNvSpPr txBox="1">
            <a:spLocks noChangeArrowheads="1"/>
          </p:cNvSpPr>
          <p:nvPr/>
        </p:nvSpPr>
        <p:spPr bwMode="auto">
          <a:xfrm>
            <a:off x="915590" y="2285647"/>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80</a:t>
            </a:r>
          </a:p>
        </p:txBody>
      </p:sp>
      <p:sp>
        <p:nvSpPr>
          <p:cNvPr id="61" name="Rectangle 21"/>
          <p:cNvSpPr>
            <a:spLocks noChangeArrowheads="1"/>
          </p:cNvSpPr>
          <p:nvPr/>
        </p:nvSpPr>
        <p:spPr bwMode="auto">
          <a:xfrm>
            <a:off x="2341830" y="4207833"/>
            <a:ext cx="441296" cy="1404511"/>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2" name="Rectangle 22"/>
          <p:cNvSpPr>
            <a:spLocks noChangeArrowheads="1"/>
          </p:cNvSpPr>
          <p:nvPr/>
        </p:nvSpPr>
        <p:spPr bwMode="auto">
          <a:xfrm>
            <a:off x="3623125" y="3946875"/>
            <a:ext cx="441296" cy="1663348"/>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3" name="Rectangle 23"/>
          <p:cNvSpPr>
            <a:spLocks noChangeArrowheads="1"/>
          </p:cNvSpPr>
          <p:nvPr/>
        </p:nvSpPr>
        <p:spPr bwMode="auto">
          <a:xfrm>
            <a:off x="4931999" y="3149147"/>
            <a:ext cx="441296" cy="246531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4" name="Rectangle 24"/>
          <p:cNvSpPr>
            <a:spLocks noChangeArrowheads="1"/>
          </p:cNvSpPr>
          <p:nvPr/>
        </p:nvSpPr>
        <p:spPr bwMode="auto">
          <a:xfrm>
            <a:off x="6230264" y="3333725"/>
            <a:ext cx="439174" cy="228073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5" name="Text Box 25"/>
          <p:cNvSpPr txBox="1">
            <a:spLocks noChangeArrowheads="1"/>
          </p:cNvSpPr>
          <p:nvPr/>
        </p:nvSpPr>
        <p:spPr bwMode="auto">
          <a:xfrm>
            <a:off x="2254843" y="3751684"/>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38%</a:t>
            </a:r>
          </a:p>
        </p:txBody>
      </p:sp>
      <p:sp>
        <p:nvSpPr>
          <p:cNvPr id="66" name="Text Box 26"/>
          <p:cNvSpPr txBox="1">
            <a:spLocks noChangeArrowheads="1"/>
          </p:cNvSpPr>
          <p:nvPr/>
        </p:nvSpPr>
        <p:spPr bwMode="auto">
          <a:xfrm>
            <a:off x="3550988" y="3577712"/>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49%</a:t>
            </a:r>
          </a:p>
        </p:txBody>
      </p:sp>
      <p:sp>
        <p:nvSpPr>
          <p:cNvPr id="67" name="Text Box 27"/>
          <p:cNvSpPr txBox="1">
            <a:spLocks noChangeArrowheads="1"/>
          </p:cNvSpPr>
          <p:nvPr/>
        </p:nvSpPr>
        <p:spPr bwMode="auto">
          <a:xfrm>
            <a:off x="4819552"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67%</a:t>
            </a:r>
          </a:p>
        </p:txBody>
      </p:sp>
      <p:sp>
        <p:nvSpPr>
          <p:cNvPr id="68" name="Text Box 28"/>
          <p:cNvSpPr txBox="1">
            <a:spLocks noChangeArrowheads="1"/>
          </p:cNvSpPr>
          <p:nvPr/>
        </p:nvSpPr>
        <p:spPr bwMode="auto">
          <a:xfrm>
            <a:off x="6109331"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60%</a:t>
            </a:r>
          </a:p>
        </p:txBody>
      </p:sp>
      <p:sp>
        <p:nvSpPr>
          <p:cNvPr id="69" name="Rectangle 29"/>
          <p:cNvSpPr>
            <a:spLocks noChangeArrowheads="1"/>
          </p:cNvSpPr>
          <p:nvPr/>
        </p:nvSpPr>
        <p:spPr bwMode="auto">
          <a:xfrm>
            <a:off x="1615508" y="6142074"/>
            <a:ext cx="323382" cy="163364"/>
          </a:xfrm>
          <a:prstGeom prst="rect">
            <a:avLst/>
          </a:prstGeom>
          <a:solidFill>
            <a:schemeClr val="accent5"/>
          </a:solidFill>
          <a:ln>
            <a:noFill/>
          </a:ln>
          <a:effectLst/>
          <a:extLst/>
        </p:spPr>
        <p:txBody>
          <a:bodyPr lIns="91428" tIns="45714" rIns="91428" bIns="45714" anchor="ctr"/>
          <a:lstStyle/>
          <a:p>
            <a:endParaRPr lang="zh-CN" altLang="en-US" sz="1300">
              <a:solidFill>
                <a:schemeClr val="tx2"/>
              </a:solidFill>
            </a:endParaRPr>
          </a:p>
        </p:txBody>
      </p:sp>
      <p:sp>
        <p:nvSpPr>
          <p:cNvPr id="70" name="Rectangle 30"/>
          <p:cNvSpPr>
            <a:spLocks noChangeArrowheads="1"/>
          </p:cNvSpPr>
          <p:nvPr/>
        </p:nvSpPr>
        <p:spPr bwMode="auto">
          <a:xfrm>
            <a:off x="3536587" y="6142073"/>
            <a:ext cx="307185" cy="16336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endParaRPr lang="zh-CN" altLang="en-US" sz="1300">
              <a:solidFill>
                <a:schemeClr val="tx2"/>
              </a:solidFill>
            </a:endParaRPr>
          </a:p>
        </p:txBody>
      </p:sp>
      <p:sp>
        <p:nvSpPr>
          <p:cNvPr id="71" name="Text Box 31"/>
          <p:cNvSpPr txBox="1">
            <a:spLocks noChangeArrowheads="1"/>
          </p:cNvSpPr>
          <p:nvPr/>
        </p:nvSpPr>
        <p:spPr bwMode="auto">
          <a:xfrm>
            <a:off x="1946741" y="6059140"/>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latin typeface="微软雅黑" pitchFamily="34" charset="-122"/>
                <a:ea typeface="微软雅黑" pitchFamily="34" charset="-122"/>
              </a:rPr>
              <a:t>计划数</a:t>
            </a:r>
          </a:p>
        </p:txBody>
      </p:sp>
      <p:sp>
        <p:nvSpPr>
          <p:cNvPr id="72" name="Text Box 32"/>
          <p:cNvSpPr txBox="1">
            <a:spLocks noChangeArrowheads="1"/>
          </p:cNvSpPr>
          <p:nvPr/>
        </p:nvSpPr>
        <p:spPr bwMode="auto">
          <a:xfrm>
            <a:off x="3954995" y="6054897"/>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rPr>
              <a:t>实际数</a:t>
            </a:r>
          </a:p>
        </p:txBody>
      </p:sp>
      <p:sp>
        <p:nvSpPr>
          <p:cNvPr id="73" name="Text Box 33"/>
          <p:cNvSpPr txBox="1">
            <a:spLocks noChangeArrowheads="1"/>
          </p:cNvSpPr>
          <p:nvPr/>
        </p:nvSpPr>
        <p:spPr bwMode="auto">
          <a:xfrm>
            <a:off x="1925994"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业务一</a:t>
            </a:r>
            <a:endParaRPr lang="zh-CN" altLang="en-US" dirty="0">
              <a:solidFill>
                <a:schemeClr val="tx2"/>
              </a:solidFill>
              <a:latin typeface="+mn-ea"/>
              <a:ea typeface="+mn-ea"/>
            </a:endParaRPr>
          </a:p>
        </p:txBody>
      </p:sp>
      <p:sp>
        <p:nvSpPr>
          <p:cNvPr id="74" name="Text Box 34"/>
          <p:cNvSpPr txBox="1">
            <a:spLocks noChangeArrowheads="1"/>
          </p:cNvSpPr>
          <p:nvPr/>
        </p:nvSpPr>
        <p:spPr bwMode="auto">
          <a:xfrm>
            <a:off x="317122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业务二</a:t>
            </a:r>
            <a:endParaRPr lang="zh-CN" altLang="en-US" dirty="0">
              <a:solidFill>
                <a:schemeClr val="tx2"/>
              </a:solidFill>
              <a:latin typeface="+mn-ea"/>
              <a:ea typeface="+mn-ea"/>
            </a:endParaRPr>
          </a:p>
        </p:txBody>
      </p:sp>
      <p:sp>
        <p:nvSpPr>
          <p:cNvPr id="75" name="Text Box 35"/>
          <p:cNvSpPr txBox="1">
            <a:spLocks noChangeArrowheads="1"/>
          </p:cNvSpPr>
          <p:nvPr/>
        </p:nvSpPr>
        <p:spPr bwMode="auto">
          <a:xfrm>
            <a:off x="449070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业务三</a:t>
            </a:r>
            <a:endParaRPr lang="zh-CN" altLang="en-US" dirty="0">
              <a:solidFill>
                <a:schemeClr val="tx2"/>
              </a:solidFill>
              <a:latin typeface="+mn-ea"/>
              <a:ea typeface="+mn-ea"/>
            </a:endParaRPr>
          </a:p>
        </p:txBody>
      </p:sp>
      <p:sp>
        <p:nvSpPr>
          <p:cNvPr id="76" name="Text Box 36"/>
          <p:cNvSpPr txBox="1">
            <a:spLocks noChangeArrowheads="1"/>
          </p:cNvSpPr>
          <p:nvPr/>
        </p:nvSpPr>
        <p:spPr bwMode="auto">
          <a:xfrm>
            <a:off x="5778358"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业务四</a:t>
            </a:r>
            <a:endParaRPr lang="zh-CN" altLang="en-US" dirty="0">
              <a:solidFill>
                <a:schemeClr val="tx2"/>
              </a:solidFill>
              <a:latin typeface="+mn-ea"/>
              <a:ea typeface="+mn-ea"/>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 name="矩形 1"/>
          <p:cNvSpPr/>
          <p:nvPr/>
        </p:nvSpPr>
        <p:spPr bwMode="auto">
          <a:xfrm>
            <a:off x="8975723" y="907022"/>
            <a:ext cx="2664296" cy="1783969"/>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矩形 45"/>
          <p:cNvSpPr/>
          <p:nvPr/>
        </p:nvSpPr>
        <p:spPr bwMode="auto">
          <a:xfrm>
            <a:off x="8975723" y="2858968"/>
            <a:ext cx="2664296" cy="1783969"/>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矩形 46"/>
          <p:cNvSpPr/>
          <p:nvPr/>
        </p:nvSpPr>
        <p:spPr bwMode="auto">
          <a:xfrm>
            <a:off x="8975723" y="4810914"/>
            <a:ext cx="2664296" cy="1783969"/>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Freeform 5"/>
          <p:cNvSpPr>
            <a:spLocks/>
          </p:cNvSpPr>
          <p:nvPr/>
        </p:nvSpPr>
        <p:spPr bwMode="auto">
          <a:xfrm>
            <a:off x="764038"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54" name="TextBox 53"/>
          <p:cNvSpPr txBox="1"/>
          <p:nvPr/>
        </p:nvSpPr>
        <p:spPr>
          <a:xfrm>
            <a:off x="1038822" y="909883"/>
            <a:ext cx="2374164" cy="420599"/>
          </a:xfrm>
          <a:prstGeom prst="rect">
            <a:avLst/>
          </a:prstGeom>
          <a:noFill/>
        </p:spPr>
        <p:txBody>
          <a:bodyPr wrap="none" lIns="91428" tIns="45714" rIns="91428" bIns="45714" rtlCol="0">
            <a:spAutoFit/>
          </a:bodyPr>
          <a:lstStyle/>
          <a:p>
            <a:r>
              <a:rPr lang="zh-CN" altLang="en-US" sz="2100" dirty="0">
                <a:latin typeface="+mj-ea"/>
                <a:ea typeface="+mj-ea"/>
              </a:rPr>
              <a:t>各项业务完成概况</a:t>
            </a:r>
          </a:p>
        </p:txBody>
      </p:sp>
    </p:spTree>
    <p:extLst>
      <p:ext uri="{BB962C8B-B14F-4D97-AF65-F5344CB8AC3E}">
        <p14:creationId xmlns:p14="http://schemas.microsoft.com/office/powerpoint/2010/main" val="973947264"/>
      </p:ext>
    </p:extLst>
  </p:cSld>
  <p:clrMapOvr>
    <a:masterClrMapping/>
  </p:clrMapOvr>
  <p:transition spd="slow" advTm="8124">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14:presetBounceEnd="33333">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14:bounceEnd="33333">
                                          <p:cBhvr additive="base">
                                            <p:cTn id="35" dur="300" fill="hold"/>
                                            <p:tgtEl>
                                              <p:spTgt spid="53"/>
                                            </p:tgtEl>
                                            <p:attrNameLst>
                                              <p:attrName>ppt_x</p:attrName>
                                            </p:attrNameLst>
                                          </p:cBhvr>
                                          <p:tavLst>
                                            <p:tav tm="0">
                                              <p:val>
                                                <p:strVal val="#ppt_x"/>
                                              </p:val>
                                            </p:tav>
                                            <p:tav tm="100000">
                                              <p:val>
                                                <p:strVal val="#ppt_x"/>
                                              </p:val>
                                            </p:tav>
                                          </p:tavLst>
                                        </p:anim>
                                        <p:anim calcmode="lin" valueType="num" p14:bounceEnd="33333">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300" fill="hold"/>
                                            <p:tgtEl>
                                              <p:spTgt spid="53"/>
                                            </p:tgtEl>
                                            <p:attrNameLst>
                                              <p:attrName>ppt_x</p:attrName>
                                            </p:attrNameLst>
                                          </p:cBhvr>
                                          <p:tavLst>
                                            <p:tav tm="0">
                                              <p:val>
                                                <p:strVal val="#ppt_x"/>
                                              </p:val>
                                            </p:tav>
                                            <p:tav tm="100000">
                                              <p:val>
                                                <p:strVal val="#ppt_x"/>
                                              </p:val>
                                            </p:tav>
                                          </p:tavLst>
                                        </p:anim>
                                        <p:anim calcmode="lin" valueType="num">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stCondLst>
                                        <p:cond delay="0"/>
                                      </p:stCondLst>
                                      <p:childTnLst>
                                        <p:animMotion origin="layout" path="M 0.02472 0.10393 L -1.27098E-6 2.22222E-6 " pathEditMode="relative" rAng="0" ptsTypes="AA">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bwMode="auto">
          <a:xfrm>
            <a:off x="5382069" y="4307317"/>
            <a:ext cx="6442070" cy="1407992"/>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Freeform 6"/>
          <p:cNvSpPr>
            <a:spLocks/>
          </p:cNvSpPr>
          <p:nvPr/>
        </p:nvSpPr>
        <p:spPr bwMode="auto">
          <a:xfrm>
            <a:off x="6758173" y="5418725"/>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8" name="Freeform 7"/>
          <p:cNvSpPr>
            <a:spLocks/>
          </p:cNvSpPr>
          <p:nvPr/>
        </p:nvSpPr>
        <p:spPr bwMode="auto">
          <a:xfrm>
            <a:off x="5162022" y="6255864"/>
            <a:ext cx="338045" cy="269480"/>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9" name="Freeform 8"/>
          <p:cNvSpPr>
            <a:spLocks/>
          </p:cNvSpPr>
          <p:nvPr/>
        </p:nvSpPr>
        <p:spPr bwMode="auto">
          <a:xfrm>
            <a:off x="3661545" y="4768145"/>
            <a:ext cx="1164027" cy="1283619"/>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0" name="Freeform 9"/>
          <p:cNvSpPr>
            <a:spLocks/>
          </p:cNvSpPr>
          <p:nvPr/>
        </p:nvSpPr>
        <p:spPr bwMode="auto">
          <a:xfrm>
            <a:off x="4642196" y="5273619"/>
            <a:ext cx="990220" cy="752631"/>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5" name="Freeform 10"/>
          <p:cNvSpPr>
            <a:spLocks/>
          </p:cNvSpPr>
          <p:nvPr/>
        </p:nvSpPr>
        <p:spPr bwMode="auto">
          <a:xfrm>
            <a:off x="6185726" y="4892520"/>
            <a:ext cx="554905" cy="7303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6" name="Freeform 11"/>
          <p:cNvSpPr>
            <a:spLocks/>
          </p:cNvSpPr>
          <p:nvPr/>
        </p:nvSpPr>
        <p:spPr bwMode="auto">
          <a:xfrm>
            <a:off x="4509850" y="4788874"/>
            <a:ext cx="798873" cy="717551"/>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7" name="Freeform 12"/>
          <p:cNvSpPr>
            <a:spLocks/>
          </p:cNvSpPr>
          <p:nvPr/>
        </p:nvSpPr>
        <p:spPr bwMode="auto">
          <a:xfrm>
            <a:off x="5190721" y="4638985"/>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8" name="Freeform 13"/>
          <p:cNvSpPr>
            <a:spLocks/>
          </p:cNvSpPr>
          <p:nvPr/>
        </p:nvSpPr>
        <p:spPr bwMode="auto">
          <a:xfrm>
            <a:off x="5831735" y="4618258"/>
            <a:ext cx="625065"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9" name="Freeform 14"/>
          <p:cNvSpPr>
            <a:spLocks/>
          </p:cNvSpPr>
          <p:nvPr/>
        </p:nvSpPr>
        <p:spPr bwMode="auto">
          <a:xfrm>
            <a:off x="3726920" y="3988405"/>
            <a:ext cx="1288400"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0" name="Freeform 15"/>
          <p:cNvSpPr>
            <a:spLocks/>
          </p:cNvSpPr>
          <p:nvPr/>
        </p:nvSpPr>
        <p:spPr bwMode="auto">
          <a:xfrm>
            <a:off x="1322331" y="3372908"/>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1" name="Freeform 16"/>
          <p:cNvSpPr>
            <a:spLocks/>
          </p:cNvSpPr>
          <p:nvPr/>
        </p:nvSpPr>
        <p:spPr bwMode="auto">
          <a:xfrm>
            <a:off x="6404178" y="4524176"/>
            <a:ext cx="487935"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2" name="Freeform 17"/>
          <p:cNvSpPr>
            <a:spLocks/>
          </p:cNvSpPr>
          <p:nvPr/>
        </p:nvSpPr>
        <p:spPr bwMode="auto">
          <a:xfrm>
            <a:off x="4747435" y="4307319"/>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3" name="Freeform 18"/>
          <p:cNvSpPr>
            <a:spLocks/>
          </p:cNvSpPr>
          <p:nvPr/>
        </p:nvSpPr>
        <p:spPr bwMode="auto">
          <a:xfrm>
            <a:off x="5134912" y="4174971"/>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4" name="Freeform 19"/>
          <p:cNvSpPr>
            <a:spLocks/>
          </p:cNvSpPr>
          <p:nvPr/>
        </p:nvSpPr>
        <p:spPr bwMode="auto">
          <a:xfrm>
            <a:off x="5960892" y="3903898"/>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5" name="Freeform 20"/>
          <p:cNvSpPr>
            <a:spLocks/>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6" name="Freeform 21"/>
          <p:cNvSpPr>
            <a:spLocks/>
          </p:cNvSpPr>
          <p:nvPr/>
        </p:nvSpPr>
        <p:spPr bwMode="auto">
          <a:xfrm>
            <a:off x="5382069" y="3663117"/>
            <a:ext cx="739874" cy="739875"/>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7" name="Freeform 22"/>
          <p:cNvSpPr>
            <a:spLocks/>
          </p:cNvSpPr>
          <p:nvPr/>
        </p:nvSpPr>
        <p:spPr bwMode="auto">
          <a:xfrm>
            <a:off x="4792084" y="3179968"/>
            <a:ext cx="652173"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8" name="Freeform 23"/>
          <p:cNvSpPr>
            <a:spLocks/>
          </p:cNvSpPr>
          <p:nvPr/>
        </p:nvSpPr>
        <p:spPr bwMode="auto">
          <a:xfrm>
            <a:off x="2797295" y="3105023"/>
            <a:ext cx="1647177"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9" name="Freeform 24"/>
          <p:cNvSpPr>
            <a:spLocks/>
          </p:cNvSpPr>
          <p:nvPr/>
        </p:nvSpPr>
        <p:spPr bwMode="auto">
          <a:xfrm>
            <a:off x="5340610" y="3002971"/>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0" name="Freeform 25"/>
          <p:cNvSpPr>
            <a:spLocks/>
          </p:cNvSpPr>
          <p:nvPr/>
        </p:nvSpPr>
        <p:spPr bwMode="auto">
          <a:xfrm>
            <a:off x="5929000" y="3344207"/>
            <a:ext cx="848305"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1" name="Freeform 26"/>
          <p:cNvSpPr>
            <a:spLocks/>
          </p:cNvSpPr>
          <p:nvPr/>
        </p:nvSpPr>
        <p:spPr bwMode="auto">
          <a:xfrm>
            <a:off x="4616682" y="3210263"/>
            <a:ext cx="365155"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2" name="Freeform 27"/>
          <p:cNvSpPr>
            <a:spLocks/>
          </p:cNvSpPr>
          <p:nvPr/>
        </p:nvSpPr>
        <p:spPr bwMode="auto">
          <a:xfrm>
            <a:off x="5705765" y="2631442"/>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3" name="Freeform 28"/>
          <p:cNvSpPr>
            <a:spLocks/>
          </p:cNvSpPr>
          <p:nvPr/>
        </p:nvSpPr>
        <p:spPr bwMode="auto">
          <a:xfrm>
            <a:off x="1078366" y="1494523"/>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4" name="Freeform 29"/>
          <p:cNvSpPr>
            <a:spLocks/>
          </p:cNvSpPr>
          <p:nvPr/>
        </p:nvSpPr>
        <p:spPr bwMode="auto">
          <a:xfrm>
            <a:off x="3851298"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5" name="Freeform 30"/>
          <p:cNvSpPr>
            <a:spLocks/>
          </p:cNvSpPr>
          <p:nvPr/>
        </p:nvSpPr>
        <p:spPr bwMode="auto">
          <a:xfrm>
            <a:off x="5897113" y="2910488"/>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6" name="Freeform 31"/>
          <p:cNvSpPr>
            <a:spLocks/>
          </p:cNvSpPr>
          <p:nvPr/>
        </p:nvSpPr>
        <p:spPr bwMode="auto">
          <a:xfrm>
            <a:off x="6284589" y="2452849"/>
            <a:ext cx="782927" cy="744659"/>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7" name="Freeform 32"/>
          <p:cNvSpPr>
            <a:spLocks/>
          </p:cNvSpPr>
          <p:nvPr/>
        </p:nvSpPr>
        <p:spPr bwMode="auto">
          <a:xfrm>
            <a:off x="6442449" y="2012754"/>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8" name="Freeform 33"/>
          <p:cNvSpPr>
            <a:spLocks/>
          </p:cNvSpPr>
          <p:nvPr/>
        </p:nvSpPr>
        <p:spPr bwMode="auto">
          <a:xfrm>
            <a:off x="6230375"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9" name="Freeform 34"/>
          <p:cNvSpPr>
            <a:spLocks/>
          </p:cNvSpPr>
          <p:nvPr/>
        </p:nvSpPr>
        <p:spPr bwMode="auto">
          <a:xfrm>
            <a:off x="3253339" y="2577226"/>
            <a:ext cx="1873602" cy="1671095"/>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10" name="Freeform 35"/>
          <p:cNvSpPr>
            <a:spLocks/>
          </p:cNvSpPr>
          <p:nvPr/>
        </p:nvSpPr>
        <p:spPr bwMode="auto">
          <a:xfrm>
            <a:off x="5313503" y="5394806"/>
            <a:ext cx="1038056" cy="802063"/>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grpSp>
        <p:nvGrpSpPr>
          <p:cNvPr id="111" name="组合 110"/>
          <p:cNvGrpSpPr/>
          <p:nvPr/>
        </p:nvGrpSpPr>
        <p:grpSpPr>
          <a:xfrm flipH="1">
            <a:off x="6027177" y="3318005"/>
            <a:ext cx="3713198" cy="523963"/>
            <a:chOff x="4037145" y="980728"/>
            <a:chExt cx="3396604" cy="479288"/>
          </a:xfrm>
          <a:solidFill>
            <a:srgbClr val="D01C63"/>
          </a:solidFill>
        </p:grpSpPr>
        <p:sp>
          <p:nvSpPr>
            <p:cNvPr id="112" name="椭圆 111"/>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13" name="直接连接符 112"/>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直接连接符 113"/>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5" name="文本框 180"/>
          <p:cNvSpPr txBox="1"/>
          <p:nvPr/>
        </p:nvSpPr>
        <p:spPr>
          <a:xfrm>
            <a:off x="7300485" y="256529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6" name="文本框 181"/>
          <p:cNvSpPr txBox="1"/>
          <p:nvPr/>
        </p:nvSpPr>
        <p:spPr>
          <a:xfrm>
            <a:off x="7300485" y="288598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sp>
        <p:nvSpPr>
          <p:cNvPr id="117" name="文本框 180"/>
          <p:cNvSpPr txBox="1"/>
          <p:nvPr/>
        </p:nvSpPr>
        <p:spPr>
          <a:xfrm>
            <a:off x="656313" y="518566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8" name="文本框 181"/>
          <p:cNvSpPr txBox="1"/>
          <p:nvPr/>
        </p:nvSpPr>
        <p:spPr>
          <a:xfrm>
            <a:off x="656313" y="550635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grpSp>
        <p:nvGrpSpPr>
          <p:cNvPr id="119" name="组合 118"/>
          <p:cNvGrpSpPr/>
          <p:nvPr/>
        </p:nvGrpSpPr>
        <p:grpSpPr>
          <a:xfrm flipV="1">
            <a:off x="652467" y="4626693"/>
            <a:ext cx="3713198" cy="523963"/>
            <a:chOff x="4037145" y="980728"/>
            <a:chExt cx="3396604" cy="479288"/>
          </a:xfrm>
          <a:solidFill>
            <a:srgbClr val="D01C63"/>
          </a:solidFill>
        </p:grpSpPr>
        <p:sp>
          <p:nvSpPr>
            <p:cNvPr id="120" name="椭圆 119"/>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21" name="直接连接符 120"/>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连接符 121"/>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3" name="矩形 122"/>
          <p:cNvSpPr/>
          <p:nvPr/>
        </p:nvSpPr>
        <p:spPr bwMode="auto">
          <a:xfrm>
            <a:off x="9918503" y="1013511"/>
            <a:ext cx="236782" cy="236783"/>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4" name="矩形 123"/>
          <p:cNvSpPr/>
          <p:nvPr/>
        </p:nvSpPr>
        <p:spPr bwMode="auto">
          <a:xfrm>
            <a:off x="9918503" y="1423415"/>
            <a:ext cx="236782" cy="23678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5" name="矩形 124"/>
          <p:cNvSpPr/>
          <p:nvPr/>
        </p:nvSpPr>
        <p:spPr bwMode="auto">
          <a:xfrm>
            <a:off x="9918503" y="1817553"/>
            <a:ext cx="236782" cy="236783"/>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6" name="文本框 180"/>
          <p:cNvSpPr txBox="1"/>
          <p:nvPr/>
        </p:nvSpPr>
        <p:spPr>
          <a:xfrm>
            <a:off x="10369244" y="910399"/>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7" name="文本框 180"/>
          <p:cNvSpPr txBox="1"/>
          <p:nvPr/>
        </p:nvSpPr>
        <p:spPr>
          <a:xfrm>
            <a:off x="10369244" y="1336070"/>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8" name="文本框 180"/>
          <p:cNvSpPr txBox="1"/>
          <p:nvPr/>
        </p:nvSpPr>
        <p:spPr>
          <a:xfrm>
            <a:off x="10369244" y="1730207"/>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9" name="Freeform 5"/>
          <p:cNvSpPr>
            <a:spLocks/>
          </p:cNvSpPr>
          <p:nvPr/>
        </p:nvSpPr>
        <p:spPr bwMode="auto">
          <a:xfrm>
            <a:off x="515205"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30" name="TextBox 129"/>
          <p:cNvSpPr txBox="1"/>
          <p:nvPr/>
        </p:nvSpPr>
        <p:spPr>
          <a:xfrm>
            <a:off x="789991" y="909883"/>
            <a:ext cx="1826792" cy="420599"/>
          </a:xfrm>
          <a:prstGeom prst="rect">
            <a:avLst/>
          </a:prstGeom>
          <a:noFill/>
        </p:spPr>
        <p:txBody>
          <a:bodyPr wrap="none" lIns="91428" tIns="45714" rIns="91428" bIns="45714" rtlCol="0">
            <a:spAutoFit/>
          </a:bodyPr>
          <a:lstStyle/>
          <a:p>
            <a:r>
              <a:rPr lang="zh-CN" altLang="en-US" sz="2100" dirty="0">
                <a:latin typeface="+mj-ea"/>
                <a:ea typeface="+mj-ea"/>
              </a:rPr>
              <a:t>国内业务情况</a:t>
            </a:r>
          </a:p>
        </p:txBody>
      </p:sp>
      <p:sp>
        <p:nvSpPr>
          <p:cNvPr id="6" name="TextBox 5"/>
          <p:cNvSpPr txBox="1"/>
          <p:nvPr/>
        </p:nvSpPr>
        <p:spPr>
          <a:xfrm>
            <a:off x="7571396" y="4489116"/>
            <a:ext cx="4063367" cy="107721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3700784298"/>
      </p:ext>
    </p:extLst>
  </p:cSld>
  <p:clrMapOvr>
    <a:masterClrMapping/>
  </p:clrMapOvr>
  <p:transition spd="slow" advTm="827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14:presetBounceEnd="33333">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14:bounceEnd="33333">
                                          <p:cBhvr additive="base">
                                            <p:cTn id="284" dur="300" fill="hold"/>
                                            <p:tgtEl>
                                              <p:spTgt spid="129"/>
                                            </p:tgtEl>
                                            <p:attrNameLst>
                                              <p:attrName>ppt_x</p:attrName>
                                            </p:attrNameLst>
                                          </p:cBhvr>
                                          <p:tavLst>
                                            <p:tav tm="0">
                                              <p:val>
                                                <p:strVal val="#ppt_x"/>
                                              </p:val>
                                            </p:tav>
                                            <p:tav tm="100000">
                                              <p:val>
                                                <p:strVal val="#ppt_x"/>
                                              </p:val>
                                            </p:tav>
                                          </p:tavLst>
                                        </p:anim>
                                        <p:anim calcmode="lin" valueType="num" p14:bounceEnd="33333">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cBhvr additive="base">
                                            <p:cTn id="284" dur="300" fill="hold"/>
                                            <p:tgtEl>
                                              <p:spTgt spid="129"/>
                                            </p:tgtEl>
                                            <p:attrNameLst>
                                              <p:attrName>ppt_x</p:attrName>
                                            </p:attrNameLst>
                                          </p:cBhvr>
                                          <p:tavLst>
                                            <p:tav tm="0">
                                              <p:val>
                                                <p:strVal val="#ppt_x"/>
                                              </p:val>
                                            </p:tav>
                                            <p:tav tm="100000">
                                              <p:val>
                                                <p:strVal val="#ppt_x"/>
                                              </p:val>
                                            </p:tav>
                                          </p:tavLst>
                                        </p:anim>
                                        <p:anim calcmode="lin" valueType="num">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与去年同期比较</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cxnSp>
        <p:nvCxnSpPr>
          <p:cNvPr id="41" name="直接连接符 40"/>
          <p:cNvCxnSpPr/>
          <p:nvPr/>
        </p:nvCxnSpPr>
        <p:spPr bwMode="auto">
          <a:xfrm>
            <a:off x="5782071" y="10527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p:cNvCxnSpPr/>
          <p:nvPr/>
        </p:nvCxnSpPr>
        <p:spPr bwMode="auto">
          <a:xfrm>
            <a:off x="5782071" y="39102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椭圆 42"/>
          <p:cNvSpPr/>
          <p:nvPr/>
        </p:nvSpPr>
        <p:spPr bwMode="auto">
          <a:xfrm>
            <a:off x="5235971" y="2818036"/>
            <a:ext cx="1092200" cy="1092200"/>
          </a:xfrm>
          <a:prstGeom prst="ellipse">
            <a:avLst/>
          </a:prstGeom>
          <a:solidFill>
            <a:schemeClr val="bg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8" name="TextBox 77"/>
          <p:cNvSpPr txBox="1"/>
          <p:nvPr/>
        </p:nvSpPr>
        <p:spPr>
          <a:xfrm>
            <a:off x="2239427" y="1556794"/>
            <a:ext cx="2358338" cy="400111"/>
          </a:xfrm>
          <a:prstGeom prst="rect">
            <a:avLst/>
          </a:prstGeom>
          <a:noFill/>
        </p:spPr>
        <p:txBody>
          <a:bodyPr wrap="none" lIns="91428" tIns="45714" rIns="91428" bIns="45714" rtlCol="0">
            <a:spAutoFit/>
          </a:bodyPr>
          <a:lstStyle/>
          <a:p>
            <a:pPr algn="r"/>
            <a:r>
              <a:rPr lang="en-US" altLang="zh-CN" sz="2000" b="1" dirty="0">
                <a:latin typeface="+mn-ea"/>
                <a:ea typeface="+mn-ea"/>
              </a:rPr>
              <a:t>2013</a:t>
            </a:r>
            <a:r>
              <a:rPr lang="zh-CN" altLang="en-US" sz="2000" b="1" dirty="0">
                <a:latin typeface="+mn-ea"/>
                <a:ea typeface="+mn-ea"/>
              </a:rPr>
              <a:t>年上半年情况</a:t>
            </a:r>
          </a:p>
        </p:txBody>
      </p:sp>
      <p:sp>
        <p:nvSpPr>
          <p:cNvPr id="79" name="TextBox 78"/>
          <p:cNvSpPr txBox="1"/>
          <p:nvPr/>
        </p:nvSpPr>
        <p:spPr>
          <a:xfrm>
            <a:off x="6862119" y="1556794"/>
            <a:ext cx="2358338" cy="400111"/>
          </a:xfrm>
          <a:prstGeom prst="rect">
            <a:avLst/>
          </a:prstGeom>
          <a:noFill/>
        </p:spPr>
        <p:txBody>
          <a:bodyPr wrap="none" lIns="91428" tIns="45714" rIns="91428" bIns="45714" rtlCol="0">
            <a:spAutoFit/>
          </a:bodyPr>
          <a:lstStyle/>
          <a:p>
            <a:r>
              <a:rPr lang="en-US" altLang="zh-CN" sz="2000" b="1" dirty="0">
                <a:latin typeface="+mn-ea"/>
                <a:ea typeface="+mn-ea"/>
              </a:rPr>
              <a:t>2014</a:t>
            </a:r>
            <a:r>
              <a:rPr lang="zh-CN" altLang="en-US" sz="2000" b="1" dirty="0">
                <a:latin typeface="+mn-ea"/>
                <a:ea typeface="+mn-ea"/>
              </a:rPr>
              <a:t>年上半年情况</a:t>
            </a:r>
          </a:p>
        </p:txBody>
      </p:sp>
      <p:sp>
        <p:nvSpPr>
          <p:cNvPr id="80" name="TextBox 79"/>
          <p:cNvSpPr txBox="1"/>
          <p:nvPr/>
        </p:nvSpPr>
        <p:spPr>
          <a:xfrm>
            <a:off x="1020120" y="2024846"/>
            <a:ext cx="363810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1" name="TextBox 80"/>
          <p:cNvSpPr txBox="1"/>
          <p:nvPr/>
        </p:nvSpPr>
        <p:spPr>
          <a:xfrm>
            <a:off x="6862120" y="2024846"/>
            <a:ext cx="363810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2" name="矩形 81"/>
          <p:cNvSpPr/>
          <p:nvPr/>
        </p:nvSpPr>
        <p:spPr bwMode="auto">
          <a:xfrm>
            <a:off x="2359718" y="3364136"/>
            <a:ext cx="21498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defTabSz="914277"/>
            <a:r>
              <a:rPr lang="zh-CN" altLang="en-US" sz="1700" dirty="0">
                <a:solidFill>
                  <a:srgbClr val="F8F8F8"/>
                </a:solidFill>
                <a:latin typeface="+mn-ea"/>
                <a:ea typeface="+mn-ea"/>
              </a:rPr>
              <a:t>计划完成：</a:t>
            </a:r>
            <a:r>
              <a:rPr lang="en-US" altLang="zh-CN" sz="1700" dirty="0">
                <a:solidFill>
                  <a:srgbClr val="F8F8F8"/>
                </a:solidFill>
                <a:latin typeface="+mn-ea"/>
                <a:ea typeface="+mn-ea"/>
              </a:rPr>
              <a:t>56%</a:t>
            </a:r>
            <a:endParaRPr lang="zh-CN" altLang="en-US" sz="1700" dirty="0">
              <a:solidFill>
                <a:srgbClr val="F8F8F8"/>
              </a:solidFill>
              <a:latin typeface="+mn-ea"/>
              <a:ea typeface="+mn-ea"/>
            </a:endParaRPr>
          </a:p>
        </p:txBody>
      </p:sp>
      <p:sp>
        <p:nvSpPr>
          <p:cNvPr id="85" name="矩形 84"/>
          <p:cNvSpPr/>
          <p:nvPr/>
        </p:nvSpPr>
        <p:spPr bwMode="auto">
          <a:xfrm>
            <a:off x="1489869" y="3808636"/>
            <a:ext cx="301966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实际完成数：</a:t>
            </a:r>
            <a:r>
              <a:rPr lang="en-US" altLang="zh-CN" dirty="0" smtClean="0">
                <a:solidFill>
                  <a:srgbClr val="F8F8F8"/>
                </a:solidFill>
                <a:latin typeface="+mn-ea"/>
                <a:ea typeface="+mn-ea"/>
              </a:rPr>
              <a:t>790.2</a:t>
            </a:r>
            <a:r>
              <a:rPr lang="zh-CN" altLang="en-US" dirty="0" smtClean="0">
                <a:solidFill>
                  <a:srgbClr val="F8F8F8"/>
                </a:solidFill>
                <a:latin typeface="+mn-ea"/>
                <a:ea typeface="+mn-ea"/>
              </a:rPr>
              <a:t>万</a:t>
            </a:r>
            <a:endParaRPr lang="zh-CN" altLang="en-US" dirty="0">
              <a:solidFill>
                <a:srgbClr val="F8F8F8"/>
              </a:solidFill>
              <a:latin typeface="+mn-ea"/>
              <a:ea typeface="+mn-ea"/>
            </a:endParaRPr>
          </a:p>
        </p:txBody>
      </p:sp>
      <p:sp>
        <p:nvSpPr>
          <p:cNvPr id="86" name="矩形 85"/>
          <p:cNvSpPr/>
          <p:nvPr/>
        </p:nvSpPr>
        <p:spPr bwMode="auto">
          <a:xfrm>
            <a:off x="1921917" y="4303936"/>
            <a:ext cx="2587618"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回款数：</a:t>
            </a:r>
            <a:r>
              <a:rPr lang="en-US" altLang="zh-CN" dirty="0" smtClean="0">
                <a:solidFill>
                  <a:srgbClr val="F8F8F8"/>
                </a:solidFill>
                <a:latin typeface="+mn-ea"/>
                <a:ea typeface="+mn-ea"/>
              </a:rPr>
              <a:t>640</a:t>
            </a:r>
            <a:r>
              <a:rPr lang="zh-CN" altLang="en-US" dirty="0" smtClean="0">
                <a:solidFill>
                  <a:srgbClr val="F8F8F8"/>
                </a:solidFill>
                <a:latin typeface="+mn-ea"/>
                <a:ea typeface="+mn-ea"/>
              </a:rPr>
              <a:t>万</a:t>
            </a:r>
            <a:endParaRPr lang="zh-CN" altLang="en-US" sz="1700" dirty="0">
              <a:latin typeface="+mn-ea"/>
              <a:ea typeface="+mn-ea"/>
            </a:endParaRPr>
          </a:p>
        </p:txBody>
      </p:sp>
      <p:sp>
        <p:nvSpPr>
          <p:cNvPr id="87" name="矩形 86"/>
          <p:cNvSpPr/>
          <p:nvPr/>
        </p:nvSpPr>
        <p:spPr bwMode="auto">
          <a:xfrm>
            <a:off x="2425973" y="4797152"/>
            <a:ext cx="208356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您的文</a:t>
            </a:r>
            <a:r>
              <a:rPr lang="zh-CN" altLang="en-US" dirty="0">
                <a:solidFill>
                  <a:srgbClr val="F8F8F8"/>
                </a:solidFill>
                <a:latin typeface="+mn-ea"/>
                <a:ea typeface="+mn-ea"/>
              </a:rPr>
              <a:t>字</a:t>
            </a:r>
            <a:endParaRPr lang="zh-CN" altLang="en-US" dirty="0">
              <a:latin typeface="+mn-ea"/>
              <a:ea typeface="+mn-ea"/>
            </a:endParaRPr>
          </a:p>
        </p:txBody>
      </p:sp>
      <p:sp>
        <p:nvSpPr>
          <p:cNvPr id="88" name="矩形 87"/>
          <p:cNvSpPr/>
          <p:nvPr/>
        </p:nvSpPr>
        <p:spPr bwMode="auto">
          <a:xfrm>
            <a:off x="7002323" y="3364136"/>
            <a:ext cx="23364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计划完成</a:t>
            </a:r>
            <a:r>
              <a:rPr lang="zh-CN" altLang="en-US" dirty="0" smtClean="0">
                <a:solidFill>
                  <a:srgbClr val="F8F8F8"/>
                </a:solidFill>
                <a:latin typeface="+mn-ea"/>
                <a:ea typeface="+mn-ea"/>
              </a:rPr>
              <a:t>：</a:t>
            </a:r>
            <a:r>
              <a:rPr lang="en-US" altLang="zh-CN" dirty="0" smtClean="0">
                <a:solidFill>
                  <a:srgbClr val="F8F8F8"/>
                </a:solidFill>
                <a:latin typeface="+mn-ea"/>
                <a:ea typeface="+mn-ea"/>
              </a:rPr>
              <a:t>61%</a:t>
            </a:r>
            <a:endParaRPr lang="zh-CN" altLang="en-US" dirty="0">
              <a:solidFill>
                <a:srgbClr val="F8F8F8"/>
              </a:solidFill>
              <a:latin typeface="+mn-ea"/>
              <a:ea typeface="+mn-ea"/>
            </a:endParaRPr>
          </a:p>
          <a:p>
            <a:pPr defTabSz="914277"/>
            <a:endParaRPr lang="zh-CN" altLang="en-US" sz="1700" dirty="0">
              <a:latin typeface="+mn-ea"/>
              <a:ea typeface="+mn-ea"/>
            </a:endParaRPr>
          </a:p>
        </p:txBody>
      </p:sp>
      <p:sp>
        <p:nvSpPr>
          <p:cNvPr id="89" name="矩形 88"/>
          <p:cNvSpPr/>
          <p:nvPr/>
        </p:nvSpPr>
        <p:spPr bwMode="auto">
          <a:xfrm>
            <a:off x="7014369" y="3808636"/>
            <a:ext cx="348585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实际完成数</a:t>
            </a:r>
            <a:r>
              <a:rPr lang="zh-CN" altLang="en-US" dirty="0" smtClean="0">
                <a:solidFill>
                  <a:srgbClr val="F8F8F8"/>
                </a:solidFill>
                <a:latin typeface="+mn-ea"/>
                <a:ea typeface="+mn-ea"/>
              </a:rPr>
              <a:t>：</a:t>
            </a:r>
            <a:r>
              <a:rPr lang="en-US" altLang="zh-CN" dirty="0" smtClean="0">
                <a:solidFill>
                  <a:srgbClr val="F8F8F8"/>
                </a:solidFill>
                <a:latin typeface="+mn-ea"/>
                <a:ea typeface="+mn-ea"/>
              </a:rPr>
              <a:t>845.2</a:t>
            </a:r>
            <a:r>
              <a:rPr lang="zh-CN" altLang="en-US" dirty="0">
                <a:solidFill>
                  <a:srgbClr val="F8F8F8"/>
                </a:solidFill>
                <a:latin typeface="+mn-ea"/>
                <a:ea typeface="+mn-ea"/>
              </a:rPr>
              <a:t>万</a:t>
            </a:r>
          </a:p>
          <a:p>
            <a:pPr defTabSz="914277"/>
            <a:endParaRPr lang="zh-CN" altLang="en-US" sz="1700" dirty="0">
              <a:latin typeface="+mn-ea"/>
              <a:ea typeface="+mn-ea"/>
            </a:endParaRPr>
          </a:p>
        </p:txBody>
      </p:sp>
      <p:sp>
        <p:nvSpPr>
          <p:cNvPr id="90" name="矩形 89"/>
          <p:cNvSpPr/>
          <p:nvPr/>
        </p:nvSpPr>
        <p:spPr bwMode="auto">
          <a:xfrm>
            <a:off x="7014369" y="4303936"/>
            <a:ext cx="182031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回款数</a:t>
            </a:r>
            <a:r>
              <a:rPr lang="zh-CN" altLang="en-US" dirty="0" smtClean="0">
                <a:solidFill>
                  <a:srgbClr val="F8F8F8"/>
                </a:solidFill>
                <a:latin typeface="+mn-ea"/>
                <a:ea typeface="+mn-ea"/>
              </a:rPr>
              <a:t>：</a:t>
            </a:r>
            <a:r>
              <a:rPr lang="en-US" altLang="zh-CN" dirty="0" smtClean="0">
                <a:solidFill>
                  <a:srgbClr val="F8F8F8"/>
                </a:solidFill>
                <a:latin typeface="+mn-ea"/>
                <a:ea typeface="+mn-ea"/>
              </a:rPr>
              <a:t>582</a:t>
            </a:r>
            <a:r>
              <a:rPr lang="zh-CN" altLang="en-US" dirty="0" smtClean="0">
                <a:solidFill>
                  <a:srgbClr val="F8F8F8"/>
                </a:solidFill>
                <a:latin typeface="+mn-ea"/>
                <a:ea typeface="+mn-ea"/>
              </a:rPr>
              <a:t>万</a:t>
            </a:r>
            <a:endParaRPr lang="zh-CN" altLang="en-US" dirty="0">
              <a:latin typeface="+mn-ea"/>
              <a:ea typeface="+mn-ea"/>
            </a:endParaRPr>
          </a:p>
          <a:p>
            <a:pPr defTabSz="914277"/>
            <a:endParaRPr lang="zh-CN" altLang="en-US" sz="1700" dirty="0">
              <a:latin typeface="+mn-ea"/>
              <a:ea typeface="+mn-ea"/>
            </a:endParaRPr>
          </a:p>
        </p:txBody>
      </p:sp>
      <p:sp>
        <p:nvSpPr>
          <p:cNvPr id="91" name="矩形 90"/>
          <p:cNvSpPr/>
          <p:nvPr/>
        </p:nvSpPr>
        <p:spPr bwMode="auto">
          <a:xfrm>
            <a:off x="7002323" y="4797152"/>
            <a:ext cx="2480434"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您的</a:t>
            </a:r>
            <a:r>
              <a:rPr lang="zh-CN" altLang="en-US" dirty="0" smtClean="0">
                <a:solidFill>
                  <a:srgbClr val="F8F8F8"/>
                </a:solidFill>
                <a:latin typeface="+mn-ea"/>
                <a:ea typeface="+mn-ea"/>
              </a:rPr>
              <a:t>文字</a:t>
            </a:r>
            <a:endParaRPr lang="zh-CN" altLang="en-US" dirty="0">
              <a:latin typeface="+mn-ea"/>
              <a:ea typeface="+mn-ea"/>
            </a:endParaRPr>
          </a:p>
        </p:txBody>
      </p:sp>
      <p:sp>
        <p:nvSpPr>
          <p:cNvPr id="92" name="TextBox 91"/>
          <p:cNvSpPr txBox="1"/>
          <p:nvPr/>
        </p:nvSpPr>
        <p:spPr>
          <a:xfrm>
            <a:off x="5371889" y="3018099"/>
            <a:ext cx="867545" cy="707887"/>
          </a:xfrm>
          <a:prstGeom prst="rect">
            <a:avLst/>
          </a:prstGeom>
          <a:noFill/>
        </p:spPr>
        <p:txBody>
          <a:bodyPr wrap="none" lIns="91428" tIns="45714" rIns="91428" bIns="45714" rtlCol="0">
            <a:spAutoFit/>
          </a:bodyPr>
          <a:lstStyle/>
          <a:p>
            <a:r>
              <a:rPr lang="en-US" altLang="zh-CN" sz="4000" dirty="0">
                <a:solidFill>
                  <a:srgbClr val="F8F8F8"/>
                </a:solidFill>
              </a:rPr>
              <a:t>VS</a:t>
            </a:r>
            <a:endParaRPr lang="zh-CN" altLang="en-US" sz="4000" dirty="0">
              <a:solidFill>
                <a:srgbClr val="F8F8F8"/>
              </a:solidFill>
            </a:endParaRPr>
          </a:p>
        </p:txBody>
      </p:sp>
    </p:spTree>
    <p:extLst>
      <p:ext uri="{BB962C8B-B14F-4D97-AF65-F5344CB8AC3E}">
        <p14:creationId xmlns:p14="http://schemas.microsoft.com/office/powerpoint/2010/main" val="1767551858"/>
      </p:ext>
    </p:extLst>
  </p:cSld>
  <p:clrMapOvr>
    <a:masterClrMapping/>
  </p:clrMapOvr>
  <p:transition spd="slow" advTm="6932">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14:presetBounceEnd="20000">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14:bounceEnd="20000">
                                          <p:cBhvr additive="base">
                                            <p:cTn id="43"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20000">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14:bounceEnd="20000">
                                          <p:cBhvr additive="base">
                                            <p:cTn id="4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58" name="组合 57"/>
          <p:cNvGrpSpPr/>
          <p:nvPr/>
        </p:nvGrpSpPr>
        <p:grpSpPr>
          <a:xfrm>
            <a:off x="8323666" y="2824314"/>
            <a:ext cx="2992140" cy="2992140"/>
            <a:chOff x="768366" y="1765300"/>
            <a:chExt cx="2992140" cy="2992140"/>
          </a:xfrm>
        </p:grpSpPr>
        <p:sp>
          <p:nvSpPr>
            <p:cNvPr id="59" name="椭圆 58"/>
            <p:cNvSpPr/>
            <p:nvPr/>
          </p:nvSpPr>
          <p:spPr bwMode="auto">
            <a:xfrm>
              <a:off x="768366" y="1765300"/>
              <a:ext cx="2992140" cy="2992140"/>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0" name="椭圆 59"/>
            <p:cNvSpPr/>
            <p:nvPr/>
          </p:nvSpPr>
          <p:spPr bwMode="auto">
            <a:xfrm>
              <a:off x="919898" y="1916832"/>
              <a:ext cx="2689076" cy="2689076"/>
            </a:xfrm>
            <a:prstGeom prst="ellipse">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1" name="组合 60"/>
          <p:cNvGrpSpPr/>
          <p:nvPr/>
        </p:nvGrpSpPr>
        <p:grpSpPr>
          <a:xfrm>
            <a:off x="4312114" y="1099474"/>
            <a:ext cx="2992140" cy="2992140"/>
            <a:chOff x="768366" y="1765300"/>
            <a:chExt cx="2992140" cy="2992140"/>
          </a:xfrm>
        </p:grpSpPr>
        <p:sp>
          <p:nvSpPr>
            <p:cNvPr id="62" name="椭圆 61"/>
            <p:cNvSpPr/>
            <p:nvPr/>
          </p:nvSpPr>
          <p:spPr bwMode="auto">
            <a:xfrm>
              <a:off x="768366" y="1765300"/>
              <a:ext cx="2992140" cy="29921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3" name="椭圆 62"/>
            <p:cNvSpPr/>
            <p:nvPr/>
          </p:nvSpPr>
          <p:spPr bwMode="auto">
            <a:xfrm>
              <a:off x="919898" y="1916832"/>
              <a:ext cx="2689076" cy="2689076"/>
            </a:xfrm>
            <a:prstGeom prst="ellipse">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4" name="组合 63"/>
          <p:cNvGrpSpPr/>
          <p:nvPr/>
        </p:nvGrpSpPr>
        <p:grpSpPr>
          <a:xfrm>
            <a:off x="684691" y="3299391"/>
            <a:ext cx="2992140" cy="2992140"/>
            <a:chOff x="768366" y="1765300"/>
            <a:chExt cx="2992140" cy="2992140"/>
          </a:xfrm>
        </p:grpSpPr>
        <p:sp>
          <p:nvSpPr>
            <p:cNvPr id="65" name="椭圆 64"/>
            <p:cNvSpPr/>
            <p:nvPr/>
          </p:nvSpPr>
          <p:spPr bwMode="auto">
            <a:xfrm>
              <a:off x="768366" y="1765300"/>
              <a:ext cx="2992140" cy="299214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6" name="椭圆 65"/>
            <p:cNvSpPr/>
            <p:nvPr/>
          </p:nvSpPr>
          <p:spPr bwMode="auto">
            <a:xfrm>
              <a:off x="919898" y="1916832"/>
              <a:ext cx="2689076" cy="2689076"/>
            </a:xfrm>
            <a:prstGeom prst="ellipse">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67" name="椭圆 66"/>
          <p:cNvSpPr/>
          <p:nvPr/>
        </p:nvSpPr>
        <p:spPr bwMode="auto">
          <a:xfrm>
            <a:off x="603861" y="3260614"/>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8" name="椭圆 67"/>
          <p:cNvSpPr/>
          <p:nvPr/>
        </p:nvSpPr>
        <p:spPr bwMode="auto">
          <a:xfrm>
            <a:off x="4434022" y="829575"/>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椭圆 68"/>
          <p:cNvSpPr/>
          <p:nvPr/>
        </p:nvSpPr>
        <p:spPr bwMode="auto">
          <a:xfrm>
            <a:off x="8320620" y="2857042"/>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45285" y="339400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工作一</a:t>
            </a:r>
            <a:endParaRPr lang="zh-CN" altLang="en-US" dirty="0">
              <a:solidFill>
                <a:srgbClr val="F8F8F8"/>
              </a:solidFill>
              <a:latin typeface="+mn-ea"/>
              <a:ea typeface="+mn-ea"/>
            </a:endParaRPr>
          </a:p>
        </p:txBody>
      </p:sp>
      <p:sp>
        <p:nvSpPr>
          <p:cNvPr id="71" name="TextBox 70"/>
          <p:cNvSpPr txBox="1"/>
          <p:nvPr/>
        </p:nvSpPr>
        <p:spPr>
          <a:xfrm>
            <a:off x="4472749" y="97013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工作二</a:t>
            </a:r>
            <a:endParaRPr lang="zh-CN" altLang="en-US" dirty="0">
              <a:solidFill>
                <a:srgbClr val="F8F8F8"/>
              </a:solidFill>
              <a:latin typeface="+mn-ea"/>
              <a:ea typeface="+mn-ea"/>
            </a:endParaRPr>
          </a:p>
        </p:txBody>
      </p:sp>
      <p:sp>
        <p:nvSpPr>
          <p:cNvPr id="72" name="TextBox 71"/>
          <p:cNvSpPr txBox="1"/>
          <p:nvPr/>
        </p:nvSpPr>
        <p:spPr>
          <a:xfrm>
            <a:off x="8376134" y="3029175"/>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工作三</a:t>
            </a:r>
            <a:endParaRPr lang="zh-CN" altLang="en-US" dirty="0">
              <a:solidFill>
                <a:srgbClr val="F8F8F8"/>
              </a:solidFill>
              <a:latin typeface="+mn-ea"/>
              <a:ea typeface="+mn-ea"/>
            </a:endParaRPr>
          </a:p>
        </p:txBody>
      </p:sp>
      <p:sp>
        <p:nvSpPr>
          <p:cNvPr id="73" name="TextBox 72"/>
          <p:cNvSpPr txBox="1"/>
          <p:nvPr/>
        </p:nvSpPr>
        <p:spPr>
          <a:xfrm>
            <a:off x="937847" y="13110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a:t>
            </a:r>
            <a:r>
              <a:rPr lang="zh-CN" altLang="en-US" smtClean="0">
                <a:solidFill>
                  <a:schemeClr val="tx2"/>
                </a:solidFill>
                <a:latin typeface="+mn-ea"/>
                <a:ea typeface="+mn-ea"/>
              </a:rPr>
              <a:t>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p:txBody>
      </p:sp>
      <p:sp>
        <p:nvSpPr>
          <p:cNvPr id="74" name="TextBox 73"/>
          <p:cNvSpPr txBox="1"/>
          <p:nvPr/>
        </p:nvSpPr>
        <p:spPr>
          <a:xfrm>
            <a:off x="4557347" y="43082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p:txBody>
      </p:sp>
      <p:sp>
        <p:nvSpPr>
          <p:cNvPr id="75" name="TextBox 74"/>
          <p:cNvSpPr txBox="1"/>
          <p:nvPr/>
        </p:nvSpPr>
        <p:spPr>
          <a:xfrm>
            <a:off x="8608648" y="9300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a:t>
            </a:r>
            <a:r>
              <a:rPr lang="zh-CN" altLang="en-US" smtClean="0">
                <a:solidFill>
                  <a:schemeClr val="tx2"/>
                </a:solidFill>
                <a:latin typeface="+mn-ea"/>
                <a:ea typeface="+mn-ea"/>
              </a:rPr>
              <a:t>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717516883"/>
      </p:ext>
    </p:extLst>
  </p:cSld>
  <p:clrMapOvr>
    <a:masterClrMapping/>
  </p:clrMapOvr>
  <p:transition spd="slow" advTm="750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42" presetClass="entr" presetSubtype="0"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anim calcmode="lin" valueType="num">
                                      <p:cBhvr>
                                        <p:cTn id="26" dur="500" fill="hold"/>
                                        <p:tgtEl>
                                          <p:spTgt spid="64"/>
                                        </p:tgtEl>
                                        <p:attrNameLst>
                                          <p:attrName>ppt_x</p:attrName>
                                        </p:attrNameLst>
                                      </p:cBhvr>
                                      <p:tavLst>
                                        <p:tav tm="0">
                                          <p:val>
                                            <p:strVal val="#ppt_x"/>
                                          </p:val>
                                        </p:tav>
                                        <p:tav tm="100000">
                                          <p:val>
                                            <p:strVal val="#ppt_x"/>
                                          </p:val>
                                        </p:tav>
                                      </p:tavLst>
                                    </p:anim>
                                    <p:anim calcmode="lin" valueType="num">
                                      <p:cBhvr>
                                        <p:cTn id="27" dur="500" fill="hold"/>
                                        <p:tgtEl>
                                          <p:spTgt spid="64"/>
                                        </p:tgtEl>
                                        <p:attrNameLst>
                                          <p:attrName>ppt_y</p:attrName>
                                        </p:attrNameLst>
                                      </p:cBhvr>
                                      <p:tavLst>
                                        <p:tav tm="0">
                                          <p:val>
                                            <p:strVal val="#ppt_y+.1"/>
                                          </p:val>
                                        </p:tav>
                                        <p:tav tm="100000">
                                          <p:val>
                                            <p:strVal val="#ppt_y"/>
                                          </p:val>
                                        </p:tav>
                                      </p:tavLst>
                                    </p:anim>
                                  </p:childTnLst>
                                </p:cTn>
                              </p:par>
                            </p:childTnLst>
                          </p:cTn>
                        </p:par>
                        <p:par>
                          <p:cTn id="28" fill="hold">
                            <p:stCondLst>
                              <p:cond delay="2480"/>
                            </p:stCondLst>
                            <p:childTnLst>
                              <p:par>
                                <p:cTn id="29" presetID="2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500"/>
                                        <p:tgtEl>
                                          <p:spTgt spid="73"/>
                                        </p:tgtEl>
                                      </p:cBhvr>
                                    </p:animEffect>
                                  </p:childTnLst>
                                </p:cTn>
                              </p:par>
                            </p:childTnLst>
                          </p:cTn>
                        </p:par>
                        <p:par>
                          <p:cTn id="32" fill="hold">
                            <p:stCondLst>
                              <p:cond delay="2980"/>
                            </p:stCondLst>
                            <p:childTnLst>
                              <p:par>
                                <p:cTn id="33" presetID="52"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5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67"/>
                                        </p:tgtEl>
                                        <p:attrNameLst>
                                          <p:attrName>ppt_x</p:attrName>
                                          <p:attrName>ppt_y</p:attrName>
                                        </p:attrNameLst>
                                      </p:cBhvr>
                                    </p:animMotion>
                                    <p:animEffect transition="in" filter="fade">
                                      <p:cBhvr>
                                        <p:cTn id="37" dur="500"/>
                                        <p:tgtEl>
                                          <p:spTgt spid="67"/>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Scale>
                                      <p:cBhvr>
                                        <p:cTn id="40"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500" decel="50000" fill="hold">
                                          <p:stCondLst>
                                            <p:cond delay="0"/>
                                          </p:stCondLst>
                                        </p:cTn>
                                        <p:tgtEl>
                                          <p:spTgt spid="70"/>
                                        </p:tgtEl>
                                        <p:attrNameLst>
                                          <p:attrName>ppt_x</p:attrName>
                                          <p:attrName>ppt_y</p:attrName>
                                        </p:attrNameLst>
                                      </p:cBhvr>
                                    </p:animMotion>
                                    <p:animEffect transition="in" filter="fade">
                                      <p:cBhvr>
                                        <p:cTn id="42" dur="500"/>
                                        <p:tgtEl>
                                          <p:spTgt spid="70"/>
                                        </p:tgtEl>
                                      </p:cBhvr>
                                    </p:animEffect>
                                  </p:childTnLst>
                                </p:cTn>
                              </p:par>
                            </p:childTnLst>
                          </p:cTn>
                        </p:par>
                        <p:par>
                          <p:cTn id="43" fill="hold">
                            <p:stCondLst>
                              <p:cond delay="3480"/>
                            </p:stCondLst>
                            <p:childTnLst>
                              <p:par>
                                <p:cTn id="44" presetID="47" presetClass="entr" presetSubtype="0"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500"/>
                                        <p:tgtEl>
                                          <p:spTgt spid="61"/>
                                        </p:tgtEl>
                                      </p:cBhvr>
                                    </p:animEffect>
                                    <p:anim calcmode="lin" valueType="num">
                                      <p:cBhvr>
                                        <p:cTn id="47" dur="500" fill="hold"/>
                                        <p:tgtEl>
                                          <p:spTgt spid="61"/>
                                        </p:tgtEl>
                                        <p:attrNameLst>
                                          <p:attrName>ppt_x</p:attrName>
                                        </p:attrNameLst>
                                      </p:cBhvr>
                                      <p:tavLst>
                                        <p:tav tm="0">
                                          <p:val>
                                            <p:strVal val="#ppt_x"/>
                                          </p:val>
                                        </p:tav>
                                        <p:tav tm="100000">
                                          <p:val>
                                            <p:strVal val="#ppt_x"/>
                                          </p:val>
                                        </p:tav>
                                      </p:tavLst>
                                    </p:anim>
                                    <p:anim calcmode="lin" valueType="num">
                                      <p:cBhvr>
                                        <p:cTn id="48" dur="500" fill="hold"/>
                                        <p:tgtEl>
                                          <p:spTgt spid="61"/>
                                        </p:tgtEl>
                                        <p:attrNameLst>
                                          <p:attrName>ppt_y</p:attrName>
                                        </p:attrNameLst>
                                      </p:cBhvr>
                                      <p:tavLst>
                                        <p:tav tm="0">
                                          <p:val>
                                            <p:strVal val="#ppt_y-.1"/>
                                          </p:val>
                                        </p:tav>
                                        <p:tav tm="100000">
                                          <p:val>
                                            <p:strVal val="#ppt_y"/>
                                          </p:val>
                                        </p:tav>
                                      </p:tavLst>
                                    </p:anim>
                                  </p:childTnLst>
                                </p:cTn>
                              </p:par>
                            </p:childTnLst>
                          </p:cTn>
                        </p:par>
                        <p:par>
                          <p:cTn id="49" fill="hold">
                            <p:stCondLst>
                              <p:cond delay="3980"/>
                            </p:stCondLst>
                            <p:childTnLst>
                              <p:par>
                                <p:cTn id="50" presetID="22" presetClass="entr" presetSubtype="1"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up)">
                                      <p:cBhvr>
                                        <p:cTn id="52" dur="500"/>
                                        <p:tgtEl>
                                          <p:spTgt spid="74"/>
                                        </p:tgtEl>
                                      </p:cBhvr>
                                    </p:animEffect>
                                  </p:childTnLst>
                                </p:cTn>
                              </p:par>
                            </p:childTnLst>
                          </p:cTn>
                        </p:par>
                        <p:par>
                          <p:cTn id="53" fill="hold">
                            <p:stCondLst>
                              <p:cond delay="4480"/>
                            </p:stCondLst>
                            <p:childTnLst>
                              <p:par>
                                <p:cTn id="54" presetID="52" presetClass="entr" presetSubtype="0"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Scale>
                                      <p:cBhvr>
                                        <p:cTn id="56" dur="5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68"/>
                                        </p:tgtEl>
                                        <p:attrNameLst>
                                          <p:attrName>ppt_x</p:attrName>
                                          <p:attrName>ppt_y</p:attrName>
                                        </p:attrNameLst>
                                      </p:cBhvr>
                                    </p:animMotion>
                                    <p:animEffect transition="in" filter="fade">
                                      <p:cBhvr>
                                        <p:cTn id="58" dur="500"/>
                                        <p:tgtEl>
                                          <p:spTgt spid="68"/>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Scale>
                                      <p:cBhvr>
                                        <p:cTn id="61" dur="5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71"/>
                                        </p:tgtEl>
                                        <p:attrNameLst>
                                          <p:attrName>ppt_x</p:attrName>
                                          <p:attrName>ppt_y</p:attrName>
                                        </p:attrNameLst>
                                      </p:cBhvr>
                                    </p:animMotion>
                                    <p:animEffect transition="in" filter="fade">
                                      <p:cBhvr>
                                        <p:cTn id="63" dur="500"/>
                                        <p:tgtEl>
                                          <p:spTgt spid="71"/>
                                        </p:tgtEl>
                                      </p:cBhvr>
                                    </p:animEffect>
                                  </p:childTnLst>
                                </p:cTn>
                              </p:par>
                            </p:childTnLst>
                          </p:cTn>
                        </p:par>
                        <p:par>
                          <p:cTn id="64" fill="hold">
                            <p:stCondLst>
                              <p:cond delay="4980"/>
                            </p:stCondLst>
                            <p:childTnLst>
                              <p:par>
                                <p:cTn id="65" presetID="42"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anim calcmode="lin" valueType="num">
                                      <p:cBhvr>
                                        <p:cTn id="68" dur="500" fill="hold"/>
                                        <p:tgtEl>
                                          <p:spTgt spid="58"/>
                                        </p:tgtEl>
                                        <p:attrNameLst>
                                          <p:attrName>ppt_x</p:attrName>
                                        </p:attrNameLst>
                                      </p:cBhvr>
                                      <p:tavLst>
                                        <p:tav tm="0">
                                          <p:val>
                                            <p:strVal val="#ppt_x"/>
                                          </p:val>
                                        </p:tav>
                                        <p:tav tm="100000">
                                          <p:val>
                                            <p:strVal val="#ppt_x"/>
                                          </p:val>
                                        </p:tav>
                                      </p:tavLst>
                                    </p:anim>
                                    <p:anim calcmode="lin" valueType="num">
                                      <p:cBhvr>
                                        <p:cTn id="69" dur="500" fill="hold"/>
                                        <p:tgtEl>
                                          <p:spTgt spid="58"/>
                                        </p:tgtEl>
                                        <p:attrNameLst>
                                          <p:attrName>ppt_y</p:attrName>
                                        </p:attrNameLst>
                                      </p:cBhvr>
                                      <p:tavLst>
                                        <p:tav tm="0">
                                          <p:val>
                                            <p:strVal val="#ppt_y+.1"/>
                                          </p:val>
                                        </p:tav>
                                        <p:tav tm="100000">
                                          <p:val>
                                            <p:strVal val="#ppt_y"/>
                                          </p:val>
                                        </p:tav>
                                      </p:tavLst>
                                    </p:anim>
                                  </p:childTnLst>
                                </p:cTn>
                              </p:par>
                            </p:childTnLst>
                          </p:cTn>
                        </p:par>
                        <p:par>
                          <p:cTn id="70" fill="hold">
                            <p:stCondLst>
                              <p:cond delay="5480"/>
                            </p:stCondLst>
                            <p:childTnLst>
                              <p:par>
                                <p:cTn id="71" presetID="22" presetClass="entr" presetSubtype="4"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down)">
                                      <p:cBhvr>
                                        <p:cTn id="73" dur="500"/>
                                        <p:tgtEl>
                                          <p:spTgt spid="75"/>
                                        </p:tgtEl>
                                      </p:cBhvr>
                                    </p:animEffect>
                                  </p:childTnLst>
                                </p:cTn>
                              </p:par>
                            </p:childTnLst>
                          </p:cTn>
                        </p:par>
                        <p:par>
                          <p:cTn id="74" fill="hold">
                            <p:stCondLst>
                              <p:cond delay="5980"/>
                            </p:stCondLst>
                            <p:childTnLst>
                              <p:par>
                                <p:cTn id="75" presetID="52"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Scale>
                                      <p:cBhvr>
                                        <p:cTn id="77"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69"/>
                                        </p:tgtEl>
                                        <p:attrNameLst>
                                          <p:attrName>ppt_x</p:attrName>
                                          <p:attrName>ppt_y</p:attrName>
                                        </p:attrNameLst>
                                      </p:cBhvr>
                                    </p:animMotion>
                                    <p:animEffect transition="in" filter="fade">
                                      <p:cBhvr>
                                        <p:cTn id="79" dur="500"/>
                                        <p:tgtEl>
                                          <p:spTgt spid="69"/>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Scale>
                                      <p:cBhvr>
                                        <p:cTn id="82" dur="5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500" decel="50000" fill="hold">
                                          <p:stCondLst>
                                            <p:cond delay="0"/>
                                          </p:stCondLst>
                                        </p:cTn>
                                        <p:tgtEl>
                                          <p:spTgt spid="72"/>
                                        </p:tgtEl>
                                        <p:attrNameLst>
                                          <p:attrName>ppt_x</p:attrName>
                                          <p:attrName>ppt_y</p:attrName>
                                        </p:attrNameLst>
                                      </p:cBhvr>
                                    </p:animMotion>
                                    <p:animEffect transition="in" filter="fade">
                                      <p:cBhvr>
                                        <p:cTn id="8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67" grpId="0" animBg="1"/>
      <p:bldP spid="68" grpId="0" animBg="1"/>
      <p:bldP spid="69" grpId="0" animBg="1"/>
      <p:bldP spid="70" grpId="0"/>
      <p:bldP spid="71" grpId="0"/>
      <p:bldP spid="72" grpId="0"/>
      <p:bldP spid="73" grpId="0"/>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2" name="椭圆 21"/>
          <p:cNvSpPr/>
          <p:nvPr/>
        </p:nvSpPr>
        <p:spPr bwMode="auto">
          <a:xfrm>
            <a:off x="1029502" y="2390840"/>
            <a:ext cx="2952328" cy="2952328"/>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27" name="TextBox 26"/>
          <p:cNvSpPr txBox="1"/>
          <p:nvPr/>
        </p:nvSpPr>
        <p:spPr>
          <a:xfrm>
            <a:off x="5378301" y="147587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28" name="TextBox 27"/>
          <p:cNvSpPr txBox="1"/>
          <p:nvPr/>
        </p:nvSpPr>
        <p:spPr>
          <a:xfrm>
            <a:off x="5378301" y="178496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9" name="TextBox 28"/>
          <p:cNvSpPr txBox="1"/>
          <p:nvPr/>
        </p:nvSpPr>
        <p:spPr>
          <a:xfrm>
            <a:off x="5378301" y="2625291"/>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0" name="TextBox 29"/>
          <p:cNvSpPr txBox="1"/>
          <p:nvPr/>
        </p:nvSpPr>
        <p:spPr>
          <a:xfrm>
            <a:off x="5378301" y="2934379"/>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1" name="TextBox 30"/>
          <p:cNvSpPr txBox="1"/>
          <p:nvPr/>
        </p:nvSpPr>
        <p:spPr>
          <a:xfrm>
            <a:off x="5378301" y="3822714"/>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2" name="TextBox 31"/>
          <p:cNvSpPr txBox="1"/>
          <p:nvPr/>
        </p:nvSpPr>
        <p:spPr>
          <a:xfrm>
            <a:off x="5378301" y="4131803"/>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3" name="TextBox 32"/>
          <p:cNvSpPr txBox="1"/>
          <p:nvPr/>
        </p:nvSpPr>
        <p:spPr>
          <a:xfrm>
            <a:off x="5374804" y="509101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4" name="TextBox 33"/>
          <p:cNvSpPr txBox="1"/>
          <p:nvPr/>
        </p:nvSpPr>
        <p:spPr>
          <a:xfrm>
            <a:off x="5374805" y="540010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5" name="TextBox 34"/>
          <p:cNvSpPr txBox="1"/>
          <p:nvPr/>
        </p:nvSpPr>
        <p:spPr>
          <a:xfrm>
            <a:off x="1855569" y="3423916"/>
            <a:ext cx="1300194" cy="707887"/>
          </a:xfrm>
          <a:prstGeom prst="rect">
            <a:avLst/>
          </a:prstGeom>
          <a:noFill/>
        </p:spPr>
        <p:txBody>
          <a:bodyPr wrap="square" lIns="91428" tIns="45714" rIns="91428" bIns="45714" rtlCol="0">
            <a:spAutoFit/>
          </a:bodyPr>
          <a:lstStyle/>
          <a:p>
            <a:pPr algn="ctr"/>
            <a:r>
              <a:rPr lang="zh-CN" altLang="en-US" sz="2000" dirty="0">
                <a:solidFill>
                  <a:srgbClr val="F8F8F8"/>
                </a:solidFill>
                <a:latin typeface="+mn-ea"/>
                <a:ea typeface="+mn-ea"/>
              </a:rPr>
              <a:t>重点工作落实情况</a:t>
            </a:r>
          </a:p>
        </p:txBody>
      </p:sp>
      <p:grpSp>
        <p:nvGrpSpPr>
          <p:cNvPr id="2" name="组合 1"/>
          <p:cNvGrpSpPr/>
          <p:nvPr/>
        </p:nvGrpSpPr>
        <p:grpSpPr>
          <a:xfrm>
            <a:off x="2505667" y="1765071"/>
            <a:ext cx="864096" cy="864096"/>
            <a:chOff x="2505666" y="1765071"/>
            <a:chExt cx="864096" cy="864096"/>
          </a:xfrm>
        </p:grpSpPr>
        <p:sp>
          <p:nvSpPr>
            <p:cNvPr id="23" name="椭圆 22"/>
            <p:cNvSpPr/>
            <p:nvPr/>
          </p:nvSpPr>
          <p:spPr bwMode="auto">
            <a:xfrm>
              <a:off x="2505666" y="1765071"/>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6" name="TextBox 35"/>
            <p:cNvSpPr txBox="1"/>
            <p:nvPr/>
          </p:nvSpPr>
          <p:spPr>
            <a:xfrm>
              <a:off x="2563333" y="1845204"/>
              <a:ext cx="726481" cy="646331"/>
            </a:xfrm>
            <a:prstGeom prst="rect">
              <a:avLst/>
            </a:prstGeom>
            <a:noFill/>
          </p:spPr>
          <p:txBody>
            <a:bodyPr wrap="none" rtlCol="0">
              <a:spAutoFit/>
            </a:bodyPr>
            <a:lstStyle/>
            <a:p>
              <a:r>
                <a:rPr lang="en-US" altLang="zh-CN" sz="3600" dirty="0">
                  <a:solidFill>
                    <a:srgbClr val="F8F8F8"/>
                  </a:solidFill>
                  <a:latin typeface="+mn-ea"/>
                  <a:ea typeface="+mn-ea"/>
                </a:rPr>
                <a:t>01</a:t>
              </a:r>
              <a:endParaRPr lang="zh-CN" altLang="en-US" sz="3600" dirty="0">
                <a:solidFill>
                  <a:srgbClr val="F8F8F8"/>
                </a:solidFill>
                <a:latin typeface="+mn-ea"/>
                <a:ea typeface="+mn-ea"/>
              </a:endParaRPr>
            </a:p>
          </p:txBody>
        </p:sp>
      </p:grpSp>
      <p:grpSp>
        <p:nvGrpSpPr>
          <p:cNvPr id="3" name="组合 2"/>
          <p:cNvGrpSpPr/>
          <p:nvPr/>
        </p:nvGrpSpPr>
        <p:grpSpPr>
          <a:xfrm>
            <a:off x="3405768" y="2600175"/>
            <a:ext cx="864096" cy="864096"/>
            <a:chOff x="3405766" y="2600174"/>
            <a:chExt cx="864096" cy="864096"/>
          </a:xfrm>
        </p:grpSpPr>
        <p:sp>
          <p:nvSpPr>
            <p:cNvPr id="24" name="椭圆 23"/>
            <p:cNvSpPr/>
            <p:nvPr/>
          </p:nvSpPr>
          <p:spPr bwMode="auto">
            <a:xfrm>
              <a:off x="3405766" y="2600174"/>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7" name="TextBox 36"/>
            <p:cNvSpPr txBox="1"/>
            <p:nvPr/>
          </p:nvSpPr>
          <p:spPr>
            <a:xfrm>
              <a:off x="3452334" y="2708805"/>
              <a:ext cx="726481" cy="646331"/>
            </a:xfrm>
            <a:prstGeom prst="rect">
              <a:avLst/>
            </a:prstGeom>
            <a:noFill/>
          </p:spPr>
          <p:txBody>
            <a:bodyPr wrap="none" rtlCol="0">
              <a:spAutoFit/>
            </a:bodyPr>
            <a:lstStyle/>
            <a:p>
              <a:r>
                <a:rPr lang="en-US" altLang="zh-CN" sz="3600" dirty="0">
                  <a:solidFill>
                    <a:srgbClr val="F8F8F8"/>
                  </a:solidFill>
                  <a:latin typeface="+mn-ea"/>
                  <a:ea typeface="+mn-ea"/>
                </a:rPr>
                <a:t>02</a:t>
              </a:r>
              <a:endParaRPr lang="zh-CN" altLang="en-US" sz="3600" dirty="0">
                <a:solidFill>
                  <a:srgbClr val="F8F8F8"/>
                </a:solidFill>
                <a:latin typeface="+mn-ea"/>
                <a:ea typeface="+mn-ea"/>
              </a:endParaRPr>
            </a:p>
          </p:txBody>
        </p:sp>
      </p:grpSp>
      <p:grpSp>
        <p:nvGrpSpPr>
          <p:cNvPr id="5" name="组合 4"/>
          <p:cNvGrpSpPr/>
          <p:nvPr/>
        </p:nvGrpSpPr>
        <p:grpSpPr>
          <a:xfrm>
            <a:off x="3593472" y="3855820"/>
            <a:ext cx="864096" cy="864096"/>
            <a:chOff x="3593471" y="3855820"/>
            <a:chExt cx="864096" cy="864096"/>
          </a:xfrm>
        </p:grpSpPr>
        <p:sp>
          <p:nvSpPr>
            <p:cNvPr id="25" name="椭圆 24"/>
            <p:cNvSpPr/>
            <p:nvPr/>
          </p:nvSpPr>
          <p:spPr bwMode="auto">
            <a:xfrm>
              <a:off x="3593471" y="38558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8" name="TextBox 37"/>
            <p:cNvSpPr txBox="1"/>
            <p:nvPr/>
          </p:nvSpPr>
          <p:spPr>
            <a:xfrm>
              <a:off x="3655533" y="3978804"/>
              <a:ext cx="726481" cy="646331"/>
            </a:xfrm>
            <a:prstGeom prst="rect">
              <a:avLst/>
            </a:prstGeom>
            <a:noFill/>
          </p:spPr>
          <p:txBody>
            <a:bodyPr wrap="none" rtlCol="0">
              <a:spAutoFit/>
            </a:bodyPr>
            <a:lstStyle/>
            <a:p>
              <a:r>
                <a:rPr lang="en-US" altLang="zh-CN" sz="3600" dirty="0">
                  <a:solidFill>
                    <a:srgbClr val="F8F8F8"/>
                  </a:solidFill>
                  <a:latin typeface="+mn-ea"/>
                  <a:ea typeface="+mn-ea"/>
                </a:rPr>
                <a:t>03</a:t>
              </a:r>
              <a:endParaRPr lang="zh-CN" altLang="en-US" sz="3600" dirty="0">
                <a:solidFill>
                  <a:srgbClr val="F8F8F8"/>
                </a:solidFill>
                <a:latin typeface="+mn-ea"/>
                <a:ea typeface="+mn-ea"/>
              </a:endParaRPr>
            </a:p>
          </p:txBody>
        </p:sp>
      </p:grpSp>
      <p:grpSp>
        <p:nvGrpSpPr>
          <p:cNvPr id="6" name="组合 5"/>
          <p:cNvGrpSpPr/>
          <p:nvPr/>
        </p:nvGrpSpPr>
        <p:grpSpPr>
          <a:xfrm>
            <a:off x="2937716" y="4809209"/>
            <a:ext cx="864096" cy="864096"/>
            <a:chOff x="2937714" y="4911120"/>
            <a:chExt cx="864096" cy="864096"/>
          </a:xfrm>
        </p:grpSpPr>
        <p:sp>
          <p:nvSpPr>
            <p:cNvPr id="26" name="椭圆 25"/>
            <p:cNvSpPr/>
            <p:nvPr/>
          </p:nvSpPr>
          <p:spPr bwMode="auto">
            <a:xfrm>
              <a:off x="2937714" y="49111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9" name="TextBox 38"/>
            <p:cNvSpPr txBox="1"/>
            <p:nvPr/>
          </p:nvSpPr>
          <p:spPr>
            <a:xfrm>
              <a:off x="2982433" y="5020204"/>
              <a:ext cx="726481" cy="646331"/>
            </a:xfrm>
            <a:prstGeom prst="rect">
              <a:avLst/>
            </a:prstGeom>
            <a:noFill/>
          </p:spPr>
          <p:txBody>
            <a:bodyPr wrap="none" rtlCol="0">
              <a:spAutoFit/>
            </a:bodyPr>
            <a:lstStyle/>
            <a:p>
              <a:r>
                <a:rPr lang="en-US" altLang="zh-CN" sz="3600" dirty="0">
                  <a:solidFill>
                    <a:srgbClr val="F8F8F8"/>
                  </a:solidFill>
                  <a:latin typeface="+mn-ea"/>
                  <a:ea typeface="+mn-ea"/>
                </a:rPr>
                <a:t>04</a:t>
              </a:r>
              <a:endParaRPr lang="zh-CN" altLang="en-US" sz="3600" dirty="0">
                <a:solidFill>
                  <a:srgbClr val="F8F8F8"/>
                </a:solidFill>
                <a:latin typeface="+mn-ea"/>
                <a:ea typeface="+mn-ea"/>
              </a:endParaRPr>
            </a:p>
          </p:txBody>
        </p:sp>
      </p:grpSp>
    </p:spTree>
    <p:extLst>
      <p:ext uri="{BB962C8B-B14F-4D97-AF65-F5344CB8AC3E}">
        <p14:creationId xmlns:p14="http://schemas.microsoft.com/office/powerpoint/2010/main" val="2674115449"/>
      </p:ext>
    </p:extLst>
  </p:cSld>
  <p:clrMapOvr>
    <a:masterClrMapping/>
  </p:clrMapOvr>
  <p:transition spd="slow" advTm="576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childTnLst>
                          </p:cTn>
                        </p:par>
                        <p:par>
                          <p:cTn id="33" fill="hold">
                            <p:stCondLst>
                              <p:cond delay="2480"/>
                            </p:stCondLst>
                            <p:childTnLst>
                              <p:par>
                                <p:cTn id="34" presetID="5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Scale>
                                      <p:cBhvr>
                                        <p:cTn id="3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
                                        </p:tgtEl>
                                        <p:attrNameLst>
                                          <p:attrName>ppt_x</p:attrName>
                                          <p:attrName>ppt_y</p:attrName>
                                        </p:attrNameLst>
                                      </p:cBhvr>
                                    </p:animMotion>
                                    <p:animEffect transition="in" filter="fade">
                                      <p:cBhvr>
                                        <p:cTn id="38" dur="1000"/>
                                        <p:tgtEl>
                                          <p:spTgt spid="2"/>
                                        </p:tgtEl>
                                      </p:cBhvr>
                                    </p:animEffect>
                                  </p:childTnLst>
                                </p:cTn>
                              </p:par>
                              <p:par>
                                <p:cTn id="39" presetID="52" presetClass="entr" presetSubtype="0" fill="hold" nodeType="withEffect">
                                  <p:stCondLst>
                                    <p:cond delay="200"/>
                                  </p:stCondLst>
                                  <p:childTnLst>
                                    <p:set>
                                      <p:cBhvr>
                                        <p:cTn id="40" dur="1" fill="hold">
                                          <p:stCondLst>
                                            <p:cond delay="0"/>
                                          </p:stCondLst>
                                        </p:cTn>
                                        <p:tgtEl>
                                          <p:spTgt spid="3"/>
                                        </p:tgtEl>
                                        <p:attrNameLst>
                                          <p:attrName>style.visibility</p:attrName>
                                        </p:attrNameLst>
                                      </p:cBhvr>
                                      <p:to>
                                        <p:strVal val="visible"/>
                                      </p:to>
                                    </p:set>
                                    <p:animScale>
                                      <p:cBhvr>
                                        <p:cTn id="4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
                                        </p:tgtEl>
                                        <p:attrNameLst>
                                          <p:attrName>ppt_x</p:attrName>
                                          <p:attrName>ppt_y</p:attrName>
                                        </p:attrNameLst>
                                      </p:cBhvr>
                                    </p:animMotion>
                                    <p:animEffect transition="in" filter="fade">
                                      <p:cBhvr>
                                        <p:cTn id="43" dur="1000"/>
                                        <p:tgtEl>
                                          <p:spTgt spid="3"/>
                                        </p:tgtEl>
                                      </p:cBhvr>
                                    </p:animEffect>
                                  </p:childTnLst>
                                </p:cTn>
                              </p:par>
                              <p:par>
                                <p:cTn id="44" presetID="52" presetClass="entr" presetSubtype="0" fill="hold" nodeType="withEffect">
                                  <p:stCondLst>
                                    <p:cond delay="400"/>
                                  </p:stCondLst>
                                  <p:childTnLst>
                                    <p:set>
                                      <p:cBhvr>
                                        <p:cTn id="45" dur="1" fill="hold">
                                          <p:stCondLst>
                                            <p:cond delay="0"/>
                                          </p:stCondLst>
                                        </p:cTn>
                                        <p:tgtEl>
                                          <p:spTgt spid="5"/>
                                        </p:tgtEl>
                                        <p:attrNameLst>
                                          <p:attrName>style.visibility</p:attrName>
                                        </p:attrNameLst>
                                      </p:cBhvr>
                                      <p:to>
                                        <p:strVal val="visible"/>
                                      </p:to>
                                    </p:set>
                                    <p:animScale>
                                      <p:cBhvr>
                                        <p:cTn id="4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5"/>
                                        </p:tgtEl>
                                        <p:attrNameLst>
                                          <p:attrName>ppt_x</p:attrName>
                                          <p:attrName>ppt_y</p:attrName>
                                        </p:attrNameLst>
                                      </p:cBhvr>
                                    </p:animMotion>
                                    <p:animEffect transition="in" filter="fade">
                                      <p:cBhvr>
                                        <p:cTn id="48" dur="1000"/>
                                        <p:tgtEl>
                                          <p:spTgt spid="5"/>
                                        </p:tgtEl>
                                      </p:cBhvr>
                                    </p:animEffect>
                                  </p:childTnLst>
                                </p:cTn>
                              </p:par>
                              <p:par>
                                <p:cTn id="49" presetID="52" presetClass="entr" presetSubtype="0" fill="hold" nodeType="withEffect">
                                  <p:stCondLst>
                                    <p:cond delay="600"/>
                                  </p:stCondLst>
                                  <p:childTnLst>
                                    <p:set>
                                      <p:cBhvr>
                                        <p:cTn id="50" dur="1" fill="hold">
                                          <p:stCondLst>
                                            <p:cond delay="0"/>
                                          </p:stCondLst>
                                        </p:cTn>
                                        <p:tgtEl>
                                          <p:spTgt spid="6"/>
                                        </p:tgtEl>
                                        <p:attrNameLst>
                                          <p:attrName>style.visibility</p:attrName>
                                        </p:attrNameLst>
                                      </p:cBhvr>
                                      <p:to>
                                        <p:strVal val="visible"/>
                                      </p:to>
                                    </p:set>
                                    <p:animScale>
                                      <p:cBhvr>
                                        <p:cTn id="5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
                                        </p:tgtEl>
                                        <p:attrNameLst>
                                          <p:attrName>ppt_x</p:attrName>
                                          <p:attrName>ppt_y</p:attrName>
                                        </p:attrNameLst>
                                      </p:cBhvr>
                                    </p:animMotion>
                                    <p:animEffect transition="in" filter="fade">
                                      <p:cBhvr>
                                        <p:cTn id="53" dur="1000"/>
                                        <p:tgtEl>
                                          <p:spTgt spid="6"/>
                                        </p:tgtEl>
                                      </p:cBhvr>
                                    </p:animEffect>
                                  </p:childTnLst>
                                </p:cTn>
                              </p:par>
                            </p:childTnLst>
                          </p:cTn>
                        </p:par>
                        <p:par>
                          <p:cTn id="54" fill="hold">
                            <p:stCondLst>
                              <p:cond delay="4080"/>
                            </p:stCondLst>
                            <p:childTnLst>
                              <p:par>
                                <p:cTn id="55" presetID="2" presetClass="entr" presetSubtype="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1+#ppt_w/2"/>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1+#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1+#ppt_w/2"/>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childTnLst>
                          </p:cTn>
                        </p:par>
                        <p:par>
                          <p:cTn id="71" fill="hold">
                            <p:stCondLst>
                              <p:cond delay="4580"/>
                            </p:stCondLst>
                            <p:childTnLst>
                              <p:par>
                                <p:cTn id="72" presetID="2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up)">
                                      <p:cBhvr>
                                        <p:cTn id="74" dur="500"/>
                                        <p:tgtEl>
                                          <p:spTgt spid="2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4" grpId="0" animBg="1"/>
      <p:bldP spid="84" grpId="1" animBg="1"/>
      <p:bldP spid="4" grpId="0" animBg="1"/>
      <p:bldP spid="22" grpId="0" animBg="1"/>
      <p:bldP spid="27" grpId="0"/>
      <p:bldP spid="28" grpId="0"/>
      <p:bldP spid="29" grpId="0"/>
      <p:bldP spid="30" grpId="0"/>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团队建设情况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4" name="Rectangle 11"/>
          <p:cNvSpPr>
            <a:spLocks noChangeArrowheads="1"/>
          </p:cNvSpPr>
          <p:nvPr/>
        </p:nvSpPr>
        <p:spPr bwMode="auto">
          <a:xfrm>
            <a:off x="0" y="3043552"/>
            <a:ext cx="3878915" cy="192269"/>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5" name="Rectangle 12"/>
          <p:cNvSpPr>
            <a:spLocks noChangeArrowheads="1"/>
          </p:cNvSpPr>
          <p:nvPr/>
        </p:nvSpPr>
        <p:spPr bwMode="auto">
          <a:xfrm>
            <a:off x="2" y="3371612"/>
            <a:ext cx="6185721" cy="192269"/>
          </a:xfrm>
          <a:prstGeom prst="rect">
            <a:avLst/>
          </a:prstGeom>
          <a:solidFill>
            <a:schemeClr val="tx2"/>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6" name="Rectangle 13"/>
          <p:cNvSpPr>
            <a:spLocks noChangeArrowheads="1"/>
          </p:cNvSpPr>
          <p:nvPr/>
        </p:nvSpPr>
        <p:spPr bwMode="auto">
          <a:xfrm>
            <a:off x="3" y="3716494"/>
            <a:ext cx="8883596" cy="192271"/>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7" name="Rectangle 14"/>
          <p:cNvSpPr>
            <a:spLocks noChangeArrowheads="1"/>
          </p:cNvSpPr>
          <p:nvPr/>
        </p:nvSpPr>
        <p:spPr bwMode="auto">
          <a:xfrm>
            <a:off x="2" y="4040948"/>
            <a:ext cx="6807410" cy="192269"/>
          </a:xfrm>
          <a:prstGeom prst="rect">
            <a:avLst/>
          </a:prstGeom>
          <a:solidFill>
            <a:schemeClr val="tx2"/>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8" name="Rectangle 15"/>
          <p:cNvSpPr>
            <a:spLocks noChangeArrowheads="1"/>
          </p:cNvSpPr>
          <p:nvPr/>
        </p:nvSpPr>
        <p:spPr bwMode="auto">
          <a:xfrm>
            <a:off x="0" y="4390637"/>
            <a:ext cx="4473747" cy="191067"/>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grpSp>
        <p:nvGrpSpPr>
          <p:cNvPr id="29" name="组合 28"/>
          <p:cNvGrpSpPr/>
          <p:nvPr/>
        </p:nvGrpSpPr>
        <p:grpSpPr>
          <a:xfrm>
            <a:off x="3240825" y="1960839"/>
            <a:ext cx="1274985" cy="1274983"/>
            <a:chOff x="2438400" y="1484313"/>
            <a:chExt cx="1684338" cy="1684337"/>
          </a:xfrm>
        </p:grpSpPr>
        <p:sp>
          <p:nvSpPr>
            <p:cNvPr id="30"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TextBox 30"/>
            <p:cNvSpPr txBox="1"/>
            <p:nvPr/>
          </p:nvSpPr>
          <p:spPr>
            <a:xfrm>
              <a:off x="2690893" y="1903716"/>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服务型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2" name="组合 31"/>
          <p:cNvGrpSpPr/>
          <p:nvPr/>
        </p:nvGrpSpPr>
        <p:grpSpPr>
          <a:xfrm>
            <a:off x="5534723" y="2288899"/>
            <a:ext cx="1274985" cy="1274983"/>
            <a:chOff x="4879975" y="1917700"/>
            <a:chExt cx="1684338" cy="1684337"/>
          </a:xfrm>
        </p:grpSpPr>
        <p:sp>
          <p:nvSpPr>
            <p:cNvPr id="33"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TextBox 33"/>
            <p:cNvSpPr txBox="1"/>
            <p:nvPr/>
          </p:nvSpPr>
          <p:spPr>
            <a:xfrm>
              <a:off x="5160594" y="2375830"/>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竞争型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grpSp>
        <p:nvGrpSpPr>
          <p:cNvPr id="35" name="组合 34"/>
          <p:cNvGrpSpPr/>
          <p:nvPr/>
        </p:nvGrpSpPr>
        <p:grpSpPr>
          <a:xfrm>
            <a:off x="8246106" y="2634982"/>
            <a:ext cx="1274985" cy="1273783"/>
            <a:chOff x="8367713" y="2374900"/>
            <a:chExt cx="1684338" cy="1682750"/>
          </a:xfrm>
        </p:grpSpPr>
        <p:sp>
          <p:nvSpPr>
            <p:cNvPr id="36"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TextBox 36"/>
            <p:cNvSpPr txBox="1"/>
            <p:nvPr/>
          </p:nvSpPr>
          <p:spPr>
            <a:xfrm>
              <a:off x="8671294" y="2795749"/>
              <a:ext cx="1158789" cy="853845"/>
            </a:xfrm>
            <a:prstGeom prst="rect">
              <a:avLst/>
            </a:prstGeom>
            <a:noFill/>
          </p:spPr>
          <p:txBody>
            <a:bodyPr wrap="none" rtlCol="0">
              <a:spAutoFit/>
            </a:bodyPr>
            <a:lstStyle/>
            <a:p>
              <a:pPr algn="ctr"/>
              <a:r>
                <a:rPr lang="zh-CN" altLang="en-US" dirty="0" smtClean="0">
                  <a:solidFill>
                    <a:schemeClr val="tx2"/>
                  </a:solidFill>
                  <a:latin typeface="+mn-ea"/>
                  <a:ea typeface="+mn-ea"/>
                </a:rPr>
                <a:t>学习型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8" name="组合 37"/>
          <p:cNvGrpSpPr/>
          <p:nvPr/>
        </p:nvGrpSpPr>
        <p:grpSpPr>
          <a:xfrm>
            <a:off x="6169320" y="4040949"/>
            <a:ext cx="1274985" cy="1274983"/>
            <a:chOff x="6307138" y="4232275"/>
            <a:chExt cx="1684338" cy="1684337"/>
          </a:xfrm>
        </p:grpSpPr>
        <p:sp>
          <p:nvSpPr>
            <p:cNvPr id="39"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TextBox 39"/>
            <p:cNvSpPr txBox="1"/>
            <p:nvPr/>
          </p:nvSpPr>
          <p:spPr>
            <a:xfrm>
              <a:off x="6590266" y="4698296"/>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创新型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en-US" altLang="zh-CN" dirty="0" smtClean="0">
                <a:solidFill>
                  <a:schemeClr val="tx2"/>
                </a:solidFill>
                <a:latin typeface="+mn-ea"/>
                <a:ea typeface="+mn-ea"/>
              </a:endParaRPr>
            </a:p>
          </p:txBody>
        </p:sp>
      </p:grpSp>
      <p:grpSp>
        <p:nvGrpSpPr>
          <p:cNvPr id="41" name="组合 40"/>
          <p:cNvGrpSpPr/>
          <p:nvPr/>
        </p:nvGrpSpPr>
        <p:grpSpPr>
          <a:xfrm>
            <a:off x="3836858" y="4390638"/>
            <a:ext cx="1273781" cy="1273783"/>
            <a:chOff x="3225800" y="4694238"/>
            <a:chExt cx="1682750" cy="1682750"/>
          </a:xfrm>
        </p:grpSpPr>
        <p:sp>
          <p:nvSpPr>
            <p:cNvPr id="42"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3502221" y="5108690"/>
              <a:ext cx="1158791" cy="853845"/>
            </a:xfrm>
            <a:prstGeom prst="rect">
              <a:avLst/>
            </a:prstGeom>
            <a:noFill/>
          </p:spPr>
          <p:txBody>
            <a:bodyPr wrap="none" rtlCol="0">
              <a:spAutoFit/>
            </a:bodyPr>
            <a:lstStyle/>
            <a:p>
              <a:pPr algn="ctr"/>
              <a:r>
                <a:rPr lang="zh-CN" altLang="en-US" dirty="0" smtClean="0">
                  <a:solidFill>
                    <a:schemeClr val="tx2"/>
                  </a:solidFill>
                  <a:latin typeface="+mn-ea"/>
                  <a:ea typeface="+mn-ea"/>
                </a:rPr>
                <a:t>合作型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sp>
        <p:nvSpPr>
          <p:cNvPr id="44" name="等腰三角形 1"/>
          <p:cNvSpPr/>
          <p:nvPr/>
        </p:nvSpPr>
        <p:spPr bwMode="auto">
          <a:xfrm flipV="1">
            <a:off x="3157077" y="1835700"/>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3002831" y="991815"/>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服务型团队建设情况文字可以在这里简要说明。</a:t>
            </a:r>
          </a:p>
        </p:txBody>
      </p:sp>
      <p:sp>
        <p:nvSpPr>
          <p:cNvPr id="46" name="等腰三角形 1"/>
          <p:cNvSpPr/>
          <p:nvPr/>
        </p:nvSpPr>
        <p:spPr bwMode="auto">
          <a:xfrm flipV="1">
            <a:off x="5395311" y="2190541"/>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5241065" y="140731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竞争型团队建设情况文字可以在这里简要说明。</a:t>
            </a:r>
          </a:p>
        </p:txBody>
      </p:sp>
      <p:sp>
        <p:nvSpPr>
          <p:cNvPr id="48" name="等腰三角形 1"/>
          <p:cNvSpPr/>
          <p:nvPr/>
        </p:nvSpPr>
        <p:spPr bwMode="auto">
          <a:xfrm flipV="1">
            <a:off x="8138510" y="2545384"/>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9" name="TextBox 48"/>
          <p:cNvSpPr txBox="1"/>
          <p:nvPr/>
        </p:nvSpPr>
        <p:spPr>
          <a:xfrm>
            <a:off x="7984264" y="17621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学习型团队建设情况文字可以在这里简要说明。</a:t>
            </a:r>
          </a:p>
        </p:txBody>
      </p:sp>
      <p:sp>
        <p:nvSpPr>
          <p:cNvPr id="50" name="等腰三角形 1"/>
          <p:cNvSpPr/>
          <p:nvPr/>
        </p:nvSpPr>
        <p:spPr bwMode="auto">
          <a:xfrm>
            <a:off x="6104995" y="5315928"/>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1" name="TextBox 50"/>
          <p:cNvSpPr txBox="1"/>
          <p:nvPr/>
        </p:nvSpPr>
        <p:spPr>
          <a:xfrm>
            <a:off x="5950749" y="547975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创新型团队建设情况文字可以在这里简要说明。</a:t>
            </a:r>
          </a:p>
        </p:txBody>
      </p:sp>
      <p:sp>
        <p:nvSpPr>
          <p:cNvPr id="52" name="等腰三角形 1"/>
          <p:cNvSpPr/>
          <p:nvPr/>
        </p:nvSpPr>
        <p:spPr bwMode="auto">
          <a:xfrm>
            <a:off x="3771226" y="5602533"/>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3616980" y="57663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合作型团队建设情况文字可以在这里简要说明。</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984368130"/>
      </p:ext>
    </p:extLst>
  </p:cSld>
  <p:clrMapOvr>
    <a:masterClrMapping/>
  </p:clrMapOvr>
  <p:transition spd="slow" advTm="113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4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900"/>
                            </p:stCondLst>
                            <p:childTnLst>
                              <p:par>
                                <p:cTn id="31" presetID="31"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300" fill="hold"/>
                                        <p:tgtEl>
                                          <p:spTgt spid="44"/>
                                        </p:tgtEl>
                                        <p:attrNameLst>
                                          <p:attrName>ppt_w</p:attrName>
                                        </p:attrNameLst>
                                      </p:cBhvr>
                                      <p:tavLst>
                                        <p:tav tm="0">
                                          <p:val>
                                            <p:fltVal val="0"/>
                                          </p:val>
                                        </p:tav>
                                        <p:tav tm="100000">
                                          <p:val>
                                            <p:strVal val="#ppt_w"/>
                                          </p:val>
                                        </p:tav>
                                      </p:tavLst>
                                    </p:anim>
                                    <p:anim calcmode="lin" valueType="num">
                                      <p:cBhvr>
                                        <p:cTn id="34" dur="300" fill="hold"/>
                                        <p:tgtEl>
                                          <p:spTgt spid="44"/>
                                        </p:tgtEl>
                                        <p:attrNameLst>
                                          <p:attrName>ppt_h</p:attrName>
                                        </p:attrNameLst>
                                      </p:cBhvr>
                                      <p:tavLst>
                                        <p:tav tm="0">
                                          <p:val>
                                            <p:fltVal val="0"/>
                                          </p:val>
                                        </p:tav>
                                        <p:tav tm="100000">
                                          <p:val>
                                            <p:strVal val="#ppt_h"/>
                                          </p:val>
                                        </p:tav>
                                      </p:tavLst>
                                    </p:anim>
                                    <p:anim calcmode="lin" valueType="num">
                                      <p:cBhvr>
                                        <p:cTn id="35" dur="300" fill="hold"/>
                                        <p:tgtEl>
                                          <p:spTgt spid="44"/>
                                        </p:tgtEl>
                                        <p:attrNameLst>
                                          <p:attrName>style.rotation</p:attrName>
                                        </p:attrNameLst>
                                      </p:cBhvr>
                                      <p:tavLst>
                                        <p:tav tm="0">
                                          <p:val>
                                            <p:fltVal val="90"/>
                                          </p:val>
                                        </p:tav>
                                        <p:tav tm="100000">
                                          <p:val>
                                            <p:fltVal val="0"/>
                                          </p:val>
                                        </p:tav>
                                      </p:tavLst>
                                    </p:anim>
                                    <p:animEffect transition="in" filter="fade">
                                      <p:cBhvr>
                                        <p:cTn id="36" dur="300"/>
                                        <p:tgtEl>
                                          <p:spTgt spid="44"/>
                                        </p:tgtEl>
                                      </p:cBhvr>
                                    </p:animEffect>
                                  </p:childTnLst>
                                </p:cTn>
                              </p:par>
                            </p:childTnLst>
                          </p:cTn>
                        </p:par>
                        <p:par>
                          <p:cTn id="37" fill="hold">
                            <p:stCondLst>
                              <p:cond delay="3200"/>
                            </p:stCondLst>
                            <p:childTnLst>
                              <p:par>
                                <p:cTn id="38" presetID="22" presetClass="entr" presetSubtype="4"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down)">
                                      <p:cBhvr>
                                        <p:cTn id="40" dur="500"/>
                                        <p:tgtEl>
                                          <p:spTgt spid="45"/>
                                        </p:tgtEl>
                                      </p:cBhvr>
                                    </p:animEffect>
                                  </p:childTnLst>
                                </p:cTn>
                              </p:par>
                            </p:childTnLst>
                          </p:cTn>
                        </p:par>
                        <p:par>
                          <p:cTn id="41" fill="hold">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2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4700"/>
                            </p:stCondLst>
                            <p:childTnLst>
                              <p:par>
                                <p:cTn id="50" presetID="31"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300" fill="hold"/>
                                        <p:tgtEl>
                                          <p:spTgt spid="46"/>
                                        </p:tgtEl>
                                        <p:attrNameLst>
                                          <p:attrName>ppt_w</p:attrName>
                                        </p:attrNameLst>
                                      </p:cBhvr>
                                      <p:tavLst>
                                        <p:tav tm="0">
                                          <p:val>
                                            <p:fltVal val="0"/>
                                          </p:val>
                                        </p:tav>
                                        <p:tav tm="100000">
                                          <p:val>
                                            <p:strVal val="#ppt_w"/>
                                          </p:val>
                                        </p:tav>
                                      </p:tavLst>
                                    </p:anim>
                                    <p:anim calcmode="lin" valueType="num">
                                      <p:cBhvr>
                                        <p:cTn id="53" dur="300" fill="hold"/>
                                        <p:tgtEl>
                                          <p:spTgt spid="46"/>
                                        </p:tgtEl>
                                        <p:attrNameLst>
                                          <p:attrName>ppt_h</p:attrName>
                                        </p:attrNameLst>
                                      </p:cBhvr>
                                      <p:tavLst>
                                        <p:tav tm="0">
                                          <p:val>
                                            <p:fltVal val="0"/>
                                          </p:val>
                                        </p:tav>
                                        <p:tav tm="100000">
                                          <p:val>
                                            <p:strVal val="#ppt_h"/>
                                          </p:val>
                                        </p:tav>
                                      </p:tavLst>
                                    </p:anim>
                                    <p:anim calcmode="lin" valueType="num">
                                      <p:cBhvr>
                                        <p:cTn id="54" dur="300" fill="hold"/>
                                        <p:tgtEl>
                                          <p:spTgt spid="46"/>
                                        </p:tgtEl>
                                        <p:attrNameLst>
                                          <p:attrName>style.rotation</p:attrName>
                                        </p:attrNameLst>
                                      </p:cBhvr>
                                      <p:tavLst>
                                        <p:tav tm="0">
                                          <p:val>
                                            <p:fltVal val="90"/>
                                          </p:val>
                                        </p:tav>
                                        <p:tav tm="100000">
                                          <p:val>
                                            <p:fltVal val="0"/>
                                          </p:val>
                                        </p:tav>
                                      </p:tavLst>
                                    </p:anim>
                                    <p:animEffect transition="in" filter="fade">
                                      <p:cBhvr>
                                        <p:cTn id="55" dur="300"/>
                                        <p:tgtEl>
                                          <p:spTgt spid="46"/>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000"/>
                            </p:stCondLst>
                            <p:childTnLst>
                              <p:par>
                                <p:cTn id="65" presetID="22" presetClass="entr" presetSubtype="4"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par>
                          <p:cTn id="68" fill="hold">
                            <p:stCondLst>
                              <p:cond delay="6500"/>
                            </p:stCondLst>
                            <p:childTnLst>
                              <p:par>
                                <p:cTn id="69" presetID="31" presetClass="entr" presetSubtype="0"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300" fill="hold"/>
                                        <p:tgtEl>
                                          <p:spTgt spid="48"/>
                                        </p:tgtEl>
                                        <p:attrNameLst>
                                          <p:attrName>ppt_w</p:attrName>
                                        </p:attrNameLst>
                                      </p:cBhvr>
                                      <p:tavLst>
                                        <p:tav tm="0">
                                          <p:val>
                                            <p:fltVal val="0"/>
                                          </p:val>
                                        </p:tav>
                                        <p:tav tm="100000">
                                          <p:val>
                                            <p:strVal val="#ppt_w"/>
                                          </p:val>
                                        </p:tav>
                                      </p:tavLst>
                                    </p:anim>
                                    <p:anim calcmode="lin" valueType="num">
                                      <p:cBhvr>
                                        <p:cTn id="72" dur="300" fill="hold"/>
                                        <p:tgtEl>
                                          <p:spTgt spid="48"/>
                                        </p:tgtEl>
                                        <p:attrNameLst>
                                          <p:attrName>ppt_h</p:attrName>
                                        </p:attrNameLst>
                                      </p:cBhvr>
                                      <p:tavLst>
                                        <p:tav tm="0">
                                          <p:val>
                                            <p:fltVal val="0"/>
                                          </p:val>
                                        </p:tav>
                                        <p:tav tm="100000">
                                          <p:val>
                                            <p:strVal val="#ppt_h"/>
                                          </p:val>
                                        </p:tav>
                                      </p:tavLst>
                                    </p:anim>
                                    <p:anim calcmode="lin" valueType="num">
                                      <p:cBhvr>
                                        <p:cTn id="73" dur="300" fill="hold"/>
                                        <p:tgtEl>
                                          <p:spTgt spid="48"/>
                                        </p:tgtEl>
                                        <p:attrNameLst>
                                          <p:attrName>style.rotation</p:attrName>
                                        </p:attrNameLst>
                                      </p:cBhvr>
                                      <p:tavLst>
                                        <p:tav tm="0">
                                          <p:val>
                                            <p:fltVal val="90"/>
                                          </p:val>
                                        </p:tav>
                                        <p:tav tm="100000">
                                          <p:val>
                                            <p:fltVal val="0"/>
                                          </p:val>
                                        </p:tav>
                                      </p:tavLst>
                                    </p:anim>
                                    <p:animEffect transition="in" filter="fade">
                                      <p:cBhvr>
                                        <p:cTn id="74" dur="300"/>
                                        <p:tgtEl>
                                          <p:spTgt spid="48"/>
                                        </p:tgtEl>
                                      </p:cBhvr>
                                    </p:animEffect>
                                  </p:childTnLst>
                                </p:cTn>
                              </p:par>
                            </p:childTnLst>
                          </p:cTn>
                        </p:par>
                        <p:par>
                          <p:cTn id="75" fill="hold">
                            <p:stCondLst>
                              <p:cond delay="6800"/>
                            </p:stCondLst>
                            <p:childTnLst>
                              <p:par>
                                <p:cTn id="76" presetID="22" presetClass="entr" presetSubtype="4"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down)">
                                      <p:cBhvr>
                                        <p:cTn id="78" dur="500"/>
                                        <p:tgtEl>
                                          <p:spTgt spid="49"/>
                                        </p:tgtEl>
                                      </p:cBhvr>
                                    </p:animEffect>
                                  </p:childTnLst>
                                </p:cTn>
                              </p:par>
                            </p:childTnLst>
                          </p:cTn>
                        </p:par>
                        <p:par>
                          <p:cTn id="79" fill="hold">
                            <p:stCondLst>
                              <p:cond delay="73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7800"/>
                            </p:stCondLst>
                            <p:childTnLst>
                              <p:par>
                                <p:cTn id="84" presetID="22" presetClass="entr" presetSubtype="1"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8300"/>
                            </p:stCondLst>
                            <p:childTnLst>
                              <p:par>
                                <p:cTn id="88" presetID="31"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p:cTn id="90" dur="300" fill="hold"/>
                                        <p:tgtEl>
                                          <p:spTgt spid="50"/>
                                        </p:tgtEl>
                                        <p:attrNameLst>
                                          <p:attrName>ppt_w</p:attrName>
                                        </p:attrNameLst>
                                      </p:cBhvr>
                                      <p:tavLst>
                                        <p:tav tm="0">
                                          <p:val>
                                            <p:fltVal val="0"/>
                                          </p:val>
                                        </p:tav>
                                        <p:tav tm="100000">
                                          <p:val>
                                            <p:strVal val="#ppt_w"/>
                                          </p:val>
                                        </p:tav>
                                      </p:tavLst>
                                    </p:anim>
                                    <p:anim calcmode="lin" valueType="num">
                                      <p:cBhvr>
                                        <p:cTn id="91" dur="300" fill="hold"/>
                                        <p:tgtEl>
                                          <p:spTgt spid="50"/>
                                        </p:tgtEl>
                                        <p:attrNameLst>
                                          <p:attrName>ppt_h</p:attrName>
                                        </p:attrNameLst>
                                      </p:cBhvr>
                                      <p:tavLst>
                                        <p:tav tm="0">
                                          <p:val>
                                            <p:fltVal val="0"/>
                                          </p:val>
                                        </p:tav>
                                        <p:tav tm="100000">
                                          <p:val>
                                            <p:strVal val="#ppt_h"/>
                                          </p:val>
                                        </p:tav>
                                      </p:tavLst>
                                    </p:anim>
                                    <p:anim calcmode="lin" valueType="num">
                                      <p:cBhvr>
                                        <p:cTn id="92" dur="300" fill="hold"/>
                                        <p:tgtEl>
                                          <p:spTgt spid="50"/>
                                        </p:tgtEl>
                                        <p:attrNameLst>
                                          <p:attrName>style.rotation</p:attrName>
                                        </p:attrNameLst>
                                      </p:cBhvr>
                                      <p:tavLst>
                                        <p:tav tm="0">
                                          <p:val>
                                            <p:fltVal val="90"/>
                                          </p:val>
                                        </p:tav>
                                        <p:tav tm="100000">
                                          <p:val>
                                            <p:fltVal val="0"/>
                                          </p:val>
                                        </p:tav>
                                      </p:tavLst>
                                    </p:anim>
                                    <p:animEffect transition="in" filter="fade">
                                      <p:cBhvr>
                                        <p:cTn id="93" dur="300"/>
                                        <p:tgtEl>
                                          <p:spTgt spid="50"/>
                                        </p:tgtEl>
                                      </p:cBhvr>
                                    </p:animEffect>
                                  </p:childTnLst>
                                </p:cTn>
                              </p:par>
                            </p:childTnLst>
                          </p:cTn>
                        </p:par>
                        <p:par>
                          <p:cTn id="94" fill="hold">
                            <p:stCondLst>
                              <p:cond delay="8600"/>
                            </p:stCondLst>
                            <p:childTnLst>
                              <p:par>
                                <p:cTn id="95" presetID="22" presetClass="entr" presetSubtype="1"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up)">
                                      <p:cBhvr>
                                        <p:cTn id="97" dur="500"/>
                                        <p:tgtEl>
                                          <p:spTgt spid="51"/>
                                        </p:tgtEl>
                                      </p:cBhvr>
                                    </p:animEffect>
                                  </p:childTnLst>
                                </p:cTn>
                              </p:par>
                            </p:childTnLst>
                          </p:cTn>
                        </p:par>
                        <p:par>
                          <p:cTn id="98" fill="hold">
                            <p:stCondLst>
                              <p:cond delay="91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p:stCondLst>
                              <p:cond delay="9600"/>
                            </p:stCondLst>
                            <p:childTnLst>
                              <p:par>
                                <p:cTn id="103" presetID="22" presetClass="entr" presetSubtype="1"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up)">
                                      <p:cBhvr>
                                        <p:cTn id="105" dur="500"/>
                                        <p:tgtEl>
                                          <p:spTgt spid="41"/>
                                        </p:tgtEl>
                                      </p:cBhvr>
                                    </p:animEffect>
                                  </p:childTnLst>
                                </p:cTn>
                              </p:par>
                            </p:childTnLst>
                          </p:cTn>
                        </p:par>
                        <p:par>
                          <p:cTn id="106" fill="hold">
                            <p:stCondLst>
                              <p:cond delay="10100"/>
                            </p:stCondLst>
                            <p:childTnLst>
                              <p:par>
                                <p:cTn id="107" presetID="31"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p:cTn id="109" dur="300" fill="hold"/>
                                        <p:tgtEl>
                                          <p:spTgt spid="52"/>
                                        </p:tgtEl>
                                        <p:attrNameLst>
                                          <p:attrName>ppt_w</p:attrName>
                                        </p:attrNameLst>
                                      </p:cBhvr>
                                      <p:tavLst>
                                        <p:tav tm="0">
                                          <p:val>
                                            <p:fltVal val="0"/>
                                          </p:val>
                                        </p:tav>
                                        <p:tav tm="100000">
                                          <p:val>
                                            <p:strVal val="#ppt_w"/>
                                          </p:val>
                                        </p:tav>
                                      </p:tavLst>
                                    </p:anim>
                                    <p:anim calcmode="lin" valueType="num">
                                      <p:cBhvr>
                                        <p:cTn id="110" dur="300" fill="hold"/>
                                        <p:tgtEl>
                                          <p:spTgt spid="52"/>
                                        </p:tgtEl>
                                        <p:attrNameLst>
                                          <p:attrName>ppt_h</p:attrName>
                                        </p:attrNameLst>
                                      </p:cBhvr>
                                      <p:tavLst>
                                        <p:tav tm="0">
                                          <p:val>
                                            <p:fltVal val="0"/>
                                          </p:val>
                                        </p:tav>
                                        <p:tav tm="100000">
                                          <p:val>
                                            <p:strVal val="#ppt_h"/>
                                          </p:val>
                                        </p:tav>
                                      </p:tavLst>
                                    </p:anim>
                                    <p:anim calcmode="lin" valueType="num">
                                      <p:cBhvr>
                                        <p:cTn id="111" dur="300" fill="hold"/>
                                        <p:tgtEl>
                                          <p:spTgt spid="52"/>
                                        </p:tgtEl>
                                        <p:attrNameLst>
                                          <p:attrName>style.rotation</p:attrName>
                                        </p:attrNameLst>
                                      </p:cBhvr>
                                      <p:tavLst>
                                        <p:tav tm="0">
                                          <p:val>
                                            <p:fltVal val="90"/>
                                          </p:val>
                                        </p:tav>
                                        <p:tav tm="100000">
                                          <p:val>
                                            <p:fltVal val="0"/>
                                          </p:val>
                                        </p:tav>
                                      </p:tavLst>
                                    </p:anim>
                                    <p:animEffect transition="in" filter="fade">
                                      <p:cBhvr>
                                        <p:cTn id="112" dur="300"/>
                                        <p:tgtEl>
                                          <p:spTgt spid="52"/>
                                        </p:tgtEl>
                                      </p:cBhvr>
                                    </p:animEffect>
                                  </p:childTnLst>
                                </p:cTn>
                              </p:par>
                            </p:childTnLst>
                          </p:cTn>
                        </p:par>
                        <p:par>
                          <p:cTn id="113" fill="hold">
                            <p:stCondLst>
                              <p:cond delay="10400"/>
                            </p:stCondLst>
                            <p:childTnLst>
                              <p:par>
                                <p:cTn id="114" presetID="22" presetClass="entr" presetSubtype="1" fill="hold" grpId="0" nodeType="after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up)">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4" grpId="0" animBg="1"/>
      <p:bldP spid="25" grpId="0" animBg="1"/>
      <p:bldP spid="26" grpId="0" animBg="1"/>
      <p:bldP spid="27" grpId="0" animBg="1"/>
      <p:bldP spid="28" grpId="0" animBg="1"/>
      <p:bldP spid="44" grpId="0" animBg="1"/>
      <p:bldP spid="45" grpId="0"/>
      <p:bldP spid="46" grpId="0" animBg="1"/>
      <p:bldP spid="47" grpId="0"/>
      <p:bldP spid="48" grpId="0" animBg="1"/>
      <p:bldP spid="49" grpId="0"/>
      <p:bldP spid="50" grpId="0" animBg="1"/>
      <p:bldP spid="51" grpId="0"/>
      <p:bldP spid="52"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培训学习情况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6602438" y="15567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8" name="TextBox 7"/>
          <p:cNvSpPr txBox="1"/>
          <p:nvPr/>
        </p:nvSpPr>
        <p:spPr>
          <a:xfrm>
            <a:off x="6589739" y="19547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9" name="直接连接符 8"/>
          <p:cNvCxnSpPr/>
          <p:nvPr/>
        </p:nvCxnSpPr>
        <p:spPr bwMode="auto">
          <a:xfrm flipH="1">
            <a:off x="6602561" y="19406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6602438" y="29664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1" name="TextBox 10"/>
          <p:cNvSpPr txBox="1"/>
          <p:nvPr/>
        </p:nvSpPr>
        <p:spPr>
          <a:xfrm>
            <a:off x="6589739" y="33644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2" name="直接连接符 11"/>
          <p:cNvCxnSpPr/>
          <p:nvPr/>
        </p:nvCxnSpPr>
        <p:spPr bwMode="auto">
          <a:xfrm flipH="1">
            <a:off x="6602561" y="3350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6602438" y="43634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6589739" y="4761479"/>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5" name="直接连接符 14"/>
          <p:cNvCxnSpPr/>
          <p:nvPr/>
        </p:nvCxnSpPr>
        <p:spPr bwMode="auto">
          <a:xfrm flipH="1">
            <a:off x="6602561" y="4747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Documents and Settings\Administrator\My Documents\11664993_113400201185_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076" y="1268763"/>
            <a:ext cx="6266662" cy="5320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085735"/>
      </p:ext>
    </p:extLst>
  </p:cSld>
  <p:clrMapOvr>
    <a:masterClrMapping/>
  </p:clrMapOvr>
  <p:transition spd="slow" advTm="496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2"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1000"/>
                                        <p:tgtEl>
                                          <p:spTgt spid="1026"/>
                                        </p:tgtEl>
                                      </p:cBhvr>
                                    </p:animEffect>
                                    <p:anim calcmode="lin" valueType="num">
                                      <p:cBhvr>
                                        <p:cTn id="26" dur="1000" fill="hold"/>
                                        <p:tgtEl>
                                          <p:spTgt spid="1026"/>
                                        </p:tgtEl>
                                        <p:attrNameLst>
                                          <p:attrName>ppt_x</p:attrName>
                                        </p:attrNameLst>
                                      </p:cBhvr>
                                      <p:tavLst>
                                        <p:tav tm="0">
                                          <p:val>
                                            <p:strVal val="#ppt_x"/>
                                          </p:val>
                                        </p:tav>
                                        <p:tav tm="100000">
                                          <p:val>
                                            <p:strVal val="#ppt_x"/>
                                          </p:val>
                                        </p:tav>
                                      </p:tavLst>
                                    </p:anim>
                                    <p:anim calcmode="lin" valueType="num">
                                      <p:cBhvr>
                                        <p:cTn id="27" dur="1000" fill="hold"/>
                                        <p:tgtEl>
                                          <p:spTgt spid="1026"/>
                                        </p:tgtEl>
                                        <p:attrNameLst>
                                          <p:attrName>ppt_y</p:attrName>
                                        </p:attrNameLst>
                                      </p:cBhvr>
                                      <p:tavLst>
                                        <p:tav tm="0">
                                          <p:val>
                                            <p:strVal val="#ppt_y+.1"/>
                                          </p:val>
                                        </p:tav>
                                        <p:tav tm="100000">
                                          <p:val>
                                            <p:strVal val="#ppt_y"/>
                                          </p:val>
                                        </p:tav>
                                      </p:tavLst>
                                    </p:anim>
                                  </p:childTnLst>
                                </p:cTn>
                              </p:par>
                            </p:childTnLst>
                          </p:cTn>
                        </p:par>
                        <p:par>
                          <p:cTn id="28" fill="hold">
                            <p:stCondLst>
                              <p:cond delay="2900"/>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31"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90"/>
                                          </p:val>
                                        </p:tav>
                                        <p:tav tm="100000">
                                          <p:val>
                                            <p:fltVal val="0"/>
                                          </p:val>
                                        </p:tav>
                                      </p:tavLst>
                                    </p:anim>
                                    <p:animEffect transition="in" filter="fade">
                                      <p:cBhvr>
                                        <p:cTn id="47" dur="500"/>
                                        <p:tgtEl>
                                          <p:spTgt spid="7"/>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90"/>
                                          </p:val>
                                        </p:tav>
                                        <p:tav tm="100000">
                                          <p:val>
                                            <p:fltVal val="0"/>
                                          </p:val>
                                        </p:tav>
                                      </p:tavLst>
                                    </p:anim>
                                    <p:animEffect transition="in" filter="fade">
                                      <p:cBhvr>
                                        <p:cTn id="53" dur="500"/>
                                        <p:tgtEl>
                                          <p:spTgt spid="1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90"/>
                                          </p:val>
                                        </p:tav>
                                        <p:tav tm="100000">
                                          <p:val>
                                            <p:fltVal val="0"/>
                                          </p:val>
                                        </p:tav>
                                      </p:tavLst>
                                    </p:anim>
                                    <p:animEffect transition="in" filter="fade">
                                      <p:cBhvr>
                                        <p:cTn id="59" dur="500"/>
                                        <p:tgtEl>
                                          <p:spTgt spid="13"/>
                                        </p:tgtEl>
                                      </p:cBhvr>
                                    </p:animEffect>
                                  </p:childTnLst>
                                </p:cTn>
                              </p:par>
                            </p:childTnLst>
                          </p:cTn>
                        </p:par>
                        <p:par>
                          <p:cTn id="60" fill="hold">
                            <p:stCondLst>
                              <p:cond delay="3900"/>
                            </p:stCondLst>
                            <p:childTnLst>
                              <p:par>
                                <p:cTn id="61" presetID="22" presetClass="entr" presetSubtype="1"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up)">
                                      <p:cBhvr>
                                        <p:cTn id="63" dur="500"/>
                                        <p:tgtEl>
                                          <p:spTgt spid="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up)">
                                      <p:cBhvr>
                                        <p:cTn id="66" dur="500"/>
                                        <p:tgtEl>
                                          <p:spTgt spid="11"/>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up)">
                                      <p:cBhvr>
                                        <p:cTn id="6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p:bldP spid="8" grpId="0"/>
      <p:bldP spid="10" grpId="0"/>
      <p:bldP spid="11"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5866298"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010149" y="2379096"/>
            <a:ext cx="5866298"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二、取得成绩的原因和经验</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组合 12"/>
          <p:cNvGrpSpPr/>
          <p:nvPr/>
        </p:nvGrpSpPr>
        <p:grpSpPr>
          <a:xfrm>
            <a:off x="4010147" y="3212600"/>
            <a:ext cx="2417322" cy="400111"/>
            <a:chOff x="3276600" y="3624263"/>
            <a:chExt cx="1930625"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15"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宏观环境的利好</a:t>
              </a:r>
            </a:p>
          </p:txBody>
        </p:sp>
      </p:grpSp>
      <p:grpSp>
        <p:nvGrpSpPr>
          <p:cNvPr id="20" name="组合 19"/>
          <p:cNvGrpSpPr/>
          <p:nvPr/>
        </p:nvGrpSpPr>
        <p:grpSpPr>
          <a:xfrm>
            <a:off x="4010152" y="3620149"/>
            <a:ext cx="2930284" cy="400111"/>
            <a:chOff x="3276600" y="3624263"/>
            <a:chExt cx="2340307"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公司给予的大力支持</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竞争对手的失误</a:t>
              </a:r>
            </a:p>
          </p:txBody>
        </p:sp>
      </p:grpSp>
      <p:grpSp>
        <p:nvGrpSpPr>
          <p:cNvPr id="29" name="组合 28"/>
          <p:cNvGrpSpPr/>
          <p:nvPr/>
        </p:nvGrpSpPr>
        <p:grpSpPr>
          <a:xfrm>
            <a:off x="7202650"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自身对目标的重视</a:t>
              </a:r>
            </a:p>
          </p:txBody>
        </p:sp>
      </p:grpSp>
      <p:grpSp>
        <p:nvGrpSpPr>
          <p:cNvPr id="34" name="组合 33"/>
          <p:cNvGrpSpPr/>
          <p:nvPr/>
        </p:nvGrpSpPr>
        <p:grpSpPr>
          <a:xfrm>
            <a:off x="7202641" y="3639142"/>
            <a:ext cx="2417322" cy="400111"/>
            <a:chOff x="3276600" y="3624263"/>
            <a:chExt cx="1930625"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自身能力的提升</a:t>
              </a:r>
            </a:p>
          </p:txBody>
        </p:sp>
      </p:grpSp>
      <p:grpSp>
        <p:nvGrpSpPr>
          <p:cNvPr id="40" name="组合 39"/>
          <p:cNvGrpSpPr/>
          <p:nvPr/>
        </p:nvGrpSpPr>
        <p:grpSpPr>
          <a:xfrm>
            <a:off x="7202648" y="4043435"/>
            <a:ext cx="2930284" cy="400111"/>
            <a:chOff x="3276600" y="3624263"/>
            <a:chExt cx="2340307"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对市场前瞻性的认识</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46" name="组合 45"/>
          <p:cNvGrpSpPr>
            <a:grpSpLocks noChangeAspect="1"/>
          </p:cNvGrpSpPr>
          <p:nvPr/>
        </p:nvGrpSpPr>
        <p:grpSpPr>
          <a:xfrm>
            <a:off x="1241552" y="2354839"/>
            <a:ext cx="2095406" cy="2124000"/>
            <a:chOff x="7772329" y="-1123557"/>
            <a:chExt cx="465708" cy="472063"/>
          </a:xfrm>
          <a:solidFill>
            <a:schemeClr val="tx1"/>
          </a:solidFill>
        </p:grpSpPr>
        <p:sp>
          <p:nvSpPr>
            <p:cNvPr id="4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018284279"/>
      </p:ext>
    </p:extLst>
  </p:cSld>
  <p:clrMapOvr>
    <a:masterClrMapping/>
  </p:clrMapOvr>
  <mc:AlternateContent xmlns:mc="http://schemas.openxmlformats.org/markup-compatibility/2006" xmlns:p14="http://schemas.microsoft.com/office/powerpoint/2010/main">
    <mc:Choice Requires="p14">
      <p:transition spd="slow" p14:dur="1600" advTm="3745">
        <p:blinds dir="vert"/>
      </p:transition>
    </mc:Choice>
    <mc:Fallback xmlns="">
      <p:transition spd="slow" advTm="374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childTnLst>
                          </p:cTn>
                        </p:par>
                        <p:par>
                          <p:cTn id="10" fill="hold">
                            <p:stCondLst>
                              <p:cond delay="300"/>
                            </p:stCondLst>
                            <p:childTnLst>
                              <p:par>
                                <p:cTn id="11" presetID="16" presetClass="entr" presetSubtype="4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Horizontal)">
                                      <p:cBhvr>
                                        <p:cTn id="13" dur="1000"/>
                                        <p:tgtEl>
                                          <p:spTgt spid="11"/>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right)">
                                      <p:cBhvr>
                                        <p:cTn id="17" dur="500"/>
                                        <p:tgtEl>
                                          <p:spTgt spid="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18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300"/>
                            </p:stCondLst>
                            <p:childTnLst>
                              <p:par>
                                <p:cTn id="29" presetID="2" presetClass="entr" presetSubtype="1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3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4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0-#ppt_w/2"/>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rgbClr val="C2C1C1">
                    <a:lumMod val="20000"/>
                    <a:lumOff val="80000"/>
                  </a:srgbClr>
                </a:solidFill>
                <a:latin typeface="微软雅黑"/>
                <a:ea typeface="微软雅黑"/>
              </a:rPr>
              <a:t>宏观环境的利好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5834271" y="1867046"/>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6"/>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6126655" y="26725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a:t>表现一</a:t>
            </a:r>
          </a:p>
        </p:txBody>
      </p:sp>
      <p:sp>
        <p:nvSpPr>
          <p:cNvPr id="9" name="等腰三角形 2"/>
          <p:cNvSpPr/>
          <p:nvPr/>
        </p:nvSpPr>
        <p:spPr bwMode="auto">
          <a:xfrm rot="8763501">
            <a:off x="4689223" y="3124343"/>
            <a:ext cx="1789501"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0" name="TextBox 9"/>
          <p:cNvSpPr txBox="1"/>
          <p:nvPr/>
        </p:nvSpPr>
        <p:spPr>
          <a:xfrm>
            <a:off x="4939449" y="3841153"/>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宏观利好</a:t>
            </a:r>
            <a:endParaRPr lang="en-US" altLang="zh-CN" dirty="0" smtClean="0"/>
          </a:p>
          <a:p>
            <a:r>
              <a:rPr lang="zh-CN" altLang="en-US" dirty="0" smtClean="0"/>
              <a:t>表现二</a:t>
            </a:r>
            <a:endParaRPr lang="zh-CN" altLang="en-US" dirty="0"/>
          </a:p>
        </p:txBody>
      </p:sp>
      <p:sp>
        <p:nvSpPr>
          <p:cNvPr id="11" name="等腰三角形 2"/>
          <p:cNvSpPr/>
          <p:nvPr/>
        </p:nvSpPr>
        <p:spPr bwMode="auto">
          <a:xfrm rot="16474575">
            <a:off x="4164460" y="1439232"/>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2" name="TextBox 11"/>
          <p:cNvSpPr txBox="1"/>
          <p:nvPr/>
        </p:nvSpPr>
        <p:spPr>
          <a:xfrm>
            <a:off x="4666156" y="21264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smtClean="0"/>
              <a:t>表现三</a:t>
            </a:r>
            <a:endParaRPr lang="zh-CN" altLang="en-US" dirty="0"/>
          </a:p>
        </p:txBody>
      </p:sp>
      <p:sp>
        <p:nvSpPr>
          <p:cNvPr id="13" name="TextBox 12"/>
          <p:cNvSpPr txBox="1"/>
          <p:nvPr/>
        </p:nvSpPr>
        <p:spPr>
          <a:xfrm>
            <a:off x="1188666" y="1340768"/>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1188666" y="1649857"/>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5" name="TextBox 14"/>
          <p:cNvSpPr txBox="1"/>
          <p:nvPr/>
        </p:nvSpPr>
        <p:spPr>
          <a:xfrm>
            <a:off x="7907435" y="1024959"/>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6" name="TextBox 15"/>
          <p:cNvSpPr txBox="1"/>
          <p:nvPr/>
        </p:nvSpPr>
        <p:spPr>
          <a:xfrm>
            <a:off x="7907436" y="2929782"/>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7" name="TextBox 16"/>
          <p:cNvSpPr txBox="1"/>
          <p:nvPr/>
        </p:nvSpPr>
        <p:spPr>
          <a:xfrm>
            <a:off x="2372655" y="5018207"/>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8" name="TextBox 17"/>
          <p:cNvSpPr txBox="1"/>
          <p:nvPr/>
        </p:nvSpPr>
        <p:spPr>
          <a:xfrm>
            <a:off x="2372654" y="5327292"/>
            <a:ext cx="4429544"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 name="矩形 1"/>
          <p:cNvSpPr/>
          <p:nvPr/>
        </p:nvSpPr>
        <p:spPr bwMode="auto">
          <a:xfrm>
            <a:off x="8015188" y="1447104"/>
            <a:ext cx="2461443" cy="1504893"/>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0" name="矩形 19"/>
          <p:cNvSpPr/>
          <p:nvPr/>
        </p:nvSpPr>
        <p:spPr bwMode="auto">
          <a:xfrm>
            <a:off x="1301921" y="2964961"/>
            <a:ext cx="2461443" cy="1497649"/>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1" name="矩形 20"/>
          <p:cNvSpPr/>
          <p:nvPr/>
        </p:nvSpPr>
        <p:spPr bwMode="auto">
          <a:xfrm>
            <a:off x="6904310" y="5012799"/>
            <a:ext cx="2506440" cy="1267575"/>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273820368"/>
      </p:ext>
    </p:extLst>
  </p:cSld>
  <p:clrMapOvr>
    <a:masterClrMapping/>
  </p:clrMapOvr>
  <p:transition spd="slow" advTm="9866">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14:presetBounceEnd="2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20000">
                                          <p:cBhvr additive="base">
                                            <p:cTn id="35"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14:presetBounceEnd="20000">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14:bounceEnd="20000">
                                          <p:cBhvr additive="base">
                                            <p:cTn id="59" dur="500" fill="hold"/>
                                            <p:tgtEl>
                                              <p:spTgt spid="9"/>
                                            </p:tgtEl>
                                            <p:attrNameLst>
                                              <p:attrName>ppt_x</p:attrName>
                                            </p:attrNameLst>
                                          </p:cBhvr>
                                          <p:tavLst>
                                            <p:tav tm="0">
                                              <p:val>
                                                <p:strVal val="0-#ppt_w/2"/>
                                              </p:val>
                                            </p:tav>
                                            <p:tav tm="100000">
                                              <p:val>
                                                <p:strVal val="#ppt_x"/>
                                              </p:val>
                                            </p:tav>
                                          </p:tavLst>
                                        </p:anim>
                                        <p:anim calcmode="lin" valueType="num" p14:bounceEnd="20000">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14:presetBounceEnd="20000">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14:bounceEnd="20000">
                                          <p:cBhvr additive="base">
                                            <p:cTn id="83"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fill="hold"/>
                                            <p:tgtEl>
                                              <p:spTgt spid="11"/>
                                            </p:tgtEl>
                                            <p:attrNameLst>
                                              <p:attrName>ppt_x</p:attrName>
                                            </p:attrNameLst>
                                          </p:cBhvr>
                                          <p:tavLst>
                                            <p:tav tm="0">
                                              <p:val>
                                                <p:strVal val="1+#ppt_w/2"/>
                                              </p:val>
                                            </p:tav>
                                            <p:tav tm="100000">
                                              <p:val>
                                                <p:strVal val="#ppt_x"/>
                                              </p:val>
                                            </p:tav>
                                          </p:tavLst>
                                        </p:anim>
                                        <p:anim calcmode="lin" valueType="num">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grpSp>
        <p:nvGrpSpPr>
          <p:cNvPr id="9" name="组合 8"/>
          <p:cNvGrpSpPr/>
          <p:nvPr/>
        </p:nvGrpSpPr>
        <p:grpSpPr>
          <a:xfrm>
            <a:off x="1182690" y="3901727"/>
            <a:ext cx="3592514" cy="2043044"/>
            <a:chOff x="1182688" y="3901727"/>
            <a:chExt cx="3592513" cy="2043044"/>
          </a:xfrm>
        </p:grpSpPr>
        <p:grpSp>
          <p:nvGrpSpPr>
            <p:cNvPr id="3" name="组合 2"/>
            <p:cNvGrpSpPr/>
            <p:nvPr/>
          </p:nvGrpSpPr>
          <p:grpSpPr>
            <a:xfrm>
              <a:off x="1182688" y="3901727"/>
              <a:ext cx="3133725" cy="2043044"/>
              <a:chOff x="1182688" y="3901727"/>
              <a:chExt cx="3133725" cy="2043044"/>
            </a:xfrm>
          </p:grpSpPr>
          <p:sp>
            <p:nvSpPr>
              <p:cNvPr id="20" name="矩形 8"/>
              <p:cNvSpPr>
                <a:spLocks noChangeArrowheads="1"/>
              </p:cNvSpPr>
              <p:nvPr/>
            </p:nvSpPr>
            <p:spPr bwMode="auto">
              <a:xfrm>
                <a:off x="1184275" y="3901727"/>
                <a:ext cx="3132138" cy="2043044"/>
              </a:xfrm>
              <a:custGeom>
                <a:avLst/>
                <a:gdLst>
                  <a:gd name="T0" fmla="*/ 0 w 3131956"/>
                  <a:gd name="T1" fmla="*/ 181088 h 1549400"/>
                  <a:gd name="T2" fmla="*/ 268941 w 3131956"/>
                  <a:gd name="T3" fmla="*/ 1794 h 1549400"/>
                  <a:gd name="T4" fmla="*/ 3131956 w 3131956"/>
                  <a:gd name="T5" fmla="*/ 0 h 1549400"/>
                  <a:gd name="T6" fmla="*/ 3131956 w 3131956"/>
                  <a:gd name="T7" fmla="*/ 1549400 h 1549400"/>
                  <a:gd name="T8" fmla="*/ 8965 w 3131956"/>
                  <a:gd name="T9" fmla="*/ 1549400 h 1549400"/>
                  <a:gd name="T10" fmla="*/ 0 w 3131956"/>
                  <a:gd name="T11" fmla="*/ 181088 h 1549400"/>
                  <a:gd name="T12" fmla="*/ 0 60000 65536"/>
                  <a:gd name="T13" fmla="*/ 0 60000 65536"/>
                  <a:gd name="T14" fmla="*/ 0 60000 65536"/>
                  <a:gd name="T15" fmla="*/ 0 60000 65536"/>
                  <a:gd name="T16" fmla="*/ 0 60000 65536"/>
                  <a:gd name="T17" fmla="*/ 0 60000 65536"/>
                  <a:gd name="T18" fmla="*/ 0 w 3131956"/>
                  <a:gd name="T19" fmla="*/ 0 h 1549400"/>
                  <a:gd name="T20" fmla="*/ 3131956 w 3131956"/>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31956" h="1549400">
                    <a:moveTo>
                      <a:pt x="0" y="181088"/>
                    </a:moveTo>
                    <a:lnTo>
                      <a:pt x="268941" y="1794"/>
                    </a:lnTo>
                    <a:lnTo>
                      <a:pt x="3131956" y="0"/>
                    </a:lnTo>
                    <a:lnTo>
                      <a:pt x="3131956" y="1549400"/>
                    </a:lnTo>
                    <a:lnTo>
                      <a:pt x="8965" y="1549400"/>
                    </a:lnTo>
                    <a:cubicBezTo>
                      <a:pt x="5977" y="1093296"/>
                      <a:pt x="2988" y="637192"/>
                      <a:pt x="0" y="181088"/>
                    </a:cubicBez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任意多边形 11"/>
              <p:cNvSpPr>
                <a:spLocks noChangeArrowheads="1"/>
              </p:cNvSpPr>
              <p:nvPr/>
            </p:nvSpPr>
            <p:spPr bwMode="auto">
              <a:xfrm>
                <a:off x="1182688" y="3903314"/>
                <a:ext cx="347662" cy="214313"/>
              </a:xfrm>
              <a:custGeom>
                <a:avLst/>
                <a:gdLst>
                  <a:gd name="T0" fmla="*/ 0 w 347703"/>
                  <a:gd name="T1" fmla="*/ 183905 h 183905"/>
                  <a:gd name="T2" fmla="*/ 347703 w 347703"/>
                  <a:gd name="T3" fmla="*/ 178135 h 183905"/>
                  <a:gd name="T4" fmla="*/ 279050 w 347703"/>
                  <a:gd name="T5" fmla="*/ 0 h 183905"/>
                  <a:gd name="T6" fmla="*/ 0 w 347703"/>
                  <a:gd name="T7" fmla="*/ 183905 h 183905"/>
                  <a:gd name="T8" fmla="*/ 0 60000 65536"/>
                  <a:gd name="T9" fmla="*/ 0 60000 65536"/>
                  <a:gd name="T10" fmla="*/ 0 60000 65536"/>
                  <a:gd name="T11" fmla="*/ 0 60000 65536"/>
                  <a:gd name="T12" fmla="*/ 0 w 347703"/>
                  <a:gd name="T13" fmla="*/ 0 h 183905"/>
                  <a:gd name="T14" fmla="*/ 347703 w 347703"/>
                  <a:gd name="T15" fmla="*/ 183905 h 183905"/>
                </a:gdLst>
                <a:ahLst/>
                <a:cxnLst>
                  <a:cxn ang="T8">
                    <a:pos x="T0" y="T1"/>
                  </a:cxn>
                  <a:cxn ang="T9">
                    <a:pos x="T2" y="T3"/>
                  </a:cxn>
                  <a:cxn ang="T10">
                    <a:pos x="T4" y="T5"/>
                  </a:cxn>
                  <a:cxn ang="T11">
                    <a:pos x="T6" y="T7"/>
                  </a:cxn>
                </a:cxnLst>
                <a:rect l="T12" t="T13" r="T14" b="T15"/>
                <a:pathLst>
                  <a:path w="347703" h="183905">
                    <a:moveTo>
                      <a:pt x="0" y="183905"/>
                    </a:moveTo>
                    <a:lnTo>
                      <a:pt x="347703" y="178135"/>
                    </a:lnTo>
                    <a:lnTo>
                      <a:pt x="279050" y="0"/>
                    </a:lnTo>
                    <a:lnTo>
                      <a:pt x="0" y="183905"/>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7" name="等腰三角形 28"/>
            <p:cNvSpPr>
              <a:spLocks noChangeArrowheads="1"/>
            </p:cNvSpPr>
            <p:nvPr/>
          </p:nvSpPr>
          <p:spPr bwMode="auto">
            <a:xfrm rot="5400000">
              <a:off x="4226720" y="4704967"/>
              <a:ext cx="631825"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 name="组合 7"/>
          <p:cNvGrpSpPr/>
          <p:nvPr/>
        </p:nvGrpSpPr>
        <p:grpSpPr>
          <a:xfrm>
            <a:off x="1182691" y="1703984"/>
            <a:ext cx="3621087" cy="2043045"/>
            <a:chOff x="1182688" y="1703982"/>
            <a:chExt cx="3621087" cy="2043045"/>
          </a:xfrm>
        </p:grpSpPr>
        <p:grpSp>
          <p:nvGrpSpPr>
            <p:cNvPr id="2" name="组合 1"/>
            <p:cNvGrpSpPr/>
            <p:nvPr/>
          </p:nvGrpSpPr>
          <p:grpSpPr>
            <a:xfrm>
              <a:off x="1182688" y="1703982"/>
              <a:ext cx="3133725" cy="2043045"/>
              <a:chOff x="1182688" y="1703982"/>
              <a:chExt cx="3133725" cy="2043045"/>
            </a:xfrm>
          </p:grpSpPr>
          <p:sp>
            <p:nvSpPr>
              <p:cNvPr id="19" name="矩形 7"/>
              <p:cNvSpPr>
                <a:spLocks noChangeArrowheads="1"/>
              </p:cNvSpPr>
              <p:nvPr/>
            </p:nvSpPr>
            <p:spPr bwMode="auto">
              <a:xfrm>
                <a:off x="1193800" y="1703983"/>
                <a:ext cx="3122613" cy="2043044"/>
              </a:xfrm>
              <a:custGeom>
                <a:avLst/>
                <a:gdLst>
                  <a:gd name="T0" fmla="*/ 3858 w 3122991"/>
                  <a:gd name="T1" fmla="*/ 236778 h 1549400"/>
                  <a:gd name="T2" fmla="*/ 327949 w 3122991"/>
                  <a:gd name="T3" fmla="*/ 5284 h 1549400"/>
                  <a:gd name="T4" fmla="*/ 3122991 w 3122991"/>
                  <a:gd name="T5" fmla="*/ 0 h 1549400"/>
                  <a:gd name="T6" fmla="*/ 3122991 w 3122991"/>
                  <a:gd name="T7" fmla="*/ 1549400 h 1549400"/>
                  <a:gd name="T8" fmla="*/ 0 w 3122991"/>
                  <a:gd name="T9" fmla="*/ 1549400 h 1549400"/>
                  <a:gd name="T10" fmla="*/ 3858 w 3122991"/>
                  <a:gd name="T11" fmla="*/ 236778 h 1549400"/>
                  <a:gd name="T12" fmla="*/ 0 60000 65536"/>
                  <a:gd name="T13" fmla="*/ 0 60000 65536"/>
                  <a:gd name="T14" fmla="*/ 0 60000 65536"/>
                  <a:gd name="T15" fmla="*/ 0 60000 65536"/>
                  <a:gd name="T16" fmla="*/ 0 60000 65536"/>
                  <a:gd name="T17" fmla="*/ 0 60000 65536"/>
                  <a:gd name="T18" fmla="*/ 0 w 3122991"/>
                  <a:gd name="T19" fmla="*/ 0 h 1549400"/>
                  <a:gd name="T20" fmla="*/ 3122991 w 3122991"/>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22991" h="1549400">
                    <a:moveTo>
                      <a:pt x="3858" y="236778"/>
                    </a:moveTo>
                    <a:lnTo>
                      <a:pt x="327949" y="5284"/>
                    </a:lnTo>
                    <a:lnTo>
                      <a:pt x="3122991" y="0"/>
                    </a:lnTo>
                    <a:lnTo>
                      <a:pt x="3122991" y="1549400"/>
                    </a:lnTo>
                    <a:lnTo>
                      <a:pt x="0" y="1549400"/>
                    </a:lnTo>
                    <a:lnTo>
                      <a:pt x="3858" y="236778"/>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任意多边形 10"/>
              <p:cNvSpPr>
                <a:spLocks noChangeArrowheads="1"/>
              </p:cNvSpPr>
              <p:nvPr/>
            </p:nvSpPr>
            <p:spPr bwMode="auto">
              <a:xfrm>
                <a:off x="1182688" y="1703982"/>
                <a:ext cx="360362" cy="338137"/>
              </a:xfrm>
              <a:custGeom>
                <a:avLst/>
                <a:gdLst>
                  <a:gd name="T0" fmla="*/ 0 w 344438"/>
                  <a:gd name="T1" fmla="*/ 229626 h 229626"/>
                  <a:gd name="T2" fmla="*/ 344438 w 344438"/>
                  <a:gd name="T3" fmla="*/ 217324 h 229626"/>
                  <a:gd name="T4" fmla="*/ 328036 w 344438"/>
                  <a:gd name="T5" fmla="*/ 0 h 229626"/>
                  <a:gd name="T6" fmla="*/ 0 w 344438"/>
                  <a:gd name="T7" fmla="*/ 229626 h 229626"/>
                  <a:gd name="T8" fmla="*/ 0 60000 65536"/>
                  <a:gd name="T9" fmla="*/ 0 60000 65536"/>
                  <a:gd name="T10" fmla="*/ 0 60000 65536"/>
                  <a:gd name="T11" fmla="*/ 0 60000 65536"/>
                  <a:gd name="T12" fmla="*/ 0 w 344438"/>
                  <a:gd name="T13" fmla="*/ 0 h 229626"/>
                  <a:gd name="T14" fmla="*/ 344438 w 344438"/>
                  <a:gd name="T15" fmla="*/ 229626 h 229626"/>
                </a:gdLst>
                <a:ahLst/>
                <a:cxnLst>
                  <a:cxn ang="T8">
                    <a:pos x="T0" y="T1"/>
                  </a:cxn>
                  <a:cxn ang="T9">
                    <a:pos x="T2" y="T3"/>
                  </a:cxn>
                  <a:cxn ang="T10">
                    <a:pos x="T4" y="T5"/>
                  </a:cxn>
                  <a:cxn ang="T11">
                    <a:pos x="T6" y="T7"/>
                  </a:cxn>
                </a:cxnLst>
                <a:rect l="T12" t="T13" r="T14" b="T15"/>
                <a:pathLst>
                  <a:path w="344438" h="229626">
                    <a:moveTo>
                      <a:pt x="0" y="229626"/>
                    </a:moveTo>
                    <a:lnTo>
                      <a:pt x="344438" y="217324"/>
                    </a:lnTo>
                    <a:lnTo>
                      <a:pt x="328036" y="0"/>
                    </a:lnTo>
                    <a:lnTo>
                      <a:pt x="0" y="229626"/>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5" name="等腰三角形 26"/>
            <p:cNvSpPr>
              <a:spLocks noChangeArrowheads="1"/>
            </p:cNvSpPr>
            <p:nvPr/>
          </p:nvSpPr>
          <p:spPr bwMode="auto">
            <a:xfrm rot="5400000">
              <a:off x="4228306" y="2519711"/>
              <a:ext cx="663575" cy="487362"/>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17559" y="1700811"/>
            <a:ext cx="3584574" cy="2047231"/>
            <a:chOff x="7117556" y="1700808"/>
            <a:chExt cx="3584575" cy="2047231"/>
          </a:xfrm>
        </p:grpSpPr>
        <p:grpSp>
          <p:nvGrpSpPr>
            <p:cNvPr id="4" name="组合 3"/>
            <p:cNvGrpSpPr/>
            <p:nvPr/>
          </p:nvGrpSpPr>
          <p:grpSpPr>
            <a:xfrm>
              <a:off x="7579518" y="1700808"/>
              <a:ext cx="3122613" cy="2047231"/>
              <a:chOff x="7579518" y="1700808"/>
              <a:chExt cx="3122613" cy="2047231"/>
            </a:xfrm>
          </p:grpSpPr>
          <p:sp>
            <p:nvSpPr>
              <p:cNvPr id="21" name="矩形 5"/>
              <p:cNvSpPr>
                <a:spLocks noChangeArrowheads="1"/>
              </p:cNvSpPr>
              <p:nvPr/>
            </p:nvSpPr>
            <p:spPr bwMode="auto">
              <a:xfrm>
                <a:off x="7579518" y="1700808"/>
                <a:ext cx="3122613" cy="2047231"/>
              </a:xfrm>
              <a:custGeom>
                <a:avLst/>
                <a:gdLst>
                  <a:gd name="T0" fmla="*/ 0 w 3122991"/>
                  <a:gd name="T1" fmla="*/ 3230 h 1552630"/>
                  <a:gd name="T2" fmla="*/ 2876600 w 3122991"/>
                  <a:gd name="T3" fmla="*/ 0 h 1552630"/>
                  <a:gd name="T4" fmla="*/ 3107827 w 3122991"/>
                  <a:gd name="T5" fmla="*/ 252248 h 1552630"/>
                  <a:gd name="T6" fmla="*/ 3122991 w 3122991"/>
                  <a:gd name="T7" fmla="*/ 1552630 h 1552630"/>
                  <a:gd name="T8" fmla="*/ 0 w 3122991"/>
                  <a:gd name="T9" fmla="*/ 1552630 h 1552630"/>
                  <a:gd name="T10" fmla="*/ 0 w 3122991"/>
                  <a:gd name="T11" fmla="*/ 3230 h 1552630"/>
                  <a:gd name="T12" fmla="*/ 0 60000 65536"/>
                  <a:gd name="T13" fmla="*/ 0 60000 65536"/>
                  <a:gd name="T14" fmla="*/ 0 60000 65536"/>
                  <a:gd name="T15" fmla="*/ 0 60000 65536"/>
                  <a:gd name="T16" fmla="*/ 0 60000 65536"/>
                  <a:gd name="T17" fmla="*/ 0 60000 65536"/>
                  <a:gd name="T18" fmla="*/ 0 w 3122991"/>
                  <a:gd name="T19" fmla="*/ 0 h 1552630"/>
                  <a:gd name="T20" fmla="*/ 3122991 w 3122991"/>
                  <a:gd name="T21" fmla="*/ 1552630 h 1552630"/>
                </a:gdLst>
                <a:ahLst/>
                <a:cxnLst>
                  <a:cxn ang="T12">
                    <a:pos x="T0" y="T1"/>
                  </a:cxn>
                  <a:cxn ang="T13">
                    <a:pos x="T2" y="T3"/>
                  </a:cxn>
                  <a:cxn ang="T14">
                    <a:pos x="T4" y="T5"/>
                  </a:cxn>
                  <a:cxn ang="T15">
                    <a:pos x="T6" y="T7"/>
                  </a:cxn>
                  <a:cxn ang="T16">
                    <a:pos x="T8" y="T9"/>
                  </a:cxn>
                  <a:cxn ang="T17">
                    <a:pos x="T10" y="T11"/>
                  </a:cxn>
                </a:cxnLst>
                <a:rect l="T18" t="T19" r="T20" b="T21"/>
                <a:pathLst>
                  <a:path w="3122991" h="1552630">
                    <a:moveTo>
                      <a:pt x="0" y="3230"/>
                    </a:moveTo>
                    <a:lnTo>
                      <a:pt x="2876600" y="0"/>
                    </a:lnTo>
                    <a:lnTo>
                      <a:pt x="3107827" y="252248"/>
                    </a:lnTo>
                    <a:lnTo>
                      <a:pt x="3122991" y="1552630"/>
                    </a:lnTo>
                    <a:lnTo>
                      <a:pt x="0" y="1552630"/>
                    </a:lnTo>
                    <a:lnTo>
                      <a:pt x="0" y="3230"/>
                    </a:ln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1" name="任意多边形 12"/>
              <p:cNvSpPr>
                <a:spLocks noChangeArrowheads="1"/>
              </p:cNvSpPr>
              <p:nvPr/>
            </p:nvSpPr>
            <p:spPr bwMode="auto">
              <a:xfrm flipH="1">
                <a:off x="10452893" y="1705570"/>
                <a:ext cx="234950" cy="336549"/>
              </a:xfrm>
              <a:custGeom>
                <a:avLst/>
                <a:gdLst>
                  <a:gd name="T0" fmla="*/ 0 w 233692"/>
                  <a:gd name="T1" fmla="*/ 244140 h 246353"/>
                  <a:gd name="T2" fmla="*/ 217436 w 233692"/>
                  <a:gd name="T3" fmla="*/ 246353 h 246353"/>
                  <a:gd name="T4" fmla="*/ 233692 w 233692"/>
                  <a:gd name="T5" fmla="*/ 0 h 246353"/>
                  <a:gd name="T6" fmla="*/ 0 w 233692"/>
                  <a:gd name="T7" fmla="*/ 244140 h 246353"/>
                  <a:gd name="T8" fmla="*/ 0 60000 65536"/>
                  <a:gd name="T9" fmla="*/ 0 60000 65536"/>
                  <a:gd name="T10" fmla="*/ 0 60000 65536"/>
                  <a:gd name="T11" fmla="*/ 0 60000 65536"/>
                  <a:gd name="T12" fmla="*/ 0 w 233692"/>
                  <a:gd name="T13" fmla="*/ 0 h 246353"/>
                  <a:gd name="T14" fmla="*/ 233692 w 233692"/>
                  <a:gd name="T15" fmla="*/ 246353 h 246353"/>
                </a:gdLst>
                <a:ahLst/>
                <a:cxnLst>
                  <a:cxn ang="T8">
                    <a:pos x="T0" y="T1"/>
                  </a:cxn>
                  <a:cxn ang="T9">
                    <a:pos x="T2" y="T3"/>
                  </a:cxn>
                  <a:cxn ang="T10">
                    <a:pos x="T4" y="T5"/>
                  </a:cxn>
                  <a:cxn ang="T11">
                    <a:pos x="T6" y="T7"/>
                  </a:cxn>
                </a:cxnLst>
                <a:rect l="T12" t="T13" r="T14" b="T15"/>
                <a:pathLst>
                  <a:path w="233692" h="246353">
                    <a:moveTo>
                      <a:pt x="0" y="244140"/>
                    </a:moveTo>
                    <a:lnTo>
                      <a:pt x="217436" y="246353"/>
                    </a:lnTo>
                    <a:lnTo>
                      <a:pt x="233692" y="0"/>
                    </a:lnTo>
                    <a:lnTo>
                      <a:pt x="0" y="244140"/>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6" name="等腰三角形 27"/>
            <p:cNvSpPr>
              <a:spLocks noChangeArrowheads="1"/>
            </p:cNvSpPr>
            <p:nvPr/>
          </p:nvSpPr>
          <p:spPr bwMode="auto">
            <a:xfrm rot="16200000">
              <a:off x="7033418" y="2536379"/>
              <a:ext cx="633413"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6" name="组合 5"/>
          <p:cNvGrpSpPr/>
          <p:nvPr/>
        </p:nvGrpSpPr>
        <p:grpSpPr>
          <a:xfrm>
            <a:off x="7112793" y="3898555"/>
            <a:ext cx="3594100" cy="2047231"/>
            <a:chOff x="7112794" y="3898552"/>
            <a:chExt cx="3594099" cy="2047231"/>
          </a:xfrm>
        </p:grpSpPr>
        <p:grpSp>
          <p:nvGrpSpPr>
            <p:cNvPr id="5" name="组合 4"/>
            <p:cNvGrpSpPr/>
            <p:nvPr/>
          </p:nvGrpSpPr>
          <p:grpSpPr>
            <a:xfrm>
              <a:off x="7579518" y="3898552"/>
              <a:ext cx="3127375" cy="2047231"/>
              <a:chOff x="7579518" y="3898552"/>
              <a:chExt cx="3127375" cy="2047231"/>
            </a:xfrm>
          </p:grpSpPr>
          <p:sp>
            <p:nvSpPr>
              <p:cNvPr id="25" name="矩形 6"/>
              <p:cNvSpPr>
                <a:spLocks noChangeArrowheads="1"/>
              </p:cNvSpPr>
              <p:nvPr/>
            </p:nvSpPr>
            <p:spPr bwMode="auto">
              <a:xfrm>
                <a:off x="7579518" y="3898552"/>
                <a:ext cx="3122613" cy="2047231"/>
              </a:xfrm>
              <a:custGeom>
                <a:avLst/>
                <a:gdLst>
                  <a:gd name="T0" fmla="*/ 0 w 3122991"/>
                  <a:gd name="T1" fmla="*/ 3461 h 1552861"/>
                  <a:gd name="T2" fmla="*/ 2897620 w 3122991"/>
                  <a:gd name="T3" fmla="*/ 0 h 1552861"/>
                  <a:gd name="T4" fmla="*/ 3118337 w 3122991"/>
                  <a:gd name="T5" fmla="*/ 168165 h 1552861"/>
                  <a:gd name="T6" fmla="*/ 3122991 w 3122991"/>
                  <a:gd name="T7" fmla="*/ 1552861 h 1552861"/>
                  <a:gd name="T8" fmla="*/ 0 w 3122991"/>
                  <a:gd name="T9" fmla="*/ 1552861 h 1552861"/>
                  <a:gd name="T10" fmla="*/ 0 w 3122991"/>
                  <a:gd name="T11" fmla="*/ 3461 h 1552861"/>
                  <a:gd name="T12" fmla="*/ 0 60000 65536"/>
                  <a:gd name="T13" fmla="*/ 0 60000 65536"/>
                  <a:gd name="T14" fmla="*/ 0 60000 65536"/>
                  <a:gd name="T15" fmla="*/ 0 60000 65536"/>
                  <a:gd name="T16" fmla="*/ 0 60000 65536"/>
                  <a:gd name="T17" fmla="*/ 0 60000 65536"/>
                  <a:gd name="T18" fmla="*/ 0 w 3122991"/>
                  <a:gd name="T19" fmla="*/ 0 h 1552861"/>
                  <a:gd name="T20" fmla="*/ 3122991 w 3122991"/>
                  <a:gd name="T21" fmla="*/ 1552861 h 1552861"/>
                </a:gdLst>
                <a:ahLst/>
                <a:cxnLst>
                  <a:cxn ang="T12">
                    <a:pos x="T0" y="T1"/>
                  </a:cxn>
                  <a:cxn ang="T13">
                    <a:pos x="T2" y="T3"/>
                  </a:cxn>
                  <a:cxn ang="T14">
                    <a:pos x="T4" y="T5"/>
                  </a:cxn>
                  <a:cxn ang="T15">
                    <a:pos x="T6" y="T7"/>
                  </a:cxn>
                  <a:cxn ang="T16">
                    <a:pos x="T8" y="T9"/>
                  </a:cxn>
                  <a:cxn ang="T17">
                    <a:pos x="T10" y="T11"/>
                  </a:cxn>
                </a:cxnLst>
                <a:rect l="T18" t="T19" r="T20" b="T21"/>
                <a:pathLst>
                  <a:path w="3122991" h="1552861">
                    <a:moveTo>
                      <a:pt x="0" y="3461"/>
                    </a:moveTo>
                    <a:lnTo>
                      <a:pt x="2897620" y="0"/>
                    </a:lnTo>
                    <a:lnTo>
                      <a:pt x="3118337" y="168165"/>
                    </a:lnTo>
                    <a:cubicBezTo>
                      <a:pt x="3119888" y="629730"/>
                      <a:pt x="3121440" y="1091296"/>
                      <a:pt x="3122991" y="1552861"/>
                    </a:cubicBezTo>
                    <a:lnTo>
                      <a:pt x="0" y="1552861"/>
                    </a:lnTo>
                    <a:lnTo>
                      <a:pt x="0" y="3461"/>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2" name="任意多边形 13"/>
              <p:cNvSpPr>
                <a:spLocks noChangeArrowheads="1"/>
              </p:cNvSpPr>
              <p:nvPr/>
            </p:nvSpPr>
            <p:spPr bwMode="auto">
              <a:xfrm flipH="1">
                <a:off x="10383043" y="3901727"/>
                <a:ext cx="323850" cy="215900"/>
              </a:xfrm>
              <a:custGeom>
                <a:avLst/>
                <a:gdLst>
                  <a:gd name="T0" fmla="*/ 0 w 323754"/>
                  <a:gd name="T1" fmla="*/ 175378 h 175378"/>
                  <a:gd name="T2" fmla="*/ 323754 w 323754"/>
                  <a:gd name="T3" fmla="*/ 170334 h 175378"/>
                  <a:gd name="T4" fmla="*/ 222988 w 323754"/>
                  <a:gd name="T5" fmla="*/ 0 h 175378"/>
                  <a:gd name="T6" fmla="*/ 0 w 323754"/>
                  <a:gd name="T7" fmla="*/ 175378 h 175378"/>
                  <a:gd name="T8" fmla="*/ 0 60000 65536"/>
                  <a:gd name="T9" fmla="*/ 0 60000 65536"/>
                  <a:gd name="T10" fmla="*/ 0 60000 65536"/>
                  <a:gd name="T11" fmla="*/ 0 60000 65536"/>
                  <a:gd name="T12" fmla="*/ 0 w 323754"/>
                  <a:gd name="T13" fmla="*/ 0 h 175378"/>
                  <a:gd name="T14" fmla="*/ 323754 w 323754"/>
                  <a:gd name="T15" fmla="*/ 175378 h 175378"/>
                </a:gdLst>
                <a:ahLst/>
                <a:cxnLst>
                  <a:cxn ang="T8">
                    <a:pos x="T0" y="T1"/>
                  </a:cxn>
                  <a:cxn ang="T9">
                    <a:pos x="T2" y="T3"/>
                  </a:cxn>
                  <a:cxn ang="T10">
                    <a:pos x="T4" y="T5"/>
                  </a:cxn>
                  <a:cxn ang="T11">
                    <a:pos x="T6" y="T7"/>
                  </a:cxn>
                </a:cxnLst>
                <a:rect l="T12" t="T13" r="T14" b="T15"/>
                <a:pathLst>
                  <a:path w="323754" h="175378">
                    <a:moveTo>
                      <a:pt x="0" y="175378"/>
                    </a:moveTo>
                    <a:lnTo>
                      <a:pt x="323754" y="170334"/>
                    </a:lnTo>
                    <a:lnTo>
                      <a:pt x="222988" y="0"/>
                    </a:lnTo>
                    <a:lnTo>
                      <a:pt x="0" y="175378"/>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8" name="等腰三角形 29"/>
            <p:cNvSpPr>
              <a:spLocks noChangeArrowheads="1"/>
            </p:cNvSpPr>
            <p:nvPr/>
          </p:nvSpPr>
          <p:spPr bwMode="auto">
            <a:xfrm rot="16200000">
              <a:off x="7029450" y="4690679"/>
              <a:ext cx="631825" cy="465138"/>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1" y="174415"/>
            <a:ext cx="3195222"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公司领导给予的大力支持</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pic>
        <p:nvPicPr>
          <p:cNvPr id="26"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5400000">
            <a:off x="1259321" y="3601041"/>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16200000" flipH="1">
            <a:off x="4813540" y="3601906"/>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14"/>
          <p:cNvSpPr>
            <a:spLocks noChangeArrowheads="1"/>
          </p:cNvSpPr>
          <p:nvPr/>
        </p:nvSpPr>
        <p:spPr bwMode="auto">
          <a:xfrm>
            <a:off x="143351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sz="1600" dirty="0">
              <a:solidFill>
                <a:srgbClr val="F8F8F8"/>
              </a:solidFill>
              <a:latin typeface="微软雅黑" pitchFamily="34" charset="-122"/>
              <a:ea typeface="微软雅黑" pitchFamily="34" charset="-122"/>
              <a:sym typeface="微软雅黑" pitchFamily="34" charset="-122"/>
            </a:endParaRPr>
          </a:p>
        </p:txBody>
      </p:sp>
      <p:sp>
        <p:nvSpPr>
          <p:cNvPr id="34" name="矩形 15"/>
          <p:cNvSpPr>
            <a:spLocks noChangeArrowheads="1"/>
          </p:cNvSpPr>
          <p:nvPr/>
        </p:nvSpPr>
        <p:spPr bwMode="auto">
          <a:xfrm>
            <a:off x="143351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5" name="矩形 16"/>
          <p:cNvSpPr>
            <a:spLocks noChangeArrowheads="1"/>
          </p:cNvSpPr>
          <p:nvPr/>
        </p:nvSpPr>
        <p:spPr bwMode="auto">
          <a:xfrm>
            <a:off x="781129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6" name="矩形 17"/>
          <p:cNvSpPr>
            <a:spLocks noChangeArrowheads="1"/>
          </p:cNvSpPr>
          <p:nvPr/>
        </p:nvSpPr>
        <p:spPr bwMode="auto">
          <a:xfrm>
            <a:off x="781129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7" name="直接连接符 18"/>
          <p:cNvSpPr>
            <a:spLocks noChangeShapeType="1"/>
          </p:cNvSpPr>
          <p:nvPr/>
        </p:nvSpPr>
        <p:spPr bwMode="auto">
          <a:xfrm>
            <a:off x="1543050"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8" name="直接连接符 19"/>
          <p:cNvSpPr>
            <a:spLocks noChangeShapeType="1"/>
          </p:cNvSpPr>
          <p:nvPr/>
        </p:nvSpPr>
        <p:spPr bwMode="auto">
          <a:xfrm>
            <a:off x="7924007"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9" name="直接连接符 20"/>
          <p:cNvSpPr>
            <a:spLocks noChangeShapeType="1"/>
          </p:cNvSpPr>
          <p:nvPr/>
        </p:nvSpPr>
        <p:spPr bwMode="auto">
          <a:xfrm>
            <a:off x="1543050" y="4397027"/>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0" name="直接连接符 21"/>
          <p:cNvSpPr>
            <a:spLocks noChangeShapeType="1"/>
          </p:cNvSpPr>
          <p:nvPr/>
        </p:nvSpPr>
        <p:spPr bwMode="auto">
          <a:xfrm>
            <a:off x="7906543" y="4397027"/>
            <a:ext cx="2508250" cy="0"/>
          </a:xfrm>
          <a:prstGeom prst="line">
            <a:avLst/>
          </a:prstGeom>
          <a:noFill/>
          <a:ln w="6350" cap="flat" cmpd="sng">
            <a:solidFill>
              <a:srgbClr val="F8F8F8"/>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2" name="文本框 23"/>
          <p:cNvSpPr>
            <a:spLocks noChangeArrowheads="1"/>
          </p:cNvSpPr>
          <p:nvPr/>
        </p:nvSpPr>
        <p:spPr bwMode="auto">
          <a:xfrm>
            <a:off x="2006603" y="4038252"/>
            <a:ext cx="2016125"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endParaRPr lang="zh-CN" altLang="en-US" dirty="0">
              <a:solidFill>
                <a:srgbClr val="F8F8F8"/>
              </a:solidFill>
              <a:latin typeface="+mn-ea"/>
              <a:ea typeface="+mn-ea"/>
            </a:endParaRPr>
          </a:p>
        </p:txBody>
      </p:sp>
      <p:sp>
        <p:nvSpPr>
          <p:cNvPr id="49" name="文本框 30"/>
          <p:cNvSpPr>
            <a:spLocks noChangeArrowheads="1"/>
          </p:cNvSpPr>
          <p:nvPr/>
        </p:nvSpPr>
        <p:spPr bwMode="auto">
          <a:xfrm>
            <a:off x="4724374" y="2351898"/>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01</a:t>
            </a:r>
            <a:endParaRPr lang="zh-CN" altLang="en-US" sz="4400" dirty="0">
              <a:solidFill>
                <a:srgbClr val="595959"/>
              </a:solidFill>
              <a:latin typeface="+mn-ea"/>
              <a:ea typeface="+mn-ea"/>
              <a:sym typeface="Segoe UI Light" pitchFamily="2" charset="0"/>
            </a:endParaRPr>
          </a:p>
        </p:txBody>
      </p:sp>
      <p:sp>
        <p:nvSpPr>
          <p:cNvPr id="50" name="文本框 31"/>
          <p:cNvSpPr>
            <a:spLocks noChangeArrowheads="1"/>
          </p:cNvSpPr>
          <p:nvPr/>
        </p:nvSpPr>
        <p:spPr bwMode="auto">
          <a:xfrm>
            <a:off x="6364410" y="2340786"/>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02</a:t>
            </a:r>
            <a:endParaRPr lang="zh-CN" altLang="en-US" sz="4400" dirty="0">
              <a:solidFill>
                <a:srgbClr val="595959"/>
              </a:solidFill>
              <a:latin typeface="+mn-ea"/>
              <a:ea typeface="+mn-ea"/>
              <a:sym typeface="Segoe UI Light" pitchFamily="2" charset="0"/>
            </a:endParaRPr>
          </a:p>
        </p:txBody>
      </p:sp>
      <p:sp>
        <p:nvSpPr>
          <p:cNvPr id="51" name="文本框 32"/>
          <p:cNvSpPr>
            <a:spLocks noChangeArrowheads="1"/>
          </p:cNvSpPr>
          <p:nvPr/>
        </p:nvSpPr>
        <p:spPr bwMode="auto">
          <a:xfrm>
            <a:off x="4710088"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03</a:t>
            </a:r>
            <a:endParaRPr lang="zh-CN" altLang="en-US" sz="4400" dirty="0">
              <a:solidFill>
                <a:srgbClr val="595959"/>
              </a:solidFill>
              <a:latin typeface="+mn-ea"/>
              <a:ea typeface="+mn-ea"/>
              <a:sym typeface="Segoe UI Light" pitchFamily="2" charset="0"/>
            </a:endParaRPr>
          </a:p>
        </p:txBody>
      </p:sp>
      <p:sp>
        <p:nvSpPr>
          <p:cNvPr id="52" name="文本框 33"/>
          <p:cNvSpPr>
            <a:spLocks noChangeArrowheads="1"/>
          </p:cNvSpPr>
          <p:nvPr/>
        </p:nvSpPr>
        <p:spPr bwMode="auto">
          <a:xfrm>
            <a:off x="6329485"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04</a:t>
            </a:r>
            <a:endParaRPr lang="zh-CN" altLang="en-US" sz="4400" dirty="0">
              <a:solidFill>
                <a:srgbClr val="595959"/>
              </a:solidFill>
              <a:latin typeface="+mn-ea"/>
              <a:ea typeface="+mn-ea"/>
              <a:sym typeface="Segoe UI Light" pitchFamily="2" charset="0"/>
            </a:endParaRPr>
          </a:p>
        </p:txBody>
      </p:sp>
      <p:grpSp>
        <p:nvGrpSpPr>
          <p:cNvPr id="12" name="组合 11"/>
          <p:cNvGrpSpPr/>
          <p:nvPr/>
        </p:nvGrpSpPr>
        <p:grpSpPr>
          <a:xfrm>
            <a:off x="7931943" y="1867498"/>
            <a:ext cx="2339570" cy="369332"/>
            <a:chOff x="7931943" y="1867496"/>
            <a:chExt cx="2339569" cy="369332"/>
          </a:xfrm>
        </p:grpSpPr>
        <p:sp>
          <p:nvSpPr>
            <p:cNvPr id="44" name="文本框 25"/>
            <p:cNvSpPr>
              <a:spLocks noChangeArrowheads="1"/>
            </p:cNvSpPr>
            <p:nvPr/>
          </p:nvSpPr>
          <p:spPr bwMode="auto">
            <a:xfrm>
              <a:off x="8253801" y="1867496"/>
              <a:ext cx="2017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政策上的倾斜</a:t>
              </a:r>
              <a:endParaRPr lang="zh-CN" altLang="en-US" b="1" dirty="0">
                <a:solidFill>
                  <a:srgbClr val="F8F8F8"/>
                </a:solidFill>
                <a:latin typeface="+mn-ea"/>
                <a:ea typeface="+mn-ea"/>
              </a:endParaRPr>
            </a:p>
          </p:txBody>
        </p:sp>
        <p:pic>
          <p:nvPicPr>
            <p:cNvPr id="53" name="图片 3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31943" y="1920676"/>
              <a:ext cx="26352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组合 9"/>
          <p:cNvGrpSpPr/>
          <p:nvPr/>
        </p:nvGrpSpPr>
        <p:grpSpPr>
          <a:xfrm>
            <a:off x="1565277" y="1857178"/>
            <a:ext cx="2282826" cy="369332"/>
            <a:chOff x="1565275" y="1857175"/>
            <a:chExt cx="2282826" cy="369332"/>
          </a:xfrm>
        </p:grpSpPr>
        <p:sp>
          <p:nvSpPr>
            <p:cNvPr id="41" name="文本框 22"/>
            <p:cNvSpPr>
              <a:spLocks noChangeArrowheads="1"/>
            </p:cNvSpPr>
            <p:nvPr/>
          </p:nvSpPr>
          <p:spPr bwMode="auto">
            <a:xfrm>
              <a:off x="1831976" y="1857175"/>
              <a:ext cx="2016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战略上的指导</a:t>
              </a:r>
              <a:endParaRPr lang="zh-CN" altLang="en-US" b="1" dirty="0">
                <a:solidFill>
                  <a:srgbClr val="F8F8F8"/>
                </a:solidFill>
                <a:latin typeface="+mn-ea"/>
                <a:ea typeface="+mn-ea"/>
              </a:endParaRPr>
            </a:p>
          </p:txBody>
        </p:sp>
        <p:pic>
          <p:nvPicPr>
            <p:cNvPr id="54" name="图片 3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65275" y="1977033"/>
              <a:ext cx="1936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7924008" y="4038250"/>
            <a:ext cx="2385219" cy="369332"/>
            <a:chOff x="7924006" y="4038252"/>
            <a:chExt cx="2385219" cy="369332"/>
          </a:xfrm>
        </p:grpSpPr>
        <p:sp>
          <p:nvSpPr>
            <p:cNvPr id="43" name="文本框 24"/>
            <p:cNvSpPr>
              <a:spLocks noChangeArrowheads="1"/>
            </p:cNvSpPr>
            <p:nvPr/>
          </p:nvSpPr>
          <p:spPr bwMode="auto">
            <a:xfrm>
              <a:off x="8291513"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人事上的帮助</a:t>
              </a:r>
            </a:p>
          </p:txBody>
        </p:sp>
        <p:pic>
          <p:nvPicPr>
            <p:cNvPr id="55" name="图片 3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924006" y="4038252"/>
              <a:ext cx="295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1530349" y="4038250"/>
            <a:ext cx="2319338" cy="369332"/>
            <a:chOff x="1530350" y="4038252"/>
            <a:chExt cx="2319338" cy="369332"/>
          </a:xfrm>
        </p:grpSpPr>
        <p:pic>
          <p:nvPicPr>
            <p:cNvPr id="56" name="图片 3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530350" y="4117627"/>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文本框 24"/>
            <p:cNvSpPr>
              <a:spLocks noChangeArrowheads="1"/>
            </p:cNvSpPr>
            <p:nvPr/>
          </p:nvSpPr>
          <p:spPr bwMode="auto">
            <a:xfrm>
              <a:off x="1831976"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资金上的支持</a:t>
              </a:r>
            </a:p>
          </p:txBody>
        </p:sp>
      </p:grpSp>
    </p:spTree>
    <p:extLst>
      <p:ext uri="{BB962C8B-B14F-4D97-AF65-F5344CB8AC3E}">
        <p14:creationId xmlns:p14="http://schemas.microsoft.com/office/powerpoint/2010/main" val="56104352"/>
      </p:ext>
    </p:extLst>
  </p:cSld>
  <p:clrMapOvr>
    <a:masterClrMapping/>
  </p:clrMapOvr>
  <p:transition spd="slow" advTm="793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1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3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300" fill="hold"/>
                                        <p:tgtEl>
                                          <p:spTgt spid="49"/>
                                        </p:tgtEl>
                                        <p:attrNameLst>
                                          <p:attrName>ppt_w</p:attrName>
                                        </p:attrNameLst>
                                      </p:cBhvr>
                                      <p:tavLst>
                                        <p:tav tm="0">
                                          <p:val>
                                            <p:fltVal val="0"/>
                                          </p:val>
                                        </p:tav>
                                        <p:tav tm="100000">
                                          <p:val>
                                            <p:strVal val="#ppt_w"/>
                                          </p:val>
                                        </p:tav>
                                      </p:tavLst>
                                    </p:anim>
                                    <p:anim calcmode="lin" valueType="num">
                                      <p:cBhvr>
                                        <p:cTn id="32" dur="300" fill="hold"/>
                                        <p:tgtEl>
                                          <p:spTgt spid="49"/>
                                        </p:tgtEl>
                                        <p:attrNameLst>
                                          <p:attrName>ppt_h</p:attrName>
                                        </p:attrNameLst>
                                      </p:cBhvr>
                                      <p:tavLst>
                                        <p:tav tm="0">
                                          <p:val>
                                            <p:fltVal val="0"/>
                                          </p:val>
                                        </p:tav>
                                        <p:tav tm="100000">
                                          <p:val>
                                            <p:strVal val="#ppt_h"/>
                                          </p:val>
                                        </p:tav>
                                      </p:tavLst>
                                    </p:anim>
                                    <p:anim calcmode="lin" valueType="num">
                                      <p:cBhvr>
                                        <p:cTn id="33" dur="300" fill="hold"/>
                                        <p:tgtEl>
                                          <p:spTgt spid="49"/>
                                        </p:tgtEl>
                                        <p:attrNameLst>
                                          <p:attrName>style.rotation</p:attrName>
                                        </p:attrNameLst>
                                      </p:cBhvr>
                                      <p:tavLst>
                                        <p:tav tm="0">
                                          <p:val>
                                            <p:fltVal val="90"/>
                                          </p:val>
                                        </p:tav>
                                        <p:tav tm="100000">
                                          <p:val>
                                            <p:fltVal val="0"/>
                                          </p:val>
                                        </p:tav>
                                      </p:tavLst>
                                    </p:anim>
                                    <p:animEffect transition="in" filter="fade">
                                      <p:cBhvr>
                                        <p:cTn id="34" dur="300"/>
                                        <p:tgtEl>
                                          <p:spTgt spid="49"/>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2600"/>
                            </p:stCondLst>
                            <p:childTnLst>
                              <p:par>
                                <p:cTn id="40" presetID="2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3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300" fill="hold"/>
                                        <p:tgtEl>
                                          <p:spTgt spid="50"/>
                                        </p:tgtEl>
                                        <p:attrNameLst>
                                          <p:attrName>ppt_w</p:attrName>
                                        </p:attrNameLst>
                                      </p:cBhvr>
                                      <p:tavLst>
                                        <p:tav tm="0">
                                          <p:val>
                                            <p:fltVal val="0"/>
                                          </p:val>
                                        </p:tav>
                                        <p:tav tm="100000">
                                          <p:val>
                                            <p:strVal val="#ppt_w"/>
                                          </p:val>
                                        </p:tav>
                                      </p:tavLst>
                                    </p:anim>
                                    <p:anim calcmode="lin" valueType="num">
                                      <p:cBhvr>
                                        <p:cTn id="54" dur="300" fill="hold"/>
                                        <p:tgtEl>
                                          <p:spTgt spid="50"/>
                                        </p:tgtEl>
                                        <p:attrNameLst>
                                          <p:attrName>ppt_h</p:attrName>
                                        </p:attrNameLst>
                                      </p:cBhvr>
                                      <p:tavLst>
                                        <p:tav tm="0">
                                          <p:val>
                                            <p:fltVal val="0"/>
                                          </p:val>
                                        </p:tav>
                                        <p:tav tm="100000">
                                          <p:val>
                                            <p:strVal val="#ppt_h"/>
                                          </p:val>
                                        </p:tav>
                                      </p:tavLst>
                                    </p:anim>
                                    <p:anim calcmode="lin" valueType="num">
                                      <p:cBhvr>
                                        <p:cTn id="55" dur="300" fill="hold"/>
                                        <p:tgtEl>
                                          <p:spTgt spid="50"/>
                                        </p:tgtEl>
                                        <p:attrNameLst>
                                          <p:attrName>style.rotation</p:attrName>
                                        </p:attrNameLst>
                                      </p:cBhvr>
                                      <p:tavLst>
                                        <p:tav tm="0">
                                          <p:val>
                                            <p:fltVal val="90"/>
                                          </p:val>
                                        </p:tav>
                                        <p:tav tm="100000">
                                          <p:val>
                                            <p:fltVal val="0"/>
                                          </p:val>
                                        </p:tav>
                                      </p:tavLst>
                                    </p:anim>
                                    <p:animEffect transition="in" filter="fade">
                                      <p:cBhvr>
                                        <p:cTn id="56" dur="300"/>
                                        <p:tgtEl>
                                          <p:spTgt spid="50"/>
                                        </p:tgtEl>
                                      </p:cBhvr>
                                    </p:animEffect>
                                  </p:childTnLst>
                                </p:cTn>
                              </p:par>
                            </p:childTnLst>
                          </p:cTn>
                        </p:par>
                        <p:par>
                          <p:cTn id="57" fill="hold">
                            <p:stCondLst>
                              <p:cond delay="36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100"/>
                            </p:stCondLst>
                            <p:childTnLst>
                              <p:par>
                                <p:cTn id="62" presetID="2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4600"/>
                            </p:stCondLst>
                            <p:childTnLst>
                              <p:par>
                                <p:cTn id="69" presetID="2" presetClass="entr" presetSubtype="4"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500" fill="hold"/>
                                        <p:tgtEl>
                                          <p:spTgt spid="9"/>
                                        </p:tgtEl>
                                        <p:attrNameLst>
                                          <p:attrName>ppt_x</p:attrName>
                                        </p:attrNameLst>
                                      </p:cBhvr>
                                      <p:tavLst>
                                        <p:tav tm="0">
                                          <p:val>
                                            <p:strVal val="#ppt_x"/>
                                          </p:val>
                                        </p:tav>
                                        <p:tav tm="100000">
                                          <p:val>
                                            <p:strVal val="#ppt_x"/>
                                          </p:val>
                                        </p:tav>
                                      </p:tavLst>
                                    </p:anim>
                                    <p:anim calcmode="lin" valueType="num">
                                      <p:cBhvr additive="base">
                                        <p:cTn id="72" dur="500" fill="hold"/>
                                        <p:tgtEl>
                                          <p:spTgt spid="9"/>
                                        </p:tgtEl>
                                        <p:attrNameLst>
                                          <p:attrName>ppt_y</p:attrName>
                                        </p:attrNameLst>
                                      </p:cBhvr>
                                      <p:tavLst>
                                        <p:tav tm="0">
                                          <p:val>
                                            <p:strVal val="1+#ppt_h/2"/>
                                          </p:val>
                                        </p:tav>
                                        <p:tav tm="100000">
                                          <p:val>
                                            <p:strVal val="#ppt_y"/>
                                          </p:val>
                                        </p:tav>
                                      </p:tavLst>
                                    </p:anim>
                                  </p:childTnLst>
                                </p:cTn>
                              </p:par>
                              <p:par>
                                <p:cTn id="73" presetID="31"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300" fill="hold"/>
                                        <p:tgtEl>
                                          <p:spTgt spid="51"/>
                                        </p:tgtEl>
                                        <p:attrNameLst>
                                          <p:attrName>ppt_w</p:attrName>
                                        </p:attrNameLst>
                                      </p:cBhvr>
                                      <p:tavLst>
                                        <p:tav tm="0">
                                          <p:val>
                                            <p:fltVal val="0"/>
                                          </p:val>
                                        </p:tav>
                                        <p:tav tm="100000">
                                          <p:val>
                                            <p:strVal val="#ppt_w"/>
                                          </p:val>
                                        </p:tav>
                                      </p:tavLst>
                                    </p:anim>
                                    <p:anim calcmode="lin" valueType="num">
                                      <p:cBhvr>
                                        <p:cTn id="76" dur="300" fill="hold"/>
                                        <p:tgtEl>
                                          <p:spTgt spid="51"/>
                                        </p:tgtEl>
                                        <p:attrNameLst>
                                          <p:attrName>ppt_h</p:attrName>
                                        </p:attrNameLst>
                                      </p:cBhvr>
                                      <p:tavLst>
                                        <p:tav tm="0">
                                          <p:val>
                                            <p:fltVal val="0"/>
                                          </p:val>
                                        </p:tav>
                                        <p:tav tm="100000">
                                          <p:val>
                                            <p:strVal val="#ppt_h"/>
                                          </p:val>
                                        </p:tav>
                                      </p:tavLst>
                                    </p:anim>
                                    <p:anim calcmode="lin" valueType="num">
                                      <p:cBhvr>
                                        <p:cTn id="77" dur="300" fill="hold"/>
                                        <p:tgtEl>
                                          <p:spTgt spid="51"/>
                                        </p:tgtEl>
                                        <p:attrNameLst>
                                          <p:attrName>style.rotation</p:attrName>
                                        </p:attrNameLst>
                                      </p:cBhvr>
                                      <p:tavLst>
                                        <p:tav tm="0">
                                          <p:val>
                                            <p:fltVal val="90"/>
                                          </p:val>
                                        </p:tav>
                                        <p:tav tm="100000">
                                          <p:val>
                                            <p:fltVal val="0"/>
                                          </p:val>
                                        </p:tav>
                                      </p:tavLst>
                                    </p:anim>
                                    <p:animEffect transition="in" filter="fade">
                                      <p:cBhvr>
                                        <p:cTn id="78" dur="300"/>
                                        <p:tgtEl>
                                          <p:spTgt spid="51"/>
                                        </p:tgtEl>
                                      </p:cBhvr>
                                    </p:animEffect>
                                  </p:childTnLst>
                                </p:cTn>
                              </p:par>
                            </p:childTnLst>
                          </p:cTn>
                        </p:par>
                        <p:par>
                          <p:cTn id="79" fill="hold">
                            <p:stCondLst>
                              <p:cond delay="51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5600"/>
                            </p:stCondLst>
                            <p:childTnLst>
                              <p:par>
                                <p:cTn id="84" presetID="22" presetClass="entr" presetSubtype="4"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down)">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6100"/>
                            </p:stCondLst>
                            <p:childTnLst>
                              <p:par>
                                <p:cTn id="91" presetID="2" presetClass="entr" presetSubtype="4"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additive="base">
                                        <p:cTn id="93" dur="500" fill="hold"/>
                                        <p:tgtEl>
                                          <p:spTgt spid="6"/>
                                        </p:tgtEl>
                                        <p:attrNameLst>
                                          <p:attrName>ppt_x</p:attrName>
                                        </p:attrNameLst>
                                      </p:cBhvr>
                                      <p:tavLst>
                                        <p:tav tm="0">
                                          <p:val>
                                            <p:strVal val="#ppt_x"/>
                                          </p:val>
                                        </p:tav>
                                        <p:tav tm="100000">
                                          <p:val>
                                            <p:strVal val="#ppt_x"/>
                                          </p:val>
                                        </p:tav>
                                      </p:tavLst>
                                    </p:anim>
                                    <p:anim calcmode="lin" valueType="num">
                                      <p:cBhvr additive="base">
                                        <p:cTn id="94" dur="500" fill="hold"/>
                                        <p:tgtEl>
                                          <p:spTgt spid="6"/>
                                        </p:tgtEl>
                                        <p:attrNameLst>
                                          <p:attrName>ppt_y</p:attrName>
                                        </p:attrNameLst>
                                      </p:cBhvr>
                                      <p:tavLst>
                                        <p:tav tm="0">
                                          <p:val>
                                            <p:strVal val="1+#ppt_h/2"/>
                                          </p:val>
                                        </p:tav>
                                        <p:tav tm="100000">
                                          <p:val>
                                            <p:strVal val="#ppt_y"/>
                                          </p:val>
                                        </p:tav>
                                      </p:tavLst>
                                    </p:anim>
                                  </p:childTnLst>
                                </p:cTn>
                              </p:par>
                              <p:par>
                                <p:cTn id="95" presetID="3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300" fill="hold"/>
                                        <p:tgtEl>
                                          <p:spTgt spid="52"/>
                                        </p:tgtEl>
                                        <p:attrNameLst>
                                          <p:attrName>ppt_w</p:attrName>
                                        </p:attrNameLst>
                                      </p:cBhvr>
                                      <p:tavLst>
                                        <p:tav tm="0">
                                          <p:val>
                                            <p:fltVal val="0"/>
                                          </p:val>
                                        </p:tav>
                                        <p:tav tm="100000">
                                          <p:val>
                                            <p:strVal val="#ppt_w"/>
                                          </p:val>
                                        </p:tav>
                                      </p:tavLst>
                                    </p:anim>
                                    <p:anim calcmode="lin" valueType="num">
                                      <p:cBhvr>
                                        <p:cTn id="98" dur="300" fill="hold"/>
                                        <p:tgtEl>
                                          <p:spTgt spid="52"/>
                                        </p:tgtEl>
                                        <p:attrNameLst>
                                          <p:attrName>ppt_h</p:attrName>
                                        </p:attrNameLst>
                                      </p:cBhvr>
                                      <p:tavLst>
                                        <p:tav tm="0">
                                          <p:val>
                                            <p:fltVal val="0"/>
                                          </p:val>
                                        </p:tav>
                                        <p:tav tm="100000">
                                          <p:val>
                                            <p:strVal val="#ppt_h"/>
                                          </p:val>
                                        </p:tav>
                                      </p:tavLst>
                                    </p:anim>
                                    <p:anim calcmode="lin" valueType="num">
                                      <p:cBhvr>
                                        <p:cTn id="99" dur="300" fill="hold"/>
                                        <p:tgtEl>
                                          <p:spTgt spid="52"/>
                                        </p:tgtEl>
                                        <p:attrNameLst>
                                          <p:attrName>style.rotation</p:attrName>
                                        </p:attrNameLst>
                                      </p:cBhvr>
                                      <p:tavLst>
                                        <p:tav tm="0">
                                          <p:val>
                                            <p:fltVal val="90"/>
                                          </p:val>
                                        </p:tav>
                                        <p:tav tm="100000">
                                          <p:val>
                                            <p:fltVal val="0"/>
                                          </p:val>
                                        </p:tav>
                                      </p:tavLst>
                                    </p:anim>
                                    <p:animEffect transition="in" filter="fade">
                                      <p:cBhvr>
                                        <p:cTn id="100" dur="300"/>
                                        <p:tgtEl>
                                          <p:spTgt spid="52"/>
                                        </p:tgtEl>
                                      </p:cBhvr>
                                    </p:animEffect>
                                  </p:childTnLst>
                                </p:cTn>
                              </p:par>
                            </p:childTnLst>
                          </p:cTn>
                        </p:par>
                        <p:par>
                          <p:cTn id="101" fill="hold">
                            <p:stCondLst>
                              <p:cond delay="6600"/>
                            </p:stCondLst>
                            <p:childTnLst>
                              <p:par>
                                <p:cTn id="102" presetID="22" presetClass="entr" presetSubtype="8" fill="hold" grpId="0" nodeType="after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left)">
                                      <p:cBhvr>
                                        <p:cTn id="104" dur="500"/>
                                        <p:tgtEl>
                                          <p:spTgt spid="40"/>
                                        </p:tgtEl>
                                      </p:cBhvr>
                                    </p:animEffect>
                                  </p:childTnLst>
                                </p:cTn>
                              </p:par>
                            </p:childTnLst>
                          </p:cTn>
                        </p:par>
                        <p:par>
                          <p:cTn id="105" fill="hold">
                            <p:stCondLst>
                              <p:cond delay="7100"/>
                            </p:stCondLst>
                            <p:childTnLst>
                              <p:par>
                                <p:cTn id="106" presetID="22" presetClass="entr" presetSubtype="4"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wipe(down)">
                                      <p:cBhvr>
                                        <p:cTn id="108" dur="500"/>
                                        <p:tgtEl>
                                          <p:spTgt spid="13"/>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wipe(up)">
                                      <p:cBhvr>
                                        <p:cTn id="1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33" grpId="0"/>
      <p:bldP spid="34" grpId="0"/>
      <p:bldP spid="35" grpId="0"/>
      <p:bldP spid="36" grpId="0"/>
      <p:bldP spid="37" grpId="0" animBg="1"/>
      <p:bldP spid="38" grpId="0" animBg="1"/>
      <p:bldP spid="39" grpId="0" animBg="1"/>
      <p:bldP spid="40"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64562" y="666516"/>
            <a:ext cx="8151986" cy="6004800"/>
          </a:xfrm>
          <a:prstGeom prst="rect">
            <a:avLst/>
          </a:prstGeom>
        </p:spPr>
      </p:pic>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竞争对手的失误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Freeform 5"/>
          <p:cNvSpPr>
            <a:spLocks/>
          </p:cNvSpPr>
          <p:nvPr/>
        </p:nvSpPr>
        <p:spPr bwMode="auto">
          <a:xfrm>
            <a:off x="4723740" y="2592391"/>
            <a:ext cx="1389062" cy="1998663"/>
          </a:xfrm>
          <a:custGeom>
            <a:avLst/>
            <a:gdLst>
              <a:gd name="T0" fmla="*/ 619 w 2295"/>
              <a:gd name="T1" fmla="*/ 0 h 3291"/>
              <a:gd name="T2" fmla="*/ 2295 w 2295"/>
              <a:gd name="T3" fmla="*/ 1676 h 3291"/>
              <a:gd name="T4" fmla="*/ 680 w 2295"/>
              <a:gd name="T5" fmla="*/ 3291 h 3291"/>
              <a:gd name="T6" fmla="*/ 61 w 2295"/>
              <a:gd name="T7" fmla="*/ 2671 h 3291"/>
              <a:gd name="T8" fmla="*/ 1056 w 2295"/>
              <a:gd name="T9" fmla="*/ 1676 h 3291"/>
              <a:gd name="T10" fmla="*/ 0 w 2295"/>
              <a:gd name="T11" fmla="*/ 619 h 3291"/>
              <a:gd name="T12" fmla="*/ 619 w 2295"/>
              <a:gd name="T13" fmla="*/ 0 h 3291"/>
            </a:gdLst>
            <a:ahLst/>
            <a:cxnLst>
              <a:cxn ang="0">
                <a:pos x="T0" y="T1"/>
              </a:cxn>
              <a:cxn ang="0">
                <a:pos x="T2" y="T3"/>
              </a:cxn>
              <a:cxn ang="0">
                <a:pos x="T4" y="T5"/>
              </a:cxn>
              <a:cxn ang="0">
                <a:pos x="T6" y="T7"/>
              </a:cxn>
              <a:cxn ang="0">
                <a:pos x="T8" y="T9"/>
              </a:cxn>
              <a:cxn ang="0">
                <a:pos x="T10" y="T11"/>
              </a:cxn>
              <a:cxn ang="0">
                <a:pos x="T12" y="T13"/>
              </a:cxn>
            </a:cxnLst>
            <a:rect l="0" t="0" r="r" b="b"/>
            <a:pathLst>
              <a:path w="2295" h="3291">
                <a:moveTo>
                  <a:pt x="619" y="0"/>
                </a:moveTo>
                <a:lnTo>
                  <a:pt x="2295" y="1676"/>
                </a:lnTo>
                <a:lnTo>
                  <a:pt x="680" y="3291"/>
                </a:lnTo>
                <a:lnTo>
                  <a:pt x="61" y="2671"/>
                </a:lnTo>
                <a:lnTo>
                  <a:pt x="1056" y="1676"/>
                </a:lnTo>
                <a:lnTo>
                  <a:pt x="0" y="619"/>
                </a:lnTo>
                <a:lnTo>
                  <a:pt x="61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8" name="Freeform 6"/>
          <p:cNvSpPr>
            <a:spLocks/>
          </p:cNvSpPr>
          <p:nvPr/>
        </p:nvSpPr>
        <p:spPr bwMode="auto">
          <a:xfrm>
            <a:off x="3096551" y="1565276"/>
            <a:ext cx="1919288" cy="1355725"/>
          </a:xfrm>
          <a:custGeom>
            <a:avLst/>
            <a:gdLst>
              <a:gd name="T0" fmla="*/ 0 w 3170"/>
              <a:gd name="T1" fmla="*/ 1615 h 2234"/>
              <a:gd name="T2" fmla="*/ 1616 w 3170"/>
              <a:gd name="T3" fmla="*/ 0 h 2234"/>
              <a:gd name="T4" fmla="*/ 3170 w 3170"/>
              <a:gd name="T5" fmla="*/ 1555 h 2234"/>
              <a:gd name="T6" fmla="*/ 2551 w 3170"/>
              <a:gd name="T7" fmla="*/ 2174 h 2234"/>
              <a:gd name="T8" fmla="*/ 1616 w 3170"/>
              <a:gd name="T9" fmla="*/ 1239 h 2234"/>
              <a:gd name="T10" fmla="*/ 620 w 3170"/>
              <a:gd name="T11" fmla="*/ 2234 h 2234"/>
              <a:gd name="T12" fmla="*/ 0 w 3170"/>
              <a:gd name="T13" fmla="*/ 1615 h 2234"/>
            </a:gdLst>
            <a:ahLst/>
            <a:cxnLst>
              <a:cxn ang="0">
                <a:pos x="T0" y="T1"/>
              </a:cxn>
              <a:cxn ang="0">
                <a:pos x="T2" y="T3"/>
              </a:cxn>
              <a:cxn ang="0">
                <a:pos x="T4" y="T5"/>
              </a:cxn>
              <a:cxn ang="0">
                <a:pos x="T6" y="T7"/>
              </a:cxn>
              <a:cxn ang="0">
                <a:pos x="T8" y="T9"/>
              </a:cxn>
              <a:cxn ang="0">
                <a:pos x="T10" y="T11"/>
              </a:cxn>
              <a:cxn ang="0">
                <a:pos x="T12" y="T13"/>
              </a:cxn>
            </a:cxnLst>
            <a:rect l="0" t="0" r="r" b="b"/>
            <a:pathLst>
              <a:path w="3170" h="2234">
                <a:moveTo>
                  <a:pt x="0" y="1615"/>
                </a:moveTo>
                <a:lnTo>
                  <a:pt x="1616" y="0"/>
                </a:lnTo>
                <a:lnTo>
                  <a:pt x="3170" y="1555"/>
                </a:lnTo>
                <a:lnTo>
                  <a:pt x="2551" y="2174"/>
                </a:lnTo>
                <a:lnTo>
                  <a:pt x="1616" y="1239"/>
                </a:lnTo>
                <a:lnTo>
                  <a:pt x="620" y="2234"/>
                </a:lnTo>
                <a:lnTo>
                  <a:pt x="0" y="1615"/>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9" name="Freeform 7"/>
          <p:cNvSpPr>
            <a:spLocks/>
          </p:cNvSpPr>
          <p:nvPr/>
        </p:nvSpPr>
        <p:spPr bwMode="auto">
          <a:xfrm>
            <a:off x="3060041" y="4260854"/>
            <a:ext cx="1992313" cy="1393825"/>
          </a:xfrm>
          <a:custGeom>
            <a:avLst/>
            <a:gdLst>
              <a:gd name="T0" fmla="*/ 619 w 3291"/>
              <a:gd name="T1" fmla="*/ 0 h 2295"/>
              <a:gd name="T2" fmla="*/ 1676 w 3291"/>
              <a:gd name="T3" fmla="*/ 1056 h 2295"/>
              <a:gd name="T4" fmla="*/ 2671 w 3291"/>
              <a:gd name="T5" fmla="*/ 61 h 2295"/>
              <a:gd name="T6" fmla="*/ 3291 w 3291"/>
              <a:gd name="T7" fmla="*/ 680 h 2295"/>
              <a:gd name="T8" fmla="*/ 1676 w 3291"/>
              <a:gd name="T9" fmla="*/ 2295 h 2295"/>
              <a:gd name="T10" fmla="*/ 0 w 3291"/>
              <a:gd name="T11" fmla="*/ 619 h 2295"/>
              <a:gd name="T12" fmla="*/ 619 w 3291"/>
              <a:gd name="T13" fmla="*/ 0 h 2295"/>
            </a:gdLst>
            <a:ahLst/>
            <a:cxnLst>
              <a:cxn ang="0">
                <a:pos x="T0" y="T1"/>
              </a:cxn>
              <a:cxn ang="0">
                <a:pos x="T2" y="T3"/>
              </a:cxn>
              <a:cxn ang="0">
                <a:pos x="T4" y="T5"/>
              </a:cxn>
              <a:cxn ang="0">
                <a:pos x="T6" y="T7"/>
              </a:cxn>
              <a:cxn ang="0">
                <a:pos x="T8" y="T9"/>
              </a:cxn>
              <a:cxn ang="0">
                <a:pos x="T10" y="T11"/>
              </a:cxn>
              <a:cxn ang="0">
                <a:pos x="T12" y="T13"/>
              </a:cxn>
            </a:cxnLst>
            <a:rect l="0" t="0" r="r" b="b"/>
            <a:pathLst>
              <a:path w="3291" h="2295">
                <a:moveTo>
                  <a:pt x="619" y="0"/>
                </a:moveTo>
                <a:lnTo>
                  <a:pt x="1676" y="1056"/>
                </a:lnTo>
                <a:lnTo>
                  <a:pt x="2671" y="61"/>
                </a:lnTo>
                <a:lnTo>
                  <a:pt x="3291" y="680"/>
                </a:lnTo>
                <a:lnTo>
                  <a:pt x="1676" y="2295"/>
                </a:lnTo>
                <a:lnTo>
                  <a:pt x="0" y="619"/>
                </a:lnTo>
                <a:lnTo>
                  <a:pt x="61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0" name="Freeform 8"/>
          <p:cNvSpPr>
            <a:spLocks/>
          </p:cNvSpPr>
          <p:nvPr/>
        </p:nvSpPr>
        <p:spPr bwMode="auto">
          <a:xfrm>
            <a:off x="2036100" y="2628901"/>
            <a:ext cx="1352550" cy="1924051"/>
          </a:xfrm>
          <a:custGeom>
            <a:avLst/>
            <a:gdLst>
              <a:gd name="T0" fmla="*/ 0 w 2234"/>
              <a:gd name="T1" fmla="*/ 1616 h 3170"/>
              <a:gd name="T2" fmla="*/ 1615 w 2234"/>
              <a:gd name="T3" fmla="*/ 0 h 3170"/>
              <a:gd name="T4" fmla="*/ 2234 w 2234"/>
              <a:gd name="T5" fmla="*/ 620 h 3170"/>
              <a:gd name="T6" fmla="*/ 1239 w 2234"/>
              <a:gd name="T7" fmla="*/ 1616 h 3170"/>
              <a:gd name="T8" fmla="*/ 2174 w 2234"/>
              <a:gd name="T9" fmla="*/ 2551 h 3170"/>
              <a:gd name="T10" fmla="*/ 1555 w 2234"/>
              <a:gd name="T11" fmla="*/ 3170 h 3170"/>
              <a:gd name="T12" fmla="*/ 0 w 2234"/>
              <a:gd name="T13" fmla="*/ 1616 h 3170"/>
            </a:gdLst>
            <a:ahLst/>
            <a:cxnLst>
              <a:cxn ang="0">
                <a:pos x="T0" y="T1"/>
              </a:cxn>
              <a:cxn ang="0">
                <a:pos x="T2" y="T3"/>
              </a:cxn>
              <a:cxn ang="0">
                <a:pos x="T4" y="T5"/>
              </a:cxn>
              <a:cxn ang="0">
                <a:pos x="T6" y="T7"/>
              </a:cxn>
              <a:cxn ang="0">
                <a:pos x="T8" y="T9"/>
              </a:cxn>
              <a:cxn ang="0">
                <a:pos x="T10" y="T11"/>
              </a:cxn>
              <a:cxn ang="0">
                <a:pos x="T12" y="T13"/>
              </a:cxn>
            </a:cxnLst>
            <a:rect l="0" t="0" r="r" b="b"/>
            <a:pathLst>
              <a:path w="2234" h="3170">
                <a:moveTo>
                  <a:pt x="0" y="1616"/>
                </a:moveTo>
                <a:lnTo>
                  <a:pt x="1615" y="0"/>
                </a:lnTo>
                <a:lnTo>
                  <a:pt x="2234" y="620"/>
                </a:lnTo>
                <a:lnTo>
                  <a:pt x="1239" y="1616"/>
                </a:lnTo>
                <a:lnTo>
                  <a:pt x="2174" y="2551"/>
                </a:lnTo>
                <a:lnTo>
                  <a:pt x="1555" y="3170"/>
                </a:lnTo>
                <a:lnTo>
                  <a:pt x="0" y="1616"/>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1" name="TextBox 10"/>
          <p:cNvSpPr txBox="1"/>
          <p:nvPr/>
        </p:nvSpPr>
        <p:spPr>
          <a:xfrm>
            <a:off x="3400134" y="3060524"/>
            <a:ext cx="1584176" cy="1200316"/>
          </a:xfrm>
          <a:prstGeom prst="rect">
            <a:avLst/>
          </a:prstGeom>
          <a:noFill/>
        </p:spPr>
        <p:txBody>
          <a:bodyPr wrap="square" lIns="91428" tIns="45714" rIns="91428" bIns="45714" rtlCol="0">
            <a:spAutoFit/>
          </a:bodyPr>
          <a:lstStyle/>
          <a:p>
            <a:pPr algn="ctr"/>
            <a:r>
              <a:rPr lang="zh-CN" altLang="en-US" dirty="0" smtClean="0">
                <a:solidFill>
                  <a:schemeClr val="tx2"/>
                </a:solidFill>
                <a:latin typeface="+mn-ea"/>
                <a:ea typeface="+mn-ea"/>
              </a:rPr>
              <a:t>竞争对手主要犯了四个错误，给我们留下了机会</a:t>
            </a:r>
            <a:endParaRPr lang="zh-CN" altLang="en-US" dirty="0">
              <a:solidFill>
                <a:schemeClr val="tx2"/>
              </a:solidFill>
              <a:latin typeface="+mn-ea"/>
              <a:ea typeface="+mn-ea"/>
            </a:endParaRPr>
          </a:p>
        </p:txBody>
      </p:sp>
      <p:sp>
        <p:nvSpPr>
          <p:cNvPr id="12" name="矩形 16"/>
          <p:cNvSpPr>
            <a:spLocks noChangeArrowheads="1"/>
          </p:cNvSpPr>
          <p:nvPr/>
        </p:nvSpPr>
        <p:spPr bwMode="auto">
          <a:xfrm>
            <a:off x="6218814" y="3344445"/>
            <a:ext cx="146374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3" name="文本框 25"/>
          <p:cNvSpPr>
            <a:spLocks noChangeArrowheads="1"/>
          </p:cNvSpPr>
          <p:nvPr/>
        </p:nvSpPr>
        <p:spPr bwMode="auto">
          <a:xfrm>
            <a:off x="6306102" y="29428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失误一</a:t>
            </a:r>
            <a:endParaRPr lang="zh-CN" altLang="en-US" b="1" dirty="0">
              <a:solidFill>
                <a:schemeClr val="tx2"/>
              </a:solidFill>
              <a:latin typeface="+mn-ea"/>
              <a:ea typeface="+mn-ea"/>
            </a:endParaRPr>
          </a:p>
        </p:txBody>
      </p:sp>
      <p:sp>
        <p:nvSpPr>
          <p:cNvPr id="14" name="矩形 16"/>
          <p:cNvSpPr>
            <a:spLocks noChangeArrowheads="1"/>
          </p:cNvSpPr>
          <p:nvPr/>
        </p:nvSpPr>
        <p:spPr bwMode="auto">
          <a:xfrm>
            <a:off x="606250" y="3255545"/>
            <a:ext cx="138767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5" name="文本框 25"/>
          <p:cNvSpPr>
            <a:spLocks noChangeArrowheads="1"/>
          </p:cNvSpPr>
          <p:nvPr/>
        </p:nvSpPr>
        <p:spPr bwMode="auto">
          <a:xfrm>
            <a:off x="705708" y="2853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失误二</a:t>
            </a:r>
            <a:endParaRPr lang="zh-CN" altLang="en-US" b="1" dirty="0">
              <a:solidFill>
                <a:schemeClr val="tx2"/>
              </a:solidFill>
              <a:latin typeface="+mn-ea"/>
              <a:ea typeface="+mn-ea"/>
            </a:endParaRPr>
          </a:p>
        </p:txBody>
      </p:sp>
      <p:sp>
        <p:nvSpPr>
          <p:cNvPr id="16" name="矩形 15"/>
          <p:cNvSpPr>
            <a:spLocks noChangeArrowheads="1"/>
          </p:cNvSpPr>
          <p:nvPr/>
        </p:nvSpPr>
        <p:spPr bwMode="auto">
          <a:xfrm>
            <a:off x="1961313" y="6017797"/>
            <a:ext cx="434478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7" name="文本框 25"/>
          <p:cNvSpPr>
            <a:spLocks noChangeArrowheads="1"/>
          </p:cNvSpPr>
          <p:nvPr/>
        </p:nvSpPr>
        <p:spPr bwMode="auto">
          <a:xfrm>
            <a:off x="3060038" y="5647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失误四</a:t>
            </a:r>
            <a:endParaRPr lang="zh-CN" altLang="en-US" b="1" dirty="0">
              <a:solidFill>
                <a:schemeClr val="tx2"/>
              </a:solidFill>
              <a:latin typeface="+mn-ea"/>
              <a:ea typeface="+mn-ea"/>
            </a:endParaRPr>
          </a:p>
        </p:txBody>
      </p:sp>
      <p:sp>
        <p:nvSpPr>
          <p:cNvPr id="18" name="矩形 17"/>
          <p:cNvSpPr>
            <a:spLocks noChangeArrowheads="1"/>
          </p:cNvSpPr>
          <p:nvPr/>
        </p:nvSpPr>
        <p:spPr bwMode="auto">
          <a:xfrm>
            <a:off x="1973041" y="1208673"/>
            <a:ext cx="4250334"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9" name="文本框 25"/>
          <p:cNvSpPr>
            <a:spLocks noChangeArrowheads="1"/>
          </p:cNvSpPr>
          <p:nvPr/>
        </p:nvSpPr>
        <p:spPr bwMode="auto">
          <a:xfrm>
            <a:off x="3096552" y="838787"/>
            <a:ext cx="1758673"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失误三</a:t>
            </a:r>
            <a:endParaRPr lang="zh-CN" altLang="en-US" b="1" dirty="0">
              <a:solidFill>
                <a:schemeClr val="tx2"/>
              </a:solidFill>
              <a:latin typeface="+mn-ea"/>
              <a:ea typeface="+mn-ea"/>
            </a:endParaRPr>
          </a:p>
        </p:txBody>
      </p:sp>
    </p:spTree>
    <p:extLst>
      <p:ext uri="{BB962C8B-B14F-4D97-AF65-F5344CB8AC3E}">
        <p14:creationId xmlns:p14="http://schemas.microsoft.com/office/powerpoint/2010/main" val="2169707121"/>
      </p:ext>
    </p:extLst>
  </p:cSld>
  <p:clrMapOvr>
    <a:masterClrMapping/>
  </p:clrMapOvr>
  <p:transition spd="slow" advTm="6158">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14:presetBounceEnd="20000">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14:bounceEnd="20000">
                                          <p:cBhvr additive="base">
                                            <p:cTn id="24"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2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20000">
                                          <p:cBhvr additive="base">
                                            <p:cTn id="28"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14:presetBounceEnd="2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20000">
                                          <p:cBhvr additive="base">
                                            <p:cTn id="33"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14:presetBounceEnd="2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3" y="174415"/>
            <a:ext cx="2921537"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团队自身对目标的重视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47" name="圆角矩形 46"/>
          <p:cNvSpPr/>
          <p:nvPr/>
        </p:nvSpPr>
        <p:spPr bwMode="auto">
          <a:xfrm>
            <a:off x="1562671" y="1837401"/>
            <a:ext cx="2775943" cy="2866763"/>
          </a:xfrm>
          <a:prstGeom prst="roundRect">
            <a:avLst>
              <a:gd name="adj" fmla="val 568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8" name="圆角矩形 47"/>
          <p:cNvSpPr/>
          <p:nvPr/>
        </p:nvSpPr>
        <p:spPr bwMode="auto">
          <a:xfrm>
            <a:off x="7737261"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9" name="矩形 26"/>
          <p:cNvSpPr>
            <a:spLocks noChangeArrowheads="1"/>
          </p:cNvSpPr>
          <p:nvPr/>
        </p:nvSpPr>
        <p:spPr bwMode="auto">
          <a:xfrm>
            <a:off x="7992929" y="2165907"/>
            <a:ext cx="2448269"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0" name="圆角矩形 49"/>
          <p:cNvSpPr/>
          <p:nvPr/>
        </p:nvSpPr>
        <p:spPr bwMode="auto">
          <a:xfrm>
            <a:off x="4611362"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51" name="矩形 50"/>
          <p:cNvSpPr>
            <a:spLocks noChangeArrowheads="1"/>
          </p:cNvSpPr>
          <p:nvPr/>
        </p:nvSpPr>
        <p:spPr bwMode="auto">
          <a:xfrm>
            <a:off x="4897710" y="2165907"/>
            <a:ext cx="2292276"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2" name="TextBox 32"/>
          <p:cNvSpPr txBox="1">
            <a:spLocks noChangeArrowheads="1"/>
          </p:cNvSpPr>
          <p:nvPr/>
        </p:nvSpPr>
        <p:spPr bwMode="auto">
          <a:xfrm>
            <a:off x="1816118" y="2196356"/>
            <a:ext cx="2314559" cy="2308312"/>
          </a:xfrm>
          <a:prstGeom prst="rect">
            <a:avLst/>
          </a:prstGeom>
          <a:noFill/>
          <a:ln w="9525">
            <a:noFill/>
            <a:miter lim="800000"/>
            <a:headEnd/>
            <a:tailEnd/>
          </a:ln>
        </p:spPr>
        <p:txBody>
          <a:bodyPr wrap="square" lIns="91428" tIns="45714" rIns="91428" bIns="45714">
            <a:spAutoFit/>
          </a:bodyPr>
          <a:lstStyle/>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p:txBody>
      </p:sp>
      <p:sp>
        <p:nvSpPr>
          <p:cNvPr id="53" name="Rectangle 20"/>
          <p:cNvSpPr>
            <a:spLocks noChangeArrowheads="1"/>
          </p:cNvSpPr>
          <p:nvPr/>
        </p:nvSpPr>
        <p:spPr bwMode="auto">
          <a:xfrm>
            <a:off x="1582468" y="5437126"/>
            <a:ext cx="8930736" cy="656172"/>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4" name="矩形 53"/>
          <p:cNvSpPr/>
          <p:nvPr/>
        </p:nvSpPr>
        <p:spPr bwMode="auto">
          <a:xfrm>
            <a:off x="3080669" y="5509133"/>
            <a:ext cx="5934337" cy="492443"/>
          </a:xfrm>
          <a:prstGeom prst="rect">
            <a:avLst/>
          </a:prstGeom>
          <a:noFill/>
          <a:scene3d>
            <a:camera prst="orthographicFront"/>
            <a:lightRig rig="threePt" dir="t"/>
          </a:scene3d>
          <a:sp3d/>
        </p:spPr>
        <p:txBody>
          <a:bodyPr lIns="91428" tIns="45714" rIns="91428" bIns="45714">
            <a:spAutoFit/>
          </a:bodyPr>
          <a:lstStyle/>
          <a:p>
            <a:pPr algn="ctr" fontAlgn="auto">
              <a:spcBef>
                <a:spcPts val="0"/>
              </a:spcBef>
              <a:spcAft>
                <a:spcPts val="0"/>
              </a:spcAft>
              <a:tabLst>
                <a:tab pos="8520564" algn="r"/>
              </a:tabLst>
              <a:defRPr/>
            </a:pPr>
            <a:r>
              <a:rPr lang="zh-CN" altLang="en-US" sz="2500" dirty="0">
                <a:solidFill>
                  <a:srgbClr val="F8F8F8"/>
                </a:solidFill>
                <a:latin typeface="微软雅黑" pitchFamily="34" charset="-122"/>
                <a:ea typeface="微软雅黑" pitchFamily="34" charset="-122"/>
              </a:rPr>
              <a:t>提前一个月完成计划，创造了多项第一</a:t>
            </a:r>
          </a:p>
        </p:txBody>
      </p:sp>
      <p:sp>
        <p:nvSpPr>
          <p:cNvPr id="55" name="燕尾形 54"/>
          <p:cNvSpPr/>
          <p:nvPr/>
        </p:nvSpPr>
        <p:spPr>
          <a:xfrm rot="16200000" flipH="1" flipV="1">
            <a:off x="8927940"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6" name="圆角矩形 55"/>
          <p:cNvSpPr/>
          <p:nvPr/>
        </p:nvSpPr>
        <p:spPr>
          <a:xfrm>
            <a:off x="4611362"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7" name="圆角矩形 56"/>
          <p:cNvSpPr/>
          <p:nvPr/>
        </p:nvSpPr>
        <p:spPr>
          <a:xfrm>
            <a:off x="773726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8" name="圆角矩形 57"/>
          <p:cNvSpPr/>
          <p:nvPr/>
        </p:nvSpPr>
        <p:spPr>
          <a:xfrm>
            <a:off x="156267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9" name="矩形 58"/>
          <p:cNvSpPr>
            <a:spLocks noChangeArrowheads="1"/>
          </p:cNvSpPr>
          <p:nvPr/>
        </p:nvSpPr>
        <p:spPr bwMode="auto">
          <a:xfrm>
            <a:off x="1937646" y="1332669"/>
            <a:ext cx="2127011"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思想步调一致</a:t>
            </a:r>
          </a:p>
        </p:txBody>
      </p:sp>
      <p:sp>
        <p:nvSpPr>
          <p:cNvPr id="60" name="矩形 59"/>
          <p:cNvSpPr>
            <a:spLocks noChangeArrowheads="1"/>
          </p:cNvSpPr>
          <p:nvPr/>
        </p:nvSpPr>
        <p:spPr bwMode="auto">
          <a:xfrm>
            <a:off x="8114605" y="1332669"/>
            <a:ext cx="2160240"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行动快捷有效</a:t>
            </a:r>
          </a:p>
        </p:txBody>
      </p:sp>
      <p:sp>
        <p:nvSpPr>
          <p:cNvPr id="61" name="矩形 60"/>
          <p:cNvSpPr>
            <a:spLocks noChangeArrowheads="1"/>
          </p:cNvSpPr>
          <p:nvPr/>
        </p:nvSpPr>
        <p:spPr bwMode="auto">
          <a:xfrm>
            <a:off x="5018263" y="1332669"/>
            <a:ext cx="2016223"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a:solidFill>
                  <a:srgbClr val="F8F8F8"/>
                </a:solidFill>
                <a:latin typeface="微软雅黑" pitchFamily="34" charset="-122"/>
                <a:ea typeface="微软雅黑" pitchFamily="34" charset="-122"/>
              </a:rPr>
              <a:t>计划周密合理</a:t>
            </a:r>
            <a:endParaRPr lang="zh-CN" altLang="en-US" dirty="0">
              <a:solidFill>
                <a:srgbClr val="F8F8F8"/>
              </a:solidFill>
              <a:latin typeface="微软雅黑" pitchFamily="34" charset="-122"/>
              <a:ea typeface="微软雅黑" pitchFamily="34" charset="-122"/>
            </a:endParaRPr>
          </a:p>
        </p:txBody>
      </p:sp>
      <p:sp>
        <p:nvSpPr>
          <p:cNvPr id="62" name="燕尾形 61"/>
          <p:cNvSpPr/>
          <p:nvPr/>
        </p:nvSpPr>
        <p:spPr>
          <a:xfrm rot="16200000" flipH="1" flipV="1">
            <a:off x="5711716"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63" name="燕尾形 62"/>
          <p:cNvSpPr/>
          <p:nvPr/>
        </p:nvSpPr>
        <p:spPr>
          <a:xfrm rot="16200000" flipH="1" flipV="1">
            <a:off x="2639953"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Tree>
    <p:extLst>
      <p:ext uri="{BB962C8B-B14F-4D97-AF65-F5344CB8AC3E}">
        <p14:creationId xmlns:p14="http://schemas.microsoft.com/office/powerpoint/2010/main" val="662361885"/>
      </p:ext>
    </p:extLst>
  </p:cSld>
  <p:clrMapOvr>
    <a:masterClrMapping/>
  </p:clrMapOvr>
  <p:transition spd="slow" advTm="1102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60"/>
                            </p:stCondLst>
                            <p:childTnLst>
                              <p:par>
                                <p:cTn id="18" presetID="37"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900" decel="100000" fill="hold"/>
                                        <p:tgtEl>
                                          <p:spTgt spid="5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24" fill="hold">
                            <p:stCondLst>
                              <p:cond delay="2060"/>
                            </p:stCondLst>
                            <p:childTnLst>
                              <p:par>
                                <p:cTn id="25" presetID="37"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900" decel="100000" fill="hold"/>
                                        <p:tgtEl>
                                          <p:spTgt spid="5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31" fill="hold">
                            <p:stCondLst>
                              <p:cond delay="3060"/>
                            </p:stCondLst>
                            <p:childTnLst>
                              <p:par>
                                <p:cTn id="32" presetID="37"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1000"/>
                                        <p:tgtEl>
                                          <p:spTgt spid="57"/>
                                        </p:tgtEl>
                                      </p:cBhvr>
                                    </p:animEffect>
                                    <p:anim calcmode="lin" valueType="num">
                                      <p:cBhvr>
                                        <p:cTn id="35" dur="1000" fill="hold"/>
                                        <p:tgtEl>
                                          <p:spTgt spid="57"/>
                                        </p:tgtEl>
                                        <p:attrNameLst>
                                          <p:attrName>ppt_x</p:attrName>
                                        </p:attrNameLst>
                                      </p:cBhvr>
                                      <p:tavLst>
                                        <p:tav tm="0">
                                          <p:val>
                                            <p:strVal val="#ppt_x"/>
                                          </p:val>
                                        </p:tav>
                                        <p:tav tm="100000">
                                          <p:val>
                                            <p:strVal val="#ppt_x"/>
                                          </p:val>
                                        </p:tav>
                                      </p:tavLst>
                                    </p:anim>
                                    <p:anim calcmode="lin" valueType="num">
                                      <p:cBhvr>
                                        <p:cTn id="36" dur="900" decel="100000" fill="hold"/>
                                        <p:tgtEl>
                                          <p:spTgt spid="5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38" fill="hold">
                            <p:stCondLst>
                              <p:cond delay="4060"/>
                            </p:stCondLst>
                            <p:childTnLst>
                              <p:par>
                                <p:cTn id="39" presetID="12" presetClass="entr" presetSubtype="4"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slide(fromBottom)">
                                      <p:cBhvr>
                                        <p:cTn id="41" dur="500"/>
                                        <p:tgtEl>
                                          <p:spTgt spid="59"/>
                                        </p:tgtEl>
                                      </p:cBhvr>
                                    </p:animEffect>
                                  </p:childTnLst>
                                </p:cTn>
                              </p:par>
                            </p:childTnLst>
                          </p:cTn>
                        </p:par>
                        <p:par>
                          <p:cTn id="42" fill="hold">
                            <p:stCondLst>
                              <p:cond delay="4560"/>
                            </p:stCondLst>
                            <p:childTnLst>
                              <p:par>
                                <p:cTn id="43" presetID="12" presetClass="entr" presetSubtype="4"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slide(fromBottom)">
                                      <p:cBhvr>
                                        <p:cTn id="45" dur="500"/>
                                        <p:tgtEl>
                                          <p:spTgt spid="61"/>
                                        </p:tgtEl>
                                      </p:cBhvr>
                                    </p:animEffect>
                                  </p:childTnLst>
                                </p:cTn>
                              </p:par>
                            </p:childTnLst>
                          </p:cTn>
                        </p:par>
                        <p:par>
                          <p:cTn id="46" fill="hold">
                            <p:stCondLst>
                              <p:cond delay="5060"/>
                            </p:stCondLst>
                            <p:childTnLst>
                              <p:par>
                                <p:cTn id="47" presetID="12" presetClass="entr" presetSubtype="4"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slide(fromBottom)">
                                      <p:cBhvr>
                                        <p:cTn id="49" dur="500"/>
                                        <p:tgtEl>
                                          <p:spTgt spid="60"/>
                                        </p:tgtEl>
                                      </p:cBhvr>
                                    </p:animEffect>
                                  </p:childTnLst>
                                </p:cTn>
                              </p:par>
                            </p:childTnLst>
                          </p:cTn>
                        </p:par>
                        <p:par>
                          <p:cTn id="50" fill="hold">
                            <p:stCondLst>
                              <p:cond delay="5560"/>
                            </p:stCondLst>
                            <p:childTnLst>
                              <p:par>
                                <p:cTn id="51" presetID="1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lide(fromTop)">
                                      <p:cBhvr>
                                        <p:cTn id="53" dur="500"/>
                                        <p:tgtEl>
                                          <p:spTgt spid="47"/>
                                        </p:tgtEl>
                                      </p:cBhvr>
                                    </p:animEffect>
                                  </p:childTnLst>
                                </p:cTn>
                              </p:par>
                            </p:childTnLst>
                          </p:cTn>
                        </p:par>
                        <p:par>
                          <p:cTn id="54" fill="hold">
                            <p:stCondLst>
                              <p:cond delay="606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childTnLst>
                          </p:cTn>
                        </p:par>
                        <p:par>
                          <p:cTn id="58" fill="hold">
                            <p:stCondLst>
                              <p:cond delay="6560"/>
                            </p:stCondLst>
                            <p:childTnLst>
                              <p:par>
                                <p:cTn id="59" presetID="12" presetClass="entr" presetSubtype="1"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slide(fromTop)">
                                      <p:cBhvr>
                                        <p:cTn id="61" dur="500"/>
                                        <p:tgtEl>
                                          <p:spTgt spid="48"/>
                                        </p:tgtEl>
                                      </p:cBhvr>
                                    </p:animEffect>
                                  </p:childTnLst>
                                </p:cTn>
                              </p:par>
                            </p:childTnLst>
                          </p:cTn>
                        </p:par>
                        <p:par>
                          <p:cTn id="62" fill="hold">
                            <p:stCondLst>
                              <p:cond delay="7060"/>
                            </p:stCondLst>
                            <p:childTnLst>
                              <p:par>
                                <p:cTn id="63" presetID="49" presetClass="entr" presetSubtype="0" decel="10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 calcmode="lin" valueType="num">
                                      <p:cBhvr>
                                        <p:cTn id="67" dur="500" fill="hold"/>
                                        <p:tgtEl>
                                          <p:spTgt spid="52"/>
                                        </p:tgtEl>
                                        <p:attrNameLst>
                                          <p:attrName>style.rotation</p:attrName>
                                        </p:attrNameLst>
                                      </p:cBhvr>
                                      <p:tavLst>
                                        <p:tav tm="0">
                                          <p:val>
                                            <p:fltVal val="360"/>
                                          </p:val>
                                        </p:tav>
                                        <p:tav tm="100000">
                                          <p:val>
                                            <p:fltVal val="0"/>
                                          </p:val>
                                        </p:tav>
                                      </p:tavLst>
                                    </p:anim>
                                    <p:animEffect transition="in" filter="fade">
                                      <p:cBhvr>
                                        <p:cTn id="68" dur="500"/>
                                        <p:tgtEl>
                                          <p:spTgt spid="52"/>
                                        </p:tgtEl>
                                      </p:cBhvr>
                                    </p:animEffect>
                                  </p:childTnLst>
                                </p:cTn>
                              </p:par>
                            </p:childTnLst>
                          </p:cTn>
                        </p:par>
                        <p:par>
                          <p:cTn id="69" fill="hold">
                            <p:stCondLst>
                              <p:cond delay="7560"/>
                            </p:stCondLst>
                            <p:childTnLst>
                              <p:par>
                                <p:cTn id="70" presetID="49" presetClass="entr" presetSubtype="0" decel="10000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style.rotation</p:attrName>
                                        </p:attrNameLst>
                                      </p:cBhvr>
                                      <p:tavLst>
                                        <p:tav tm="0">
                                          <p:val>
                                            <p:fltVal val="360"/>
                                          </p:val>
                                        </p:tav>
                                        <p:tav tm="100000">
                                          <p:val>
                                            <p:fltVal val="0"/>
                                          </p:val>
                                        </p:tav>
                                      </p:tavLst>
                                    </p:anim>
                                    <p:animEffect transition="in" filter="fade">
                                      <p:cBhvr>
                                        <p:cTn id="75" dur="500"/>
                                        <p:tgtEl>
                                          <p:spTgt spid="51"/>
                                        </p:tgtEl>
                                      </p:cBhvr>
                                    </p:animEffect>
                                  </p:childTnLst>
                                </p:cTn>
                              </p:par>
                            </p:childTnLst>
                          </p:cTn>
                        </p:par>
                        <p:par>
                          <p:cTn id="76" fill="hold">
                            <p:stCondLst>
                              <p:cond delay="8060"/>
                            </p:stCondLst>
                            <p:childTnLst>
                              <p:par>
                                <p:cTn id="77" presetID="49" presetClass="entr" presetSubtype="0" decel="10000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p:cTn id="79" dur="500" fill="hold"/>
                                        <p:tgtEl>
                                          <p:spTgt spid="49"/>
                                        </p:tgtEl>
                                        <p:attrNameLst>
                                          <p:attrName>ppt_w</p:attrName>
                                        </p:attrNameLst>
                                      </p:cBhvr>
                                      <p:tavLst>
                                        <p:tav tm="0">
                                          <p:val>
                                            <p:fltVal val="0"/>
                                          </p:val>
                                        </p:tav>
                                        <p:tav tm="100000">
                                          <p:val>
                                            <p:strVal val="#ppt_w"/>
                                          </p:val>
                                        </p:tav>
                                      </p:tavLst>
                                    </p:anim>
                                    <p:anim calcmode="lin" valueType="num">
                                      <p:cBhvr>
                                        <p:cTn id="80" dur="500" fill="hold"/>
                                        <p:tgtEl>
                                          <p:spTgt spid="49"/>
                                        </p:tgtEl>
                                        <p:attrNameLst>
                                          <p:attrName>ppt_h</p:attrName>
                                        </p:attrNameLst>
                                      </p:cBhvr>
                                      <p:tavLst>
                                        <p:tav tm="0">
                                          <p:val>
                                            <p:fltVal val="0"/>
                                          </p:val>
                                        </p:tav>
                                        <p:tav tm="100000">
                                          <p:val>
                                            <p:strVal val="#ppt_h"/>
                                          </p:val>
                                        </p:tav>
                                      </p:tavLst>
                                    </p:anim>
                                    <p:anim calcmode="lin" valueType="num">
                                      <p:cBhvr>
                                        <p:cTn id="81" dur="500" fill="hold"/>
                                        <p:tgtEl>
                                          <p:spTgt spid="49"/>
                                        </p:tgtEl>
                                        <p:attrNameLst>
                                          <p:attrName>style.rotation</p:attrName>
                                        </p:attrNameLst>
                                      </p:cBhvr>
                                      <p:tavLst>
                                        <p:tav tm="0">
                                          <p:val>
                                            <p:fltVal val="360"/>
                                          </p:val>
                                        </p:tav>
                                        <p:tav tm="100000">
                                          <p:val>
                                            <p:fltVal val="0"/>
                                          </p:val>
                                        </p:tav>
                                      </p:tavLst>
                                    </p:anim>
                                    <p:animEffect transition="in" filter="fade">
                                      <p:cBhvr>
                                        <p:cTn id="82" dur="500"/>
                                        <p:tgtEl>
                                          <p:spTgt spid="49"/>
                                        </p:tgtEl>
                                      </p:cBhvr>
                                    </p:animEffect>
                                  </p:childTnLst>
                                </p:cTn>
                              </p:par>
                            </p:childTnLst>
                          </p:cTn>
                        </p:par>
                        <p:par>
                          <p:cTn id="83" fill="hold">
                            <p:stCondLst>
                              <p:cond delay="8560"/>
                            </p:stCondLst>
                            <p:childTnLst>
                              <p:par>
                                <p:cTn id="84" presetID="12" presetClass="entr" presetSubtype="1"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slide(fromTop)">
                                      <p:cBhvr>
                                        <p:cTn id="86" dur="500"/>
                                        <p:tgtEl>
                                          <p:spTgt spid="63"/>
                                        </p:tgtEl>
                                      </p:cBhvr>
                                    </p:animEffect>
                                  </p:childTnLst>
                                </p:cTn>
                              </p:par>
                            </p:childTnLst>
                          </p:cTn>
                        </p:par>
                        <p:par>
                          <p:cTn id="87" fill="hold">
                            <p:stCondLst>
                              <p:cond delay="9060"/>
                            </p:stCondLst>
                            <p:childTnLst>
                              <p:par>
                                <p:cTn id="88" presetID="12" presetClass="entr" presetSubtype="1"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slide(fromTop)">
                                      <p:cBhvr>
                                        <p:cTn id="90" dur="500"/>
                                        <p:tgtEl>
                                          <p:spTgt spid="62"/>
                                        </p:tgtEl>
                                      </p:cBhvr>
                                    </p:animEffect>
                                  </p:childTnLst>
                                </p:cTn>
                              </p:par>
                            </p:childTnLst>
                          </p:cTn>
                        </p:par>
                        <p:par>
                          <p:cTn id="91" fill="hold">
                            <p:stCondLst>
                              <p:cond delay="9560"/>
                            </p:stCondLst>
                            <p:childTnLst>
                              <p:par>
                                <p:cTn id="92" presetID="12" presetClass="entr" presetSubtype="1"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slide(fromTop)">
                                      <p:cBhvr>
                                        <p:cTn id="94" dur="500"/>
                                        <p:tgtEl>
                                          <p:spTgt spid="55"/>
                                        </p:tgtEl>
                                      </p:cBhvr>
                                    </p:animEffect>
                                  </p:childTnLst>
                                </p:cTn>
                              </p:par>
                            </p:childTnLst>
                          </p:cTn>
                        </p:par>
                        <p:par>
                          <p:cTn id="95" fill="hold">
                            <p:stCondLst>
                              <p:cond delay="1006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47" grpId="0" animBg="1"/>
      <p:bldP spid="48" grpId="0" animBg="1"/>
      <p:bldP spid="49" grpId="0"/>
      <p:bldP spid="50" grpId="0" animBg="1"/>
      <p:bldP spid="51" grpId="0"/>
      <p:bldP spid="52" grpId="0"/>
      <p:bldP spid="53" grpId="0" animBg="1"/>
      <p:bldP spid="54" grpId="0"/>
      <p:bldP spid="55" grpId="0" animBg="1"/>
      <p:bldP spid="56" grpId="0" animBg="1"/>
      <p:bldP spid="57" grpId="0" animBg="1"/>
      <p:bldP spid="58" grpId="0" animBg="1"/>
      <p:bldP spid="59" grpId="0"/>
      <p:bldP spid="60" grpId="0"/>
      <p:bldP spid="61" grpId="0"/>
      <p:bldP spid="62"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自身能力的提升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695954" y="1272089"/>
            <a:ext cx="2439213" cy="2169813"/>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grpSp>
        <p:nvGrpSpPr>
          <p:cNvPr id="8" name="组合 7"/>
          <p:cNvGrpSpPr/>
          <p:nvPr/>
        </p:nvGrpSpPr>
        <p:grpSpPr>
          <a:xfrm>
            <a:off x="1071847" y="1272825"/>
            <a:ext cx="7607300" cy="4565651"/>
            <a:chOff x="1706563" y="1090612"/>
            <a:chExt cx="7607300" cy="4565650"/>
          </a:xfrm>
          <a:solidFill>
            <a:schemeClr val="tx2"/>
          </a:solidFill>
        </p:grpSpPr>
        <p:sp>
          <p:nvSpPr>
            <p:cNvPr id="9"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44"/>
            <p:cNvSpPr>
              <a:spLocks/>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Oval 6"/>
          <p:cNvSpPr>
            <a:spLocks noChangeArrowheads="1"/>
          </p:cNvSpPr>
          <p:nvPr/>
        </p:nvSpPr>
        <p:spPr bwMode="auto">
          <a:xfrm>
            <a:off x="1295685" y="57210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Oval 7"/>
          <p:cNvSpPr>
            <a:spLocks noChangeArrowheads="1"/>
          </p:cNvSpPr>
          <p:nvPr/>
        </p:nvSpPr>
        <p:spPr bwMode="auto">
          <a:xfrm>
            <a:off x="2324384" y="478437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3" name="Oval 8"/>
          <p:cNvSpPr>
            <a:spLocks noChangeArrowheads="1"/>
          </p:cNvSpPr>
          <p:nvPr/>
        </p:nvSpPr>
        <p:spPr bwMode="auto">
          <a:xfrm>
            <a:off x="3243547" y="51241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4" name="Oval 9"/>
          <p:cNvSpPr>
            <a:spLocks noChangeArrowheads="1"/>
          </p:cNvSpPr>
          <p:nvPr/>
        </p:nvSpPr>
        <p:spPr bwMode="auto">
          <a:xfrm>
            <a:off x="5024721" y="4368451"/>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5" name="Oval 10"/>
          <p:cNvSpPr>
            <a:spLocks noChangeArrowheads="1"/>
          </p:cNvSpPr>
          <p:nvPr/>
        </p:nvSpPr>
        <p:spPr bwMode="auto">
          <a:xfrm>
            <a:off x="3692809" y="43763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6" name="Oval 11"/>
          <p:cNvSpPr>
            <a:spLocks noChangeArrowheads="1"/>
          </p:cNvSpPr>
          <p:nvPr/>
        </p:nvSpPr>
        <p:spPr bwMode="auto">
          <a:xfrm>
            <a:off x="5872447" y="413032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7" name="Oval 12"/>
          <p:cNvSpPr>
            <a:spLocks noChangeArrowheads="1"/>
          </p:cNvSpPr>
          <p:nvPr/>
        </p:nvSpPr>
        <p:spPr bwMode="auto">
          <a:xfrm>
            <a:off x="6888446" y="30174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8" name="TextBox 17"/>
          <p:cNvSpPr txBox="1"/>
          <p:nvPr/>
        </p:nvSpPr>
        <p:spPr>
          <a:xfrm>
            <a:off x="1387759" y="3848601"/>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01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19" name="TextBox 18"/>
          <p:cNvSpPr txBox="1"/>
          <p:nvPr/>
        </p:nvSpPr>
        <p:spPr>
          <a:xfrm>
            <a:off x="1407506" y="4178567"/>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0" name="TextBox 19"/>
          <p:cNvSpPr txBox="1"/>
          <p:nvPr/>
        </p:nvSpPr>
        <p:spPr>
          <a:xfrm>
            <a:off x="3784883" y="4691784"/>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02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1" name="TextBox 20"/>
          <p:cNvSpPr txBox="1"/>
          <p:nvPr/>
        </p:nvSpPr>
        <p:spPr>
          <a:xfrm>
            <a:off x="3804630" y="5021751"/>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5" name="TextBox 24"/>
          <p:cNvSpPr txBox="1"/>
          <p:nvPr/>
        </p:nvSpPr>
        <p:spPr>
          <a:xfrm>
            <a:off x="6307001" y="3967523"/>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03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6" name="TextBox 25"/>
          <p:cNvSpPr txBox="1"/>
          <p:nvPr/>
        </p:nvSpPr>
        <p:spPr>
          <a:xfrm>
            <a:off x="6326748" y="4297489"/>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8" name="TextBox 27"/>
          <p:cNvSpPr txBox="1"/>
          <p:nvPr/>
        </p:nvSpPr>
        <p:spPr>
          <a:xfrm>
            <a:off x="6122852" y="2027036"/>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04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9" name="TextBox 28"/>
          <p:cNvSpPr txBox="1"/>
          <p:nvPr/>
        </p:nvSpPr>
        <p:spPr>
          <a:xfrm>
            <a:off x="6142598" y="2357003"/>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pic>
        <p:nvPicPr>
          <p:cNvPr id="2051" name="Picture 3" descr="C:\Documents and Settings\Administrator\My Documents\15067852_133712701185_2.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450473" y="1126791"/>
            <a:ext cx="3494279" cy="551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783234"/>
      </p:ext>
    </p:extLst>
  </p:cSld>
  <p:clrMapOvr>
    <a:masterClrMapping/>
  </p:clrMapOvr>
  <p:transition spd="slow" advTm="787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440"/>
                            </p:stCondLst>
                            <p:childTnLst>
                              <p:par>
                                <p:cTn id="24" presetID="42" presetClass="entr" presetSubtype="0" fill="hold" nodeType="after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fade">
                                      <p:cBhvr>
                                        <p:cTn id="26" dur="1000"/>
                                        <p:tgtEl>
                                          <p:spTgt spid="2051"/>
                                        </p:tgtEl>
                                      </p:cBhvr>
                                    </p:animEffect>
                                    <p:anim calcmode="lin" valueType="num">
                                      <p:cBhvr>
                                        <p:cTn id="27" dur="1000" fill="hold"/>
                                        <p:tgtEl>
                                          <p:spTgt spid="2051"/>
                                        </p:tgtEl>
                                        <p:attrNameLst>
                                          <p:attrName>ppt_x</p:attrName>
                                        </p:attrNameLst>
                                      </p:cBhvr>
                                      <p:tavLst>
                                        <p:tav tm="0">
                                          <p:val>
                                            <p:strVal val="#ppt_x"/>
                                          </p:val>
                                        </p:tav>
                                        <p:tav tm="100000">
                                          <p:val>
                                            <p:strVal val="#ppt_x"/>
                                          </p:val>
                                        </p:tav>
                                      </p:tavLst>
                                    </p:anim>
                                    <p:anim calcmode="lin" valueType="num">
                                      <p:cBhvr>
                                        <p:cTn id="28" dur="1000" fill="hold"/>
                                        <p:tgtEl>
                                          <p:spTgt spid="2051"/>
                                        </p:tgtEl>
                                        <p:attrNameLst>
                                          <p:attrName>ppt_y</p:attrName>
                                        </p:attrNameLst>
                                      </p:cBhvr>
                                      <p:tavLst>
                                        <p:tav tm="0">
                                          <p:val>
                                            <p:strVal val="#ppt_y+.1"/>
                                          </p:val>
                                        </p:tav>
                                        <p:tav tm="100000">
                                          <p:val>
                                            <p:strVal val="#ppt_y"/>
                                          </p:val>
                                        </p:tav>
                                      </p:tavLst>
                                    </p:anim>
                                  </p:childTnLst>
                                </p:cTn>
                              </p:par>
                            </p:childTnLst>
                          </p:cTn>
                        </p:par>
                        <p:par>
                          <p:cTn id="29" fill="hold">
                            <p:stCondLst>
                              <p:cond delay="2440"/>
                            </p:stCondLst>
                            <p:childTnLst>
                              <p:par>
                                <p:cTn id="30" presetID="1"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par>
                          <p:cTn id="32" fill="hold">
                            <p:stCondLst>
                              <p:cond delay="2440"/>
                            </p:stCondLst>
                            <p:childTnLst>
                              <p:par>
                                <p:cTn id="33" presetID="1" presetClass="entr" presetSubtype="0" fill="hold" grpId="1"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2440"/>
                            </p:stCondLst>
                            <p:childTnLst>
                              <p:par>
                                <p:cTn id="46" presetID="56" presetClass="path" presetSubtype="0" accel="50000" decel="50000" fill="hold" grpId="0" nodeType="afterEffect">
                                  <p:stCondLst>
                                    <p:cond delay="0"/>
                                  </p:stCondLst>
                                  <p:childTnLst>
                                    <p:animMotion origin="layout" path="M -0.09431 0.14699 L -3.77911E-6 -2.22222E-6 " pathEditMode="relative" rAng="0" ptsTypes="AA">
                                      <p:cBhvr>
                                        <p:cTn id="47" dur="1000" fill="hold"/>
                                        <p:tgtEl>
                                          <p:spTgt spid="12"/>
                                        </p:tgtEl>
                                        <p:attrNameLst>
                                          <p:attrName>ppt_x</p:attrName>
                                          <p:attrName>ppt_y</p:attrName>
                                        </p:attrNameLst>
                                      </p:cBhvr>
                                      <p:rCtr x="4709" y="-7361"/>
                                    </p:animMotion>
                                  </p:childTnLst>
                                </p:cTn>
                              </p:par>
                              <p:par>
                                <p:cTn id="48" presetID="56" presetClass="path" presetSubtype="0" accel="50000" decel="50000" fill="hold" grpId="0" nodeType="withEffect">
                                  <p:stCondLst>
                                    <p:cond delay="0"/>
                                  </p:stCondLst>
                                  <p:childTnLst>
                                    <p:animMotion origin="layout" path="M -0.16975 0.09736 L 3.74121E-6 1.24884E-6 " pathEditMode="relative" rAng="0" ptsTypes="AA">
                                      <p:cBhvr>
                                        <p:cTn id="49" dur="1000" fill="hold"/>
                                        <p:tgtEl>
                                          <p:spTgt spid="13"/>
                                        </p:tgtEl>
                                        <p:attrNameLst>
                                          <p:attrName>ppt_x</p:attrName>
                                          <p:attrName>ppt_y</p:attrName>
                                        </p:attrNameLst>
                                      </p:cBhvr>
                                      <p:rCtr x="8487" y="-4880"/>
                                    </p:animMotion>
                                  </p:childTnLst>
                                </p:cTn>
                              </p:par>
                              <p:par>
                                <p:cTn id="50" presetID="56" presetClass="path" presetSubtype="0" accel="50000" decel="50000" fill="hold" grpId="0" nodeType="withEffect">
                                  <p:stCondLst>
                                    <p:cond delay="0"/>
                                  </p:stCondLst>
                                  <p:childTnLst>
                                    <p:animMotion origin="layout" path="M -0.20659 0.20629 L 4.37646E-6 -1.83164E-6 " pathEditMode="relative" rAng="0" ptsTypes="AA">
                                      <p:cBhvr>
                                        <p:cTn id="51" dur="1000" fill="hold"/>
                                        <p:tgtEl>
                                          <p:spTgt spid="15"/>
                                        </p:tgtEl>
                                        <p:attrNameLst>
                                          <p:attrName>ppt_x</p:attrName>
                                          <p:attrName>ppt_y</p:attrName>
                                        </p:attrNameLst>
                                      </p:cBhvr>
                                      <p:rCtr x="10323" y="-10315"/>
                                    </p:animMotion>
                                  </p:childTnLst>
                                </p:cTn>
                              </p:par>
                              <p:par>
                                <p:cTn id="52" presetID="56" presetClass="path" presetSubtype="0" accel="50000" decel="50000" fill="hold" grpId="0" nodeType="withEffect">
                                  <p:stCondLst>
                                    <p:cond delay="0"/>
                                  </p:stCondLst>
                                  <p:childTnLst>
                                    <p:animMotion origin="layout" path="M -0.3158 0.20744 L -1.97344E-6 4.50509E-6 " pathEditMode="relative" rAng="0" ptsTypes="AA">
                                      <p:cBhvr>
                                        <p:cTn id="53" dur="1000" fill="hold"/>
                                        <p:tgtEl>
                                          <p:spTgt spid="14"/>
                                        </p:tgtEl>
                                        <p:attrNameLst>
                                          <p:attrName>ppt_x</p:attrName>
                                          <p:attrName>ppt_y</p:attrName>
                                        </p:attrNameLst>
                                      </p:cBhvr>
                                      <p:rCtr x="15790" y="-10384"/>
                                    </p:animMotion>
                                  </p:childTnLst>
                                </p:cTn>
                              </p:par>
                              <p:par>
                                <p:cTn id="54" presetID="56" presetClass="path" presetSubtype="0" accel="50000" decel="50000" fill="hold" grpId="0" nodeType="withEffect">
                                  <p:stCondLst>
                                    <p:cond delay="0"/>
                                  </p:stCondLst>
                                  <p:childTnLst>
                                    <p:animMotion origin="layout" path="M -0.38532 0.24213 L 4.87894E-6 4.60685E-6 " pathEditMode="relative" rAng="0" ptsTypes="AA">
                                      <p:cBhvr>
                                        <p:cTn id="55" dur="1000" fill="hold"/>
                                        <p:tgtEl>
                                          <p:spTgt spid="16"/>
                                        </p:tgtEl>
                                        <p:attrNameLst>
                                          <p:attrName>ppt_x</p:attrName>
                                          <p:attrName>ppt_y</p:attrName>
                                        </p:attrNameLst>
                                      </p:cBhvr>
                                      <p:rCtr x="19266" y="-12118"/>
                                    </p:animMotion>
                                  </p:childTnLst>
                                </p:cTn>
                              </p:par>
                              <p:par>
                                <p:cTn id="56" presetID="56" presetClass="path" presetSubtype="0" accel="50000" decel="50000" fill="hold" grpId="0" nodeType="withEffect">
                                  <p:stCondLst>
                                    <p:cond delay="0"/>
                                  </p:stCondLst>
                                  <p:childTnLst>
                                    <p:animMotion origin="layout" path="M -0.46863 0.40425 L 3.24134E-6 3.01573E-6 " pathEditMode="relative" rAng="0" ptsTypes="AA">
                                      <p:cBhvr>
                                        <p:cTn id="57" dur="1000" fill="hold"/>
                                        <p:tgtEl>
                                          <p:spTgt spid="17"/>
                                        </p:tgtEl>
                                        <p:attrNameLst>
                                          <p:attrName>ppt_x</p:attrName>
                                          <p:attrName>ppt_y</p:attrName>
                                        </p:attrNameLst>
                                      </p:cBhvr>
                                      <p:rCtr x="23431" y="-20213"/>
                                    </p:animMotion>
                                  </p:childTnLst>
                                </p:cTn>
                              </p:par>
                            </p:childTnLst>
                          </p:cTn>
                        </p:par>
                        <p:par>
                          <p:cTn id="58" fill="hold">
                            <p:stCondLst>
                              <p:cond delay="3440"/>
                            </p:stCondLst>
                            <p:childTnLst>
                              <p:par>
                                <p:cTn id="59" presetID="18" presetClass="entr" presetSubtype="3"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strips(upRight)">
                                      <p:cBhvr>
                                        <p:cTn id="61" dur="2000"/>
                                        <p:tgtEl>
                                          <p:spTgt spid="8"/>
                                        </p:tgtEl>
                                      </p:cBhvr>
                                    </p:animEffect>
                                  </p:childTnLst>
                                </p:cTn>
                              </p:par>
                            </p:childTnLst>
                          </p:cTn>
                        </p:par>
                        <p:par>
                          <p:cTn id="62" fill="hold">
                            <p:stCondLst>
                              <p:cond delay="544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594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644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6940"/>
                            </p:stCondLst>
                            <p:childTnLst>
                              <p:par>
                                <p:cTn id="84" presetID="2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p:bldP spid="11"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p:bldP spid="20" grpId="0"/>
      <p:bldP spid="21" grpId="0"/>
      <p:bldP spid="25" grpId="0"/>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1" y="174415"/>
            <a:ext cx="2647850"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对市场前瞻性的认识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Freeform 6"/>
          <p:cNvSpPr>
            <a:spLocks/>
          </p:cNvSpPr>
          <p:nvPr/>
        </p:nvSpPr>
        <p:spPr bwMode="auto">
          <a:xfrm>
            <a:off x="1489870" y="1960861"/>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2"/>
          </a:solidFill>
          <a:ln>
            <a:noFill/>
          </a:ln>
        </p:spPr>
        <p:txBody>
          <a:bodyPr lIns="91428" tIns="45714" rIns="91428" bIns="45714"/>
          <a:lstStyle/>
          <a:p>
            <a:endParaRPr lang="zh-CN" altLang="en-US" dirty="0"/>
          </a:p>
        </p:txBody>
      </p:sp>
      <p:sp>
        <p:nvSpPr>
          <p:cNvPr id="8" name="Freeform 6"/>
          <p:cNvSpPr>
            <a:spLocks/>
          </p:cNvSpPr>
          <p:nvPr/>
        </p:nvSpPr>
        <p:spPr bwMode="auto">
          <a:xfrm>
            <a:off x="4721803" y="995376"/>
            <a:ext cx="3248787" cy="5412829"/>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1"/>
          </a:solidFill>
          <a:ln>
            <a:noFill/>
          </a:ln>
        </p:spPr>
        <p:txBody>
          <a:bodyPr lIns="91428" tIns="45714" rIns="91428" bIns="45714"/>
          <a:lstStyle/>
          <a:p>
            <a:endParaRPr lang="zh-CN" altLang="en-US"/>
          </a:p>
        </p:txBody>
      </p:sp>
      <p:sp>
        <p:nvSpPr>
          <p:cNvPr id="9" name="Freeform 6"/>
          <p:cNvSpPr>
            <a:spLocks/>
          </p:cNvSpPr>
          <p:nvPr/>
        </p:nvSpPr>
        <p:spPr bwMode="auto">
          <a:xfrm>
            <a:off x="8509167" y="1960860"/>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bg1"/>
          </a:solidFill>
          <a:ln>
            <a:noFill/>
          </a:ln>
        </p:spPr>
        <p:txBody>
          <a:bodyPr lIns="91428" tIns="45714" rIns="91428" bIns="45714"/>
          <a:lstStyle/>
          <a:p>
            <a:endParaRPr lang="zh-CN" altLang="en-US"/>
          </a:p>
        </p:txBody>
      </p:sp>
      <p:sp>
        <p:nvSpPr>
          <p:cNvPr id="10" name="TextBox 9"/>
          <p:cNvSpPr txBox="1"/>
          <p:nvPr/>
        </p:nvSpPr>
        <p:spPr>
          <a:xfrm>
            <a:off x="5484422" y="1314965"/>
            <a:ext cx="1723549" cy="707887"/>
          </a:xfrm>
          <a:prstGeom prst="rect">
            <a:avLst/>
          </a:prstGeom>
          <a:noFill/>
        </p:spPr>
        <p:txBody>
          <a:bodyPr wrap="none" lIns="91428" tIns="45714" rIns="91428" bIns="45714" rtlCol="0">
            <a:spAutoFit/>
          </a:bodyPr>
          <a:lstStyle/>
          <a:p>
            <a:pPr algn="ctr"/>
            <a:r>
              <a:rPr lang="zh-CN" altLang="en-US" sz="2000" b="1" dirty="0">
                <a:solidFill>
                  <a:srgbClr val="F8F8F8"/>
                </a:solidFill>
                <a:latin typeface="+mj-ea"/>
                <a:ea typeface="+mj-ea"/>
              </a:rPr>
              <a:t>对市场增长趋</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势认识正确</a:t>
            </a:r>
          </a:p>
        </p:txBody>
      </p:sp>
      <p:sp>
        <p:nvSpPr>
          <p:cNvPr id="11" name="TextBox 10"/>
          <p:cNvSpPr txBox="1"/>
          <p:nvPr/>
        </p:nvSpPr>
        <p:spPr>
          <a:xfrm>
            <a:off x="5216525" y="2173763"/>
            <a:ext cx="2259341" cy="1569660"/>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这里输入您的文字这里输入您的文字这里输入您的文字这里输入您的文字这里输入您</a:t>
            </a:r>
          </a:p>
        </p:txBody>
      </p:sp>
      <p:sp>
        <p:nvSpPr>
          <p:cNvPr id="12" name="TextBox 11"/>
          <p:cNvSpPr txBox="1"/>
          <p:nvPr/>
        </p:nvSpPr>
        <p:spPr>
          <a:xfrm>
            <a:off x="2080625" y="2276835"/>
            <a:ext cx="1467068" cy="707887"/>
          </a:xfrm>
          <a:prstGeom prst="rect">
            <a:avLst/>
          </a:prstGeom>
          <a:noFill/>
        </p:spPr>
        <p:txBody>
          <a:bodyPr wrap="none" lIns="91428" tIns="45714" rIns="91428" bIns="45714" rtlCol="0">
            <a:spAutoFit/>
          </a:bodyPr>
          <a:lstStyle/>
          <a:p>
            <a:r>
              <a:rPr lang="zh-CN" altLang="en-US" sz="2000" b="1" dirty="0">
                <a:solidFill>
                  <a:srgbClr val="F8F8F8"/>
                </a:solidFill>
                <a:latin typeface="+mj-ea"/>
                <a:ea typeface="+mj-ea"/>
              </a:rPr>
              <a:t>对时间节点</a:t>
            </a:r>
            <a:endParaRPr lang="en-US" altLang="zh-CN" sz="2000" b="1" dirty="0">
              <a:solidFill>
                <a:srgbClr val="F8F8F8"/>
              </a:solidFill>
              <a:latin typeface="+mj-ea"/>
              <a:ea typeface="+mj-ea"/>
            </a:endParaRPr>
          </a:p>
          <a:p>
            <a:r>
              <a:rPr lang="zh-CN" altLang="en-US" sz="2000" b="1" dirty="0">
                <a:solidFill>
                  <a:srgbClr val="F8F8F8"/>
                </a:solidFill>
                <a:latin typeface="+mj-ea"/>
                <a:ea typeface="+mj-ea"/>
              </a:rPr>
              <a:t>把握的准确</a:t>
            </a:r>
          </a:p>
        </p:txBody>
      </p:sp>
      <p:sp>
        <p:nvSpPr>
          <p:cNvPr id="13" name="TextBox 12"/>
          <p:cNvSpPr txBox="1"/>
          <p:nvPr/>
        </p:nvSpPr>
        <p:spPr>
          <a:xfrm>
            <a:off x="1870899" y="3091043"/>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4" name="TextBox 13"/>
          <p:cNvSpPr txBox="1"/>
          <p:nvPr/>
        </p:nvSpPr>
        <p:spPr>
          <a:xfrm>
            <a:off x="9198855" y="2394169"/>
            <a:ext cx="1210587" cy="707887"/>
          </a:xfrm>
          <a:prstGeom prst="rect">
            <a:avLst/>
          </a:prstGeom>
          <a:noFill/>
        </p:spPr>
        <p:txBody>
          <a:bodyPr wrap="none" lIns="91428" tIns="45714" rIns="91428" bIns="45714" rtlCol="0">
            <a:spAutoFit/>
          </a:bodyPr>
          <a:lstStyle/>
          <a:p>
            <a:pPr algn="ctr"/>
            <a:r>
              <a:rPr lang="zh-CN" altLang="en-US" sz="2000" b="1">
                <a:solidFill>
                  <a:srgbClr val="F8F8F8"/>
                </a:solidFill>
                <a:latin typeface="+mj-ea"/>
                <a:ea typeface="+mj-ea"/>
              </a:rPr>
              <a:t>操作方式</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正确</a:t>
            </a:r>
          </a:p>
        </p:txBody>
      </p:sp>
      <p:sp>
        <p:nvSpPr>
          <p:cNvPr id="15" name="TextBox 14"/>
          <p:cNvSpPr txBox="1"/>
          <p:nvPr/>
        </p:nvSpPr>
        <p:spPr>
          <a:xfrm>
            <a:off x="8890201" y="3077171"/>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6" name="Freeform 17"/>
          <p:cNvSpPr>
            <a:spLocks noEditPoints="1"/>
          </p:cNvSpPr>
          <p:nvPr/>
        </p:nvSpPr>
        <p:spPr bwMode="auto">
          <a:xfrm>
            <a:off x="2545804" y="5036243"/>
            <a:ext cx="571785" cy="550072"/>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lIns="91428" tIns="45714" rIns="91428" bIns="45714"/>
          <a:lstStyle/>
          <a:p>
            <a:endParaRPr lang="zh-CN" altLang="en-US"/>
          </a:p>
        </p:txBody>
      </p:sp>
      <p:sp>
        <p:nvSpPr>
          <p:cNvPr id="17" name="Freeform 8"/>
          <p:cNvSpPr>
            <a:spLocks noEditPoints="1"/>
          </p:cNvSpPr>
          <p:nvPr/>
        </p:nvSpPr>
        <p:spPr bwMode="auto">
          <a:xfrm>
            <a:off x="6082522" y="4310662"/>
            <a:ext cx="527347" cy="662871"/>
          </a:xfrm>
          <a:custGeom>
            <a:avLst/>
            <a:gdLst>
              <a:gd name="T0" fmla="*/ 52031 w 734"/>
              <a:gd name="T1" fmla="*/ 597654 h 993"/>
              <a:gd name="T2" fmla="*/ 81669 w 734"/>
              <a:gd name="T3" fmla="*/ 100928 h 993"/>
              <a:gd name="T4" fmla="*/ 106696 w 734"/>
              <a:gd name="T5" fmla="*/ 143806 h 993"/>
              <a:gd name="T6" fmla="*/ 132383 w 734"/>
              <a:gd name="T7" fmla="*/ 100928 h 993"/>
              <a:gd name="T8" fmla="*/ 216027 w 734"/>
              <a:gd name="T9" fmla="*/ 118080 h 993"/>
              <a:gd name="T10" fmla="*/ 266741 w 734"/>
              <a:gd name="T11" fmla="*/ 118080 h 993"/>
              <a:gd name="T12" fmla="*/ 351044 w 734"/>
              <a:gd name="T13" fmla="*/ 100928 h 993"/>
              <a:gd name="T14" fmla="*/ 376731 w 734"/>
              <a:gd name="T15" fmla="*/ 143806 h 993"/>
              <a:gd name="T16" fmla="*/ 401758 w 734"/>
              <a:gd name="T17" fmla="*/ 100928 h 993"/>
              <a:gd name="T18" fmla="*/ 432055 w 734"/>
              <a:gd name="T19" fmla="*/ 597654 h 993"/>
              <a:gd name="T20" fmla="*/ 401758 w 734"/>
              <a:gd name="T21" fmla="*/ 44197 h 993"/>
              <a:gd name="T22" fmla="*/ 376731 w 734"/>
              <a:gd name="T23" fmla="*/ 0 h 993"/>
              <a:gd name="T24" fmla="*/ 351044 w 734"/>
              <a:gd name="T25" fmla="*/ 44197 h 993"/>
              <a:gd name="T26" fmla="*/ 266741 w 734"/>
              <a:gd name="T27" fmla="*/ 25067 h 993"/>
              <a:gd name="T28" fmla="*/ 216027 w 734"/>
              <a:gd name="T29" fmla="*/ 25067 h 993"/>
              <a:gd name="T30" fmla="*/ 132383 w 734"/>
              <a:gd name="T31" fmla="*/ 44197 h 993"/>
              <a:gd name="T32" fmla="*/ 106696 w 734"/>
              <a:gd name="T33" fmla="*/ 0 h 993"/>
              <a:gd name="T34" fmla="*/ 81669 w 734"/>
              <a:gd name="T35" fmla="*/ 44197 h 993"/>
              <a:gd name="T36" fmla="*/ 0 w 734"/>
              <a:gd name="T37" fmla="*/ 96970 h 993"/>
              <a:gd name="T38" fmla="*/ 52690 w 734"/>
              <a:gd name="T39" fmla="*/ 655045 h 993"/>
              <a:gd name="T40" fmla="*/ 483427 w 734"/>
              <a:gd name="T41" fmla="*/ 602272 h 993"/>
              <a:gd name="T42" fmla="*/ 431396 w 734"/>
              <a:gd name="T43" fmla="*/ 44197 h 993"/>
              <a:gd name="T44" fmla="*/ 377389 w 734"/>
              <a:gd name="T45" fmla="*/ 244735 h 993"/>
              <a:gd name="T46" fmla="*/ 106038 w 734"/>
              <a:gd name="T47" fmla="*/ 209113 h 993"/>
              <a:gd name="T48" fmla="*/ 106038 w 734"/>
              <a:gd name="T49" fmla="*/ 337747 h 993"/>
              <a:gd name="T50" fmla="*/ 377389 w 734"/>
              <a:gd name="T51" fmla="*/ 302125 h 993"/>
              <a:gd name="T52" fmla="*/ 106038 w 734"/>
              <a:gd name="T53" fmla="*/ 337747 h 993"/>
              <a:gd name="T54" fmla="*/ 377389 w 734"/>
              <a:gd name="T55" fmla="*/ 430760 h 993"/>
              <a:gd name="T56" fmla="*/ 106038 w 734"/>
              <a:gd name="T57" fmla="*/ 395138 h 993"/>
              <a:gd name="T58" fmla="*/ 106038 w 734"/>
              <a:gd name="T59" fmla="*/ 523772 h 993"/>
              <a:gd name="T60" fmla="*/ 377389 w 734"/>
              <a:gd name="T61" fmla="*/ 488150 h 993"/>
              <a:gd name="T62" fmla="*/ 106038 w 734"/>
              <a:gd name="T63" fmla="*/ 523772 h 9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p:spPr>
        <p:txBody>
          <a:bodyPr lIns="91428" tIns="45714" rIns="91428" bIns="45714"/>
          <a:lstStyle/>
          <a:p>
            <a:endParaRPr lang="zh-CN" altLang="en-US"/>
          </a:p>
        </p:txBody>
      </p:sp>
      <p:grpSp>
        <p:nvGrpSpPr>
          <p:cNvPr id="18" name="组合 17"/>
          <p:cNvGrpSpPr/>
          <p:nvPr/>
        </p:nvGrpSpPr>
        <p:grpSpPr>
          <a:xfrm>
            <a:off x="9599313" y="4744205"/>
            <a:ext cx="620586" cy="498903"/>
            <a:chOff x="976313" y="4519613"/>
            <a:chExt cx="485775" cy="390525"/>
          </a:xfrm>
          <a:solidFill>
            <a:srgbClr val="F8F8F8"/>
          </a:solidFill>
        </p:grpSpPr>
        <p:sp>
          <p:nvSpPr>
            <p:cNvPr id="19"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0"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962561945"/>
      </p:ext>
    </p:extLst>
  </p:cSld>
  <p:clrMapOvr>
    <a:masterClrMapping/>
  </p:clrMapOvr>
  <p:transition spd="slow" advTm="39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20"/>
                            </p:stCondLst>
                            <p:childTnLst>
                              <p:par>
                                <p:cTn id="18" presetID="6" presetClass="entr" presetSubtype="3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out)">
                                      <p:cBhvr>
                                        <p:cTn id="20" dur="1000"/>
                                        <p:tgtEl>
                                          <p:spTgt spid="8"/>
                                        </p:tgtEl>
                                      </p:cBhvr>
                                    </p:animEffect>
                                  </p:childTnLst>
                                </p:cTn>
                              </p:par>
                            </p:childTnLst>
                          </p:cTn>
                        </p:par>
                        <p:par>
                          <p:cTn id="21" fill="hold">
                            <p:stCondLst>
                              <p:cond delay="202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90"/>
                                          </p:val>
                                        </p:tav>
                                        <p:tav tm="100000">
                                          <p:val>
                                            <p:fltVal val="0"/>
                                          </p:val>
                                        </p:tav>
                                      </p:tavLst>
                                    </p:anim>
                                    <p:animEffect transition="in" filter="fade">
                                      <p:cBhvr>
                                        <p:cTn id="39" dur="500"/>
                                        <p:tgtEl>
                                          <p:spTgt spid="17"/>
                                        </p:tgtEl>
                                      </p:cBhvr>
                                    </p:animEffect>
                                  </p:childTnLst>
                                </p:cTn>
                              </p:par>
                            </p:childTnLst>
                          </p:cTn>
                        </p:par>
                        <p:par>
                          <p:cTn id="40" fill="hold">
                            <p:stCondLst>
                              <p:cond delay="252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20"/>
                            </p:stCondLst>
                            <p:childTnLst>
                              <p:par>
                                <p:cTn id="52" presetID="31"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 calcmode="lin" valueType="num">
                                      <p:cBhvr>
                                        <p:cTn id="56" dur="500" fill="hold"/>
                                        <p:tgtEl>
                                          <p:spTgt spid="18"/>
                                        </p:tgtEl>
                                        <p:attrNameLst>
                                          <p:attrName>style.rotation</p:attrName>
                                        </p:attrNameLst>
                                      </p:cBhvr>
                                      <p:tavLst>
                                        <p:tav tm="0">
                                          <p:val>
                                            <p:fltVal val="90"/>
                                          </p:val>
                                        </p:tav>
                                        <p:tav tm="100000">
                                          <p:val>
                                            <p:fltVal val="0"/>
                                          </p:val>
                                        </p:tav>
                                      </p:tavLst>
                                    </p:anim>
                                    <p:animEffect transition="in" filter="fade">
                                      <p:cBhvr>
                                        <p:cTn id="57" dur="500"/>
                                        <p:tgtEl>
                                          <p:spTgt spid="1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 calcmode="lin" valueType="num">
                                      <p:cBhvr>
                                        <p:cTn id="62" dur="500" fill="hold"/>
                                        <p:tgtEl>
                                          <p:spTgt spid="14"/>
                                        </p:tgtEl>
                                        <p:attrNameLst>
                                          <p:attrName>style.rotation</p:attrName>
                                        </p:attrNameLst>
                                      </p:cBhvr>
                                      <p:tavLst>
                                        <p:tav tm="0">
                                          <p:val>
                                            <p:fltVal val="90"/>
                                          </p:val>
                                        </p:tav>
                                        <p:tav tm="100000">
                                          <p:val>
                                            <p:fltVal val="0"/>
                                          </p:val>
                                        </p:tav>
                                      </p:tavLst>
                                    </p:anim>
                                    <p:animEffect transition="in" filter="fade">
                                      <p:cBhvr>
                                        <p:cTn id="63" dur="500"/>
                                        <p:tgtEl>
                                          <p:spTgt spid="14"/>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 calcmode="lin" valueType="num">
                                      <p:cBhvr>
                                        <p:cTn id="68" dur="500" fill="hold"/>
                                        <p:tgtEl>
                                          <p:spTgt spid="15"/>
                                        </p:tgtEl>
                                        <p:attrNameLst>
                                          <p:attrName>style.rotation</p:attrName>
                                        </p:attrNameLst>
                                      </p:cBhvr>
                                      <p:tavLst>
                                        <p:tav tm="0">
                                          <p:val>
                                            <p:fltVal val="90"/>
                                          </p:val>
                                        </p:tav>
                                        <p:tav tm="100000">
                                          <p:val>
                                            <p:fltVal val="0"/>
                                          </p:val>
                                        </p:tav>
                                      </p:tavLst>
                                    </p:anim>
                                    <p:animEffect transition="in" filter="fade">
                                      <p:cBhvr>
                                        <p:cTn id="69" dur="500"/>
                                        <p:tgtEl>
                                          <p:spTgt spid="15"/>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90"/>
                                          </p:val>
                                        </p:tav>
                                        <p:tav tm="100000">
                                          <p:val>
                                            <p:fltVal val="0"/>
                                          </p:val>
                                        </p:tav>
                                      </p:tavLst>
                                    </p:anim>
                                    <p:animEffect transition="in" filter="fade">
                                      <p:cBhvr>
                                        <p:cTn id="81" dur="500"/>
                                        <p:tgtEl>
                                          <p:spTgt spid="13"/>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p:bldP spid="11" grpId="0"/>
      <p:bldP spid="12" grpId="0"/>
      <p:bldP spid="13" grpId="0"/>
      <p:bldP spid="14" grpId="0"/>
      <p:bldP spid="15" grpId="0"/>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三、不足之处及原因分析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47" name="组合 46"/>
          <p:cNvGrpSpPr/>
          <p:nvPr/>
        </p:nvGrpSpPr>
        <p:grpSpPr>
          <a:xfrm>
            <a:off x="4010152" y="3305425"/>
            <a:ext cx="2930284" cy="400111"/>
            <a:chOff x="3276600" y="3624263"/>
            <a:chExt cx="2340307"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某些问题认识上不足</a:t>
              </a:r>
            </a:p>
          </p:txBody>
        </p:sp>
      </p:grpSp>
      <p:grpSp>
        <p:nvGrpSpPr>
          <p:cNvPr id="52" name="组合 51"/>
          <p:cNvGrpSpPr/>
          <p:nvPr/>
        </p:nvGrpSpPr>
        <p:grpSpPr>
          <a:xfrm>
            <a:off x="4010153" y="3712978"/>
            <a:ext cx="3186765" cy="400111"/>
            <a:chOff x="3276600" y="3624263"/>
            <a:chExt cx="2545150"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2195900"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一些目标制定脱离实际</a:t>
              </a:r>
            </a:p>
          </p:txBody>
        </p:sp>
      </p:grpSp>
      <p:grpSp>
        <p:nvGrpSpPr>
          <p:cNvPr id="57" name="组合 56"/>
          <p:cNvGrpSpPr/>
          <p:nvPr/>
        </p:nvGrpSpPr>
        <p:grpSpPr>
          <a:xfrm>
            <a:off x="4010151" y="4132078"/>
            <a:ext cx="2417322" cy="400111"/>
            <a:chOff x="3276600" y="3624263"/>
            <a:chExt cx="1930625"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执行力有待加强</a:t>
              </a:r>
            </a:p>
          </p:txBody>
        </p:sp>
      </p:grpSp>
      <p:grpSp>
        <p:nvGrpSpPr>
          <p:cNvPr id="62" name="组合 61"/>
          <p:cNvGrpSpPr/>
          <p:nvPr/>
        </p:nvGrpSpPr>
        <p:grpSpPr>
          <a:xfrm>
            <a:off x="7501056" y="3337230"/>
            <a:ext cx="2930284" cy="400111"/>
            <a:chOff x="3276600" y="3624263"/>
            <a:chExt cx="2340307" cy="319553"/>
          </a:xfrm>
        </p:grpSpPr>
        <p:grpSp>
          <p:nvGrpSpPr>
            <p:cNvPr id="63" name="Group 10"/>
            <p:cNvGrpSpPr>
              <a:grpSpLocks/>
            </p:cNvGrpSpPr>
            <p:nvPr/>
          </p:nvGrpSpPr>
          <p:grpSpPr bwMode="auto">
            <a:xfrm>
              <a:off x="3276600" y="3649663"/>
              <a:ext cx="282575" cy="282575"/>
              <a:chOff x="0" y="0"/>
              <a:chExt cx="2494" cy="2494"/>
            </a:xfrm>
          </p:grpSpPr>
          <p:sp>
            <p:nvSpPr>
              <p:cNvPr id="6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4"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对竞争对手分析不够</a:t>
              </a:r>
            </a:p>
          </p:txBody>
        </p:sp>
      </p:grpSp>
      <p:grpSp>
        <p:nvGrpSpPr>
          <p:cNvPr id="67" name="组合 66"/>
          <p:cNvGrpSpPr/>
          <p:nvPr/>
        </p:nvGrpSpPr>
        <p:grpSpPr>
          <a:xfrm>
            <a:off x="7501061" y="3731965"/>
            <a:ext cx="2673804" cy="400111"/>
            <a:chOff x="3276600" y="3624263"/>
            <a:chExt cx="2135466" cy="319553"/>
          </a:xfrm>
        </p:grpSpPr>
        <p:grpSp>
          <p:nvGrpSpPr>
            <p:cNvPr id="68" name="Group 10"/>
            <p:cNvGrpSpPr>
              <a:grpSpLocks/>
            </p:cNvGrpSpPr>
            <p:nvPr/>
          </p:nvGrpSpPr>
          <p:grpSpPr bwMode="auto">
            <a:xfrm>
              <a:off x="3276600" y="3649663"/>
              <a:ext cx="282575" cy="282575"/>
              <a:chOff x="0" y="0"/>
              <a:chExt cx="2494" cy="2494"/>
            </a:xfrm>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9"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自身能力有待提高</a:t>
              </a:r>
            </a:p>
          </p:txBody>
        </p:sp>
      </p:grpSp>
      <p:grpSp>
        <p:nvGrpSpPr>
          <p:cNvPr id="36" name="组合 35"/>
          <p:cNvGrpSpPr>
            <a:grpSpLocks noChangeAspect="1"/>
          </p:cNvGrpSpPr>
          <p:nvPr/>
        </p:nvGrpSpPr>
        <p:grpSpPr>
          <a:xfrm>
            <a:off x="1280874" y="2307031"/>
            <a:ext cx="2095406" cy="2124000"/>
            <a:chOff x="10019977" y="-551766"/>
            <a:chExt cx="2093913" cy="2122488"/>
          </a:xfrm>
          <a:solidFill>
            <a:schemeClr val="tx1"/>
          </a:solidFill>
        </p:grpSpPr>
        <p:sp>
          <p:nvSpPr>
            <p:cNvPr id="37"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54981228"/>
      </p:ext>
    </p:extLst>
  </p:cSld>
  <p:clrMapOvr>
    <a:masterClrMapping/>
  </p:clrMapOvr>
  <p:transition spd="slow" advTm="582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12"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2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3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0-#ppt_w/2"/>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40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chemeClr val="tx2"/>
                </a:solidFill>
                <a:latin typeface="微软雅黑"/>
                <a:ea typeface="微软雅黑"/>
              </a:rPr>
              <a:t>部分问题主观认识不足</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58" name="Freeform 5"/>
          <p:cNvSpPr>
            <a:spLocks/>
          </p:cNvSpPr>
          <p:nvPr/>
        </p:nvSpPr>
        <p:spPr bwMode="auto">
          <a:xfrm>
            <a:off x="7256916" y="65987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9" name="Group 8"/>
          <p:cNvGrpSpPr>
            <a:grpSpLocks/>
          </p:cNvGrpSpPr>
          <p:nvPr/>
        </p:nvGrpSpPr>
        <p:grpSpPr bwMode="auto">
          <a:xfrm>
            <a:off x="6360567" y="758598"/>
            <a:ext cx="1500478" cy="1500479"/>
            <a:chOff x="0" y="0"/>
            <a:chExt cx="2101515" cy="2101515"/>
          </a:xfrm>
        </p:grpSpPr>
        <p:sp>
          <p:nvSpPr>
            <p:cNvPr id="60"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2" name="Group 8"/>
          <p:cNvGrpSpPr>
            <a:grpSpLocks/>
          </p:cNvGrpSpPr>
          <p:nvPr/>
        </p:nvGrpSpPr>
        <p:grpSpPr bwMode="auto">
          <a:xfrm>
            <a:off x="7196915" y="2936719"/>
            <a:ext cx="1500478" cy="1500479"/>
            <a:chOff x="0" y="0"/>
            <a:chExt cx="2101515" cy="2101515"/>
          </a:xfrm>
        </p:grpSpPr>
        <p:sp>
          <p:nvSpPr>
            <p:cNvPr id="63" name="椭圆 3"/>
            <p:cNvSpPr>
              <a:spLocks noChangeArrowheads="1"/>
            </p:cNvSpPr>
            <p:nvPr/>
          </p:nvSpPr>
          <p:spPr bwMode="auto">
            <a:xfrm>
              <a:off x="0" y="0"/>
              <a:ext cx="2101515" cy="210151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5" name="Group 8"/>
          <p:cNvGrpSpPr>
            <a:grpSpLocks/>
          </p:cNvGrpSpPr>
          <p:nvPr/>
        </p:nvGrpSpPr>
        <p:grpSpPr bwMode="auto">
          <a:xfrm>
            <a:off x="8875568" y="4650971"/>
            <a:ext cx="1500478" cy="1500479"/>
            <a:chOff x="0" y="0"/>
            <a:chExt cx="2101515" cy="2101515"/>
          </a:xfrm>
        </p:grpSpPr>
        <p:sp>
          <p:nvSpPr>
            <p:cNvPr id="66" name="椭圆 3"/>
            <p:cNvSpPr>
              <a:spLocks noChangeArrowheads="1"/>
            </p:cNvSpPr>
            <p:nvPr/>
          </p:nvSpPr>
          <p:spPr bwMode="auto">
            <a:xfrm>
              <a:off x="0" y="0"/>
              <a:ext cx="2101515" cy="210151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68" name="弧形 67"/>
          <p:cNvSpPr/>
          <p:nvPr/>
        </p:nvSpPr>
        <p:spPr bwMode="auto">
          <a:xfrm>
            <a:off x="6710449" y="1340684"/>
            <a:ext cx="1656184" cy="1656184"/>
          </a:xfrm>
          <a:prstGeom prst="arc">
            <a:avLst>
              <a:gd name="adj1" fmla="val 5989544"/>
              <a:gd name="adj2" fmla="val 10739822"/>
            </a:avLst>
          </a:prstGeom>
          <a:noFill/>
          <a:ln w="12700" cap="flat" cmpd="sng" algn="ctr">
            <a:solidFill>
              <a:schemeClr val="accent1"/>
            </a:solidFill>
            <a:prstDash val="solid"/>
            <a:round/>
            <a:headEnd type="triangl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弧形 68"/>
          <p:cNvSpPr/>
          <p:nvPr/>
        </p:nvSpPr>
        <p:spPr bwMode="auto">
          <a:xfrm>
            <a:off x="7972534" y="3525572"/>
            <a:ext cx="1656184" cy="1656184"/>
          </a:xfrm>
          <a:prstGeom prst="arc">
            <a:avLst>
              <a:gd name="adj1" fmla="val 5417681"/>
              <a:gd name="adj2" fmla="val 9956679"/>
            </a:avLst>
          </a:prstGeom>
          <a:noFill/>
          <a:ln w="12700" cap="flat" cmpd="sng" algn="ctr">
            <a:solidFill>
              <a:schemeClr val="accent1"/>
            </a:solidFill>
            <a:prstDash val="solid"/>
            <a:round/>
            <a:headEnd type="triangl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530431" y="1185669"/>
            <a:ext cx="1214830" cy="646319"/>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部分问题认识不足</a:t>
            </a:r>
            <a:endParaRPr lang="zh-CN" altLang="en-US" dirty="0">
              <a:solidFill>
                <a:srgbClr val="F8F8F8"/>
              </a:solidFill>
              <a:latin typeface="+mn-ea"/>
              <a:ea typeface="+mn-ea"/>
            </a:endParaRPr>
          </a:p>
        </p:txBody>
      </p:sp>
      <p:sp>
        <p:nvSpPr>
          <p:cNvPr id="71" name="TextBox 70"/>
          <p:cNvSpPr txBox="1"/>
          <p:nvPr/>
        </p:nvSpPr>
        <p:spPr>
          <a:xfrm>
            <a:off x="7417069" y="3259155"/>
            <a:ext cx="1180178" cy="923318"/>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行动迟缓甚至没有行动</a:t>
            </a:r>
            <a:endParaRPr lang="zh-CN" altLang="en-US" dirty="0">
              <a:solidFill>
                <a:srgbClr val="F8F8F8"/>
              </a:solidFill>
              <a:latin typeface="+mn-ea"/>
              <a:ea typeface="+mn-ea"/>
            </a:endParaRPr>
          </a:p>
        </p:txBody>
      </p:sp>
      <p:sp>
        <p:nvSpPr>
          <p:cNvPr id="72" name="TextBox 71"/>
          <p:cNvSpPr txBox="1"/>
          <p:nvPr/>
        </p:nvSpPr>
        <p:spPr>
          <a:xfrm>
            <a:off x="8957811" y="4939543"/>
            <a:ext cx="1200968" cy="923318"/>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导致被动给对手留有空间</a:t>
            </a:r>
            <a:endParaRPr lang="zh-CN" altLang="en-US" dirty="0">
              <a:solidFill>
                <a:srgbClr val="F8F8F8"/>
              </a:solidFill>
              <a:latin typeface="+mn-ea"/>
              <a:ea typeface="+mn-ea"/>
            </a:endParaRPr>
          </a:p>
        </p:txBody>
      </p:sp>
      <p:sp>
        <p:nvSpPr>
          <p:cNvPr id="73" name="TextBox 72"/>
          <p:cNvSpPr txBox="1"/>
          <p:nvPr/>
        </p:nvSpPr>
        <p:spPr>
          <a:xfrm>
            <a:off x="913807" y="5171539"/>
            <a:ext cx="789932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列举事例</a:t>
            </a:r>
          </a:p>
          <a:p>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列举事例</a:t>
            </a:r>
          </a:p>
          <a:p>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4" name="TextBox 73"/>
          <p:cNvSpPr txBox="1"/>
          <p:nvPr/>
        </p:nvSpPr>
        <p:spPr>
          <a:xfrm>
            <a:off x="913805" y="3110746"/>
            <a:ext cx="6008216" cy="1200316"/>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5" name="TextBox 74"/>
          <p:cNvSpPr txBox="1"/>
          <p:nvPr/>
        </p:nvSpPr>
        <p:spPr>
          <a:xfrm>
            <a:off x="913808" y="1281943"/>
            <a:ext cx="527214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a:t>
            </a:r>
            <a:r>
              <a:rPr lang="zh-CN" altLang="en-US" dirty="0" smtClean="0">
                <a:solidFill>
                  <a:schemeClr val="tx2"/>
                </a:solidFill>
                <a:latin typeface="+mn-ea"/>
                <a:ea typeface="+mn-ea"/>
              </a:rPr>
              <a:t>输入</a:t>
            </a:r>
            <a:endParaRPr lang="zh-CN" altLang="en-US" dirty="0">
              <a:solidFill>
                <a:schemeClr val="tx2"/>
              </a:solidFill>
              <a:latin typeface="+mn-ea"/>
              <a:ea typeface="+mn-ea"/>
            </a:endParaRPr>
          </a:p>
        </p:txBody>
      </p:sp>
      <p:sp>
        <p:nvSpPr>
          <p:cNvPr id="76" name="Freeform 6"/>
          <p:cNvSpPr>
            <a:spLocks/>
          </p:cNvSpPr>
          <p:nvPr/>
        </p:nvSpPr>
        <p:spPr bwMode="auto">
          <a:xfrm flipH="1">
            <a:off x="2" y="2165427"/>
            <a:ext cx="266892"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Tree>
    <p:extLst>
      <p:ext uri="{BB962C8B-B14F-4D97-AF65-F5344CB8AC3E}">
        <p14:creationId xmlns:p14="http://schemas.microsoft.com/office/powerpoint/2010/main" val="165473972"/>
      </p:ext>
    </p:extLst>
  </p:cSld>
  <p:clrMapOvr>
    <a:masterClrMapping/>
  </p:clrMapOvr>
  <p:transition spd="slow" advTm="752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0.98855 3.7037E-6 L -2.10095E-6 3.7037E-6 " pathEditMode="relative" rAng="0" ptsTypes="AA">
                                      <p:cBhvr>
                                        <p:cTn id="12" dur="1000" fill="hold"/>
                                        <p:tgtEl>
                                          <p:spTgt spid="84"/>
                                        </p:tgtEl>
                                        <p:attrNameLst>
                                          <p:attrName>ppt_x</p:attrName>
                                          <p:attrName>ppt_y</p:attrName>
                                        </p:attrNameLst>
                                      </p:cBhvr>
                                      <p:rCtr x="49421"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560"/>
                            </p:stCondLst>
                            <p:childTnLst>
                              <p:par>
                                <p:cTn id="27" presetID="47" presetClass="entr" presetSubtype="0"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3560"/>
                            </p:stCondLst>
                            <p:childTnLst>
                              <p:par>
                                <p:cTn id="33" presetID="21"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heel(1)">
                                      <p:cBhvr>
                                        <p:cTn id="35" dur="500"/>
                                        <p:tgtEl>
                                          <p:spTgt spid="5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wheel(1)">
                                      <p:cBhvr>
                                        <p:cTn id="38" dur="500"/>
                                        <p:tgtEl>
                                          <p:spTgt spid="70"/>
                                        </p:tgtEl>
                                      </p:cBhvr>
                                    </p:animEffect>
                                  </p:childTnLst>
                                </p:cTn>
                              </p:par>
                            </p:childTnLst>
                          </p:cTn>
                        </p:par>
                        <p:par>
                          <p:cTn id="39" fill="hold">
                            <p:stCondLst>
                              <p:cond delay="4060"/>
                            </p:stCondLst>
                            <p:childTnLst>
                              <p:par>
                                <p:cTn id="40" presetID="22" presetClass="entr" presetSubtype="2"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right)">
                                      <p:cBhvr>
                                        <p:cTn id="42" dur="400"/>
                                        <p:tgtEl>
                                          <p:spTgt spid="75"/>
                                        </p:tgtEl>
                                      </p:cBhvr>
                                    </p:animEffect>
                                  </p:childTnLst>
                                </p:cTn>
                              </p:par>
                            </p:childTnLst>
                          </p:cTn>
                        </p:par>
                        <p:par>
                          <p:cTn id="43" fill="hold">
                            <p:stCondLst>
                              <p:cond delay="4460"/>
                            </p:stCondLst>
                            <p:childTnLst>
                              <p:par>
                                <p:cTn id="44" presetID="22" presetClass="entr" presetSubtype="1"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up)">
                                      <p:cBhvr>
                                        <p:cTn id="46" dur="500"/>
                                        <p:tgtEl>
                                          <p:spTgt spid="68"/>
                                        </p:tgtEl>
                                      </p:cBhvr>
                                    </p:animEffect>
                                  </p:childTnLst>
                                </p:cTn>
                              </p:par>
                            </p:childTnLst>
                          </p:cTn>
                        </p:par>
                        <p:par>
                          <p:cTn id="47" fill="hold">
                            <p:stCondLst>
                              <p:cond delay="4960"/>
                            </p:stCondLst>
                            <p:childTnLst>
                              <p:par>
                                <p:cTn id="48" presetID="21" presetClass="entr" presetSubtype="1"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heel(1)">
                                      <p:cBhvr>
                                        <p:cTn id="50" dur="500"/>
                                        <p:tgtEl>
                                          <p:spTgt spid="71"/>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500"/>
                                        <p:tgtEl>
                                          <p:spTgt spid="62"/>
                                        </p:tgtEl>
                                      </p:cBhvr>
                                    </p:animEffect>
                                  </p:childTnLst>
                                </p:cTn>
                              </p:par>
                            </p:childTnLst>
                          </p:cTn>
                        </p:par>
                        <p:par>
                          <p:cTn id="54" fill="hold">
                            <p:stCondLst>
                              <p:cond delay="5460"/>
                            </p:stCondLst>
                            <p:childTnLst>
                              <p:par>
                                <p:cTn id="55" presetID="22" presetClass="entr" presetSubtype="2"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wipe(right)">
                                      <p:cBhvr>
                                        <p:cTn id="57" dur="400"/>
                                        <p:tgtEl>
                                          <p:spTgt spid="74"/>
                                        </p:tgtEl>
                                      </p:cBhvr>
                                    </p:animEffect>
                                  </p:childTnLst>
                                </p:cTn>
                              </p:par>
                            </p:childTnLst>
                          </p:cTn>
                        </p:par>
                        <p:par>
                          <p:cTn id="58" fill="hold">
                            <p:stCondLst>
                              <p:cond delay="5860"/>
                            </p:stCondLst>
                            <p:childTnLst>
                              <p:par>
                                <p:cTn id="59" presetID="22" presetClass="entr" presetSubtype="1"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par>
                          <p:cTn id="62" fill="hold">
                            <p:stCondLst>
                              <p:cond delay="6360"/>
                            </p:stCondLst>
                            <p:childTnLst>
                              <p:par>
                                <p:cTn id="63" presetID="21" presetClass="entr" presetSubtype="1"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wheel(1)">
                                      <p:cBhvr>
                                        <p:cTn id="65" dur="500"/>
                                        <p:tgtEl>
                                          <p:spTgt spid="72"/>
                                        </p:tgtEl>
                                      </p:cBhvr>
                                    </p:animEffect>
                                  </p:childTnLst>
                                </p:cTn>
                              </p:par>
                              <p:par>
                                <p:cTn id="66" presetID="21" presetClass="entr" presetSubtype="1"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heel(1)">
                                      <p:cBhvr>
                                        <p:cTn id="68" dur="500"/>
                                        <p:tgtEl>
                                          <p:spTgt spid="65"/>
                                        </p:tgtEl>
                                      </p:cBhvr>
                                    </p:animEffect>
                                  </p:childTnLst>
                                </p:cTn>
                              </p:par>
                            </p:childTnLst>
                          </p:cTn>
                        </p:par>
                        <p:par>
                          <p:cTn id="69" fill="hold">
                            <p:stCondLst>
                              <p:cond delay="6860"/>
                            </p:stCondLst>
                            <p:childTnLst>
                              <p:par>
                                <p:cTn id="70" presetID="22" presetClass="entr" presetSubtype="2"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right)">
                                      <p:cBhvr>
                                        <p:cTn id="72" dur="4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83" grpId="0" animBg="1"/>
      <p:bldP spid="4" grpId="0" animBg="1"/>
      <p:bldP spid="58" grpId="0" animBg="1"/>
      <p:bldP spid="68" grpId="0" animBg="1"/>
      <p:bldP spid="69" grpId="0" animBg="1"/>
      <p:bldP spid="70" grpId="0"/>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部分计划制定脱离现实</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22" name="Freeform 6"/>
          <p:cNvSpPr>
            <a:spLocks/>
          </p:cNvSpPr>
          <p:nvPr/>
        </p:nvSpPr>
        <p:spPr bwMode="auto">
          <a:xfrm>
            <a:off x="612556" y="1412778"/>
            <a:ext cx="4138908" cy="4938068"/>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6"/>
          <p:cNvSpPr>
            <a:spLocks/>
          </p:cNvSpPr>
          <p:nvPr/>
        </p:nvSpPr>
        <p:spPr bwMode="auto">
          <a:xfrm>
            <a:off x="4005404" y="3107806"/>
            <a:ext cx="2740007" cy="326906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椭圆 23"/>
          <p:cNvSpPr/>
          <p:nvPr/>
        </p:nvSpPr>
        <p:spPr bwMode="auto">
          <a:xfrm>
            <a:off x="3829127" y="1700808"/>
            <a:ext cx="936104" cy="936104"/>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5" name="椭圆 24"/>
          <p:cNvSpPr/>
          <p:nvPr/>
        </p:nvSpPr>
        <p:spPr bwMode="auto">
          <a:xfrm>
            <a:off x="6171416" y="3429000"/>
            <a:ext cx="782712" cy="782712"/>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3829949" y="1891863"/>
            <a:ext cx="952505" cy="553999"/>
          </a:xfrm>
          <a:prstGeom prst="rect">
            <a:avLst/>
          </a:prstGeom>
          <a:noFill/>
        </p:spPr>
        <p:txBody>
          <a:bodyPr wrap="none" lIns="91428" tIns="45714" rIns="91428" bIns="45714" rtlCol="0">
            <a:spAutoFit/>
          </a:bodyPr>
          <a:lstStyle/>
          <a:p>
            <a:r>
              <a:rPr lang="en-US" altLang="zh-CN" sz="2900" dirty="0">
                <a:solidFill>
                  <a:srgbClr val="F8F8F8"/>
                </a:solidFill>
              </a:rPr>
              <a:t>75%</a:t>
            </a:r>
            <a:endParaRPr lang="zh-CN" altLang="en-US" sz="2900" dirty="0">
              <a:solidFill>
                <a:srgbClr val="F8F8F8"/>
              </a:solidFill>
            </a:endParaRPr>
          </a:p>
        </p:txBody>
      </p:sp>
      <p:sp>
        <p:nvSpPr>
          <p:cNvPr id="27" name="TextBox 26"/>
          <p:cNvSpPr txBox="1"/>
          <p:nvPr/>
        </p:nvSpPr>
        <p:spPr>
          <a:xfrm>
            <a:off x="6188038" y="3589525"/>
            <a:ext cx="646307" cy="369320"/>
          </a:xfrm>
          <a:prstGeom prst="rect">
            <a:avLst/>
          </a:prstGeom>
          <a:noFill/>
        </p:spPr>
        <p:txBody>
          <a:bodyPr wrap="none" lIns="91428" tIns="45714" rIns="91428" bIns="45714" rtlCol="0">
            <a:spAutoFit/>
          </a:bodyPr>
          <a:lstStyle/>
          <a:p>
            <a:r>
              <a:rPr lang="en-US" altLang="zh-CN" dirty="0">
                <a:solidFill>
                  <a:srgbClr val="F8F8F8"/>
                </a:solidFill>
              </a:rPr>
              <a:t>34%</a:t>
            </a:r>
            <a:endParaRPr lang="zh-CN" altLang="en-US" dirty="0">
              <a:solidFill>
                <a:srgbClr val="F8F8F8"/>
              </a:solidFill>
            </a:endParaRPr>
          </a:p>
        </p:txBody>
      </p:sp>
      <p:sp>
        <p:nvSpPr>
          <p:cNvPr id="28" name="TextBox 27"/>
          <p:cNvSpPr txBox="1"/>
          <p:nvPr/>
        </p:nvSpPr>
        <p:spPr>
          <a:xfrm>
            <a:off x="2179310" y="19330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目标</a:t>
            </a:r>
          </a:p>
        </p:txBody>
      </p:sp>
      <p:sp>
        <p:nvSpPr>
          <p:cNvPr id="29" name="TextBox 28"/>
          <p:cNvSpPr txBox="1"/>
          <p:nvPr/>
        </p:nvSpPr>
        <p:spPr>
          <a:xfrm>
            <a:off x="1273847" y="2690788"/>
            <a:ext cx="2611611" cy="1754314"/>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30" name="TextBox 29"/>
          <p:cNvSpPr txBox="1"/>
          <p:nvPr/>
        </p:nvSpPr>
        <p:spPr>
          <a:xfrm>
            <a:off x="4932617" y="34697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实际</a:t>
            </a:r>
          </a:p>
        </p:txBody>
      </p:sp>
      <p:sp>
        <p:nvSpPr>
          <p:cNvPr id="31" name="TextBox 30"/>
          <p:cNvSpPr txBox="1"/>
          <p:nvPr/>
        </p:nvSpPr>
        <p:spPr>
          <a:xfrm>
            <a:off x="4231871" y="4265589"/>
            <a:ext cx="2406895" cy="646319"/>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请输入您的</a:t>
            </a:r>
            <a:r>
              <a:rPr lang="zh-CN" altLang="en-US" smtClean="0">
                <a:solidFill>
                  <a:srgbClr val="F8F8F8"/>
                </a:solidFill>
                <a:latin typeface="+mn-ea"/>
                <a:ea typeface="+mn-ea"/>
              </a:rPr>
              <a:t>文字对实际情况进行说明</a:t>
            </a:r>
            <a:endParaRPr lang="zh-CN" altLang="en-US" dirty="0">
              <a:solidFill>
                <a:srgbClr val="F8F8F8"/>
              </a:solidFill>
              <a:latin typeface="+mn-ea"/>
              <a:ea typeface="+mn-ea"/>
            </a:endParaRPr>
          </a:p>
        </p:txBody>
      </p:sp>
      <p:sp>
        <p:nvSpPr>
          <p:cNvPr id="32" name="TextBox 31"/>
          <p:cNvSpPr txBox="1"/>
          <p:nvPr/>
        </p:nvSpPr>
        <p:spPr>
          <a:xfrm>
            <a:off x="4946255" y="1609874"/>
            <a:ext cx="5734190" cy="646319"/>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33" name="TextBox 32"/>
          <p:cNvSpPr txBox="1"/>
          <p:nvPr/>
        </p:nvSpPr>
        <p:spPr>
          <a:xfrm>
            <a:off x="7800660" y="3438673"/>
            <a:ext cx="2879785" cy="1200316"/>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425400941"/>
      </p:ext>
    </p:extLst>
  </p:cSld>
  <p:clrMapOvr>
    <a:masterClrMapping/>
  </p:clrMapOvr>
  <p:transition spd="slow" advTm="8675">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60"/>
                            </p:stCondLst>
                            <p:childTnLst>
                              <p:par>
                                <p:cTn id="23" presetID="26"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435">
                                          <p:stCondLst>
                                            <p:cond delay="0"/>
                                          </p:stCondLst>
                                        </p:cTn>
                                        <p:tgtEl>
                                          <p:spTgt spid="22"/>
                                        </p:tgtEl>
                                      </p:cBhvr>
                                    </p:animEffect>
                                    <p:anim calcmode="lin" valueType="num">
                                      <p:cBhvr>
                                        <p:cTn id="26" dur="1367"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22"/>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22"/>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22"/>
                                        </p:tgtEl>
                                        <p:attrNameLst>
                                          <p:attrName>ppt_y</p:attrName>
                                        </p:attrNameLst>
                                      </p:cBhvr>
                                      <p:tavLst>
                                        <p:tav tm="0" fmla="#ppt_y-sin(pi*$)/81">
                                          <p:val>
                                            <p:fltVal val="0"/>
                                          </p:val>
                                        </p:tav>
                                        <p:tav tm="100000">
                                          <p:val>
                                            <p:fltVal val="1"/>
                                          </p:val>
                                        </p:tav>
                                      </p:tavLst>
                                    </p:anim>
                                    <p:animScale>
                                      <p:cBhvr>
                                        <p:cTn id="31" dur="20">
                                          <p:stCondLst>
                                            <p:cond delay="487"/>
                                          </p:stCondLst>
                                        </p:cTn>
                                        <p:tgtEl>
                                          <p:spTgt spid="22"/>
                                        </p:tgtEl>
                                      </p:cBhvr>
                                      <p:to x="100000" y="60000"/>
                                    </p:animScale>
                                    <p:animScale>
                                      <p:cBhvr>
                                        <p:cTn id="32" dur="124" decel="50000">
                                          <p:stCondLst>
                                            <p:cond delay="507"/>
                                          </p:stCondLst>
                                        </p:cTn>
                                        <p:tgtEl>
                                          <p:spTgt spid="22"/>
                                        </p:tgtEl>
                                      </p:cBhvr>
                                      <p:to x="100000" y="100000"/>
                                    </p:animScale>
                                    <p:animScale>
                                      <p:cBhvr>
                                        <p:cTn id="33" dur="20">
                                          <p:stCondLst>
                                            <p:cond delay="984"/>
                                          </p:stCondLst>
                                        </p:cTn>
                                        <p:tgtEl>
                                          <p:spTgt spid="22"/>
                                        </p:tgtEl>
                                      </p:cBhvr>
                                      <p:to x="100000" y="80000"/>
                                    </p:animScale>
                                    <p:animScale>
                                      <p:cBhvr>
                                        <p:cTn id="34" dur="124" decel="50000">
                                          <p:stCondLst>
                                            <p:cond delay="1004"/>
                                          </p:stCondLst>
                                        </p:cTn>
                                        <p:tgtEl>
                                          <p:spTgt spid="22"/>
                                        </p:tgtEl>
                                      </p:cBhvr>
                                      <p:to x="100000" y="100000"/>
                                    </p:animScale>
                                    <p:animScale>
                                      <p:cBhvr>
                                        <p:cTn id="35" dur="20">
                                          <p:stCondLst>
                                            <p:cond delay="1231"/>
                                          </p:stCondLst>
                                        </p:cTn>
                                        <p:tgtEl>
                                          <p:spTgt spid="22"/>
                                        </p:tgtEl>
                                      </p:cBhvr>
                                      <p:to x="100000" y="90000"/>
                                    </p:animScale>
                                    <p:animScale>
                                      <p:cBhvr>
                                        <p:cTn id="36" dur="124" decel="50000">
                                          <p:stCondLst>
                                            <p:cond delay="1251"/>
                                          </p:stCondLst>
                                        </p:cTn>
                                        <p:tgtEl>
                                          <p:spTgt spid="22"/>
                                        </p:tgtEl>
                                      </p:cBhvr>
                                      <p:to x="100000" y="100000"/>
                                    </p:animScale>
                                    <p:animScale>
                                      <p:cBhvr>
                                        <p:cTn id="37" dur="20">
                                          <p:stCondLst>
                                            <p:cond delay="1356"/>
                                          </p:stCondLst>
                                        </p:cTn>
                                        <p:tgtEl>
                                          <p:spTgt spid="22"/>
                                        </p:tgtEl>
                                      </p:cBhvr>
                                      <p:to x="100000" y="95000"/>
                                    </p:animScale>
                                    <p:animScale>
                                      <p:cBhvr>
                                        <p:cTn id="38" dur="124" decel="50000">
                                          <p:stCondLst>
                                            <p:cond delay="1376"/>
                                          </p:stCondLst>
                                        </p:cTn>
                                        <p:tgtEl>
                                          <p:spTgt spid="22"/>
                                        </p:tgtEl>
                                      </p:cBhvr>
                                      <p:to x="100000" y="100000"/>
                                    </p:animScale>
                                  </p:childTnLst>
                                </p:cTn>
                              </p:par>
                              <p:par>
                                <p:cTn id="39" presetID="26" presetClass="entr" presetSubtype="0"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435">
                                          <p:stCondLst>
                                            <p:cond delay="0"/>
                                          </p:stCondLst>
                                        </p:cTn>
                                        <p:tgtEl>
                                          <p:spTgt spid="23"/>
                                        </p:tgtEl>
                                      </p:cBhvr>
                                    </p:animEffect>
                                    <p:anim calcmode="lin" valueType="num">
                                      <p:cBhvr>
                                        <p:cTn id="4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47" dur="20">
                                          <p:stCondLst>
                                            <p:cond delay="487"/>
                                          </p:stCondLst>
                                        </p:cTn>
                                        <p:tgtEl>
                                          <p:spTgt spid="23"/>
                                        </p:tgtEl>
                                      </p:cBhvr>
                                      <p:to x="100000" y="60000"/>
                                    </p:animScale>
                                    <p:animScale>
                                      <p:cBhvr>
                                        <p:cTn id="48" dur="124" decel="50000">
                                          <p:stCondLst>
                                            <p:cond delay="507"/>
                                          </p:stCondLst>
                                        </p:cTn>
                                        <p:tgtEl>
                                          <p:spTgt spid="23"/>
                                        </p:tgtEl>
                                      </p:cBhvr>
                                      <p:to x="100000" y="100000"/>
                                    </p:animScale>
                                    <p:animScale>
                                      <p:cBhvr>
                                        <p:cTn id="49" dur="20">
                                          <p:stCondLst>
                                            <p:cond delay="984"/>
                                          </p:stCondLst>
                                        </p:cTn>
                                        <p:tgtEl>
                                          <p:spTgt spid="23"/>
                                        </p:tgtEl>
                                      </p:cBhvr>
                                      <p:to x="100000" y="80000"/>
                                    </p:animScale>
                                    <p:animScale>
                                      <p:cBhvr>
                                        <p:cTn id="50" dur="124" decel="50000">
                                          <p:stCondLst>
                                            <p:cond delay="1004"/>
                                          </p:stCondLst>
                                        </p:cTn>
                                        <p:tgtEl>
                                          <p:spTgt spid="23"/>
                                        </p:tgtEl>
                                      </p:cBhvr>
                                      <p:to x="100000" y="100000"/>
                                    </p:animScale>
                                    <p:animScale>
                                      <p:cBhvr>
                                        <p:cTn id="51" dur="20">
                                          <p:stCondLst>
                                            <p:cond delay="1231"/>
                                          </p:stCondLst>
                                        </p:cTn>
                                        <p:tgtEl>
                                          <p:spTgt spid="23"/>
                                        </p:tgtEl>
                                      </p:cBhvr>
                                      <p:to x="100000" y="90000"/>
                                    </p:animScale>
                                    <p:animScale>
                                      <p:cBhvr>
                                        <p:cTn id="52" dur="124" decel="50000">
                                          <p:stCondLst>
                                            <p:cond delay="1251"/>
                                          </p:stCondLst>
                                        </p:cTn>
                                        <p:tgtEl>
                                          <p:spTgt spid="23"/>
                                        </p:tgtEl>
                                      </p:cBhvr>
                                      <p:to x="100000" y="100000"/>
                                    </p:animScale>
                                    <p:animScale>
                                      <p:cBhvr>
                                        <p:cTn id="53" dur="20">
                                          <p:stCondLst>
                                            <p:cond delay="1356"/>
                                          </p:stCondLst>
                                        </p:cTn>
                                        <p:tgtEl>
                                          <p:spTgt spid="23"/>
                                        </p:tgtEl>
                                      </p:cBhvr>
                                      <p:to x="100000" y="95000"/>
                                    </p:animScale>
                                    <p:animScale>
                                      <p:cBhvr>
                                        <p:cTn id="54" dur="124" decel="50000">
                                          <p:stCondLst>
                                            <p:cond delay="1376"/>
                                          </p:stCondLst>
                                        </p:cTn>
                                        <p:tgtEl>
                                          <p:spTgt spid="23"/>
                                        </p:tgtEl>
                                      </p:cBhvr>
                                      <p:to x="100000" y="100000"/>
                                    </p:animScale>
                                  </p:childTnLst>
                                </p:cTn>
                              </p:par>
                            </p:childTnLst>
                          </p:cTn>
                        </p:par>
                        <p:par>
                          <p:cTn id="55" fill="hold">
                            <p:stCondLst>
                              <p:cond delay="4060"/>
                            </p:stCondLst>
                            <p:childTnLst>
                              <p:par>
                                <p:cTn id="56" presetID="31"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 calcmode="lin" valueType="num">
                                      <p:cBhvr>
                                        <p:cTn id="66" dur="500" fill="hold"/>
                                        <p:tgtEl>
                                          <p:spTgt spid="29"/>
                                        </p:tgtEl>
                                        <p:attrNameLst>
                                          <p:attrName>style.rotation</p:attrName>
                                        </p:attrNameLst>
                                      </p:cBhvr>
                                      <p:tavLst>
                                        <p:tav tm="0">
                                          <p:val>
                                            <p:fltVal val="90"/>
                                          </p:val>
                                        </p:tav>
                                        <p:tav tm="100000">
                                          <p:val>
                                            <p:fltVal val="0"/>
                                          </p:val>
                                        </p:tav>
                                      </p:tavLst>
                                    </p:anim>
                                    <p:animEffect transition="in" filter="fade">
                                      <p:cBhvr>
                                        <p:cTn id="67" dur="500"/>
                                        <p:tgtEl>
                                          <p:spTgt spid="29"/>
                                        </p:tgtEl>
                                      </p:cBhvr>
                                    </p:animEffect>
                                  </p:childTnLst>
                                </p:cTn>
                              </p:par>
                            </p:childTnLst>
                          </p:cTn>
                        </p:par>
                        <p:par>
                          <p:cTn id="68" fill="hold">
                            <p:stCondLst>
                              <p:cond delay="4560"/>
                            </p:stCondLst>
                            <p:childTnLst>
                              <p:par>
                                <p:cTn id="69" presetID="5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Scale>
                                      <p:cBhvr>
                                        <p:cTn id="7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24"/>
                                        </p:tgtEl>
                                        <p:attrNameLst>
                                          <p:attrName>ppt_x</p:attrName>
                                          <p:attrName>ppt_y</p:attrName>
                                        </p:attrNameLst>
                                      </p:cBhvr>
                                    </p:animMotion>
                                    <p:animEffect transition="in" filter="fade">
                                      <p:cBhvr>
                                        <p:cTn id="73" dur="1000"/>
                                        <p:tgtEl>
                                          <p:spTgt spid="24"/>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childTnLst>
                          </p:cTn>
                        </p:par>
                        <p:par>
                          <p:cTn id="79" fill="hold">
                            <p:stCondLst>
                              <p:cond delay="5560"/>
                            </p:stCondLst>
                            <p:childTnLst>
                              <p:par>
                                <p:cTn id="80" presetID="22" presetClass="entr" presetSubtype="2"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right)">
                                      <p:cBhvr>
                                        <p:cTn id="82" dur="500"/>
                                        <p:tgtEl>
                                          <p:spTgt spid="32"/>
                                        </p:tgtEl>
                                      </p:cBhvr>
                                    </p:animEffect>
                                  </p:childTnLst>
                                </p:cTn>
                              </p:par>
                            </p:childTnLst>
                          </p:cTn>
                        </p:par>
                        <p:par>
                          <p:cTn id="83" fill="hold">
                            <p:stCondLst>
                              <p:cond delay="6060"/>
                            </p:stCondLst>
                            <p:childTnLst>
                              <p:par>
                                <p:cTn id="84" presetID="31"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ppt_w</p:attrName>
                                        </p:attrNameLst>
                                      </p:cBhvr>
                                      <p:tavLst>
                                        <p:tav tm="0">
                                          <p:val>
                                            <p:fltVal val="0"/>
                                          </p:val>
                                        </p:tav>
                                        <p:tav tm="100000">
                                          <p:val>
                                            <p:strVal val="#ppt_w"/>
                                          </p:val>
                                        </p:tav>
                                      </p:tavLst>
                                    </p:anim>
                                    <p:anim calcmode="lin" valueType="num">
                                      <p:cBhvr>
                                        <p:cTn id="87" dur="500" fill="hold"/>
                                        <p:tgtEl>
                                          <p:spTgt spid="30"/>
                                        </p:tgtEl>
                                        <p:attrNameLst>
                                          <p:attrName>ppt_h</p:attrName>
                                        </p:attrNameLst>
                                      </p:cBhvr>
                                      <p:tavLst>
                                        <p:tav tm="0">
                                          <p:val>
                                            <p:fltVal val="0"/>
                                          </p:val>
                                        </p:tav>
                                        <p:tav tm="100000">
                                          <p:val>
                                            <p:strVal val="#ppt_h"/>
                                          </p:val>
                                        </p:tav>
                                      </p:tavLst>
                                    </p:anim>
                                    <p:anim calcmode="lin" valueType="num">
                                      <p:cBhvr>
                                        <p:cTn id="88" dur="500" fill="hold"/>
                                        <p:tgtEl>
                                          <p:spTgt spid="30"/>
                                        </p:tgtEl>
                                        <p:attrNameLst>
                                          <p:attrName>style.rotation</p:attrName>
                                        </p:attrNameLst>
                                      </p:cBhvr>
                                      <p:tavLst>
                                        <p:tav tm="0">
                                          <p:val>
                                            <p:fltVal val="90"/>
                                          </p:val>
                                        </p:tav>
                                        <p:tav tm="100000">
                                          <p:val>
                                            <p:fltVal val="0"/>
                                          </p:val>
                                        </p:tav>
                                      </p:tavLst>
                                    </p:anim>
                                    <p:animEffect transition="in" filter="fade">
                                      <p:cBhvr>
                                        <p:cTn id="89" dur="500"/>
                                        <p:tgtEl>
                                          <p:spTgt spid="30"/>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90"/>
                                          </p:val>
                                        </p:tav>
                                        <p:tav tm="100000">
                                          <p:val>
                                            <p:fltVal val="0"/>
                                          </p:val>
                                        </p:tav>
                                      </p:tavLst>
                                    </p:anim>
                                    <p:animEffect transition="in" filter="fade">
                                      <p:cBhvr>
                                        <p:cTn id="95" dur="500"/>
                                        <p:tgtEl>
                                          <p:spTgt spid="31"/>
                                        </p:tgtEl>
                                      </p:cBhvr>
                                    </p:animEffect>
                                  </p:childTnLst>
                                </p:cTn>
                              </p:par>
                            </p:childTnLst>
                          </p:cTn>
                        </p:par>
                        <p:par>
                          <p:cTn id="96" fill="hold">
                            <p:stCondLst>
                              <p:cond delay="6560"/>
                            </p:stCondLst>
                            <p:childTnLst>
                              <p:par>
                                <p:cTn id="97" presetID="52"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Scale>
                                      <p:cBhvr>
                                        <p:cTn id="9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5"/>
                                        </p:tgtEl>
                                        <p:attrNameLst>
                                          <p:attrName>ppt_x</p:attrName>
                                          <p:attrName>ppt_y</p:attrName>
                                        </p:attrNameLst>
                                      </p:cBhvr>
                                    </p:animMotion>
                                    <p:animEffect transition="in" filter="fade">
                                      <p:cBhvr>
                                        <p:cTn id="101" dur="1000"/>
                                        <p:tgtEl>
                                          <p:spTgt spid="25"/>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Scale>
                                      <p:cBhvr>
                                        <p:cTn id="104"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27"/>
                                        </p:tgtEl>
                                        <p:attrNameLst>
                                          <p:attrName>ppt_x</p:attrName>
                                          <p:attrName>ppt_y</p:attrName>
                                        </p:attrNameLst>
                                      </p:cBhvr>
                                    </p:animMotion>
                                    <p:animEffect transition="in" filter="fade">
                                      <p:cBhvr>
                                        <p:cTn id="106" dur="1000"/>
                                        <p:tgtEl>
                                          <p:spTgt spid="27"/>
                                        </p:tgtEl>
                                      </p:cBhvr>
                                    </p:animEffect>
                                  </p:childTnLst>
                                </p:cTn>
                              </p:par>
                            </p:childTnLst>
                          </p:cTn>
                        </p:par>
                        <p:par>
                          <p:cTn id="107" fill="hold">
                            <p:stCondLst>
                              <p:cond delay="7560"/>
                            </p:stCondLst>
                            <p:childTnLst>
                              <p:par>
                                <p:cTn id="108" presetID="22" presetClass="entr" presetSubtype="2"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wipe(right)">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执力行有待加强</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1049417" y="135103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1237663" y="1869627"/>
            <a:ext cx="697627" cy="400111"/>
          </a:xfrm>
          <a:prstGeom prst="rect">
            <a:avLst/>
          </a:prstGeom>
          <a:solidFill>
            <a:schemeClr val="tx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问题一：</a:t>
            </a:r>
            <a:endParaRPr lang="en-US" altLang="zh-CN" dirty="0" smtClean="0"/>
          </a:p>
          <a:p>
            <a:r>
              <a:rPr lang="zh-CN" altLang="en-US" dirty="0" smtClean="0"/>
              <a:t>不想做</a:t>
            </a:r>
            <a:endParaRPr lang="zh-CN" altLang="en-US" dirty="0"/>
          </a:p>
        </p:txBody>
      </p:sp>
      <p:cxnSp>
        <p:nvCxnSpPr>
          <p:cNvPr id="9" name="直接连接符 8"/>
          <p:cNvCxnSpPr/>
          <p:nvPr/>
        </p:nvCxnSpPr>
        <p:spPr bwMode="auto">
          <a:xfrm>
            <a:off x="2329736" y="1405359"/>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2615908" y="1545403"/>
            <a:ext cx="5040560"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2" name="等腰三角形 2"/>
          <p:cNvSpPr/>
          <p:nvPr/>
        </p:nvSpPr>
        <p:spPr bwMode="auto">
          <a:xfrm rot="3036074">
            <a:off x="2059350" y="2947818"/>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3" name="TextBox 12"/>
          <p:cNvSpPr txBox="1"/>
          <p:nvPr/>
        </p:nvSpPr>
        <p:spPr>
          <a:xfrm>
            <a:off x="2247599" y="3466415"/>
            <a:ext cx="697627" cy="400111"/>
          </a:xfrm>
          <a:prstGeom prst="rect">
            <a:avLst/>
          </a:prstGeom>
          <a:solidFill>
            <a:schemeClr val="bg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问题二：</a:t>
            </a:r>
            <a:endParaRPr lang="en-US" altLang="zh-CN" dirty="0" smtClean="0"/>
          </a:p>
          <a:p>
            <a:r>
              <a:rPr lang="zh-CN" altLang="en-US" dirty="0" smtClean="0"/>
              <a:t>不会做</a:t>
            </a:r>
            <a:endParaRPr lang="zh-CN" altLang="en-US" dirty="0"/>
          </a:p>
        </p:txBody>
      </p:sp>
      <p:cxnSp>
        <p:nvCxnSpPr>
          <p:cNvPr id="14" name="直接连接符 13"/>
          <p:cNvCxnSpPr/>
          <p:nvPr/>
        </p:nvCxnSpPr>
        <p:spPr bwMode="auto">
          <a:xfrm>
            <a:off x="3339671" y="3002147"/>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625843" y="3142191"/>
            <a:ext cx="4174642"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7" name="等腰三角形 2"/>
          <p:cNvSpPr/>
          <p:nvPr/>
        </p:nvSpPr>
        <p:spPr bwMode="auto">
          <a:xfrm rot="3036074">
            <a:off x="1345332" y="4744802"/>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2"/>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8" name="TextBox 17"/>
          <p:cNvSpPr txBox="1"/>
          <p:nvPr/>
        </p:nvSpPr>
        <p:spPr>
          <a:xfrm>
            <a:off x="1533579" y="5263398"/>
            <a:ext cx="697627" cy="400111"/>
          </a:xfrm>
          <a:prstGeom prst="rect">
            <a:avLst/>
          </a:prstGeom>
          <a:solidFill>
            <a:schemeClr val="tx2"/>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问题三：</a:t>
            </a:r>
            <a:endParaRPr lang="en-US" altLang="zh-CN" dirty="0" smtClean="0"/>
          </a:p>
          <a:p>
            <a:r>
              <a:rPr lang="zh-CN" altLang="en-US" dirty="0" smtClean="0"/>
              <a:t>做不好</a:t>
            </a:r>
            <a:endParaRPr lang="zh-CN" altLang="en-US" dirty="0"/>
          </a:p>
        </p:txBody>
      </p:sp>
      <p:cxnSp>
        <p:nvCxnSpPr>
          <p:cNvPr id="19" name="直接连接符 18"/>
          <p:cNvCxnSpPr/>
          <p:nvPr/>
        </p:nvCxnSpPr>
        <p:spPr bwMode="auto">
          <a:xfrm>
            <a:off x="2625652" y="4763265"/>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911827" y="4949674"/>
            <a:ext cx="4672637"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6" name="Freeform 11"/>
          <p:cNvSpPr>
            <a:spLocks/>
          </p:cNvSpPr>
          <p:nvPr/>
        </p:nvSpPr>
        <p:spPr bwMode="auto">
          <a:xfrm>
            <a:off x="7856541" y="1012827"/>
            <a:ext cx="1831975" cy="2611439"/>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2" name="Freeform 12"/>
          <p:cNvSpPr>
            <a:spLocks/>
          </p:cNvSpPr>
          <p:nvPr/>
        </p:nvSpPr>
        <p:spPr bwMode="auto">
          <a:xfrm>
            <a:off x="9793288" y="1012827"/>
            <a:ext cx="1830387" cy="2611439"/>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13"/>
          <p:cNvSpPr>
            <a:spLocks/>
          </p:cNvSpPr>
          <p:nvPr/>
        </p:nvSpPr>
        <p:spPr bwMode="auto">
          <a:xfrm>
            <a:off x="9793288" y="3722690"/>
            <a:ext cx="1830387" cy="2611439"/>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Freeform 14"/>
          <p:cNvSpPr>
            <a:spLocks/>
          </p:cNvSpPr>
          <p:nvPr/>
        </p:nvSpPr>
        <p:spPr bwMode="auto">
          <a:xfrm>
            <a:off x="7856541" y="3722690"/>
            <a:ext cx="1831975" cy="2611439"/>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690876751"/>
      </p:ext>
    </p:extLst>
  </p:cSld>
  <p:clrMapOvr>
    <a:masterClrMapping/>
  </p:clrMapOvr>
  <p:transition spd="slow" advTm="8069">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14:presetBounceEnd="20000">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14:bounceEnd="20000">
                                          <p:cBhvr additive="base">
                                            <p:cTn id="147" dur="500" fill="hold"/>
                                            <p:tgtEl>
                                              <p:spTgt spid="22"/>
                                            </p:tgtEl>
                                            <p:attrNameLst>
                                              <p:attrName>ppt_x</p:attrName>
                                            </p:attrNameLst>
                                          </p:cBhvr>
                                          <p:tavLst>
                                            <p:tav tm="0">
                                              <p:val>
                                                <p:strVal val="0-#ppt_w/2"/>
                                              </p:val>
                                            </p:tav>
                                            <p:tav tm="100000">
                                              <p:val>
                                                <p:strVal val="#ppt_x"/>
                                              </p:val>
                                            </p:tav>
                                          </p:tavLst>
                                        </p:anim>
                                        <p:anim calcmode="lin" valueType="num" p14:bounceEnd="20000">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14:presetBounceEnd="20000">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14:bounceEnd="20000">
                                          <p:cBhvr additive="base">
                                            <p:cTn id="151"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14:presetBounceEnd="20000">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14:bounceEnd="20000">
                                          <p:cBhvr additive="base">
                                            <p:cTn id="155" dur="50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14:presetBounceEnd="20000">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14:bounceEnd="20000">
                                          <p:cBhvr additive="base">
                                            <p:cTn id="159" dur="500" fill="hold"/>
                                            <p:tgtEl>
                                              <p:spTgt spid="23"/>
                                            </p:tgtEl>
                                            <p:attrNameLst>
                                              <p:attrName>ppt_x</p:attrName>
                                            </p:attrNameLst>
                                          </p:cBhvr>
                                          <p:tavLst>
                                            <p:tav tm="0">
                                              <p:val>
                                                <p:strVal val="0-#ppt_w/2"/>
                                              </p:val>
                                            </p:tav>
                                            <p:tav tm="100000">
                                              <p:val>
                                                <p:strVal val="#ppt_x"/>
                                              </p:val>
                                            </p:tav>
                                          </p:tavLst>
                                        </p:anim>
                                        <p:anim calcmode="lin" valueType="num" p14:bounceEnd="20000">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additive="base">
                                            <p:cTn id="147" dur="500" fill="hold"/>
                                            <p:tgtEl>
                                              <p:spTgt spid="22"/>
                                            </p:tgtEl>
                                            <p:attrNameLst>
                                              <p:attrName>ppt_x</p:attrName>
                                            </p:attrNameLst>
                                          </p:cBhvr>
                                          <p:tavLst>
                                            <p:tav tm="0">
                                              <p:val>
                                                <p:strVal val="0-#ppt_w/2"/>
                                              </p:val>
                                            </p:tav>
                                            <p:tav tm="100000">
                                              <p:val>
                                                <p:strVal val="#ppt_x"/>
                                              </p:val>
                                            </p:tav>
                                          </p:tavLst>
                                        </p:anim>
                                        <p:anim calcmode="lin" valueType="num">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additive="base">
                                            <p:cTn id="151" dur="500" fill="hold"/>
                                            <p:tgtEl>
                                              <p:spTgt spid="16"/>
                                            </p:tgtEl>
                                            <p:attrNameLst>
                                              <p:attrName>ppt_x</p:attrName>
                                            </p:attrNameLst>
                                          </p:cBhvr>
                                          <p:tavLst>
                                            <p:tav tm="0">
                                              <p:val>
                                                <p:strVal val="1+#ppt_w/2"/>
                                              </p:val>
                                            </p:tav>
                                            <p:tav tm="100000">
                                              <p:val>
                                                <p:strVal val="#ppt_x"/>
                                              </p:val>
                                            </p:tav>
                                          </p:tavLst>
                                        </p:anim>
                                        <p:anim calcmode="lin" valueType="num">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cBhvr additive="base">
                                            <p:cTn id="155" dur="500" fill="hold"/>
                                            <p:tgtEl>
                                              <p:spTgt spid="24"/>
                                            </p:tgtEl>
                                            <p:attrNameLst>
                                              <p:attrName>ppt_x</p:attrName>
                                            </p:attrNameLst>
                                          </p:cBhvr>
                                          <p:tavLst>
                                            <p:tav tm="0">
                                              <p:val>
                                                <p:strVal val="1+#ppt_w/2"/>
                                              </p:val>
                                            </p:tav>
                                            <p:tav tm="100000">
                                              <p:val>
                                                <p:strVal val="#ppt_x"/>
                                              </p:val>
                                            </p:tav>
                                          </p:tavLst>
                                        </p:anim>
                                        <p:anim calcmode="lin" valueType="num">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cBhvr additive="base">
                                            <p:cTn id="159" dur="500" fill="hold"/>
                                            <p:tgtEl>
                                              <p:spTgt spid="23"/>
                                            </p:tgtEl>
                                            <p:attrNameLst>
                                              <p:attrName>ppt_x</p:attrName>
                                            </p:attrNameLst>
                                          </p:cBhvr>
                                          <p:tavLst>
                                            <p:tav tm="0">
                                              <p:val>
                                                <p:strVal val="0-#ppt_w/2"/>
                                              </p:val>
                                            </p:tav>
                                            <p:tav tm="100000">
                                              <p:val>
                                                <p:strVal val="#ppt_x"/>
                                              </p:val>
                                            </p:tav>
                                          </p:tavLst>
                                        </p:anim>
                                        <p:anim calcmode="lin" valueType="num">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262134"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对竞争对手分析不够</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6" name="Freeform 15"/>
          <p:cNvSpPr>
            <a:spLocks/>
          </p:cNvSpPr>
          <p:nvPr/>
        </p:nvSpPr>
        <p:spPr bwMode="auto">
          <a:xfrm>
            <a:off x="4306752"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pic>
        <p:nvPicPr>
          <p:cNvPr id="7"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16200000" flipH="1">
            <a:off x="1530511" y="3596196"/>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5400000">
            <a:off x="4513635" y="3597062"/>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5"/>
          <p:cNvSpPr>
            <a:spLocks/>
          </p:cNvSpPr>
          <p:nvPr/>
        </p:nvSpPr>
        <p:spPr bwMode="auto">
          <a:xfrm>
            <a:off x="4306752"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0" name="Freeform 15"/>
          <p:cNvSpPr>
            <a:spLocks/>
          </p:cNvSpPr>
          <p:nvPr/>
        </p:nvSpPr>
        <p:spPr bwMode="auto">
          <a:xfrm flipH="1">
            <a:off x="6066258"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1" name="Freeform 15"/>
          <p:cNvSpPr>
            <a:spLocks/>
          </p:cNvSpPr>
          <p:nvPr/>
        </p:nvSpPr>
        <p:spPr bwMode="auto">
          <a:xfrm flipH="1">
            <a:off x="6066258"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2" name="TextBox 11"/>
          <p:cNvSpPr txBox="1"/>
          <p:nvPr/>
        </p:nvSpPr>
        <p:spPr>
          <a:xfrm>
            <a:off x="2255686" y="18355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3" name="TextBox 12"/>
          <p:cNvSpPr txBox="1"/>
          <p:nvPr/>
        </p:nvSpPr>
        <p:spPr>
          <a:xfrm>
            <a:off x="225568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14" name="TextBox 13"/>
          <p:cNvSpPr txBox="1"/>
          <p:nvPr/>
        </p:nvSpPr>
        <p:spPr>
          <a:xfrm>
            <a:off x="4441613"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01</a:t>
            </a:r>
            <a:endParaRPr lang="zh-CN" altLang="en-US" sz="3600" b="1" dirty="0">
              <a:solidFill>
                <a:schemeClr val="tx2"/>
              </a:solidFill>
              <a:latin typeface="+mj-ea"/>
              <a:ea typeface="+mj-ea"/>
            </a:endParaRPr>
          </a:p>
        </p:txBody>
      </p:sp>
      <p:sp>
        <p:nvSpPr>
          <p:cNvPr id="15" name="TextBox 14"/>
          <p:cNvSpPr txBox="1"/>
          <p:nvPr/>
        </p:nvSpPr>
        <p:spPr>
          <a:xfrm>
            <a:off x="6727611"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02</a:t>
            </a:r>
            <a:endParaRPr lang="zh-CN" altLang="en-US" sz="3600" b="1" dirty="0">
              <a:solidFill>
                <a:schemeClr val="tx2"/>
              </a:solidFill>
              <a:latin typeface="+mj-ea"/>
              <a:ea typeface="+mj-ea"/>
            </a:endParaRPr>
          </a:p>
        </p:txBody>
      </p:sp>
      <p:sp>
        <p:nvSpPr>
          <p:cNvPr id="16" name="TextBox 15"/>
          <p:cNvSpPr txBox="1"/>
          <p:nvPr/>
        </p:nvSpPr>
        <p:spPr>
          <a:xfrm>
            <a:off x="4441613"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03</a:t>
            </a:r>
            <a:endParaRPr lang="zh-CN" altLang="en-US" sz="3600" b="1" dirty="0">
              <a:solidFill>
                <a:schemeClr val="tx2"/>
              </a:solidFill>
              <a:latin typeface="+mj-ea"/>
              <a:ea typeface="+mj-ea"/>
            </a:endParaRPr>
          </a:p>
        </p:txBody>
      </p:sp>
      <p:sp>
        <p:nvSpPr>
          <p:cNvPr id="17" name="TextBox 16"/>
          <p:cNvSpPr txBox="1"/>
          <p:nvPr/>
        </p:nvSpPr>
        <p:spPr>
          <a:xfrm>
            <a:off x="6727611"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04</a:t>
            </a:r>
            <a:endParaRPr lang="zh-CN" altLang="en-US" sz="3600" b="1" dirty="0">
              <a:solidFill>
                <a:schemeClr val="tx2"/>
              </a:solidFill>
              <a:latin typeface="+mj-ea"/>
              <a:ea typeface="+mj-ea"/>
            </a:endParaRPr>
          </a:p>
        </p:txBody>
      </p:sp>
      <p:sp>
        <p:nvSpPr>
          <p:cNvPr id="18" name="TextBox 17"/>
          <p:cNvSpPr txBox="1"/>
          <p:nvPr/>
        </p:nvSpPr>
        <p:spPr>
          <a:xfrm>
            <a:off x="7712865" y="18355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9" name="TextBox 18"/>
          <p:cNvSpPr txBox="1"/>
          <p:nvPr/>
        </p:nvSpPr>
        <p:spPr>
          <a:xfrm>
            <a:off x="771286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0" name="TextBox 19"/>
          <p:cNvSpPr txBox="1"/>
          <p:nvPr/>
        </p:nvSpPr>
        <p:spPr>
          <a:xfrm>
            <a:off x="2186236" y="41088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21" name="TextBox 20"/>
          <p:cNvSpPr txBox="1"/>
          <p:nvPr/>
        </p:nvSpPr>
        <p:spPr>
          <a:xfrm>
            <a:off x="2186238"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2" name="TextBox 21"/>
          <p:cNvSpPr txBox="1"/>
          <p:nvPr/>
        </p:nvSpPr>
        <p:spPr>
          <a:xfrm>
            <a:off x="7712865" y="4108832"/>
            <a:ext cx="1800469" cy="369320"/>
          </a:xfrm>
          <a:prstGeom prst="rect">
            <a:avLst/>
          </a:prstGeom>
          <a:noFill/>
        </p:spPr>
        <p:txBody>
          <a:bodyPr wrap="none" lIns="91428" tIns="45714" rIns="91428" bIns="45714" rtlCol="0">
            <a:spAutoFit/>
          </a:bodyPr>
          <a:lstStyle/>
          <a:p>
            <a:r>
              <a:rPr lang="zh-CN" altLang="en-US" b="1" smtClean="0">
                <a:solidFill>
                  <a:schemeClr val="tx2"/>
                </a:solidFill>
                <a:latin typeface="+mj-ea"/>
                <a:ea typeface="+mj-ea"/>
              </a:rPr>
              <a:t>请输入您的标</a:t>
            </a:r>
            <a:r>
              <a:rPr lang="zh-CN" altLang="en-US" b="1">
                <a:solidFill>
                  <a:schemeClr val="tx2"/>
                </a:solidFill>
                <a:latin typeface="+mj-ea"/>
                <a:ea typeface="+mj-ea"/>
              </a:rPr>
              <a:t>题</a:t>
            </a:r>
            <a:endParaRPr lang="zh-CN" altLang="en-US" b="1" dirty="0">
              <a:solidFill>
                <a:schemeClr val="tx2"/>
              </a:solidFill>
              <a:latin typeface="+mj-ea"/>
              <a:ea typeface="+mj-ea"/>
            </a:endParaRPr>
          </a:p>
        </p:txBody>
      </p:sp>
      <p:sp>
        <p:nvSpPr>
          <p:cNvPr id="23" name="TextBox 22"/>
          <p:cNvSpPr txBox="1"/>
          <p:nvPr/>
        </p:nvSpPr>
        <p:spPr>
          <a:xfrm>
            <a:off x="7712867"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1052059283"/>
      </p:ext>
    </p:extLst>
  </p:cSld>
  <p:clrMapOvr>
    <a:masterClrMapping/>
  </p:clrMapOvr>
  <p:transition spd="slow" advTm="8563">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14:presetBounceEnd="40000">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14:bounceEnd="40000">
                                          <p:cBhvr additive="base">
                                            <p:cTn id="5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14:bounceEnd="40000">
                                          <p:cBhvr additive="base">
                                            <p:cTn id="7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14:presetBounceEnd="40000">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14:bounceEnd="40000">
                                          <p:cBhvr additive="base">
                                            <p:cTn id="8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fill="hold"/>
                                            <p:tgtEl>
                                              <p:spTgt spid="11"/>
                                            </p:tgtEl>
                                            <p:attrNameLst>
                                              <p:attrName>ppt_x</p:attrName>
                                            </p:attrNameLst>
                                          </p:cBhvr>
                                          <p:tavLst>
                                            <p:tav tm="0">
                                              <p:val>
                                                <p:strVal val="#ppt_x"/>
                                              </p:val>
                                            </p:tav>
                                            <p:tav tm="100000">
                                              <p:val>
                                                <p:strVal val="#ppt_x"/>
                                              </p:val>
                                            </p:tav>
                                          </p:tavLst>
                                        </p:anim>
                                        <p:anim calcmode="lin" valueType="num">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email">
            <a:extLst>
              <a:ext uri="{28A0092B-C50C-407E-A947-70E740481C1C}">
                <a14:useLocalDpi xmlns:a14="http://schemas.microsoft.com/office/drawing/2010/main"/>
              </a:ext>
            </a:extLst>
          </a:blip>
          <a:srcRect r="-1082"/>
          <a:stretch/>
        </p:blipFill>
        <p:spPr>
          <a:xfrm>
            <a:off x="0" y="630774"/>
            <a:ext cx="12328633" cy="6074851"/>
          </a:xfrm>
          <a:prstGeom prst="rect">
            <a:avLst/>
          </a:prstGeom>
        </p:spPr>
      </p:pic>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自身能力有待提高</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6" name="矩形 5"/>
          <p:cNvSpPr/>
          <p:nvPr/>
        </p:nvSpPr>
        <p:spPr bwMode="auto">
          <a:xfrm>
            <a:off x="2660949" y="1679984"/>
            <a:ext cx="9535816" cy="3744416"/>
          </a:xfrm>
          <a:prstGeom prst="rect">
            <a:avLst/>
          </a:prstGeom>
          <a:solidFill>
            <a:schemeClr val="bg2">
              <a:lumMod val="20000"/>
              <a:lumOff val="80000"/>
              <a:alpha val="7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 name="TextBox 8"/>
          <p:cNvSpPr txBox="1"/>
          <p:nvPr/>
        </p:nvSpPr>
        <p:spPr>
          <a:xfrm>
            <a:off x="3214672" y="1926462"/>
            <a:ext cx="1826792" cy="420599"/>
          </a:xfrm>
          <a:prstGeom prst="rect">
            <a:avLst/>
          </a:prstGeom>
          <a:noFill/>
        </p:spPr>
        <p:txBody>
          <a:bodyPr wrap="none" lIns="91428" tIns="45714" rIns="91428" bIns="45714" rtlCol="0">
            <a:spAutoFit/>
          </a:bodyPr>
          <a:lstStyle/>
          <a:p>
            <a:r>
              <a:rPr lang="zh-CN" altLang="en-US" sz="2100" b="1" dirty="0">
                <a:latin typeface="+mj-ea"/>
                <a:ea typeface="+mj-ea"/>
              </a:rPr>
              <a:t>市场感知能力</a:t>
            </a:r>
          </a:p>
        </p:txBody>
      </p:sp>
      <p:sp>
        <p:nvSpPr>
          <p:cNvPr id="17" name="TextBox 16"/>
          <p:cNvSpPr txBox="1"/>
          <p:nvPr/>
        </p:nvSpPr>
        <p:spPr>
          <a:xfrm>
            <a:off x="3195763" y="2320924"/>
            <a:ext cx="8434270" cy="923318"/>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8" name="TextBox 17"/>
          <p:cNvSpPr txBox="1"/>
          <p:nvPr/>
        </p:nvSpPr>
        <p:spPr>
          <a:xfrm>
            <a:off x="3195765" y="3875186"/>
            <a:ext cx="8434271" cy="1338816"/>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9" name="TextBox 18"/>
          <p:cNvSpPr txBox="1"/>
          <p:nvPr/>
        </p:nvSpPr>
        <p:spPr>
          <a:xfrm>
            <a:off x="3214672" y="3478466"/>
            <a:ext cx="1826792" cy="420599"/>
          </a:xfrm>
          <a:prstGeom prst="rect">
            <a:avLst/>
          </a:prstGeom>
          <a:noFill/>
        </p:spPr>
        <p:txBody>
          <a:bodyPr wrap="none" lIns="91428" tIns="45714" rIns="91428" bIns="45714" rtlCol="0">
            <a:spAutoFit/>
          </a:bodyPr>
          <a:lstStyle/>
          <a:p>
            <a:r>
              <a:rPr lang="zh-CN" altLang="en-US" sz="2100" b="1" dirty="0">
                <a:latin typeface="+mj-ea"/>
                <a:ea typeface="+mj-ea"/>
              </a:rPr>
              <a:t>客户开拓能力</a:t>
            </a:r>
          </a:p>
        </p:txBody>
      </p:sp>
    </p:spTree>
    <p:extLst>
      <p:ext uri="{BB962C8B-B14F-4D97-AF65-F5344CB8AC3E}">
        <p14:creationId xmlns:p14="http://schemas.microsoft.com/office/powerpoint/2010/main" val="2399534534"/>
      </p:ext>
    </p:extLst>
  </p:cSld>
  <p:clrMapOvr>
    <a:masterClrMapping/>
  </p:clrMapOvr>
  <p:transition spd="slow" advTm="609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98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1000"/>
                                        <p:tgtEl>
                                          <p:spTgt spid="6"/>
                                        </p:tgtEl>
                                      </p:cBhvr>
                                    </p:animEffect>
                                  </p:childTnLst>
                                </p:cTn>
                              </p:par>
                            </p:childTnLst>
                          </p:cTn>
                        </p:par>
                        <p:par>
                          <p:cTn id="12" fill="hold">
                            <p:stCondLst>
                              <p:cond delay="298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3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 calcmode="lin" valueType="num">
                                      <p:cBhvr>
                                        <p:cTn id="20"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77"/>
                                        </p:tgtEl>
                                        <p:attrNameLst>
                                          <p:attrName>ppt_y</p:attrName>
                                        </p:attrNameLst>
                                      </p:cBhvr>
                                      <p:tavLst>
                                        <p:tav tm="0">
                                          <p:val>
                                            <p:strVal val="#ppt_y"/>
                                          </p:val>
                                        </p:tav>
                                        <p:tav tm="100000">
                                          <p:val>
                                            <p:strVal val="#ppt_y"/>
                                          </p:val>
                                        </p:tav>
                                      </p:tavLst>
                                    </p:anim>
                                    <p:anim calcmode="lin" valueType="num">
                                      <p:cBhvr>
                                        <p:cTn id="22"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77"/>
                                        </p:tgtEl>
                                      </p:cBhvr>
                                    </p:animEffect>
                                  </p:childTnLst>
                                </p:cTn>
                              </p:par>
                            </p:childTnLst>
                          </p:cTn>
                        </p:par>
                        <p:par>
                          <p:cTn id="25" fill="hold">
                            <p:stCondLst>
                              <p:cond delay="396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3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9"/>
                                        </p:tgtEl>
                                        <p:attrNameLst>
                                          <p:attrName>ppt_y</p:attrName>
                                        </p:attrNameLst>
                                      </p:cBhvr>
                                      <p:tavLst>
                                        <p:tav tm="0">
                                          <p:val>
                                            <p:strVal val="#ppt_y"/>
                                          </p:val>
                                        </p:tav>
                                        <p:tav tm="100000">
                                          <p:val>
                                            <p:strVal val="#ppt_y"/>
                                          </p:val>
                                        </p:tav>
                                      </p:tavLst>
                                    </p:anim>
                                    <p:anim calcmode="lin" valueType="num">
                                      <p:cBhvr>
                                        <p:cTn id="30" dur="3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9"/>
                                        </p:tgtEl>
                                      </p:cBhvr>
                                    </p:animEffect>
                                  </p:childTnLst>
                                </p:cTn>
                              </p:par>
                            </p:childTnLst>
                          </p:cTn>
                        </p:par>
                        <p:par>
                          <p:cTn id="33" fill="hold">
                            <p:stCondLst>
                              <p:cond delay="441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anim calcmode="lin" valueType="num">
                                      <p:cBhvr>
                                        <p:cTn id="37" dur="500" fill="hold"/>
                                        <p:tgtEl>
                                          <p:spTgt spid="17"/>
                                        </p:tgtEl>
                                        <p:attrNameLst>
                                          <p:attrName>ppt_x</p:attrName>
                                        </p:attrNameLst>
                                      </p:cBhvr>
                                      <p:tavLst>
                                        <p:tav tm="0">
                                          <p:val>
                                            <p:strVal val="#ppt_x"/>
                                          </p:val>
                                        </p:tav>
                                        <p:tav tm="100000">
                                          <p:val>
                                            <p:strVal val="#ppt_x"/>
                                          </p:val>
                                        </p:tav>
                                      </p:tavLst>
                                    </p:anim>
                                    <p:anim calcmode="lin" valueType="num">
                                      <p:cBhvr>
                                        <p:cTn id="38" dur="5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491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9"/>
                                        </p:tgtEl>
                                        <p:attrNameLst>
                                          <p:attrName>style.visibility</p:attrName>
                                        </p:attrNameLst>
                                      </p:cBhvr>
                                      <p:to>
                                        <p:strVal val="visible"/>
                                      </p:to>
                                    </p:set>
                                    <p:anim calcmode="lin" valueType="num">
                                      <p:cBhvr>
                                        <p:cTn id="42" dur="3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3" dur="300" fill="hold"/>
                                        <p:tgtEl>
                                          <p:spTgt spid="19"/>
                                        </p:tgtEl>
                                        <p:attrNameLst>
                                          <p:attrName>ppt_y</p:attrName>
                                        </p:attrNameLst>
                                      </p:cBhvr>
                                      <p:tavLst>
                                        <p:tav tm="0">
                                          <p:val>
                                            <p:strVal val="#ppt_y"/>
                                          </p:val>
                                        </p:tav>
                                        <p:tav tm="100000">
                                          <p:val>
                                            <p:strVal val="#ppt_y"/>
                                          </p:val>
                                        </p:tav>
                                      </p:tavLst>
                                    </p:anim>
                                    <p:anim calcmode="lin" valueType="num">
                                      <p:cBhvr>
                                        <p:cTn id="44" dur="3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5" dur="3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300" tmFilter="0,0; .5, 1; 1, 1"/>
                                        <p:tgtEl>
                                          <p:spTgt spid="19"/>
                                        </p:tgtEl>
                                      </p:cBhvr>
                                    </p:animEffect>
                                  </p:childTnLst>
                                </p:cTn>
                              </p:par>
                            </p:childTnLst>
                          </p:cTn>
                        </p:par>
                        <p:par>
                          <p:cTn id="47" fill="hold">
                            <p:stCondLst>
                              <p:cond delay="536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 grpId="0" animBg="1"/>
      <p:bldP spid="6" grpId="0" animBg="1"/>
      <p:bldP spid="9"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四、当前形势分析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36" name="组合 35"/>
          <p:cNvGrpSpPr/>
          <p:nvPr/>
        </p:nvGrpSpPr>
        <p:grpSpPr>
          <a:xfrm>
            <a:off x="4124401" y="3431424"/>
            <a:ext cx="2160842" cy="400111"/>
            <a:chOff x="3276600" y="3624263"/>
            <a:chExt cx="1725784" cy="319553"/>
          </a:xfrm>
        </p:grpSpPr>
        <p:grpSp>
          <p:nvGrpSpPr>
            <p:cNvPr id="37" name="Group 10"/>
            <p:cNvGrpSpPr>
              <a:grpSpLocks/>
            </p:cNvGrpSpPr>
            <p:nvPr/>
          </p:nvGrpSpPr>
          <p:grpSpPr bwMode="auto">
            <a:xfrm>
              <a:off x="3276600" y="3649663"/>
              <a:ext cx="282575" cy="282575"/>
              <a:chOff x="0" y="0"/>
              <a:chExt cx="2494" cy="2494"/>
            </a:xfrm>
          </p:grpSpPr>
          <p:sp>
            <p:nvSpPr>
              <p:cNvPr id="4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8"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行业发展预测</a:t>
              </a:r>
            </a:p>
          </p:txBody>
        </p:sp>
      </p:grpSp>
      <p:grpSp>
        <p:nvGrpSpPr>
          <p:cNvPr id="42" name="组合 41"/>
          <p:cNvGrpSpPr/>
          <p:nvPr/>
        </p:nvGrpSpPr>
        <p:grpSpPr>
          <a:xfrm>
            <a:off x="7220740" y="3463230"/>
            <a:ext cx="2160842" cy="400111"/>
            <a:chOff x="3276600" y="3624263"/>
            <a:chExt cx="1725784" cy="319553"/>
          </a:xfrm>
        </p:grpSpPr>
        <p:grpSp>
          <p:nvGrpSpPr>
            <p:cNvPr id="43" name="Group 10"/>
            <p:cNvGrpSpPr>
              <a:grpSpLocks/>
            </p:cNvGrpSpPr>
            <p:nvPr/>
          </p:nvGrpSpPr>
          <p:grpSpPr bwMode="auto">
            <a:xfrm>
              <a:off x="3276600" y="3649663"/>
              <a:ext cx="282575" cy="282575"/>
              <a:chOff x="0" y="0"/>
              <a:chExt cx="2494" cy="2494"/>
            </a:xfrm>
          </p:grpSpPr>
          <p:sp>
            <p:nvSpPr>
              <p:cNvPr id="7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4"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内部环境分析</a:t>
              </a:r>
            </a:p>
          </p:txBody>
        </p:sp>
      </p:grpSp>
      <p:grpSp>
        <p:nvGrpSpPr>
          <p:cNvPr id="74" name="组合 73"/>
          <p:cNvGrpSpPr/>
          <p:nvPr/>
        </p:nvGrpSpPr>
        <p:grpSpPr>
          <a:xfrm>
            <a:off x="7220750" y="4039012"/>
            <a:ext cx="1904361" cy="400111"/>
            <a:chOff x="3276600" y="3624263"/>
            <a:chExt cx="1520943" cy="319553"/>
          </a:xfrm>
        </p:grpSpPr>
        <p:grpSp>
          <p:nvGrpSpPr>
            <p:cNvPr id="75" name="Group 10"/>
            <p:cNvGrpSpPr>
              <a:grpSpLocks/>
            </p:cNvGrpSpPr>
            <p:nvPr/>
          </p:nvGrpSpPr>
          <p:grpSpPr bwMode="auto">
            <a:xfrm>
              <a:off x="3276600" y="3649663"/>
              <a:ext cx="282575" cy="282575"/>
              <a:chOff x="0" y="0"/>
              <a:chExt cx="2494" cy="2494"/>
            </a:xfrm>
          </p:grpSpPr>
          <p:sp>
            <p:nvSpPr>
              <p:cNvPr id="7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76" name="Text Box 13"/>
            <p:cNvSpPr txBox="1">
              <a:spLocks noChangeArrowheads="1"/>
            </p:cNvSpPr>
            <p:nvPr/>
          </p:nvSpPr>
          <p:spPr bwMode="auto">
            <a:xfrm>
              <a:off x="3625850" y="3624263"/>
              <a:ext cx="1171693"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333333"/>
                  </a:solidFill>
                  <a:ea typeface="微软雅黑" pitchFamily="34" charset="-122"/>
                </a:rPr>
                <a:t>SWOT</a:t>
              </a:r>
              <a:r>
                <a:rPr lang="zh-CN" altLang="en-US" sz="2000" dirty="0">
                  <a:solidFill>
                    <a:srgbClr val="333333"/>
                  </a:solidFill>
                  <a:ea typeface="微软雅黑" pitchFamily="34" charset="-122"/>
                </a:rPr>
                <a:t>分析</a:t>
              </a:r>
            </a:p>
          </p:txBody>
        </p:sp>
      </p:grpSp>
      <p:grpSp>
        <p:nvGrpSpPr>
          <p:cNvPr id="79" name="组合 78"/>
          <p:cNvGrpSpPr/>
          <p:nvPr/>
        </p:nvGrpSpPr>
        <p:grpSpPr>
          <a:xfrm>
            <a:off x="4124409" y="4032610"/>
            <a:ext cx="2673804" cy="400111"/>
            <a:chOff x="3276600" y="3624263"/>
            <a:chExt cx="2135466" cy="319553"/>
          </a:xfrm>
        </p:grpSpPr>
        <p:grpSp>
          <p:nvGrpSpPr>
            <p:cNvPr id="80" name="Group 10"/>
            <p:cNvGrpSpPr>
              <a:grpSpLocks/>
            </p:cNvGrpSpPr>
            <p:nvPr/>
          </p:nvGrpSpPr>
          <p:grpSpPr bwMode="auto">
            <a:xfrm>
              <a:off x="3276600" y="3649663"/>
              <a:ext cx="282575" cy="282575"/>
              <a:chOff x="0" y="0"/>
              <a:chExt cx="2494" cy="2494"/>
            </a:xfrm>
          </p:grpSpPr>
          <p:sp>
            <p:nvSpPr>
              <p:cNvPr id="8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8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8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竞争对手动向预测</a:t>
              </a:r>
            </a:p>
          </p:txBody>
        </p:sp>
      </p:grpSp>
      <p:grpSp>
        <p:nvGrpSpPr>
          <p:cNvPr id="31" name="组合 30"/>
          <p:cNvGrpSpPr>
            <a:grpSpLocks noChangeAspect="1"/>
          </p:cNvGrpSpPr>
          <p:nvPr/>
        </p:nvGrpSpPr>
        <p:grpSpPr>
          <a:xfrm>
            <a:off x="1417861" y="2367000"/>
            <a:ext cx="2095406" cy="2124000"/>
            <a:chOff x="2317849" y="-1212230"/>
            <a:chExt cx="2093913" cy="2122488"/>
          </a:xfrm>
          <a:solidFill>
            <a:schemeClr val="tx1"/>
          </a:solidFill>
        </p:grpSpPr>
        <p:sp>
          <p:nvSpPr>
            <p:cNvPr id="32"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3"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87808973"/>
      </p:ext>
    </p:extLst>
  </p:cSld>
  <p:clrMapOvr>
    <a:masterClrMapping/>
  </p:clrMapOvr>
  <p:transition spd="slow" advTm="572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fltVal val="0"/>
                                          </p:val>
                                        </p:tav>
                                        <p:tav tm="100000">
                                          <p:val>
                                            <p:strVal val="#ppt_w"/>
                                          </p:val>
                                        </p:tav>
                                      </p:tavLst>
                                    </p:anim>
                                    <p:anim calcmode="lin" valueType="num">
                                      <p:cBhvr>
                                        <p:cTn id="12" dur="1000" fill="hold"/>
                                        <p:tgtEl>
                                          <p:spTgt spid="31"/>
                                        </p:tgtEl>
                                        <p:attrNameLst>
                                          <p:attrName>ppt_h</p:attrName>
                                        </p:attrNameLst>
                                      </p:cBhvr>
                                      <p:tavLst>
                                        <p:tav tm="0">
                                          <p:val>
                                            <p:fltVal val="0"/>
                                          </p:val>
                                        </p:tav>
                                        <p:tav tm="100000">
                                          <p:val>
                                            <p:strVal val="#ppt_h"/>
                                          </p:val>
                                        </p:tav>
                                      </p:tavLst>
                                    </p:anim>
                                    <p:animEffect transition="in" filter="fade">
                                      <p:cBhvr>
                                        <p:cTn id="13" dur="1000"/>
                                        <p:tgtEl>
                                          <p:spTgt spid="31"/>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500" fill="hold"/>
                                        <p:tgtEl>
                                          <p:spTgt spid="79"/>
                                        </p:tgtEl>
                                        <p:attrNameLst>
                                          <p:attrName>ppt_x</p:attrName>
                                        </p:attrNameLst>
                                      </p:cBhvr>
                                      <p:tavLst>
                                        <p:tav tm="0">
                                          <p:val>
                                            <p:strVal val="0-#ppt_w/2"/>
                                          </p:val>
                                        </p:tav>
                                        <p:tav tm="100000">
                                          <p:val>
                                            <p:strVal val="#ppt_x"/>
                                          </p:val>
                                        </p:tav>
                                      </p:tavLst>
                                    </p:anim>
                                    <p:anim calcmode="lin" valueType="num">
                                      <p:cBhvr additive="base">
                                        <p:cTn id="41" dur="500" fill="hold"/>
                                        <p:tgtEl>
                                          <p:spTgt spid="79"/>
                                        </p:tgtEl>
                                        <p:attrNameLst>
                                          <p:attrName>ppt_y</p:attrName>
                                        </p:attrNameLst>
                                      </p:cBhvr>
                                      <p:tavLst>
                                        <p:tav tm="0">
                                          <p:val>
                                            <p:strVal val="1+#ppt_h/2"/>
                                          </p:val>
                                        </p:tav>
                                        <p:tav tm="100000">
                                          <p:val>
                                            <p:strVal val="#ppt_y"/>
                                          </p:val>
                                        </p:tav>
                                      </p:tavLst>
                                    </p:anim>
                                  </p:childTnLst>
                                </p:cTn>
                              </p:par>
                            </p:childTnLst>
                          </p:cTn>
                        </p:par>
                        <p:par>
                          <p:cTn id="42" fill="hold">
                            <p:stCondLst>
                              <p:cond delay="4800"/>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a:spLocks/>
          </p:cNvSpPr>
          <p:nvPr/>
        </p:nvSpPr>
        <p:spPr bwMode="auto">
          <a:xfrm flipH="1">
            <a:off x="11498982"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7" name="Freeform 6"/>
          <p:cNvSpPr>
            <a:spLocks/>
          </p:cNvSpPr>
          <p:nvPr/>
        </p:nvSpPr>
        <p:spPr bwMode="auto">
          <a:xfrm flipH="1">
            <a:off x="10782151"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 name="矩形 2"/>
          <p:cNvSpPr/>
          <p:nvPr/>
        </p:nvSpPr>
        <p:spPr bwMode="auto">
          <a:xfrm>
            <a:off x="1414461" y="889077"/>
            <a:ext cx="9367688" cy="5156051"/>
          </a:xfrm>
          <a:prstGeom prst="rect">
            <a:avLst/>
          </a:prstGeom>
          <a:solidFill>
            <a:schemeClr val="bg2">
              <a:lumMod val="40000"/>
              <a:lumOff val="60000"/>
            </a:schemeClr>
          </a:solidFill>
          <a:ln w="9525" cap="flat" cmpd="sng" algn="ctr">
            <a:solidFill>
              <a:schemeClr val="bg2">
                <a:lumMod val="75000"/>
              </a:schemeClr>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2" name="燕尾形 91"/>
          <p:cNvSpPr/>
          <p:nvPr/>
        </p:nvSpPr>
        <p:spPr bwMode="auto">
          <a:xfrm rot="16200000">
            <a:off x="2048455" y="427906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3" name="燕尾形 92"/>
          <p:cNvSpPr/>
          <p:nvPr/>
        </p:nvSpPr>
        <p:spPr bwMode="auto">
          <a:xfrm rot="16200000">
            <a:off x="2048455" y="2888943"/>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燕尾形 93"/>
          <p:cNvSpPr/>
          <p:nvPr/>
        </p:nvSpPr>
        <p:spPr bwMode="auto">
          <a:xfrm rot="16200000">
            <a:off x="2048455" y="148003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燕尾形 96"/>
          <p:cNvSpPr/>
          <p:nvPr/>
        </p:nvSpPr>
        <p:spPr bwMode="auto">
          <a:xfrm rot="5400000" flipV="1">
            <a:off x="6481845" y="3033723"/>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8" name="燕尾形 97"/>
          <p:cNvSpPr/>
          <p:nvPr/>
        </p:nvSpPr>
        <p:spPr bwMode="auto">
          <a:xfrm rot="5400000" flipV="1">
            <a:off x="6481845" y="1387455"/>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2113941" y="1732065"/>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正面</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观点一</a:t>
            </a:r>
            <a:endParaRPr lang="zh-CN" altLang="en-US" dirty="0">
              <a:solidFill>
                <a:srgbClr val="F8F8F8"/>
              </a:solidFill>
              <a:latin typeface="+mn-ea"/>
              <a:ea typeface="+mn-ea"/>
            </a:endParaRPr>
          </a:p>
        </p:txBody>
      </p:sp>
      <p:sp>
        <p:nvSpPr>
          <p:cNvPr id="33" name="TextBox 32"/>
          <p:cNvSpPr txBox="1"/>
          <p:nvPr/>
        </p:nvSpPr>
        <p:spPr>
          <a:xfrm>
            <a:off x="3308595" y="181928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0" name="TextBox 99"/>
          <p:cNvSpPr txBox="1"/>
          <p:nvPr/>
        </p:nvSpPr>
        <p:spPr>
          <a:xfrm>
            <a:off x="2113941" y="3183305"/>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观点二</a:t>
            </a:r>
            <a:endParaRPr lang="zh-CN" altLang="en-US" dirty="0">
              <a:solidFill>
                <a:srgbClr val="F8F8F8"/>
              </a:solidFill>
              <a:latin typeface="+mn-ea"/>
              <a:ea typeface="+mn-ea"/>
            </a:endParaRPr>
          </a:p>
        </p:txBody>
      </p:sp>
      <p:sp>
        <p:nvSpPr>
          <p:cNvPr id="101" name="TextBox 100"/>
          <p:cNvSpPr txBox="1"/>
          <p:nvPr/>
        </p:nvSpPr>
        <p:spPr>
          <a:xfrm>
            <a:off x="3308595" y="327052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2" name="TextBox 101"/>
          <p:cNvSpPr txBox="1"/>
          <p:nvPr/>
        </p:nvSpPr>
        <p:spPr>
          <a:xfrm>
            <a:off x="2113941" y="4552262"/>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观点三</a:t>
            </a:r>
            <a:endParaRPr lang="zh-CN" altLang="en-US" dirty="0">
              <a:solidFill>
                <a:srgbClr val="F8F8F8"/>
              </a:solidFill>
              <a:latin typeface="+mn-ea"/>
              <a:ea typeface="+mn-ea"/>
            </a:endParaRPr>
          </a:p>
        </p:txBody>
      </p:sp>
      <p:sp>
        <p:nvSpPr>
          <p:cNvPr id="103" name="TextBox 102"/>
          <p:cNvSpPr txBox="1"/>
          <p:nvPr/>
        </p:nvSpPr>
        <p:spPr>
          <a:xfrm>
            <a:off x="3308595" y="4639484"/>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6" name="TextBox 105"/>
          <p:cNvSpPr txBox="1"/>
          <p:nvPr/>
        </p:nvSpPr>
        <p:spPr>
          <a:xfrm>
            <a:off x="6560032" y="172838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j-ea"/>
                <a:ea typeface="+mj-ea"/>
              </a:rPr>
              <a:t>负面</a:t>
            </a:r>
            <a:endParaRPr lang="en-US" altLang="zh-CN" dirty="0" smtClean="0">
              <a:solidFill>
                <a:srgbClr val="F8F8F8"/>
              </a:solidFill>
              <a:latin typeface="+mj-ea"/>
              <a:ea typeface="+mj-ea"/>
            </a:endParaRPr>
          </a:p>
          <a:p>
            <a:pPr algn="ctr"/>
            <a:r>
              <a:rPr lang="zh-CN" altLang="en-US" dirty="0" smtClean="0">
                <a:solidFill>
                  <a:srgbClr val="F8F8F8"/>
                </a:solidFill>
                <a:latin typeface="+mj-ea"/>
                <a:ea typeface="+mj-ea"/>
              </a:rPr>
              <a:t>观点一</a:t>
            </a:r>
            <a:endParaRPr lang="zh-CN" altLang="en-US" dirty="0">
              <a:solidFill>
                <a:srgbClr val="F8F8F8"/>
              </a:solidFill>
              <a:latin typeface="+mj-ea"/>
              <a:ea typeface="+mj-ea"/>
            </a:endParaRPr>
          </a:p>
        </p:txBody>
      </p:sp>
      <p:sp>
        <p:nvSpPr>
          <p:cNvPr id="107" name="TextBox 106"/>
          <p:cNvSpPr txBox="1"/>
          <p:nvPr/>
        </p:nvSpPr>
        <p:spPr>
          <a:xfrm>
            <a:off x="6560032" y="3366183"/>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08" name="TextBox 107"/>
          <p:cNvSpPr txBox="1"/>
          <p:nvPr/>
        </p:nvSpPr>
        <p:spPr>
          <a:xfrm>
            <a:off x="7665788" y="1556792"/>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9" name="TextBox 108"/>
          <p:cNvSpPr txBox="1"/>
          <p:nvPr/>
        </p:nvSpPr>
        <p:spPr>
          <a:xfrm>
            <a:off x="7665788" y="3177040"/>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13" name="燕尾形 112"/>
          <p:cNvSpPr/>
          <p:nvPr/>
        </p:nvSpPr>
        <p:spPr bwMode="auto">
          <a:xfrm rot="5400000" flipV="1">
            <a:off x="6481845" y="4669367"/>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14" name="TextBox 113"/>
          <p:cNvSpPr txBox="1"/>
          <p:nvPr/>
        </p:nvSpPr>
        <p:spPr>
          <a:xfrm>
            <a:off x="6560032" y="5001827"/>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15" name="TextBox 114"/>
          <p:cNvSpPr txBox="1"/>
          <p:nvPr/>
        </p:nvSpPr>
        <p:spPr>
          <a:xfrm>
            <a:off x="7665788" y="4812684"/>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38" name="Freeform 6"/>
          <p:cNvSpPr>
            <a:spLocks/>
          </p:cNvSpPr>
          <p:nvPr/>
        </p:nvSpPr>
        <p:spPr bwMode="auto">
          <a:xfrm>
            <a:off x="-150"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9" name="Freeform 6"/>
          <p:cNvSpPr>
            <a:spLocks/>
          </p:cNvSpPr>
          <p:nvPr/>
        </p:nvSpPr>
        <p:spPr bwMode="auto">
          <a:xfrm>
            <a:off x="697633"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27" name="TextBox 2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行业发展预测</a:t>
            </a:r>
          </a:p>
        </p:txBody>
      </p:sp>
      <p:sp>
        <p:nvSpPr>
          <p:cNvPr id="28" name="矩形 27"/>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Tree>
    <p:extLst>
      <p:ext uri="{BB962C8B-B14F-4D97-AF65-F5344CB8AC3E}">
        <p14:creationId xmlns:p14="http://schemas.microsoft.com/office/powerpoint/2010/main" val="1192692362"/>
      </p:ext>
    </p:extLst>
  </p:cSld>
  <p:clrMapOvr>
    <a:masterClrMapping/>
  </p:clrMapOvr>
  <p:transition spd="slow" advTm="686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400"/>
                                        <p:tgtEl>
                                          <p:spTgt spid="39"/>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3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400"/>
                                        <p:tgtEl>
                                          <p:spTgt spid="22"/>
                                        </p:tgtEl>
                                      </p:cBhvr>
                                    </p:animEffect>
                                  </p:childTnLst>
                                </p:cTn>
                              </p:par>
                            </p:childTnLst>
                          </p:cTn>
                        </p:par>
                        <p:par>
                          <p:cTn id="20" fill="hold">
                            <p:stCondLst>
                              <p:cond delay="17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300" fill="hold"/>
                                        <p:tgtEl>
                                          <p:spTgt spid="28"/>
                                        </p:tgtEl>
                                        <p:attrNameLst>
                                          <p:attrName>ppt_x</p:attrName>
                                        </p:attrNameLst>
                                      </p:cBhvr>
                                      <p:tavLst>
                                        <p:tav tm="0">
                                          <p:val>
                                            <p:strVal val="0-#ppt_w/2"/>
                                          </p:val>
                                        </p:tav>
                                        <p:tav tm="100000">
                                          <p:val>
                                            <p:strVal val="#ppt_x"/>
                                          </p:val>
                                        </p:tav>
                                      </p:tavLst>
                                    </p:anim>
                                    <p:anim calcmode="lin" valueType="num">
                                      <p:cBhvr additive="base">
                                        <p:cTn id="24" dur="3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27"/>
                                        </p:tgtEl>
                                        <p:attrNameLst>
                                          <p:attrName>ppt_y</p:attrName>
                                        </p:attrNameLst>
                                      </p:cBhvr>
                                      <p:tavLst>
                                        <p:tav tm="0">
                                          <p:val>
                                            <p:strVal val="#ppt_y"/>
                                          </p:val>
                                        </p:tav>
                                        <p:tav tm="100000">
                                          <p:val>
                                            <p:strVal val="#ppt_y"/>
                                          </p:val>
                                        </p:tav>
                                      </p:tavLst>
                                    </p:anim>
                                    <p:anim calcmode="lin" valueType="num">
                                      <p:cBhvr>
                                        <p:cTn id="30"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27"/>
                                        </p:tgtEl>
                                      </p:cBhvr>
                                    </p:animEffect>
                                  </p:childTnLst>
                                </p:cTn>
                              </p:par>
                            </p:childTnLst>
                          </p:cTn>
                        </p:par>
                        <p:par>
                          <p:cTn id="33" fill="hold">
                            <p:stCondLst>
                              <p:cond delay="2600"/>
                            </p:stCondLst>
                            <p:childTnLst>
                              <p:par>
                                <p:cTn id="34" presetID="42"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anim calcmode="lin" valueType="num">
                                      <p:cBhvr>
                                        <p:cTn id="37" dur="500" fill="hold"/>
                                        <p:tgtEl>
                                          <p:spTgt spid="94"/>
                                        </p:tgtEl>
                                        <p:attrNameLst>
                                          <p:attrName>ppt_x</p:attrName>
                                        </p:attrNameLst>
                                      </p:cBhvr>
                                      <p:tavLst>
                                        <p:tav tm="0">
                                          <p:val>
                                            <p:strVal val="#ppt_x"/>
                                          </p:val>
                                        </p:tav>
                                        <p:tav tm="100000">
                                          <p:val>
                                            <p:strVal val="#ppt_x"/>
                                          </p:val>
                                        </p:tav>
                                      </p:tavLst>
                                    </p:anim>
                                    <p:anim calcmode="lin" valueType="num">
                                      <p:cBhvr>
                                        <p:cTn id="38" dur="500" fill="hold"/>
                                        <p:tgtEl>
                                          <p:spTgt spid="9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anim calcmode="lin" valueType="num">
                                      <p:cBhvr>
                                        <p:cTn id="47" dur="500" fill="hold"/>
                                        <p:tgtEl>
                                          <p:spTgt spid="93"/>
                                        </p:tgtEl>
                                        <p:attrNameLst>
                                          <p:attrName>ppt_x</p:attrName>
                                        </p:attrNameLst>
                                      </p:cBhvr>
                                      <p:tavLst>
                                        <p:tav tm="0">
                                          <p:val>
                                            <p:strVal val="#ppt_x"/>
                                          </p:val>
                                        </p:tav>
                                        <p:tav tm="100000">
                                          <p:val>
                                            <p:strVal val="#ppt_x"/>
                                          </p:val>
                                        </p:tav>
                                      </p:tavLst>
                                    </p:anim>
                                    <p:anim calcmode="lin" valueType="num">
                                      <p:cBhvr>
                                        <p:cTn id="48" dur="500" fill="hold"/>
                                        <p:tgtEl>
                                          <p:spTgt spid="9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anim calcmode="lin" valueType="num">
                                      <p:cBhvr>
                                        <p:cTn id="52" dur="500" fill="hold"/>
                                        <p:tgtEl>
                                          <p:spTgt spid="100"/>
                                        </p:tgtEl>
                                        <p:attrNameLst>
                                          <p:attrName>ppt_x</p:attrName>
                                        </p:attrNameLst>
                                      </p:cBhvr>
                                      <p:tavLst>
                                        <p:tav tm="0">
                                          <p:val>
                                            <p:strVal val="#ppt_x"/>
                                          </p:val>
                                        </p:tav>
                                        <p:tav tm="100000">
                                          <p:val>
                                            <p:strVal val="#ppt_x"/>
                                          </p:val>
                                        </p:tav>
                                      </p:tavLst>
                                    </p:anim>
                                    <p:anim calcmode="lin" valueType="num">
                                      <p:cBhvr>
                                        <p:cTn id="53" dur="500" fill="hold"/>
                                        <p:tgtEl>
                                          <p:spTgt spid="10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strVal val="#ppt_x"/>
                                          </p:val>
                                        </p:tav>
                                        <p:tav tm="100000">
                                          <p:val>
                                            <p:strVal val="#ppt_x"/>
                                          </p:val>
                                        </p:tav>
                                      </p:tavLst>
                                    </p:anim>
                                    <p:anim calcmode="lin" valueType="num">
                                      <p:cBhvr>
                                        <p:cTn id="58" dur="500" fill="hold"/>
                                        <p:tgtEl>
                                          <p:spTgt spid="9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2"/>
                                        </p:tgtEl>
                                        <p:attrNameLst>
                                          <p:attrName>style.visibility</p:attrName>
                                        </p:attrNameLst>
                                      </p:cBhvr>
                                      <p:to>
                                        <p:strVal val="visible"/>
                                      </p:to>
                                    </p:set>
                                    <p:animEffect transition="in" filter="fade">
                                      <p:cBhvr>
                                        <p:cTn id="61" dur="500"/>
                                        <p:tgtEl>
                                          <p:spTgt spid="102"/>
                                        </p:tgtEl>
                                      </p:cBhvr>
                                    </p:animEffect>
                                    <p:anim calcmode="lin" valueType="num">
                                      <p:cBhvr>
                                        <p:cTn id="62" dur="500" fill="hold"/>
                                        <p:tgtEl>
                                          <p:spTgt spid="102"/>
                                        </p:tgtEl>
                                        <p:attrNameLst>
                                          <p:attrName>ppt_x</p:attrName>
                                        </p:attrNameLst>
                                      </p:cBhvr>
                                      <p:tavLst>
                                        <p:tav tm="0">
                                          <p:val>
                                            <p:strVal val="#ppt_x"/>
                                          </p:val>
                                        </p:tav>
                                        <p:tav tm="100000">
                                          <p:val>
                                            <p:strVal val="#ppt_x"/>
                                          </p:val>
                                        </p:tav>
                                      </p:tavLst>
                                    </p:anim>
                                    <p:anim calcmode="lin" valueType="num">
                                      <p:cBhvr>
                                        <p:cTn id="63" dur="500" fill="hold"/>
                                        <p:tgtEl>
                                          <p:spTgt spid="102"/>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500"/>
                                        <p:tgtEl>
                                          <p:spTgt spid="101"/>
                                        </p:tgtEl>
                                      </p:cBhvr>
                                    </p:animEffect>
                                  </p:childTnLst>
                                </p:cTn>
                              </p:par>
                              <p:par>
                                <p:cTn id="71" presetID="22" presetClass="entr" presetSubtype="8" fill="hold" grpId="0" nodeType="withEffect">
                                  <p:stCondLst>
                                    <p:cond delay="400"/>
                                  </p:stCondLst>
                                  <p:childTnLst>
                                    <p:set>
                                      <p:cBhvr>
                                        <p:cTn id="72" dur="1" fill="hold">
                                          <p:stCondLst>
                                            <p:cond delay="0"/>
                                          </p:stCondLst>
                                        </p:cTn>
                                        <p:tgtEl>
                                          <p:spTgt spid="103"/>
                                        </p:tgtEl>
                                        <p:attrNameLst>
                                          <p:attrName>style.visibility</p:attrName>
                                        </p:attrNameLst>
                                      </p:cBhvr>
                                      <p:to>
                                        <p:strVal val="visible"/>
                                      </p:to>
                                    </p:set>
                                    <p:animEffect transition="in" filter="wipe(left)">
                                      <p:cBhvr>
                                        <p:cTn id="73" dur="500"/>
                                        <p:tgtEl>
                                          <p:spTgt spid="103"/>
                                        </p:tgtEl>
                                      </p:cBhvr>
                                    </p:animEffect>
                                  </p:childTnLst>
                                </p:cTn>
                              </p:par>
                            </p:childTnLst>
                          </p:cTn>
                        </p:par>
                        <p:par>
                          <p:cTn id="74" fill="hold">
                            <p:stCondLst>
                              <p:cond delay="4200"/>
                            </p:stCondLst>
                            <p:childTnLst>
                              <p:par>
                                <p:cTn id="75" presetID="47"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500"/>
                                        <p:tgtEl>
                                          <p:spTgt spid="98"/>
                                        </p:tgtEl>
                                      </p:cBhvr>
                                    </p:animEffect>
                                    <p:anim calcmode="lin" valueType="num">
                                      <p:cBhvr>
                                        <p:cTn id="78" dur="500" fill="hold"/>
                                        <p:tgtEl>
                                          <p:spTgt spid="98"/>
                                        </p:tgtEl>
                                        <p:attrNameLst>
                                          <p:attrName>ppt_x</p:attrName>
                                        </p:attrNameLst>
                                      </p:cBhvr>
                                      <p:tavLst>
                                        <p:tav tm="0">
                                          <p:val>
                                            <p:strVal val="#ppt_x"/>
                                          </p:val>
                                        </p:tav>
                                        <p:tav tm="100000">
                                          <p:val>
                                            <p:strVal val="#ppt_x"/>
                                          </p:val>
                                        </p:tav>
                                      </p:tavLst>
                                    </p:anim>
                                    <p:anim calcmode="lin" valueType="num">
                                      <p:cBhvr>
                                        <p:cTn id="79" dur="500" fill="hold"/>
                                        <p:tgtEl>
                                          <p:spTgt spid="9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500"/>
                                        <p:tgtEl>
                                          <p:spTgt spid="106"/>
                                        </p:tgtEl>
                                      </p:cBhvr>
                                    </p:animEffect>
                                    <p:anim calcmode="lin" valueType="num">
                                      <p:cBhvr>
                                        <p:cTn id="83" dur="500" fill="hold"/>
                                        <p:tgtEl>
                                          <p:spTgt spid="106"/>
                                        </p:tgtEl>
                                        <p:attrNameLst>
                                          <p:attrName>ppt_x</p:attrName>
                                        </p:attrNameLst>
                                      </p:cBhvr>
                                      <p:tavLst>
                                        <p:tav tm="0">
                                          <p:val>
                                            <p:strVal val="#ppt_x"/>
                                          </p:val>
                                        </p:tav>
                                        <p:tav tm="100000">
                                          <p:val>
                                            <p:strVal val="#ppt_x"/>
                                          </p:val>
                                        </p:tav>
                                      </p:tavLst>
                                    </p:anim>
                                    <p:anim calcmode="lin" valueType="num">
                                      <p:cBhvr>
                                        <p:cTn id="84" dur="500" fill="hold"/>
                                        <p:tgtEl>
                                          <p:spTgt spid="10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anim calcmode="lin" valueType="num">
                                      <p:cBhvr>
                                        <p:cTn id="93" dur="500" fill="hold"/>
                                        <p:tgtEl>
                                          <p:spTgt spid="97"/>
                                        </p:tgtEl>
                                        <p:attrNameLst>
                                          <p:attrName>ppt_x</p:attrName>
                                        </p:attrNameLst>
                                      </p:cBhvr>
                                      <p:tavLst>
                                        <p:tav tm="0">
                                          <p:val>
                                            <p:strVal val="#ppt_x"/>
                                          </p:val>
                                        </p:tav>
                                        <p:tav tm="100000">
                                          <p:val>
                                            <p:strVal val="#ppt_x"/>
                                          </p:val>
                                        </p:tav>
                                      </p:tavLst>
                                    </p:anim>
                                    <p:anim calcmode="lin" valueType="num">
                                      <p:cBhvr>
                                        <p:cTn id="94" dur="500" fill="hold"/>
                                        <p:tgtEl>
                                          <p:spTgt spid="97"/>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400"/>
                                  </p:stCondLst>
                                  <p:childTnLst>
                                    <p:set>
                                      <p:cBhvr>
                                        <p:cTn id="96" dur="1" fill="hold">
                                          <p:stCondLst>
                                            <p:cond delay="0"/>
                                          </p:stCondLst>
                                        </p:cTn>
                                        <p:tgtEl>
                                          <p:spTgt spid="114"/>
                                        </p:tgtEl>
                                        <p:attrNameLst>
                                          <p:attrName>style.visibility</p:attrName>
                                        </p:attrNameLst>
                                      </p:cBhvr>
                                      <p:to>
                                        <p:strVal val="visible"/>
                                      </p:to>
                                    </p:set>
                                    <p:animEffect transition="in" filter="fade">
                                      <p:cBhvr>
                                        <p:cTn id="97" dur="500"/>
                                        <p:tgtEl>
                                          <p:spTgt spid="114"/>
                                        </p:tgtEl>
                                      </p:cBhvr>
                                    </p:animEffect>
                                    <p:anim calcmode="lin" valueType="num">
                                      <p:cBhvr>
                                        <p:cTn id="98" dur="500" fill="hold"/>
                                        <p:tgtEl>
                                          <p:spTgt spid="114"/>
                                        </p:tgtEl>
                                        <p:attrNameLst>
                                          <p:attrName>ppt_x</p:attrName>
                                        </p:attrNameLst>
                                      </p:cBhvr>
                                      <p:tavLst>
                                        <p:tav tm="0">
                                          <p:val>
                                            <p:strVal val="#ppt_x"/>
                                          </p:val>
                                        </p:tav>
                                        <p:tav tm="100000">
                                          <p:val>
                                            <p:strVal val="#ppt_x"/>
                                          </p:val>
                                        </p:tav>
                                      </p:tavLst>
                                    </p:anim>
                                    <p:anim calcmode="lin" valueType="num">
                                      <p:cBhvr>
                                        <p:cTn id="99" dur="500" fill="hold"/>
                                        <p:tgtEl>
                                          <p:spTgt spid="114"/>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40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anim calcmode="lin" valueType="num">
                                      <p:cBhvr>
                                        <p:cTn id="103" dur="500" fill="hold"/>
                                        <p:tgtEl>
                                          <p:spTgt spid="113"/>
                                        </p:tgtEl>
                                        <p:attrNameLst>
                                          <p:attrName>ppt_x</p:attrName>
                                        </p:attrNameLst>
                                      </p:cBhvr>
                                      <p:tavLst>
                                        <p:tav tm="0">
                                          <p:val>
                                            <p:strVal val="#ppt_x"/>
                                          </p:val>
                                        </p:tav>
                                        <p:tav tm="100000">
                                          <p:val>
                                            <p:strVal val="#ppt_x"/>
                                          </p:val>
                                        </p:tav>
                                      </p:tavLst>
                                    </p:anim>
                                    <p:anim calcmode="lin" valueType="num">
                                      <p:cBhvr>
                                        <p:cTn id="104" dur="5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5100"/>
                            </p:stCondLst>
                            <p:childTnLst>
                              <p:par>
                                <p:cTn id="106" presetID="22" presetClass="entr" presetSubtype="8" fill="hold" grpId="0" nodeType="after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left)">
                                      <p:cBhvr>
                                        <p:cTn id="108" dur="500"/>
                                        <p:tgtEl>
                                          <p:spTgt spid="108"/>
                                        </p:tgtEl>
                                      </p:cBhvr>
                                    </p:animEffect>
                                  </p:childTnLst>
                                </p:cTn>
                              </p:par>
                              <p:par>
                                <p:cTn id="109" presetID="22" presetClass="entr" presetSubtype="8" fill="hold" grpId="0" nodeType="withEffect">
                                  <p:stCondLst>
                                    <p:cond delay="20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500"/>
                                        <p:tgtEl>
                                          <p:spTgt spid="109"/>
                                        </p:tgtEl>
                                      </p:cBhvr>
                                    </p:animEffect>
                                  </p:childTnLst>
                                </p:cTn>
                              </p:par>
                              <p:par>
                                <p:cTn id="112" presetID="22" presetClass="entr" presetSubtype="8" fill="hold" grpId="0" nodeType="withEffect">
                                  <p:stCondLst>
                                    <p:cond delay="400"/>
                                  </p:stCondLst>
                                  <p:childTnLst>
                                    <p:set>
                                      <p:cBhvr>
                                        <p:cTn id="113" dur="1" fill="hold">
                                          <p:stCondLst>
                                            <p:cond delay="0"/>
                                          </p:stCondLst>
                                        </p:cTn>
                                        <p:tgtEl>
                                          <p:spTgt spid="115"/>
                                        </p:tgtEl>
                                        <p:attrNameLst>
                                          <p:attrName>style.visibility</p:attrName>
                                        </p:attrNameLst>
                                      </p:cBhvr>
                                      <p:to>
                                        <p:strVal val="visible"/>
                                      </p:to>
                                    </p:set>
                                    <p:animEffect transition="in" filter="wipe(left)">
                                      <p:cBhvr>
                                        <p:cTn id="11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7" grpId="0" animBg="1"/>
      <p:bldP spid="3" grpId="0" animBg="1"/>
      <p:bldP spid="92" grpId="0" animBg="1"/>
      <p:bldP spid="93" grpId="0" animBg="1"/>
      <p:bldP spid="94" grpId="0" animBg="1"/>
      <p:bldP spid="97" grpId="0" animBg="1"/>
      <p:bldP spid="98" grpId="0" animBg="1"/>
      <p:bldP spid="26" grpId="0"/>
      <p:bldP spid="33" grpId="0"/>
      <p:bldP spid="100" grpId="0"/>
      <p:bldP spid="101" grpId="0"/>
      <p:bldP spid="102" grpId="0"/>
      <p:bldP spid="103" grpId="0"/>
      <p:bldP spid="106" grpId="0"/>
      <p:bldP spid="107" grpId="0"/>
      <p:bldP spid="108" grpId="0"/>
      <p:bldP spid="109" grpId="0"/>
      <p:bldP spid="113" grpId="0" animBg="1"/>
      <p:bldP spid="114" grpId="0"/>
      <p:bldP spid="115" grpId="0"/>
      <p:bldP spid="39" grpId="0" animBg="1"/>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2608" y="2173249"/>
            <a:ext cx="11493062" cy="2584451"/>
          </a:xfrm>
          <a:prstGeom prst="rect">
            <a:avLst/>
          </a:pr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pic>
        <p:nvPicPr>
          <p:cNvPr id="54"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69778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6906"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7" name="TextBox 26"/>
          <p:cNvSpPr txBox="1"/>
          <p:nvPr/>
        </p:nvSpPr>
        <p:spPr>
          <a:xfrm>
            <a:off x="1377657"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31" name="TextBox 30"/>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竞争对手动向预测</a:t>
            </a:r>
          </a:p>
        </p:txBody>
      </p:sp>
      <p:sp>
        <p:nvSpPr>
          <p:cNvPr id="33" name="矩形 32"/>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42" name="圆角矩形 41"/>
          <p:cNvSpPr/>
          <p:nvPr/>
        </p:nvSpPr>
        <p:spPr bwMode="auto">
          <a:xfrm>
            <a:off x="4538845"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4789599"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48" name="圆角矩形 47"/>
          <p:cNvSpPr/>
          <p:nvPr/>
        </p:nvSpPr>
        <p:spPr bwMode="auto">
          <a:xfrm>
            <a:off x="795078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8201538"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56"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399169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7439636"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8"/>
          <p:cNvSpPr>
            <a:spLocks noChangeArrowheads="1"/>
          </p:cNvSpPr>
          <p:nvPr/>
        </p:nvSpPr>
        <p:spPr bwMode="auto">
          <a:xfrm>
            <a:off x="11944515"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 name="椭圆 3"/>
          <p:cNvSpPr/>
          <p:nvPr/>
        </p:nvSpPr>
        <p:spPr bwMode="auto">
          <a:xfrm>
            <a:off x="1811987" y="1434882"/>
            <a:ext cx="1723628" cy="1723628"/>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9" name="TextBox 18"/>
          <p:cNvSpPr txBox="1"/>
          <p:nvPr/>
        </p:nvSpPr>
        <p:spPr>
          <a:xfrm>
            <a:off x="2085077"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渠道战</a:t>
            </a:r>
          </a:p>
        </p:txBody>
      </p:sp>
      <p:sp>
        <p:nvSpPr>
          <p:cNvPr id="43" name="椭圆 42"/>
          <p:cNvSpPr/>
          <p:nvPr/>
        </p:nvSpPr>
        <p:spPr bwMode="auto">
          <a:xfrm>
            <a:off x="522392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a:p>
        </p:txBody>
      </p:sp>
      <p:sp>
        <p:nvSpPr>
          <p:cNvPr id="46" name="TextBox 45"/>
          <p:cNvSpPr txBox="1"/>
          <p:nvPr/>
        </p:nvSpPr>
        <p:spPr>
          <a:xfrm>
            <a:off x="5497016"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促销战</a:t>
            </a:r>
          </a:p>
        </p:txBody>
      </p:sp>
      <p:sp>
        <p:nvSpPr>
          <p:cNvPr id="49" name="椭圆 48"/>
          <p:cNvSpPr/>
          <p:nvPr/>
        </p:nvSpPr>
        <p:spPr bwMode="auto">
          <a:xfrm>
            <a:off x="863586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a:p>
        </p:txBody>
      </p:sp>
      <p:sp>
        <p:nvSpPr>
          <p:cNvPr id="52" name="TextBox 51"/>
          <p:cNvSpPr txBox="1"/>
          <p:nvPr/>
        </p:nvSpPr>
        <p:spPr>
          <a:xfrm>
            <a:off x="8908955"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新产品</a:t>
            </a:r>
          </a:p>
        </p:txBody>
      </p:sp>
      <p:grpSp>
        <p:nvGrpSpPr>
          <p:cNvPr id="15" name="组合 14"/>
          <p:cNvGrpSpPr/>
          <p:nvPr/>
        </p:nvGrpSpPr>
        <p:grpSpPr>
          <a:xfrm>
            <a:off x="1807484" y="1521067"/>
            <a:ext cx="517089" cy="517089"/>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9" name="TextBox 8"/>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1</a:t>
              </a:r>
              <a:endParaRPr lang="zh-CN" altLang="en-US" dirty="0">
                <a:solidFill>
                  <a:schemeClr val="tx2"/>
                </a:solidFill>
                <a:latin typeface="+mn-ea"/>
                <a:ea typeface="+mn-ea"/>
              </a:endParaRPr>
            </a:p>
          </p:txBody>
        </p:sp>
      </p:grpSp>
      <p:grpSp>
        <p:nvGrpSpPr>
          <p:cNvPr id="41" name="组合 40"/>
          <p:cNvGrpSpPr/>
          <p:nvPr/>
        </p:nvGrpSpPr>
        <p:grpSpPr>
          <a:xfrm>
            <a:off x="5197070" y="1521067"/>
            <a:ext cx="517089" cy="517089"/>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58" name="TextBox 57"/>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2</a:t>
              </a:r>
              <a:endParaRPr lang="zh-CN" altLang="en-US" dirty="0">
                <a:solidFill>
                  <a:schemeClr val="tx2"/>
                </a:solidFill>
                <a:latin typeface="+mn-ea"/>
                <a:ea typeface="+mn-ea"/>
              </a:endParaRPr>
            </a:p>
          </p:txBody>
        </p:sp>
      </p:grpSp>
      <p:grpSp>
        <p:nvGrpSpPr>
          <p:cNvPr id="59" name="组合 58"/>
          <p:cNvGrpSpPr/>
          <p:nvPr/>
        </p:nvGrpSpPr>
        <p:grpSpPr>
          <a:xfrm>
            <a:off x="8602421" y="1521067"/>
            <a:ext cx="517089" cy="517089"/>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61" name="TextBox 60"/>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3</a:t>
              </a:r>
              <a:endParaRPr lang="zh-CN" altLang="en-US" dirty="0">
                <a:solidFill>
                  <a:schemeClr val="tx2"/>
                </a:solidFill>
                <a:latin typeface="+mn-ea"/>
                <a:ea typeface="+mn-ea"/>
              </a:endParaRPr>
            </a:p>
          </p:txBody>
        </p:sp>
      </p:grpSp>
    </p:spTree>
    <p:extLst>
      <p:ext uri="{BB962C8B-B14F-4D97-AF65-F5344CB8AC3E}">
        <p14:creationId xmlns:p14="http://schemas.microsoft.com/office/powerpoint/2010/main" val="1834913028"/>
      </p:ext>
    </p:extLst>
  </p:cSld>
  <p:clrMapOvr>
    <a:masterClrMapping/>
  </p:clrMapOvr>
  <p:transition spd="slow" advTm="3155">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18"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19" name="Rectangle 3"/>
          <p:cNvSpPr>
            <a:spLocks noChangeArrowheads="1"/>
          </p:cNvSpPr>
          <p:nvPr/>
        </p:nvSpPr>
        <p:spPr bwMode="auto">
          <a:xfrm>
            <a:off x="1088790" y="1455430"/>
            <a:ext cx="4668488" cy="528215"/>
          </a:xfrm>
          <a:prstGeom prst="rect">
            <a:avLst/>
          </a:prstGeom>
          <a:solidFill>
            <a:schemeClr val="tx1"/>
          </a:solidFill>
          <a:ln>
            <a:noFill/>
          </a:ln>
        </p:spPr>
        <p:txBody>
          <a:bodyPr wrap="none" lIns="91428" tIns="45714" rIns="91428" bIns="45714" anchor="ctr"/>
          <a:lstStyle/>
          <a:p>
            <a:pPr algn="ctr"/>
            <a:r>
              <a:rPr lang="zh-CN" altLang="en-US" sz="2000" dirty="0">
                <a:solidFill>
                  <a:srgbClr val="F8F8F8"/>
                </a:solidFill>
                <a:latin typeface="+mn-ea"/>
                <a:ea typeface="+mn-ea"/>
              </a:rPr>
              <a:t>正面影响因素</a:t>
            </a:r>
          </a:p>
        </p:txBody>
      </p:sp>
      <p:sp>
        <p:nvSpPr>
          <p:cNvPr id="20" name="AutoShape 6"/>
          <p:cNvSpPr>
            <a:spLocks noChangeArrowheads="1"/>
          </p:cNvSpPr>
          <p:nvPr/>
        </p:nvSpPr>
        <p:spPr bwMode="auto">
          <a:xfrm>
            <a:off x="1088793"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21"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906246"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906246"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
          <p:cNvSpPr>
            <a:spLocks noChangeArrowheads="1"/>
          </p:cNvSpPr>
          <p:nvPr/>
        </p:nvSpPr>
        <p:spPr bwMode="auto">
          <a:xfrm>
            <a:off x="6276253" y="1455430"/>
            <a:ext cx="4668488" cy="528215"/>
          </a:xfrm>
          <a:prstGeom prst="rect">
            <a:avLst/>
          </a:prstGeom>
          <a:solidFill>
            <a:schemeClr val="tx2"/>
          </a:solidFill>
          <a:ln>
            <a:noFill/>
          </a:ln>
        </p:spPr>
        <p:txBody>
          <a:bodyPr wrap="none" lIns="91428" tIns="45714" rIns="91428" bIns="45714" anchor="ctr"/>
          <a:lstStyle/>
          <a:p>
            <a:pPr algn="ctr"/>
            <a:r>
              <a:rPr lang="zh-CN" altLang="en-US" sz="2000" dirty="0">
                <a:solidFill>
                  <a:srgbClr val="F8F8F8"/>
                </a:solidFill>
                <a:latin typeface="+mn-ea"/>
                <a:ea typeface="+mn-ea"/>
              </a:rPr>
              <a:t>负面影响因素</a:t>
            </a:r>
          </a:p>
        </p:txBody>
      </p:sp>
      <p:sp>
        <p:nvSpPr>
          <p:cNvPr id="36" name="AutoShape 6"/>
          <p:cNvSpPr>
            <a:spLocks noChangeArrowheads="1"/>
          </p:cNvSpPr>
          <p:nvPr/>
        </p:nvSpPr>
        <p:spPr bwMode="auto">
          <a:xfrm>
            <a:off x="6276254"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37"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6093709"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6093709"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8"/>
          <p:cNvSpPr/>
          <p:nvPr/>
        </p:nvSpPr>
        <p:spPr bwMode="auto">
          <a:xfrm>
            <a:off x="2817315" y="4797152"/>
            <a:ext cx="1253377" cy="864096"/>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矩形 39"/>
          <p:cNvSpPr/>
          <p:nvPr/>
        </p:nvSpPr>
        <p:spPr bwMode="auto">
          <a:xfrm>
            <a:off x="4293841" y="4797152"/>
            <a:ext cx="1253377" cy="864096"/>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矩形 40"/>
          <p:cNvSpPr/>
          <p:nvPr/>
        </p:nvSpPr>
        <p:spPr bwMode="auto">
          <a:xfrm>
            <a:off x="1370654" y="4797152"/>
            <a:ext cx="1253377" cy="864096"/>
          </a:xfrm>
          <a:prstGeom prst="rect">
            <a:avLst/>
          </a:prstGeom>
          <a:blipFill>
            <a:blip r:embed="rId6"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矩形 41"/>
          <p:cNvSpPr/>
          <p:nvPr/>
        </p:nvSpPr>
        <p:spPr bwMode="auto">
          <a:xfrm>
            <a:off x="8017112" y="4797152"/>
            <a:ext cx="1253377" cy="864096"/>
          </a:xfrm>
          <a:prstGeom prst="rect">
            <a:avLst/>
          </a:prstGeom>
          <a:blipFill>
            <a:blip r:embed="rId7"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矩形 42"/>
          <p:cNvSpPr/>
          <p:nvPr/>
        </p:nvSpPr>
        <p:spPr bwMode="auto">
          <a:xfrm>
            <a:off x="9493638" y="4797152"/>
            <a:ext cx="1253377" cy="864096"/>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矩形 43"/>
          <p:cNvSpPr/>
          <p:nvPr/>
        </p:nvSpPr>
        <p:spPr bwMode="auto">
          <a:xfrm>
            <a:off x="6570450" y="4797152"/>
            <a:ext cx="1253377" cy="864096"/>
          </a:xfrm>
          <a:prstGeom prst="rect">
            <a:avLst/>
          </a:prstGeom>
          <a:blipFill>
            <a:blip r:embed="rId9"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3912826729"/>
      </p:ext>
    </p:extLst>
  </p:cSld>
  <p:clrMapOvr>
    <a:masterClrMapping/>
  </p:clrMapOvr>
  <p:transition spd="slow" advTm="76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3.59048E-7 3.7037E-6 L -0.98855 3.7037E-6 " pathEditMode="relative" rAng="0" ptsTypes="AA">
                                      <p:cBhvr>
                                        <p:cTn id="12" dur="1000" spd="-100000" fill="hold"/>
                                        <p:tgtEl>
                                          <p:spTgt spid="84"/>
                                        </p:tgtEl>
                                        <p:attrNameLst>
                                          <p:attrName>ppt_x</p:attrName>
                                          <p:attrName>ppt_y</p:attrName>
                                        </p:attrNameLst>
                                      </p:cBhvr>
                                      <p:rCtr x="-49434"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400"/>
                            </p:stCondLst>
                            <p:childTnLst>
                              <p:par>
                                <p:cTn id="27" presetID="47"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2900"/>
                            </p:stCondLst>
                            <p:childTnLst>
                              <p:par>
                                <p:cTn id="38" presetID="2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400"/>
                            </p:stCondLst>
                            <p:childTnLst>
                              <p:par>
                                <p:cTn id="42" presetID="22" presetClass="entr" presetSubtype="1"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fill="hold"/>
                                        <p:tgtEl>
                                          <p:spTgt spid="41"/>
                                        </p:tgtEl>
                                        <p:attrNameLst>
                                          <p:attrName>ppt_x</p:attrName>
                                        </p:attrNameLst>
                                      </p:cBhvr>
                                      <p:tavLst>
                                        <p:tav tm="0">
                                          <p:val>
                                            <p:strVal val="0-#ppt_w/2"/>
                                          </p:val>
                                        </p:tav>
                                        <p:tav tm="100000">
                                          <p:val>
                                            <p:strVal val="#ppt_x"/>
                                          </p:val>
                                        </p:tav>
                                      </p:tavLst>
                                    </p:anim>
                                    <p:anim calcmode="lin" valueType="num">
                                      <p:cBhvr additive="base">
                                        <p:cTn id="49" dur="500" fill="hold"/>
                                        <p:tgtEl>
                                          <p:spTgt spid="41"/>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2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47"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strVal val="#ppt_x"/>
                                          </p:val>
                                        </p:tav>
                                        <p:tav tm="100000">
                                          <p:val>
                                            <p:strVal val="#ppt_x"/>
                                          </p:val>
                                        </p:tav>
                                      </p:tavLst>
                                    </p:anim>
                                    <p:anim calcmode="lin" valueType="num">
                                      <p:cBhvr>
                                        <p:cTn id="68" dur="5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53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580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6300"/>
                            </p:stCondLst>
                            <p:childTnLst>
                              <p:par>
                                <p:cTn id="78" presetID="2" presetClass="entr" presetSubtype="12"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0-#ppt_w/2"/>
                                          </p:val>
                                        </p:tav>
                                        <p:tav tm="100000">
                                          <p:val>
                                            <p:strVal val="#ppt_x"/>
                                          </p:val>
                                        </p:tav>
                                      </p:tavLst>
                                    </p:anim>
                                    <p:anim calcmode="lin" valueType="num">
                                      <p:cBhvr additive="base">
                                        <p:cTn id="85" dur="500" fill="hold"/>
                                        <p:tgtEl>
                                          <p:spTgt spid="42"/>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500" fill="hold"/>
                                        <p:tgtEl>
                                          <p:spTgt spid="43"/>
                                        </p:tgtEl>
                                        <p:attrNameLst>
                                          <p:attrName>ppt_x</p:attrName>
                                        </p:attrNameLst>
                                      </p:cBhvr>
                                      <p:tavLst>
                                        <p:tav tm="0">
                                          <p:val>
                                            <p:strVal val="0-#ppt_w/2"/>
                                          </p:val>
                                        </p:tav>
                                        <p:tav tm="100000">
                                          <p:val>
                                            <p:strVal val="#ppt_x"/>
                                          </p:val>
                                        </p:tav>
                                      </p:tavLst>
                                    </p:anim>
                                    <p:anim calcmode="lin" valueType="num">
                                      <p:cBhvr additive="base">
                                        <p:cTn id="8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3" grpId="0" animBg="1"/>
      <p:bldP spid="77" grpId="0"/>
      <p:bldP spid="4" grpId="0" animBg="1"/>
      <p:bldP spid="19" grpId="0" animBg="1"/>
      <p:bldP spid="20" grpId="0" animBg="1"/>
      <p:bldP spid="35" grpId="0" animBg="1"/>
      <p:bldP spid="36" grpId="0" animBg="1"/>
      <p:bldP spid="39" grpId="0" animBg="1"/>
      <p:bldP spid="40" grpId="0" animBg="1"/>
      <p:bldP spid="41" grpId="0" animBg="1"/>
      <p:bldP spid="42" grpId="0" animBg="1"/>
      <p:bldP spid="43" grpId="0" animBg="1"/>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22" name="圆角矩形 21"/>
          <p:cNvSpPr/>
          <p:nvPr/>
        </p:nvSpPr>
        <p:spPr bwMode="auto">
          <a:xfrm>
            <a:off x="1352944" y="1222559"/>
            <a:ext cx="3312368" cy="1656184"/>
          </a:xfrm>
          <a:prstGeom prst="roundRect">
            <a:avLst>
              <a:gd name="adj" fmla="val 0"/>
            </a:avLst>
          </a:prstGeom>
          <a:solidFill>
            <a:srgbClr val="F8F8F8"/>
          </a:solid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23" name="组合 22"/>
          <p:cNvGrpSpPr/>
          <p:nvPr/>
        </p:nvGrpSpPr>
        <p:grpSpPr>
          <a:xfrm rot="5400000">
            <a:off x="6990766" y="2659548"/>
            <a:ext cx="1421099" cy="2252341"/>
            <a:chOff x="5075035" y="1195984"/>
            <a:chExt cx="1421099" cy="2422698"/>
          </a:xfrm>
        </p:grpSpPr>
        <p:sp>
          <p:nvSpPr>
            <p:cNvPr id="24" name="圆角矩形 23"/>
            <p:cNvSpPr/>
            <p:nvPr/>
          </p:nvSpPr>
          <p:spPr bwMode="auto">
            <a:xfrm>
              <a:off x="5075035" y="1195984"/>
              <a:ext cx="1421099" cy="2422698"/>
            </a:xfrm>
            <a:prstGeom prst="round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5" name="圆角矩形 24"/>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6" name="组合 25"/>
          <p:cNvGrpSpPr/>
          <p:nvPr/>
        </p:nvGrpSpPr>
        <p:grpSpPr>
          <a:xfrm rot="5400000">
            <a:off x="3816681" y="2659548"/>
            <a:ext cx="1421099" cy="2252341"/>
            <a:chOff x="5075035" y="1195984"/>
            <a:chExt cx="1421099" cy="2422698"/>
          </a:xfrm>
        </p:grpSpPr>
        <p:sp>
          <p:nvSpPr>
            <p:cNvPr id="27" name="圆角矩形 26"/>
            <p:cNvSpPr/>
            <p:nvPr/>
          </p:nvSpPr>
          <p:spPr bwMode="auto">
            <a:xfrm>
              <a:off x="5075035" y="1195984"/>
              <a:ext cx="1421099" cy="2422698"/>
            </a:xfrm>
            <a:prstGeom prst="roundRect">
              <a:avLst/>
            </a:prstGeom>
            <a:solidFill>
              <a:schemeClr val="bg2">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8" name="圆角矩形 27"/>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9" name="组合 28"/>
          <p:cNvGrpSpPr/>
          <p:nvPr/>
        </p:nvGrpSpPr>
        <p:grpSpPr>
          <a:xfrm>
            <a:off x="5397828" y="1484784"/>
            <a:ext cx="1421099" cy="1944216"/>
            <a:chOff x="5075035" y="1195984"/>
            <a:chExt cx="1421099" cy="2422698"/>
          </a:xfrm>
        </p:grpSpPr>
        <p:sp>
          <p:nvSpPr>
            <p:cNvPr id="30" name="圆角矩形 29"/>
            <p:cNvSpPr/>
            <p:nvPr/>
          </p:nvSpPr>
          <p:spPr bwMode="auto">
            <a:xfrm>
              <a:off x="5075035" y="1195984"/>
              <a:ext cx="1421099" cy="2422698"/>
            </a:xfrm>
            <a:prstGeom prst="round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1" name="圆角矩形 30"/>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32" name="组合 31"/>
          <p:cNvGrpSpPr/>
          <p:nvPr/>
        </p:nvGrpSpPr>
        <p:grpSpPr>
          <a:xfrm>
            <a:off x="5397828" y="4149080"/>
            <a:ext cx="1421099" cy="1944216"/>
            <a:chOff x="5075035" y="1195984"/>
            <a:chExt cx="1421099" cy="2422698"/>
          </a:xfrm>
        </p:grpSpPr>
        <p:sp>
          <p:nvSpPr>
            <p:cNvPr id="33" name="圆角矩形 32"/>
            <p:cNvSpPr/>
            <p:nvPr/>
          </p:nvSpPr>
          <p:spPr bwMode="auto">
            <a:xfrm>
              <a:off x="5075035" y="1195984"/>
              <a:ext cx="1421099" cy="2422698"/>
            </a:xfrm>
            <a:prstGeom prst="round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4" name="圆角矩形 33"/>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35" name="矩形 34"/>
          <p:cNvSpPr/>
          <p:nvPr/>
        </p:nvSpPr>
        <p:spPr bwMode="auto">
          <a:xfrm rot="2700000">
            <a:off x="5278472" y="3015965"/>
            <a:ext cx="1535239" cy="1535238"/>
          </a:xfrm>
          <a:prstGeom prst="rect">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6" name="TextBox 35"/>
          <p:cNvSpPr txBox="1"/>
          <p:nvPr/>
        </p:nvSpPr>
        <p:spPr>
          <a:xfrm>
            <a:off x="5697277" y="1844825"/>
            <a:ext cx="646307" cy="369320"/>
          </a:xfrm>
          <a:prstGeom prst="rect">
            <a:avLst/>
          </a:prstGeom>
          <a:noFill/>
        </p:spPr>
        <p:txBody>
          <a:bodyPr wrap="none" lIns="91428" tIns="45714" rIns="91428" bIns="45714" rtlCol="0">
            <a:spAutoFit/>
          </a:bodyPr>
          <a:lstStyle/>
          <a:p>
            <a:r>
              <a:rPr lang="zh-CN" altLang="en-US" dirty="0">
                <a:latin typeface="+mn-ea"/>
                <a:ea typeface="+mn-ea"/>
              </a:rPr>
              <a:t>威胁</a:t>
            </a:r>
          </a:p>
        </p:txBody>
      </p:sp>
      <p:sp>
        <p:nvSpPr>
          <p:cNvPr id="37" name="TextBox 36"/>
          <p:cNvSpPr txBox="1"/>
          <p:nvPr/>
        </p:nvSpPr>
        <p:spPr>
          <a:xfrm>
            <a:off x="5697277" y="5409085"/>
            <a:ext cx="646307" cy="369320"/>
          </a:xfrm>
          <a:prstGeom prst="rect">
            <a:avLst/>
          </a:prstGeom>
          <a:noFill/>
        </p:spPr>
        <p:txBody>
          <a:bodyPr wrap="none" lIns="91428" tIns="45714" rIns="91428" bIns="45714" rtlCol="0">
            <a:spAutoFit/>
          </a:bodyPr>
          <a:lstStyle/>
          <a:p>
            <a:r>
              <a:rPr lang="zh-CN" altLang="en-US" dirty="0">
                <a:latin typeface="+mn-ea"/>
                <a:ea typeface="+mn-ea"/>
              </a:rPr>
              <a:t>机会</a:t>
            </a:r>
          </a:p>
        </p:txBody>
      </p:sp>
      <p:sp>
        <p:nvSpPr>
          <p:cNvPr id="38" name="TextBox 37"/>
          <p:cNvSpPr txBox="1"/>
          <p:nvPr/>
        </p:nvSpPr>
        <p:spPr>
          <a:xfrm>
            <a:off x="3716078" y="3567585"/>
            <a:ext cx="646307" cy="369320"/>
          </a:xfrm>
          <a:prstGeom prst="rect">
            <a:avLst/>
          </a:prstGeom>
          <a:noFill/>
        </p:spPr>
        <p:txBody>
          <a:bodyPr wrap="none" lIns="91428" tIns="45714" rIns="91428" bIns="45714" rtlCol="0">
            <a:spAutoFit/>
          </a:bodyPr>
          <a:lstStyle/>
          <a:p>
            <a:r>
              <a:rPr lang="zh-CN" altLang="en-US" dirty="0">
                <a:latin typeface="+mn-ea"/>
                <a:ea typeface="+mn-ea"/>
              </a:rPr>
              <a:t>优势</a:t>
            </a:r>
          </a:p>
        </p:txBody>
      </p:sp>
      <p:sp>
        <p:nvSpPr>
          <p:cNvPr id="39" name="TextBox 38"/>
          <p:cNvSpPr txBox="1"/>
          <p:nvPr/>
        </p:nvSpPr>
        <p:spPr>
          <a:xfrm>
            <a:off x="7589576" y="3567585"/>
            <a:ext cx="646307" cy="369320"/>
          </a:xfrm>
          <a:prstGeom prst="rect">
            <a:avLst/>
          </a:prstGeom>
          <a:noFill/>
        </p:spPr>
        <p:txBody>
          <a:bodyPr wrap="none" lIns="91428" tIns="45714" rIns="91428" bIns="45714" rtlCol="0">
            <a:spAutoFit/>
          </a:bodyPr>
          <a:lstStyle/>
          <a:p>
            <a:r>
              <a:rPr lang="zh-CN" altLang="en-US" dirty="0">
                <a:latin typeface="+mn-ea"/>
                <a:ea typeface="+mn-ea"/>
              </a:rPr>
              <a:t>劣势</a:t>
            </a:r>
          </a:p>
        </p:txBody>
      </p:sp>
      <p:sp>
        <p:nvSpPr>
          <p:cNvPr id="40" name="TextBox 39"/>
          <p:cNvSpPr txBox="1"/>
          <p:nvPr/>
        </p:nvSpPr>
        <p:spPr>
          <a:xfrm>
            <a:off x="5388378" y="3523075"/>
            <a:ext cx="1315424" cy="553999"/>
          </a:xfrm>
          <a:prstGeom prst="rect">
            <a:avLst/>
          </a:prstGeom>
          <a:noFill/>
        </p:spPr>
        <p:txBody>
          <a:bodyPr wrap="none" lIns="91428" tIns="45714" rIns="91428" bIns="45714" rtlCol="0">
            <a:spAutoFit/>
          </a:bodyPr>
          <a:lstStyle/>
          <a:p>
            <a:r>
              <a:rPr lang="en-US" altLang="zh-CN" sz="2900" dirty="0">
                <a:solidFill>
                  <a:srgbClr val="F8F8F8"/>
                </a:solidFill>
                <a:latin typeface="+mn-ea"/>
                <a:ea typeface="+mn-ea"/>
              </a:rPr>
              <a:t>SWOT</a:t>
            </a:r>
            <a:endParaRPr lang="zh-CN" altLang="en-US" sz="2900" dirty="0">
              <a:solidFill>
                <a:srgbClr val="F8F8F8"/>
              </a:solidFill>
              <a:latin typeface="+mn-ea"/>
              <a:ea typeface="+mn-ea"/>
            </a:endParaRPr>
          </a:p>
        </p:txBody>
      </p:sp>
      <p:sp>
        <p:nvSpPr>
          <p:cNvPr id="41" name="TextBox 40"/>
          <p:cNvSpPr txBox="1"/>
          <p:nvPr/>
        </p:nvSpPr>
        <p:spPr>
          <a:xfrm>
            <a:off x="1576062"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2" name="圆角矩形 41"/>
          <p:cNvSpPr/>
          <p:nvPr/>
        </p:nvSpPr>
        <p:spPr bwMode="auto">
          <a:xfrm>
            <a:off x="7575945" y="1222559"/>
            <a:ext cx="3312368" cy="1656184"/>
          </a:xfrm>
          <a:prstGeom prst="roundRect">
            <a:avLst>
              <a:gd name="adj" fmla="val 0"/>
            </a:avLst>
          </a:prstGeom>
          <a:solidFill>
            <a:srgbClr val="F8F8F8"/>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TextBox 42"/>
          <p:cNvSpPr txBox="1"/>
          <p:nvPr/>
        </p:nvSpPr>
        <p:spPr>
          <a:xfrm>
            <a:off x="7799060"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4" name="圆角矩形 43"/>
          <p:cNvSpPr/>
          <p:nvPr/>
        </p:nvSpPr>
        <p:spPr bwMode="auto">
          <a:xfrm>
            <a:off x="1352944" y="4659660"/>
            <a:ext cx="3312368" cy="1656184"/>
          </a:xfrm>
          <a:prstGeom prst="roundRect">
            <a:avLst>
              <a:gd name="adj" fmla="val 0"/>
            </a:avLst>
          </a:prstGeom>
          <a:solidFill>
            <a:srgbClr val="F8F8F8"/>
          </a:solidFill>
          <a:ln w="9525" cap="flat" cmpd="sng" algn="ctr">
            <a:solidFill>
              <a:schemeClr val="bg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1576062"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6" name="圆角矩形 45"/>
          <p:cNvSpPr/>
          <p:nvPr/>
        </p:nvSpPr>
        <p:spPr bwMode="auto">
          <a:xfrm>
            <a:off x="7575945" y="4659660"/>
            <a:ext cx="3312368" cy="1656184"/>
          </a:xfrm>
          <a:prstGeom prst="roundRect">
            <a:avLst>
              <a:gd name="adj" fmla="val 0"/>
            </a:avLst>
          </a:prstGeom>
          <a:solidFill>
            <a:srgbClr val="F8F8F8"/>
          </a:solid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7799060"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Tree>
    <p:extLst>
      <p:ext uri="{BB962C8B-B14F-4D97-AF65-F5344CB8AC3E}">
        <p14:creationId xmlns:p14="http://schemas.microsoft.com/office/powerpoint/2010/main" val="1930512799"/>
      </p:ext>
    </p:extLst>
  </p:cSld>
  <p:clrMapOvr>
    <a:masterClrMapping/>
  </p:clrMapOvr>
  <p:transition spd="slow" advTm="59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9" presetClass="entr" presetSubtype="0" decel="10000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 calcmode="lin" valueType="num">
                                      <p:cBhvr>
                                        <p:cTn id="27" dur="500" fill="hold"/>
                                        <p:tgtEl>
                                          <p:spTgt spid="40"/>
                                        </p:tgtEl>
                                        <p:attrNameLst>
                                          <p:attrName>style.rotation</p:attrName>
                                        </p:attrNameLst>
                                      </p:cBhvr>
                                      <p:tavLst>
                                        <p:tav tm="0">
                                          <p:val>
                                            <p:fltVal val="360"/>
                                          </p:val>
                                        </p:tav>
                                        <p:tav tm="100000">
                                          <p:val>
                                            <p:fltVal val="0"/>
                                          </p:val>
                                        </p:tav>
                                      </p:tavLst>
                                    </p:anim>
                                    <p:animEffect transition="in" filter="fade">
                                      <p:cBhvr>
                                        <p:cTn id="28" dur="500"/>
                                        <p:tgtEl>
                                          <p:spTgt spid="4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childTnLst>
                          </p:cTn>
                        </p:par>
                        <p:par>
                          <p:cTn id="35" fill="hold">
                            <p:stCondLst>
                              <p:cond delay="2400"/>
                            </p:stCondLst>
                            <p:childTnLst>
                              <p:par>
                                <p:cTn id="36" presetID="12" presetClass="entr" presetSubtype="4"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ppt_y</p:attrName>
                                        </p:attrNameLst>
                                      </p:cBhvr>
                                      <p:tavLst>
                                        <p:tav tm="0">
                                          <p:val>
                                            <p:strVal val="#ppt_y+#ppt_h*1.125000"/>
                                          </p:val>
                                        </p:tav>
                                        <p:tav tm="100000">
                                          <p:val>
                                            <p:strVal val="#ppt_y"/>
                                          </p:val>
                                        </p:tav>
                                      </p:tavLst>
                                    </p:anim>
                                    <p:animEffect transition="in" filter="wipe(up)">
                                      <p:cBhvr>
                                        <p:cTn id="39" dur="500"/>
                                        <p:tgtEl>
                                          <p:spTgt spid="29"/>
                                        </p:tgtEl>
                                      </p:cBhvr>
                                    </p:animEffect>
                                  </p:childTnLst>
                                </p:cTn>
                              </p:par>
                              <p:par>
                                <p:cTn id="40" presetID="12"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p:tgtEl>
                                          <p:spTgt spid="32"/>
                                        </p:tgtEl>
                                        <p:attrNameLst>
                                          <p:attrName>ppt_y</p:attrName>
                                        </p:attrNameLst>
                                      </p:cBhvr>
                                      <p:tavLst>
                                        <p:tav tm="0">
                                          <p:val>
                                            <p:strVal val="#ppt_y-#ppt_h*1.125000"/>
                                          </p:val>
                                        </p:tav>
                                        <p:tav tm="100000">
                                          <p:val>
                                            <p:strVal val="#ppt_y"/>
                                          </p:val>
                                        </p:tav>
                                      </p:tavLst>
                                    </p:anim>
                                    <p:animEffect transition="in" filter="wipe(down)">
                                      <p:cBhvr>
                                        <p:cTn id="43" dur="500"/>
                                        <p:tgtEl>
                                          <p:spTgt spid="32"/>
                                        </p:tgtEl>
                                      </p:cBhvr>
                                    </p:animEffect>
                                  </p:childTnLst>
                                </p:cTn>
                              </p:par>
                            </p:childTnLst>
                          </p:cTn>
                        </p:par>
                        <p:par>
                          <p:cTn id="44" fill="hold">
                            <p:stCondLst>
                              <p:cond delay="2900"/>
                            </p:stCondLst>
                            <p:childTnLst>
                              <p:par>
                                <p:cTn id="45" presetID="31"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style.rotation</p:attrName>
                                        </p:attrNameLst>
                                      </p:cBhvr>
                                      <p:tavLst>
                                        <p:tav tm="0">
                                          <p:val>
                                            <p:fltVal val="90"/>
                                          </p:val>
                                        </p:tav>
                                        <p:tav tm="100000">
                                          <p:val>
                                            <p:fltVal val="0"/>
                                          </p:val>
                                        </p:tav>
                                      </p:tavLst>
                                    </p:anim>
                                    <p:animEffect transition="in" filter="fade">
                                      <p:cBhvr>
                                        <p:cTn id="50" dur="500"/>
                                        <p:tgtEl>
                                          <p:spTgt spid="3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 calcmode="lin" valueType="num">
                                      <p:cBhvr>
                                        <p:cTn id="55" dur="500" fill="hold"/>
                                        <p:tgtEl>
                                          <p:spTgt spid="37"/>
                                        </p:tgtEl>
                                        <p:attrNameLst>
                                          <p:attrName>style.rotation</p:attrName>
                                        </p:attrNameLst>
                                      </p:cBhvr>
                                      <p:tavLst>
                                        <p:tav tm="0">
                                          <p:val>
                                            <p:fltVal val="90"/>
                                          </p:val>
                                        </p:tav>
                                        <p:tav tm="100000">
                                          <p:val>
                                            <p:fltVal val="0"/>
                                          </p:val>
                                        </p:tav>
                                      </p:tavLst>
                                    </p:anim>
                                    <p:animEffect transition="in" filter="fade">
                                      <p:cBhvr>
                                        <p:cTn id="56" dur="500"/>
                                        <p:tgtEl>
                                          <p:spTgt spid="37"/>
                                        </p:tgtEl>
                                      </p:cBhvr>
                                    </p:animEffect>
                                  </p:childTnLst>
                                </p:cTn>
                              </p:par>
                            </p:childTnLst>
                          </p:cTn>
                        </p:par>
                        <p:par>
                          <p:cTn id="57" fill="hold">
                            <p:stCondLst>
                              <p:cond delay="340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right)">
                                      <p:cBhvr>
                                        <p:cTn id="66" dur="500"/>
                                        <p:tgtEl>
                                          <p:spTgt spid="45"/>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right)">
                                      <p:cBhvr>
                                        <p:cTn id="69" dur="500"/>
                                        <p:tgtEl>
                                          <p:spTgt spid="44"/>
                                        </p:tgtEl>
                                      </p:cBhvr>
                                    </p:animEffect>
                                  </p:childTnLst>
                                </p:cTn>
                              </p:par>
                            </p:childTnLst>
                          </p:cTn>
                        </p:par>
                        <p:par>
                          <p:cTn id="70" fill="hold">
                            <p:stCondLst>
                              <p:cond delay="3900"/>
                            </p:stCondLst>
                            <p:childTnLst>
                              <p:par>
                                <p:cTn id="71" presetID="12" presetClass="entr" presetSubtype="2"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p:tgtEl>
                                          <p:spTgt spid="26"/>
                                        </p:tgtEl>
                                        <p:attrNameLst>
                                          <p:attrName>ppt_x</p:attrName>
                                        </p:attrNameLst>
                                      </p:cBhvr>
                                      <p:tavLst>
                                        <p:tav tm="0">
                                          <p:val>
                                            <p:strVal val="#ppt_x+#ppt_w*1.125000"/>
                                          </p:val>
                                        </p:tav>
                                        <p:tav tm="100000">
                                          <p:val>
                                            <p:strVal val="#ppt_x"/>
                                          </p:val>
                                        </p:tav>
                                      </p:tavLst>
                                    </p:anim>
                                    <p:animEffect transition="in" filter="wipe(left)">
                                      <p:cBhvr>
                                        <p:cTn id="74" dur="500"/>
                                        <p:tgtEl>
                                          <p:spTgt spid="26"/>
                                        </p:tgtEl>
                                      </p:cBhvr>
                                    </p:animEffect>
                                  </p:childTnLst>
                                </p:cTn>
                              </p:par>
                              <p:par>
                                <p:cTn id="75" presetID="12" presetClass="entr" presetSubtype="8"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p:tgtEl>
                                          <p:spTgt spid="23"/>
                                        </p:tgtEl>
                                        <p:attrNameLst>
                                          <p:attrName>ppt_x</p:attrName>
                                        </p:attrNameLst>
                                      </p:cBhvr>
                                      <p:tavLst>
                                        <p:tav tm="0">
                                          <p:val>
                                            <p:strVal val="#ppt_x-#ppt_w*1.125000"/>
                                          </p:val>
                                        </p:tav>
                                        <p:tav tm="100000">
                                          <p:val>
                                            <p:strVal val="#ppt_x"/>
                                          </p:val>
                                        </p:tav>
                                      </p:tavLst>
                                    </p:anim>
                                    <p:animEffect transition="in" filter="wipe(right)">
                                      <p:cBhvr>
                                        <p:cTn id="78" dur="500"/>
                                        <p:tgtEl>
                                          <p:spTgt spid="23"/>
                                        </p:tgtEl>
                                      </p:cBhvr>
                                    </p:animEffect>
                                  </p:childTnLst>
                                </p:cTn>
                              </p:par>
                            </p:childTnLst>
                          </p:cTn>
                        </p:par>
                        <p:par>
                          <p:cTn id="79" fill="hold">
                            <p:stCondLst>
                              <p:cond delay="4400"/>
                            </p:stCondLst>
                            <p:childTnLst>
                              <p:par>
                                <p:cTn id="80" presetID="31"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 calcmode="lin" valueType="num">
                                      <p:cBhvr>
                                        <p:cTn id="84" dur="500" fill="hold"/>
                                        <p:tgtEl>
                                          <p:spTgt spid="38"/>
                                        </p:tgtEl>
                                        <p:attrNameLst>
                                          <p:attrName>style.rotation</p:attrName>
                                        </p:attrNameLst>
                                      </p:cBhvr>
                                      <p:tavLst>
                                        <p:tav tm="0">
                                          <p:val>
                                            <p:fltVal val="90"/>
                                          </p:val>
                                        </p:tav>
                                        <p:tav tm="100000">
                                          <p:val>
                                            <p:fltVal val="0"/>
                                          </p:val>
                                        </p:tav>
                                      </p:tavLst>
                                    </p:anim>
                                    <p:animEffect transition="in" filter="fade">
                                      <p:cBhvr>
                                        <p:cTn id="85" dur="500"/>
                                        <p:tgtEl>
                                          <p:spTgt spid="38"/>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500" fill="hold"/>
                                        <p:tgtEl>
                                          <p:spTgt spid="39"/>
                                        </p:tgtEl>
                                        <p:attrNameLst>
                                          <p:attrName>ppt_w</p:attrName>
                                        </p:attrNameLst>
                                      </p:cBhvr>
                                      <p:tavLst>
                                        <p:tav tm="0">
                                          <p:val>
                                            <p:fltVal val="0"/>
                                          </p:val>
                                        </p:tav>
                                        <p:tav tm="100000">
                                          <p:val>
                                            <p:strVal val="#ppt_w"/>
                                          </p:val>
                                        </p:tav>
                                      </p:tavLst>
                                    </p:anim>
                                    <p:anim calcmode="lin" valueType="num">
                                      <p:cBhvr>
                                        <p:cTn id="89" dur="500" fill="hold"/>
                                        <p:tgtEl>
                                          <p:spTgt spid="39"/>
                                        </p:tgtEl>
                                        <p:attrNameLst>
                                          <p:attrName>ppt_h</p:attrName>
                                        </p:attrNameLst>
                                      </p:cBhvr>
                                      <p:tavLst>
                                        <p:tav tm="0">
                                          <p:val>
                                            <p:fltVal val="0"/>
                                          </p:val>
                                        </p:tav>
                                        <p:tav tm="100000">
                                          <p:val>
                                            <p:strVal val="#ppt_h"/>
                                          </p:val>
                                        </p:tav>
                                      </p:tavLst>
                                    </p:anim>
                                    <p:anim calcmode="lin" valueType="num">
                                      <p:cBhvr>
                                        <p:cTn id="90" dur="500" fill="hold"/>
                                        <p:tgtEl>
                                          <p:spTgt spid="39"/>
                                        </p:tgtEl>
                                        <p:attrNameLst>
                                          <p:attrName>style.rotation</p:attrName>
                                        </p:attrNameLst>
                                      </p:cBhvr>
                                      <p:tavLst>
                                        <p:tav tm="0">
                                          <p:val>
                                            <p:fltVal val="90"/>
                                          </p:val>
                                        </p:tav>
                                        <p:tav tm="100000">
                                          <p:val>
                                            <p:fltVal val="0"/>
                                          </p:val>
                                        </p:tav>
                                      </p:tavLst>
                                    </p:anim>
                                    <p:animEffect transition="in" filter="fade">
                                      <p:cBhvr>
                                        <p:cTn id="91" dur="500"/>
                                        <p:tgtEl>
                                          <p:spTgt spid="39"/>
                                        </p:tgtEl>
                                      </p:cBhvr>
                                    </p:animEffect>
                                  </p:childTnLst>
                                </p:cTn>
                              </p:par>
                            </p:childTnLst>
                          </p:cTn>
                        </p:par>
                        <p:par>
                          <p:cTn id="92" fill="hold">
                            <p:stCondLst>
                              <p:cond delay="4900"/>
                            </p:stCondLst>
                            <p:childTnLst>
                              <p:par>
                                <p:cTn id="93" presetID="22" presetClass="entr" presetSubtype="4"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down)">
                                      <p:cBhvr>
                                        <p:cTn id="95" dur="500"/>
                                        <p:tgtEl>
                                          <p:spTgt spid="41"/>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down)">
                                      <p:cBhvr>
                                        <p:cTn id="98" dur="500"/>
                                        <p:tgtEl>
                                          <p:spTgt spid="22"/>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wipe(up)">
                                      <p:cBhvr>
                                        <p:cTn id="101" dur="500"/>
                                        <p:tgtEl>
                                          <p:spTgt spid="4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wipe(up)">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2" grpId="0" animBg="1"/>
      <p:bldP spid="35" grpId="0" animBg="1"/>
      <p:bldP spid="36" grpId="0"/>
      <p:bldP spid="37" grpId="0"/>
      <p:bldP spid="38" grpId="0"/>
      <p:bldP spid="39" grpId="0"/>
      <p:bldP spid="40" grpId="0"/>
      <p:bldP spid="41" grpId="0"/>
      <p:bldP spid="42" grpId="0" animBg="1"/>
      <p:bldP spid="43" grpId="0"/>
      <p:bldP spid="44" grpId="0" animBg="1"/>
      <p:bldP spid="45" grpId="0"/>
      <p:bldP spid="46" grpId="0" animBg="1"/>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1291950" y="4394413"/>
            <a:ext cx="775136" cy="246221"/>
          </a:xfrm>
          <a:prstGeom prst="rect">
            <a:avLst/>
          </a:prstGeom>
        </p:spPr>
        <p:txBody>
          <a:bodyPr wrap="square">
            <a:spAutoFit/>
          </a:bodyPr>
          <a:lstStyle/>
          <a:p>
            <a:pPr fontAlgn="auto">
              <a:spcBef>
                <a:spcPts val="0"/>
              </a:spcBef>
              <a:spcAft>
                <a:spcPts val="0"/>
              </a:spcAft>
              <a:buFontTx/>
              <a:buNone/>
            </a:pP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模板下载：</a:t>
            </a:r>
            <a:r>
              <a:rPr lang="en-US" altLang="zh-CN" sz="100" dirty="0">
                <a:solidFill>
                  <a:schemeClr val="bg2">
                    <a:lumMod val="20000"/>
                    <a:lumOff val="80000"/>
                  </a:schemeClr>
                </a:solidFill>
                <a:latin typeface="Calibri"/>
                <a:ea typeface="宋体"/>
              </a:rPr>
              <a:t>www.1ppt.com/moban/     </a:t>
            </a:r>
            <a:r>
              <a:rPr lang="zh-CN" altLang="en-US" sz="100" dirty="0">
                <a:solidFill>
                  <a:schemeClr val="bg2">
                    <a:lumMod val="20000"/>
                    <a:lumOff val="80000"/>
                  </a:schemeClr>
                </a:solidFill>
                <a:latin typeface="Calibri"/>
                <a:ea typeface="宋体"/>
              </a:rPr>
              <a:t>行业</a:t>
            </a: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模板：</a:t>
            </a:r>
            <a:r>
              <a:rPr lang="en-US" altLang="zh-CN" sz="100" dirty="0">
                <a:solidFill>
                  <a:schemeClr val="bg2">
                    <a:lumMod val="20000"/>
                    <a:lumOff val="80000"/>
                  </a:schemeClr>
                </a:solidFill>
                <a:latin typeface="Calibri"/>
                <a:ea typeface="宋体"/>
              </a:rPr>
              <a:t>www.1ppt.com/hangye/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节日</a:t>
            </a: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模板：</a:t>
            </a:r>
            <a:r>
              <a:rPr lang="en-US" altLang="zh-CN" sz="100" dirty="0">
                <a:solidFill>
                  <a:schemeClr val="bg2">
                    <a:lumMod val="20000"/>
                    <a:lumOff val="80000"/>
                  </a:schemeClr>
                </a:solidFill>
                <a:latin typeface="Calibri"/>
                <a:ea typeface="宋体"/>
              </a:rPr>
              <a:t>www.1ppt.com/jieri/           PPT</a:t>
            </a:r>
            <a:r>
              <a:rPr lang="zh-CN" altLang="en-US" sz="100" dirty="0">
                <a:solidFill>
                  <a:schemeClr val="bg2">
                    <a:lumMod val="20000"/>
                    <a:lumOff val="80000"/>
                  </a:schemeClr>
                </a:solidFill>
                <a:latin typeface="Calibri"/>
                <a:ea typeface="宋体"/>
              </a:rPr>
              <a:t>素材下载：</a:t>
            </a:r>
            <a:r>
              <a:rPr lang="en-US" altLang="zh-CN" sz="100" dirty="0">
                <a:solidFill>
                  <a:schemeClr val="bg2">
                    <a:lumMod val="20000"/>
                    <a:lumOff val="80000"/>
                  </a:schemeClr>
                </a:solidFill>
                <a:latin typeface="Calibri"/>
                <a:ea typeface="宋体"/>
              </a:rPr>
              <a:t>www.1ppt.com/sucai/</a:t>
            </a:r>
          </a:p>
          <a:p>
            <a:pPr fontAlgn="auto">
              <a:spcBef>
                <a:spcPts val="0"/>
              </a:spcBef>
              <a:spcAft>
                <a:spcPts val="0"/>
              </a:spcAft>
              <a:buFontTx/>
              <a:buNone/>
            </a:pP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背景图片：</a:t>
            </a:r>
            <a:r>
              <a:rPr lang="en-US" altLang="zh-CN" sz="100" dirty="0">
                <a:solidFill>
                  <a:schemeClr val="bg2">
                    <a:lumMod val="20000"/>
                    <a:lumOff val="80000"/>
                  </a:schemeClr>
                </a:solidFill>
                <a:latin typeface="Calibri"/>
                <a:ea typeface="宋体"/>
              </a:rPr>
              <a:t>www.1ppt.com/beijing/      PPT</a:t>
            </a:r>
            <a:r>
              <a:rPr lang="zh-CN" altLang="en-US" sz="100" dirty="0">
                <a:solidFill>
                  <a:schemeClr val="bg2">
                    <a:lumMod val="20000"/>
                    <a:lumOff val="80000"/>
                  </a:schemeClr>
                </a:solidFill>
                <a:latin typeface="Calibri"/>
                <a:ea typeface="宋体"/>
              </a:rPr>
              <a:t>图表下载：</a:t>
            </a:r>
            <a:r>
              <a:rPr lang="en-US" altLang="zh-CN" sz="100" dirty="0">
                <a:solidFill>
                  <a:schemeClr val="bg2">
                    <a:lumMod val="20000"/>
                    <a:lumOff val="80000"/>
                  </a:schemeClr>
                </a:solidFill>
                <a:latin typeface="Calibri"/>
                <a:ea typeface="宋体"/>
              </a:rPr>
              <a:t>www.1ppt.com/tubiao/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优秀</a:t>
            </a: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下载：</a:t>
            </a:r>
            <a:r>
              <a:rPr lang="en-US" altLang="zh-CN" sz="100" dirty="0">
                <a:solidFill>
                  <a:schemeClr val="bg2">
                    <a:lumMod val="20000"/>
                    <a:lumOff val="80000"/>
                  </a:schemeClr>
                </a:solidFill>
                <a:latin typeface="Calibri"/>
                <a:ea typeface="宋体"/>
              </a:rPr>
              <a:t>www.1ppt.com/xiazai/        PPT</a:t>
            </a:r>
            <a:r>
              <a:rPr lang="zh-CN" altLang="en-US" sz="100" dirty="0">
                <a:solidFill>
                  <a:schemeClr val="bg2">
                    <a:lumMod val="20000"/>
                    <a:lumOff val="80000"/>
                  </a:schemeClr>
                </a:solidFill>
                <a:latin typeface="Calibri"/>
                <a:ea typeface="宋体"/>
              </a:rPr>
              <a:t>教程： </a:t>
            </a:r>
            <a:r>
              <a:rPr lang="en-US" altLang="zh-CN" sz="100" dirty="0">
                <a:solidFill>
                  <a:schemeClr val="bg2">
                    <a:lumMod val="20000"/>
                    <a:lumOff val="80000"/>
                  </a:schemeClr>
                </a:solidFill>
                <a:latin typeface="Calibri"/>
                <a:ea typeface="宋体"/>
              </a:rPr>
              <a:t>www.1ppt.com/powerpoint/      </a:t>
            </a:r>
          </a:p>
          <a:p>
            <a:pPr fontAlgn="auto">
              <a:spcBef>
                <a:spcPts val="0"/>
              </a:spcBef>
              <a:spcAft>
                <a:spcPts val="0"/>
              </a:spcAft>
              <a:buFontTx/>
              <a:buNone/>
            </a:pPr>
            <a:r>
              <a:rPr lang="en-US" altLang="zh-CN" sz="100" dirty="0">
                <a:solidFill>
                  <a:schemeClr val="bg2">
                    <a:lumMod val="20000"/>
                    <a:lumOff val="80000"/>
                  </a:schemeClr>
                </a:solidFill>
                <a:latin typeface="Calibri"/>
                <a:ea typeface="宋体"/>
              </a:rPr>
              <a:t>Word</a:t>
            </a:r>
            <a:r>
              <a:rPr lang="zh-CN" altLang="en-US" sz="100" dirty="0">
                <a:solidFill>
                  <a:schemeClr val="bg2">
                    <a:lumMod val="20000"/>
                    <a:lumOff val="80000"/>
                  </a:schemeClr>
                </a:solidFill>
                <a:latin typeface="Calibri"/>
                <a:ea typeface="宋体"/>
              </a:rPr>
              <a:t>教程： </a:t>
            </a:r>
            <a:r>
              <a:rPr lang="en-US" altLang="zh-CN" sz="100" dirty="0">
                <a:solidFill>
                  <a:schemeClr val="bg2">
                    <a:lumMod val="20000"/>
                    <a:lumOff val="80000"/>
                  </a:schemeClr>
                </a:solidFill>
                <a:latin typeface="Calibri"/>
                <a:ea typeface="宋体"/>
              </a:rPr>
              <a:t>www.1ppt.com/word/              Excel</a:t>
            </a:r>
            <a:r>
              <a:rPr lang="zh-CN" altLang="en-US" sz="100" dirty="0">
                <a:solidFill>
                  <a:schemeClr val="bg2">
                    <a:lumMod val="20000"/>
                    <a:lumOff val="80000"/>
                  </a:schemeClr>
                </a:solidFill>
                <a:latin typeface="Calibri"/>
                <a:ea typeface="宋体"/>
              </a:rPr>
              <a:t>教程：</a:t>
            </a:r>
            <a:r>
              <a:rPr lang="en-US" altLang="zh-CN" sz="100" dirty="0">
                <a:solidFill>
                  <a:schemeClr val="bg2">
                    <a:lumMod val="20000"/>
                    <a:lumOff val="80000"/>
                  </a:schemeClr>
                </a:solidFill>
                <a:latin typeface="Calibri"/>
                <a:ea typeface="宋体"/>
              </a:rPr>
              <a:t>www.1ppt.com/excel/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资料下载：</a:t>
            </a:r>
            <a:r>
              <a:rPr lang="en-US" altLang="zh-CN" sz="100" dirty="0">
                <a:solidFill>
                  <a:schemeClr val="bg2">
                    <a:lumMod val="20000"/>
                    <a:lumOff val="80000"/>
                  </a:schemeClr>
                </a:solidFill>
                <a:latin typeface="Calibri"/>
                <a:ea typeface="宋体"/>
              </a:rPr>
              <a:t>www.1ppt.com/ziliao/                PPT</a:t>
            </a:r>
            <a:r>
              <a:rPr lang="zh-CN" altLang="en-US" sz="100" dirty="0">
                <a:solidFill>
                  <a:schemeClr val="bg2">
                    <a:lumMod val="20000"/>
                    <a:lumOff val="80000"/>
                  </a:schemeClr>
                </a:solidFill>
                <a:latin typeface="Calibri"/>
                <a:ea typeface="宋体"/>
              </a:rPr>
              <a:t>课件下载：</a:t>
            </a:r>
            <a:r>
              <a:rPr lang="en-US" altLang="zh-CN" sz="100" dirty="0">
                <a:solidFill>
                  <a:schemeClr val="bg2">
                    <a:lumMod val="20000"/>
                    <a:lumOff val="80000"/>
                  </a:schemeClr>
                </a:solidFill>
                <a:latin typeface="Calibri"/>
                <a:ea typeface="宋体"/>
              </a:rPr>
              <a:t>www.1ppt.com/kejian/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范文下载：</a:t>
            </a:r>
            <a:r>
              <a:rPr lang="en-US" altLang="zh-CN" sz="100" dirty="0">
                <a:solidFill>
                  <a:schemeClr val="bg2">
                    <a:lumMod val="20000"/>
                    <a:lumOff val="80000"/>
                  </a:schemeClr>
                </a:solidFill>
                <a:latin typeface="Calibri"/>
                <a:ea typeface="宋体"/>
              </a:rPr>
              <a:t>www.1ppt.com/fanwen/             </a:t>
            </a:r>
            <a:r>
              <a:rPr lang="zh-CN" altLang="en-US" sz="100" dirty="0">
                <a:solidFill>
                  <a:schemeClr val="bg2">
                    <a:lumMod val="20000"/>
                    <a:lumOff val="80000"/>
                  </a:schemeClr>
                </a:solidFill>
                <a:latin typeface="Calibri"/>
                <a:ea typeface="宋体"/>
              </a:rPr>
              <a:t>试卷下载：</a:t>
            </a:r>
            <a:r>
              <a:rPr lang="en-US" altLang="zh-CN" sz="100" dirty="0">
                <a:solidFill>
                  <a:schemeClr val="bg2">
                    <a:lumMod val="20000"/>
                    <a:lumOff val="80000"/>
                  </a:schemeClr>
                </a:solidFill>
                <a:latin typeface="Calibri"/>
                <a:ea typeface="宋体"/>
              </a:rPr>
              <a:t>www.1ppt.com/shiti/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教案下载：</a:t>
            </a:r>
            <a:r>
              <a:rPr lang="en-US" altLang="zh-CN" sz="100" dirty="0">
                <a:solidFill>
                  <a:schemeClr val="bg2">
                    <a:lumMod val="20000"/>
                    <a:lumOff val="80000"/>
                  </a:schemeClr>
                </a:solidFill>
                <a:latin typeface="Calibri"/>
                <a:ea typeface="宋体"/>
              </a:rPr>
              <a:t>www.1ppt.com/jiaoan/  </a:t>
            </a:r>
            <a:r>
              <a:rPr lang="en-US" altLang="zh-CN" sz="100" dirty="0" smtClean="0">
                <a:solidFill>
                  <a:schemeClr val="bg2">
                    <a:lumMod val="20000"/>
                    <a:lumOff val="80000"/>
                  </a:schemeClr>
                </a:solidFill>
                <a:latin typeface="Calibri"/>
                <a:ea typeface="宋体"/>
              </a:rPr>
              <a:t>      </a:t>
            </a:r>
            <a:endParaRPr lang="en-US" altLang="zh-CN" sz="100" dirty="0">
              <a:solidFill>
                <a:schemeClr val="bg2">
                  <a:lumMod val="20000"/>
                  <a:lumOff val="80000"/>
                </a:schemeClr>
              </a:solidFill>
              <a:latin typeface="Calibri"/>
              <a:ea typeface="宋体"/>
            </a:endParaRPr>
          </a:p>
          <a:p>
            <a:pPr fontAlgn="auto">
              <a:spcBef>
                <a:spcPts val="0"/>
              </a:spcBef>
              <a:spcAft>
                <a:spcPts val="0"/>
              </a:spcAft>
              <a:buFontTx/>
              <a:buNone/>
            </a:pPr>
            <a:r>
              <a:rPr lang="zh-CN" altLang="en-US" sz="100" dirty="0" smtClean="0">
                <a:solidFill>
                  <a:schemeClr val="bg2">
                    <a:lumMod val="20000"/>
                    <a:lumOff val="80000"/>
                  </a:schemeClr>
                </a:solidFill>
                <a:latin typeface="Calibri"/>
                <a:ea typeface="宋体"/>
              </a:rPr>
              <a:t>字体下载：</a:t>
            </a:r>
            <a:r>
              <a:rPr lang="en-US" altLang="zh-CN" sz="100" dirty="0" smtClean="0">
                <a:solidFill>
                  <a:schemeClr val="bg2">
                    <a:lumMod val="20000"/>
                    <a:lumOff val="80000"/>
                  </a:schemeClr>
                </a:solidFill>
                <a:latin typeface="Calibri"/>
                <a:ea typeface="宋体"/>
              </a:rPr>
              <a:t>www.1ppt.com/ziti/</a:t>
            </a:r>
            <a:endParaRPr lang="en-US" altLang="zh-CN" sz="100" dirty="0">
              <a:solidFill>
                <a:schemeClr val="bg2">
                  <a:lumMod val="20000"/>
                  <a:lumOff val="80000"/>
                </a:schemeClr>
              </a:solidFill>
              <a:latin typeface="Calibri"/>
              <a:ea typeface="宋体"/>
            </a:endParaRPr>
          </a:p>
          <a:p>
            <a:pPr fontAlgn="auto">
              <a:spcBef>
                <a:spcPts val="0"/>
              </a:spcBef>
              <a:spcAft>
                <a:spcPts val="0"/>
              </a:spcAft>
              <a:buFontTx/>
              <a:buNone/>
            </a:pPr>
            <a:r>
              <a:rPr lang="en-US" altLang="zh-CN" sz="100" dirty="0">
                <a:solidFill>
                  <a:schemeClr val="bg2">
                    <a:lumMod val="20000"/>
                    <a:lumOff val="80000"/>
                  </a:schemeClr>
                </a:solidFill>
                <a:latin typeface="Calibri"/>
                <a:ea typeface="宋体"/>
              </a:rPr>
              <a:t> </a:t>
            </a:r>
            <a:endParaRPr lang="zh-CN" altLang="en-US" sz="100" dirty="0">
              <a:solidFill>
                <a:schemeClr val="bg2">
                  <a:lumMod val="20000"/>
                  <a:lumOff val="80000"/>
                </a:schemeClr>
              </a:solidFill>
              <a:latin typeface="Calibri"/>
              <a:ea typeface="宋体"/>
            </a:endParaRPr>
          </a:p>
        </p:txBody>
      </p:sp>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五、下一步工作计划</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31" name="组合 30"/>
          <p:cNvGrpSpPr/>
          <p:nvPr/>
        </p:nvGrpSpPr>
        <p:grpSpPr>
          <a:xfrm>
            <a:off x="4274531" y="3271825"/>
            <a:ext cx="1647882" cy="400111"/>
            <a:chOff x="3276600" y="3624263"/>
            <a:chExt cx="1316102" cy="319553"/>
          </a:xfrm>
        </p:grpSpPr>
        <p:grpSp>
          <p:nvGrpSpPr>
            <p:cNvPr id="32" name="Group 10"/>
            <p:cNvGrpSpPr>
              <a:grpSpLocks/>
            </p:cNvGrpSpPr>
            <p:nvPr/>
          </p:nvGrpSpPr>
          <p:grpSpPr bwMode="auto">
            <a:xfrm>
              <a:off x="3276600" y="3649663"/>
              <a:ext cx="282575" cy="282575"/>
              <a:chOff x="0" y="0"/>
              <a:chExt cx="2494" cy="2494"/>
            </a:xfrm>
          </p:grpSpPr>
          <p:sp>
            <p:nvSpPr>
              <p:cNvPr id="34"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5"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3"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总体思路</a:t>
              </a:r>
            </a:p>
          </p:txBody>
        </p:sp>
      </p:grpSp>
      <p:grpSp>
        <p:nvGrpSpPr>
          <p:cNvPr id="47" name="组合 46"/>
          <p:cNvGrpSpPr/>
          <p:nvPr/>
        </p:nvGrpSpPr>
        <p:grpSpPr>
          <a:xfrm>
            <a:off x="7370871" y="3925035"/>
            <a:ext cx="1647882" cy="400111"/>
            <a:chOff x="3276600" y="3624263"/>
            <a:chExt cx="1316102"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保障措施</a:t>
              </a:r>
            </a:p>
          </p:txBody>
        </p:sp>
      </p:grpSp>
      <p:grpSp>
        <p:nvGrpSpPr>
          <p:cNvPr id="52" name="组合 51"/>
          <p:cNvGrpSpPr/>
          <p:nvPr/>
        </p:nvGrpSpPr>
        <p:grpSpPr>
          <a:xfrm>
            <a:off x="4274534" y="3939532"/>
            <a:ext cx="1647882" cy="400111"/>
            <a:chOff x="3276600" y="3624263"/>
            <a:chExt cx="1316101"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具体目标</a:t>
              </a:r>
            </a:p>
          </p:txBody>
        </p:sp>
      </p:grpSp>
      <p:grpSp>
        <p:nvGrpSpPr>
          <p:cNvPr id="57" name="组合 56"/>
          <p:cNvGrpSpPr/>
          <p:nvPr/>
        </p:nvGrpSpPr>
        <p:grpSpPr>
          <a:xfrm>
            <a:off x="7370871" y="3280480"/>
            <a:ext cx="1647882" cy="400111"/>
            <a:chOff x="3276600" y="3624263"/>
            <a:chExt cx="1316102"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完成方法</a:t>
              </a:r>
            </a:p>
          </p:txBody>
        </p:sp>
      </p:grpSp>
      <p:grpSp>
        <p:nvGrpSpPr>
          <p:cNvPr id="36" name="组合 35"/>
          <p:cNvGrpSpPr>
            <a:grpSpLocks noChangeAspect="1"/>
          </p:cNvGrpSpPr>
          <p:nvPr/>
        </p:nvGrpSpPr>
        <p:grpSpPr>
          <a:xfrm>
            <a:off x="1420953" y="2367000"/>
            <a:ext cx="2095406" cy="2124000"/>
            <a:chOff x="4910385" y="-2248866"/>
            <a:chExt cx="2093913" cy="2122488"/>
          </a:xfrm>
          <a:solidFill>
            <a:schemeClr val="tx1"/>
          </a:solidFill>
        </p:grpSpPr>
        <p:sp>
          <p:nvSpPr>
            <p:cNvPr id="37"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Tree>
    <p:extLst>
      <p:ext uri="{BB962C8B-B14F-4D97-AF65-F5344CB8AC3E}">
        <p14:creationId xmlns:p14="http://schemas.microsoft.com/office/powerpoint/2010/main" val="1395071869"/>
      </p:ext>
    </p:extLst>
  </p:cSld>
  <p:clrMapOvr>
    <a:masterClrMapping/>
  </p:clrMapOvr>
  <mc:AlternateContent xmlns:mc="http://schemas.openxmlformats.org/markup-compatibility/2006" xmlns:p14="http://schemas.microsoft.com/office/powerpoint/2010/main">
    <mc:Choice Requires="p14">
      <p:transition spd="slow" p14:dur="1200" advTm="6112">
        <p14:flip dir="r"/>
      </p:transition>
    </mc:Choice>
    <mc:Fallback xmlns="">
      <p:transition spd="slow" advTm="61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4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6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总体思路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8"/>
          <p:cNvSpPr>
            <a:spLocks noChangeArrowheads="1"/>
          </p:cNvSpPr>
          <p:nvPr/>
        </p:nvSpPr>
        <p:spPr bwMode="auto">
          <a:xfrm rot="7717980">
            <a:off x="3599656" y="3428207"/>
            <a:ext cx="411163" cy="422276"/>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8" name="等腰三角形 9"/>
          <p:cNvSpPr>
            <a:spLocks noChangeArrowheads="1"/>
          </p:cNvSpPr>
          <p:nvPr/>
        </p:nvSpPr>
        <p:spPr bwMode="auto">
          <a:xfrm rot="7717980">
            <a:off x="8559009" y="3425032"/>
            <a:ext cx="388937" cy="400050"/>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9" name="等腰三角形 10"/>
          <p:cNvSpPr>
            <a:spLocks noChangeArrowheads="1"/>
          </p:cNvSpPr>
          <p:nvPr/>
        </p:nvSpPr>
        <p:spPr bwMode="auto">
          <a:xfrm rot="2750931">
            <a:off x="6053932" y="3361532"/>
            <a:ext cx="431800" cy="446088"/>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grpSp>
        <p:nvGrpSpPr>
          <p:cNvPr id="10" name="Group 8"/>
          <p:cNvGrpSpPr>
            <a:grpSpLocks/>
          </p:cNvGrpSpPr>
          <p:nvPr/>
        </p:nvGrpSpPr>
        <p:grpSpPr bwMode="auto">
          <a:xfrm>
            <a:off x="1524001" y="1481137"/>
            <a:ext cx="2101850" cy="2101851"/>
            <a:chOff x="0" y="0"/>
            <a:chExt cx="2101515" cy="2101515"/>
          </a:xfrm>
        </p:grpSpPr>
        <p:sp>
          <p:nvSpPr>
            <p:cNvPr id="11"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3" name="矩形 12"/>
          <p:cNvSpPr>
            <a:spLocks noChangeArrowheads="1"/>
          </p:cNvSpPr>
          <p:nvPr/>
        </p:nvSpPr>
        <p:spPr bwMode="auto">
          <a:xfrm>
            <a:off x="1768476" y="2108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4" name="Group 8"/>
          <p:cNvGrpSpPr>
            <a:grpSpLocks/>
          </p:cNvGrpSpPr>
          <p:nvPr/>
        </p:nvGrpSpPr>
        <p:grpSpPr bwMode="auto">
          <a:xfrm>
            <a:off x="3987800" y="3360737"/>
            <a:ext cx="2101850" cy="2101851"/>
            <a:chOff x="0" y="0"/>
            <a:chExt cx="2101515" cy="2101515"/>
          </a:xfrm>
        </p:grpSpPr>
        <p:sp>
          <p:nvSpPr>
            <p:cNvPr id="15"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7" name="矩形 16"/>
          <p:cNvSpPr>
            <a:spLocks noChangeArrowheads="1"/>
          </p:cNvSpPr>
          <p:nvPr/>
        </p:nvSpPr>
        <p:spPr bwMode="auto">
          <a:xfrm>
            <a:off x="4232276" y="39878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8" name="Group 8"/>
          <p:cNvGrpSpPr>
            <a:grpSpLocks/>
          </p:cNvGrpSpPr>
          <p:nvPr/>
        </p:nvGrpSpPr>
        <p:grpSpPr bwMode="auto">
          <a:xfrm>
            <a:off x="6451600" y="1735137"/>
            <a:ext cx="2101850" cy="2101851"/>
            <a:chOff x="0" y="0"/>
            <a:chExt cx="2101515" cy="2101515"/>
          </a:xfrm>
        </p:grpSpPr>
        <p:sp>
          <p:nvSpPr>
            <p:cNvPr id="19"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1" name="矩形 20"/>
          <p:cNvSpPr>
            <a:spLocks noChangeArrowheads="1"/>
          </p:cNvSpPr>
          <p:nvPr/>
        </p:nvSpPr>
        <p:spPr bwMode="auto">
          <a:xfrm>
            <a:off x="6696077" y="2362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25" name="Group 8"/>
          <p:cNvGrpSpPr>
            <a:grpSpLocks/>
          </p:cNvGrpSpPr>
          <p:nvPr/>
        </p:nvGrpSpPr>
        <p:grpSpPr bwMode="auto">
          <a:xfrm>
            <a:off x="8851900" y="3475037"/>
            <a:ext cx="2101850" cy="2101851"/>
            <a:chOff x="0" y="0"/>
            <a:chExt cx="2101515" cy="2101515"/>
          </a:xfrm>
        </p:grpSpPr>
        <p:sp>
          <p:nvSpPr>
            <p:cNvPr id="26"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9" name="矩形 28"/>
          <p:cNvSpPr>
            <a:spLocks noChangeArrowheads="1"/>
          </p:cNvSpPr>
          <p:nvPr/>
        </p:nvSpPr>
        <p:spPr bwMode="auto">
          <a:xfrm>
            <a:off x="9096377" y="41021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sp>
        <p:nvSpPr>
          <p:cNvPr id="30" name="椭圆 29"/>
          <p:cNvSpPr/>
          <p:nvPr/>
        </p:nvSpPr>
        <p:spPr bwMode="auto">
          <a:xfrm>
            <a:off x="1685663" y="15618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1" name="TextBox 30"/>
          <p:cNvSpPr txBox="1"/>
          <p:nvPr/>
        </p:nvSpPr>
        <p:spPr>
          <a:xfrm>
            <a:off x="1775750" y="15895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32" name="椭圆 31"/>
          <p:cNvSpPr/>
          <p:nvPr/>
        </p:nvSpPr>
        <p:spPr bwMode="auto">
          <a:xfrm>
            <a:off x="4340798" y="3364277"/>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3" name="TextBox 32"/>
          <p:cNvSpPr txBox="1"/>
          <p:nvPr/>
        </p:nvSpPr>
        <p:spPr>
          <a:xfrm>
            <a:off x="4430884" y="3391989"/>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34" name="椭圆 33"/>
          <p:cNvSpPr/>
          <p:nvPr/>
        </p:nvSpPr>
        <p:spPr bwMode="auto">
          <a:xfrm>
            <a:off x="6658095" y="18031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5" name="TextBox 34"/>
          <p:cNvSpPr txBox="1"/>
          <p:nvPr/>
        </p:nvSpPr>
        <p:spPr>
          <a:xfrm>
            <a:off x="6748181" y="18308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36" name="椭圆 35"/>
          <p:cNvSpPr/>
          <p:nvPr/>
        </p:nvSpPr>
        <p:spPr bwMode="auto">
          <a:xfrm>
            <a:off x="9110664" y="3578444"/>
            <a:ext cx="517089" cy="517088"/>
          </a:xfrm>
          <a:prstGeom prst="ellipse">
            <a:avLst/>
          </a:prstGeom>
          <a:solidFill>
            <a:schemeClr val="tx2">
              <a:lumMod val="75000"/>
            </a:schemeClr>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7" name="TextBox 36"/>
          <p:cNvSpPr txBox="1"/>
          <p:nvPr/>
        </p:nvSpPr>
        <p:spPr>
          <a:xfrm>
            <a:off x="9200750" y="3606156"/>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2" name="椭圆 1"/>
          <p:cNvSpPr/>
          <p:nvPr/>
        </p:nvSpPr>
        <p:spPr bwMode="auto">
          <a:xfrm>
            <a:off x="1273847" y="4221091"/>
            <a:ext cx="1276543" cy="1276543"/>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8" name="椭圆 37"/>
          <p:cNvSpPr/>
          <p:nvPr/>
        </p:nvSpPr>
        <p:spPr bwMode="auto">
          <a:xfrm>
            <a:off x="3882372" y="1675576"/>
            <a:ext cx="1156353" cy="1156353"/>
          </a:xfrm>
          <a:prstGeom prst="ellipse">
            <a:avLst/>
          </a:prstGeom>
          <a:blipFill>
            <a:blip r:embed="rId3" cstate="email">
              <a:extLst>
                <a:ext uri="{28A0092B-C50C-407E-A947-70E740481C1C}">
                  <a14:useLocalDpi xmlns:a14="http://schemas.microsoft.com/office/drawing/2010/main"/>
                </a:ext>
              </a:extLst>
            </a:blip>
            <a:stretch>
              <a:fillRect/>
            </a:stretch>
          </a:blip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9" name="椭圆 38"/>
          <p:cNvSpPr/>
          <p:nvPr/>
        </p:nvSpPr>
        <p:spPr bwMode="auto">
          <a:xfrm>
            <a:off x="5291732" y="2440809"/>
            <a:ext cx="411110" cy="411111"/>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椭圆 39"/>
          <p:cNvSpPr/>
          <p:nvPr/>
        </p:nvSpPr>
        <p:spPr bwMode="auto">
          <a:xfrm>
            <a:off x="2862430" y="3832879"/>
            <a:ext cx="411110" cy="41111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椭圆 40"/>
          <p:cNvSpPr/>
          <p:nvPr/>
        </p:nvSpPr>
        <p:spPr bwMode="auto">
          <a:xfrm>
            <a:off x="1875359" y="3794805"/>
            <a:ext cx="271290" cy="27129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椭圆 41"/>
          <p:cNvSpPr/>
          <p:nvPr/>
        </p:nvSpPr>
        <p:spPr bwMode="auto">
          <a:xfrm>
            <a:off x="6931084" y="4525964"/>
            <a:ext cx="1829621" cy="1829621"/>
          </a:xfrm>
          <a:prstGeom prst="ellipse">
            <a:avLst/>
          </a:prstGeom>
          <a:blipFill>
            <a:blip r:embed="rId4" cstate="email">
              <a:extLst>
                <a:ext uri="{28A0092B-C50C-407E-A947-70E740481C1C}">
                  <a14:useLocalDpi xmlns:a14="http://schemas.microsoft.com/office/drawing/2010/main"/>
                </a:ext>
              </a:extLst>
            </a:blip>
            <a:stretch>
              <a:fillRect/>
            </a:stretch>
          </a:blip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椭圆 42"/>
          <p:cNvSpPr/>
          <p:nvPr/>
        </p:nvSpPr>
        <p:spPr bwMode="auto">
          <a:xfrm>
            <a:off x="9864837" y="2447806"/>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椭圆 43"/>
          <p:cNvSpPr/>
          <p:nvPr/>
        </p:nvSpPr>
        <p:spPr bwMode="auto">
          <a:xfrm>
            <a:off x="9086913" y="2841782"/>
            <a:ext cx="296740" cy="29674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椭圆 44"/>
          <p:cNvSpPr/>
          <p:nvPr/>
        </p:nvSpPr>
        <p:spPr bwMode="auto">
          <a:xfrm>
            <a:off x="8934060" y="1735139"/>
            <a:ext cx="541600" cy="54160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椭圆 45"/>
          <p:cNvSpPr/>
          <p:nvPr/>
        </p:nvSpPr>
        <p:spPr bwMode="auto">
          <a:xfrm>
            <a:off x="6738983" y="4070017"/>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椭圆 46"/>
          <p:cNvSpPr/>
          <p:nvPr/>
        </p:nvSpPr>
        <p:spPr bwMode="auto">
          <a:xfrm>
            <a:off x="6547705" y="4830843"/>
            <a:ext cx="296740" cy="2967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8" name="椭圆 47"/>
          <p:cNvSpPr/>
          <p:nvPr/>
        </p:nvSpPr>
        <p:spPr bwMode="auto">
          <a:xfrm>
            <a:off x="10820179" y="5914338"/>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002109017"/>
      </p:ext>
    </p:extLst>
  </p:cSld>
  <p:clrMapOvr>
    <a:masterClrMapping/>
  </p:clrMapOvr>
  <mc:AlternateContent xmlns:mc="http://schemas.openxmlformats.org/markup-compatibility/2006" xmlns:p14="http://schemas.microsoft.com/office/powerpoint/2010/main">
    <mc:Choice Requires="p14">
      <p:transition spd="slow" p14:dur="1200" advTm="10741">
        <p14:prism/>
      </p:transition>
    </mc:Choice>
    <mc:Fallback xmlns="">
      <p:transition spd="slow" advTm="107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82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1320"/>
                            </p:stCondLst>
                            <p:childTnLst>
                              <p:par>
                                <p:cTn id="10" presetID="1" presetClass="entr" presetSubtype="0" fill="hold" grpId="1" nodeType="after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par>
                          <p:cTn id="12" fill="hold">
                            <p:stCondLst>
                              <p:cond delay="1320"/>
                            </p:stCondLst>
                            <p:childTnLst>
                              <p:par>
                                <p:cTn id="13" presetID="42" presetClass="path" presetSubtype="0" accel="50000" decel="50000" fill="hold" grpId="0" nodeType="afterEffect">
                                  <p:stCondLst>
                                    <p:cond delay="0"/>
                                  </p:stCondLst>
                                  <p:childTnLst>
                                    <p:animMotion origin="layout" path="M 2.08333E-6 -0.86736 L 2.08333E-6 2.96296E-6 " pathEditMode="relative" rAng="0" ptsTypes="AA">
                                      <p:cBhvr>
                                        <p:cTn id="14" dur="500" fill="hold"/>
                                        <p:tgtEl>
                                          <p:spTgt spid="24"/>
                                        </p:tgtEl>
                                        <p:attrNameLst>
                                          <p:attrName>ppt_x</p:attrName>
                                          <p:attrName>ppt_y</p:attrName>
                                        </p:attrNameLst>
                                      </p:cBhvr>
                                      <p:rCtr x="0" y="43356"/>
                                    </p:animMotion>
                                  </p:childTnLst>
                                </p:cTn>
                              </p:par>
                            </p:childTnLst>
                          </p:cTn>
                        </p:par>
                        <p:par>
                          <p:cTn id="15" fill="hold">
                            <p:stCondLst>
                              <p:cond delay="182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32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300" fill="hold"/>
                                        <p:tgtEl>
                                          <p:spTgt spid="27"/>
                                        </p:tgtEl>
                                        <p:attrNameLst>
                                          <p:attrName>ppt_x</p:attrName>
                                        </p:attrNameLst>
                                      </p:cBhvr>
                                      <p:tavLst>
                                        <p:tav tm="0">
                                          <p:val>
                                            <p:strVal val="0-#ppt_w/2"/>
                                          </p:val>
                                        </p:tav>
                                        <p:tav tm="100000">
                                          <p:val>
                                            <p:strVal val="#ppt_x"/>
                                          </p:val>
                                        </p:tav>
                                      </p:tavLst>
                                    </p:anim>
                                    <p:anim calcmode="lin" valueType="num">
                                      <p:cBhvr additive="base">
                                        <p:cTn id="23" dur="3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62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3140"/>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640"/>
                            </p:stCondLst>
                            <p:childTnLst>
                              <p:par>
                                <p:cTn id="44" presetID="53" presetClass="entr" presetSubtype="16" fill="hold" grpId="0" nodeType="afterEffect">
                                  <p:stCondLst>
                                    <p:cond delay="1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800" fill="hold"/>
                                        <p:tgtEl>
                                          <p:spTgt spid="45"/>
                                        </p:tgtEl>
                                        <p:attrNameLst>
                                          <p:attrName>ppt_w</p:attrName>
                                        </p:attrNameLst>
                                      </p:cBhvr>
                                      <p:tavLst>
                                        <p:tav tm="0">
                                          <p:val>
                                            <p:fltVal val="0"/>
                                          </p:val>
                                        </p:tav>
                                        <p:tav tm="100000">
                                          <p:val>
                                            <p:strVal val="#ppt_w"/>
                                          </p:val>
                                        </p:tav>
                                      </p:tavLst>
                                    </p:anim>
                                    <p:anim calcmode="lin" valueType="num">
                                      <p:cBhvr>
                                        <p:cTn id="62" dur="800" fill="hold"/>
                                        <p:tgtEl>
                                          <p:spTgt spid="45"/>
                                        </p:tgtEl>
                                        <p:attrNameLst>
                                          <p:attrName>ppt_h</p:attrName>
                                        </p:attrNameLst>
                                      </p:cBhvr>
                                      <p:tavLst>
                                        <p:tav tm="0">
                                          <p:val>
                                            <p:fltVal val="0"/>
                                          </p:val>
                                        </p:tav>
                                        <p:tav tm="100000">
                                          <p:val>
                                            <p:strVal val="#ppt_h"/>
                                          </p:val>
                                        </p:tav>
                                      </p:tavLst>
                                    </p:anim>
                                    <p:animEffect transition="in" filter="fade">
                                      <p:cBhvr>
                                        <p:cTn id="63" dur="800"/>
                                        <p:tgtEl>
                                          <p:spTgt spid="4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
                                        </p:tgtEl>
                                        <p:attrNameLst>
                                          <p:attrName>style.visibility</p:attrName>
                                        </p:attrNameLst>
                                      </p:cBhvr>
                                      <p:to>
                                        <p:strVal val="visible"/>
                                      </p:to>
                                    </p:set>
                                    <p:anim calcmode="lin" valueType="num">
                                      <p:cBhvr>
                                        <p:cTn id="76" dur="300" fill="hold"/>
                                        <p:tgtEl>
                                          <p:spTgt spid="2"/>
                                        </p:tgtEl>
                                        <p:attrNameLst>
                                          <p:attrName>ppt_w</p:attrName>
                                        </p:attrNameLst>
                                      </p:cBhvr>
                                      <p:tavLst>
                                        <p:tav tm="0">
                                          <p:val>
                                            <p:fltVal val="0"/>
                                          </p:val>
                                        </p:tav>
                                        <p:tav tm="100000">
                                          <p:val>
                                            <p:strVal val="#ppt_w"/>
                                          </p:val>
                                        </p:tav>
                                      </p:tavLst>
                                    </p:anim>
                                    <p:anim calcmode="lin" valueType="num">
                                      <p:cBhvr>
                                        <p:cTn id="77" dur="300" fill="hold"/>
                                        <p:tgtEl>
                                          <p:spTgt spid="2"/>
                                        </p:tgtEl>
                                        <p:attrNameLst>
                                          <p:attrName>ppt_h</p:attrName>
                                        </p:attrNameLst>
                                      </p:cBhvr>
                                      <p:tavLst>
                                        <p:tav tm="0">
                                          <p:val>
                                            <p:fltVal val="0"/>
                                          </p:val>
                                        </p:tav>
                                        <p:tav tm="100000">
                                          <p:val>
                                            <p:strVal val="#ppt_h"/>
                                          </p:val>
                                        </p:tav>
                                      </p:tavLst>
                                    </p:anim>
                                    <p:animEffect transition="in" filter="fade">
                                      <p:cBhvr>
                                        <p:cTn id="78" dur="300"/>
                                        <p:tgtEl>
                                          <p:spTgt spid="2"/>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childTnLst>
                          </p:cTn>
                        </p:par>
                        <p:par>
                          <p:cTn id="84" fill="hold">
                            <p:stCondLst>
                              <p:cond delay="4740"/>
                            </p:stCondLst>
                            <p:childTnLst>
                              <p:par>
                                <p:cTn id="85" presetID="53" presetClass="entr" presetSubtype="16" fill="hold" grpId="0" nodeType="afterEffect">
                                  <p:stCondLst>
                                    <p:cond delay="200"/>
                                  </p:stCondLst>
                                  <p:childTnLst>
                                    <p:set>
                                      <p:cBhvr>
                                        <p:cTn id="86" dur="1" fill="hold">
                                          <p:stCondLst>
                                            <p:cond delay="0"/>
                                          </p:stCondLst>
                                        </p:cTn>
                                        <p:tgtEl>
                                          <p:spTgt spid="44"/>
                                        </p:tgtEl>
                                        <p:attrNameLst>
                                          <p:attrName>style.visibility</p:attrName>
                                        </p:attrNameLst>
                                      </p:cBhvr>
                                      <p:to>
                                        <p:strVal val="visible"/>
                                      </p:to>
                                    </p:set>
                                    <p:anim calcmode="lin" valueType="num">
                                      <p:cBhvr>
                                        <p:cTn id="87" dur="500" fill="hold"/>
                                        <p:tgtEl>
                                          <p:spTgt spid="44"/>
                                        </p:tgtEl>
                                        <p:attrNameLst>
                                          <p:attrName>ppt_w</p:attrName>
                                        </p:attrNameLst>
                                      </p:cBhvr>
                                      <p:tavLst>
                                        <p:tav tm="0">
                                          <p:val>
                                            <p:fltVal val="0"/>
                                          </p:val>
                                        </p:tav>
                                        <p:tav tm="100000">
                                          <p:val>
                                            <p:strVal val="#ppt_w"/>
                                          </p:val>
                                        </p:tav>
                                      </p:tavLst>
                                    </p:anim>
                                    <p:anim calcmode="lin" valueType="num">
                                      <p:cBhvr>
                                        <p:cTn id="88" dur="500" fill="hold"/>
                                        <p:tgtEl>
                                          <p:spTgt spid="44"/>
                                        </p:tgtEl>
                                        <p:attrNameLst>
                                          <p:attrName>ppt_h</p:attrName>
                                        </p:attrNameLst>
                                      </p:cBhvr>
                                      <p:tavLst>
                                        <p:tav tm="0">
                                          <p:val>
                                            <p:fltVal val="0"/>
                                          </p:val>
                                        </p:tav>
                                        <p:tav tm="100000">
                                          <p:val>
                                            <p:strVal val="#ppt_h"/>
                                          </p:val>
                                        </p:tav>
                                      </p:tavLst>
                                    </p:anim>
                                    <p:animEffect transition="in" filter="fade">
                                      <p:cBhvr>
                                        <p:cTn id="89" dur="500"/>
                                        <p:tgtEl>
                                          <p:spTgt spid="4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600" fill="hold"/>
                                        <p:tgtEl>
                                          <p:spTgt spid="43"/>
                                        </p:tgtEl>
                                        <p:attrNameLst>
                                          <p:attrName>ppt_w</p:attrName>
                                        </p:attrNameLst>
                                      </p:cBhvr>
                                      <p:tavLst>
                                        <p:tav tm="0">
                                          <p:val>
                                            <p:fltVal val="0"/>
                                          </p:val>
                                        </p:tav>
                                        <p:tav tm="100000">
                                          <p:val>
                                            <p:strVal val="#ppt_w"/>
                                          </p:val>
                                        </p:tav>
                                      </p:tavLst>
                                    </p:anim>
                                    <p:anim calcmode="lin" valueType="num">
                                      <p:cBhvr>
                                        <p:cTn id="93" dur="600" fill="hold"/>
                                        <p:tgtEl>
                                          <p:spTgt spid="43"/>
                                        </p:tgtEl>
                                        <p:attrNameLst>
                                          <p:attrName>ppt_h</p:attrName>
                                        </p:attrNameLst>
                                      </p:cBhvr>
                                      <p:tavLst>
                                        <p:tav tm="0">
                                          <p:val>
                                            <p:fltVal val="0"/>
                                          </p:val>
                                        </p:tav>
                                        <p:tav tm="100000">
                                          <p:val>
                                            <p:strVal val="#ppt_h"/>
                                          </p:val>
                                        </p:tav>
                                      </p:tavLst>
                                    </p:anim>
                                    <p:animEffect transition="in" filter="fade">
                                      <p:cBhvr>
                                        <p:cTn id="94" dur="6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ppt_w</p:attrName>
                                        </p:attrNameLst>
                                      </p:cBhvr>
                                      <p:tavLst>
                                        <p:tav tm="0">
                                          <p:val>
                                            <p:fltVal val="0"/>
                                          </p:val>
                                        </p:tav>
                                        <p:tav tm="100000">
                                          <p:val>
                                            <p:strVal val="#ppt_w"/>
                                          </p:val>
                                        </p:tav>
                                      </p:tavLst>
                                    </p:anim>
                                    <p:anim calcmode="lin" valueType="num">
                                      <p:cBhvr>
                                        <p:cTn id="98" dur="500" fill="hold"/>
                                        <p:tgtEl>
                                          <p:spTgt spid="46"/>
                                        </p:tgtEl>
                                        <p:attrNameLst>
                                          <p:attrName>ppt_h</p:attrName>
                                        </p:attrNameLst>
                                      </p:cBhvr>
                                      <p:tavLst>
                                        <p:tav tm="0">
                                          <p:val>
                                            <p:fltVal val="0"/>
                                          </p:val>
                                        </p:tav>
                                        <p:tav tm="100000">
                                          <p:val>
                                            <p:strVal val="#ppt_h"/>
                                          </p:val>
                                        </p:tav>
                                      </p:tavLst>
                                    </p:anim>
                                    <p:animEffect transition="in" filter="fade">
                                      <p:cBhvr>
                                        <p:cTn id="99" dur="500"/>
                                        <p:tgtEl>
                                          <p:spTgt spid="46"/>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5440"/>
                            </p:stCondLst>
                            <p:childTnLst>
                              <p:par>
                                <p:cTn id="106" presetID="53" presetClass="entr" presetSubtype="16" fill="hold" grpId="0" nodeType="afterEffect">
                                  <p:stCondLst>
                                    <p:cond delay="0"/>
                                  </p:stCondLst>
                                  <p:childTnLst>
                                    <p:set>
                                      <p:cBhvr>
                                        <p:cTn id="107" dur="1" fill="hold">
                                          <p:stCondLst>
                                            <p:cond delay="0"/>
                                          </p:stCondLst>
                                        </p:cTn>
                                        <p:tgtEl>
                                          <p:spTgt spid="38"/>
                                        </p:tgtEl>
                                        <p:attrNameLst>
                                          <p:attrName>style.visibility</p:attrName>
                                        </p:attrNameLst>
                                      </p:cBhvr>
                                      <p:to>
                                        <p:strVal val="visible"/>
                                      </p:to>
                                    </p:set>
                                    <p:anim calcmode="lin" valueType="num">
                                      <p:cBhvr>
                                        <p:cTn id="108" dur="500" fill="hold"/>
                                        <p:tgtEl>
                                          <p:spTgt spid="38"/>
                                        </p:tgtEl>
                                        <p:attrNameLst>
                                          <p:attrName>ppt_w</p:attrName>
                                        </p:attrNameLst>
                                      </p:cBhvr>
                                      <p:tavLst>
                                        <p:tav tm="0">
                                          <p:val>
                                            <p:fltVal val="0"/>
                                          </p:val>
                                        </p:tav>
                                        <p:tav tm="100000">
                                          <p:val>
                                            <p:strVal val="#ppt_w"/>
                                          </p:val>
                                        </p:tav>
                                      </p:tavLst>
                                    </p:anim>
                                    <p:anim calcmode="lin" valueType="num">
                                      <p:cBhvr>
                                        <p:cTn id="109" dur="500" fill="hold"/>
                                        <p:tgtEl>
                                          <p:spTgt spid="38"/>
                                        </p:tgtEl>
                                        <p:attrNameLst>
                                          <p:attrName>ppt_h</p:attrName>
                                        </p:attrNameLst>
                                      </p:cBhvr>
                                      <p:tavLst>
                                        <p:tav tm="0">
                                          <p:val>
                                            <p:fltVal val="0"/>
                                          </p:val>
                                        </p:tav>
                                        <p:tav tm="100000">
                                          <p:val>
                                            <p:strVal val="#ppt_h"/>
                                          </p:val>
                                        </p:tav>
                                      </p:tavLst>
                                    </p:anim>
                                    <p:animEffect transition="in" filter="fade">
                                      <p:cBhvr>
                                        <p:cTn id="110" dur="500"/>
                                        <p:tgtEl>
                                          <p:spTgt spid="3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 calcmode="lin" valueType="num">
                                      <p:cBhvr>
                                        <p:cTn id="113" dur="300" fill="hold"/>
                                        <p:tgtEl>
                                          <p:spTgt spid="41"/>
                                        </p:tgtEl>
                                        <p:attrNameLst>
                                          <p:attrName>ppt_w</p:attrName>
                                        </p:attrNameLst>
                                      </p:cBhvr>
                                      <p:tavLst>
                                        <p:tav tm="0">
                                          <p:val>
                                            <p:fltVal val="0"/>
                                          </p:val>
                                        </p:tav>
                                        <p:tav tm="100000">
                                          <p:val>
                                            <p:strVal val="#ppt_w"/>
                                          </p:val>
                                        </p:tav>
                                      </p:tavLst>
                                    </p:anim>
                                    <p:anim calcmode="lin" valueType="num">
                                      <p:cBhvr>
                                        <p:cTn id="114" dur="300" fill="hold"/>
                                        <p:tgtEl>
                                          <p:spTgt spid="41"/>
                                        </p:tgtEl>
                                        <p:attrNameLst>
                                          <p:attrName>ppt_h</p:attrName>
                                        </p:attrNameLst>
                                      </p:cBhvr>
                                      <p:tavLst>
                                        <p:tav tm="0">
                                          <p:val>
                                            <p:fltVal val="0"/>
                                          </p:val>
                                        </p:tav>
                                        <p:tav tm="100000">
                                          <p:val>
                                            <p:strVal val="#ppt_h"/>
                                          </p:val>
                                        </p:tav>
                                      </p:tavLst>
                                    </p:anim>
                                    <p:animEffect transition="in" filter="fade">
                                      <p:cBhvr>
                                        <p:cTn id="115" dur="300"/>
                                        <p:tgtEl>
                                          <p:spTgt spid="41"/>
                                        </p:tgtEl>
                                      </p:cBhvr>
                                    </p:animEffect>
                                  </p:childTnLst>
                                </p:cTn>
                              </p:par>
                            </p:childTnLst>
                          </p:cTn>
                        </p:par>
                        <p:par>
                          <p:cTn id="116" fill="hold">
                            <p:stCondLst>
                              <p:cond delay="5940"/>
                            </p:stCondLst>
                            <p:childTnLst>
                              <p:par>
                                <p:cTn id="117" presetID="53" presetClass="entr" presetSubtype="16"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 calcmode="lin" valueType="num">
                                      <p:cBhvr>
                                        <p:cTn id="119" dur="400" fill="hold"/>
                                        <p:tgtEl>
                                          <p:spTgt spid="17"/>
                                        </p:tgtEl>
                                        <p:attrNameLst>
                                          <p:attrName>ppt_w</p:attrName>
                                        </p:attrNameLst>
                                      </p:cBhvr>
                                      <p:tavLst>
                                        <p:tav tm="0">
                                          <p:val>
                                            <p:fltVal val="0"/>
                                          </p:val>
                                        </p:tav>
                                        <p:tav tm="100000">
                                          <p:val>
                                            <p:strVal val="#ppt_w"/>
                                          </p:val>
                                        </p:tav>
                                      </p:tavLst>
                                    </p:anim>
                                    <p:anim calcmode="lin" valueType="num">
                                      <p:cBhvr>
                                        <p:cTn id="120" dur="400" fill="hold"/>
                                        <p:tgtEl>
                                          <p:spTgt spid="17"/>
                                        </p:tgtEl>
                                        <p:attrNameLst>
                                          <p:attrName>ppt_h</p:attrName>
                                        </p:attrNameLst>
                                      </p:cBhvr>
                                      <p:tavLst>
                                        <p:tav tm="0">
                                          <p:val>
                                            <p:fltVal val="0"/>
                                          </p:val>
                                        </p:tav>
                                        <p:tav tm="100000">
                                          <p:val>
                                            <p:strVal val="#ppt_h"/>
                                          </p:val>
                                        </p:tav>
                                      </p:tavLst>
                                    </p:anim>
                                    <p:animEffect transition="in" filter="fade">
                                      <p:cBhvr>
                                        <p:cTn id="121" dur="400"/>
                                        <p:tgtEl>
                                          <p:spTgt spid="17"/>
                                        </p:tgtEl>
                                      </p:cBhvr>
                                    </p:animEffect>
                                  </p:childTnLst>
                                </p:cTn>
                              </p:par>
                              <p:par>
                                <p:cTn id="122" presetID="53" presetClass="entr" presetSubtype="16" fill="hold" nodeType="withEffect">
                                  <p:stCondLst>
                                    <p:cond delay="0"/>
                                  </p:stCondLst>
                                  <p:childTnLst>
                                    <p:set>
                                      <p:cBhvr>
                                        <p:cTn id="123" dur="1" fill="hold">
                                          <p:stCondLst>
                                            <p:cond delay="0"/>
                                          </p:stCondLst>
                                        </p:cTn>
                                        <p:tgtEl>
                                          <p:spTgt spid="14"/>
                                        </p:tgtEl>
                                        <p:attrNameLst>
                                          <p:attrName>style.visibility</p:attrName>
                                        </p:attrNameLst>
                                      </p:cBhvr>
                                      <p:to>
                                        <p:strVal val="visible"/>
                                      </p:to>
                                    </p:set>
                                    <p:anim calcmode="lin" valueType="num">
                                      <p:cBhvr>
                                        <p:cTn id="124" dur="400" fill="hold"/>
                                        <p:tgtEl>
                                          <p:spTgt spid="14"/>
                                        </p:tgtEl>
                                        <p:attrNameLst>
                                          <p:attrName>ppt_w</p:attrName>
                                        </p:attrNameLst>
                                      </p:cBhvr>
                                      <p:tavLst>
                                        <p:tav tm="0">
                                          <p:val>
                                            <p:fltVal val="0"/>
                                          </p:val>
                                        </p:tav>
                                        <p:tav tm="100000">
                                          <p:val>
                                            <p:strVal val="#ppt_w"/>
                                          </p:val>
                                        </p:tav>
                                      </p:tavLst>
                                    </p:anim>
                                    <p:anim calcmode="lin" valueType="num">
                                      <p:cBhvr>
                                        <p:cTn id="125" dur="400" fill="hold"/>
                                        <p:tgtEl>
                                          <p:spTgt spid="14"/>
                                        </p:tgtEl>
                                        <p:attrNameLst>
                                          <p:attrName>ppt_h</p:attrName>
                                        </p:attrNameLst>
                                      </p:cBhvr>
                                      <p:tavLst>
                                        <p:tav tm="0">
                                          <p:val>
                                            <p:fltVal val="0"/>
                                          </p:val>
                                        </p:tav>
                                        <p:tav tm="100000">
                                          <p:val>
                                            <p:strVal val="#ppt_h"/>
                                          </p:val>
                                        </p:tav>
                                      </p:tavLst>
                                    </p:anim>
                                    <p:animEffect transition="in" filter="fade">
                                      <p:cBhvr>
                                        <p:cTn id="126" dur="400"/>
                                        <p:tgtEl>
                                          <p:spTgt spid="14"/>
                                        </p:tgtEl>
                                      </p:cBhvr>
                                    </p:animEffect>
                                  </p:childTnLst>
                                </p:cTn>
                              </p:par>
                            </p:childTnLst>
                          </p:cTn>
                        </p:par>
                        <p:par>
                          <p:cTn id="127" fill="hold">
                            <p:stCondLst>
                              <p:cond delay="6340"/>
                            </p:stCondLst>
                            <p:childTnLst>
                              <p:par>
                                <p:cTn id="128" presetID="53" presetClass="entr" presetSubtype="16"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600" fill="hold"/>
                                        <p:tgtEl>
                                          <p:spTgt spid="29"/>
                                        </p:tgtEl>
                                        <p:attrNameLst>
                                          <p:attrName>ppt_w</p:attrName>
                                        </p:attrNameLst>
                                      </p:cBhvr>
                                      <p:tavLst>
                                        <p:tav tm="0">
                                          <p:val>
                                            <p:fltVal val="0"/>
                                          </p:val>
                                        </p:tav>
                                        <p:tav tm="100000">
                                          <p:val>
                                            <p:strVal val="#ppt_w"/>
                                          </p:val>
                                        </p:tav>
                                      </p:tavLst>
                                    </p:anim>
                                    <p:anim calcmode="lin" valueType="num">
                                      <p:cBhvr>
                                        <p:cTn id="131" dur="600" fill="hold"/>
                                        <p:tgtEl>
                                          <p:spTgt spid="29"/>
                                        </p:tgtEl>
                                        <p:attrNameLst>
                                          <p:attrName>ppt_h</p:attrName>
                                        </p:attrNameLst>
                                      </p:cBhvr>
                                      <p:tavLst>
                                        <p:tav tm="0">
                                          <p:val>
                                            <p:fltVal val="0"/>
                                          </p:val>
                                        </p:tav>
                                        <p:tav tm="100000">
                                          <p:val>
                                            <p:strVal val="#ppt_h"/>
                                          </p:val>
                                        </p:tav>
                                      </p:tavLst>
                                    </p:anim>
                                    <p:animEffect transition="in" filter="fade">
                                      <p:cBhvr>
                                        <p:cTn id="132" dur="600"/>
                                        <p:tgtEl>
                                          <p:spTgt spid="29"/>
                                        </p:tgtEl>
                                      </p:cBhvr>
                                    </p:animEffect>
                                  </p:childTnLst>
                                </p:cTn>
                              </p:par>
                              <p:par>
                                <p:cTn id="133" presetID="53" presetClass="entr" presetSubtype="16" fill="hold" nodeType="withEffect">
                                  <p:stCondLst>
                                    <p:cond delay="200"/>
                                  </p:stCondLst>
                                  <p:childTnLst>
                                    <p:set>
                                      <p:cBhvr>
                                        <p:cTn id="134" dur="1" fill="hold">
                                          <p:stCondLst>
                                            <p:cond delay="0"/>
                                          </p:stCondLst>
                                        </p:cTn>
                                        <p:tgtEl>
                                          <p:spTgt spid="25"/>
                                        </p:tgtEl>
                                        <p:attrNameLst>
                                          <p:attrName>style.visibility</p:attrName>
                                        </p:attrNameLst>
                                      </p:cBhvr>
                                      <p:to>
                                        <p:strVal val="visible"/>
                                      </p:to>
                                    </p:set>
                                    <p:anim calcmode="lin" valueType="num">
                                      <p:cBhvr>
                                        <p:cTn id="135" dur="600" fill="hold"/>
                                        <p:tgtEl>
                                          <p:spTgt spid="25"/>
                                        </p:tgtEl>
                                        <p:attrNameLst>
                                          <p:attrName>ppt_w</p:attrName>
                                        </p:attrNameLst>
                                      </p:cBhvr>
                                      <p:tavLst>
                                        <p:tav tm="0">
                                          <p:val>
                                            <p:fltVal val="0"/>
                                          </p:val>
                                        </p:tav>
                                        <p:tav tm="100000">
                                          <p:val>
                                            <p:strVal val="#ppt_w"/>
                                          </p:val>
                                        </p:tav>
                                      </p:tavLst>
                                    </p:anim>
                                    <p:anim calcmode="lin" valueType="num">
                                      <p:cBhvr>
                                        <p:cTn id="136" dur="600" fill="hold"/>
                                        <p:tgtEl>
                                          <p:spTgt spid="25"/>
                                        </p:tgtEl>
                                        <p:attrNameLst>
                                          <p:attrName>ppt_h</p:attrName>
                                        </p:attrNameLst>
                                      </p:cBhvr>
                                      <p:tavLst>
                                        <p:tav tm="0">
                                          <p:val>
                                            <p:fltVal val="0"/>
                                          </p:val>
                                        </p:tav>
                                        <p:tav tm="100000">
                                          <p:val>
                                            <p:strVal val="#ppt_h"/>
                                          </p:val>
                                        </p:tav>
                                      </p:tavLst>
                                    </p:anim>
                                    <p:animEffect transition="in" filter="fade">
                                      <p:cBhvr>
                                        <p:cTn id="137" dur="600"/>
                                        <p:tgtEl>
                                          <p:spTgt spid="25"/>
                                        </p:tgtEl>
                                      </p:cBhvr>
                                    </p:animEffect>
                                  </p:childTnLst>
                                </p:cTn>
                              </p:par>
                            </p:childTnLst>
                          </p:cTn>
                        </p:par>
                        <p:par>
                          <p:cTn id="138" fill="hold">
                            <p:stCondLst>
                              <p:cond delay="7140"/>
                            </p:stCondLst>
                            <p:childTnLst>
                              <p:par>
                                <p:cTn id="139" presetID="52"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animScale>
                                      <p:cBhvr>
                                        <p:cTn id="141"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2" dur="1000" decel="50000" fill="hold">
                                          <p:stCondLst>
                                            <p:cond delay="0"/>
                                          </p:stCondLst>
                                        </p:cTn>
                                        <p:tgtEl>
                                          <p:spTgt spid="30"/>
                                        </p:tgtEl>
                                        <p:attrNameLst>
                                          <p:attrName>ppt_x</p:attrName>
                                          <p:attrName>ppt_y</p:attrName>
                                        </p:attrNameLst>
                                      </p:cBhvr>
                                    </p:animMotion>
                                    <p:animEffect transition="in" filter="fade">
                                      <p:cBhvr>
                                        <p:cTn id="143" dur="1000"/>
                                        <p:tgtEl>
                                          <p:spTgt spid="30"/>
                                        </p:tgtEl>
                                      </p:cBhvr>
                                    </p:animEffect>
                                  </p:childTnLst>
                                </p:cTn>
                              </p:par>
                              <p:par>
                                <p:cTn id="144" presetID="52" presetClass="entr" presetSubtype="0" fill="hold" grpId="0" nodeType="withEffect">
                                  <p:stCondLst>
                                    <p:cond delay="0"/>
                                  </p:stCondLst>
                                  <p:childTnLst>
                                    <p:set>
                                      <p:cBhvr>
                                        <p:cTn id="145" dur="1" fill="hold">
                                          <p:stCondLst>
                                            <p:cond delay="0"/>
                                          </p:stCondLst>
                                        </p:cTn>
                                        <p:tgtEl>
                                          <p:spTgt spid="31"/>
                                        </p:tgtEl>
                                        <p:attrNameLst>
                                          <p:attrName>style.visibility</p:attrName>
                                        </p:attrNameLst>
                                      </p:cBhvr>
                                      <p:to>
                                        <p:strVal val="visible"/>
                                      </p:to>
                                    </p:set>
                                    <p:animScale>
                                      <p:cBhvr>
                                        <p:cTn id="14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7" dur="1000" decel="50000" fill="hold">
                                          <p:stCondLst>
                                            <p:cond delay="0"/>
                                          </p:stCondLst>
                                        </p:cTn>
                                        <p:tgtEl>
                                          <p:spTgt spid="31"/>
                                        </p:tgtEl>
                                        <p:attrNameLst>
                                          <p:attrName>ppt_x</p:attrName>
                                          <p:attrName>ppt_y</p:attrName>
                                        </p:attrNameLst>
                                      </p:cBhvr>
                                    </p:animMotion>
                                    <p:animEffect transition="in" filter="fade">
                                      <p:cBhvr>
                                        <p:cTn id="148" dur="1000"/>
                                        <p:tgtEl>
                                          <p:spTgt spid="31"/>
                                        </p:tgtEl>
                                      </p:cBhvr>
                                    </p:animEffect>
                                  </p:childTnLst>
                                </p:cTn>
                              </p:par>
                              <p:par>
                                <p:cTn id="149" presetID="52" presetClass="entr" presetSubtype="0" fill="hold" grpId="0" nodeType="withEffect">
                                  <p:stCondLst>
                                    <p:cond delay="200"/>
                                  </p:stCondLst>
                                  <p:childTnLst>
                                    <p:set>
                                      <p:cBhvr>
                                        <p:cTn id="150" dur="1" fill="hold">
                                          <p:stCondLst>
                                            <p:cond delay="0"/>
                                          </p:stCondLst>
                                        </p:cTn>
                                        <p:tgtEl>
                                          <p:spTgt spid="33"/>
                                        </p:tgtEl>
                                        <p:attrNameLst>
                                          <p:attrName>style.visibility</p:attrName>
                                        </p:attrNameLst>
                                      </p:cBhvr>
                                      <p:to>
                                        <p:strVal val="visible"/>
                                      </p:to>
                                    </p:set>
                                    <p:animScale>
                                      <p:cBhvr>
                                        <p:cTn id="151"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2" dur="1000" decel="50000" fill="hold">
                                          <p:stCondLst>
                                            <p:cond delay="0"/>
                                          </p:stCondLst>
                                        </p:cTn>
                                        <p:tgtEl>
                                          <p:spTgt spid="33"/>
                                        </p:tgtEl>
                                        <p:attrNameLst>
                                          <p:attrName>ppt_x</p:attrName>
                                          <p:attrName>ppt_y</p:attrName>
                                        </p:attrNameLst>
                                      </p:cBhvr>
                                    </p:animMotion>
                                    <p:animEffect transition="in" filter="fade">
                                      <p:cBhvr>
                                        <p:cTn id="153" dur="1000"/>
                                        <p:tgtEl>
                                          <p:spTgt spid="33"/>
                                        </p:tgtEl>
                                      </p:cBhvr>
                                    </p:animEffect>
                                  </p:childTnLst>
                                </p:cTn>
                              </p:par>
                              <p:par>
                                <p:cTn id="154" presetID="52" presetClass="entr" presetSubtype="0" fill="hold" grpId="0" nodeType="withEffect">
                                  <p:stCondLst>
                                    <p:cond delay="200"/>
                                  </p:stCondLst>
                                  <p:childTnLst>
                                    <p:set>
                                      <p:cBhvr>
                                        <p:cTn id="155" dur="1" fill="hold">
                                          <p:stCondLst>
                                            <p:cond delay="0"/>
                                          </p:stCondLst>
                                        </p:cTn>
                                        <p:tgtEl>
                                          <p:spTgt spid="32"/>
                                        </p:tgtEl>
                                        <p:attrNameLst>
                                          <p:attrName>style.visibility</p:attrName>
                                        </p:attrNameLst>
                                      </p:cBhvr>
                                      <p:to>
                                        <p:strVal val="visible"/>
                                      </p:to>
                                    </p:set>
                                    <p:animScale>
                                      <p:cBhvr>
                                        <p:cTn id="15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7" dur="1000" decel="50000" fill="hold">
                                          <p:stCondLst>
                                            <p:cond delay="0"/>
                                          </p:stCondLst>
                                        </p:cTn>
                                        <p:tgtEl>
                                          <p:spTgt spid="32"/>
                                        </p:tgtEl>
                                        <p:attrNameLst>
                                          <p:attrName>ppt_x</p:attrName>
                                          <p:attrName>ppt_y</p:attrName>
                                        </p:attrNameLst>
                                      </p:cBhvr>
                                    </p:animMotion>
                                    <p:animEffect transition="in" filter="fade">
                                      <p:cBhvr>
                                        <p:cTn id="158" dur="1000"/>
                                        <p:tgtEl>
                                          <p:spTgt spid="32"/>
                                        </p:tgtEl>
                                      </p:cBhvr>
                                    </p:animEffect>
                                  </p:childTnLst>
                                </p:cTn>
                              </p:par>
                              <p:par>
                                <p:cTn id="159" presetID="52" presetClass="entr" presetSubtype="0" fill="hold" grpId="0" nodeType="withEffect">
                                  <p:stCondLst>
                                    <p:cond delay="400"/>
                                  </p:stCondLst>
                                  <p:childTnLst>
                                    <p:set>
                                      <p:cBhvr>
                                        <p:cTn id="160" dur="1" fill="hold">
                                          <p:stCondLst>
                                            <p:cond delay="0"/>
                                          </p:stCondLst>
                                        </p:cTn>
                                        <p:tgtEl>
                                          <p:spTgt spid="35"/>
                                        </p:tgtEl>
                                        <p:attrNameLst>
                                          <p:attrName>style.visibility</p:attrName>
                                        </p:attrNameLst>
                                      </p:cBhvr>
                                      <p:to>
                                        <p:strVal val="visible"/>
                                      </p:to>
                                    </p:set>
                                    <p:animScale>
                                      <p:cBhvr>
                                        <p:cTn id="16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2" dur="1000" decel="50000" fill="hold">
                                          <p:stCondLst>
                                            <p:cond delay="0"/>
                                          </p:stCondLst>
                                        </p:cTn>
                                        <p:tgtEl>
                                          <p:spTgt spid="35"/>
                                        </p:tgtEl>
                                        <p:attrNameLst>
                                          <p:attrName>ppt_x</p:attrName>
                                          <p:attrName>ppt_y</p:attrName>
                                        </p:attrNameLst>
                                      </p:cBhvr>
                                    </p:animMotion>
                                    <p:animEffect transition="in" filter="fade">
                                      <p:cBhvr>
                                        <p:cTn id="163" dur="1000"/>
                                        <p:tgtEl>
                                          <p:spTgt spid="35"/>
                                        </p:tgtEl>
                                      </p:cBhvr>
                                    </p:animEffect>
                                  </p:childTnLst>
                                </p:cTn>
                              </p:par>
                              <p:par>
                                <p:cTn id="164" presetID="52" presetClass="entr" presetSubtype="0" fill="hold" grpId="0" nodeType="withEffect">
                                  <p:stCondLst>
                                    <p:cond delay="400"/>
                                  </p:stCondLst>
                                  <p:childTnLst>
                                    <p:set>
                                      <p:cBhvr>
                                        <p:cTn id="165" dur="1" fill="hold">
                                          <p:stCondLst>
                                            <p:cond delay="0"/>
                                          </p:stCondLst>
                                        </p:cTn>
                                        <p:tgtEl>
                                          <p:spTgt spid="34"/>
                                        </p:tgtEl>
                                        <p:attrNameLst>
                                          <p:attrName>style.visibility</p:attrName>
                                        </p:attrNameLst>
                                      </p:cBhvr>
                                      <p:to>
                                        <p:strVal val="visible"/>
                                      </p:to>
                                    </p:set>
                                    <p:animScale>
                                      <p:cBhvr>
                                        <p:cTn id="16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7" dur="1000" decel="50000" fill="hold">
                                          <p:stCondLst>
                                            <p:cond delay="0"/>
                                          </p:stCondLst>
                                        </p:cTn>
                                        <p:tgtEl>
                                          <p:spTgt spid="34"/>
                                        </p:tgtEl>
                                        <p:attrNameLst>
                                          <p:attrName>ppt_x</p:attrName>
                                          <p:attrName>ppt_y</p:attrName>
                                        </p:attrNameLst>
                                      </p:cBhvr>
                                    </p:animMotion>
                                    <p:animEffect transition="in" filter="fade">
                                      <p:cBhvr>
                                        <p:cTn id="168" dur="1000"/>
                                        <p:tgtEl>
                                          <p:spTgt spid="34"/>
                                        </p:tgtEl>
                                      </p:cBhvr>
                                    </p:animEffect>
                                  </p:childTnLst>
                                </p:cTn>
                              </p:par>
                              <p:par>
                                <p:cTn id="169" presetID="52" presetClass="entr" presetSubtype="0" fill="hold" grpId="0" nodeType="withEffect">
                                  <p:stCondLst>
                                    <p:cond delay="600"/>
                                  </p:stCondLst>
                                  <p:childTnLst>
                                    <p:set>
                                      <p:cBhvr>
                                        <p:cTn id="170" dur="1" fill="hold">
                                          <p:stCondLst>
                                            <p:cond delay="0"/>
                                          </p:stCondLst>
                                        </p:cTn>
                                        <p:tgtEl>
                                          <p:spTgt spid="37"/>
                                        </p:tgtEl>
                                        <p:attrNameLst>
                                          <p:attrName>style.visibility</p:attrName>
                                        </p:attrNameLst>
                                      </p:cBhvr>
                                      <p:to>
                                        <p:strVal val="visible"/>
                                      </p:to>
                                    </p:set>
                                    <p:animScale>
                                      <p:cBhvr>
                                        <p:cTn id="17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2" dur="1000" decel="50000" fill="hold">
                                          <p:stCondLst>
                                            <p:cond delay="0"/>
                                          </p:stCondLst>
                                        </p:cTn>
                                        <p:tgtEl>
                                          <p:spTgt spid="37"/>
                                        </p:tgtEl>
                                        <p:attrNameLst>
                                          <p:attrName>ppt_x</p:attrName>
                                          <p:attrName>ppt_y</p:attrName>
                                        </p:attrNameLst>
                                      </p:cBhvr>
                                    </p:animMotion>
                                    <p:animEffect transition="in" filter="fade">
                                      <p:cBhvr>
                                        <p:cTn id="173" dur="1000"/>
                                        <p:tgtEl>
                                          <p:spTgt spid="37"/>
                                        </p:tgtEl>
                                      </p:cBhvr>
                                    </p:animEffect>
                                  </p:childTnLst>
                                </p:cTn>
                              </p:par>
                              <p:par>
                                <p:cTn id="174" presetID="52" presetClass="entr" presetSubtype="0" fill="hold" grpId="0" nodeType="withEffect">
                                  <p:stCondLst>
                                    <p:cond delay="600"/>
                                  </p:stCondLst>
                                  <p:childTnLst>
                                    <p:set>
                                      <p:cBhvr>
                                        <p:cTn id="175" dur="1" fill="hold">
                                          <p:stCondLst>
                                            <p:cond delay="0"/>
                                          </p:stCondLst>
                                        </p:cTn>
                                        <p:tgtEl>
                                          <p:spTgt spid="36"/>
                                        </p:tgtEl>
                                        <p:attrNameLst>
                                          <p:attrName>style.visibility</p:attrName>
                                        </p:attrNameLst>
                                      </p:cBhvr>
                                      <p:to>
                                        <p:strVal val="visible"/>
                                      </p:to>
                                    </p:set>
                                    <p:animScale>
                                      <p:cBhvr>
                                        <p:cTn id="17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7" dur="1000" decel="50000" fill="hold">
                                          <p:stCondLst>
                                            <p:cond delay="0"/>
                                          </p:stCondLst>
                                        </p:cTn>
                                        <p:tgtEl>
                                          <p:spTgt spid="36"/>
                                        </p:tgtEl>
                                        <p:attrNameLst>
                                          <p:attrName>ppt_x</p:attrName>
                                          <p:attrName>ppt_y</p:attrName>
                                        </p:attrNameLst>
                                      </p:cBhvr>
                                    </p:animMotion>
                                    <p:animEffect transition="in" filter="fade">
                                      <p:cBhvr>
                                        <p:cTn id="178" dur="1000"/>
                                        <p:tgtEl>
                                          <p:spTgt spid="36"/>
                                        </p:tgtEl>
                                      </p:cBhvr>
                                    </p:animEffect>
                                  </p:childTnLst>
                                </p:cTn>
                              </p:par>
                            </p:childTnLst>
                          </p:cTn>
                        </p:par>
                        <p:par>
                          <p:cTn id="179" fill="hold">
                            <p:stCondLst>
                              <p:cond delay="8740"/>
                            </p:stCondLst>
                            <p:childTnLst>
                              <p:par>
                                <p:cTn id="180" presetID="2" presetClass="entr" presetSubtype="9" fill="hold" grpId="0" nodeType="afterEffect">
                                  <p:stCondLst>
                                    <p:cond delay="0"/>
                                  </p:stCondLst>
                                  <p:childTnLst>
                                    <p:set>
                                      <p:cBhvr>
                                        <p:cTn id="181" dur="1" fill="hold">
                                          <p:stCondLst>
                                            <p:cond delay="0"/>
                                          </p:stCondLst>
                                        </p:cTn>
                                        <p:tgtEl>
                                          <p:spTgt spid="7"/>
                                        </p:tgtEl>
                                        <p:attrNameLst>
                                          <p:attrName>style.visibility</p:attrName>
                                        </p:attrNameLst>
                                      </p:cBhvr>
                                      <p:to>
                                        <p:strVal val="visible"/>
                                      </p:to>
                                    </p:set>
                                    <p:anim calcmode="lin" valueType="num">
                                      <p:cBhvr additive="base">
                                        <p:cTn id="182" dur="500" fill="hold"/>
                                        <p:tgtEl>
                                          <p:spTgt spid="7"/>
                                        </p:tgtEl>
                                        <p:attrNameLst>
                                          <p:attrName>ppt_x</p:attrName>
                                        </p:attrNameLst>
                                      </p:cBhvr>
                                      <p:tavLst>
                                        <p:tav tm="0">
                                          <p:val>
                                            <p:strVal val="0-#ppt_w/2"/>
                                          </p:val>
                                        </p:tav>
                                        <p:tav tm="100000">
                                          <p:val>
                                            <p:strVal val="#ppt_x"/>
                                          </p:val>
                                        </p:tav>
                                      </p:tavLst>
                                    </p:anim>
                                    <p:anim calcmode="lin" valueType="num">
                                      <p:cBhvr additive="base">
                                        <p:cTn id="183" dur="500" fill="hold"/>
                                        <p:tgtEl>
                                          <p:spTgt spid="7"/>
                                        </p:tgtEl>
                                        <p:attrNameLst>
                                          <p:attrName>ppt_y</p:attrName>
                                        </p:attrNameLst>
                                      </p:cBhvr>
                                      <p:tavLst>
                                        <p:tav tm="0">
                                          <p:val>
                                            <p:strVal val="0-#ppt_h/2"/>
                                          </p:val>
                                        </p:tav>
                                        <p:tav tm="100000">
                                          <p:val>
                                            <p:strVal val="#ppt_y"/>
                                          </p:val>
                                        </p:tav>
                                      </p:tavLst>
                                    </p:anim>
                                  </p:childTnLst>
                                </p:cTn>
                              </p:par>
                            </p:childTnLst>
                          </p:cTn>
                        </p:par>
                        <p:par>
                          <p:cTn id="184" fill="hold">
                            <p:stCondLst>
                              <p:cond delay="9240"/>
                            </p:stCondLst>
                            <p:childTnLst>
                              <p:par>
                                <p:cTn id="185" presetID="2" presetClass="entr" presetSubtype="12" fill="hold" grpId="0" nodeType="afterEffect">
                                  <p:stCondLst>
                                    <p:cond delay="0"/>
                                  </p:stCondLst>
                                  <p:childTnLst>
                                    <p:set>
                                      <p:cBhvr>
                                        <p:cTn id="186" dur="1" fill="hold">
                                          <p:stCondLst>
                                            <p:cond delay="0"/>
                                          </p:stCondLst>
                                        </p:cTn>
                                        <p:tgtEl>
                                          <p:spTgt spid="9"/>
                                        </p:tgtEl>
                                        <p:attrNameLst>
                                          <p:attrName>style.visibility</p:attrName>
                                        </p:attrNameLst>
                                      </p:cBhvr>
                                      <p:to>
                                        <p:strVal val="visible"/>
                                      </p:to>
                                    </p:set>
                                    <p:anim calcmode="lin" valueType="num">
                                      <p:cBhvr additive="base">
                                        <p:cTn id="187" dur="500" fill="hold"/>
                                        <p:tgtEl>
                                          <p:spTgt spid="9"/>
                                        </p:tgtEl>
                                        <p:attrNameLst>
                                          <p:attrName>ppt_x</p:attrName>
                                        </p:attrNameLst>
                                      </p:cBhvr>
                                      <p:tavLst>
                                        <p:tav tm="0">
                                          <p:val>
                                            <p:strVal val="0-#ppt_w/2"/>
                                          </p:val>
                                        </p:tav>
                                        <p:tav tm="100000">
                                          <p:val>
                                            <p:strVal val="#ppt_x"/>
                                          </p:val>
                                        </p:tav>
                                      </p:tavLst>
                                    </p:anim>
                                    <p:anim calcmode="lin" valueType="num">
                                      <p:cBhvr additive="base">
                                        <p:cTn id="188" dur="500" fill="hold"/>
                                        <p:tgtEl>
                                          <p:spTgt spid="9"/>
                                        </p:tgtEl>
                                        <p:attrNameLst>
                                          <p:attrName>ppt_y</p:attrName>
                                        </p:attrNameLst>
                                      </p:cBhvr>
                                      <p:tavLst>
                                        <p:tav tm="0">
                                          <p:val>
                                            <p:strVal val="1+#ppt_h/2"/>
                                          </p:val>
                                        </p:tav>
                                        <p:tav tm="100000">
                                          <p:val>
                                            <p:strVal val="#ppt_y"/>
                                          </p:val>
                                        </p:tav>
                                      </p:tavLst>
                                    </p:anim>
                                  </p:childTnLst>
                                </p:cTn>
                              </p:par>
                            </p:childTnLst>
                          </p:cTn>
                        </p:par>
                        <p:par>
                          <p:cTn id="189" fill="hold">
                            <p:stCondLst>
                              <p:cond delay="9740"/>
                            </p:stCondLst>
                            <p:childTnLst>
                              <p:par>
                                <p:cTn id="190" presetID="2" presetClass="entr" presetSubtype="9" fill="hold" grpId="0" nodeType="afterEffect">
                                  <p:stCondLst>
                                    <p:cond delay="0"/>
                                  </p:stCondLst>
                                  <p:childTnLst>
                                    <p:set>
                                      <p:cBhvr>
                                        <p:cTn id="191" dur="1" fill="hold">
                                          <p:stCondLst>
                                            <p:cond delay="0"/>
                                          </p:stCondLst>
                                        </p:cTn>
                                        <p:tgtEl>
                                          <p:spTgt spid="8"/>
                                        </p:tgtEl>
                                        <p:attrNameLst>
                                          <p:attrName>style.visibility</p:attrName>
                                        </p:attrNameLst>
                                      </p:cBhvr>
                                      <p:to>
                                        <p:strVal val="visible"/>
                                      </p:to>
                                    </p:set>
                                    <p:anim calcmode="lin" valueType="num">
                                      <p:cBhvr additive="base">
                                        <p:cTn id="192" dur="500" fill="hold"/>
                                        <p:tgtEl>
                                          <p:spTgt spid="8"/>
                                        </p:tgtEl>
                                        <p:attrNameLst>
                                          <p:attrName>ppt_x</p:attrName>
                                        </p:attrNameLst>
                                      </p:cBhvr>
                                      <p:tavLst>
                                        <p:tav tm="0">
                                          <p:val>
                                            <p:strVal val="0-#ppt_w/2"/>
                                          </p:val>
                                        </p:tav>
                                        <p:tav tm="100000">
                                          <p:val>
                                            <p:strVal val="#ppt_x"/>
                                          </p:val>
                                        </p:tav>
                                      </p:tavLst>
                                    </p:anim>
                                    <p:anim calcmode="lin" valueType="num">
                                      <p:cBhvr additive="base">
                                        <p:cTn id="19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animBg="1"/>
      <p:bldP spid="9" grpId="0" animBg="1"/>
      <p:bldP spid="13" grpId="0"/>
      <p:bldP spid="17" grpId="0"/>
      <p:bldP spid="21" grpId="0"/>
      <p:bldP spid="29" grpId="0"/>
      <p:bldP spid="30" grpId="0" animBg="1"/>
      <p:bldP spid="31" grpId="0"/>
      <p:bldP spid="32" grpId="0" animBg="1"/>
      <p:bldP spid="33" grpId="0"/>
      <p:bldP spid="34" grpId="0" animBg="1"/>
      <p:bldP spid="35" grpId="0"/>
      <p:bldP spid="36" grpId="0" animBg="1"/>
      <p:bldP spid="37" grpId="0"/>
      <p:bldP spid="2"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具体目标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AutoShape 593"/>
          <p:cNvSpPr>
            <a:spLocks noChangeArrowheads="1"/>
          </p:cNvSpPr>
          <p:nvPr/>
        </p:nvSpPr>
        <p:spPr bwMode="auto">
          <a:xfrm rot="10800000" flipH="1" flipV="1">
            <a:off x="2622741" y="3609644"/>
            <a:ext cx="675206" cy="540165"/>
          </a:xfrm>
          <a:prstGeom prst="rightArrow">
            <a:avLst>
              <a:gd name="adj1" fmla="val 60857"/>
              <a:gd name="adj2" fmla="val 56907"/>
            </a:avLst>
          </a:prstGeom>
          <a:solidFill>
            <a:schemeClr val="accent6"/>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8" name="Oval 2"/>
          <p:cNvSpPr>
            <a:spLocks noChangeAspect="1" noChangeArrowheads="1"/>
          </p:cNvSpPr>
          <p:nvPr/>
        </p:nvSpPr>
        <p:spPr bwMode="auto">
          <a:xfrm>
            <a:off x="1139652" y="3168115"/>
            <a:ext cx="1422736" cy="1423231"/>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9" name="TextBox 147"/>
          <p:cNvSpPr txBox="1">
            <a:spLocks noChangeArrowheads="1"/>
          </p:cNvSpPr>
          <p:nvPr/>
        </p:nvSpPr>
        <p:spPr bwMode="auto">
          <a:xfrm>
            <a:off x="1310960"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初步</a:t>
            </a:r>
            <a:endParaRPr lang="en-US" altLang="zh-CN" sz="2000" dirty="0">
              <a:solidFill>
                <a:srgbClr val="F8F8F8"/>
              </a:solidFill>
              <a:latin typeface="+mn-ea"/>
              <a:ea typeface="+mn-ea"/>
            </a:endParaRPr>
          </a:p>
          <a:p>
            <a:pPr algn="ctr"/>
            <a:r>
              <a:rPr lang="zh-CN" altLang="en-US" sz="2000" dirty="0">
                <a:solidFill>
                  <a:srgbClr val="F8F8F8"/>
                </a:solidFill>
                <a:latin typeface="+mn-ea"/>
                <a:ea typeface="+mn-ea"/>
              </a:rPr>
              <a:t>目标</a:t>
            </a:r>
          </a:p>
        </p:txBody>
      </p:sp>
      <p:sp>
        <p:nvSpPr>
          <p:cNvPr id="10" name="圆角矩形 9"/>
          <p:cNvSpPr/>
          <p:nvPr/>
        </p:nvSpPr>
        <p:spPr bwMode="auto">
          <a:xfrm>
            <a:off x="5835306" y="3766109"/>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1" name="矩形 87"/>
          <p:cNvSpPr>
            <a:spLocks noChangeArrowheads="1"/>
          </p:cNvSpPr>
          <p:nvPr/>
        </p:nvSpPr>
        <p:spPr bwMode="auto">
          <a:xfrm>
            <a:off x="5950814" y="3838699"/>
            <a:ext cx="493488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2" name="圆角矩形 11"/>
          <p:cNvSpPr/>
          <p:nvPr/>
        </p:nvSpPr>
        <p:spPr bwMode="auto">
          <a:xfrm>
            <a:off x="5835306" y="491823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3" name="矩形 87"/>
          <p:cNvSpPr>
            <a:spLocks noChangeArrowheads="1"/>
          </p:cNvSpPr>
          <p:nvPr/>
        </p:nvSpPr>
        <p:spPr bwMode="auto">
          <a:xfrm>
            <a:off x="5950814" y="5009295"/>
            <a:ext cx="4934880" cy="679396"/>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4" name="圆角矩形 13"/>
          <p:cNvSpPr/>
          <p:nvPr/>
        </p:nvSpPr>
        <p:spPr bwMode="auto">
          <a:xfrm>
            <a:off x="5835306" y="2564905"/>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5" name="矩形 87"/>
          <p:cNvSpPr>
            <a:spLocks noChangeArrowheads="1"/>
          </p:cNvSpPr>
          <p:nvPr/>
        </p:nvSpPr>
        <p:spPr bwMode="auto">
          <a:xfrm>
            <a:off x="5950812" y="2687976"/>
            <a:ext cx="4756081"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6" name="圆角矩形 15"/>
          <p:cNvSpPr/>
          <p:nvPr/>
        </p:nvSpPr>
        <p:spPr bwMode="auto">
          <a:xfrm>
            <a:off x="5835306" y="141277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7" name="矩形 87"/>
          <p:cNvSpPr>
            <a:spLocks noChangeArrowheads="1"/>
          </p:cNvSpPr>
          <p:nvPr/>
        </p:nvSpPr>
        <p:spPr bwMode="auto">
          <a:xfrm>
            <a:off x="6026375" y="1484784"/>
            <a:ext cx="468052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cxnSp>
        <p:nvCxnSpPr>
          <p:cNvPr id="18" name="直接连接符 17"/>
          <p:cNvCxnSpPr>
            <a:stCxn id="21" idx="7"/>
            <a:endCxn id="16" idx="1"/>
          </p:cNvCxnSpPr>
          <p:nvPr/>
        </p:nvCxnSpPr>
        <p:spPr bwMode="auto">
          <a:xfrm flipV="1">
            <a:off x="4877300" y="1892295"/>
            <a:ext cx="958007" cy="136915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a:endCxn id="14" idx="1"/>
          </p:cNvCxnSpPr>
          <p:nvPr/>
        </p:nvCxnSpPr>
        <p:spPr bwMode="auto">
          <a:xfrm flipV="1">
            <a:off x="4980654" y="3044423"/>
            <a:ext cx="854651" cy="397399"/>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a:endCxn id="10" idx="1"/>
          </p:cNvCxnSpPr>
          <p:nvPr/>
        </p:nvCxnSpPr>
        <p:spPr bwMode="auto">
          <a:xfrm>
            <a:off x="4996421" y="4194208"/>
            <a:ext cx="838886" cy="5142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 2"/>
          <p:cNvSpPr>
            <a:spLocks noChangeAspect="1" noChangeArrowheads="1"/>
          </p:cNvSpPr>
          <p:nvPr/>
        </p:nvSpPr>
        <p:spPr bwMode="auto">
          <a:xfrm>
            <a:off x="3384277" y="3005343"/>
            <a:ext cx="1749182" cy="1748768"/>
          </a:xfrm>
          <a:prstGeom prst="ellipse">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25" name="TextBox 147"/>
          <p:cNvSpPr txBox="1">
            <a:spLocks noChangeArrowheads="1"/>
          </p:cNvSpPr>
          <p:nvPr/>
        </p:nvSpPr>
        <p:spPr bwMode="auto">
          <a:xfrm>
            <a:off x="3683324"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进一步目标</a:t>
            </a:r>
          </a:p>
        </p:txBody>
      </p:sp>
      <p:cxnSp>
        <p:nvCxnSpPr>
          <p:cNvPr id="26" name="直接连接符 25"/>
          <p:cNvCxnSpPr/>
          <p:nvPr/>
        </p:nvCxnSpPr>
        <p:spPr bwMode="auto">
          <a:xfrm>
            <a:off x="4877300" y="4281277"/>
            <a:ext cx="958007" cy="1066635"/>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46860337"/>
      </p:ext>
    </p:extLst>
  </p:cSld>
  <p:clrMapOvr>
    <a:masterClrMapping/>
  </p:clrMapOvr>
  <p:transition spd="slow" advTm="649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300" fill="hold"/>
                                        <p:tgtEl>
                                          <p:spTgt spid="8"/>
                                        </p:tgtEl>
                                        <p:attrNameLst>
                                          <p:attrName>ppt_w</p:attrName>
                                        </p:attrNameLst>
                                      </p:cBhvr>
                                      <p:tavLst>
                                        <p:tav tm="0">
                                          <p:val>
                                            <p:fltVal val="0"/>
                                          </p:val>
                                        </p:tav>
                                        <p:tav tm="100000">
                                          <p:val>
                                            <p:strVal val="#ppt_w"/>
                                          </p:val>
                                        </p:tav>
                                      </p:tavLst>
                                    </p:anim>
                                    <p:anim calcmode="lin" valueType="num">
                                      <p:cBhvr>
                                        <p:cTn id="25" dur="300" fill="hold"/>
                                        <p:tgtEl>
                                          <p:spTgt spid="8"/>
                                        </p:tgtEl>
                                        <p:attrNameLst>
                                          <p:attrName>ppt_h</p:attrName>
                                        </p:attrNameLst>
                                      </p:cBhvr>
                                      <p:tavLst>
                                        <p:tav tm="0">
                                          <p:val>
                                            <p:fltVal val="0"/>
                                          </p:val>
                                        </p:tav>
                                        <p:tav tm="100000">
                                          <p:val>
                                            <p:strVal val="#ppt_h"/>
                                          </p:val>
                                        </p:tav>
                                      </p:tavLst>
                                    </p:anim>
                                    <p:animEffect transition="in" filter="fade">
                                      <p:cBhvr>
                                        <p:cTn id="26" dur="3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300" fill="hold"/>
                                        <p:tgtEl>
                                          <p:spTgt spid="9"/>
                                        </p:tgtEl>
                                        <p:attrNameLst>
                                          <p:attrName>ppt_w</p:attrName>
                                        </p:attrNameLst>
                                      </p:cBhvr>
                                      <p:tavLst>
                                        <p:tav tm="0">
                                          <p:val>
                                            <p:fltVal val="0"/>
                                          </p:val>
                                        </p:tav>
                                        <p:tav tm="100000">
                                          <p:val>
                                            <p:strVal val="#ppt_w"/>
                                          </p:val>
                                        </p:tav>
                                      </p:tavLst>
                                    </p:anim>
                                    <p:anim calcmode="lin" valueType="num">
                                      <p:cBhvr>
                                        <p:cTn id="30" dur="300" fill="hold"/>
                                        <p:tgtEl>
                                          <p:spTgt spid="9"/>
                                        </p:tgtEl>
                                        <p:attrNameLst>
                                          <p:attrName>ppt_h</p:attrName>
                                        </p:attrNameLst>
                                      </p:cBhvr>
                                      <p:tavLst>
                                        <p:tav tm="0">
                                          <p:val>
                                            <p:fltVal val="0"/>
                                          </p:val>
                                        </p:tav>
                                        <p:tav tm="100000">
                                          <p:val>
                                            <p:strVal val="#ppt_h"/>
                                          </p:val>
                                        </p:tav>
                                      </p:tavLst>
                                    </p:anim>
                                    <p:animEffect transition="in" filter="fade">
                                      <p:cBhvr>
                                        <p:cTn id="31" dur="300"/>
                                        <p:tgtEl>
                                          <p:spTgt spid="9"/>
                                        </p:tgtEl>
                                      </p:cBhvr>
                                    </p:animEffect>
                                  </p:childTnLst>
                                </p:cTn>
                              </p:par>
                            </p:childTnLst>
                          </p:cTn>
                        </p:par>
                        <p:par>
                          <p:cTn id="32" fill="hold">
                            <p:stCondLst>
                              <p:cond delay="162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300" fill="hold"/>
                                        <p:tgtEl>
                                          <p:spTgt spid="25"/>
                                        </p:tgtEl>
                                        <p:attrNameLst>
                                          <p:attrName>ppt_w</p:attrName>
                                        </p:attrNameLst>
                                      </p:cBhvr>
                                      <p:tavLst>
                                        <p:tav tm="0">
                                          <p:val>
                                            <p:fltVal val="0"/>
                                          </p:val>
                                        </p:tav>
                                        <p:tav tm="100000">
                                          <p:val>
                                            <p:strVal val="#ppt_w"/>
                                          </p:val>
                                        </p:tav>
                                      </p:tavLst>
                                    </p:anim>
                                    <p:anim calcmode="lin" valueType="num">
                                      <p:cBhvr>
                                        <p:cTn id="36" dur="300" fill="hold"/>
                                        <p:tgtEl>
                                          <p:spTgt spid="25"/>
                                        </p:tgtEl>
                                        <p:attrNameLst>
                                          <p:attrName>ppt_h</p:attrName>
                                        </p:attrNameLst>
                                      </p:cBhvr>
                                      <p:tavLst>
                                        <p:tav tm="0">
                                          <p:val>
                                            <p:fltVal val="0"/>
                                          </p:val>
                                        </p:tav>
                                        <p:tav tm="100000">
                                          <p:val>
                                            <p:strVal val="#ppt_h"/>
                                          </p:val>
                                        </p:tav>
                                      </p:tavLst>
                                    </p:anim>
                                    <p:animEffect transition="in" filter="fade">
                                      <p:cBhvr>
                                        <p:cTn id="37" dur="3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Effect transition="in" filter="fade">
                                      <p:cBhvr>
                                        <p:cTn id="42" dur="300"/>
                                        <p:tgtEl>
                                          <p:spTgt spid="21"/>
                                        </p:tgtEl>
                                      </p:cBhvr>
                                    </p:animEffect>
                                  </p:childTnLst>
                                </p:cTn>
                              </p:par>
                            </p:childTnLst>
                          </p:cTn>
                        </p:par>
                        <p:par>
                          <p:cTn id="43" fill="hold">
                            <p:stCondLst>
                              <p:cond delay="1920"/>
                            </p:stCondLst>
                            <p:childTnLst>
                              <p:par>
                                <p:cTn id="44" presetID="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par>
                          <p:cTn id="48" fill="hold">
                            <p:stCondLst>
                              <p:cond delay="2420"/>
                            </p:stCondLst>
                            <p:childTnLst>
                              <p:par>
                                <p:cTn id="49" presetID="2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500"/>
                                        <p:tgtEl>
                                          <p:spTgt spid="18"/>
                                        </p:tgtEl>
                                      </p:cBhvr>
                                    </p:animEffect>
                                  </p:childTnLst>
                                </p:cTn>
                              </p:par>
                            </p:childTnLst>
                          </p:cTn>
                        </p:par>
                        <p:par>
                          <p:cTn id="52" fill="hold">
                            <p:stCondLst>
                              <p:cond delay="2920"/>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3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300"/>
                                        <p:tgtEl>
                                          <p:spTgt spid="17"/>
                                        </p:tgtEl>
                                      </p:cBhvr>
                                    </p:animEffect>
                                  </p:childTnLst>
                                </p:cTn>
                              </p:par>
                            </p:childTnLst>
                          </p:cTn>
                        </p:par>
                        <p:par>
                          <p:cTn id="59" fill="hold">
                            <p:stCondLst>
                              <p:cond delay="3220"/>
                            </p:stCondLst>
                            <p:childTnLst>
                              <p:par>
                                <p:cTn id="60" presetID="2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372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3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300"/>
                                        <p:tgtEl>
                                          <p:spTgt spid="14"/>
                                        </p:tgtEl>
                                      </p:cBhvr>
                                    </p:animEffect>
                                  </p:childTnLst>
                                </p:cTn>
                              </p:par>
                            </p:childTnLst>
                          </p:cTn>
                        </p:par>
                        <p:par>
                          <p:cTn id="70" fill="hold">
                            <p:stCondLst>
                              <p:cond delay="4020"/>
                            </p:stCondLst>
                            <p:childTnLst>
                              <p:par>
                                <p:cTn id="71" presetID="22" presetClass="entr" presetSubtype="8"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452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3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300"/>
                                        <p:tgtEl>
                                          <p:spTgt spid="10"/>
                                        </p:tgtEl>
                                      </p:cBhvr>
                                    </p:animEffect>
                                  </p:childTnLst>
                                </p:cTn>
                              </p:par>
                            </p:childTnLst>
                          </p:cTn>
                        </p:par>
                        <p:par>
                          <p:cTn id="81" fill="hold">
                            <p:stCondLst>
                              <p:cond delay="4820"/>
                            </p:stCondLst>
                            <p:childTnLst>
                              <p:par>
                                <p:cTn id="82" presetID="22" presetClass="entr" presetSubtype="8"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par>
                          <p:cTn id="85" fill="hold">
                            <p:stCondLst>
                              <p:cond delay="5320"/>
                            </p:stCondLst>
                            <p:childTnLst>
                              <p:par>
                                <p:cTn id="86" presetID="22" presetClass="entr" presetSubtype="8"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3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left)">
                                      <p:cBhvr>
                                        <p:cTn id="91"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7" grpId="0" animBg="1"/>
      <p:bldP spid="8" grpId="0" animBg="1"/>
      <p:bldP spid="9" grpId="0"/>
      <p:bldP spid="10" grpId="0" animBg="1"/>
      <p:bldP spid="11" grpId="0"/>
      <p:bldP spid="12" grpId="0" animBg="1"/>
      <p:bldP spid="13" grpId="0"/>
      <p:bldP spid="14" grpId="0" animBg="1"/>
      <p:bldP spid="15" grpId="0"/>
      <p:bldP spid="16" grpId="0" animBg="1"/>
      <p:bldP spid="17" grpId="0"/>
      <p:bldP spid="21"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cxnSp>
        <p:nvCxnSpPr>
          <p:cNvPr id="23" name="直接箭头连接符 22"/>
          <p:cNvCxnSpPr/>
          <p:nvPr/>
        </p:nvCxnSpPr>
        <p:spPr>
          <a:xfrm flipV="1">
            <a:off x="1746839" y="1566425"/>
            <a:ext cx="1" cy="4477251"/>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箭头连接符 23"/>
          <p:cNvCxnSpPr/>
          <p:nvPr/>
        </p:nvCxnSpPr>
        <p:spPr>
          <a:xfrm>
            <a:off x="1747499" y="6043675"/>
            <a:ext cx="8959396" cy="77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 name="组合 28"/>
          <p:cNvGrpSpPr/>
          <p:nvPr/>
        </p:nvGrpSpPr>
        <p:grpSpPr>
          <a:xfrm>
            <a:off x="2033249" y="4758561"/>
            <a:ext cx="1851042" cy="785819"/>
            <a:chOff x="2200848" y="4495235"/>
            <a:chExt cx="1851041" cy="785818"/>
          </a:xfrm>
          <a:solidFill>
            <a:schemeClr val="accent6"/>
          </a:solidFill>
        </p:grpSpPr>
        <p:sp>
          <p:nvSpPr>
            <p:cNvPr id="30" name="圆角矩形 29"/>
            <p:cNvSpPr/>
            <p:nvPr/>
          </p:nvSpPr>
          <p:spPr bwMode="auto">
            <a:xfrm>
              <a:off x="2200848" y="449523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31" name="矩形 30"/>
            <p:cNvSpPr>
              <a:spLocks noChangeArrowheads="1"/>
            </p:cNvSpPr>
            <p:nvPr/>
          </p:nvSpPr>
          <p:spPr bwMode="auto">
            <a:xfrm>
              <a:off x="2404638" y="468530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1</a:t>
              </a:r>
              <a:endParaRPr lang="zh-CN" altLang="en-US" dirty="0">
                <a:solidFill>
                  <a:srgbClr val="F8F8F8"/>
                </a:solidFill>
              </a:endParaRPr>
            </a:p>
          </p:txBody>
        </p:sp>
      </p:grpSp>
      <p:sp>
        <p:nvSpPr>
          <p:cNvPr id="32" name="矩形 87"/>
          <p:cNvSpPr>
            <a:spLocks noChangeArrowheads="1"/>
          </p:cNvSpPr>
          <p:nvPr/>
        </p:nvSpPr>
        <p:spPr bwMode="auto">
          <a:xfrm>
            <a:off x="2176125" y="2655801"/>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grpSp>
        <p:nvGrpSpPr>
          <p:cNvPr id="33" name="组合 32"/>
          <p:cNvGrpSpPr/>
          <p:nvPr/>
        </p:nvGrpSpPr>
        <p:grpSpPr>
          <a:xfrm>
            <a:off x="4254295" y="3932365"/>
            <a:ext cx="1851042" cy="785819"/>
            <a:chOff x="4272550" y="3669040"/>
            <a:chExt cx="1851041" cy="785818"/>
          </a:xfrm>
        </p:grpSpPr>
        <p:sp>
          <p:nvSpPr>
            <p:cNvPr id="34" name="圆角矩形 33"/>
            <p:cNvSpPr/>
            <p:nvPr/>
          </p:nvSpPr>
          <p:spPr bwMode="auto">
            <a:xfrm>
              <a:off x="4272550" y="3669040"/>
              <a:ext cx="1851041" cy="785818"/>
            </a:xfrm>
            <a:prstGeom prst="roundRect">
              <a:avLst>
                <a:gd name="adj" fmla="val 10568"/>
              </a:avLst>
            </a:prstGeom>
            <a:solidFill>
              <a:schemeClr val="tx2"/>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tx1"/>
                </a:solidFill>
                <a:latin typeface="Arial" pitchFamily="34" charset="0"/>
                <a:ea typeface="宋体" pitchFamily="2" charset="-122"/>
              </a:endParaRPr>
            </a:p>
          </p:txBody>
        </p:sp>
        <p:sp>
          <p:nvSpPr>
            <p:cNvPr id="35" name="矩形 34"/>
            <p:cNvSpPr>
              <a:spLocks noChangeArrowheads="1"/>
            </p:cNvSpPr>
            <p:nvPr/>
          </p:nvSpPr>
          <p:spPr bwMode="auto">
            <a:xfrm>
              <a:off x="4469993" y="3841027"/>
              <a:ext cx="1456155" cy="430887"/>
            </a:xfrm>
            <a:prstGeom prst="rect">
              <a:avLst/>
            </a:prstGeom>
            <a:no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a:t>
              </a:r>
              <a:r>
                <a:rPr lang="zh-CN" altLang="en-US" dirty="0">
                  <a:solidFill>
                    <a:srgbClr val="F8F8F8"/>
                  </a:solidFill>
                </a:rPr>
                <a:t> </a:t>
              </a:r>
              <a:r>
                <a:rPr lang="en-US" altLang="zh-CN" dirty="0">
                  <a:solidFill>
                    <a:srgbClr val="F8F8F8"/>
                  </a:solidFill>
                </a:rPr>
                <a:t>2</a:t>
              </a:r>
            </a:p>
          </p:txBody>
        </p:sp>
      </p:grpSp>
      <p:sp>
        <p:nvSpPr>
          <p:cNvPr id="36" name="矩形 87"/>
          <p:cNvSpPr>
            <a:spLocks noChangeArrowheads="1"/>
          </p:cNvSpPr>
          <p:nvPr/>
        </p:nvSpPr>
        <p:spPr bwMode="auto">
          <a:xfrm>
            <a:off x="4390822" y="1829606"/>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cxnSp>
        <p:nvCxnSpPr>
          <p:cNvPr id="37" name="直接连接符 36"/>
          <p:cNvCxnSpPr/>
          <p:nvPr/>
        </p:nvCxnSpPr>
        <p:spPr>
          <a:xfrm flipH="1">
            <a:off x="4154167"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组合 37"/>
          <p:cNvGrpSpPr/>
          <p:nvPr/>
        </p:nvGrpSpPr>
        <p:grpSpPr>
          <a:xfrm>
            <a:off x="6351534" y="3115488"/>
            <a:ext cx="1851042" cy="785819"/>
            <a:chOff x="6279161" y="2852161"/>
            <a:chExt cx="1851041" cy="785818"/>
          </a:xfrm>
          <a:solidFill>
            <a:schemeClr val="bg1"/>
          </a:solidFill>
        </p:grpSpPr>
        <p:sp>
          <p:nvSpPr>
            <p:cNvPr id="39" name="圆角矩形 38"/>
            <p:cNvSpPr/>
            <p:nvPr/>
          </p:nvSpPr>
          <p:spPr bwMode="auto">
            <a:xfrm>
              <a:off x="6279161" y="2852161"/>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0" name="矩形 39"/>
            <p:cNvSpPr>
              <a:spLocks noChangeArrowheads="1"/>
            </p:cNvSpPr>
            <p:nvPr/>
          </p:nvSpPr>
          <p:spPr bwMode="auto">
            <a:xfrm>
              <a:off x="6476604" y="3055209"/>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r>
                <a:rPr lang="en-US" altLang="zh-CN" dirty="0">
                  <a:solidFill>
                    <a:srgbClr val="F8F8F8"/>
                  </a:solidFill>
                </a:rPr>
                <a:t>STEP 3</a:t>
              </a:r>
              <a:endParaRPr lang="zh-CN" altLang="en-US" dirty="0">
                <a:solidFill>
                  <a:srgbClr val="F8F8F8"/>
                </a:solidFill>
              </a:endParaRPr>
            </a:p>
          </p:txBody>
        </p:sp>
      </p:grpSp>
      <p:cxnSp>
        <p:nvCxnSpPr>
          <p:cNvPr id="41" name="直接连接符 40"/>
          <p:cNvCxnSpPr/>
          <p:nvPr/>
        </p:nvCxnSpPr>
        <p:spPr>
          <a:xfrm flipH="1">
            <a:off x="6272161"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87"/>
          <p:cNvSpPr>
            <a:spLocks noChangeArrowheads="1"/>
          </p:cNvSpPr>
          <p:nvPr/>
        </p:nvSpPr>
        <p:spPr bwMode="auto">
          <a:xfrm>
            <a:off x="6488061" y="3941685"/>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grpSp>
        <p:nvGrpSpPr>
          <p:cNvPr id="43" name="组合 42"/>
          <p:cNvGrpSpPr/>
          <p:nvPr/>
        </p:nvGrpSpPr>
        <p:grpSpPr>
          <a:xfrm>
            <a:off x="8495814" y="2258232"/>
            <a:ext cx="1851042" cy="785819"/>
            <a:chOff x="8279425" y="1994905"/>
            <a:chExt cx="1851041" cy="785818"/>
          </a:xfrm>
          <a:solidFill>
            <a:schemeClr val="tx1"/>
          </a:solidFill>
        </p:grpSpPr>
        <p:sp>
          <p:nvSpPr>
            <p:cNvPr id="44" name="圆角矩形 43"/>
            <p:cNvSpPr/>
            <p:nvPr/>
          </p:nvSpPr>
          <p:spPr bwMode="auto">
            <a:xfrm>
              <a:off x="8279425" y="199490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5" name="矩形 44"/>
            <p:cNvSpPr>
              <a:spLocks noChangeArrowheads="1"/>
            </p:cNvSpPr>
            <p:nvPr/>
          </p:nvSpPr>
          <p:spPr bwMode="auto">
            <a:xfrm>
              <a:off x="8476868" y="219795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4</a:t>
              </a:r>
              <a:endParaRPr lang="zh-CN" altLang="en-US" dirty="0">
                <a:solidFill>
                  <a:srgbClr val="F8F8F8"/>
                </a:solidFill>
              </a:endParaRPr>
            </a:p>
          </p:txBody>
        </p:sp>
      </p:grpSp>
      <p:sp>
        <p:nvSpPr>
          <p:cNvPr id="46" name="矩形 87"/>
          <p:cNvSpPr>
            <a:spLocks noChangeArrowheads="1"/>
          </p:cNvSpPr>
          <p:nvPr/>
        </p:nvSpPr>
        <p:spPr bwMode="auto">
          <a:xfrm>
            <a:off x="8632341" y="3084429"/>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cxnSp>
        <p:nvCxnSpPr>
          <p:cNvPr id="47" name="直接连接符 46"/>
          <p:cNvCxnSpPr/>
          <p:nvPr/>
        </p:nvCxnSpPr>
        <p:spPr>
          <a:xfrm>
            <a:off x="8418027" y="1566427"/>
            <a:ext cx="0"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7"/>
          <p:cNvSpPr txBox="1"/>
          <p:nvPr/>
        </p:nvSpPr>
        <p:spPr>
          <a:xfrm>
            <a:off x="1297058" y="1840402"/>
            <a:ext cx="461641" cy="2479396"/>
          </a:xfrm>
          <a:prstGeom prst="rect">
            <a:avLst/>
          </a:prstGeom>
          <a:noFill/>
        </p:spPr>
        <p:txBody>
          <a:bodyPr vert="eaVert" wrap="square" lIns="91428" tIns="45714" rIns="91428" bIns="45714" rtlCol="0">
            <a:spAutoFit/>
          </a:bodyPr>
          <a:lstStyle/>
          <a:p>
            <a:r>
              <a:rPr lang="zh-CN" altLang="en-US" dirty="0">
                <a:solidFill>
                  <a:schemeClr val="tx2"/>
                </a:solidFill>
                <a:latin typeface="微软雅黑" pitchFamily="34" charset="-122"/>
                <a:ea typeface="微软雅黑" pitchFamily="34" charset="-122"/>
              </a:rPr>
              <a:t>某某某操作方案</a:t>
            </a:r>
          </a:p>
        </p:txBody>
      </p:sp>
    </p:spTree>
    <p:extLst>
      <p:ext uri="{BB962C8B-B14F-4D97-AF65-F5344CB8AC3E}">
        <p14:creationId xmlns:p14="http://schemas.microsoft.com/office/powerpoint/2010/main" val="1589592335"/>
      </p:ext>
    </p:extLst>
  </p:cSld>
  <p:clrMapOvr>
    <a:masterClrMapping/>
  </p:clrMapOvr>
  <p:transition spd="slow" advTm="70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182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8"/>
                                        </p:tgtEl>
                                        <p:attrNameLst>
                                          <p:attrName>ppt_y</p:attrName>
                                        </p:attrNameLst>
                                      </p:cBhvr>
                                      <p:tavLst>
                                        <p:tav tm="0">
                                          <p:val>
                                            <p:strVal val="#ppt_y"/>
                                          </p:val>
                                        </p:tav>
                                        <p:tav tm="100000">
                                          <p:val>
                                            <p:strVal val="#ppt_y"/>
                                          </p:val>
                                        </p:tav>
                                      </p:tavLst>
                                    </p:anim>
                                    <p:anim calcmode="lin" valueType="num">
                                      <p:cBhvr>
                                        <p:cTn id="3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8"/>
                                        </p:tgtEl>
                                      </p:cBhvr>
                                    </p:animEffect>
                                  </p:childTnLst>
                                </p:cTn>
                              </p:par>
                            </p:childTnLst>
                          </p:cTn>
                        </p:par>
                        <p:par>
                          <p:cTn id="36" fill="hold">
                            <p:stCondLst>
                              <p:cond delay="2620"/>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00"/>
                                        <p:tgtEl>
                                          <p:spTgt spid="37"/>
                                        </p:tgtEl>
                                      </p:cBhvr>
                                    </p:animEffect>
                                  </p:childTnLst>
                                </p:cTn>
                              </p:par>
                              <p:par>
                                <p:cTn id="40" presetID="22" presetClass="entr" presetSubtype="4"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par>
                                <p:cTn id="43" presetID="22" presetClass="entr" presetSubtype="4"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120"/>
                            </p:stCondLst>
                            <p:childTnLst>
                              <p:par>
                                <p:cTn id="47" presetID="42"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anim calcmode="lin" valueType="num">
                                      <p:cBhvr>
                                        <p:cTn id="50" dur="300" fill="hold"/>
                                        <p:tgtEl>
                                          <p:spTgt spid="29"/>
                                        </p:tgtEl>
                                        <p:attrNameLst>
                                          <p:attrName>ppt_x</p:attrName>
                                        </p:attrNameLst>
                                      </p:cBhvr>
                                      <p:tavLst>
                                        <p:tav tm="0">
                                          <p:val>
                                            <p:strVal val="#ppt_x"/>
                                          </p:val>
                                        </p:tav>
                                        <p:tav tm="100000">
                                          <p:val>
                                            <p:strVal val="#ppt_x"/>
                                          </p:val>
                                        </p:tav>
                                      </p:tavLst>
                                    </p:anim>
                                    <p:anim calcmode="lin" valueType="num">
                                      <p:cBhvr>
                                        <p:cTn id="51" dur="3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3420"/>
                            </p:stCondLst>
                            <p:childTnLst>
                              <p:par>
                                <p:cTn id="53" presetID="2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3920"/>
                            </p:stCondLst>
                            <p:childTnLst>
                              <p:par>
                                <p:cTn id="57" presetID="42"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300"/>
                                        <p:tgtEl>
                                          <p:spTgt spid="33"/>
                                        </p:tgtEl>
                                      </p:cBhvr>
                                    </p:animEffect>
                                    <p:anim calcmode="lin" valueType="num">
                                      <p:cBhvr>
                                        <p:cTn id="60" dur="300" fill="hold"/>
                                        <p:tgtEl>
                                          <p:spTgt spid="33"/>
                                        </p:tgtEl>
                                        <p:attrNameLst>
                                          <p:attrName>ppt_x</p:attrName>
                                        </p:attrNameLst>
                                      </p:cBhvr>
                                      <p:tavLst>
                                        <p:tav tm="0">
                                          <p:val>
                                            <p:strVal val="#ppt_x"/>
                                          </p:val>
                                        </p:tav>
                                        <p:tav tm="100000">
                                          <p:val>
                                            <p:strVal val="#ppt_x"/>
                                          </p:val>
                                        </p:tav>
                                      </p:tavLst>
                                    </p:anim>
                                    <p:anim calcmode="lin" valueType="num">
                                      <p:cBhvr>
                                        <p:cTn id="61" dur="3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4220"/>
                            </p:stCondLst>
                            <p:childTnLst>
                              <p:par>
                                <p:cTn id="63" presetID="22" presetClass="entr" presetSubtype="4"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down)">
                                      <p:cBhvr>
                                        <p:cTn id="65" dur="500"/>
                                        <p:tgtEl>
                                          <p:spTgt spid="36"/>
                                        </p:tgtEl>
                                      </p:cBhvr>
                                    </p:animEffect>
                                  </p:childTnLst>
                                </p:cTn>
                              </p:par>
                            </p:childTnLst>
                          </p:cTn>
                        </p:par>
                        <p:par>
                          <p:cTn id="66" fill="hold">
                            <p:stCondLst>
                              <p:cond delay="4720"/>
                            </p:stCondLst>
                            <p:childTnLst>
                              <p:par>
                                <p:cTn id="67" presetID="47" presetClass="entr" presetSubtype="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300"/>
                                        <p:tgtEl>
                                          <p:spTgt spid="38"/>
                                        </p:tgtEl>
                                      </p:cBhvr>
                                    </p:animEffect>
                                    <p:anim calcmode="lin" valueType="num">
                                      <p:cBhvr>
                                        <p:cTn id="70" dur="300" fill="hold"/>
                                        <p:tgtEl>
                                          <p:spTgt spid="38"/>
                                        </p:tgtEl>
                                        <p:attrNameLst>
                                          <p:attrName>ppt_x</p:attrName>
                                        </p:attrNameLst>
                                      </p:cBhvr>
                                      <p:tavLst>
                                        <p:tav tm="0">
                                          <p:val>
                                            <p:strVal val="#ppt_x"/>
                                          </p:val>
                                        </p:tav>
                                        <p:tav tm="100000">
                                          <p:val>
                                            <p:strVal val="#ppt_x"/>
                                          </p:val>
                                        </p:tav>
                                      </p:tavLst>
                                    </p:anim>
                                    <p:anim calcmode="lin" valueType="num">
                                      <p:cBhvr>
                                        <p:cTn id="71" dur="300" fill="hold"/>
                                        <p:tgtEl>
                                          <p:spTgt spid="38"/>
                                        </p:tgtEl>
                                        <p:attrNameLst>
                                          <p:attrName>ppt_y</p:attrName>
                                        </p:attrNameLst>
                                      </p:cBhvr>
                                      <p:tavLst>
                                        <p:tav tm="0">
                                          <p:val>
                                            <p:strVal val="#ppt_y-.1"/>
                                          </p:val>
                                        </p:tav>
                                        <p:tav tm="100000">
                                          <p:val>
                                            <p:strVal val="#ppt_y"/>
                                          </p:val>
                                        </p:tav>
                                      </p:tavLst>
                                    </p:anim>
                                  </p:childTnLst>
                                </p:cTn>
                              </p:par>
                            </p:childTnLst>
                          </p:cTn>
                        </p:par>
                        <p:par>
                          <p:cTn id="72" fill="hold">
                            <p:stCondLst>
                              <p:cond delay="5020"/>
                            </p:stCondLst>
                            <p:childTnLst>
                              <p:par>
                                <p:cTn id="73" presetID="22" presetClass="entr" presetSubtype="1"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up)">
                                      <p:cBhvr>
                                        <p:cTn id="75" dur="500"/>
                                        <p:tgtEl>
                                          <p:spTgt spid="42"/>
                                        </p:tgtEl>
                                      </p:cBhvr>
                                    </p:animEffect>
                                  </p:childTnLst>
                                </p:cTn>
                              </p:par>
                            </p:childTnLst>
                          </p:cTn>
                        </p:par>
                        <p:par>
                          <p:cTn id="76" fill="hold">
                            <p:stCondLst>
                              <p:cond delay="5520"/>
                            </p:stCondLst>
                            <p:childTnLst>
                              <p:par>
                                <p:cTn id="77" presetID="47" presetClass="entr" presetSubtype="0"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300"/>
                                        <p:tgtEl>
                                          <p:spTgt spid="43"/>
                                        </p:tgtEl>
                                      </p:cBhvr>
                                    </p:animEffect>
                                    <p:anim calcmode="lin" valueType="num">
                                      <p:cBhvr>
                                        <p:cTn id="80" dur="300" fill="hold"/>
                                        <p:tgtEl>
                                          <p:spTgt spid="43"/>
                                        </p:tgtEl>
                                        <p:attrNameLst>
                                          <p:attrName>ppt_x</p:attrName>
                                        </p:attrNameLst>
                                      </p:cBhvr>
                                      <p:tavLst>
                                        <p:tav tm="0">
                                          <p:val>
                                            <p:strVal val="#ppt_x"/>
                                          </p:val>
                                        </p:tav>
                                        <p:tav tm="100000">
                                          <p:val>
                                            <p:strVal val="#ppt_x"/>
                                          </p:val>
                                        </p:tav>
                                      </p:tavLst>
                                    </p:anim>
                                    <p:anim calcmode="lin" valueType="num">
                                      <p:cBhvr>
                                        <p:cTn id="81" dur="3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5820"/>
                            </p:stCondLst>
                            <p:childTnLst>
                              <p:par>
                                <p:cTn id="83" presetID="22" presetClass="entr" presetSubtype="1" fill="hold" grpId="0"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up)">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32" grpId="0"/>
      <p:bldP spid="36" grpId="0"/>
      <p:bldP spid="42" grpId="0"/>
      <p:bldP spid="46"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71601" y="1152444"/>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971601" y="4413579"/>
            <a:ext cx="3105671" cy="1535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组合 7"/>
          <p:cNvGrpSpPr/>
          <p:nvPr/>
        </p:nvGrpSpPr>
        <p:grpSpPr>
          <a:xfrm>
            <a:off x="4360472" y="1152445"/>
            <a:ext cx="6777745" cy="1540395"/>
            <a:chOff x="3347864" y="1152445"/>
            <a:chExt cx="4752528" cy="1080119"/>
          </a:xfrm>
        </p:grpSpPr>
        <p:sp>
          <p:nvSpPr>
            <p:cNvPr id="9" name="矩形 8"/>
            <p:cNvSpPr/>
            <p:nvPr/>
          </p:nvSpPr>
          <p:spPr>
            <a:xfrm>
              <a:off x="3347864" y="1152445"/>
              <a:ext cx="4752528" cy="2671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步骤一</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0" name="矩形 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1" name="组合 10"/>
          <p:cNvGrpSpPr/>
          <p:nvPr/>
        </p:nvGrpSpPr>
        <p:grpSpPr>
          <a:xfrm>
            <a:off x="4360472" y="2785360"/>
            <a:ext cx="6777745" cy="1540397"/>
            <a:chOff x="3347864" y="1152444"/>
            <a:chExt cx="4752528" cy="1080120"/>
          </a:xfrm>
        </p:grpSpPr>
        <p:sp>
          <p:nvSpPr>
            <p:cNvPr id="12" name="矩形 11"/>
            <p:cNvSpPr/>
            <p:nvPr/>
          </p:nvSpPr>
          <p:spPr>
            <a:xfrm>
              <a:off x="3347864" y="1152444"/>
              <a:ext cx="4752528" cy="267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步骤二</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3" name="矩形 1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4" name="组合 13"/>
          <p:cNvGrpSpPr/>
          <p:nvPr/>
        </p:nvGrpSpPr>
        <p:grpSpPr>
          <a:xfrm>
            <a:off x="4360472" y="4408884"/>
            <a:ext cx="6777745" cy="1540397"/>
            <a:chOff x="3347864" y="1152444"/>
            <a:chExt cx="4752528" cy="1080120"/>
          </a:xfrm>
        </p:grpSpPr>
        <p:sp>
          <p:nvSpPr>
            <p:cNvPr id="15" name="矩形 14"/>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步骤三</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pic>
        <p:nvPicPr>
          <p:cNvPr id="17" name="Picture 2" descr="F:\360云盘\02-个人资料\！PPT图片及版面资源\06-PPT精选插图\02-商务\188141-12052214260792.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71601" y="2785360"/>
            <a:ext cx="3105673" cy="1540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249197"/>
      </p:ext>
    </p:extLst>
  </p:cSld>
  <p:clrMapOvr>
    <a:masterClrMapping/>
  </p:clrMapOvr>
  <p:transition spd="slow" advTm="3613">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14:presetBounceEnd="2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20000">
                                          <p:cBhvr additive="base">
                                            <p:cTn id="24" dur="5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20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20000">
                                          <p:cBhvr additive="base">
                                            <p:cTn id="28"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保障措施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grpSp>
        <p:nvGrpSpPr>
          <p:cNvPr id="6" name="组合 5"/>
          <p:cNvGrpSpPr/>
          <p:nvPr/>
        </p:nvGrpSpPr>
        <p:grpSpPr>
          <a:xfrm>
            <a:off x="2700266" y="1320184"/>
            <a:ext cx="884237" cy="925512"/>
            <a:chOff x="2700263" y="1110021"/>
            <a:chExt cx="884237" cy="925512"/>
          </a:xfrm>
          <a:solidFill>
            <a:schemeClr val="tx2"/>
          </a:solidFill>
        </p:grpSpPr>
        <p:sp>
          <p:nvSpPr>
            <p:cNvPr id="7" name="Oval 6"/>
            <p:cNvSpPr>
              <a:spLocks noChangeArrowheads="1"/>
            </p:cNvSpPr>
            <p:nvPr/>
          </p:nvSpPr>
          <p:spPr bwMode="auto">
            <a:xfrm>
              <a:off x="2700263" y="1110021"/>
              <a:ext cx="884237"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F8F8F8"/>
                </a:solidFill>
              </a:endParaRPr>
            </a:p>
          </p:txBody>
        </p:sp>
        <p:sp>
          <p:nvSpPr>
            <p:cNvPr id="8" name="TextBox 7"/>
            <p:cNvSpPr txBox="1"/>
            <p:nvPr/>
          </p:nvSpPr>
          <p:spPr>
            <a:xfrm>
              <a:off x="2907381" y="1195885"/>
              <a:ext cx="470000" cy="646331"/>
            </a:xfrm>
            <a:prstGeom prst="rect">
              <a:avLst/>
            </a:prstGeom>
            <a:grpFill/>
          </p:spPr>
          <p:txBody>
            <a:bodyPr wrap="none"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grpSp>
        <p:nvGrpSpPr>
          <p:cNvPr id="9" name="组合 8"/>
          <p:cNvGrpSpPr/>
          <p:nvPr/>
        </p:nvGrpSpPr>
        <p:grpSpPr>
          <a:xfrm>
            <a:off x="4127427" y="2202837"/>
            <a:ext cx="1046162" cy="1019175"/>
            <a:chOff x="4127425" y="1992671"/>
            <a:chExt cx="1046162" cy="1019175"/>
          </a:xfrm>
          <a:solidFill>
            <a:schemeClr val="tx2"/>
          </a:solidFill>
        </p:grpSpPr>
        <p:sp>
          <p:nvSpPr>
            <p:cNvPr id="10" name="Freeform 11"/>
            <p:cNvSpPr>
              <a:spLocks/>
            </p:cNvSpPr>
            <p:nvPr/>
          </p:nvSpPr>
          <p:spPr bwMode="auto">
            <a:xfrm>
              <a:off x="4127425" y="1992671"/>
              <a:ext cx="1046162" cy="1019175"/>
            </a:xfrm>
            <a:custGeom>
              <a:avLst/>
              <a:gdLst>
                <a:gd name="T0" fmla="*/ 2522 w 2855"/>
                <a:gd name="T1" fmla="*/ 761 h 2785"/>
                <a:gd name="T2" fmla="*/ 2030 w 2855"/>
                <a:gd name="T3" fmla="*/ 2436 h 2785"/>
                <a:gd name="T4" fmla="*/ 332 w 2855"/>
                <a:gd name="T5" fmla="*/ 2025 h 2785"/>
                <a:gd name="T6" fmla="*/ 824 w 2855"/>
                <a:gd name="T7" fmla="*/ 349 h 2785"/>
                <a:gd name="T8" fmla="*/ 2522 w 2855"/>
                <a:gd name="T9" fmla="*/ 761 h 2785"/>
              </a:gdLst>
              <a:ahLst/>
              <a:cxnLst>
                <a:cxn ang="0">
                  <a:pos x="T0" y="T1"/>
                </a:cxn>
                <a:cxn ang="0">
                  <a:pos x="T2" y="T3"/>
                </a:cxn>
                <a:cxn ang="0">
                  <a:pos x="T4" y="T5"/>
                </a:cxn>
                <a:cxn ang="0">
                  <a:pos x="T6" y="T7"/>
                </a:cxn>
                <a:cxn ang="0">
                  <a:pos x="T8" y="T9"/>
                </a:cxn>
              </a:cxnLst>
              <a:rect l="0" t="0" r="r" b="b"/>
              <a:pathLst>
                <a:path w="2855" h="2785">
                  <a:moveTo>
                    <a:pt x="2522" y="761"/>
                  </a:moveTo>
                  <a:cubicBezTo>
                    <a:pt x="2855" y="1337"/>
                    <a:pt x="2634" y="2087"/>
                    <a:pt x="2030" y="2436"/>
                  </a:cubicBezTo>
                  <a:cubicBezTo>
                    <a:pt x="1425" y="2785"/>
                    <a:pt x="665" y="2601"/>
                    <a:pt x="332" y="2025"/>
                  </a:cubicBezTo>
                  <a:cubicBezTo>
                    <a:pt x="0" y="1448"/>
                    <a:pt x="220" y="698"/>
                    <a:pt x="824" y="349"/>
                  </a:cubicBezTo>
                  <a:cubicBezTo>
                    <a:pt x="1429" y="0"/>
                    <a:pt x="2189" y="184"/>
                    <a:pt x="2522"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1" name="TextBox 10"/>
            <p:cNvSpPr txBox="1"/>
            <p:nvPr/>
          </p:nvSpPr>
          <p:spPr>
            <a:xfrm>
              <a:off x="4463048" y="2169660"/>
              <a:ext cx="470000" cy="646331"/>
            </a:xfrm>
            <a:prstGeom prst="rect">
              <a:avLst/>
            </a:prstGeom>
            <a:grpFill/>
          </p:spPr>
          <p:txBody>
            <a:bodyPr wrap="none"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grpSp>
        <p:nvGrpSpPr>
          <p:cNvPr id="12" name="组合 11"/>
          <p:cNvGrpSpPr/>
          <p:nvPr/>
        </p:nvGrpSpPr>
        <p:grpSpPr>
          <a:xfrm>
            <a:off x="4076627" y="3972897"/>
            <a:ext cx="1046162" cy="1020763"/>
            <a:chOff x="4076625" y="3762733"/>
            <a:chExt cx="1046162" cy="1020762"/>
          </a:xfrm>
          <a:solidFill>
            <a:schemeClr val="tx2"/>
          </a:solidFill>
        </p:grpSpPr>
        <p:sp>
          <p:nvSpPr>
            <p:cNvPr id="13" name="Freeform 10"/>
            <p:cNvSpPr>
              <a:spLocks/>
            </p:cNvSpPr>
            <p:nvPr/>
          </p:nvSpPr>
          <p:spPr bwMode="auto">
            <a:xfrm>
              <a:off x="4076625" y="3762733"/>
              <a:ext cx="1046162" cy="1020762"/>
            </a:xfrm>
            <a:custGeom>
              <a:avLst/>
              <a:gdLst>
                <a:gd name="T0" fmla="*/ 2522 w 2855"/>
                <a:gd name="T1" fmla="*/ 2025 h 2786"/>
                <a:gd name="T2" fmla="*/ 825 w 2855"/>
                <a:gd name="T3" fmla="*/ 2437 h 2786"/>
                <a:gd name="T4" fmla="*/ 333 w 2855"/>
                <a:gd name="T5" fmla="*/ 761 h 2786"/>
                <a:gd name="T6" fmla="*/ 2030 w 2855"/>
                <a:gd name="T7" fmla="*/ 349 h 2786"/>
                <a:gd name="T8" fmla="*/ 2522 w 2855"/>
                <a:gd name="T9" fmla="*/ 2025 h 2786"/>
              </a:gdLst>
              <a:ahLst/>
              <a:cxnLst>
                <a:cxn ang="0">
                  <a:pos x="T0" y="T1"/>
                </a:cxn>
                <a:cxn ang="0">
                  <a:pos x="T2" y="T3"/>
                </a:cxn>
                <a:cxn ang="0">
                  <a:pos x="T4" y="T5"/>
                </a:cxn>
                <a:cxn ang="0">
                  <a:pos x="T6" y="T7"/>
                </a:cxn>
                <a:cxn ang="0">
                  <a:pos x="T8" y="T9"/>
                </a:cxn>
              </a:cxnLst>
              <a:rect l="0" t="0" r="r" b="b"/>
              <a:pathLst>
                <a:path w="2855" h="2786">
                  <a:moveTo>
                    <a:pt x="2522" y="2025"/>
                  </a:moveTo>
                  <a:cubicBezTo>
                    <a:pt x="2189" y="2601"/>
                    <a:pt x="1429" y="2786"/>
                    <a:pt x="825" y="2437"/>
                  </a:cubicBezTo>
                  <a:cubicBezTo>
                    <a:pt x="220" y="2088"/>
                    <a:pt x="0" y="1337"/>
                    <a:pt x="333" y="761"/>
                  </a:cubicBezTo>
                  <a:cubicBezTo>
                    <a:pt x="665" y="185"/>
                    <a:pt x="1425" y="0"/>
                    <a:pt x="2030" y="349"/>
                  </a:cubicBezTo>
                  <a:cubicBezTo>
                    <a:pt x="2634" y="698"/>
                    <a:pt x="2855" y="1449"/>
                    <a:pt x="2522"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4" name="TextBox 13"/>
            <p:cNvSpPr txBox="1"/>
            <p:nvPr/>
          </p:nvSpPr>
          <p:spPr>
            <a:xfrm>
              <a:off x="4403671" y="3986585"/>
              <a:ext cx="470000" cy="646330"/>
            </a:xfrm>
            <a:prstGeom prst="rect">
              <a:avLst/>
            </a:prstGeom>
            <a:grpFill/>
          </p:spPr>
          <p:txBody>
            <a:bodyPr wrap="none"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grpSp>
        <p:nvGrpSpPr>
          <p:cNvPr id="15" name="组合 14"/>
          <p:cNvGrpSpPr/>
          <p:nvPr/>
        </p:nvGrpSpPr>
        <p:grpSpPr>
          <a:xfrm>
            <a:off x="2598663" y="4861896"/>
            <a:ext cx="882650" cy="925512"/>
            <a:chOff x="2598663" y="4651733"/>
            <a:chExt cx="882650" cy="925512"/>
          </a:xfrm>
          <a:solidFill>
            <a:schemeClr val="tx2"/>
          </a:solidFill>
        </p:grpSpPr>
        <p:sp>
          <p:nvSpPr>
            <p:cNvPr id="16" name="Oval 9"/>
            <p:cNvSpPr>
              <a:spLocks noChangeArrowheads="1"/>
            </p:cNvSpPr>
            <p:nvPr/>
          </p:nvSpPr>
          <p:spPr bwMode="auto">
            <a:xfrm>
              <a:off x="2598663" y="4651733"/>
              <a:ext cx="882650"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7" name="TextBox 16"/>
            <p:cNvSpPr txBox="1"/>
            <p:nvPr/>
          </p:nvSpPr>
          <p:spPr>
            <a:xfrm>
              <a:off x="2824254" y="4853484"/>
              <a:ext cx="470000" cy="646331"/>
            </a:xfrm>
            <a:prstGeom prst="rect">
              <a:avLst/>
            </a:prstGeom>
            <a:grpFill/>
          </p:spPr>
          <p:txBody>
            <a:bodyPr wrap="none"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grpSp>
        <p:nvGrpSpPr>
          <p:cNvPr id="18" name="组合 17"/>
          <p:cNvGrpSpPr/>
          <p:nvPr/>
        </p:nvGrpSpPr>
        <p:grpSpPr>
          <a:xfrm>
            <a:off x="1009576" y="3885587"/>
            <a:ext cx="1046162" cy="1019175"/>
            <a:chOff x="1009576" y="3675421"/>
            <a:chExt cx="1046162" cy="1019175"/>
          </a:xfrm>
          <a:solidFill>
            <a:schemeClr val="tx2"/>
          </a:solidFill>
        </p:grpSpPr>
        <p:sp>
          <p:nvSpPr>
            <p:cNvPr id="19" name="Freeform 8"/>
            <p:cNvSpPr>
              <a:spLocks/>
            </p:cNvSpPr>
            <p:nvPr/>
          </p:nvSpPr>
          <p:spPr bwMode="auto">
            <a:xfrm>
              <a:off x="1009576" y="3675421"/>
              <a:ext cx="1046162" cy="1019175"/>
            </a:xfrm>
            <a:custGeom>
              <a:avLst/>
              <a:gdLst>
                <a:gd name="T0" fmla="*/ 333 w 2855"/>
                <a:gd name="T1" fmla="*/ 2025 h 2785"/>
                <a:gd name="T2" fmla="*/ 825 w 2855"/>
                <a:gd name="T3" fmla="*/ 349 h 2785"/>
                <a:gd name="T4" fmla="*/ 2523 w 2855"/>
                <a:gd name="T5" fmla="*/ 760 h 2785"/>
                <a:gd name="T6" fmla="*/ 2030 w 2855"/>
                <a:gd name="T7" fmla="*/ 2436 h 2785"/>
                <a:gd name="T8" fmla="*/ 333 w 2855"/>
                <a:gd name="T9" fmla="*/ 2025 h 2785"/>
              </a:gdLst>
              <a:ahLst/>
              <a:cxnLst>
                <a:cxn ang="0">
                  <a:pos x="T0" y="T1"/>
                </a:cxn>
                <a:cxn ang="0">
                  <a:pos x="T2" y="T3"/>
                </a:cxn>
                <a:cxn ang="0">
                  <a:pos x="T4" y="T5"/>
                </a:cxn>
                <a:cxn ang="0">
                  <a:pos x="T6" y="T7"/>
                </a:cxn>
                <a:cxn ang="0">
                  <a:pos x="T8" y="T9"/>
                </a:cxn>
              </a:cxnLst>
              <a:rect l="0" t="0" r="r" b="b"/>
              <a:pathLst>
                <a:path w="2855" h="2785">
                  <a:moveTo>
                    <a:pt x="333" y="2025"/>
                  </a:moveTo>
                  <a:cubicBezTo>
                    <a:pt x="0" y="1448"/>
                    <a:pt x="221" y="698"/>
                    <a:pt x="825" y="349"/>
                  </a:cubicBezTo>
                  <a:cubicBezTo>
                    <a:pt x="1430" y="0"/>
                    <a:pt x="2190" y="184"/>
                    <a:pt x="2523" y="760"/>
                  </a:cubicBezTo>
                  <a:cubicBezTo>
                    <a:pt x="2855" y="1337"/>
                    <a:pt x="2635" y="2087"/>
                    <a:pt x="2030" y="2436"/>
                  </a:cubicBezTo>
                  <a:cubicBezTo>
                    <a:pt x="1426" y="2785"/>
                    <a:pt x="666" y="2601"/>
                    <a:pt x="333"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0" name="TextBox 19"/>
            <p:cNvSpPr txBox="1"/>
            <p:nvPr/>
          </p:nvSpPr>
          <p:spPr>
            <a:xfrm>
              <a:off x="1244836" y="3891582"/>
              <a:ext cx="470000" cy="646331"/>
            </a:xfrm>
            <a:prstGeom prst="rect">
              <a:avLst/>
            </a:prstGeom>
            <a:grpFill/>
          </p:spPr>
          <p:txBody>
            <a:bodyPr wrap="none"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grpSp>
      <p:grpSp>
        <p:nvGrpSpPr>
          <p:cNvPr id="21" name="组合 20"/>
          <p:cNvGrpSpPr/>
          <p:nvPr/>
        </p:nvGrpSpPr>
        <p:grpSpPr>
          <a:xfrm>
            <a:off x="1060376" y="2113933"/>
            <a:ext cx="1046162" cy="1020763"/>
            <a:chOff x="1060376" y="1903771"/>
            <a:chExt cx="1046162" cy="1020762"/>
          </a:xfrm>
          <a:solidFill>
            <a:schemeClr val="tx2"/>
          </a:solidFill>
        </p:grpSpPr>
        <p:sp>
          <p:nvSpPr>
            <p:cNvPr id="23" name="Freeform 7"/>
            <p:cNvSpPr>
              <a:spLocks/>
            </p:cNvSpPr>
            <p:nvPr/>
          </p:nvSpPr>
          <p:spPr bwMode="auto">
            <a:xfrm>
              <a:off x="1060376" y="1903771"/>
              <a:ext cx="1046162" cy="1020762"/>
            </a:xfrm>
            <a:custGeom>
              <a:avLst/>
              <a:gdLst>
                <a:gd name="T0" fmla="*/ 333 w 2855"/>
                <a:gd name="T1" fmla="*/ 761 h 2786"/>
                <a:gd name="T2" fmla="*/ 2030 w 2855"/>
                <a:gd name="T3" fmla="*/ 349 h 2786"/>
                <a:gd name="T4" fmla="*/ 2522 w 2855"/>
                <a:gd name="T5" fmla="*/ 2025 h 2786"/>
                <a:gd name="T6" fmla="*/ 825 w 2855"/>
                <a:gd name="T7" fmla="*/ 2437 h 2786"/>
                <a:gd name="T8" fmla="*/ 333 w 2855"/>
                <a:gd name="T9" fmla="*/ 761 h 2786"/>
              </a:gdLst>
              <a:ahLst/>
              <a:cxnLst>
                <a:cxn ang="0">
                  <a:pos x="T0" y="T1"/>
                </a:cxn>
                <a:cxn ang="0">
                  <a:pos x="T2" y="T3"/>
                </a:cxn>
                <a:cxn ang="0">
                  <a:pos x="T4" y="T5"/>
                </a:cxn>
                <a:cxn ang="0">
                  <a:pos x="T6" y="T7"/>
                </a:cxn>
                <a:cxn ang="0">
                  <a:pos x="T8" y="T9"/>
                </a:cxn>
              </a:cxnLst>
              <a:rect l="0" t="0" r="r" b="b"/>
              <a:pathLst>
                <a:path w="2855" h="2786">
                  <a:moveTo>
                    <a:pt x="333" y="761"/>
                  </a:moveTo>
                  <a:cubicBezTo>
                    <a:pt x="666" y="185"/>
                    <a:pt x="1426" y="0"/>
                    <a:pt x="2030" y="349"/>
                  </a:cubicBezTo>
                  <a:cubicBezTo>
                    <a:pt x="2635" y="698"/>
                    <a:pt x="2855" y="1449"/>
                    <a:pt x="2522" y="2025"/>
                  </a:cubicBezTo>
                  <a:cubicBezTo>
                    <a:pt x="2190" y="2601"/>
                    <a:pt x="1430" y="2786"/>
                    <a:pt x="825" y="2437"/>
                  </a:cubicBezTo>
                  <a:cubicBezTo>
                    <a:pt x="221" y="2088"/>
                    <a:pt x="0" y="1337"/>
                    <a:pt x="333"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4" name="TextBox 23"/>
            <p:cNvSpPr txBox="1"/>
            <p:nvPr/>
          </p:nvSpPr>
          <p:spPr>
            <a:xfrm>
              <a:off x="1292337" y="2074658"/>
              <a:ext cx="470000" cy="646330"/>
            </a:xfrm>
            <a:prstGeom prst="rect">
              <a:avLst/>
            </a:prstGeom>
            <a:grpFill/>
          </p:spPr>
          <p:txBody>
            <a:bodyPr wrap="none" rtlCol="0">
              <a:spAutoFit/>
            </a:bodyPr>
            <a:lstStyle/>
            <a:p>
              <a:r>
                <a:rPr lang="en-US" altLang="zh-CN" sz="3600" b="1" dirty="0">
                  <a:solidFill>
                    <a:srgbClr val="F8F8F8"/>
                  </a:solidFill>
                  <a:latin typeface="+mn-ea"/>
                  <a:ea typeface="+mn-ea"/>
                </a:rPr>
                <a:t>6</a:t>
              </a:r>
              <a:endParaRPr lang="zh-CN" altLang="en-US" sz="3600" b="1" dirty="0">
                <a:solidFill>
                  <a:srgbClr val="F8F8F8"/>
                </a:solidFill>
                <a:latin typeface="+mn-ea"/>
                <a:ea typeface="+mn-ea"/>
              </a:endParaRPr>
            </a:p>
          </p:txBody>
        </p:sp>
      </p:grpSp>
      <p:grpSp>
        <p:nvGrpSpPr>
          <p:cNvPr id="25" name="组合 24"/>
          <p:cNvGrpSpPr/>
          <p:nvPr/>
        </p:nvGrpSpPr>
        <p:grpSpPr>
          <a:xfrm>
            <a:off x="6328923" y="1867716"/>
            <a:ext cx="2016223" cy="950671"/>
            <a:chOff x="6328921" y="1657550"/>
            <a:chExt cx="2016224" cy="950673"/>
          </a:xfrm>
        </p:grpSpPr>
        <p:sp>
          <p:nvSpPr>
            <p:cNvPr id="26" name="TextBox 25"/>
            <p:cNvSpPr txBox="1"/>
            <p:nvPr/>
          </p:nvSpPr>
          <p:spPr>
            <a:xfrm>
              <a:off x="6328921" y="165755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统一思想</a:t>
              </a:r>
              <a:endParaRPr lang="zh-CN" altLang="en-US" b="1" dirty="0">
                <a:solidFill>
                  <a:schemeClr val="tx2"/>
                </a:solidFill>
                <a:latin typeface="+mj-ea"/>
                <a:ea typeface="+mj-ea"/>
              </a:endParaRPr>
            </a:p>
          </p:txBody>
        </p:sp>
        <p:sp>
          <p:nvSpPr>
            <p:cNvPr id="29" name="TextBox 28"/>
            <p:cNvSpPr txBox="1"/>
            <p:nvPr/>
          </p:nvSpPr>
          <p:spPr>
            <a:xfrm>
              <a:off x="6328921"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0" name="组合 29"/>
          <p:cNvGrpSpPr/>
          <p:nvPr/>
        </p:nvGrpSpPr>
        <p:grpSpPr>
          <a:xfrm>
            <a:off x="9309630" y="1867716"/>
            <a:ext cx="2016223" cy="950671"/>
            <a:chOff x="9309627" y="1657550"/>
            <a:chExt cx="2016224" cy="950673"/>
          </a:xfrm>
        </p:grpSpPr>
        <p:sp>
          <p:nvSpPr>
            <p:cNvPr id="31" name="TextBox 30"/>
            <p:cNvSpPr txBox="1"/>
            <p:nvPr/>
          </p:nvSpPr>
          <p:spPr>
            <a:xfrm>
              <a:off x="9309627" y="165755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分解计划</a:t>
              </a:r>
              <a:endParaRPr lang="zh-CN" altLang="en-US" b="1" dirty="0">
                <a:solidFill>
                  <a:schemeClr val="tx2"/>
                </a:solidFill>
                <a:latin typeface="+mj-ea"/>
                <a:ea typeface="+mj-ea"/>
              </a:endParaRPr>
            </a:p>
          </p:txBody>
        </p:sp>
        <p:sp>
          <p:nvSpPr>
            <p:cNvPr id="32" name="TextBox 31"/>
            <p:cNvSpPr txBox="1"/>
            <p:nvPr/>
          </p:nvSpPr>
          <p:spPr>
            <a:xfrm>
              <a:off x="9309627"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3" name="组合 32"/>
          <p:cNvGrpSpPr/>
          <p:nvPr/>
        </p:nvGrpSpPr>
        <p:grpSpPr>
          <a:xfrm>
            <a:off x="6328923" y="3340253"/>
            <a:ext cx="2016223" cy="950671"/>
            <a:chOff x="6328921" y="3130090"/>
            <a:chExt cx="2016224" cy="950673"/>
          </a:xfrm>
        </p:grpSpPr>
        <p:sp>
          <p:nvSpPr>
            <p:cNvPr id="34" name="TextBox 33"/>
            <p:cNvSpPr txBox="1"/>
            <p:nvPr/>
          </p:nvSpPr>
          <p:spPr>
            <a:xfrm>
              <a:off x="6328921" y="313009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人员调度</a:t>
              </a:r>
              <a:endParaRPr lang="zh-CN" altLang="en-US" b="1" dirty="0">
                <a:solidFill>
                  <a:schemeClr val="tx2"/>
                </a:solidFill>
                <a:latin typeface="+mj-ea"/>
                <a:ea typeface="+mj-ea"/>
              </a:endParaRPr>
            </a:p>
          </p:txBody>
        </p:sp>
        <p:sp>
          <p:nvSpPr>
            <p:cNvPr id="35" name="TextBox 34"/>
            <p:cNvSpPr txBox="1"/>
            <p:nvPr/>
          </p:nvSpPr>
          <p:spPr>
            <a:xfrm>
              <a:off x="6328921"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6" name="组合 35"/>
          <p:cNvGrpSpPr/>
          <p:nvPr/>
        </p:nvGrpSpPr>
        <p:grpSpPr>
          <a:xfrm>
            <a:off x="9309630" y="3340253"/>
            <a:ext cx="2016223" cy="950671"/>
            <a:chOff x="9309627" y="3130090"/>
            <a:chExt cx="2016224" cy="950673"/>
          </a:xfrm>
        </p:grpSpPr>
        <p:sp>
          <p:nvSpPr>
            <p:cNvPr id="37" name="TextBox 36"/>
            <p:cNvSpPr txBox="1"/>
            <p:nvPr/>
          </p:nvSpPr>
          <p:spPr>
            <a:xfrm>
              <a:off x="9309627" y="313009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资金保障</a:t>
              </a:r>
              <a:endParaRPr lang="zh-CN" altLang="en-US" b="1" dirty="0">
                <a:solidFill>
                  <a:schemeClr val="tx2"/>
                </a:solidFill>
                <a:latin typeface="+mj-ea"/>
                <a:ea typeface="+mj-ea"/>
              </a:endParaRPr>
            </a:p>
          </p:txBody>
        </p:sp>
        <p:sp>
          <p:nvSpPr>
            <p:cNvPr id="38" name="TextBox 37"/>
            <p:cNvSpPr txBox="1"/>
            <p:nvPr/>
          </p:nvSpPr>
          <p:spPr>
            <a:xfrm>
              <a:off x="9309627"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9" name="组合 38"/>
          <p:cNvGrpSpPr/>
          <p:nvPr/>
        </p:nvGrpSpPr>
        <p:grpSpPr>
          <a:xfrm>
            <a:off x="6328923" y="4729666"/>
            <a:ext cx="2016223" cy="950671"/>
            <a:chOff x="6328921" y="4519503"/>
            <a:chExt cx="2016224" cy="950673"/>
          </a:xfrm>
        </p:grpSpPr>
        <p:sp>
          <p:nvSpPr>
            <p:cNvPr id="40" name="TextBox 39"/>
            <p:cNvSpPr txBox="1"/>
            <p:nvPr/>
          </p:nvSpPr>
          <p:spPr>
            <a:xfrm>
              <a:off x="6328921" y="4519503"/>
              <a:ext cx="1107997" cy="369333"/>
            </a:xfrm>
            <a:prstGeom prst="rect">
              <a:avLst/>
            </a:prstGeom>
            <a:noFill/>
          </p:spPr>
          <p:txBody>
            <a:bodyPr wrap="none" rtlCol="0">
              <a:spAutoFit/>
            </a:bodyPr>
            <a:lstStyle/>
            <a:p>
              <a:r>
                <a:rPr lang="zh-CN" altLang="en-US" b="1" dirty="0" smtClean="0">
                  <a:solidFill>
                    <a:schemeClr val="tx2"/>
                  </a:solidFill>
                  <a:latin typeface="+mj-ea"/>
                  <a:ea typeface="+mj-ea"/>
                </a:rPr>
                <a:t>培训先行</a:t>
              </a:r>
              <a:endParaRPr lang="zh-CN" altLang="en-US" b="1" dirty="0">
                <a:solidFill>
                  <a:schemeClr val="tx2"/>
                </a:solidFill>
                <a:latin typeface="+mj-ea"/>
                <a:ea typeface="+mj-ea"/>
              </a:endParaRPr>
            </a:p>
          </p:txBody>
        </p:sp>
        <p:sp>
          <p:nvSpPr>
            <p:cNvPr id="41" name="TextBox 40"/>
            <p:cNvSpPr txBox="1"/>
            <p:nvPr/>
          </p:nvSpPr>
          <p:spPr>
            <a:xfrm>
              <a:off x="6328921"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42" name="组合 41"/>
          <p:cNvGrpSpPr/>
          <p:nvPr/>
        </p:nvGrpSpPr>
        <p:grpSpPr>
          <a:xfrm>
            <a:off x="9309630" y="4729666"/>
            <a:ext cx="2016223" cy="950671"/>
            <a:chOff x="9309627" y="4519503"/>
            <a:chExt cx="2016224" cy="950673"/>
          </a:xfrm>
        </p:grpSpPr>
        <p:sp>
          <p:nvSpPr>
            <p:cNvPr id="43" name="TextBox 42"/>
            <p:cNvSpPr txBox="1"/>
            <p:nvPr/>
          </p:nvSpPr>
          <p:spPr>
            <a:xfrm>
              <a:off x="9309627" y="4519503"/>
              <a:ext cx="1107997" cy="369333"/>
            </a:xfrm>
            <a:prstGeom prst="rect">
              <a:avLst/>
            </a:prstGeom>
            <a:noFill/>
          </p:spPr>
          <p:txBody>
            <a:bodyPr wrap="none" rtlCol="0">
              <a:spAutoFit/>
            </a:bodyPr>
            <a:lstStyle/>
            <a:p>
              <a:r>
                <a:rPr lang="zh-CN" altLang="en-US" b="1" dirty="0" smtClean="0">
                  <a:solidFill>
                    <a:schemeClr val="tx2"/>
                  </a:solidFill>
                  <a:latin typeface="+mj-ea"/>
                  <a:ea typeface="+mj-ea"/>
                </a:rPr>
                <a:t>督导措施</a:t>
              </a:r>
              <a:endParaRPr lang="zh-CN" altLang="en-US" b="1" dirty="0">
                <a:solidFill>
                  <a:schemeClr val="tx2"/>
                </a:solidFill>
                <a:latin typeface="+mj-ea"/>
                <a:ea typeface="+mj-ea"/>
              </a:endParaRPr>
            </a:p>
          </p:txBody>
        </p:sp>
        <p:sp>
          <p:nvSpPr>
            <p:cNvPr id="44" name="TextBox 43"/>
            <p:cNvSpPr txBox="1"/>
            <p:nvPr/>
          </p:nvSpPr>
          <p:spPr>
            <a:xfrm>
              <a:off x="9309627"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sp>
        <p:nvSpPr>
          <p:cNvPr id="45" name="Oval 12"/>
          <p:cNvSpPr>
            <a:spLocks noChangeArrowheads="1"/>
          </p:cNvSpPr>
          <p:nvPr/>
        </p:nvSpPr>
        <p:spPr bwMode="auto">
          <a:xfrm>
            <a:off x="1560439" y="2023447"/>
            <a:ext cx="3060701" cy="3060700"/>
          </a:xfrm>
          <a:prstGeom prst="ellipse">
            <a:avLst/>
          </a:prstGeom>
          <a:solidFill>
            <a:schemeClr val="tx1"/>
          </a:solidFill>
          <a:ln w="7" cap="flat">
            <a:noFill/>
            <a:prstDash val="solid"/>
            <a:miter lim="800000"/>
            <a:headEnd/>
            <a:tailEnd/>
          </a:ln>
          <a:extLst/>
        </p:spPr>
        <p:txBody>
          <a:bodyPr vert="horz" wrap="square" lIns="91428" tIns="45714" rIns="91428" bIns="45714" numCol="1" anchor="t" anchorCtr="0" compatLnSpc="1">
            <a:prstTxWarp prst="textNoShape">
              <a:avLst/>
            </a:prstTxWarp>
          </a:bodyPr>
          <a:lstStyle/>
          <a:p>
            <a:endParaRPr lang="zh-CN" altLang="en-US"/>
          </a:p>
        </p:txBody>
      </p:sp>
      <p:sp>
        <p:nvSpPr>
          <p:cNvPr id="46" name="TextBox 45"/>
          <p:cNvSpPr txBox="1"/>
          <p:nvPr/>
        </p:nvSpPr>
        <p:spPr>
          <a:xfrm>
            <a:off x="2598664" y="3116146"/>
            <a:ext cx="732049" cy="748893"/>
          </a:xfrm>
          <a:prstGeom prst="rect">
            <a:avLst/>
          </a:prstGeom>
          <a:noFill/>
        </p:spPr>
        <p:txBody>
          <a:bodyPr wrap="none" lIns="91428" tIns="45714" rIns="91428" bIns="45714" rtlCol="0">
            <a:spAutoFit/>
          </a:bodyPr>
          <a:lstStyle/>
          <a:p>
            <a:r>
              <a:rPr lang="zh-CN" altLang="en-US" sz="2100" dirty="0">
                <a:solidFill>
                  <a:srgbClr val="F8F8F8"/>
                </a:solidFill>
                <a:latin typeface="+mn-ea"/>
                <a:ea typeface="+mn-ea"/>
              </a:rPr>
              <a:t>保障</a:t>
            </a:r>
            <a:endParaRPr lang="en-US" altLang="zh-CN" sz="2100" dirty="0">
              <a:solidFill>
                <a:srgbClr val="F8F8F8"/>
              </a:solidFill>
              <a:latin typeface="+mn-ea"/>
              <a:ea typeface="+mn-ea"/>
            </a:endParaRPr>
          </a:p>
          <a:p>
            <a:r>
              <a:rPr lang="zh-CN" altLang="en-US" sz="2100" dirty="0">
                <a:solidFill>
                  <a:srgbClr val="F8F8F8"/>
                </a:solidFill>
                <a:latin typeface="+mn-ea"/>
                <a:ea typeface="+mn-ea"/>
              </a:rPr>
              <a:t>措施</a:t>
            </a:r>
          </a:p>
        </p:txBody>
      </p:sp>
    </p:spTree>
    <p:extLst>
      <p:ext uri="{BB962C8B-B14F-4D97-AF65-F5344CB8AC3E}">
        <p14:creationId xmlns:p14="http://schemas.microsoft.com/office/powerpoint/2010/main" val="2427877604"/>
      </p:ext>
    </p:extLst>
  </p:cSld>
  <p:clrMapOvr>
    <a:masterClrMapping/>
  </p:clrMapOvr>
  <p:transition spd="slow" advTm="681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1" presetClass="entr" presetSubtype="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heel(1)">
                                      <p:cBhvr>
                                        <p:cTn id="24" dur="1000"/>
                                        <p:tgtEl>
                                          <p:spTgt spid="45"/>
                                        </p:tgtEl>
                                      </p:cBhvr>
                                    </p:animEffect>
                                  </p:childTnLst>
                                </p:cTn>
                              </p:par>
                            </p:childTnLst>
                          </p:cTn>
                        </p:par>
                        <p:par>
                          <p:cTn id="25" fill="hold">
                            <p:stCondLst>
                              <p:cond delay="2320"/>
                            </p:stCondLst>
                            <p:childTnLst>
                              <p:par>
                                <p:cTn id="26" presetID="31"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90"/>
                                          </p:val>
                                        </p:tav>
                                        <p:tav tm="100000">
                                          <p:val>
                                            <p:fltVal val="0"/>
                                          </p:val>
                                        </p:tav>
                                      </p:tavLst>
                                    </p:anim>
                                    <p:animEffect transition="in" filter="fade">
                                      <p:cBhvr>
                                        <p:cTn id="31" dur="500"/>
                                        <p:tgtEl>
                                          <p:spTgt spid="46"/>
                                        </p:tgtEl>
                                      </p:cBhvr>
                                    </p:animEffect>
                                  </p:childTnLst>
                                </p:cTn>
                              </p:par>
                            </p:childTnLst>
                          </p:cTn>
                        </p:par>
                        <p:par>
                          <p:cTn id="32" fill="hold">
                            <p:stCondLst>
                              <p:cond delay="2820"/>
                            </p:stCondLst>
                            <p:childTnLst>
                              <p:par>
                                <p:cTn id="33" presetID="5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nodeType="withEffect">
                                  <p:stCondLst>
                                    <p:cond delay="20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par>
                                <p:cTn id="43" presetID="52" presetClass="entr" presetSubtype="0"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Scale>
                                      <p:cBhvr>
                                        <p:cTn id="4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2"/>
                                        </p:tgtEl>
                                        <p:attrNameLst>
                                          <p:attrName>ppt_x</p:attrName>
                                          <p:attrName>ppt_y</p:attrName>
                                        </p:attrNameLst>
                                      </p:cBhvr>
                                    </p:animMotion>
                                    <p:animEffect transition="in" filter="fade">
                                      <p:cBhvr>
                                        <p:cTn id="47" dur="1000"/>
                                        <p:tgtEl>
                                          <p:spTgt spid="12"/>
                                        </p:tgtEl>
                                      </p:cBhvr>
                                    </p:animEffect>
                                  </p:childTnLst>
                                </p:cTn>
                              </p:par>
                              <p:par>
                                <p:cTn id="48" presetID="52" presetClass="entr" presetSubtype="0" fill="hold" nodeType="withEffect">
                                  <p:stCondLst>
                                    <p:cond delay="600"/>
                                  </p:stCondLst>
                                  <p:childTnLst>
                                    <p:set>
                                      <p:cBhvr>
                                        <p:cTn id="49" dur="1" fill="hold">
                                          <p:stCondLst>
                                            <p:cond delay="0"/>
                                          </p:stCondLst>
                                        </p:cTn>
                                        <p:tgtEl>
                                          <p:spTgt spid="15"/>
                                        </p:tgtEl>
                                        <p:attrNameLst>
                                          <p:attrName>style.visibility</p:attrName>
                                        </p:attrNameLst>
                                      </p:cBhvr>
                                      <p:to>
                                        <p:strVal val="visible"/>
                                      </p:to>
                                    </p:set>
                                    <p:animScale>
                                      <p:cBhvr>
                                        <p:cTn id="5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5"/>
                                        </p:tgtEl>
                                        <p:attrNameLst>
                                          <p:attrName>ppt_x</p:attrName>
                                          <p:attrName>ppt_y</p:attrName>
                                        </p:attrNameLst>
                                      </p:cBhvr>
                                    </p:animMotion>
                                    <p:animEffect transition="in" filter="fade">
                                      <p:cBhvr>
                                        <p:cTn id="52" dur="1000"/>
                                        <p:tgtEl>
                                          <p:spTgt spid="15"/>
                                        </p:tgtEl>
                                      </p:cBhvr>
                                    </p:animEffect>
                                  </p:childTnLst>
                                </p:cTn>
                              </p:par>
                              <p:par>
                                <p:cTn id="53" presetID="52" presetClass="entr" presetSubtype="0" fill="hold" nodeType="withEffect">
                                  <p:stCondLst>
                                    <p:cond delay="800"/>
                                  </p:stCondLst>
                                  <p:childTnLst>
                                    <p:set>
                                      <p:cBhvr>
                                        <p:cTn id="54" dur="1" fill="hold">
                                          <p:stCondLst>
                                            <p:cond delay="0"/>
                                          </p:stCondLst>
                                        </p:cTn>
                                        <p:tgtEl>
                                          <p:spTgt spid="18"/>
                                        </p:tgtEl>
                                        <p:attrNameLst>
                                          <p:attrName>style.visibility</p:attrName>
                                        </p:attrNameLst>
                                      </p:cBhvr>
                                      <p:to>
                                        <p:strVal val="visible"/>
                                      </p:to>
                                    </p:set>
                                    <p:animScale>
                                      <p:cBhvr>
                                        <p:cTn id="5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8"/>
                                        </p:tgtEl>
                                        <p:attrNameLst>
                                          <p:attrName>ppt_x</p:attrName>
                                          <p:attrName>ppt_y</p:attrName>
                                        </p:attrNameLst>
                                      </p:cBhvr>
                                    </p:animMotion>
                                    <p:animEffect transition="in" filter="fade">
                                      <p:cBhvr>
                                        <p:cTn id="57" dur="1000"/>
                                        <p:tgtEl>
                                          <p:spTgt spid="18"/>
                                        </p:tgtEl>
                                      </p:cBhvr>
                                    </p:animEffect>
                                  </p:childTnLst>
                                </p:cTn>
                              </p:par>
                              <p:par>
                                <p:cTn id="58" presetID="52" presetClass="entr" presetSubtype="0" fill="hold" nodeType="withEffect">
                                  <p:stCondLst>
                                    <p:cond delay="1000"/>
                                  </p:stCondLst>
                                  <p:childTnLst>
                                    <p:set>
                                      <p:cBhvr>
                                        <p:cTn id="59" dur="1" fill="hold">
                                          <p:stCondLst>
                                            <p:cond delay="0"/>
                                          </p:stCondLst>
                                        </p:cTn>
                                        <p:tgtEl>
                                          <p:spTgt spid="21"/>
                                        </p:tgtEl>
                                        <p:attrNameLst>
                                          <p:attrName>style.visibility</p:attrName>
                                        </p:attrNameLst>
                                      </p:cBhvr>
                                      <p:to>
                                        <p:strVal val="visible"/>
                                      </p:to>
                                    </p:set>
                                    <p:animScale>
                                      <p:cBhvr>
                                        <p:cTn id="6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1"/>
                                        </p:tgtEl>
                                        <p:attrNameLst>
                                          <p:attrName>ppt_x</p:attrName>
                                          <p:attrName>ppt_y</p:attrName>
                                        </p:attrNameLst>
                                      </p:cBhvr>
                                    </p:animMotion>
                                    <p:animEffect transition="in" filter="fade">
                                      <p:cBhvr>
                                        <p:cTn id="62" dur="1000"/>
                                        <p:tgtEl>
                                          <p:spTgt spid="21"/>
                                        </p:tgtEl>
                                      </p:cBhvr>
                                    </p:animEffect>
                                  </p:childTnLst>
                                </p:cTn>
                              </p:par>
                            </p:childTnLst>
                          </p:cTn>
                        </p:par>
                        <p:par>
                          <p:cTn id="63" fill="hold">
                            <p:stCondLst>
                              <p:cond delay="4820"/>
                            </p:stCondLst>
                            <p:childTnLst>
                              <p:par>
                                <p:cTn id="64" presetID="52"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Scale>
                                      <p:cBhvr>
                                        <p:cTn id="66"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25"/>
                                        </p:tgtEl>
                                        <p:attrNameLst>
                                          <p:attrName>ppt_x</p:attrName>
                                          <p:attrName>ppt_y</p:attrName>
                                        </p:attrNameLst>
                                      </p:cBhvr>
                                    </p:animMotion>
                                    <p:animEffect transition="in" filter="fade">
                                      <p:cBhvr>
                                        <p:cTn id="68" dur="500"/>
                                        <p:tgtEl>
                                          <p:spTgt spid="25"/>
                                        </p:tgtEl>
                                      </p:cBhvr>
                                    </p:animEffect>
                                  </p:childTnLst>
                                </p:cTn>
                              </p:par>
                              <p:par>
                                <p:cTn id="69" presetID="5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Scale>
                                      <p:cBhvr>
                                        <p:cTn id="71" dur="5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500" decel="50000" fill="hold">
                                          <p:stCondLst>
                                            <p:cond delay="0"/>
                                          </p:stCondLst>
                                        </p:cTn>
                                        <p:tgtEl>
                                          <p:spTgt spid="30"/>
                                        </p:tgtEl>
                                        <p:attrNameLst>
                                          <p:attrName>ppt_x</p:attrName>
                                          <p:attrName>ppt_y</p:attrName>
                                        </p:attrNameLst>
                                      </p:cBhvr>
                                    </p:animMotion>
                                    <p:animEffect transition="in" filter="fade">
                                      <p:cBhvr>
                                        <p:cTn id="73" dur="500"/>
                                        <p:tgtEl>
                                          <p:spTgt spid="30"/>
                                        </p:tgtEl>
                                      </p:cBhvr>
                                    </p:animEffect>
                                  </p:childTnLst>
                                </p:cTn>
                              </p:par>
                              <p:par>
                                <p:cTn id="74" presetID="52" presetClass="entr" presetSubtype="0" fill="hold" nodeType="withEffect">
                                  <p:stCondLst>
                                    <p:cond delay="400"/>
                                  </p:stCondLst>
                                  <p:childTnLst>
                                    <p:set>
                                      <p:cBhvr>
                                        <p:cTn id="75" dur="1" fill="hold">
                                          <p:stCondLst>
                                            <p:cond delay="0"/>
                                          </p:stCondLst>
                                        </p:cTn>
                                        <p:tgtEl>
                                          <p:spTgt spid="33"/>
                                        </p:tgtEl>
                                        <p:attrNameLst>
                                          <p:attrName>style.visibility</p:attrName>
                                        </p:attrNameLst>
                                      </p:cBhvr>
                                      <p:to>
                                        <p:strVal val="visible"/>
                                      </p:to>
                                    </p:set>
                                    <p:animScale>
                                      <p:cBhvr>
                                        <p:cTn id="76"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500" decel="50000" fill="hold">
                                          <p:stCondLst>
                                            <p:cond delay="0"/>
                                          </p:stCondLst>
                                        </p:cTn>
                                        <p:tgtEl>
                                          <p:spTgt spid="33"/>
                                        </p:tgtEl>
                                        <p:attrNameLst>
                                          <p:attrName>ppt_x</p:attrName>
                                          <p:attrName>ppt_y</p:attrName>
                                        </p:attrNameLst>
                                      </p:cBhvr>
                                    </p:animMotion>
                                    <p:animEffect transition="in" filter="fade">
                                      <p:cBhvr>
                                        <p:cTn id="78" dur="500"/>
                                        <p:tgtEl>
                                          <p:spTgt spid="33"/>
                                        </p:tgtEl>
                                      </p:cBhvr>
                                    </p:animEffect>
                                  </p:childTnLst>
                                </p:cTn>
                              </p:par>
                              <p:par>
                                <p:cTn id="79" presetID="52" presetClass="entr" presetSubtype="0" fill="hold" nodeType="withEffect">
                                  <p:stCondLst>
                                    <p:cond delay="600"/>
                                  </p:stCondLst>
                                  <p:childTnLst>
                                    <p:set>
                                      <p:cBhvr>
                                        <p:cTn id="80" dur="1" fill="hold">
                                          <p:stCondLst>
                                            <p:cond delay="0"/>
                                          </p:stCondLst>
                                        </p:cTn>
                                        <p:tgtEl>
                                          <p:spTgt spid="36"/>
                                        </p:tgtEl>
                                        <p:attrNameLst>
                                          <p:attrName>style.visibility</p:attrName>
                                        </p:attrNameLst>
                                      </p:cBhvr>
                                      <p:to>
                                        <p:strVal val="visible"/>
                                      </p:to>
                                    </p:set>
                                    <p:animScale>
                                      <p:cBhvr>
                                        <p:cTn id="81"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36"/>
                                        </p:tgtEl>
                                        <p:attrNameLst>
                                          <p:attrName>ppt_x</p:attrName>
                                          <p:attrName>ppt_y</p:attrName>
                                        </p:attrNameLst>
                                      </p:cBhvr>
                                    </p:animMotion>
                                    <p:animEffect transition="in" filter="fade">
                                      <p:cBhvr>
                                        <p:cTn id="83" dur="500"/>
                                        <p:tgtEl>
                                          <p:spTgt spid="36"/>
                                        </p:tgtEl>
                                      </p:cBhvr>
                                    </p:animEffect>
                                  </p:childTnLst>
                                </p:cTn>
                              </p:par>
                              <p:par>
                                <p:cTn id="84" presetID="52" presetClass="entr" presetSubtype="0" fill="hold" nodeType="withEffect">
                                  <p:stCondLst>
                                    <p:cond delay="800"/>
                                  </p:stCondLst>
                                  <p:childTnLst>
                                    <p:set>
                                      <p:cBhvr>
                                        <p:cTn id="85" dur="1" fill="hold">
                                          <p:stCondLst>
                                            <p:cond delay="0"/>
                                          </p:stCondLst>
                                        </p:cTn>
                                        <p:tgtEl>
                                          <p:spTgt spid="39"/>
                                        </p:tgtEl>
                                        <p:attrNameLst>
                                          <p:attrName>style.visibility</p:attrName>
                                        </p:attrNameLst>
                                      </p:cBhvr>
                                      <p:to>
                                        <p:strVal val="visible"/>
                                      </p:to>
                                    </p:set>
                                    <p:animScale>
                                      <p:cBhvr>
                                        <p:cTn id="86" dur="5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39"/>
                                        </p:tgtEl>
                                        <p:attrNameLst>
                                          <p:attrName>ppt_x</p:attrName>
                                          <p:attrName>ppt_y</p:attrName>
                                        </p:attrNameLst>
                                      </p:cBhvr>
                                    </p:animMotion>
                                    <p:animEffect transition="in" filter="fade">
                                      <p:cBhvr>
                                        <p:cTn id="88" dur="500"/>
                                        <p:tgtEl>
                                          <p:spTgt spid="39"/>
                                        </p:tgtEl>
                                      </p:cBhvr>
                                    </p:animEffect>
                                  </p:childTnLst>
                                </p:cTn>
                              </p:par>
                              <p:par>
                                <p:cTn id="89" presetID="52" presetClass="entr" presetSubtype="0" fill="hold" nodeType="withEffect">
                                  <p:stCondLst>
                                    <p:cond delay="1000"/>
                                  </p:stCondLst>
                                  <p:childTnLst>
                                    <p:set>
                                      <p:cBhvr>
                                        <p:cTn id="90" dur="1" fill="hold">
                                          <p:stCondLst>
                                            <p:cond delay="0"/>
                                          </p:stCondLst>
                                        </p:cTn>
                                        <p:tgtEl>
                                          <p:spTgt spid="42"/>
                                        </p:tgtEl>
                                        <p:attrNameLst>
                                          <p:attrName>style.visibility</p:attrName>
                                        </p:attrNameLst>
                                      </p:cBhvr>
                                      <p:to>
                                        <p:strVal val="visible"/>
                                      </p:to>
                                    </p:set>
                                    <p:animScale>
                                      <p:cBhvr>
                                        <p:cTn id="91" dur="5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500" decel="50000" fill="hold">
                                          <p:stCondLst>
                                            <p:cond delay="0"/>
                                          </p:stCondLst>
                                        </p:cTn>
                                        <p:tgtEl>
                                          <p:spTgt spid="42"/>
                                        </p:tgtEl>
                                        <p:attrNameLst>
                                          <p:attrName>ppt_x</p:attrName>
                                          <p:attrName>ppt_y</p:attrName>
                                        </p:attrNameLst>
                                      </p:cBhvr>
                                    </p:animMotion>
                                    <p:animEffect transition="in" filter="fade">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45" grpId="0" animBg="1"/>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54367" y="0"/>
            <a:ext cx="6816047" cy="6861272"/>
          </a:xfrm>
          <a:prstGeom prst="rect">
            <a:avLst/>
          </a:prstGeom>
        </p:spPr>
      </p:pic>
      <p:sp>
        <p:nvSpPr>
          <p:cNvPr id="4099" name="Rectangle 3"/>
          <p:cNvSpPr>
            <a:spLocks noGrp="1" noChangeArrowheads="1"/>
          </p:cNvSpPr>
          <p:nvPr>
            <p:ph type="ctrTitle" idx="4294967295"/>
          </p:nvPr>
        </p:nvSpPr>
        <p:spPr>
          <a:xfrm>
            <a:off x="1345855" y="1645765"/>
            <a:ext cx="4911771" cy="968873"/>
          </a:xfrm>
          <a:effectLst/>
        </p:spPr>
        <p:txBody>
          <a:bodyPr/>
          <a:lstStyle/>
          <a:p>
            <a:pPr algn="dist"/>
            <a:r>
              <a:rPr lang="zh-CN" altLang="en-US" sz="8900" b="1" dirty="0">
                <a:solidFill>
                  <a:srgbClr val="F8F8F8"/>
                </a:solidFill>
                <a:latin typeface="+mj-ea"/>
              </a:rPr>
              <a:t>谢谢大家</a:t>
            </a:r>
            <a:r>
              <a:rPr lang="en-US" altLang="zh-CN" sz="8900" b="1" dirty="0">
                <a:solidFill>
                  <a:srgbClr val="F8F8F8"/>
                </a:solidFill>
                <a:latin typeface="+mj-ea"/>
              </a:rPr>
              <a:t>!</a:t>
            </a:r>
            <a:endParaRPr lang="zh-CN" altLang="en-US" sz="8900" b="1" dirty="0">
              <a:solidFill>
                <a:srgbClr val="F8F8F8"/>
              </a:solidFill>
              <a:latin typeface="+mj-ea"/>
            </a:endParaRPr>
          </a:p>
        </p:txBody>
      </p:sp>
      <p:sp>
        <p:nvSpPr>
          <p:cNvPr id="12" name="TextBox 11"/>
          <p:cNvSpPr txBox="1"/>
          <p:nvPr/>
        </p:nvSpPr>
        <p:spPr>
          <a:xfrm>
            <a:off x="1633886" y="2865055"/>
            <a:ext cx="3851755" cy="499612"/>
          </a:xfrm>
          <a:prstGeom prst="rect">
            <a:avLst/>
          </a:prstGeom>
          <a:noFill/>
        </p:spPr>
        <p:txBody>
          <a:bodyPr wrap="square" lIns="91428" tIns="45714" rIns="91428" bIns="45714" rtlCol="0">
            <a:spAutoFit/>
          </a:bodyPr>
          <a:lstStyle/>
          <a:p>
            <a:pPr algn="ctr">
              <a:lnSpc>
                <a:spcPct val="150000"/>
              </a:lnSpc>
            </a:pPr>
            <a:r>
              <a:rPr lang="zh-CN" altLang="en-US" sz="2000" dirty="0">
                <a:solidFill>
                  <a:srgbClr val="F8F8F8"/>
                </a:solidFill>
                <a:latin typeface="微软雅黑"/>
                <a:ea typeface="微软雅黑"/>
              </a:rPr>
              <a:t>汇报人</a:t>
            </a:r>
            <a:r>
              <a:rPr lang="zh-CN" altLang="en-US" sz="2000" dirty="0" smtClean="0">
                <a:solidFill>
                  <a:srgbClr val="F8F8F8"/>
                </a:solidFill>
                <a:latin typeface="微软雅黑"/>
                <a:ea typeface="微软雅黑"/>
              </a:rPr>
              <a:t>：</a:t>
            </a:r>
            <a:r>
              <a:rPr lang="en-US" altLang="zh-CN" sz="2000" dirty="0" smtClean="0">
                <a:solidFill>
                  <a:srgbClr val="F8F8F8"/>
                </a:solidFill>
                <a:latin typeface="微软雅黑"/>
                <a:ea typeface="微软雅黑"/>
              </a:rPr>
              <a:t>XXX</a:t>
            </a:r>
            <a:endParaRPr lang="zh-CN" altLang="en-US" sz="2000" dirty="0">
              <a:solidFill>
                <a:srgbClr val="F8F8F8"/>
              </a:solidFill>
              <a:latin typeface="微软雅黑"/>
              <a:ea typeface="微软雅黑"/>
            </a:endParaRPr>
          </a:p>
        </p:txBody>
      </p:sp>
    </p:spTree>
    <p:extLst>
      <p:ext uri="{BB962C8B-B14F-4D97-AF65-F5344CB8AC3E}">
        <p14:creationId xmlns:p14="http://schemas.microsoft.com/office/powerpoint/2010/main" val="4079681420"/>
      </p:ext>
    </p:extLst>
  </p:cSld>
  <p:clrMapOvr>
    <a:masterClrMapping/>
  </p:clrMapOvr>
  <mc:AlternateContent xmlns:mc="http://schemas.openxmlformats.org/markup-compatibility/2006" xmlns:p14="http://schemas.microsoft.com/office/powerpoint/2010/main">
    <mc:Choice Requires="p14">
      <p:transition spd="slow" p14:dur="1600" advTm="2923">
        <p:blinds dir="vert"/>
      </p:transition>
    </mc:Choice>
    <mc:Fallback xmlns="">
      <p:transition spd="slow" advTm="292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2"/>
                                        </p:tgtEl>
                                        <p:attrNameLst>
                                          <p:attrName>ppt_x</p:attrName>
                                          <p:attrName>ppt_y</p:attrName>
                                        </p:attrNameLst>
                                      </p:cBhvr>
                                      <p:rCtr x="12503" y="0"/>
                                    </p:animMotion>
                                  </p:childTnLst>
                                </p:cTn>
                              </p:par>
                            </p:childTnLst>
                          </p:cTn>
                        </p:par>
                        <p:par>
                          <p:cTn id="10" fill="hold">
                            <p:stCondLst>
                              <p:cond delay="11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2"/>
                                        </p:tgtEl>
                                        <p:attrNameLst>
                                          <p:attrName>ppt_x</p:attrName>
                                          <p:attrName>ppt_y</p:attrName>
                                        </p:attrNameLst>
                                      </p:cBhvr>
                                      <p:rCtr x="29352" y="0"/>
                                    </p:animMotion>
                                  </p:childTnLst>
                                </p:cTn>
                              </p:par>
                              <p:par>
                                <p:cTn id="13" presetID="22" presetClass="entr" presetSubtype="8" fill="hold" grpId="0" nodeType="withEffect">
                                  <p:stCondLst>
                                    <p:cond delay="500"/>
                                  </p:stCondLst>
                                  <p:childTnLst>
                                    <p:set>
                                      <p:cBhvr>
                                        <p:cTn id="14" dur="1" fill="hold">
                                          <p:stCondLst>
                                            <p:cond delay="0"/>
                                          </p:stCondLst>
                                        </p:cTn>
                                        <p:tgtEl>
                                          <p:spTgt spid="4099"/>
                                        </p:tgtEl>
                                        <p:attrNameLst>
                                          <p:attrName>style.visibility</p:attrName>
                                        </p:attrNameLst>
                                      </p:cBhvr>
                                      <p:to>
                                        <p:strVal val="visible"/>
                                      </p:to>
                                    </p:set>
                                    <p:animEffect transition="in" filter="wipe(left)">
                                      <p:cBhvr>
                                        <p:cTn id="15" dur="1500"/>
                                        <p:tgtEl>
                                          <p:spTgt spid="4099"/>
                                        </p:tgtEl>
                                      </p:cBhvr>
                                    </p:animEffect>
                                  </p:childTnLst>
                                </p:cTn>
                              </p:par>
                            </p:childTnLst>
                          </p:cTn>
                        </p:par>
                        <p:par>
                          <p:cTn id="16" fill="hold">
                            <p:stCondLst>
                              <p:cond delay="31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style.rotation</p:attrName>
                                        </p:attrNameLst>
                                      </p:cBhvr>
                                      <p:tavLst>
                                        <p:tav tm="0">
                                          <p:val>
                                            <p:fltVal val="90"/>
                                          </p:val>
                                        </p:tav>
                                        <p:tav tm="100000">
                                          <p:val>
                                            <p:fltVal val="0"/>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12" grpId="0"/>
    </p:bldLst>
  </p:timing>
  <p:extLst mod="1"/>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通用性工作总结报告PPT模板3"/>
</p:tagLst>
</file>

<file path=ppt/tags/tag2.xml><?xml version="1.0" encoding="utf-8"?>
<p:tagLst xmlns:a="http://schemas.openxmlformats.org/drawingml/2006/main" xmlns:r="http://schemas.openxmlformats.org/officeDocument/2006/relationships" xmlns:p="http://schemas.openxmlformats.org/presentationml/2006/main">
  <p:tag name="TIMING" val="|3.6"/>
</p:tagLst>
</file>

<file path=ppt/theme/theme1.xml><?xml version="1.0" encoding="utf-8"?>
<a:theme xmlns:a="http://schemas.openxmlformats.org/drawingml/2006/main" name="第一PPT，www.1ppt.com">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第一PPT，www.1ppt.com ">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8403</TotalTime>
  <Pages>0</Pages>
  <Words>3349</Words>
  <Characters>0</Characters>
  <Application>Microsoft Office PowerPoint</Application>
  <DocSecurity>0</DocSecurity>
  <PresentationFormat>自定义</PresentationFormat>
  <Lines>0</Lines>
  <Paragraphs>486</Paragraphs>
  <Slides>36</Slides>
  <Notes>36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36</vt:i4>
      </vt:variant>
    </vt:vector>
  </HeadingPairs>
  <TitlesOfParts>
    <vt:vector size="46" baseType="lpstr">
      <vt:lpstr>仿宋_GB2312</vt:lpstr>
      <vt:lpstr>宋体</vt:lpstr>
      <vt:lpstr>微软雅黑</vt:lpstr>
      <vt:lpstr>Arial</vt:lpstr>
      <vt:lpstr>Calibri</vt:lpstr>
      <vt:lpstr>Segoe UI</vt:lpstr>
      <vt:lpstr>Segoe UI Light</vt:lpstr>
      <vt:lpstr>Wingdings</vt:lpstr>
      <vt:lpstr>第一PPT，www.1ppt.com</vt:lpstr>
      <vt:lpstr>第一PPT，www.1ppt.com </vt:lpstr>
      <vt:lpstr>幼儿园年终业绩汇报ppt模板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谢谢大家!</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通用性工作总结报告PPT模板3</dc:title>
  <dc:creator>第一PPT</dc:creator>
  <cp:keywords>www.1ppt.com</cp:keywords>
  <cp:lastModifiedBy>faith123</cp:lastModifiedBy>
  <cp:revision>744</cp:revision>
  <dcterms:created xsi:type="dcterms:W3CDTF">2013-01-25T01:44:32Z</dcterms:created>
  <dcterms:modified xsi:type="dcterms:W3CDTF">2019-12-14T05:35:25Z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