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19" r:id="rId3"/>
    <p:sldId id="321" r:id="rId4"/>
    <p:sldId id="320" r:id="rId5"/>
    <p:sldId id="322" r:id="rId6"/>
    <p:sldId id="329" r:id="rId7"/>
    <p:sldId id="330" r:id="rId8"/>
    <p:sldId id="331" r:id="rId9"/>
    <p:sldId id="325" r:id="rId10"/>
    <p:sldId id="332" r:id="rId11"/>
    <p:sldId id="333" r:id="rId12"/>
    <p:sldId id="334" r:id="rId13"/>
    <p:sldId id="326" r:id="rId14"/>
    <p:sldId id="335" r:id="rId15"/>
    <p:sldId id="336" r:id="rId16"/>
    <p:sldId id="337" r:id="rId17"/>
    <p:sldId id="324" r:id="rId18"/>
    <p:sldId id="339" r:id="rId19"/>
    <p:sldId id="338" r:id="rId20"/>
    <p:sldId id="340" r:id="rId21"/>
    <p:sldId id="323" r:id="rId22"/>
    <p:sldId id="341" r:id="rId23"/>
    <p:sldId id="342" r:id="rId24"/>
    <p:sldId id="343" r:id="rId25"/>
    <p:sldId id="327" r:id="rId26"/>
    <p:sldId id="285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242E"/>
    <a:srgbClr val="AF2F3C"/>
    <a:srgbClr val="42473F"/>
    <a:srgbClr val="C39710"/>
    <a:srgbClr val="FFC000"/>
    <a:srgbClr val="FFFFFF"/>
    <a:srgbClr val="5D191F"/>
    <a:srgbClr val="404040"/>
    <a:srgbClr val="EA688E"/>
    <a:srgbClr val="1C1D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3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654" y="7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85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4" Type="http://schemas.microsoft.com/office/2011/relationships/chartColorStyle" Target="colors4.xml"/><Relationship Id="rId3" Type="http://schemas.microsoft.com/office/2011/relationships/chartStyle" Target="style4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AF2F3C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657979640"/>
        <c:axId val="657980032"/>
      </c:barChart>
      <c:catAx>
        <c:axId val="65797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defRPr>
            </a:pPr>
          </a:p>
        </c:txPr>
        <c:crossAx val="657980032"/>
        <c:crosses val="autoZero"/>
        <c:auto val="1"/>
        <c:lblAlgn val="ctr"/>
        <c:lblOffset val="100"/>
        <c:noMultiLvlLbl val="0"/>
      </c:catAx>
      <c:valAx>
        <c:axId val="65798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defRPr>
            </a:pPr>
          </a:p>
        </c:txPr>
        <c:crossAx val="65797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方正兰亭黑简体" panose="02000000000000000000" pitchFamily="2" charset="-122"/>
          <a:ea typeface="方正兰亭黑简体" panose="02000000000000000000" pitchFamily="2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AF2F3C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7979640"/>
        <c:axId val="657980032"/>
      </c:barChart>
      <c:catAx>
        <c:axId val="65797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defRPr>
            </a:pPr>
          </a:p>
        </c:txPr>
        <c:crossAx val="657980032"/>
        <c:crosses val="autoZero"/>
        <c:auto val="1"/>
        <c:lblAlgn val="ctr"/>
        <c:lblOffset val="100"/>
        <c:noMultiLvlLbl val="0"/>
      </c:catAx>
      <c:valAx>
        <c:axId val="65798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defRPr>
            </a:pPr>
          </a:p>
        </c:txPr>
        <c:crossAx val="65797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方正兰亭黑简体" panose="02000000000000000000" pitchFamily="2" charset="-122"/>
          <a:ea typeface="方正兰亭黑简体" panose="02000000000000000000" pitchFamily="2" charset="-122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2017数据</c:v>
                </c:pt>
              </c:strCache>
            </c:strRef>
          </c:tx>
          <c:spPr>
            <a:solidFill>
              <a:srgbClr val="AF2F3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130</c:v>
                </c:pt>
                <c:pt idx="2">
                  <c:v>189</c:v>
                </c:pt>
                <c:pt idx="3">
                  <c:v>260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2016数据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70</c:v>
                </c:pt>
                <c:pt idx="2">
                  <c:v>95</c:v>
                </c:pt>
                <c:pt idx="3">
                  <c:v>120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9"/>
        <c:axId val="613774232"/>
        <c:axId val="613772920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2017对手数据</c:v>
                </c:pt>
              </c:strCache>
            </c:strRef>
          </c:tx>
          <c:spPr>
            <a:ln w="28575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35</c:v>
                </c:pt>
                <c:pt idx="1">
                  <c:v>100</c:v>
                </c:pt>
                <c:pt idx="2">
                  <c:v>106</c:v>
                </c:pt>
                <c:pt idx="3">
                  <c:v>130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4557696"/>
        <c:axId val="594557368"/>
      </c:lineChart>
      <c:catAx>
        <c:axId val="61377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13772920"/>
        <c:crosses val="autoZero"/>
        <c:auto val="1"/>
        <c:lblAlgn val="ctr"/>
        <c:lblOffset val="100"/>
        <c:noMultiLvlLbl val="0"/>
      </c:catAx>
      <c:valAx>
        <c:axId val="61377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13774232"/>
        <c:crosses val="autoZero"/>
        <c:crossBetween val="between"/>
      </c:valAx>
      <c:catAx>
        <c:axId val="59455769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94557368"/>
        <c:crosses val="autoZero"/>
        <c:auto val="1"/>
        <c:lblAlgn val="ctr"/>
        <c:lblOffset val="100"/>
        <c:noMultiLvlLbl val="0"/>
      </c:catAx>
      <c:valAx>
        <c:axId val="59455736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9455769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2017数据</c:v>
                </c:pt>
              </c:strCache>
            </c:strRef>
          </c:tx>
          <c:spPr>
            <a:solidFill>
              <a:srgbClr val="FFC000"/>
            </a:solidFill>
          </c:spPr>
          <c:explosion val="0"/>
          <c:dPt>
            <c:idx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AF2F3C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130</c:v>
                </c:pt>
                <c:pt idx="2">
                  <c:v>189</c:v>
                </c:pt>
                <c:pt idx="3">
                  <c:v>260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2017数据</c:v>
                </c:pt>
              </c:strCache>
            </c:strRef>
          </c:tx>
          <c:spPr>
            <a:solidFill>
              <a:srgbClr val="FFC000"/>
            </a:solidFill>
          </c:spPr>
          <c:explosion val="0"/>
          <c:dPt>
            <c:idx val="0"/>
            <c:bubble3D val="0"/>
            <c:spPr>
              <a:solidFill>
                <a:srgbClr val="AF2F3C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130</c:v>
                </c:pt>
                <c:pt idx="2">
                  <c:v>189</c:v>
                </c:pt>
                <c:pt idx="3">
                  <c:v>260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2017数据</c:v>
                </c:pt>
              </c:strCache>
            </c:strRef>
          </c:tx>
          <c:spPr>
            <a:solidFill>
              <a:srgbClr val="FFC000"/>
            </a:solidFill>
          </c:spPr>
          <c:explosion val="0"/>
          <c:dPt>
            <c:idx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AF2F3C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130</c:v>
                </c:pt>
                <c:pt idx="2">
                  <c:v>189</c:v>
                </c:pt>
                <c:pt idx="3">
                  <c:v>260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2017数据</c:v>
                </c:pt>
              </c:strCache>
            </c:strRef>
          </c:tx>
          <c:spPr>
            <a:solidFill>
              <a:srgbClr val="FFC000"/>
            </a:solidFill>
          </c:spPr>
          <c:explosion val="0"/>
          <c:dPt>
            <c:idx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AF2F3C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130</c:v>
                </c:pt>
                <c:pt idx="2">
                  <c:v>189</c:v>
                </c:pt>
                <c:pt idx="3">
                  <c:v>260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A项目预算</c:v>
                </c:pt>
              </c:strCache>
            </c:strRef>
          </c:tx>
          <c:spPr>
            <a:solidFill>
              <a:srgbClr val="AF2F3C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2103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B项目预算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2103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2803904"/>
        <c:axId val="692804296"/>
      </c:barChart>
      <c:catAx>
        <c:axId val="692803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rgbClr val="5A5156"/>
                </a:solidFill>
                <a:latin typeface="+mn-lt"/>
                <a:ea typeface="+mn-ea"/>
                <a:cs typeface="+mn-cs"/>
              </a:defRPr>
            </a:pPr>
          </a:p>
        </c:txPr>
        <c:crossAx val="692804296"/>
        <c:crosses val="autoZero"/>
        <c:auto val="1"/>
        <c:lblAlgn val="ctr"/>
        <c:lblOffset val="100"/>
        <c:noMultiLvlLbl val="0"/>
      </c:catAx>
      <c:valAx>
        <c:axId val="692804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rgbClr val="5A5156"/>
                </a:solidFill>
                <a:latin typeface="+mn-lt"/>
                <a:ea typeface="+mn-ea"/>
                <a:cs typeface="+mn-cs"/>
              </a:defRPr>
            </a:pPr>
          </a:p>
        </c:txPr>
        <c:crossAx val="69280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rgbClr val="5A5156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600">
          <a:solidFill>
            <a:srgbClr val="5A5156"/>
          </a:solidFill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0CA07-7B62-4EDF-8816-DB5B81A34E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078F5-CDAB-43EC-BBC2-08CC19FB521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57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373837" y="1792525"/>
            <a:ext cx="611051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500" b="0" i="0" u="none" strike="noStrike" kern="1200" cap="none" spc="0" normalizeH="0" baseline="0" noProof="0" dirty="0">
                <a:ln w="28575">
                  <a:noFill/>
                </a:ln>
                <a:solidFill>
                  <a:prstClr val="white"/>
                </a:solidFill>
                <a:uLnTx/>
                <a:uFillTx/>
                <a:latin typeface="+mj-lt"/>
                <a:ea typeface="等线" panose="02010600030101010101" pitchFamily="2" charset="-122"/>
                <a:cs typeface="+mn-cs"/>
              </a:rPr>
              <a:t>20XX</a:t>
            </a:r>
            <a:endParaRPr kumimoji="0" lang="zh-CN" altLang="en-US" sz="11500" b="0" i="0" u="none" strike="noStrike" kern="1200" cap="none" spc="0" normalizeH="0" baseline="0" noProof="0" dirty="0">
              <a:ln w="28575">
                <a:noFill/>
              </a:ln>
              <a:solidFill>
                <a:prstClr val="white"/>
              </a:solidFill>
              <a:uLnTx/>
              <a:uFillTx/>
              <a:latin typeface="+mj-lt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580419" y="5344352"/>
            <a:ext cx="2889419" cy="27559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会议时间：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2XX.01.01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082694" y="5791602"/>
            <a:ext cx="2285238" cy="260350"/>
            <a:chOff x="9242471" y="4679900"/>
            <a:chExt cx="2285238" cy="260350"/>
          </a:xfrm>
        </p:grpSpPr>
        <p:sp>
          <p:nvSpPr>
            <p:cNvPr id="19" name="矩形 18"/>
            <p:cNvSpPr/>
            <p:nvPr/>
          </p:nvSpPr>
          <p:spPr>
            <a:xfrm>
              <a:off x="9242471" y="4679900"/>
              <a:ext cx="1060486" cy="260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AF2F3C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部门：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AF2F3C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XXX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AF2F3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467223" y="4679900"/>
              <a:ext cx="1060486" cy="260350"/>
            </a:xfrm>
            <a:prstGeom prst="rect">
              <a:avLst/>
            </a:prstGeom>
            <a:noFill/>
            <a:ln>
              <a:solidFill>
                <a:schemeClr val="bg1"/>
              </a:solidFill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汇报人：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XXX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508161" y="3399972"/>
            <a:ext cx="59761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sz="5400" b="1" dirty="0">
                <a:ln w="76200">
                  <a:noFill/>
                </a:ln>
                <a:solidFill>
                  <a:srgbClr val="FFC000"/>
                </a:solidFill>
                <a:latin typeface="+mj-ea"/>
                <a:ea typeface="+mj-ea"/>
              </a:rPr>
              <a:t>年终工作</a:t>
            </a:r>
            <a:r>
              <a:rPr lang="zh-CN" altLang="en-US" sz="5400" b="1" dirty="0">
                <a:ln w="76200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总结</a:t>
            </a:r>
            <a:endParaRPr lang="zh-CN" altLang="en-US" sz="5400" b="1" dirty="0">
              <a:ln w="76200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924675" y="4382043"/>
            <a:ext cx="4559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 w="571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ANNUAL REPORT</a:t>
            </a:r>
            <a:r>
              <a:rPr kumimoji="0" lang="zh-CN" altLang="en-US" sz="1200" b="0" i="0" u="none" strike="noStrike" kern="1200" cap="none" spc="0" normalizeH="0" baseline="0" noProof="0" dirty="0">
                <a:ln w="571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 w="571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TEMPLATE</a:t>
            </a:r>
            <a:r>
              <a:rPr kumimoji="0" lang="zh-CN" altLang="en-US" sz="1200" b="0" i="0" u="none" strike="noStrike" kern="1200" cap="none" spc="0" normalizeH="0" baseline="0" noProof="0" dirty="0">
                <a:ln w="571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　　</a:t>
            </a:r>
            <a:endParaRPr kumimoji="0" lang="zh-CN" altLang="en-US" sz="1200" b="0" i="0" u="none" strike="noStrike" kern="1200" cap="none" spc="0" normalizeH="0" baseline="0" noProof="0" dirty="0">
              <a:ln w="57150"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369037" y="3074163"/>
            <a:ext cx="945392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1400" dirty="0">
                <a:solidFill>
                  <a:srgbClr val="FFC000"/>
                </a:solidFill>
                <a:latin typeface="+mj-ea"/>
                <a:ea typeface="+mj-ea"/>
              </a:rPr>
              <a:t>去岁曾究千里目，鲲鹏展翅乾坤大，国正华年花烂熳</a:t>
            </a:r>
            <a:endParaRPr lang="en-US" altLang="zh-CN" sz="1400" dirty="0">
              <a:solidFill>
                <a:srgbClr val="FFC000"/>
              </a:solidFill>
              <a:latin typeface="+mj-ea"/>
              <a:ea typeface="+mj-ea"/>
            </a:endParaRPr>
          </a:p>
          <a:p>
            <a:pPr algn="ctr">
              <a:lnSpc>
                <a:spcPts val="3000"/>
              </a:lnSpc>
            </a:pPr>
            <a:r>
              <a:rPr lang="zh-CN" altLang="en-US" sz="1400" dirty="0">
                <a:solidFill>
                  <a:srgbClr val="FFC000"/>
                </a:solidFill>
                <a:latin typeface="+mj-ea"/>
                <a:ea typeface="+mj-ea"/>
              </a:rPr>
              <a:t>今年更上一层楼，桃李争春天地宽，人逢盛世寿增添 </a:t>
            </a:r>
            <a:endParaRPr lang="en-US" altLang="zh-CN" sz="1400" dirty="0">
              <a:solidFill>
                <a:srgbClr val="FFC000"/>
              </a:solidFill>
              <a:latin typeface="+mj-ea"/>
              <a:ea typeface="+mj-ea"/>
            </a:endParaRPr>
          </a:p>
          <a:p>
            <a:pPr algn="ctr">
              <a:lnSpc>
                <a:spcPts val="3000"/>
              </a:lnSpc>
            </a:pP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ts val="3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       2017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年即将过去，在这一年的时间里通过大家努力的工作，销售额从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2016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年的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1200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万到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2017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年的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2500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万，达到公司的销售目标。还在业务以及运营工作上有所收获。临近年终，对自己的工作做一下总结。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ts val="3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目的在于总结经验吸取教训，提高部门战斗力，把工作做的更好，有信心也有决心把明年的工作做的更好。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ts val="3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下面我们对一年的工作进行简要的总结。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287838" y="935206"/>
            <a:ext cx="3616324" cy="1584751"/>
            <a:chOff x="4287838" y="860986"/>
            <a:chExt cx="3616324" cy="1584751"/>
          </a:xfrm>
        </p:grpSpPr>
        <p:sp>
          <p:nvSpPr>
            <p:cNvPr id="5" name="文本框 4"/>
            <p:cNvSpPr txBox="1"/>
            <p:nvPr/>
          </p:nvSpPr>
          <p:spPr>
            <a:xfrm>
              <a:off x="4287838" y="860986"/>
              <a:ext cx="36163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FFC000"/>
                  </a:solidFill>
                  <a:latin typeface="+mj-ea"/>
                  <a:ea typeface="+mj-ea"/>
                </a:rPr>
                <a:t>“  </a:t>
              </a:r>
              <a:r>
                <a:rPr lang="zh-CN" altLang="en-US" sz="4800" dirty="0">
                  <a:solidFill>
                    <a:srgbClr val="FFC000"/>
                  </a:solidFill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前 言</a:t>
              </a:r>
              <a:r>
                <a:rPr lang="zh-CN" altLang="en-US" sz="4800" dirty="0">
                  <a:solidFill>
                    <a:srgbClr val="FFC000"/>
                  </a:solidFill>
                  <a:latin typeface="+mj-ea"/>
                  <a:ea typeface="+mj-ea"/>
                </a:rPr>
                <a:t>  </a:t>
              </a:r>
              <a:r>
                <a:rPr lang="en-US" altLang="zh-CN" sz="4800" dirty="0">
                  <a:solidFill>
                    <a:srgbClr val="FFC000"/>
                  </a:solidFill>
                  <a:latin typeface="+mj-ea"/>
                  <a:ea typeface="+mj-ea"/>
                </a:rPr>
                <a:t>”</a:t>
              </a:r>
              <a:endParaRPr lang="zh-CN" altLang="en-US" sz="4800" dirty="0">
                <a:solidFill>
                  <a:srgbClr val="FFC000"/>
                </a:solidFill>
                <a:latin typeface="+mj-ea"/>
                <a:ea typeface="+mj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489570" y="2107183"/>
              <a:ext cx="321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600" dirty="0">
                  <a:solidFill>
                    <a:srgbClr val="FFC000"/>
                  </a:solidFill>
                  <a:ea typeface="+mj-ea"/>
                </a:rPr>
                <a:t>PREFACE</a:t>
              </a:r>
              <a:endParaRPr lang="en-US" altLang="zh-CN" sz="1600" dirty="0">
                <a:solidFill>
                  <a:srgbClr val="FFC000"/>
                </a:solidFill>
                <a:ea typeface="+mj-ea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4469884" y="1881945"/>
              <a:ext cx="3232549" cy="0"/>
            </a:xfrm>
            <a:prstGeom prst="line">
              <a:avLst/>
            </a:prstGeom>
            <a:ln w="952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1042645" y="1052975"/>
            <a:ext cx="2558570" cy="1531582"/>
            <a:chOff x="597725" y="829056"/>
            <a:chExt cx="1487812" cy="890617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28" name="直接连接符 27"/>
            <p:cNvCxnSpPr/>
            <p:nvPr/>
          </p:nvCxnSpPr>
          <p:spPr>
            <a:xfrm>
              <a:off x="597728" y="1428604"/>
              <a:ext cx="1487809" cy="0"/>
            </a:xfrm>
            <a:prstGeom prst="lin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597725" y="829056"/>
              <a:ext cx="1442791" cy="890617"/>
            </a:xfrm>
            <a:custGeom>
              <a:avLst/>
              <a:gdLst/>
              <a:ahLst/>
              <a:cxnLst/>
              <a:rect l="l" t="t" r="r" b="b"/>
              <a:pathLst>
                <a:path w="1442791" h="890617">
                  <a:moveTo>
                    <a:pt x="248859" y="796437"/>
                  </a:moveTo>
                  <a:cubicBezTo>
                    <a:pt x="239278" y="796437"/>
                    <a:pt x="231035" y="799727"/>
                    <a:pt x="224128" y="806308"/>
                  </a:cubicBezTo>
                  <a:cubicBezTo>
                    <a:pt x="217222" y="812889"/>
                    <a:pt x="213768" y="823877"/>
                    <a:pt x="213768" y="839272"/>
                  </a:cubicBezTo>
                  <a:cubicBezTo>
                    <a:pt x="213768" y="851596"/>
                    <a:pt x="217082" y="861305"/>
                    <a:pt x="223710" y="868398"/>
                  </a:cubicBezTo>
                  <a:cubicBezTo>
                    <a:pt x="230337" y="875490"/>
                    <a:pt x="238651" y="879037"/>
                    <a:pt x="248650" y="879037"/>
                  </a:cubicBezTo>
                  <a:cubicBezTo>
                    <a:pt x="258835" y="879037"/>
                    <a:pt x="267219" y="875455"/>
                    <a:pt x="273800" y="868293"/>
                  </a:cubicBezTo>
                  <a:cubicBezTo>
                    <a:pt x="280381" y="861131"/>
                    <a:pt x="283671" y="850968"/>
                    <a:pt x="283671" y="837806"/>
                  </a:cubicBezTo>
                  <a:cubicBezTo>
                    <a:pt x="283671" y="829481"/>
                    <a:pt x="282264" y="822214"/>
                    <a:pt x="279450" y="816005"/>
                  </a:cubicBezTo>
                  <a:cubicBezTo>
                    <a:pt x="276637" y="809797"/>
                    <a:pt x="272521" y="804983"/>
                    <a:pt x="267102" y="801565"/>
                  </a:cubicBezTo>
                  <a:cubicBezTo>
                    <a:pt x="261684" y="798146"/>
                    <a:pt x="255603" y="796437"/>
                    <a:pt x="248859" y="796437"/>
                  </a:cubicBezTo>
                  <a:close/>
                  <a:moveTo>
                    <a:pt x="1177333" y="786600"/>
                  </a:moveTo>
                  <a:lnTo>
                    <a:pt x="1258398" y="786600"/>
                  </a:lnTo>
                  <a:lnTo>
                    <a:pt x="1258398" y="798669"/>
                  </a:lnTo>
                  <a:lnTo>
                    <a:pt x="1224562" y="798669"/>
                  </a:lnTo>
                  <a:lnTo>
                    <a:pt x="1224562" y="888873"/>
                  </a:lnTo>
                  <a:lnTo>
                    <a:pt x="1211028" y="888873"/>
                  </a:lnTo>
                  <a:lnTo>
                    <a:pt x="1211028" y="798669"/>
                  </a:lnTo>
                  <a:lnTo>
                    <a:pt x="1177333" y="798669"/>
                  </a:lnTo>
                  <a:close/>
                  <a:moveTo>
                    <a:pt x="994367" y="786600"/>
                  </a:moveTo>
                  <a:lnTo>
                    <a:pt x="1008250" y="786600"/>
                  </a:lnTo>
                  <a:lnTo>
                    <a:pt x="1061968" y="866898"/>
                  </a:lnTo>
                  <a:lnTo>
                    <a:pt x="1061968" y="786600"/>
                  </a:lnTo>
                  <a:lnTo>
                    <a:pt x="1074944" y="786600"/>
                  </a:lnTo>
                  <a:lnTo>
                    <a:pt x="1074944" y="888873"/>
                  </a:lnTo>
                  <a:lnTo>
                    <a:pt x="1061061" y="888873"/>
                  </a:lnTo>
                  <a:lnTo>
                    <a:pt x="1007343" y="808506"/>
                  </a:lnTo>
                  <a:lnTo>
                    <a:pt x="1007343" y="888873"/>
                  </a:lnTo>
                  <a:lnTo>
                    <a:pt x="994367" y="888873"/>
                  </a:lnTo>
                  <a:close/>
                  <a:moveTo>
                    <a:pt x="794761" y="786600"/>
                  </a:moveTo>
                  <a:lnTo>
                    <a:pt x="868710" y="786600"/>
                  </a:lnTo>
                  <a:lnTo>
                    <a:pt x="868710" y="798669"/>
                  </a:lnTo>
                  <a:lnTo>
                    <a:pt x="808295" y="798669"/>
                  </a:lnTo>
                  <a:lnTo>
                    <a:pt x="808295" y="829993"/>
                  </a:lnTo>
                  <a:lnTo>
                    <a:pt x="864873" y="829993"/>
                  </a:lnTo>
                  <a:lnTo>
                    <a:pt x="864873" y="841992"/>
                  </a:lnTo>
                  <a:lnTo>
                    <a:pt x="808295" y="841992"/>
                  </a:lnTo>
                  <a:lnTo>
                    <a:pt x="808295" y="876804"/>
                  </a:lnTo>
                  <a:lnTo>
                    <a:pt x="871082" y="876804"/>
                  </a:lnTo>
                  <a:lnTo>
                    <a:pt x="871082" y="888873"/>
                  </a:lnTo>
                  <a:lnTo>
                    <a:pt x="794761" y="888873"/>
                  </a:lnTo>
                  <a:close/>
                  <a:moveTo>
                    <a:pt x="596308" y="786600"/>
                  </a:moveTo>
                  <a:lnTo>
                    <a:pt x="677373" y="786600"/>
                  </a:lnTo>
                  <a:lnTo>
                    <a:pt x="677373" y="798669"/>
                  </a:lnTo>
                  <a:lnTo>
                    <a:pt x="643537" y="798669"/>
                  </a:lnTo>
                  <a:lnTo>
                    <a:pt x="643537" y="888873"/>
                  </a:lnTo>
                  <a:lnTo>
                    <a:pt x="630003" y="888873"/>
                  </a:lnTo>
                  <a:lnTo>
                    <a:pt x="630003" y="798669"/>
                  </a:lnTo>
                  <a:lnTo>
                    <a:pt x="596308" y="798669"/>
                  </a:lnTo>
                  <a:close/>
                  <a:moveTo>
                    <a:pt x="413342" y="786600"/>
                  </a:moveTo>
                  <a:lnTo>
                    <a:pt x="427225" y="786600"/>
                  </a:lnTo>
                  <a:lnTo>
                    <a:pt x="480943" y="866898"/>
                  </a:lnTo>
                  <a:lnTo>
                    <a:pt x="480943" y="786600"/>
                  </a:lnTo>
                  <a:lnTo>
                    <a:pt x="493919" y="786600"/>
                  </a:lnTo>
                  <a:lnTo>
                    <a:pt x="493919" y="888873"/>
                  </a:lnTo>
                  <a:lnTo>
                    <a:pt x="480036" y="888873"/>
                  </a:lnTo>
                  <a:lnTo>
                    <a:pt x="426318" y="808506"/>
                  </a:lnTo>
                  <a:lnTo>
                    <a:pt x="426318" y="888873"/>
                  </a:lnTo>
                  <a:lnTo>
                    <a:pt x="413342" y="888873"/>
                  </a:lnTo>
                  <a:close/>
                  <a:moveTo>
                    <a:pt x="1401282" y="784856"/>
                  </a:moveTo>
                  <a:cubicBezTo>
                    <a:pt x="1408863" y="784856"/>
                    <a:pt x="1415548" y="786077"/>
                    <a:pt x="1421339" y="788519"/>
                  </a:cubicBezTo>
                  <a:cubicBezTo>
                    <a:pt x="1427129" y="790961"/>
                    <a:pt x="1431582" y="794553"/>
                    <a:pt x="1434698" y="799297"/>
                  </a:cubicBezTo>
                  <a:cubicBezTo>
                    <a:pt x="1437815" y="804041"/>
                    <a:pt x="1439489" y="809413"/>
                    <a:pt x="1439721" y="815412"/>
                  </a:cubicBezTo>
                  <a:lnTo>
                    <a:pt x="1426745" y="816389"/>
                  </a:lnTo>
                  <a:cubicBezTo>
                    <a:pt x="1426048" y="809924"/>
                    <a:pt x="1423687" y="805041"/>
                    <a:pt x="1419664" y="801739"/>
                  </a:cubicBezTo>
                  <a:cubicBezTo>
                    <a:pt x="1415641" y="798437"/>
                    <a:pt x="1409700" y="796786"/>
                    <a:pt x="1401840" y="796786"/>
                  </a:cubicBezTo>
                  <a:cubicBezTo>
                    <a:pt x="1393654" y="796786"/>
                    <a:pt x="1387690" y="798286"/>
                    <a:pt x="1383946" y="801285"/>
                  </a:cubicBezTo>
                  <a:cubicBezTo>
                    <a:pt x="1380202" y="804285"/>
                    <a:pt x="1378330" y="807901"/>
                    <a:pt x="1378330" y="812134"/>
                  </a:cubicBezTo>
                  <a:cubicBezTo>
                    <a:pt x="1378330" y="815808"/>
                    <a:pt x="1379655" y="818831"/>
                    <a:pt x="1382306" y="821203"/>
                  </a:cubicBezTo>
                  <a:cubicBezTo>
                    <a:pt x="1384911" y="823575"/>
                    <a:pt x="1391713" y="826005"/>
                    <a:pt x="1402712" y="828493"/>
                  </a:cubicBezTo>
                  <a:cubicBezTo>
                    <a:pt x="1413711" y="830981"/>
                    <a:pt x="1421257" y="833156"/>
                    <a:pt x="1425350" y="835016"/>
                  </a:cubicBezTo>
                  <a:cubicBezTo>
                    <a:pt x="1431303" y="837760"/>
                    <a:pt x="1435698" y="841237"/>
                    <a:pt x="1438535" y="845446"/>
                  </a:cubicBezTo>
                  <a:cubicBezTo>
                    <a:pt x="1441372" y="849655"/>
                    <a:pt x="1442791" y="854503"/>
                    <a:pt x="1442791" y="859991"/>
                  </a:cubicBezTo>
                  <a:cubicBezTo>
                    <a:pt x="1442791" y="865433"/>
                    <a:pt x="1441233" y="870560"/>
                    <a:pt x="1438117" y="875374"/>
                  </a:cubicBezTo>
                  <a:cubicBezTo>
                    <a:pt x="1435001" y="880188"/>
                    <a:pt x="1430524" y="883932"/>
                    <a:pt x="1424687" y="886606"/>
                  </a:cubicBezTo>
                  <a:cubicBezTo>
                    <a:pt x="1418851" y="889280"/>
                    <a:pt x="1412281" y="890617"/>
                    <a:pt x="1404979" y="890617"/>
                  </a:cubicBezTo>
                  <a:cubicBezTo>
                    <a:pt x="1395724" y="890617"/>
                    <a:pt x="1387969" y="889268"/>
                    <a:pt x="1381713" y="886571"/>
                  </a:cubicBezTo>
                  <a:cubicBezTo>
                    <a:pt x="1375458" y="883873"/>
                    <a:pt x="1370551" y="879816"/>
                    <a:pt x="1366993" y="874397"/>
                  </a:cubicBezTo>
                  <a:cubicBezTo>
                    <a:pt x="1363435" y="868979"/>
                    <a:pt x="1361563" y="862851"/>
                    <a:pt x="1361377" y="856015"/>
                  </a:cubicBezTo>
                  <a:lnTo>
                    <a:pt x="1374144" y="854898"/>
                  </a:lnTo>
                  <a:cubicBezTo>
                    <a:pt x="1374749" y="860014"/>
                    <a:pt x="1376156" y="864212"/>
                    <a:pt x="1378365" y="867491"/>
                  </a:cubicBezTo>
                  <a:cubicBezTo>
                    <a:pt x="1380574" y="870770"/>
                    <a:pt x="1384004" y="873421"/>
                    <a:pt x="1388655" y="875444"/>
                  </a:cubicBezTo>
                  <a:cubicBezTo>
                    <a:pt x="1393306" y="877467"/>
                    <a:pt x="1398538" y="878478"/>
                    <a:pt x="1404351" y="878478"/>
                  </a:cubicBezTo>
                  <a:cubicBezTo>
                    <a:pt x="1409514" y="878478"/>
                    <a:pt x="1414072" y="877711"/>
                    <a:pt x="1418025" y="876176"/>
                  </a:cubicBezTo>
                  <a:cubicBezTo>
                    <a:pt x="1421978" y="874641"/>
                    <a:pt x="1424920" y="872537"/>
                    <a:pt x="1426850" y="869863"/>
                  </a:cubicBezTo>
                  <a:cubicBezTo>
                    <a:pt x="1428780" y="867188"/>
                    <a:pt x="1429745" y="864270"/>
                    <a:pt x="1429745" y="861107"/>
                  </a:cubicBezTo>
                  <a:cubicBezTo>
                    <a:pt x="1429745" y="857898"/>
                    <a:pt x="1428815" y="855096"/>
                    <a:pt x="1426955" y="852701"/>
                  </a:cubicBezTo>
                  <a:cubicBezTo>
                    <a:pt x="1425094" y="850306"/>
                    <a:pt x="1422025" y="848294"/>
                    <a:pt x="1417746" y="846666"/>
                  </a:cubicBezTo>
                  <a:cubicBezTo>
                    <a:pt x="1415002" y="845597"/>
                    <a:pt x="1408933" y="843934"/>
                    <a:pt x="1399538" y="841678"/>
                  </a:cubicBezTo>
                  <a:cubicBezTo>
                    <a:pt x="1390143" y="839423"/>
                    <a:pt x="1383562" y="837295"/>
                    <a:pt x="1379795" y="835295"/>
                  </a:cubicBezTo>
                  <a:cubicBezTo>
                    <a:pt x="1374911" y="832737"/>
                    <a:pt x="1371272" y="829563"/>
                    <a:pt x="1368877" y="825772"/>
                  </a:cubicBezTo>
                  <a:cubicBezTo>
                    <a:pt x="1366482" y="821982"/>
                    <a:pt x="1365284" y="817738"/>
                    <a:pt x="1365284" y="813041"/>
                  </a:cubicBezTo>
                  <a:cubicBezTo>
                    <a:pt x="1365284" y="807878"/>
                    <a:pt x="1366749" y="803053"/>
                    <a:pt x="1369679" y="798565"/>
                  </a:cubicBezTo>
                  <a:cubicBezTo>
                    <a:pt x="1372609" y="794077"/>
                    <a:pt x="1376888" y="790670"/>
                    <a:pt x="1382516" y="788344"/>
                  </a:cubicBezTo>
                  <a:cubicBezTo>
                    <a:pt x="1388143" y="786019"/>
                    <a:pt x="1394399" y="784856"/>
                    <a:pt x="1401282" y="784856"/>
                  </a:cubicBezTo>
                  <a:close/>
                  <a:moveTo>
                    <a:pt x="48276" y="784856"/>
                  </a:moveTo>
                  <a:cubicBezTo>
                    <a:pt x="58508" y="784856"/>
                    <a:pt x="67112" y="787461"/>
                    <a:pt x="74089" y="792670"/>
                  </a:cubicBezTo>
                  <a:cubicBezTo>
                    <a:pt x="81065" y="797879"/>
                    <a:pt x="85925" y="805204"/>
                    <a:pt x="88669" y="814645"/>
                  </a:cubicBezTo>
                  <a:lnTo>
                    <a:pt x="75344" y="817784"/>
                  </a:lnTo>
                  <a:cubicBezTo>
                    <a:pt x="72972" y="810343"/>
                    <a:pt x="69531" y="804925"/>
                    <a:pt x="65019" y="801530"/>
                  </a:cubicBezTo>
                  <a:cubicBezTo>
                    <a:pt x="60508" y="798134"/>
                    <a:pt x="54834" y="796437"/>
                    <a:pt x="47997" y="796437"/>
                  </a:cubicBezTo>
                  <a:cubicBezTo>
                    <a:pt x="40137" y="796437"/>
                    <a:pt x="33568" y="798321"/>
                    <a:pt x="28289" y="802088"/>
                  </a:cubicBezTo>
                  <a:cubicBezTo>
                    <a:pt x="23010" y="805855"/>
                    <a:pt x="19301" y="810913"/>
                    <a:pt x="17162" y="817261"/>
                  </a:cubicBezTo>
                  <a:cubicBezTo>
                    <a:pt x="15022" y="823610"/>
                    <a:pt x="13953" y="830156"/>
                    <a:pt x="13953" y="836900"/>
                  </a:cubicBezTo>
                  <a:cubicBezTo>
                    <a:pt x="13953" y="845597"/>
                    <a:pt x="15220" y="853189"/>
                    <a:pt x="17755" y="859677"/>
                  </a:cubicBezTo>
                  <a:cubicBezTo>
                    <a:pt x="20289" y="866165"/>
                    <a:pt x="24231" y="871014"/>
                    <a:pt x="29580" y="874223"/>
                  </a:cubicBezTo>
                  <a:cubicBezTo>
                    <a:pt x="34928" y="877432"/>
                    <a:pt x="40718" y="879037"/>
                    <a:pt x="46951" y="879037"/>
                  </a:cubicBezTo>
                  <a:cubicBezTo>
                    <a:pt x="54532" y="879037"/>
                    <a:pt x="60950" y="876851"/>
                    <a:pt x="66205" y="872479"/>
                  </a:cubicBezTo>
                  <a:cubicBezTo>
                    <a:pt x="71461" y="868107"/>
                    <a:pt x="75019" y="861619"/>
                    <a:pt x="76879" y="853015"/>
                  </a:cubicBezTo>
                  <a:lnTo>
                    <a:pt x="90413" y="856433"/>
                  </a:lnTo>
                  <a:cubicBezTo>
                    <a:pt x="87576" y="867549"/>
                    <a:pt x="82472" y="876025"/>
                    <a:pt x="75100" y="881862"/>
                  </a:cubicBezTo>
                  <a:cubicBezTo>
                    <a:pt x="67728" y="887699"/>
                    <a:pt x="58717" y="890617"/>
                    <a:pt x="48067" y="890617"/>
                  </a:cubicBezTo>
                  <a:cubicBezTo>
                    <a:pt x="37044" y="890617"/>
                    <a:pt x="28080" y="888373"/>
                    <a:pt x="21173" y="883885"/>
                  </a:cubicBezTo>
                  <a:cubicBezTo>
                    <a:pt x="14267" y="879397"/>
                    <a:pt x="9011" y="872897"/>
                    <a:pt x="5407" y="864386"/>
                  </a:cubicBezTo>
                  <a:cubicBezTo>
                    <a:pt x="1802" y="855875"/>
                    <a:pt x="0" y="846736"/>
                    <a:pt x="0" y="836969"/>
                  </a:cubicBezTo>
                  <a:cubicBezTo>
                    <a:pt x="0" y="826319"/>
                    <a:pt x="2035" y="817029"/>
                    <a:pt x="6104" y="809099"/>
                  </a:cubicBezTo>
                  <a:cubicBezTo>
                    <a:pt x="10174" y="801169"/>
                    <a:pt x="15964" y="795146"/>
                    <a:pt x="23475" y="791030"/>
                  </a:cubicBezTo>
                  <a:cubicBezTo>
                    <a:pt x="30986" y="786914"/>
                    <a:pt x="39253" y="784856"/>
                    <a:pt x="48276" y="784856"/>
                  </a:cubicBezTo>
                  <a:close/>
                  <a:moveTo>
                    <a:pt x="248789" y="784786"/>
                  </a:moveTo>
                  <a:cubicBezTo>
                    <a:pt x="258231" y="784786"/>
                    <a:pt x="266742" y="787042"/>
                    <a:pt x="274323" y="791553"/>
                  </a:cubicBezTo>
                  <a:cubicBezTo>
                    <a:pt x="281904" y="796065"/>
                    <a:pt x="287682" y="802355"/>
                    <a:pt x="291659" y="810424"/>
                  </a:cubicBezTo>
                  <a:cubicBezTo>
                    <a:pt x="295635" y="818494"/>
                    <a:pt x="297624" y="827644"/>
                    <a:pt x="297624" y="837876"/>
                  </a:cubicBezTo>
                  <a:cubicBezTo>
                    <a:pt x="297624" y="848248"/>
                    <a:pt x="295531" y="857526"/>
                    <a:pt x="291345" y="865712"/>
                  </a:cubicBezTo>
                  <a:cubicBezTo>
                    <a:pt x="287159" y="873897"/>
                    <a:pt x="281229" y="880095"/>
                    <a:pt x="273555" y="884304"/>
                  </a:cubicBezTo>
                  <a:cubicBezTo>
                    <a:pt x="265881" y="888513"/>
                    <a:pt x="257603" y="890617"/>
                    <a:pt x="248720" y="890617"/>
                  </a:cubicBezTo>
                  <a:cubicBezTo>
                    <a:pt x="239092" y="890617"/>
                    <a:pt x="230488" y="888292"/>
                    <a:pt x="222907" y="883641"/>
                  </a:cubicBezTo>
                  <a:cubicBezTo>
                    <a:pt x="215326" y="878990"/>
                    <a:pt x="209583" y="872642"/>
                    <a:pt x="205676" y="864596"/>
                  </a:cubicBezTo>
                  <a:cubicBezTo>
                    <a:pt x="201769" y="856550"/>
                    <a:pt x="199816" y="848038"/>
                    <a:pt x="199816" y="839062"/>
                  </a:cubicBezTo>
                  <a:cubicBezTo>
                    <a:pt x="199816" y="822087"/>
                    <a:pt x="204374" y="808797"/>
                    <a:pt x="213489" y="799193"/>
                  </a:cubicBezTo>
                  <a:cubicBezTo>
                    <a:pt x="222605" y="789588"/>
                    <a:pt x="234372" y="784786"/>
                    <a:pt x="248789" y="784786"/>
                  </a:cubicBezTo>
                  <a:close/>
                  <a:moveTo>
                    <a:pt x="91830" y="267048"/>
                  </a:moveTo>
                  <a:lnTo>
                    <a:pt x="91830" y="365462"/>
                  </a:lnTo>
                  <a:lnTo>
                    <a:pt x="248232" y="365462"/>
                  </a:lnTo>
                  <a:lnTo>
                    <a:pt x="248232" y="267048"/>
                  </a:lnTo>
                  <a:close/>
                  <a:moveTo>
                    <a:pt x="535536" y="200332"/>
                  </a:moveTo>
                  <a:cubicBezTo>
                    <a:pt x="556473" y="199146"/>
                    <a:pt x="578912" y="205701"/>
                    <a:pt x="602852" y="219998"/>
                  </a:cubicBezTo>
                  <a:cubicBezTo>
                    <a:pt x="619265" y="240232"/>
                    <a:pt x="619111" y="259910"/>
                    <a:pt x="602390" y="279034"/>
                  </a:cubicBezTo>
                  <a:cubicBezTo>
                    <a:pt x="577720" y="298097"/>
                    <a:pt x="559120" y="295591"/>
                    <a:pt x="546590" y="271516"/>
                  </a:cubicBezTo>
                  <a:cubicBezTo>
                    <a:pt x="544926" y="268229"/>
                    <a:pt x="544094" y="262683"/>
                    <a:pt x="544094" y="254878"/>
                  </a:cubicBezTo>
                  <a:cubicBezTo>
                    <a:pt x="546662" y="236678"/>
                    <a:pt x="536997" y="219752"/>
                    <a:pt x="515100" y="204099"/>
                  </a:cubicBezTo>
                  <a:cubicBezTo>
                    <a:pt x="521745" y="201983"/>
                    <a:pt x="528557" y="200728"/>
                    <a:pt x="535536" y="200332"/>
                  </a:cubicBezTo>
                  <a:close/>
                  <a:moveTo>
                    <a:pt x="91830" y="158775"/>
                  </a:moveTo>
                  <a:lnTo>
                    <a:pt x="91830" y="249455"/>
                  </a:lnTo>
                  <a:lnTo>
                    <a:pt x="248232" y="249455"/>
                  </a:lnTo>
                  <a:lnTo>
                    <a:pt x="248232" y="158775"/>
                  </a:lnTo>
                  <a:close/>
                  <a:moveTo>
                    <a:pt x="112998" y="48560"/>
                  </a:moveTo>
                  <a:cubicBezTo>
                    <a:pt x="98886" y="48560"/>
                    <a:pt x="91830" y="54969"/>
                    <a:pt x="91830" y="67787"/>
                  </a:cubicBezTo>
                  <a:lnTo>
                    <a:pt x="91830" y="139240"/>
                  </a:lnTo>
                  <a:lnTo>
                    <a:pt x="248232" y="139240"/>
                  </a:lnTo>
                  <a:lnTo>
                    <a:pt x="248232" y="48560"/>
                  </a:lnTo>
                  <a:close/>
                  <a:moveTo>
                    <a:pt x="1277279" y="16084"/>
                  </a:moveTo>
                  <a:lnTo>
                    <a:pt x="1346544" y="16084"/>
                  </a:lnTo>
                  <a:lnTo>
                    <a:pt x="1297492" y="134156"/>
                  </a:lnTo>
                  <a:lnTo>
                    <a:pt x="1247453" y="134156"/>
                  </a:lnTo>
                  <a:close/>
                  <a:moveTo>
                    <a:pt x="1170546" y="16084"/>
                  </a:moveTo>
                  <a:lnTo>
                    <a:pt x="1239565" y="16084"/>
                  </a:lnTo>
                  <a:lnTo>
                    <a:pt x="1189773" y="134156"/>
                  </a:lnTo>
                  <a:lnTo>
                    <a:pt x="1140473" y="134156"/>
                  </a:lnTo>
                  <a:close/>
                  <a:moveTo>
                    <a:pt x="269154" y="31"/>
                  </a:moveTo>
                  <a:cubicBezTo>
                    <a:pt x="301999" y="13691"/>
                    <a:pt x="326033" y="30227"/>
                    <a:pt x="341254" y="49638"/>
                  </a:cubicBezTo>
                  <a:cubicBezTo>
                    <a:pt x="341254" y="56129"/>
                    <a:pt x="336684" y="62425"/>
                    <a:pt x="327543" y="68526"/>
                  </a:cubicBezTo>
                  <a:cubicBezTo>
                    <a:pt x="324482" y="70724"/>
                    <a:pt x="323249" y="71114"/>
                    <a:pt x="323845" y="69697"/>
                  </a:cubicBezTo>
                  <a:lnTo>
                    <a:pt x="323845" y="415624"/>
                  </a:lnTo>
                  <a:cubicBezTo>
                    <a:pt x="326433" y="429613"/>
                    <a:pt x="311089" y="438086"/>
                    <a:pt x="277812" y="441044"/>
                  </a:cubicBezTo>
                  <a:cubicBezTo>
                    <a:pt x="258092" y="442338"/>
                    <a:pt x="248232" y="436504"/>
                    <a:pt x="248232" y="423543"/>
                  </a:cubicBezTo>
                  <a:lnTo>
                    <a:pt x="248232" y="384966"/>
                  </a:lnTo>
                  <a:lnTo>
                    <a:pt x="91830" y="384966"/>
                  </a:lnTo>
                  <a:lnTo>
                    <a:pt x="91830" y="421602"/>
                  </a:lnTo>
                  <a:cubicBezTo>
                    <a:pt x="91830" y="435508"/>
                    <a:pt x="77174" y="443920"/>
                    <a:pt x="47861" y="446837"/>
                  </a:cubicBezTo>
                  <a:cubicBezTo>
                    <a:pt x="29333" y="446837"/>
                    <a:pt x="20716" y="439545"/>
                    <a:pt x="22010" y="424960"/>
                  </a:cubicBezTo>
                  <a:lnTo>
                    <a:pt x="22010" y="27731"/>
                  </a:lnTo>
                  <a:cubicBezTo>
                    <a:pt x="20716" y="9244"/>
                    <a:pt x="38926" y="7867"/>
                    <a:pt x="76640" y="23602"/>
                  </a:cubicBezTo>
                  <a:cubicBezTo>
                    <a:pt x="87671" y="28511"/>
                    <a:pt x="94634" y="30966"/>
                    <a:pt x="97531" y="30966"/>
                  </a:cubicBezTo>
                  <a:lnTo>
                    <a:pt x="235291" y="30966"/>
                  </a:lnTo>
                  <a:cubicBezTo>
                    <a:pt x="235291" y="30966"/>
                    <a:pt x="237171" y="28604"/>
                    <a:pt x="240930" y="23879"/>
                  </a:cubicBezTo>
                  <a:cubicBezTo>
                    <a:pt x="251057" y="7980"/>
                    <a:pt x="260465" y="31"/>
                    <a:pt x="269154" y="31"/>
                  </a:cubicBezTo>
                  <a:close/>
                  <a:moveTo>
                    <a:pt x="764523" y="0"/>
                  </a:moveTo>
                  <a:cubicBezTo>
                    <a:pt x="794534" y="8299"/>
                    <a:pt x="816514" y="23612"/>
                    <a:pt x="830461" y="45941"/>
                  </a:cubicBezTo>
                  <a:cubicBezTo>
                    <a:pt x="830461" y="52083"/>
                    <a:pt x="826661" y="58204"/>
                    <a:pt x="819061" y="64305"/>
                  </a:cubicBezTo>
                  <a:cubicBezTo>
                    <a:pt x="815076" y="68290"/>
                    <a:pt x="813083" y="70087"/>
                    <a:pt x="813083" y="69697"/>
                  </a:cubicBezTo>
                  <a:lnTo>
                    <a:pt x="813083" y="160500"/>
                  </a:lnTo>
                  <a:lnTo>
                    <a:pt x="830461" y="160500"/>
                  </a:lnTo>
                  <a:cubicBezTo>
                    <a:pt x="830461" y="160480"/>
                    <a:pt x="829116" y="157676"/>
                    <a:pt x="826425" y="152088"/>
                  </a:cubicBezTo>
                  <a:cubicBezTo>
                    <a:pt x="835155" y="133211"/>
                    <a:pt x="843556" y="123772"/>
                    <a:pt x="851629" y="123772"/>
                  </a:cubicBezTo>
                  <a:cubicBezTo>
                    <a:pt x="862454" y="123772"/>
                    <a:pt x="880325" y="134844"/>
                    <a:pt x="905242" y="156988"/>
                  </a:cubicBezTo>
                  <a:cubicBezTo>
                    <a:pt x="910829" y="163109"/>
                    <a:pt x="912596" y="168737"/>
                    <a:pt x="910542" y="173873"/>
                  </a:cubicBezTo>
                  <a:cubicBezTo>
                    <a:pt x="906434" y="177981"/>
                    <a:pt x="900333" y="180035"/>
                    <a:pt x="892239" y="180035"/>
                  </a:cubicBezTo>
                  <a:lnTo>
                    <a:pt x="720277" y="180035"/>
                  </a:lnTo>
                  <a:cubicBezTo>
                    <a:pt x="724036" y="205116"/>
                    <a:pt x="736639" y="233391"/>
                    <a:pt x="758084" y="264861"/>
                  </a:cubicBezTo>
                  <a:cubicBezTo>
                    <a:pt x="760056" y="258883"/>
                    <a:pt x="766228" y="244874"/>
                    <a:pt x="776602" y="222833"/>
                  </a:cubicBezTo>
                  <a:cubicBezTo>
                    <a:pt x="779026" y="219218"/>
                    <a:pt x="781470" y="214329"/>
                    <a:pt x="783935" y="208166"/>
                  </a:cubicBezTo>
                  <a:cubicBezTo>
                    <a:pt x="787468" y="191836"/>
                    <a:pt x="796958" y="187820"/>
                    <a:pt x="812405" y="196119"/>
                  </a:cubicBezTo>
                  <a:cubicBezTo>
                    <a:pt x="864416" y="223336"/>
                    <a:pt x="875077" y="240529"/>
                    <a:pt x="844388" y="247698"/>
                  </a:cubicBezTo>
                  <a:cubicBezTo>
                    <a:pt x="841348" y="247698"/>
                    <a:pt x="839828" y="247698"/>
                    <a:pt x="839828" y="247698"/>
                  </a:cubicBezTo>
                  <a:cubicBezTo>
                    <a:pt x="818116" y="261728"/>
                    <a:pt x="796311" y="274628"/>
                    <a:pt x="774414" y="286398"/>
                  </a:cubicBezTo>
                  <a:cubicBezTo>
                    <a:pt x="802617" y="317601"/>
                    <a:pt x="844142" y="338183"/>
                    <a:pt x="898987" y="348146"/>
                  </a:cubicBezTo>
                  <a:cubicBezTo>
                    <a:pt x="910018" y="350816"/>
                    <a:pt x="908385" y="358581"/>
                    <a:pt x="894088" y="371440"/>
                  </a:cubicBezTo>
                  <a:cubicBezTo>
                    <a:pt x="892609" y="371440"/>
                    <a:pt x="891870" y="371440"/>
                    <a:pt x="891870" y="371440"/>
                  </a:cubicBezTo>
                  <a:cubicBezTo>
                    <a:pt x="876710" y="379574"/>
                    <a:pt x="865022" y="389526"/>
                    <a:pt x="856806" y="401297"/>
                  </a:cubicBezTo>
                  <a:cubicBezTo>
                    <a:pt x="851444" y="413621"/>
                    <a:pt x="841759" y="416394"/>
                    <a:pt x="827750" y="409616"/>
                  </a:cubicBezTo>
                  <a:cubicBezTo>
                    <a:pt x="768057" y="388397"/>
                    <a:pt x="730938" y="325406"/>
                    <a:pt x="716395" y="220645"/>
                  </a:cubicBezTo>
                  <a:lnTo>
                    <a:pt x="716395" y="399078"/>
                  </a:lnTo>
                  <a:cubicBezTo>
                    <a:pt x="707685" y="429644"/>
                    <a:pt x="680581" y="444926"/>
                    <a:pt x="635082" y="444926"/>
                  </a:cubicBezTo>
                  <a:cubicBezTo>
                    <a:pt x="628981" y="440859"/>
                    <a:pt x="625109" y="435518"/>
                    <a:pt x="623466" y="428904"/>
                  </a:cubicBezTo>
                  <a:cubicBezTo>
                    <a:pt x="619090" y="416887"/>
                    <a:pt x="608132" y="407952"/>
                    <a:pt x="590589" y="402098"/>
                  </a:cubicBezTo>
                  <a:cubicBezTo>
                    <a:pt x="576354" y="393224"/>
                    <a:pt x="578788" y="387472"/>
                    <a:pt x="597892" y="384843"/>
                  </a:cubicBezTo>
                  <a:cubicBezTo>
                    <a:pt x="630347" y="382542"/>
                    <a:pt x="646575" y="375455"/>
                    <a:pt x="646575" y="363583"/>
                  </a:cubicBezTo>
                  <a:lnTo>
                    <a:pt x="646575" y="292160"/>
                  </a:lnTo>
                  <a:cubicBezTo>
                    <a:pt x="601240" y="323691"/>
                    <a:pt x="561965" y="354154"/>
                    <a:pt x="528750" y="383549"/>
                  </a:cubicBezTo>
                  <a:cubicBezTo>
                    <a:pt x="517370" y="393532"/>
                    <a:pt x="510129" y="398523"/>
                    <a:pt x="507027" y="398523"/>
                  </a:cubicBezTo>
                  <a:cubicBezTo>
                    <a:pt x="498893" y="401091"/>
                    <a:pt x="486999" y="384637"/>
                    <a:pt x="471347" y="349162"/>
                  </a:cubicBezTo>
                  <a:cubicBezTo>
                    <a:pt x="465698" y="336776"/>
                    <a:pt x="479152" y="326156"/>
                    <a:pt x="511710" y="317303"/>
                  </a:cubicBezTo>
                  <a:cubicBezTo>
                    <a:pt x="559900" y="304608"/>
                    <a:pt x="604855" y="289675"/>
                    <a:pt x="646575" y="272502"/>
                  </a:cubicBezTo>
                  <a:lnTo>
                    <a:pt x="646575" y="180035"/>
                  </a:lnTo>
                  <a:lnTo>
                    <a:pt x="480405" y="180035"/>
                  </a:lnTo>
                  <a:cubicBezTo>
                    <a:pt x="473524" y="180035"/>
                    <a:pt x="468235" y="178186"/>
                    <a:pt x="464537" y="174489"/>
                  </a:cubicBezTo>
                  <a:cubicBezTo>
                    <a:pt x="460860" y="167998"/>
                    <a:pt x="463243" y="163335"/>
                    <a:pt x="471686" y="160500"/>
                  </a:cubicBezTo>
                  <a:lnTo>
                    <a:pt x="749025" y="160500"/>
                  </a:lnTo>
                  <a:lnTo>
                    <a:pt x="749025" y="112372"/>
                  </a:lnTo>
                  <a:lnTo>
                    <a:pt x="555802" y="112372"/>
                  </a:lnTo>
                  <a:cubicBezTo>
                    <a:pt x="547627" y="112372"/>
                    <a:pt x="541916" y="110739"/>
                    <a:pt x="538671" y="107473"/>
                  </a:cubicBezTo>
                  <a:cubicBezTo>
                    <a:pt x="534542" y="102235"/>
                    <a:pt x="537469" y="98003"/>
                    <a:pt x="547452" y="94778"/>
                  </a:cubicBezTo>
                  <a:lnTo>
                    <a:pt x="749025" y="94778"/>
                  </a:lnTo>
                  <a:lnTo>
                    <a:pt x="749025" y="46619"/>
                  </a:lnTo>
                  <a:lnTo>
                    <a:pt x="539595" y="46619"/>
                  </a:lnTo>
                  <a:cubicBezTo>
                    <a:pt x="523265" y="41812"/>
                    <a:pt x="519804" y="35947"/>
                    <a:pt x="529212" y="29025"/>
                  </a:cubicBezTo>
                  <a:lnTo>
                    <a:pt x="741414" y="29025"/>
                  </a:lnTo>
                  <a:cubicBezTo>
                    <a:pt x="740100" y="29025"/>
                    <a:pt x="740706" y="26950"/>
                    <a:pt x="743232" y="22801"/>
                  </a:cubicBezTo>
                  <a:cubicBezTo>
                    <a:pt x="749189" y="10805"/>
                    <a:pt x="756286" y="3205"/>
                    <a:pt x="76452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>
                <a:lnSpc>
                  <a:spcPts val="4800"/>
                </a:lnSpc>
              </a:pPr>
              <a:endPara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829499" y="3981450"/>
            <a:ext cx="2816554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年度工作概述</a:t>
            </a:r>
            <a:endParaRPr lang="en-US" altLang="zh-CN" sz="2800" dirty="0">
              <a:solidFill>
                <a:schemeClr val="bg1"/>
              </a:solidFill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  <a:p>
            <a:pPr algn="ctr">
              <a:lnSpc>
                <a:spcPts val="4500"/>
              </a:lnSpc>
            </a:pPr>
            <a:endParaRPr lang="en-US" altLang="zh-CN" sz="2800" dirty="0">
              <a:solidFill>
                <a:schemeClr val="bg1"/>
              </a:solidFill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  <a:p>
            <a:pPr algn="ctr">
              <a:lnSpc>
                <a:spcPts val="45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工作业绩展示</a:t>
            </a:r>
            <a:endParaRPr lang="en-US" altLang="zh-CN" sz="2800" dirty="0">
              <a:solidFill>
                <a:schemeClr val="bg1"/>
              </a:solidFill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29499" y="4273408"/>
            <a:ext cx="2668574" cy="1702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ts val="4500"/>
              </a:lnSpc>
            </a:pPr>
            <a:r>
              <a:rPr lang="en-US" altLang="zh-CN" sz="800" dirty="0">
                <a:solidFill>
                  <a:srgbClr val="FFC000"/>
                </a:solidFill>
              </a:rPr>
              <a:t>ANNUAL WORK SUMMARY</a:t>
            </a:r>
            <a:endParaRPr lang="en-US" altLang="zh-CN" sz="800" dirty="0">
              <a:solidFill>
                <a:srgbClr val="FFC000"/>
              </a:solidFill>
            </a:endParaRPr>
          </a:p>
          <a:p>
            <a:pPr algn="dist">
              <a:lnSpc>
                <a:spcPts val="4500"/>
              </a:lnSpc>
            </a:pPr>
            <a:endParaRPr lang="en-US" altLang="zh-CN" sz="800" dirty="0">
              <a:solidFill>
                <a:srgbClr val="FFC000"/>
              </a:solidFill>
            </a:endParaRPr>
          </a:p>
          <a:p>
            <a:pPr algn="dist">
              <a:lnSpc>
                <a:spcPts val="4500"/>
              </a:lnSpc>
            </a:pPr>
            <a:r>
              <a:rPr lang="en-US" altLang="zh-CN" sz="800" dirty="0">
                <a:solidFill>
                  <a:srgbClr val="FFC000"/>
                </a:solidFill>
              </a:rPr>
              <a:t>WORK PERFORMANCE SHOWS</a:t>
            </a:r>
            <a:endParaRPr lang="en-US" altLang="zh-CN" sz="800" dirty="0">
              <a:solidFill>
                <a:srgbClr val="FFC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734869" y="3981450"/>
            <a:ext cx="2816554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亮点经验总结</a:t>
            </a:r>
            <a:endParaRPr lang="zh-CN" altLang="en-US" sz="2800" dirty="0">
              <a:solidFill>
                <a:schemeClr val="bg1"/>
              </a:solidFill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  <a:p>
            <a:pPr algn="ctr">
              <a:lnSpc>
                <a:spcPts val="4500"/>
              </a:lnSpc>
            </a:pPr>
            <a:endParaRPr lang="zh-CN" altLang="en-US" sz="2800" dirty="0">
              <a:solidFill>
                <a:schemeClr val="bg1"/>
              </a:solidFill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  <a:p>
            <a:pPr algn="ctr">
              <a:lnSpc>
                <a:spcPts val="45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问题分析建议</a:t>
            </a:r>
            <a:endParaRPr lang="zh-CN" altLang="en-US" sz="2800" dirty="0">
              <a:solidFill>
                <a:schemeClr val="bg1"/>
              </a:solidFill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734869" y="4273408"/>
            <a:ext cx="2668574" cy="1702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ts val="4500"/>
              </a:lnSpc>
            </a:pPr>
            <a:r>
              <a:rPr lang="en-US" altLang="zh-CN" sz="800" dirty="0">
                <a:solidFill>
                  <a:srgbClr val="FFC000"/>
                </a:solidFill>
              </a:rPr>
              <a:t>PROBLEM ANALYSIS SUGGESTED</a:t>
            </a:r>
            <a:endParaRPr lang="en-US" altLang="zh-CN" sz="800" dirty="0">
              <a:solidFill>
                <a:srgbClr val="FFC000"/>
              </a:solidFill>
            </a:endParaRPr>
          </a:p>
          <a:p>
            <a:pPr algn="dist">
              <a:lnSpc>
                <a:spcPts val="4500"/>
              </a:lnSpc>
            </a:pPr>
            <a:endParaRPr lang="en-US" altLang="zh-CN" sz="800" dirty="0">
              <a:solidFill>
                <a:srgbClr val="FFC000"/>
              </a:solidFill>
            </a:endParaRPr>
          </a:p>
          <a:p>
            <a:pPr algn="dist">
              <a:lnSpc>
                <a:spcPts val="4500"/>
              </a:lnSpc>
            </a:pPr>
            <a:r>
              <a:rPr lang="en-US" altLang="zh-CN" sz="800" dirty="0">
                <a:solidFill>
                  <a:srgbClr val="FFC000"/>
                </a:solidFill>
              </a:rPr>
              <a:t>NEXT YEAR THE WORK PLAN</a:t>
            </a:r>
            <a:endParaRPr lang="zh-CN" altLang="en-US" sz="800" dirty="0">
              <a:solidFill>
                <a:srgbClr val="FFC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483810" y="3981450"/>
            <a:ext cx="2816554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明年工作计划</a:t>
            </a:r>
            <a:endParaRPr lang="zh-CN" altLang="en-US" sz="2800" dirty="0">
              <a:solidFill>
                <a:schemeClr val="bg1"/>
              </a:solidFill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  <a:p>
            <a:pPr algn="ctr">
              <a:lnSpc>
                <a:spcPts val="4500"/>
              </a:lnSpc>
            </a:pPr>
            <a:endParaRPr lang="zh-CN" altLang="en-US" sz="2800" dirty="0">
              <a:solidFill>
                <a:schemeClr val="bg1"/>
              </a:solidFill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  <a:p>
            <a:pPr algn="ctr">
              <a:lnSpc>
                <a:spcPts val="45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其他补充汇报</a:t>
            </a:r>
            <a:endParaRPr lang="zh-CN" altLang="en-US" sz="2800" dirty="0">
              <a:solidFill>
                <a:schemeClr val="bg1"/>
              </a:solidFill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483810" y="4273408"/>
            <a:ext cx="2668574" cy="1702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ts val="4500"/>
              </a:lnSpc>
            </a:pPr>
            <a:r>
              <a:rPr lang="en-US" altLang="zh-CN" sz="800" dirty="0">
                <a:solidFill>
                  <a:srgbClr val="FFC000"/>
                </a:solidFill>
              </a:rPr>
              <a:t>NEXT YEAR THE WORK PLAN</a:t>
            </a:r>
            <a:endParaRPr lang="en-US" altLang="zh-CN" sz="800" dirty="0">
              <a:solidFill>
                <a:srgbClr val="FFC000"/>
              </a:solidFill>
            </a:endParaRPr>
          </a:p>
          <a:p>
            <a:pPr algn="dist">
              <a:lnSpc>
                <a:spcPts val="4500"/>
              </a:lnSpc>
            </a:pPr>
            <a:endParaRPr lang="en-US" altLang="zh-CN" sz="800" dirty="0">
              <a:solidFill>
                <a:srgbClr val="FFC000"/>
              </a:solidFill>
            </a:endParaRPr>
          </a:p>
          <a:p>
            <a:pPr algn="dist">
              <a:lnSpc>
                <a:spcPts val="4500"/>
              </a:lnSpc>
            </a:pPr>
            <a:r>
              <a:rPr lang="en-US" altLang="zh-CN" sz="800" dirty="0">
                <a:solidFill>
                  <a:srgbClr val="FFC000"/>
                </a:solidFill>
              </a:rPr>
              <a:t>ANNUAL WORK SUMMARY</a:t>
            </a:r>
            <a:endParaRPr lang="en-US" altLang="zh-CN" sz="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71525" y="1079239"/>
            <a:ext cx="5872184" cy="5307258"/>
            <a:chOff x="523875" y="4184389"/>
            <a:chExt cx="5872184" cy="5307258"/>
          </a:xfrm>
        </p:grpSpPr>
        <p:sp>
          <p:nvSpPr>
            <p:cNvPr id="3" name="矩形 2"/>
            <p:cNvSpPr/>
            <p:nvPr/>
          </p:nvSpPr>
          <p:spPr>
            <a:xfrm>
              <a:off x="523879" y="6485429"/>
              <a:ext cx="58721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年度工作概述</a:t>
              </a:r>
              <a:endParaRPr lang="en-US" altLang="zh-CN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23875" y="8291318"/>
              <a:ext cx="242388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部门成员介绍</a:t>
              </a:r>
              <a:endParaRPr lang="en-US" altLang="zh-CN" dirty="0">
                <a:solidFill>
                  <a:schemeClr val="bg1"/>
                </a:solidFill>
                <a:latin typeface="+mn-ea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年度工作概述</a:t>
              </a:r>
              <a:endParaRPr lang="en-US" altLang="zh-CN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829830" y="8291318"/>
              <a:ext cx="242388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重点工作回顾</a:t>
              </a:r>
              <a:endParaRPr lang="en-US" altLang="zh-CN" dirty="0">
                <a:solidFill>
                  <a:schemeClr val="bg1"/>
                </a:solidFill>
                <a:latin typeface="+mn-ea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团队建设情况</a:t>
              </a:r>
              <a:endParaRPr lang="zh-CN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23879" y="7403972"/>
              <a:ext cx="58721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i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Annual Work Summary</a:t>
              </a:r>
              <a:endParaRPr lang="zh-CN" altLang="en-US" sz="36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23876" y="4184389"/>
              <a:ext cx="325596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13800" dirty="0">
                  <a:solidFill>
                    <a:srgbClr val="FFC000"/>
                  </a:solidFill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壹</a:t>
              </a:r>
              <a:endParaRPr lang="zh-CN" altLang="en-US" sz="13800" dirty="0">
                <a:solidFill>
                  <a:srgbClr val="FFC000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34607"/>
          <a:stretch>
            <a:fillRect/>
          </a:stretch>
        </p:blipFill>
        <p:spPr>
          <a:xfrm>
            <a:off x="0" y="1697523"/>
            <a:ext cx="4887698" cy="45663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重点工作回顾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sp>
        <p:nvSpPr>
          <p:cNvPr id="6" name="矩形 327"/>
          <p:cNvSpPr/>
          <p:nvPr/>
        </p:nvSpPr>
        <p:spPr>
          <a:xfrm>
            <a:off x="3575574" y="1844852"/>
            <a:ext cx="590276" cy="590276"/>
          </a:xfrm>
          <a:prstGeom prst="ellipse">
            <a:avLst/>
          </a:prstGeom>
          <a:solidFill>
            <a:srgbClr val="AF2F3C"/>
          </a:solidFill>
          <a:ln w="38100">
            <a:solidFill>
              <a:srgbClr val="AF2F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335"/>
          <p:cNvSpPr/>
          <p:nvPr/>
        </p:nvSpPr>
        <p:spPr>
          <a:xfrm>
            <a:off x="4318003" y="2802026"/>
            <a:ext cx="590276" cy="590276"/>
          </a:xfrm>
          <a:prstGeom prst="ellipse">
            <a:avLst/>
          </a:prstGeom>
          <a:solidFill>
            <a:srgbClr val="AF2F3C"/>
          </a:solidFill>
          <a:ln w="38100">
            <a:solidFill>
              <a:srgbClr val="AF2F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338"/>
          <p:cNvSpPr/>
          <p:nvPr/>
        </p:nvSpPr>
        <p:spPr>
          <a:xfrm>
            <a:off x="4699664" y="3759200"/>
            <a:ext cx="590276" cy="590276"/>
          </a:xfrm>
          <a:prstGeom prst="ellipse">
            <a:avLst/>
          </a:prstGeom>
          <a:solidFill>
            <a:srgbClr val="AF2F3C"/>
          </a:solidFill>
          <a:ln w="38100">
            <a:solidFill>
              <a:srgbClr val="AF2F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341"/>
          <p:cNvSpPr/>
          <p:nvPr/>
        </p:nvSpPr>
        <p:spPr>
          <a:xfrm>
            <a:off x="4318003" y="4716374"/>
            <a:ext cx="590276" cy="590276"/>
          </a:xfrm>
          <a:prstGeom prst="ellipse">
            <a:avLst/>
          </a:prstGeom>
          <a:solidFill>
            <a:srgbClr val="AF2F3C"/>
          </a:solidFill>
          <a:ln w="38100">
            <a:solidFill>
              <a:srgbClr val="AF2F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344"/>
          <p:cNvSpPr/>
          <p:nvPr/>
        </p:nvSpPr>
        <p:spPr>
          <a:xfrm>
            <a:off x="3569743" y="5673547"/>
            <a:ext cx="590276" cy="590276"/>
          </a:xfrm>
          <a:prstGeom prst="ellipse">
            <a:avLst/>
          </a:prstGeom>
          <a:solidFill>
            <a:srgbClr val="AF2F3C"/>
          </a:solidFill>
          <a:ln w="38100">
            <a:solidFill>
              <a:srgbClr val="AF2F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692598" y="2621576"/>
            <a:ext cx="1872341" cy="315792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35719" tIns="35719" rIns="35719" bIns="35719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100">
                <a:solidFill>
                  <a:srgbClr val="3D4D73"/>
                </a:solidFill>
                <a:latin typeface="+mn-ea"/>
              </a:defRPr>
            </a:lvl1pPr>
          </a:lstStyle>
          <a:p>
            <a:pPr>
              <a:lnSpc>
                <a:spcPts val="1920"/>
              </a:lnSpc>
            </a:pPr>
            <a:r>
              <a:rPr lang="zh-CN" altLang="en-US" sz="1600" b="1" dirty="0">
                <a:solidFill>
                  <a:srgbClr val="AF2F3C"/>
                </a:solidFill>
                <a:latin typeface="+mj-ea"/>
                <a:ea typeface="+mj-ea"/>
              </a:rPr>
              <a:t>门店经营</a:t>
            </a:r>
            <a:endParaRPr lang="en-US" altLang="zh-CN" sz="1600" b="1" dirty="0">
              <a:solidFill>
                <a:srgbClr val="AF2F3C"/>
              </a:solidFill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73955" y="3579519"/>
            <a:ext cx="1872341" cy="315792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35719" tIns="35719" rIns="35719" bIns="35719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100">
                <a:solidFill>
                  <a:srgbClr val="3D4D73"/>
                </a:solidFill>
                <a:latin typeface="+mn-ea"/>
              </a:defRPr>
            </a:lvl1pPr>
          </a:lstStyle>
          <a:p>
            <a:pPr>
              <a:lnSpc>
                <a:spcPts val="1920"/>
              </a:lnSpc>
            </a:pPr>
            <a:r>
              <a:rPr lang="zh-CN" altLang="en-US" sz="1600" b="1">
                <a:solidFill>
                  <a:srgbClr val="AF2F3C"/>
                </a:solidFill>
                <a:latin typeface="+mj-ea"/>
                <a:ea typeface="+mj-ea"/>
              </a:rPr>
              <a:t>网站运营</a:t>
            </a:r>
            <a:endParaRPr lang="en-US" altLang="zh-CN" sz="1600" b="1" dirty="0">
              <a:solidFill>
                <a:srgbClr val="AF2F3C"/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692598" y="4537462"/>
            <a:ext cx="1872341" cy="315792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35719" tIns="35719" rIns="35719" bIns="35719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100">
                <a:solidFill>
                  <a:srgbClr val="3D4D73"/>
                </a:solidFill>
                <a:latin typeface="+mn-ea"/>
              </a:defRPr>
            </a:lvl1pPr>
          </a:lstStyle>
          <a:p>
            <a:pPr>
              <a:lnSpc>
                <a:spcPts val="1920"/>
              </a:lnSpc>
            </a:pPr>
            <a:r>
              <a:rPr lang="zh-CN" altLang="en-US" sz="1600" b="1" dirty="0">
                <a:solidFill>
                  <a:srgbClr val="AF2F3C"/>
                </a:solidFill>
                <a:latin typeface="+mj-ea"/>
                <a:ea typeface="+mj-ea"/>
              </a:rPr>
              <a:t>新媒运营</a:t>
            </a:r>
            <a:endParaRPr lang="en-US" altLang="zh-CN" sz="1600" b="1" dirty="0">
              <a:solidFill>
                <a:srgbClr val="AF2F3C"/>
              </a:solidFill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07259" y="5495405"/>
            <a:ext cx="1872341" cy="315792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35719" tIns="35719" rIns="35719" bIns="35719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100">
                <a:solidFill>
                  <a:srgbClr val="3D4D73"/>
                </a:solidFill>
                <a:latin typeface="+mn-ea"/>
              </a:defRPr>
            </a:lvl1pPr>
          </a:lstStyle>
          <a:p>
            <a:pPr>
              <a:lnSpc>
                <a:spcPts val="1920"/>
              </a:lnSpc>
            </a:pPr>
            <a:r>
              <a:rPr lang="zh-CN" altLang="en-US" sz="1600" b="1">
                <a:solidFill>
                  <a:srgbClr val="AF2F3C"/>
                </a:solidFill>
                <a:latin typeface="+mj-ea"/>
                <a:ea typeface="+mj-ea"/>
              </a:rPr>
              <a:t>商务合作</a:t>
            </a:r>
            <a:endParaRPr lang="en-US" altLang="zh-CN" sz="1600" b="1" dirty="0">
              <a:solidFill>
                <a:srgbClr val="AF2F3C"/>
              </a:solidFill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07259" y="1663633"/>
            <a:ext cx="1872341" cy="315792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35719" tIns="35719" rIns="35719" bIns="35719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100">
                <a:solidFill>
                  <a:srgbClr val="3D4D73"/>
                </a:solidFill>
                <a:latin typeface="+mn-ea"/>
              </a:defRPr>
            </a:lvl1pPr>
          </a:lstStyle>
          <a:p>
            <a:pPr>
              <a:lnSpc>
                <a:spcPts val="1920"/>
              </a:lnSpc>
            </a:pPr>
            <a:r>
              <a:rPr lang="zh-CN" altLang="en-US" sz="1600" b="1" dirty="0">
                <a:solidFill>
                  <a:srgbClr val="AF2F3C"/>
                </a:solidFill>
                <a:latin typeface="+mj-ea"/>
                <a:ea typeface="+mj-ea"/>
              </a:rPr>
              <a:t>产品研发</a:t>
            </a:r>
            <a:endParaRPr lang="en-US" altLang="zh-CN" sz="1600" b="1" dirty="0">
              <a:solidFill>
                <a:srgbClr val="AF2F3C"/>
              </a:solidFill>
              <a:latin typeface="+mj-ea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692599" y="3000906"/>
            <a:ext cx="5311059" cy="482504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35719" tIns="35719" rIns="35719" bIns="35719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100">
                <a:solidFill>
                  <a:srgbClr val="3D4D73"/>
                </a:solidFill>
                <a:latin typeface="+mn-ea"/>
              </a:defRPr>
            </a:lvl1pPr>
          </a:lstStyle>
          <a:p>
            <a:pPr algn="just">
              <a:lnSpc>
                <a:spcPts val="16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于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2017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年中旬，脱离创业孵化器，选定公司新址，门店尚未开放，但已于周边印务厂商以及政府创业园区获得活动支持，并达成合作关系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173956" y="3958849"/>
            <a:ext cx="5311059" cy="482504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35719" tIns="35719" rIns="35719" bIns="35719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100">
                <a:solidFill>
                  <a:srgbClr val="3D4D73"/>
                </a:solidFill>
                <a:latin typeface="+mn-ea"/>
              </a:defRPr>
            </a:lvl1pPr>
          </a:lstStyle>
          <a:p>
            <a:pPr algn="just">
              <a:lnSpc>
                <a:spcPts val="16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网站年中上线，已于三方团队完成业务对接，完成网站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1.0/2.0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双版本的更新升级，在线商城功能趋于完善，在线编辑仍在开发中，预计明年初可初步上线。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2599" y="4916792"/>
            <a:ext cx="5311059" cy="482504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35719" tIns="35719" rIns="35719" bIns="35719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100">
                <a:solidFill>
                  <a:srgbClr val="3D4D73"/>
                </a:solidFill>
                <a:latin typeface="+mn-ea"/>
              </a:defRPr>
            </a:lvl1pPr>
          </a:lstStyle>
          <a:p>
            <a:pPr algn="just">
              <a:lnSpc>
                <a:spcPts val="16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当前以虎嗅、知乎等平台网站发文为主，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专栏粉丝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16.3W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。微信公众号正常发文，等待小程序开发完成后，进行重点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运营。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07260" y="5874735"/>
            <a:ext cx="5311059" cy="482504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35719" tIns="35719" rIns="35719" bIns="35719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100">
                <a:solidFill>
                  <a:srgbClr val="3D4D73"/>
                </a:solidFill>
                <a:latin typeface="+mn-ea"/>
              </a:defRPr>
            </a:lvl1pPr>
          </a:lstStyle>
          <a:p>
            <a:pPr algn="just">
              <a:lnSpc>
                <a:spcPts val="16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与深圳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DC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网络科技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、北京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HS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供应链咨询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、武汉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HF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文化传媒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、珠海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DK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网络科技完成业务合作，其中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与珠海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DK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的合作对明年公司业务会有较大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影响。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107260" y="2042963"/>
            <a:ext cx="5311059" cy="482504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35719" tIns="35719" rIns="35719" bIns="35719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100">
                <a:solidFill>
                  <a:srgbClr val="3D4D73"/>
                </a:solidFill>
                <a:latin typeface="+mn-ea"/>
              </a:defRPr>
            </a:lvl1pPr>
          </a:lstStyle>
          <a:p>
            <a:pPr algn="just">
              <a:lnSpc>
                <a:spcPts val="16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2017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年完成模板设计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3000+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份，原有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WD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品类产品线开发稳定，同时完成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PT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类模板的流水化生产线操作，并开发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类模板，完成进销存及财务系统双爆款产品。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1" name="Group 22"/>
          <p:cNvGrpSpPr/>
          <p:nvPr/>
        </p:nvGrpSpPr>
        <p:grpSpPr>
          <a:xfrm>
            <a:off x="3703670" y="1951440"/>
            <a:ext cx="368394" cy="369024"/>
            <a:chOff x="7275629" y="3973834"/>
            <a:chExt cx="464344" cy="465138"/>
          </a:xfrm>
          <a:solidFill>
            <a:schemeClr val="bg1"/>
          </a:solidFill>
        </p:grpSpPr>
        <p:sp>
          <p:nvSpPr>
            <p:cNvPr id="22" name="AutoShape 37"/>
            <p:cNvSpPr/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23" name="AutoShape 38"/>
            <p:cNvSpPr/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24" name="AutoShape 39"/>
            <p:cNvSpPr/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25" name="AutoShape 40"/>
            <p:cNvSpPr/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26" name="AutoShape 41"/>
            <p:cNvSpPr/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27" name="AutoShape 42"/>
            <p:cNvSpPr/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sp>
        <p:nvSpPr>
          <p:cNvPr id="28" name="AutoShape 28"/>
          <p:cNvSpPr/>
          <p:nvPr/>
        </p:nvSpPr>
        <p:spPr bwMode="auto">
          <a:xfrm>
            <a:off x="4439558" y="2912318"/>
            <a:ext cx="369024" cy="3690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29" name="AutoShape 4"/>
          <p:cNvSpPr/>
          <p:nvPr/>
        </p:nvSpPr>
        <p:spPr bwMode="auto">
          <a:xfrm>
            <a:off x="4821995" y="3875494"/>
            <a:ext cx="356430" cy="3576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30" name="AutoShape 46"/>
          <p:cNvSpPr/>
          <p:nvPr/>
        </p:nvSpPr>
        <p:spPr bwMode="auto">
          <a:xfrm>
            <a:off x="4412486" y="4820014"/>
            <a:ext cx="368394" cy="36839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31" name="AutoShape 81"/>
          <p:cNvSpPr/>
          <p:nvPr/>
        </p:nvSpPr>
        <p:spPr bwMode="auto">
          <a:xfrm>
            <a:off x="3689214" y="5773480"/>
            <a:ext cx="368394" cy="36839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5" y="9811"/>
                </a:moveTo>
                <a:cubicBezTo>
                  <a:pt x="20220" y="10144"/>
                  <a:pt x="20081" y="10800"/>
                  <a:pt x="18899" y="10800"/>
                </a:cubicBezTo>
                <a:lnTo>
                  <a:pt x="17549" y="10800"/>
                </a:lnTo>
                <a:cubicBezTo>
                  <a:pt x="17363" y="10800"/>
                  <a:pt x="17212" y="10950"/>
                  <a:pt x="17212" y="11137"/>
                </a:cubicBezTo>
                <a:cubicBezTo>
                  <a:pt x="17212" y="11324"/>
                  <a:pt x="17363" y="11475"/>
                  <a:pt x="17549" y="11475"/>
                </a:cubicBezTo>
                <a:lnTo>
                  <a:pt x="18858" y="11475"/>
                </a:lnTo>
                <a:cubicBezTo>
                  <a:pt x="19870" y="11475"/>
                  <a:pt x="20003" y="12314"/>
                  <a:pt x="19938" y="12719"/>
                </a:cubicBezTo>
                <a:cubicBezTo>
                  <a:pt x="19855" y="13223"/>
                  <a:pt x="19618" y="14175"/>
                  <a:pt x="18478" y="14175"/>
                </a:cubicBezTo>
                <a:lnTo>
                  <a:pt x="16874" y="14175"/>
                </a:lnTo>
                <a:cubicBezTo>
                  <a:pt x="16688" y="14175"/>
                  <a:pt x="16537" y="14325"/>
                  <a:pt x="16537" y="14512"/>
                </a:cubicBezTo>
                <a:cubicBezTo>
                  <a:pt x="16537" y="14699"/>
                  <a:pt x="16688" y="14850"/>
                  <a:pt x="16874" y="14850"/>
                </a:cubicBezTo>
                <a:lnTo>
                  <a:pt x="18203" y="14850"/>
                </a:lnTo>
                <a:cubicBezTo>
                  <a:pt x="19343" y="14850"/>
                  <a:pt x="19243" y="15718"/>
                  <a:pt x="19079" y="16237"/>
                </a:cubicBezTo>
                <a:cubicBezTo>
                  <a:pt x="18864" y="16918"/>
                  <a:pt x="18732" y="17549"/>
                  <a:pt x="17297" y="17549"/>
                </a:cubicBezTo>
                <a:lnTo>
                  <a:pt x="16196" y="17549"/>
                </a:lnTo>
                <a:cubicBezTo>
                  <a:pt x="16009" y="17549"/>
                  <a:pt x="15859" y="17700"/>
                  <a:pt x="15859" y="17887"/>
                </a:cubicBezTo>
                <a:cubicBezTo>
                  <a:pt x="15859" y="18073"/>
                  <a:pt x="16009" y="18225"/>
                  <a:pt x="16196" y="18225"/>
                </a:cubicBezTo>
                <a:lnTo>
                  <a:pt x="17255" y="18225"/>
                </a:lnTo>
                <a:cubicBezTo>
                  <a:pt x="17993" y="18225"/>
                  <a:pt x="18027" y="18923"/>
                  <a:pt x="17950" y="19174"/>
                </a:cubicBezTo>
                <a:cubicBezTo>
                  <a:pt x="17866" y="19448"/>
                  <a:pt x="17767" y="19651"/>
                  <a:pt x="17762" y="19660"/>
                </a:cubicBezTo>
                <a:cubicBezTo>
                  <a:pt x="17558" y="20028"/>
                  <a:pt x="17229" y="20249"/>
                  <a:pt x="16534" y="20249"/>
                </a:cubicBezTo>
                <a:lnTo>
                  <a:pt x="12844" y="20249"/>
                </a:lnTo>
                <a:cubicBezTo>
                  <a:pt x="10990" y="20249"/>
                  <a:pt x="9151" y="19829"/>
                  <a:pt x="9104" y="19818"/>
                </a:cubicBezTo>
                <a:cubicBezTo>
                  <a:pt x="6299" y="19172"/>
                  <a:pt x="6152" y="19122"/>
                  <a:pt x="5976" y="19072"/>
                </a:cubicBezTo>
                <a:cubicBezTo>
                  <a:pt x="5976" y="19072"/>
                  <a:pt x="5405" y="18976"/>
                  <a:pt x="5405" y="18478"/>
                </a:cubicBezTo>
                <a:lnTo>
                  <a:pt x="5399" y="9155"/>
                </a:lnTo>
                <a:cubicBezTo>
                  <a:pt x="5399" y="8839"/>
                  <a:pt x="5601" y="8552"/>
                  <a:pt x="5935" y="8452"/>
                </a:cubicBezTo>
                <a:cubicBezTo>
                  <a:pt x="5977" y="8435"/>
                  <a:pt x="6034" y="8419"/>
                  <a:pt x="6074" y="8401"/>
                </a:cubicBezTo>
                <a:cubicBezTo>
                  <a:pt x="9158" y="7125"/>
                  <a:pt x="10097" y="4324"/>
                  <a:pt x="10124" y="2025"/>
                </a:cubicBezTo>
                <a:cubicBezTo>
                  <a:pt x="10128" y="1702"/>
                  <a:pt x="10378" y="1350"/>
                  <a:pt x="10800" y="1350"/>
                </a:cubicBezTo>
                <a:cubicBezTo>
                  <a:pt x="11514" y="1350"/>
                  <a:pt x="12774" y="2782"/>
                  <a:pt x="12774" y="4554"/>
                </a:cubicBezTo>
                <a:cubicBezTo>
                  <a:pt x="12774" y="6155"/>
                  <a:pt x="12711" y="6432"/>
                  <a:pt x="12149" y="8100"/>
                </a:cubicBezTo>
                <a:cubicBezTo>
                  <a:pt x="18899" y="8100"/>
                  <a:pt x="18852" y="8196"/>
                  <a:pt x="19448" y="8353"/>
                </a:cubicBezTo>
                <a:cubicBezTo>
                  <a:pt x="20187" y="8564"/>
                  <a:pt x="20249" y="9175"/>
                  <a:pt x="20249" y="9386"/>
                </a:cubicBezTo>
                <a:cubicBezTo>
                  <a:pt x="20249" y="9618"/>
                  <a:pt x="20243" y="9584"/>
                  <a:pt x="20235" y="9811"/>
                </a:cubicBezTo>
                <a:moveTo>
                  <a:pt x="4724" y="19575"/>
                </a:moveTo>
                <a:cubicBezTo>
                  <a:pt x="4724" y="19948"/>
                  <a:pt x="4423" y="20249"/>
                  <a:pt x="4049" y="20249"/>
                </a:cubicBezTo>
                <a:lnTo>
                  <a:pt x="2024" y="20249"/>
                </a:lnTo>
                <a:cubicBezTo>
                  <a:pt x="1652" y="20249"/>
                  <a:pt x="1349" y="19948"/>
                  <a:pt x="1349" y="19575"/>
                </a:cubicBezTo>
                <a:lnTo>
                  <a:pt x="1349" y="8774"/>
                </a:lnTo>
                <a:cubicBezTo>
                  <a:pt x="1349" y="8401"/>
                  <a:pt x="1652" y="8100"/>
                  <a:pt x="2024" y="8100"/>
                </a:cubicBezTo>
                <a:lnTo>
                  <a:pt x="4049" y="8100"/>
                </a:lnTo>
                <a:cubicBezTo>
                  <a:pt x="4423" y="8100"/>
                  <a:pt x="4724" y="8401"/>
                  <a:pt x="4724" y="8774"/>
                </a:cubicBezTo>
                <a:cubicBezTo>
                  <a:pt x="4724" y="8774"/>
                  <a:pt x="4724" y="19575"/>
                  <a:pt x="4724" y="19575"/>
                </a:cubicBezTo>
                <a:close/>
                <a:moveTo>
                  <a:pt x="19686" y="7069"/>
                </a:moveTo>
                <a:cubicBezTo>
                  <a:pt x="18842" y="6846"/>
                  <a:pt x="16858" y="6849"/>
                  <a:pt x="13956" y="6773"/>
                </a:cubicBezTo>
                <a:cubicBezTo>
                  <a:pt x="14093" y="6139"/>
                  <a:pt x="14124" y="5568"/>
                  <a:pt x="14124" y="4554"/>
                </a:cubicBezTo>
                <a:cubicBezTo>
                  <a:pt x="14124" y="2133"/>
                  <a:pt x="12361" y="0"/>
                  <a:pt x="10800" y="0"/>
                </a:cubicBezTo>
                <a:cubicBezTo>
                  <a:pt x="9698" y="0"/>
                  <a:pt x="8789" y="901"/>
                  <a:pt x="8774" y="2009"/>
                </a:cubicBezTo>
                <a:cubicBezTo>
                  <a:pt x="8760" y="3368"/>
                  <a:pt x="8340" y="5716"/>
                  <a:pt x="6074" y="6906"/>
                </a:cubicBezTo>
                <a:cubicBezTo>
                  <a:pt x="5908" y="6994"/>
                  <a:pt x="5433" y="7228"/>
                  <a:pt x="5364" y="7259"/>
                </a:cubicBezTo>
                <a:lnTo>
                  <a:pt x="5399" y="7289"/>
                </a:lnTo>
                <a:cubicBezTo>
                  <a:pt x="5045" y="6984"/>
                  <a:pt x="4554" y="6750"/>
                  <a:pt x="4049" y="6750"/>
                </a:cubicBezTo>
                <a:lnTo>
                  <a:pt x="2024" y="6750"/>
                </a:lnTo>
                <a:cubicBezTo>
                  <a:pt x="908" y="6750"/>
                  <a:pt x="0" y="7658"/>
                  <a:pt x="0" y="8774"/>
                </a:cubicBezTo>
                <a:lnTo>
                  <a:pt x="0" y="19575"/>
                </a:lnTo>
                <a:cubicBezTo>
                  <a:pt x="0" y="20691"/>
                  <a:pt x="908" y="21599"/>
                  <a:pt x="2024" y="21599"/>
                </a:cubicBezTo>
                <a:lnTo>
                  <a:pt x="4049" y="21599"/>
                </a:lnTo>
                <a:cubicBezTo>
                  <a:pt x="4853" y="21599"/>
                  <a:pt x="5525" y="21114"/>
                  <a:pt x="5850" y="20434"/>
                </a:cubicBezTo>
                <a:cubicBezTo>
                  <a:pt x="5859" y="20437"/>
                  <a:pt x="5873" y="20441"/>
                  <a:pt x="5882" y="20442"/>
                </a:cubicBezTo>
                <a:cubicBezTo>
                  <a:pt x="5927" y="20454"/>
                  <a:pt x="5979" y="20467"/>
                  <a:pt x="6044" y="20485"/>
                </a:cubicBezTo>
                <a:cubicBezTo>
                  <a:pt x="6056" y="20487"/>
                  <a:pt x="6062" y="20488"/>
                  <a:pt x="6074" y="20492"/>
                </a:cubicBezTo>
                <a:cubicBezTo>
                  <a:pt x="6464" y="20588"/>
                  <a:pt x="7212" y="20768"/>
                  <a:pt x="8812" y="21135"/>
                </a:cubicBezTo>
                <a:cubicBezTo>
                  <a:pt x="9155" y="21213"/>
                  <a:pt x="10966" y="21599"/>
                  <a:pt x="12844" y="21599"/>
                </a:cubicBezTo>
                <a:lnTo>
                  <a:pt x="16534" y="21599"/>
                </a:lnTo>
                <a:cubicBezTo>
                  <a:pt x="17659" y="21599"/>
                  <a:pt x="18469" y="21167"/>
                  <a:pt x="18952" y="20298"/>
                </a:cubicBezTo>
                <a:cubicBezTo>
                  <a:pt x="18958" y="20285"/>
                  <a:pt x="19114" y="19982"/>
                  <a:pt x="19240" y="19572"/>
                </a:cubicBezTo>
                <a:cubicBezTo>
                  <a:pt x="19336" y="19263"/>
                  <a:pt x="19371" y="18827"/>
                  <a:pt x="19256" y="18384"/>
                </a:cubicBezTo>
                <a:cubicBezTo>
                  <a:pt x="19981" y="17886"/>
                  <a:pt x="20214" y="17133"/>
                  <a:pt x="20366" y="16643"/>
                </a:cubicBezTo>
                <a:cubicBezTo>
                  <a:pt x="20620" y="15838"/>
                  <a:pt x="20544" y="15235"/>
                  <a:pt x="20367" y="14803"/>
                </a:cubicBezTo>
                <a:cubicBezTo>
                  <a:pt x="20775" y="14418"/>
                  <a:pt x="21122" y="13831"/>
                  <a:pt x="21269" y="12935"/>
                </a:cubicBezTo>
                <a:cubicBezTo>
                  <a:pt x="21361" y="12380"/>
                  <a:pt x="21263" y="11809"/>
                  <a:pt x="21007" y="11334"/>
                </a:cubicBezTo>
                <a:cubicBezTo>
                  <a:pt x="21389" y="10905"/>
                  <a:pt x="21564" y="10365"/>
                  <a:pt x="21583" y="9865"/>
                </a:cubicBezTo>
                <a:lnTo>
                  <a:pt x="21591" y="9724"/>
                </a:lnTo>
                <a:cubicBezTo>
                  <a:pt x="21596" y="9635"/>
                  <a:pt x="21600" y="9581"/>
                  <a:pt x="21600" y="9386"/>
                </a:cubicBezTo>
                <a:cubicBezTo>
                  <a:pt x="21600" y="8533"/>
                  <a:pt x="21010" y="7446"/>
                  <a:pt x="19686" y="706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425626" y="3059421"/>
            <a:ext cx="1760593" cy="1760593"/>
            <a:chOff x="-3722743" y="3569284"/>
            <a:chExt cx="193194" cy="193194"/>
          </a:xfrm>
          <a:solidFill>
            <a:srgbClr val="AF2F3C">
              <a:alpha val="50196"/>
            </a:srgbClr>
          </a:solidFill>
        </p:grpSpPr>
        <p:sp>
          <p:nvSpPr>
            <p:cNvPr id="33" name="AutoShape 123"/>
            <p:cNvSpPr/>
            <p:nvPr/>
          </p:nvSpPr>
          <p:spPr bwMode="auto">
            <a:xfrm>
              <a:off x="-3722743" y="3569284"/>
              <a:ext cx="193194" cy="19319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34" name="AutoShape 124"/>
            <p:cNvSpPr/>
            <p:nvPr/>
          </p:nvSpPr>
          <p:spPr bwMode="auto">
            <a:xfrm>
              <a:off x="-3668252" y="3623444"/>
              <a:ext cx="84543" cy="845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35" name="AutoShape 125"/>
            <p:cNvSpPr/>
            <p:nvPr/>
          </p:nvSpPr>
          <p:spPr bwMode="auto">
            <a:xfrm>
              <a:off x="-3650419" y="3641608"/>
              <a:ext cx="48546" cy="485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部门成员介绍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98395" y="4190787"/>
            <a:ext cx="1689054" cy="1689054"/>
          </a:xfrm>
          <a:prstGeom prst="ellipse">
            <a:avLst/>
          </a:prstGeom>
          <a:blipFill>
            <a:blip r:embed="rId1"/>
            <a:stretch>
              <a:fillRect l="-6355" t="-948" r="-8157" b="-13568"/>
            </a:stretch>
          </a:blipFill>
          <a:ln w="57150">
            <a:solidFill>
              <a:schemeClr val="bg1"/>
            </a:solidFill>
          </a:ln>
          <a:effectLst>
            <a:outerShdw sx="105000" sy="105000" algn="ctr" rotWithShape="0">
              <a:srgbClr val="AF2F3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椭圆 11"/>
          <p:cNvSpPr/>
          <p:nvPr/>
        </p:nvSpPr>
        <p:spPr>
          <a:xfrm>
            <a:off x="6624077" y="4190787"/>
            <a:ext cx="1689054" cy="1689054"/>
          </a:xfrm>
          <a:prstGeom prst="ellipse">
            <a:avLst/>
          </a:prstGeom>
          <a:blipFill>
            <a:blip r:embed="rId2"/>
            <a:stretch>
              <a:fillRect l="-11083" t="-948" r="-11984" b="-22122"/>
            </a:stretch>
          </a:blipFill>
          <a:ln w="57150">
            <a:solidFill>
              <a:schemeClr val="bg1"/>
            </a:solidFill>
          </a:ln>
          <a:effectLst>
            <a:outerShdw sx="105000" sy="105000" algn="ctr" rotWithShape="0">
              <a:srgbClr val="AF2F3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98395" y="1706723"/>
            <a:ext cx="1689054" cy="1689054"/>
          </a:xfrm>
          <a:prstGeom prst="ellipse">
            <a:avLst/>
          </a:prstGeom>
          <a:blipFill>
            <a:blip r:embed="rId3"/>
            <a:stretch>
              <a:fillRect l="-18523" t="-5470" r="-9068" b="-22122"/>
            </a:stretch>
          </a:blipFill>
          <a:ln w="57150">
            <a:solidFill>
              <a:schemeClr val="bg1"/>
            </a:solidFill>
          </a:ln>
          <a:effectLst>
            <a:outerShdw sx="105000" sy="105000" algn="ctr" rotWithShape="0">
              <a:srgbClr val="AF2F3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>
            <a:off x="6624077" y="1706723"/>
            <a:ext cx="1689054" cy="1689054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sx="105000" sy="105000" algn="ctr" rotWithShape="0">
              <a:srgbClr val="AF2F3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2784930" y="2028430"/>
            <a:ext cx="2855564" cy="1328642"/>
            <a:chOff x="2712360" y="2028430"/>
            <a:chExt cx="2855564" cy="1328642"/>
          </a:xfrm>
        </p:grpSpPr>
        <p:sp>
          <p:nvSpPr>
            <p:cNvPr id="22" name="文本框 21"/>
            <p:cNvSpPr txBox="1"/>
            <p:nvPr/>
          </p:nvSpPr>
          <p:spPr>
            <a:xfrm>
              <a:off x="2712360" y="2028430"/>
              <a:ext cx="174996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AF2F3C"/>
                  </a:solidFill>
                  <a:latin typeface="+mj-ea"/>
                  <a:ea typeface="+mj-ea"/>
                </a:rPr>
                <a:t>蓝素材</a:t>
              </a:r>
              <a:endParaRPr lang="zh-CN" altLang="en-US" dirty="0">
                <a:solidFill>
                  <a:srgbClr val="AF2F3C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712360" y="2419243"/>
              <a:ext cx="1345819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rgbClr val="AF2F3C"/>
                  </a:solidFill>
                  <a:latin typeface="+mj-ea"/>
                  <a:ea typeface="+mj-ea"/>
                  <a:sym typeface="+mn-ea"/>
                </a:rPr>
                <a:t>请输入您的标题</a:t>
              </a:r>
              <a:endParaRPr lang="zh-CN" altLang="en-US" sz="1200" b="1" dirty="0">
                <a:solidFill>
                  <a:srgbClr val="AF2F3C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Shape 674"/>
            <p:cNvSpPr/>
            <p:nvPr/>
          </p:nvSpPr>
          <p:spPr>
            <a:xfrm>
              <a:off x="2769509" y="2778587"/>
              <a:ext cx="2798415" cy="578485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 lIns="35719" tIns="35719" rIns="35719" bIns="35719">
              <a:spAutoFit/>
            </a:bodyPr>
            <a:lstStyle>
              <a:lvl1pPr algn="r"/>
            </a:lstStyle>
            <a:p>
              <a:pPr algn="l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+mn-ea"/>
                </a:rPr>
                <a:t>请输入您的文字内容，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+mn-ea"/>
                </a:rPr>
                <a:t>请输入您的文字内容，请输入您的文字内容，请输入您的文字内容。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2819400" y="2742868"/>
              <a:ext cx="1073944" cy="0"/>
            </a:xfrm>
            <a:prstGeom prst="line">
              <a:avLst/>
            </a:prstGeom>
            <a:ln w="28575">
              <a:solidFill>
                <a:srgbClr val="AF2F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8610611" y="2028430"/>
            <a:ext cx="2855564" cy="1328642"/>
            <a:chOff x="2712360" y="2028430"/>
            <a:chExt cx="2855564" cy="1328642"/>
          </a:xfrm>
        </p:grpSpPr>
        <p:sp>
          <p:nvSpPr>
            <p:cNvPr id="31" name="文本框 30"/>
            <p:cNvSpPr txBox="1"/>
            <p:nvPr/>
          </p:nvSpPr>
          <p:spPr>
            <a:xfrm>
              <a:off x="2712360" y="2028430"/>
              <a:ext cx="1749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AF2F3C"/>
                  </a:solidFill>
                  <a:latin typeface="+mj-ea"/>
                  <a:ea typeface="+mj-ea"/>
                </a:rPr>
                <a:t>杨大丁</a:t>
              </a:r>
              <a:endParaRPr lang="zh-CN" altLang="en-US" dirty="0">
                <a:solidFill>
                  <a:srgbClr val="AF2F3C"/>
                </a:solidFill>
                <a:latin typeface="+mj-ea"/>
                <a:ea typeface="+mj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712360" y="2419243"/>
              <a:ext cx="1345819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rgbClr val="AF2F3C"/>
                  </a:solidFill>
                  <a:latin typeface="+mj-ea"/>
                  <a:ea typeface="+mj-ea"/>
                  <a:sym typeface="+mn-ea"/>
                </a:rPr>
                <a:t>请输入您的标题</a:t>
              </a:r>
              <a:endParaRPr lang="zh-CN" altLang="en-US" sz="1200" b="1" dirty="0">
                <a:solidFill>
                  <a:srgbClr val="AF2F3C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Shape 674"/>
            <p:cNvSpPr/>
            <p:nvPr/>
          </p:nvSpPr>
          <p:spPr>
            <a:xfrm>
              <a:off x="2769509" y="2778587"/>
              <a:ext cx="2798415" cy="578485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 lIns="35719" tIns="35719" rIns="35719" bIns="35719">
              <a:spAutoFit/>
            </a:bodyPr>
            <a:lstStyle>
              <a:lvl1pPr algn="r"/>
            </a:lstStyle>
            <a:p>
              <a:pPr algn="l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+mn-ea"/>
                </a:rPr>
                <a:t>请输入您的文字内容，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+mn-ea"/>
                </a:rPr>
                <a:t>请输入您的文字内容，请输入您的文字内容，请输入您的文字内容。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2819400" y="2742868"/>
              <a:ext cx="1073944" cy="0"/>
            </a:xfrm>
            <a:prstGeom prst="line">
              <a:avLst/>
            </a:prstGeom>
            <a:ln w="28575">
              <a:solidFill>
                <a:srgbClr val="AF2F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2784930" y="4591292"/>
            <a:ext cx="2855564" cy="1328642"/>
            <a:chOff x="2712360" y="2028430"/>
            <a:chExt cx="2855564" cy="1328642"/>
          </a:xfrm>
        </p:grpSpPr>
        <p:sp>
          <p:nvSpPr>
            <p:cNvPr id="36" name="文本框 35"/>
            <p:cNvSpPr txBox="1"/>
            <p:nvPr/>
          </p:nvSpPr>
          <p:spPr>
            <a:xfrm>
              <a:off x="2712360" y="2028430"/>
              <a:ext cx="1749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AF2F3C"/>
                  </a:solidFill>
                  <a:latin typeface="+mj-ea"/>
                  <a:ea typeface="+mj-ea"/>
                </a:rPr>
                <a:t>张鸿展</a:t>
              </a:r>
              <a:endParaRPr lang="zh-CN" altLang="en-US" dirty="0">
                <a:solidFill>
                  <a:srgbClr val="AF2F3C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712360" y="2419243"/>
              <a:ext cx="1345819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rgbClr val="AF2F3C"/>
                  </a:solidFill>
                  <a:latin typeface="+mj-ea"/>
                  <a:ea typeface="+mj-ea"/>
                  <a:sym typeface="+mn-ea"/>
                </a:rPr>
                <a:t>请输入您的标题</a:t>
              </a:r>
              <a:endParaRPr lang="zh-CN" altLang="en-US" sz="1200" b="1" dirty="0">
                <a:solidFill>
                  <a:srgbClr val="AF2F3C"/>
                </a:solidFill>
                <a:latin typeface="+mj-ea"/>
                <a:ea typeface="+mj-ea"/>
              </a:endParaRPr>
            </a:p>
          </p:txBody>
        </p:sp>
        <p:sp>
          <p:nvSpPr>
            <p:cNvPr id="38" name="Shape 674"/>
            <p:cNvSpPr/>
            <p:nvPr/>
          </p:nvSpPr>
          <p:spPr>
            <a:xfrm>
              <a:off x="2769509" y="2778587"/>
              <a:ext cx="2798415" cy="578485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 lIns="35719" tIns="35719" rIns="35719" bIns="35719">
              <a:spAutoFit/>
            </a:bodyPr>
            <a:lstStyle>
              <a:lvl1pPr algn="r"/>
            </a:lstStyle>
            <a:p>
              <a:pPr algn="l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+mn-ea"/>
                </a:rPr>
                <a:t>请输入您的文字内容，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+mn-ea"/>
                </a:rPr>
                <a:t>请输入您的文字内容，请输入您的文字内容，请输入您的文字内容。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2819400" y="2742868"/>
              <a:ext cx="1073944" cy="0"/>
            </a:xfrm>
            <a:prstGeom prst="line">
              <a:avLst/>
            </a:prstGeom>
            <a:ln w="28575">
              <a:solidFill>
                <a:srgbClr val="AF2F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8610611" y="4591292"/>
            <a:ext cx="2855564" cy="1328642"/>
            <a:chOff x="2712360" y="2028430"/>
            <a:chExt cx="2855564" cy="1328642"/>
          </a:xfrm>
        </p:grpSpPr>
        <p:sp>
          <p:nvSpPr>
            <p:cNvPr id="41" name="文本框 40"/>
            <p:cNvSpPr txBox="1"/>
            <p:nvPr/>
          </p:nvSpPr>
          <p:spPr>
            <a:xfrm>
              <a:off x="2712360" y="2028430"/>
              <a:ext cx="1749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AF2F3C"/>
                  </a:solidFill>
                  <a:latin typeface="+mj-ea"/>
                  <a:ea typeface="+mj-ea"/>
                </a:rPr>
                <a:t>叶云开</a:t>
              </a:r>
              <a:endParaRPr lang="zh-CN" altLang="en-US" dirty="0">
                <a:solidFill>
                  <a:srgbClr val="AF2F3C"/>
                </a:solidFill>
                <a:latin typeface="+mj-ea"/>
                <a:ea typeface="+mj-ea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712360" y="2419243"/>
              <a:ext cx="1345819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rgbClr val="AF2F3C"/>
                  </a:solidFill>
                  <a:latin typeface="+mj-ea"/>
                  <a:ea typeface="+mj-ea"/>
                </a:rPr>
                <a:t>请输入您的标题</a:t>
              </a:r>
              <a:endParaRPr lang="zh-CN" altLang="en-US" sz="1200" b="1" dirty="0">
                <a:solidFill>
                  <a:srgbClr val="AF2F3C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Shape 674"/>
            <p:cNvSpPr/>
            <p:nvPr/>
          </p:nvSpPr>
          <p:spPr>
            <a:xfrm>
              <a:off x="2769509" y="2778587"/>
              <a:ext cx="2798415" cy="578485"/>
            </a:xfrm>
            <a:prstGeom prst="rect">
              <a:avLst/>
            </a:prstGeom>
            <a:noFill/>
            <a:ln w="12700">
              <a:miter lim="400000"/>
            </a:ln>
          </p:spPr>
          <p:txBody>
            <a:bodyPr wrap="square" lIns="35719" tIns="35719" rIns="35719" bIns="35719">
              <a:spAutoFit/>
            </a:bodyPr>
            <a:lstStyle>
              <a:lvl1pPr algn="r"/>
            </a:lstStyle>
            <a:p>
              <a:pPr algn="l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请输入您的文字内容，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sym typeface="+mn-ea"/>
                </a:rPr>
                <a:t>请输入您的文字内容，请输入您的文字内容，请输入您的文字内容。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2819400" y="2742868"/>
              <a:ext cx="1073944" cy="0"/>
            </a:xfrm>
            <a:prstGeom prst="line">
              <a:avLst/>
            </a:prstGeom>
            <a:ln w="28575">
              <a:solidFill>
                <a:srgbClr val="AF2F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团队建设情况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cxnSp>
        <p:nvCxnSpPr>
          <p:cNvPr id="5" name="Straight Connector 3"/>
          <p:cNvCxnSpPr/>
          <p:nvPr/>
        </p:nvCxnSpPr>
        <p:spPr>
          <a:xfrm>
            <a:off x="6085069" y="2362158"/>
            <a:ext cx="0" cy="1441180"/>
          </a:xfrm>
          <a:prstGeom prst="line">
            <a:avLst/>
          </a:prstGeom>
          <a:noFill/>
          <a:ln w="38100" cap="flat" cmpd="sng" algn="ctr">
            <a:solidFill>
              <a:srgbClr val="B4B4B4">
                <a:lumMod val="40000"/>
                <a:lumOff val="60000"/>
              </a:srgbClr>
            </a:solidFill>
            <a:prstDash val="solid"/>
            <a:miter lim="800000"/>
          </a:ln>
          <a:effectLst/>
        </p:spPr>
      </p:cxnSp>
      <p:sp>
        <p:nvSpPr>
          <p:cNvPr id="6" name="Freeform 29"/>
          <p:cNvSpPr/>
          <p:nvPr/>
        </p:nvSpPr>
        <p:spPr>
          <a:xfrm>
            <a:off x="5237204" y="2032098"/>
            <a:ext cx="1717594" cy="712079"/>
          </a:xfrm>
          <a:custGeom>
            <a:avLst/>
            <a:gdLst>
              <a:gd name="connsiteX0" fmla="*/ 0 w 2782361"/>
              <a:gd name="connsiteY0" fmla="*/ 0 h 1391180"/>
              <a:gd name="connsiteX1" fmla="*/ 2782361 w 2782361"/>
              <a:gd name="connsiteY1" fmla="*/ 0 h 1391180"/>
              <a:gd name="connsiteX2" fmla="*/ 2782361 w 2782361"/>
              <a:gd name="connsiteY2" fmla="*/ 1391180 h 1391180"/>
              <a:gd name="connsiteX3" fmla="*/ 0 w 2782361"/>
              <a:gd name="connsiteY3" fmla="*/ 1391180 h 1391180"/>
              <a:gd name="connsiteX4" fmla="*/ 0 w 2782361"/>
              <a:gd name="connsiteY4" fmla="*/ 0 h 1391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2361" h="1391180">
                <a:moveTo>
                  <a:pt x="0" y="0"/>
                </a:moveTo>
                <a:lnTo>
                  <a:pt x="2782361" y="0"/>
                </a:lnTo>
                <a:lnTo>
                  <a:pt x="2782361" y="1391180"/>
                </a:lnTo>
                <a:lnTo>
                  <a:pt x="0" y="1391180"/>
                </a:lnTo>
                <a:lnTo>
                  <a:pt x="0" y="0"/>
                </a:lnTo>
                <a:close/>
              </a:path>
            </a:pathLst>
          </a:custGeom>
          <a:solidFill>
            <a:srgbClr val="AF2F3C"/>
          </a:solidFill>
          <a:ln>
            <a:noFill/>
          </a:ln>
          <a:effectLst/>
        </p:spPr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Open Sans Semibold" panose="020B0706030804020204" charset="0"/>
              </a:rPr>
              <a:t>总经理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Open Sans Semibold" panose="020B0706030804020204" charset="0"/>
            </a:endParaRPr>
          </a:p>
        </p:txBody>
      </p:sp>
      <p:sp>
        <p:nvSpPr>
          <p:cNvPr id="7" name="Freeform 32"/>
          <p:cNvSpPr/>
          <p:nvPr/>
        </p:nvSpPr>
        <p:spPr>
          <a:xfrm>
            <a:off x="1145814" y="3803338"/>
            <a:ext cx="1717594" cy="681844"/>
          </a:xfrm>
          <a:custGeom>
            <a:avLst/>
            <a:gdLst>
              <a:gd name="connsiteX0" fmla="*/ 0 w 2782361"/>
              <a:gd name="connsiteY0" fmla="*/ 0 h 1391180"/>
              <a:gd name="connsiteX1" fmla="*/ 2782361 w 2782361"/>
              <a:gd name="connsiteY1" fmla="*/ 0 h 1391180"/>
              <a:gd name="connsiteX2" fmla="*/ 2782361 w 2782361"/>
              <a:gd name="connsiteY2" fmla="*/ 1391180 h 1391180"/>
              <a:gd name="connsiteX3" fmla="*/ 0 w 2782361"/>
              <a:gd name="connsiteY3" fmla="*/ 1391180 h 1391180"/>
              <a:gd name="connsiteX4" fmla="*/ 0 w 2782361"/>
              <a:gd name="connsiteY4" fmla="*/ 0 h 1391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2361" h="1391180">
                <a:moveTo>
                  <a:pt x="0" y="0"/>
                </a:moveTo>
                <a:lnTo>
                  <a:pt x="2782361" y="0"/>
                </a:lnTo>
                <a:lnTo>
                  <a:pt x="2782361" y="1391180"/>
                </a:lnTo>
                <a:lnTo>
                  <a:pt x="0" y="1391180"/>
                </a:lnTo>
                <a:lnTo>
                  <a:pt x="0" y="0"/>
                </a:lnTo>
                <a:close/>
              </a:path>
            </a:pathLst>
          </a:custGeom>
          <a:solidFill>
            <a:srgbClr val="AF2F3C"/>
          </a:solidFill>
          <a:ln>
            <a:noFill/>
          </a:ln>
          <a:effectLst/>
        </p:spPr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Open Sans" panose="020B0606030504020204" charset="0"/>
              <a:cs typeface="Open Sans" panose="020B0606030504020204" charset="0"/>
            </a:endParaRPr>
          </a:p>
        </p:txBody>
      </p:sp>
      <p:sp>
        <p:nvSpPr>
          <p:cNvPr id="8" name="Freeform 34"/>
          <p:cNvSpPr/>
          <p:nvPr/>
        </p:nvSpPr>
        <p:spPr>
          <a:xfrm>
            <a:off x="3191509" y="3803338"/>
            <a:ext cx="1717594" cy="681844"/>
          </a:xfrm>
          <a:custGeom>
            <a:avLst/>
            <a:gdLst>
              <a:gd name="connsiteX0" fmla="*/ 0 w 2782361"/>
              <a:gd name="connsiteY0" fmla="*/ 0 h 1391180"/>
              <a:gd name="connsiteX1" fmla="*/ 2782361 w 2782361"/>
              <a:gd name="connsiteY1" fmla="*/ 0 h 1391180"/>
              <a:gd name="connsiteX2" fmla="*/ 2782361 w 2782361"/>
              <a:gd name="connsiteY2" fmla="*/ 1391180 h 1391180"/>
              <a:gd name="connsiteX3" fmla="*/ 0 w 2782361"/>
              <a:gd name="connsiteY3" fmla="*/ 1391180 h 1391180"/>
              <a:gd name="connsiteX4" fmla="*/ 0 w 2782361"/>
              <a:gd name="connsiteY4" fmla="*/ 0 h 1391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2361" h="1391180">
                <a:moveTo>
                  <a:pt x="0" y="0"/>
                </a:moveTo>
                <a:lnTo>
                  <a:pt x="2782361" y="0"/>
                </a:lnTo>
                <a:lnTo>
                  <a:pt x="2782361" y="1391180"/>
                </a:lnTo>
                <a:lnTo>
                  <a:pt x="0" y="1391180"/>
                </a:lnTo>
                <a:lnTo>
                  <a:pt x="0" y="0"/>
                </a:lnTo>
                <a:close/>
              </a:path>
            </a:pathLst>
          </a:custGeom>
          <a:solidFill>
            <a:srgbClr val="AF2F3C"/>
          </a:solidFill>
          <a:ln>
            <a:noFill/>
          </a:ln>
          <a:effectLst/>
        </p:spPr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Open Sans" panose="020B0606030504020204" charset="0"/>
              <a:cs typeface="Open Sans" panose="020B0606030504020204" charset="0"/>
            </a:endParaRPr>
          </a:p>
        </p:txBody>
      </p:sp>
      <p:sp>
        <p:nvSpPr>
          <p:cNvPr id="9" name="Freeform 35"/>
          <p:cNvSpPr/>
          <p:nvPr/>
        </p:nvSpPr>
        <p:spPr>
          <a:xfrm>
            <a:off x="5237203" y="3803338"/>
            <a:ext cx="1717594" cy="681844"/>
          </a:xfrm>
          <a:custGeom>
            <a:avLst/>
            <a:gdLst>
              <a:gd name="connsiteX0" fmla="*/ 0 w 2782361"/>
              <a:gd name="connsiteY0" fmla="*/ 0 h 1391180"/>
              <a:gd name="connsiteX1" fmla="*/ 2782361 w 2782361"/>
              <a:gd name="connsiteY1" fmla="*/ 0 h 1391180"/>
              <a:gd name="connsiteX2" fmla="*/ 2782361 w 2782361"/>
              <a:gd name="connsiteY2" fmla="*/ 1391180 h 1391180"/>
              <a:gd name="connsiteX3" fmla="*/ 0 w 2782361"/>
              <a:gd name="connsiteY3" fmla="*/ 1391180 h 1391180"/>
              <a:gd name="connsiteX4" fmla="*/ 0 w 2782361"/>
              <a:gd name="connsiteY4" fmla="*/ 0 h 1391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2361" h="1391180">
                <a:moveTo>
                  <a:pt x="0" y="0"/>
                </a:moveTo>
                <a:lnTo>
                  <a:pt x="2782361" y="0"/>
                </a:lnTo>
                <a:lnTo>
                  <a:pt x="2782361" y="1391180"/>
                </a:lnTo>
                <a:lnTo>
                  <a:pt x="0" y="1391180"/>
                </a:lnTo>
                <a:lnTo>
                  <a:pt x="0" y="0"/>
                </a:lnTo>
                <a:close/>
              </a:path>
            </a:pathLst>
          </a:custGeom>
          <a:solidFill>
            <a:srgbClr val="AF2F3C"/>
          </a:solidFill>
          <a:ln>
            <a:noFill/>
          </a:ln>
          <a:effectLst/>
        </p:spPr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Open Sans" panose="020B0606030504020204" charset="0"/>
              <a:cs typeface="Open Sans" panose="020B0606030504020204" charset="0"/>
            </a:endParaRPr>
          </a:p>
        </p:txBody>
      </p:sp>
      <p:sp>
        <p:nvSpPr>
          <p:cNvPr id="10" name="Freeform 36"/>
          <p:cNvSpPr/>
          <p:nvPr/>
        </p:nvSpPr>
        <p:spPr>
          <a:xfrm>
            <a:off x="7282898" y="3803338"/>
            <a:ext cx="1717594" cy="681844"/>
          </a:xfrm>
          <a:custGeom>
            <a:avLst/>
            <a:gdLst>
              <a:gd name="connsiteX0" fmla="*/ 0 w 2782361"/>
              <a:gd name="connsiteY0" fmla="*/ 0 h 1391180"/>
              <a:gd name="connsiteX1" fmla="*/ 2782361 w 2782361"/>
              <a:gd name="connsiteY1" fmla="*/ 0 h 1391180"/>
              <a:gd name="connsiteX2" fmla="*/ 2782361 w 2782361"/>
              <a:gd name="connsiteY2" fmla="*/ 1391180 h 1391180"/>
              <a:gd name="connsiteX3" fmla="*/ 0 w 2782361"/>
              <a:gd name="connsiteY3" fmla="*/ 1391180 h 1391180"/>
              <a:gd name="connsiteX4" fmla="*/ 0 w 2782361"/>
              <a:gd name="connsiteY4" fmla="*/ 0 h 1391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2361" h="1391180">
                <a:moveTo>
                  <a:pt x="0" y="0"/>
                </a:moveTo>
                <a:lnTo>
                  <a:pt x="2782361" y="0"/>
                </a:lnTo>
                <a:lnTo>
                  <a:pt x="2782361" y="1391180"/>
                </a:lnTo>
                <a:lnTo>
                  <a:pt x="0" y="1391180"/>
                </a:lnTo>
                <a:lnTo>
                  <a:pt x="0" y="0"/>
                </a:lnTo>
                <a:close/>
              </a:path>
            </a:pathLst>
          </a:custGeom>
          <a:solidFill>
            <a:srgbClr val="AF2F3C"/>
          </a:solidFill>
          <a:ln>
            <a:noFill/>
          </a:ln>
          <a:effectLst/>
        </p:spPr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Open Sans" panose="020B0606030504020204" charset="0"/>
              <a:cs typeface="Open Sans" panose="020B0606030504020204" charset="0"/>
            </a:endParaRPr>
          </a:p>
        </p:txBody>
      </p:sp>
      <p:sp>
        <p:nvSpPr>
          <p:cNvPr id="11" name="Freeform 37"/>
          <p:cNvSpPr/>
          <p:nvPr/>
        </p:nvSpPr>
        <p:spPr>
          <a:xfrm>
            <a:off x="9328591" y="3803338"/>
            <a:ext cx="1717594" cy="681844"/>
          </a:xfrm>
          <a:custGeom>
            <a:avLst/>
            <a:gdLst>
              <a:gd name="connsiteX0" fmla="*/ 0 w 2782361"/>
              <a:gd name="connsiteY0" fmla="*/ 0 h 1391180"/>
              <a:gd name="connsiteX1" fmla="*/ 2782361 w 2782361"/>
              <a:gd name="connsiteY1" fmla="*/ 0 h 1391180"/>
              <a:gd name="connsiteX2" fmla="*/ 2782361 w 2782361"/>
              <a:gd name="connsiteY2" fmla="*/ 1391180 h 1391180"/>
              <a:gd name="connsiteX3" fmla="*/ 0 w 2782361"/>
              <a:gd name="connsiteY3" fmla="*/ 1391180 h 1391180"/>
              <a:gd name="connsiteX4" fmla="*/ 0 w 2782361"/>
              <a:gd name="connsiteY4" fmla="*/ 0 h 1391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2361" h="1391180">
                <a:moveTo>
                  <a:pt x="0" y="0"/>
                </a:moveTo>
                <a:lnTo>
                  <a:pt x="2782361" y="0"/>
                </a:lnTo>
                <a:lnTo>
                  <a:pt x="2782361" y="1391180"/>
                </a:lnTo>
                <a:lnTo>
                  <a:pt x="0" y="1391180"/>
                </a:lnTo>
                <a:lnTo>
                  <a:pt x="0" y="0"/>
                </a:lnTo>
                <a:close/>
              </a:path>
            </a:pathLst>
          </a:custGeom>
          <a:solidFill>
            <a:srgbClr val="AF2F3C"/>
          </a:solidFill>
          <a:ln>
            <a:noFill/>
          </a:ln>
          <a:effectLst/>
        </p:spPr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Open Sans" panose="020B0606030504020204" charset="0"/>
              <a:cs typeface="Open Sans" panose="020B0606030504020204" charset="0"/>
            </a:endParaRPr>
          </a:p>
        </p:txBody>
      </p:sp>
      <p:cxnSp>
        <p:nvCxnSpPr>
          <p:cNvPr id="12" name="Straight Connector 42"/>
          <p:cNvCxnSpPr/>
          <p:nvPr/>
        </p:nvCxnSpPr>
        <p:spPr>
          <a:xfrm>
            <a:off x="1969341" y="3269417"/>
            <a:ext cx="8219995" cy="0"/>
          </a:xfrm>
          <a:prstGeom prst="line">
            <a:avLst/>
          </a:prstGeom>
          <a:noFill/>
          <a:ln w="38100" cap="flat" cmpd="sng" algn="ctr">
            <a:solidFill>
              <a:srgbClr val="B4B4B4">
                <a:lumMod val="40000"/>
                <a:lumOff val="60000"/>
              </a:srgbClr>
            </a:solidFill>
            <a:prstDash val="solid"/>
            <a:miter lim="800000"/>
          </a:ln>
          <a:effectLst/>
        </p:spPr>
      </p:cxnSp>
      <p:cxnSp>
        <p:nvCxnSpPr>
          <p:cNvPr id="13" name="Straight Connector 44"/>
          <p:cNvCxnSpPr/>
          <p:nvPr/>
        </p:nvCxnSpPr>
        <p:spPr>
          <a:xfrm>
            <a:off x="10189336" y="3269417"/>
            <a:ext cx="0" cy="533920"/>
          </a:xfrm>
          <a:prstGeom prst="line">
            <a:avLst/>
          </a:prstGeom>
          <a:noFill/>
          <a:ln w="38100" cap="flat" cmpd="sng" algn="ctr">
            <a:solidFill>
              <a:srgbClr val="B4B4B4">
                <a:lumMod val="40000"/>
                <a:lumOff val="60000"/>
              </a:srgbClr>
            </a:solidFill>
            <a:prstDash val="solid"/>
            <a:miter lim="800000"/>
          </a:ln>
          <a:effectLst/>
        </p:spPr>
      </p:cxnSp>
      <p:cxnSp>
        <p:nvCxnSpPr>
          <p:cNvPr id="14" name="Straight Connector 46"/>
          <p:cNvCxnSpPr/>
          <p:nvPr/>
        </p:nvCxnSpPr>
        <p:spPr>
          <a:xfrm>
            <a:off x="1983403" y="3269417"/>
            <a:ext cx="0" cy="533920"/>
          </a:xfrm>
          <a:prstGeom prst="line">
            <a:avLst/>
          </a:prstGeom>
          <a:noFill/>
          <a:ln w="38100" cap="flat" cmpd="sng" algn="ctr">
            <a:solidFill>
              <a:srgbClr val="B4B4B4">
                <a:lumMod val="40000"/>
                <a:lumOff val="60000"/>
              </a:srgbClr>
            </a:solidFill>
            <a:prstDash val="solid"/>
            <a:miter lim="800000"/>
          </a:ln>
          <a:effectLst/>
        </p:spPr>
      </p:cxnSp>
      <p:cxnSp>
        <p:nvCxnSpPr>
          <p:cNvPr id="15" name="Straight Connector 47"/>
          <p:cNvCxnSpPr/>
          <p:nvPr/>
        </p:nvCxnSpPr>
        <p:spPr>
          <a:xfrm>
            <a:off x="8149641" y="3269417"/>
            <a:ext cx="0" cy="533920"/>
          </a:xfrm>
          <a:prstGeom prst="line">
            <a:avLst/>
          </a:prstGeom>
          <a:noFill/>
          <a:ln w="38100" cap="flat" cmpd="sng" algn="ctr">
            <a:solidFill>
              <a:srgbClr val="B4B4B4">
                <a:lumMod val="40000"/>
                <a:lumOff val="60000"/>
              </a:srgbClr>
            </a:solidFill>
            <a:prstDash val="solid"/>
            <a:miter lim="800000"/>
          </a:ln>
          <a:effectLst/>
        </p:spPr>
      </p:cxnSp>
      <p:cxnSp>
        <p:nvCxnSpPr>
          <p:cNvPr id="16" name="Straight Connector 48"/>
          <p:cNvCxnSpPr/>
          <p:nvPr/>
        </p:nvCxnSpPr>
        <p:spPr>
          <a:xfrm>
            <a:off x="4060263" y="3269417"/>
            <a:ext cx="0" cy="533920"/>
          </a:xfrm>
          <a:prstGeom prst="line">
            <a:avLst/>
          </a:prstGeom>
          <a:noFill/>
          <a:ln w="38100" cap="flat" cmpd="sng" algn="ctr">
            <a:solidFill>
              <a:srgbClr val="B4B4B4">
                <a:lumMod val="40000"/>
                <a:lumOff val="60000"/>
              </a:srgbClr>
            </a:solidFill>
            <a:prstDash val="solid"/>
            <a:miter lim="800000"/>
          </a:ln>
          <a:effectLst/>
        </p:spPr>
      </p:cxnSp>
      <p:sp>
        <p:nvSpPr>
          <p:cNvPr id="17" name="TextBox 52"/>
          <p:cNvSpPr txBox="1"/>
          <p:nvPr/>
        </p:nvSpPr>
        <p:spPr>
          <a:xfrm>
            <a:off x="1417871" y="4711325"/>
            <a:ext cx="1173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AF2F3C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销售经理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AF2F3C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3463566" y="4711325"/>
            <a:ext cx="1173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AF2F3C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创意总监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AF2F3C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5509260" y="4711325"/>
            <a:ext cx="1173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srgbClr val="AF2F3C"/>
                </a:solidFill>
                <a:latin typeface="+mj-ea"/>
                <a:ea typeface="+mj-ea"/>
              </a:rPr>
              <a:t>产品经理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AF2F3C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7554953" y="4711325"/>
            <a:ext cx="1173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AF2F3C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运营经理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AF2F3C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1" name="TextBox 52"/>
          <p:cNvSpPr txBox="1"/>
          <p:nvPr/>
        </p:nvSpPr>
        <p:spPr>
          <a:xfrm>
            <a:off x="9600647" y="4711325"/>
            <a:ext cx="1173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AF2F3C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行政财务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AF2F3C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2" name="TextBox 52"/>
          <p:cNvSpPr txBox="1"/>
          <p:nvPr/>
        </p:nvSpPr>
        <p:spPr>
          <a:xfrm>
            <a:off x="1145814" y="5264843"/>
            <a:ext cx="1717594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1828165">
              <a:lnSpc>
                <a:spcPts val="1400"/>
              </a:lnSpc>
              <a:defRPr/>
            </a:pPr>
            <a:r>
              <a:rPr lang="zh-CN" altLang="en-US" sz="9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优秀的组织领导。一个企业集体，要想组织有力，使团队成员拥有较高的忠诚度，优选大家都认可的团队领导至关重要。</a:t>
            </a:r>
            <a:endParaRPr lang="zh-CN" altLang="en-US" sz="900" dirty="0">
              <a:solidFill>
                <a:prstClr val="white">
                  <a:lumMod val="50000"/>
                </a:prstClr>
              </a:solidFill>
              <a:latin typeface="+mn-ea"/>
            </a:endParaRPr>
          </a:p>
        </p:txBody>
      </p:sp>
      <p:sp>
        <p:nvSpPr>
          <p:cNvPr id="23" name="TextBox 52"/>
          <p:cNvSpPr txBox="1"/>
          <p:nvPr/>
        </p:nvSpPr>
        <p:spPr>
          <a:xfrm>
            <a:off x="3191509" y="5264843"/>
            <a:ext cx="1717594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1828165">
              <a:lnSpc>
                <a:spcPts val="1400"/>
              </a:lnSpc>
              <a:defRPr/>
            </a:pPr>
            <a:r>
              <a:rPr lang="zh-CN" altLang="en-US" sz="9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优秀的组织领导。一个企业集体，要想组织有力，使团队成员拥有较高的忠诚度，优选大家都认可的团队领导至关重要。</a:t>
            </a:r>
            <a:endParaRPr lang="zh-CN" altLang="en-US" sz="900" dirty="0">
              <a:solidFill>
                <a:prstClr val="white">
                  <a:lumMod val="50000"/>
                </a:prstClr>
              </a:solidFill>
              <a:latin typeface="+mn-ea"/>
            </a:endParaRPr>
          </a:p>
        </p:txBody>
      </p:sp>
      <p:sp>
        <p:nvSpPr>
          <p:cNvPr id="24" name="TextBox 52"/>
          <p:cNvSpPr txBox="1"/>
          <p:nvPr/>
        </p:nvSpPr>
        <p:spPr>
          <a:xfrm>
            <a:off x="5237203" y="5264843"/>
            <a:ext cx="1717594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1828165">
              <a:lnSpc>
                <a:spcPts val="1400"/>
              </a:lnSpc>
              <a:defRPr/>
            </a:pPr>
            <a:r>
              <a:rPr lang="zh-CN" altLang="en-US" sz="9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优秀的组织领导。一个企业集体，要想组织有力，使团队成员拥有较高的忠诚度，优选大家都认可的团队领导至关重要。</a:t>
            </a:r>
            <a:endParaRPr lang="zh-CN" altLang="en-US" sz="900" dirty="0">
              <a:solidFill>
                <a:prstClr val="white">
                  <a:lumMod val="50000"/>
                </a:prstClr>
              </a:solidFill>
              <a:latin typeface="+mn-ea"/>
            </a:endParaRPr>
          </a:p>
        </p:txBody>
      </p:sp>
      <p:sp>
        <p:nvSpPr>
          <p:cNvPr id="25" name="TextBox 52"/>
          <p:cNvSpPr txBox="1"/>
          <p:nvPr/>
        </p:nvSpPr>
        <p:spPr>
          <a:xfrm>
            <a:off x="7282898" y="5264843"/>
            <a:ext cx="1717594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1828165">
              <a:lnSpc>
                <a:spcPts val="1400"/>
              </a:lnSpc>
              <a:defRPr/>
            </a:pPr>
            <a:r>
              <a:rPr lang="zh-CN" altLang="en-US" sz="9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优秀的组织领导。一个企业集体，要想组织有力，使团队成员拥有较高的忠诚度，优选大家都认可的团队领导至关重要。</a:t>
            </a:r>
            <a:endParaRPr lang="zh-CN" altLang="en-US" sz="900" dirty="0">
              <a:solidFill>
                <a:prstClr val="white">
                  <a:lumMod val="50000"/>
                </a:prstClr>
              </a:solidFill>
              <a:latin typeface="+mn-ea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9328590" y="5264843"/>
            <a:ext cx="1717594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1828165">
              <a:lnSpc>
                <a:spcPts val="1400"/>
              </a:lnSpc>
              <a:defRPr/>
            </a:pPr>
            <a:r>
              <a:rPr lang="zh-CN" altLang="en-US" sz="9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优秀的组织领导。一个企业集体，要想组织有力，使团队成员拥有较高的忠诚度，优选大家都认可的团队领导至关重要。</a:t>
            </a:r>
            <a:endParaRPr lang="zh-CN" altLang="en-US" sz="900" dirty="0">
              <a:solidFill>
                <a:prstClr val="white">
                  <a:lumMod val="50000"/>
                </a:prstClr>
              </a:solidFill>
              <a:latin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9981358" y="3911948"/>
            <a:ext cx="412057" cy="413880"/>
            <a:chOff x="5394325" y="2859088"/>
            <a:chExt cx="358775" cy="360362"/>
          </a:xfrm>
        </p:grpSpPr>
        <p:sp>
          <p:nvSpPr>
            <p:cNvPr id="28" name="AutoShape 37"/>
            <p:cNvSpPr/>
            <p:nvPr/>
          </p:nvSpPr>
          <p:spPr bwMode="auto">
            <a:xfrm>
              <a:off x="5394325" y="2894013"/>
              <a:ext cx="327025" cy="325437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 Light"/>
                <a:cs typeface="+mn-cs"/>
                <a:sym typeface="Gill Sans" charset="0"/>
              </a:endParaRPr>
            </a:p>
          </p:txBody>
        </p:sp>
        <p:sp>
          <p:nvSpPr>
            <p:cNvPr id="29" name="AutoShape 38"/>
            <p:cNvSpPr/>
            <p:nvPr/>
          </p:nvSpPr>
          <p:spPr bwMode="auto">
            <a:xfrm>
              <a:off x="5551488" y="3040063"/>
              <a:ext cx="55562" cy="555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 Light"/>
                <a:cs typeface="+mn-cs"/>
                <a:sym typeface="Gill Sans" charset="0"/>
              </a:endParaRPr>
            </a:p>
          </p:txBody>
        </p:sp>
        <p:sp>
          <p:nvSpPr>
            <p:cNvPr id="30" name="AutoShape 39"/>
            <p:cNvSpPr/>
            <p:nvPr/>
          </p:nvSpPr>
          <p:spPr bwMode="auto">
            <a:xfrm>
              <a:off x="5697538" y="2859088"/>
              <a:ext cx="55562" cy="57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 Light"/>
                <a:cs typeface="+mn-cs"/>
                <a:sym typeface="Gill Sans" charset="0"/>
              </a:endParaRPr>
            </a:p>
          </p:txBody>
        </p:sp>
        <p:sp>
          <p:nvSpPr>
            <p:cNvPr id="31" name="AutoShape 40"/>
            <p:cNvSpPr/>
            <p:nvPr/>
          </p:nvSpPr>
          <p:spPr bwMode="auto">
            <a:xfrm>
              <a:off x="5483225" y="3028950"/>
              <a:ext cx="46038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 Light"/>
                <a:cs typeface="+mn-cs"/>
                <a:sym typeface="Gill Sans" charset="0"/>
              </a:endParaRPr>
            </a:p>
          </p:txBody>
        </p:sp>
        <p:sp>
          <p:nvSpPr>
            <p:cNvPr id="32" name="AutoShape 41"/>
            <p:cNvSpPr/>
            <p:nvPr/>
          </p:nvSpPr>
          <p:spPr bwMode="auto">
            <a:xfrm>
              <a:off x="5529263" y="3106738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 Light"/>
                <a:cs typeface="+mn-cs"/>
                <a:sym typeface="Gill Sans" charset="0"/>
              </a:endParaRPr>
            </a:p>
          </p:txBody>
        </p:sp>
        <p:sp>
          <p:nvSpPr>
            <p:cNvPr id="33" name="AutoShape 42"/>
            <p:cNvSpPr/>
            <p:nvPr/>
          </p:nvSpPr>
          <p:spPr bwMode="auto">
            <a:xfrm>
              <a:off x="5708650" y="2938463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 Light"/>
                <a:cs typeface="+mn-cs"/>
                <a:sym typeface="Gill Sans" charset="0"/>
              </a:endParaRPr>
            </a:p>
          </p:txBody>
        </p:sp>
      </p:grpSp>
      <p:sp>
        <p:nvSpPr>
          <p:cNvPr id="34" name="AutoShape 43"/>
          <p:cNvSpPr/>
          <p:nvPr/>
        </p:nvSpPr>
        <p:spPr bwMode="auto">
          <a:xfrm>
            <a:off x="7945665" y="3969776"/>
            <a:ext cx="413880" cy="2953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951" y="9367"/>
                </a:moveTo>
                <a:cubicBezTo>
                  <a:pt x="10901" y="9383"/>
                  <a:pt x="10851" y="9391"/>
                  <a:pt x="10800" y="9391"/>
                </a:cubicBezTo>
                <a:cubicBezTo>
                  <a:pt x="10748" y="9391"/>
                  <a:pt x="10698" y="9383"/>
                  <a:pt x="10648" y="9367"/>
                </a:cubicBezTo>
                <a:lnTo>
                  <a:pt x="1873" y="6550"/>
                </a:lnTo>
                <a:cubicBezTo>
                  <a:pt x="1566" y="6452"/>
                  <a:pt x="1349" y="6072"/>
                  <a:pt x="1349" y="5634"/>
                </a:cubicBezTo>
                <a:cubicBezTo>
                  <a:pt x="1349" y="5197"/>
                  <a:pt x="1566" y="4817"/>
                  <a:pt x="1873" y="4719"/>
                </a:cubicBezTo>
                <a:lnTo>
                  <a:pt x="10648" y="1902"/>
                </a:lnTo>
                <a:cubicBezTo>
                  <a:pt x="10698" y="1886"/>
                  <a:pt x="10748" y="1878"/>
                  <a:pt x="10800" y="1878"/>
                </a:cubicBezTo>
                <a:cubicBezTo>
                  <a:pt x="10851" y="1878"/>
                  <a:pt x="10901" y="1886"/>
                  <a:pt x="10951" y="1902"/>
                </a:cubicBezTo>
                <a:lnTo>
                  <a:pt x="19726" y="4719"/>
                </a:lnTo>
                <a:cubicBezTo>
                  <a:pt x="20033" y="4817"/>
                  <a:pt x="20249" y="5197"/>
                  <a:pt x="20249" y="5634"/>
                </a:cubicBezTo>
                <a:cubicBezTo>
                  <a:pt x="20249" y="6072"/>
                  <a:pt x="20033" y="6452"/>
                  <a:pt x="19726" y="6550"/>
                </a:cubicBezTo>
                <a:cubicBezTo>
                  <a:pt x="19726" y="6550"/>
                  <a:pt x="10951" y="9367"/>
                  <a:pt x="10951" y="9367"/>
                </a:cubicBezTo>
                <a:close/>
                <a:moveTo>
                  <a:pt x="16874" y="16904"/>
                </a:moveTo>
                <a:cubicBezTo>
                  <a:pt x="16874" y="17942"/>
                  <a:pt x="14849" y="19721"/>
                  <a:pt x="10800" y="19721"/>
                </a:cubicBezTo>
                <a:cubicBezTo>
                  <a:pt x="6749" y="19721"/>
                  <a:pt x="4724" y="17942"/>
                  <a:pt x="4724" y="16904"/>
                </a:cubicBezTo>
                <a:lnTo>
                  <a:pt x="4724" y="9394"/>
                </a:lnTo>
                <a:lnTo>
                  <a:pt x="10353" y="11200"/>
                </a:lnTo>
                <a:cubicBezTo>
                  <a:pt x="10501" y="11246"/>
                  <a:pt x="10651" y="11269"/>
                  <a:pt x="10800" y="11269"/>
                </a:cubicBezTo>
                <a:cubicBezTo>
                  <a:pt x="10949" y="11269"/>
                  <a:pt x="11098" y="11246"/>
                  <a:pt x="11255" y="11198"/>
                </a:cubicBezTo>
                <a:lnTo>
                  <a:pt x="16874" y="9394"/>
                </a:lnTo>
                <a:cubicBezTo>
                  <a:pt x="16874" y="9394"/>
                  <a:pt x="16874" y="16904"/>
                  <a:pt x="16874" y="16904"/>
                </a:cubicBezTo>
                <a:close/>
                <a:moveTo>
                  <a:pt x="21600" y="5634"/>
                </a:moveTo>
                <a:cubicBezTo>
                  <a:pt x="21600" y="4314"/>
                  <a:pt x="20954" y="3185"/>
                  <a:pt x="20030" y="2888"/>
                </a:cubicBezTo>
                <a:lnTo>
                  <a:pt x="11246" y="68"/>
                </a:lnTo>
                <a:cubicBezTo>
                  <a:pt x="11098" y="22"/>
                  <a:pt x="10949" y="0"/>
                  <a:pt x="10800" y="0"/>
                </a:cubicBezTo>
                <a:cubicBezTo>
                  <a:pt x="10651" y="0"/>
                  <a:pt x="10501" y="22"/>
                  <a:pt x="10344" y="71"/>
                </a:cubicBezTo>
                <a:lnTo>
                  <a:pt x="1570" y="2888"/>
                </a:lnTo>
                <a:cubicBezTo>
                  <a:pt x="645" y="3185"/>
                  <a:pt x="0" y="4314"/>
                  <a:pt x="0" y="5634"/>
                </a:cubicBezTo>
                <a:cubicBezTo>
                  <a:pt x="0" y="6955"/>
                  <a:pt x="645" y="8084"/>
                  <a:pt x="1569" y="8380"/>
                </a:cubicBezTo>
                <a:lnTo>
                  <a:pt x="3374" y="8960"/>
                </a:lnTo>
                <a:lnTo>
                  <a:pt x="3374" y="16904"/>
                </a:lnTo>
                <a:cubicBezTo>
                  <a:pt x="3374" y="19397"/>
                  <a:pt x="5425" y="21600"/>
                  <a:pt x="10800" y="21600"/>
                </a:cubicBezTo>
                <a:cubicBezTo>
                  <a:pt x="16174" y="21600"/>
                  <a:pt x="18224" y="19397"/>
                  <a:pt x="18224" y="16904"/>
                </a:cubicBezTo>
                <a:lnTo>
                  <a:pt x="18224" y="8960"/>
                </a:lnTo>
                <a:lnTo>
                  <a:pt x="20030" y="8380"/>
                </a:lnTo>
                <a:cubicBezTo>
                  <a:pt x="20954" y="8084"/>
                  <a:pt x="21600" y="6955"/>
                  <a:pt x="21600" y="5634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微软雅黑 Light"/>
              <a:cs typeface="+mn-cs"/>
              <a:sym typeface="Gill Sans" charset="0"/>
            </a:endParaRPr>
          </a:p>
        </p:txBody>
      </p:sp>
      <p:sp>
        <p:nvSpPr>
          <p:cNvPr id="35" name="AutoShape 44"/>
          <p:cNvSpPr/>
          <p:nvPr/>
        </p:nvSpPr>
        <p:spPr bwMode="auto">
          <a:xfrm>
            <a:off x="8319432" y="4097405"/>
            <a:ext cx="25526" cy="14221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963"/>
                </a:moveTo>
                <a:lnTo>
                  <a:pt x="0" y="19636"/>
                </a:lnTo>
                <a:cubicBezTo>
                  <a:pt x="0" y="20721"/>
                  <a:pt x="4841" y="21599"/>
                  <a:pt x="10800" y="21599"/>
                </a:cubicBezTo>
                <a:cubicBezTo>
                  <a:pt x="16758" y="21599"/>
                  <a:pt x="21600" y="20721"/>
                  <a:pt x="21600" y="19636"/>
                </a:cubicBezTo>
                <a:lnTo>
                  <a:pt x="21600" y="1963"/>
                </a:lnTo>
                <a:cubicBezTo>
                  <a:pt x="21600" y="878"/>
                  <a:pt x="16758" y="0"/>
                  <a:pt x="10800" y="0"/>
                </a:cubicBezTo>
                <a:cubicBezTo>
                  <a:pt x="4841" y="0"/>
                  <a:pt x="0" y="878"/>
                  <a:pt x="0" y="1963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微软雅黑 Light"/>
              <a:cs typeface="+mn-cs"/>
              <a:sym typeface="Gill Sans" charset="0"/>
            </a:endParaRPr>
          </a:p>
        </p:txBody>
      </p:sp>
      <p:sp>
        <p:nvSpPr>
          <p:cNvPr id="36" name="AutoShape 45"/>
          <p:cNvSpPr/>
          <p:nvPr/>
        </p:nvSpPr>
        <p:spPr bwMode="auto">
          <a:xfrm>
            <a:off x="8306670" y="4252382"/>
            <a:ext cx="52874" cy="78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8" y="0"/>
                  <a:pt x="0" y="10427"/>
                  <a:pt x="0" y="14400"/>
                </a:cubicBezTo>
                <a:cubicBezTo>
                  <a:pt x="0" y="18372"/>
                  <a:pt x="4838" y="21599"/>
                  <a:pt x="10800" y="21599"/>
                </a:cubicBezTo>
                <a:cubicBezTo>
                  <a:pt x="16761" y="21599"/>
                  <a:pt x="21600" y="18372"/>
                  <a:pt x="21600" y="14400"/>
                </a:cubicBezTo>
                <a:cubicBezTo>
                  <a:pt x="21600" y="10427"/>
                  <a:pt x="16761" y="0"/>
                  <a:pt x="10800" y="0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微软雅黑 Light"/>
              <a:cs typeface="+mn-cs"/>
              <a:sym typeface="Gill Sans" charset="0"/>
            </a:endParaRPr>
          </a:p>
        </p:txBody>
      </p:sp>
      <p:grpSp>
        <p:nvGrpSpPr>
          <p:cNvPr id="37" name="Group 112"/>
          <p:cNvGrpSpPr/>
          <p:nvPr/>
        </p:nvGrpSpPr>
        <p:grpSpPr>
          <a:xfrm>
            <a:off x="5878464" y="3942941"/>
            <a:ext cx="413209" cy="387120"/>
            <a:chOff x="5368132" y="3540125"/>
            <a:chExt cx="465138" cy="435769"/>
          </a:xfrm>
          <a:solidFill>
            <a:sysClr val="window" lastClr="FFFFFF"/>
          </a:solidFill>
        </p:grpSpPr>
        <p:sp>
          <p:nvSpPr>
            <p:cNvPr id="38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 Light"/>
                <a:cs typeface="+mn-cs"/>
                <a:sym typeface="Gill Sans" charset="0"/>
              </a:endParaRPr>
            </a:p>
          </p:txBody>
        </p:sp>
        <p:sp>
          <p:nvSpPr>
            <p:cNvPr id="39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 Light"/>
                <a:cs typeface="+mn-cs"/>
                <a:sym typeface="Gill Sans" charset="0"/>
              </a:endParaRPr>
            </a:p>
          </p:txBody>
        </p:sp>
      </p:grpSp>
      <p:sp>
        <p:nvSpPr>
          <p:cNvPr id="40" name="AutoShape 112"/>
          <p:cNvSpPr/>
          <p:nvPr/>
        </p:nvSpPr>
        <p:spPr bwMode="auto">
          <a:xfrm>
            <a:off x="3853322" y="3917417"/>
            <a:ext cx="413881" cy="412057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微软雅黑 Light"/>
              <a:cs typeface="+mn-cs"/>
              <a:sym typeface="Gill Sans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834857" y="3916851"/>
            <a:ext cx="283465" cy="413210"/>
            <a:chOff x="2528974" y="2863357"/>
            <a:chExt cx="246811" cy="359779"/>
          </a:xfrm>
          <a:solidFill>
            <a:sysClr val="window" lastClr="FFFFFF"/>
          </a:solidFill>
        </p:grpSpPr>
        <p:sp>
          <p:nvSpPr>
            <p:cNvPr id="42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 Light"/>
                <a:cs typeface="+mn-cs"/>
                <a:sym typeface="Gill Sans" charset="0"/>
              </a:endParaRPr>
            </a:p>
          </p:txBody>
        </p:sp>
        <p:sp>
          <p:nvSpPr>
            <p:cNvPr id="43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 Light"/>
                <a:cs typeface="+mn-cs"/>
                <a:sym typeface="Gill Sans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71525" y="1110758"/>
            <a:ext cx="5872184" cy="5225505"/>
            <a:chOff x="523875" y="4184389"/>
            <a:chExt cx="5872184" cy="5225505"/>
          </a:xfrm>
        </p:grpSpPr>
        <p:sp>
          <p:nvSpPr>
            <p:cNvPr id="13" name="矩形 12"/>
            <p:cNvSpPr/>
            <p:nvPr/>
          </p:nvSpPr>
          <p:spPr>
            <a:xfrm>
              <a:off x="523879" y="6485429"/>
              <a:ext cx="58721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5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工作业绩展示</a:t>
              </a:r>
              <a:endParaRPr lang="zh-CN" alt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23875" y="8291318"/>
              <a:ext cx="2423889" cy="1118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业绩数据展示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  <a:p>
              <a:pPr marL="285750" lvl="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产品销售表现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829830" y="8291318"/>
              <a:ext cx="2423889" cy="1118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市场占有情况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  <a:p>
              <a:pPr marL="285750" lvl="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工作亮点展示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23879" y="7403972"/>
              <a:ext cx="58721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zh-CN" sz="3600" i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Work Performance Shows</a:t>
              </a:r>
              <a:endParaRPr lang="en-US" altLang="zh-CN" sz="36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23876" y="4184389"/>
              <a:ext cx="325596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方正大标宋简体" panose="02010601030101010101" pitchFamily="2" charset="-122"/>
                  <a:ea typeface="方正大标宋简体" panose="02010601030101010101" pitchFamily="2" charset="-122"/>
                  <a:cs typeface="+mn-cs"/>
                </a:rPr>
                <a:t>贰</a:t>
              </a:r>
              <a:endParaRPr kumimoji="0" lang="zh-CN" altLang="en-US" sz="13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方正大标宋简体" panose="02010601030101010101" pitchFamily="2" charset="-122"/>
                <a:ea typeface="方正大标宋简体" panose="02010601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业绩数据展示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sp>
        <p:nvSpPr>
          <p:cNvPr id="26" name="TextBox 29"/>
          <p:cNvSpPr txBox="1"/>
          <p:nvPr/>
        </p:nvSpPr>
        <p:spPr>
          <a:xfrm>
            <a:off x="481239" y="4965483"/>
            <a:ext cx="4988807" cy="491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60"/>
              </a:lnSpc>
            </a:pPr>
            <a:r>
              <a:rPr lang="zh-CN" altLang="en-US" sz="2400" b="1" dirty="0">
                <a:solidFill>
                  <a:srgbClr val="AF2F3C"/>
                </a:solidFill>
                <a:latin typeface="Arial" panose="020B0604020202020204" pitchFamily="34" charset="0"/>
                <a:ea typeface="+mj-ea"/>
              </a:rPr>
              <a:t>下方配以文字说明</a:t>
            </a:r>
            <a:endParaRPr lang="en-US" sz="2400" b="1" dirty="0">
              <a:solidFill>
                <a:srgbClr val="AF2F3C"/>
              </a:solidFill>
              <a:latin typeface="Arial" panose="020B0604020202020204" pitchFamily="34" charset="0"/>
              <a:ea typeface="+mj-ea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7073782" y="5492614"/>
            <a:ext cx="4176769" cy="734448"/>
            <a:chOff x="5854582" y="5492614"/>
            <a:chExt cx="4176769" cy="734448"/>
          </a:xfrm>
        </p:grpSpPr>
        <p:grpSp>
          <p:nvGrpSpPr>
            <p:cNvPr id="32" name="Group 36"/>
            <p:cNvGrpSpPr/>
            <p:nvPr/>
          </p:nvGrpSpPr>
          <p:grpSpPr>
            <a:xfrm>
              <a:off x="5854582" y="5492614"/>
              <a:ext cx="708704" cy="731856"/>
              <a:chOff x="6815964" y="4544568"/>
              <a:chExt cx="802117" cy="779299"/>
            </a:xfrm>
          </p:grpSpPr>
          <p:sp>
            <p:nvSpPr>
              <p:cNvPr id="44" name="Donut 48"/>
              <p:cNvSpPr/>
              <p:nvPr/>
            </p:nvSpPr>
            <p:spPr>
              <a:xfrm>
                <a:off x="6815964" y="4545189"/>
                <a:ext cx="802117" cy="778678"/>
              </a:xfrm>
              <a:prstGeom prst="donut">
                <a:avLst/>
              </a:prstGeom>
              <a:solidFill>
                <a:srgbClr val="D8DAD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sp>
            <p:nvSpPr>
              <p:cNvPr id="45" name="Block Arc 49"/>
              <p:cNvSpPr/>
              <p:nvPr/>
            </p:nvSpPr>
            <p:spPr>
              <a:xfrm>
                <a:off x="6815964" y="4544568"/>
                <a:ext cx="802117" cy="778678"/>
              </a:xfrm>
              <a:prstGeom prst="blockArc">
                <a:avLst>
                  <a:gd name="adj1" fmla="val 16263629"/>
                  <a:gd name="adj2" fmla="val 4832971"/>
                  <a:gd name="adj3" fmla="val 24220"/>
                </a:avLst>
              </a:prstGeom>
              <a:solidFill>
                <a:srgbClr val="AF2F3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3" name="Text Placeholder 33"/>
            <p:cNvSpPr txBox="1"/>
            <p:nvPr/>
          </p:nvSpPr>
          <p:spPr>
            <a:xfrm flipH="1">
              <a:off x="6642037" y="5631997"/>
              <a:ext cx="562497" cy="262003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ts val="192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A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AF2F3C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Roboto Black" panose="02000000000000000000" pitchFamily="2" charset="0"/>
                </a:rPr>
                <a:t>20%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AF2F3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Roboto Black" panose="02000000000000000000" pitchFamily="2" charset="0"/>
              </a:endParaRPr>
            </a:p>
          </p:txBody>
        </p:sp>
        <p:sp>
          <p:nvSpPr>
            <p:cNvPr id="34" name="Text Placeholder 32"/>
            <p:cNvSpPr txBox="1"/>
            <p:nvPr/>
          </p:nvSpPr>
          <p:spPr>
            <a:xfrm flipH="1">
              <a:off x="6642038" y="5905660"/>
              <a:ext cx="450323" cy="206556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ts val="12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 panose="020B0604020202020204" pitchFamily="34" charset="0"/>
                  <a:cs typeface="Open Sans" panose="020B0606030504020204" charset="0"/>
                </a:rPr>
                <a:t>Type A</a:t>
              </a: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cs typeface="Open Sans" panose="020B0606030504020204" charset="0"/>
              </a:endParaRPr>
            </a:p>
          </p:txBody>
        </p:sp>
        <p:grpSp>
          <p:nvGrpSpPr>
            <p:cNvPr id="35" name="Group 39"/>
            <p:cNvGrpSpPr/>
            <p:nvPr/>
          </p:nvGrpSpPr>
          <p:grpSpPr>
            <a:xfrm>
              <a:off x="7204535" y="5495154"/>
              <a:ext cx="708704" cy="731857"/>
              <a:chOff x="6815964" y="4544567"/>
              <a:chExt cx="802117" cy="779300"/>
            </a:xfrm>
          </p:grpSpPr>
          <p:sp>
            <p:nvSpPr>
              <p:cNvPr id="42" name="Donut 46"/>
              <p:cNvSpPr/>
              <p:nvPr/>
            </p:nvSpPr>
            <p:spPr>
              <a:xfrm>
                <a:off x="6815964" y="4545189"/>
                <a:ext cx="802117" cy="778678"/>
              </a:xfrm>
              <a:prstGeom prst="donut">
                <a:avLst/>
              </a:prstGeom>
              <a:solidFill>
                <a:srgbClr val="D8DAD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sp>
            <p:nvSpPr>
              <p:cNvPr id="43" name="Block Arc 47"/>
              <p:cNvSpPr/>
              <p:nvPr/>
            </p:nvSpPr>
            <p:spPr>
              <a:xfrm>
                <a:off x="6815964" y="4544567"/>
                <a:ext cx="802117" cy="778678"/>
              </a:xfrm>
              <a:prstGeom prst="blockArc">
                <a:avLst>
                  <a:gd name="adj1" fmla="val 16263629"/>
                  <a:gd name="adj2" fmla="val 5366597"/>
                  <a:gd name="adj3" fmla="val 23937"/>
                </a:avLst>
              </a:prstGeom>
              <a:solidFill>
                <a:srgbClr val="40404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6" name="Text Placeholder 33"/>
            <p:cNvSpPr txBox="1"/>
            <p:nvPr/>
          </p:nvSpPr>
          <p:spPr>
            <a:xfrm flipH="1">
              <a:off x="8007027" y="5635122"/>
              <a:ext cx="547460" cy="26200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ts val="192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A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Roboto Black" panose="02000000000000000000" pitchFamily="2" charset="0"/>
                </a:rPr>
                <a:t>50%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Roboto Black" panose="02000000000000000000" pitchFamily="2" charset="0"/>
              </a:endParaRPr>
            </a:p>
          </p:txBody>
        </p:sp>
        <p:sp>
          <p:nvSpPr>
            <p:cNvPr id="37" name="Text Placeholder 32"/>
            <p:cNvSpPr txBox="1"/>
            <p:nvPr/>
          </p:nvSpPr>
          <p:spPr>
            <a:xfrm flipH="1">
              <a:off x="8007029" y="5908785"/>
              <a:ext cx="450323" cy="206556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ts val="12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 panose="020B0604020202020204" pitchFamily="34" charset="0"/>
                  <a:cs typeface="Open Sans" panose="020B0606030504020204" charset="0"/>
                </a:rPr>
                <a:t>Type B</a:t>
              </a: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cs typeface="Open Sans" panose="020B0606030504020204" charset="0"/>
              </a:endParaRPr>
            </a:p>
          </p:txBody>
        </p:sp>
        <p:sp>
          <p:nvSpPr>
            <p:cNvPr id="38" name="Donut 42"/>
            <p:cNvSpPr/>
            <p:nvPr/>
          </p:nvSpPr>
          <p:spPr>
            <a:xfrm>
              <a:off x="8681399" y="5495737"/>
              <a:ext cx="708704" cy="731273"/>
            </a:xfrm>
            <a:prstGeom prst="donut">
              <a:avLst/>
            </a:prstGeom>
            <a:solidFill>
              <a:srgbClr val="D8DAD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9" name="Block Arc 43"/>
            <p:cNvSpPr/>
            <p:nvPr/>
          </p:nvSpPr>
          <p:spPr>
            <a:xfrm>
              <a:off x="8681399" y="5495789"/>
              <a:ext cx="708704" cy="731273"/>
            </a:xfrm>
            <a:prstGeom prst="blockArc">
              <a:avLst>
                <a:gd name="adj1" fmla="val 15313566"/>
                <a:gd name="adj2" fmla="val 11272707"/>
                <a:gd name="adj3" fmla="val 24966"/>
              </a:avLst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0" name="Text Placeholder 33"/>
            <p:cNvSpPr txBox="1"/>
            <p:nvPr/>
          </p:nvSpPr>
          <p:spPr>
            <a:xfrm flipH="1">
              <a:off x="9468854" y="5634537"/>
              <a:ext cx="562497" cy="262003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ts val="192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A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Roboto Black" panose="02000000000000000000" pitchFamily="2" charset="0"/>
                </a:rPr>
                <a:t>80%</a:t>
              </a:r>
              <a:endPara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Roboto Black" panose="02000000000000000000" pitchFamily="2" charset="0"/>
              </a:endParaRPr>
            </a:p>
          </p:txBody>
        </p:sp>
        <p:sp>
          <p:nvSpPr>
            <p:cNvPr id="41" name="Text Placeholder 32"/>
            <p:cNvSpPr txBox="1"/>
            <p:nvPr/>
          </p:nvSpPr>
          <p:spPr>
            <a:xfrm flipH="1">
              <a:off x="9468855" y="5908200"/>
              <a:ext cx="450323" cy="206556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ts val="12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 panose="020B0604020202020204" pitchFamily="34" charset="0"/>
                  <a:cs typeface="Open Sans" panose="020B0606030504020204" charset="0"/>
                </a:rPr>
                <a:t>Type C</a:t>
              </a: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cs typeface="Open Sans" panose="020B0606030504020204" charset="0"/>
              </a:endParaRPr>
            </a:p>
          </p:txBody>
        </p:sp>
      </p:grpSp>
      <p:sp>
        <p:nvSpPr>
          <p:cNvPr id="46" name="Title 3"/>
          <p:cNvSpPr txBox="1"/>
          <p:nvPr/>
        </p:nvSpPr>
        <p:spPr>
          <a:xfrm>
            <a:off x="481239" y="5654995"/>
            <a:ext cx="6071961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algn="just">
              <a:lnSpc>
                <a:spcPts val="1600"/>
              </a:lnSpc>
            </a:pPr>
            <a:r>
              <a:rPr lang="zh-CN" altLang="en-US" dirty="0">
                <a:latin typeface="Arial" panose="020B0604020202020204" pitchFamily="34" charset="0"/>
              </a:rPr>
              <a:t>字体：微软雅黑。在此添加您的标题简要概述介绍，作为重点提要，将重点语句填充至此，简单易编辑，为您的演示方案保驾护航。蓝素材，为不凡而闪耀。字体：微软雅黑。在此添加您的标题简要概述介绍，作为重点提要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graphicFrame>
        <p:nvGraphicFramePr>
          <p:cNvPr id="47" name="图表 46"/>
          <p:cNvGraphicFramePr/>
          <p:nvPr/>
        </p:nvGraphicFramePr>
        <p:xfrm>
          <a:off x="400050" y="1337411"/>
          <a:ext cx="11391900" cy="3558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产品销售表现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68805" y="1676407"/>
            <a:ext cx="3054390" cy="3505186"/>
            <a:chOff x="4600575" y="1712866"/>
            <a:chExt cx="2990850" cy="3432268"/>
          </a:xfrm>
        </p:grpSpPr>
        <p:sp>
          <p:nvSpPr>
            <p:cNvPr id="6" name="BackShape"/>
            <p:cNvSpPr/>
            <p:nvPr/>
          </p:nvSpPr>
          <p:spPr>
            <a:xfrm>
              <a:off x="4873611" y="1876324"/>
              <a:ext cx="2444778" cy="2444778"/>
            </a:xfrm>
            <a:prstGeom prst="donut">
              <a:avLst>
                <a:gd name="adj" fmla="val 16825"/>
              </a:avLst>
            </a:prstGeom>
            <a:solidFill>
              <a:schemeClr val="tx2">
                <a:lumMod val="40000"/>
                <a:lumOff val="60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ValueShape"/>
            <p:cNvSpPr/>
            <p:nvPr/>
          </p:nvSpPr>
          <p:spPr>
            <a:xfrm>
              <a:off x="4710153" y="1712866"/>
              <a:ext cx="2771694" cy="2771694"/>
            </a:xfrm>
            <a:prstGeom prst="blockArc">
              <a:avLst>
                <a:gd name="adj1" fmla="val 16200000"/>
                <a:gd name="adj2" fmla="val 6264000"/>
                <a:gd name="adj3" fmla="val 9759"/>
              </a:avLst>
            </a:prstGeom>
            <a:solidFill>
              <a:srgbClr val="AF2F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cxnSp>
          <p:nvCxnSpPr>
            <p:cNvPr id="8" name="LineShape"/>
            <p:cNvCxnSpPr/>
            <p:nvPr/>
          </p:nvCxnSpPr>
          <p:spPr>
            <a:xfrm flipH="1">
              <a:off x="5134163" y="4754204"/>
              <a:ext cx="1923674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9" name="CustomText1"/>
            <p:cNvSpPr/>
            <p:nvPr/>
          </p:nvSpPr>
          <p:spPr>
            <a:xfrm>
              <a:off x="4600575" y="4825254"/>
              <a:ext cx="2990850" cy="319880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rgbClr val="AF2F3C"/>
                  </a:solidFill>
                  <a:latin typeface="+mj-ea"/>
                  <a:ea typeface="+mj-ea"/>
                </a:rPr>
                <a:t>DC</a:t>
              </a:r>
              <a:r>
                <a:rPr lang="zh-CN" altLang="en-US" b="1" dirty="0">
                  <a:solidFill>
                    <a:srgbClr val="AF2F3C"/>
                  </a:solidFill>
                  <a:latin typeface="+mj-ea"/>
                  <a:ea typeface="+mj-ea"/>
                </a:rPr>
                <a:t>类产品份额</a:t>
              </a:r>
              <a:endParaRPr lang="en-US" altLang="zh-CN" b="1" dirty="0">
                <a:solidFill>
                  <a:srgbClr val="AF2F3C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73611" y="2713992"/>
              <a:ext cx="24447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altLang="zh-CN" sz="4800" dirty="0">
                  <a:solidFill>
                    <a:srgbClr val="AF2F3C"/>
                  </a:solidFill>
                  <a:latin typeface="+mj-lt"/>
                  <a:ea typeface="微软雅黑" panose="020B0503020204020204" charset="-122"/>
                </a:rPr>
                <a:t>78%</a:t>
              </a:r>
              <a:endParaRPr lang="zh-CN" altLang="en-US" sz="4800" dirty="0">
                <a:solidFill>
                  <a:srgbClr val="AF2F3C"/>
                </a:solidFill>
                <a:latin typeface="+mj-lt"/>
                <a:ea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79479" y="2260600"/>
            <a:ext cx="2545334" cy="2921000"/>
            <a:chOff x="4600575" y="1712866"/>
            <a:chExt cx="2990850" cy="3432268"/>
          </a:xfrm>
        </p:grpSpPr>
        <p:sp>
          <p:nvSpPr>
            <p:cNvPr id="12" name="BackShape"/>
            <p:cNvSpPr/>
            <p:nvPr/>
          </p:nvSpPr>
          <p:spPr>
            <a:xfrm>
              <a:off x="4873611" y="1876324"/>
              <a:ext cx="2444778" cy="2444778"/>
            </a:xfrm>
            <a:prstGeom prst="donut">
              <a:avLst>
                <a:gd name="adj" fmla="val 16825"/>
              </a:avLst>
            </a:prstGeom>
            <a:solidFill>
              <a:schemeClr val="tx2">
                <a:lumMod val="40000"/>
                <a:lumOff val="60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 dirty="0"/>
            </a:p>
          </p:txBody>
        </p:sp>
        <p:sp>
          <p:nvSpPr>
            <p:cNvPr id="13" name="ValueShape"/>
            <p:cNvSpPr/>
            <p:nvPr/>
          </p:nvSpPr>
          <p:spPr>
            <a:xfrm>
              <a:off x="4710153" y="1712866"/>
              <a:ext cx="2771694" cy="2771694"/>
            </a:xfrm>
            <a:prstGeom prst="blockArc">
              <a:avLst>
                <a:gd name="adj1" fmla="val 16200000"/>
                <a:gd name="adj2" fmla="val 3527196"/>
                <a:gd name="adj3" fmla="val 10092"/>
              </a:avLst>
            </a:prstGeom>
            <a:solidFill>
              <a:srgbClr val="AF2F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 dirty="0"/>
            </a:p>
          </p:txBody>
        </p:sp>
        <p:cxnSp>
          <p:nvCxnSpPr>
            <p:cNvPr id="14" name="LineShape"/>
            <p:cNvCxnSpPr/>
            <p:nvPr/>
          </p:nvCxnSpPr>
          <p:spPr>
            <a:xfrm flipH="1">
              <a:off x="5134163" y="4754204"/>
              <a:ext cx="1923674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15" name="CustomText1"/>
            <p:cNvSpPr/>
            <p:nvPr/>
          </p:nvSpPr>
          <p:spPr>
            <a:xfrm>
              <a:off x="4600575" y="4825254"/>
              <a:ext cx="2990850" cy="319880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sz="1400" b="1" dirty="0">
                  <a:solidFill>
                    <a:srgbClr val="AF2F3C"/>
                  </a:solidFill>
                  <a:latin typeface="+mj-ea"/>
                  <a:ea typeface="+mj-ea"/>
                </a:rPr>
                <a:t>DC</a:t>
              </a:r>
              <a:r>
                <a:rPr lang="zh-CN" altLang="en-US" sz="1400" b="1" dirty="0">
                  <a:solidFill>
                    <a:srgbClr val="AF2F3C"/>
                  </a:solidFill>
                  <a:latin typeface="+mj-ea"/>
                  <a:ea typeface="+mj-ea"/>
                </a:rPr>
                <a:t>类产品份额</a:t>
              </a:r>
              <a:endParaRPr lang="en-US" altLang="zh-CN" sz="1400" b="1" dirty="0">
                <a:solidFill>
                  <a:srgbClr val="AF2F3C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873611" y="2713992"/>
              <a:ext cx="2444778" cy="831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altLang="zh-CN" sz="4000" dirty="0">
                  <a:solidFill>
                    <a:srgbClr val="AF2F3C"/>
                  </a:solidFill>
                  <a:latin typeface="+mj-lt"/>
                  <a:ea typeface="微软雅黑" panose="020B0503020204020204" charset="-122"/>
                </a:rPr>
                <a:t>46%</a:t>
              </a:r>
              <a:endParaRPr lang="zh-CN" altLang="en-US" sz="4000" dirty="0">
                <a:solidFill>
                  <a:srgbClr val="AF2F3C"/>
                </a:solidFill>
                <a:latin typeface="+mj-lt"/>
                <a:ea typeface="微软雅黑" panose="020B050302020402020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021292" y="2260600"/>
            <a:ext cx="2545334" cy="2921000"/>
            <a:chOff x="4600575" y="1712866"/>
            <a:chExt cx="2990850" cy="3432268"/>
          </a:xfrm>
        </p:grpSpPr>
        <p:sp>
          <p:nvSpPr>
            <p:cNvPr id="18" name="BackShape"/>
            <p:cNvSpPr/>
            <p:nvPr/>
          </p:nvSpPr>
          <p:spPr>
            <a:xfrm>
              <a:off x="4873611" y="1876324"/>
              <a:ext cx="2444778" cy="2444778"/>
            </a:xfrm>
            <a:prstGeom prst="donut">
              <a:avLst>
                <a:gd name="adj" fmla="val 16825"/>
              </a:avLst>
            </a:prstGeom>
            <a:solidFill>
              <a:schemeClr val="tx2">
                <a:lumMod val="40000"/>
                <a:lumOff val="60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 dirty="0"/>
            </a:p>
          </p:txBody>
        </p:sp>
        <p:sp>
          <p:nvSpPr>
            <p:cNvPr id="19" name="ValueShape"/>
            <p:cNvSpPr/>
            <p:nvPr/>
          </p:nvSpPr>
          <p:spPr>
            <a:xfrm>
              <a:off x="4710153" y="1712866"/>
              <a:ext cx="2771694" cy="2771694"/>
            </a:xfrm>
            <a:prstGeom prst="blockArc">
              <a:avLst>
                <a:gd name="adj1" fmla="val 16200000"/>
                <a:gd name="adj2" fmla="val 1365270"/>
                <a:gd name="adj3" fmla="val 10995"/>
              </a:avLst>
            </a:prstGeom>
            <a:solidFill>
              <a:srgbClr val="AF2F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 dirty="0"/>
            </a:p>
          </p:txBody>
        </p:sp>
        <p:cxnSp>
          <p:nvCxnSpPr>
            <p:cNvPr id="20" name="LineShape"/>
            <p:cNvCxnSpPr/>
            <p:nvPr/>
          </p:nvCxnSpPr>
          <p:spPr>
            <a:xfrm flipH="1">
              <a:off x="5134163" y="4754204"/>
              <a:ext cx="1923674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21" name="CustomText1"/>
            <p:cNvSpPr/>
            <p:nvPr/>
          </p:nvSpPr>
          <p:spPr>
            <a:xfrm>
              <a:off x="4600575" y="4825254"/>
              <a:ext cx="2990850" cy="319880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sz="1400" b="1" dirty="0">
                  <a:solidFill>
                    <a:srgbClr val="AF2F3C"/>
                  </a:solidFill>
                  <a:latin typeface="+mj-ea"/>
                  <a:ea typeface="+mj-ea"/>
                </a:rPr>
                <a:t>DC</a:t>
              </a:r>
              <a:r>
                <a:rPr lang="zh-CN" altLang="en-US" sz="1400" b="1" dirty="0">
                  <a:solidFill>
                    <a:srgbClr val="AF2F3C"/>
                  </a:solidFill>
                  <a:latin typeface="+mj-ea"/>
                  <a:ea typeface="+mj-ea"/>
                </a:rPr>
                <a:t>类产品份额</a:t>
              </a:r>
              <a:endParaRPr lang="en-US" altLang="zh-CN" sz="1400" b="1" dirty="0">
                <a:solidFill>
                  <a:srgbClr val="AF2F3C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873611" y="2713992"/>
              <a:ext cx="2444778" cy="831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altLang="zh-CN" sz="4000" dirty="0">
                  <a:solidFill>
                    <a:srgbClr val="AF2F3C"/>
                  </a:solidFill>
                  <a:latin typeface="+mj-lt"/>
                  <a:ea typeface="微软雅黑" panose="020B0503020204020204" charset="-122"/>
                </a:rPr>
                <a:t>37%</a:t>
              </a:r>
              <a:endParaRPr lang="zh-CN" altLang="en-US" sz="4000" dirty="0">
                <a:solidFill>
                  <a:srgbClr val="AF2F3C"/>
                </a:solidFill>
                <a:latin typeface="+mj-lt"/>
                <a:ea typeface="微软雅黑" panose="020B0503020204020204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054100" y="5680667"/>
            <a:ext cx="10083800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100">
                <a:solidFill>
                  <a:prstClr val="black"/>
                </a:solidFill>
                <a:latin typeface="+mn-ea"/>
              </a:defRPr>
            </a:lvl1pPr>
          </a:lstStyle>
          <a:p>
            <a:pPr algn="just"/>
            <a:r>
              <a:rPr lang="zh-CN" altLang="en-US" sz="1400" dirty="0"/>
              <a:t>今年产品销量呈现上升趋势，</a:t>
            </a:r>
            <a:r>
              <a:rPr lang="en-US" altLang="zh-CN" sz="1400" dirty="0"/>
              <a:t>JL</a:t>
            </a:r>
            <a:r>
              <a:rPr lang="zh-CN" altLang="en-US" sz="1400" dirty="0"/>
              <a:t>类产品依旧是公司金牛产品，占比</a:t>
            </a:r>
            <a:r>
              <a:rPr lang="en-US" altLang="zh-CN" sz="1400" dirty="0"/>
              <a:t>53%</a:t>
            </a:r>
            <a:r>
              <a:rPr lang="zh-CN" altLang="en-US" sz="1400" dirty="0"/>
              <a:t>；</a:t>
            </a:r>
            <a:r>
              <a:rPr lang="en-US" altLang="zh-CN" sz="1400" dirty="0"/>
              <a:t>PT</a:t>
            </a:r>
            <a:r>
              <a:rPr lang="zh-CN" altLang="en-US" sz="1400" dirty="0"/>
              <a:t>类（问题产品）产品跟进市场，销量可观，但是前景堪忧，占比</a:t>
            </a:r>
            <a:r>
              <a:rPr lang="en-US" altLang="zh-CN" sz="1400" dirty="0"/>
              <a:t>25%</a:t>
            </a:r>
            <a:r>
              <a:rPr lang="zh-CN" altLang="en-US" sz="1400" dirty="0"/>
              <a:t>；新开发的</a:t>
            </a:r>
            <a:r>
              <a:rPr lang="en-US" altLang="zh-CN" sz="1400" dirty="0"/>
              <a:t>EX</a:t>
            </a:r>
            <a:r>
              <a:rPr lang="zh-CN" altLang="en-US" sz="1400" dirty="0"/>
              <a:t>类产品成上升趋势，是公司第四季度明星产品，占比</a:t>
            </a:r>
            <a:r>
              <a:rPr lang="en-US" altLang="zh-CN" sz="1400" dirty="0"/>
              <a:t>20%</a:t>
            </a:r>
            <a:r>
              <a:rPr lang="zh-CN" altLang="en-US" sz="1400" dirty="0"/>
              <a:t>；</a:t>
            </a:r>
            <a:r>
              <a:rPr lang="en-US" altLang="zh-CN" sz="1400" dirty="0"/>
              <a:t>WD</a:t>
            </a:r>
            <a:r>
              <a:rPr lang="zh-CN" altLang="en-US" sz="1400" dirty="0"/>
              <a:t>类瘦狗产品持续下滑，占比</a:t>
            </a:r>
            <a:r>
              <a:rPr lang="en-US" altLang="zh-CN" sz="1400" dirty="0"/>
              <a:t>2%</a:t>
            </a:r>
            <a:r>
              <a:rPr lang="zh-CN" altLang="en-US" sz="1400" dirty="0"/>
              <a:t>。</a:t>
            </a:r>
            <a:endParaRPr lang="en-US" altLang="zh-CN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工作亮点展示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522289" y="1247481"/>
          <a:ext cx="6373812" cy="5239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7370718" y="1963342"/>
            <a:ext cx="699134" cy="701404"/>
            <a:chOff x="5337175" y="1507337"/>
            <a:chExt cx="488950" cy="490538"/>
          </a:xfrm>
        </p:grpSpPr>
        <p:sp>
          <p:nvSpPr>
            <p:cNvPr id="7" name="Oval 7"/>
            <p:cNvSpPr>
              <a:spLocks noChangeAspect="1" noChangeArrowheads="1"/>
            </p:cNvSpPr>
            <p:nvPr/>
          </p:nvSpPr>
          <p:spPr bwMode="auto">
            <a:xfrm>
              <a:off x="5337175" y="1507337"/>
              <a:ext cx="488950" cy="490538"/>
            </a:xfrm>
            <a:prstGeom prst="ellipse">
              <a:avLst/>
            </a:prstGeom>
            <a:solidFill>
              <a:srgbClr val="AF2F3C"/>
            </a:solidFill>
            <a:ln>
              <a:noFill/>
            </a:ln>
          </p:spPr>
          <p:txBody>
            <a:bodyPr wrap="none" lIns="108204" tIns="56388" rIns="108204" bIns="56388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52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</a:endParaRPr>
            </a:p>
          </p:txBody>
        </p:sp>
        <p:sp>
          <p:nvSpPr>
            <p:cNvPr id="8" name="KSO_Shape"/>
            <p:cNvSpPr/>
            <p:nvPr/>
          </p:nvSpPr>
          <p:spPr bwMode="auto">
            <a:xfrm>
              <a:off x="5438425" y="1608149"/>
              <a:ext cx="299150" cy="276214"/>
            </a:xfrm>
            <a:custGeom>
              <a:avLst/>
              <a:gdLst>
                <a:gd name="T0" fmla="*/ 2147483646 w 4477"/>
                <a:gd name="T1" fmla="*/ 2147483646 h 4133"/>
                <a:gd name="T2" fmla="*/ 2147483646 w 4477"/>
                <a:gd name="T3" fmla="*/ 1386867173 h 4133"/>
                <a:gd name="T4" fmla="*/ 2147483646 w 4477"/>
                <a:gd name="T5" fmla="*/ 385250906 h 4133"/>
                <a:gd name="T6" fmla="*/ 2147483646 w 4477"/>
                <a:gd name="T7" fmla="*/ 0 h 4133"/>
                <a:gd name="T8" fmla="*/ 2147483646 w 4477"/>
                <a:gd name="T9" fmla="*/ 231114454 h 4133"/>
                <a:gd name="T10" fmla="*/ 2147483646 w 4477"/>
                <a:gd name="T11" fmla="*/ 1001616267 h 4133"/>
                <a:gd name="T12" fmla="*/ 2147483646 w 4477"/>
                <a:gd name="T13" fmla="*/ 2147483646 h 4133"/>
                <a:gd name="T14" fmla="*/ 2147483646 w 4477"/>
                <a:gd name="T15" fmla="*/ 2147483646 h 4133"/>
                <a:gd name="T16" fmla="*/ 2147483646 w 4477"/>
                <a:gd name="T17" fmla="*/ 2147483646 h 4133"/>
                <a:gd name="T18" fmla="*/ 2147483646 w 4477"/>
                <a:gd name="T19" fmla="*/ 2147483646 h 4133"/>
                <a:gd name="T20" fmla="*/ 2147483646 w 4477"/>
                <a:gd name="T21" fmla="*/ 2147483646 h 4133"/>
                <a:gd name="T22" fmla="*/ 2147483646 w 4477"/>
                <a:gd name="T23" fmla="*/ 2147483646 h 4133"/>
                <a:gd name="T24" fmla="*/ 2147483646 w 4477"/>
                <a:gd name="T25" fmla="*/ 2147483646 h 4133"/>
                <a:gd name="T26" fmla="*/ 2147483646 w 4477"/>
                <a:gd name="T27" fmla="*/ 2147483646 h 4133"/>
                <a:gd name="T28" fmla="*/ 2147483646 w 4477"/>
                <a:gd name="T29" fmla="*/ 2147483646 h 4133"/>
                <a:gd name="T30" fmla="*/ 2147483646 w 4477"/>
                <a:gd name="T31" fmla="*/ 2147483646 h 4133"/>
                <a:gd name="T32" fmla="*/ 2147483646 w 4477"/>
                <a:gd name="T33" fmla="*/ 2147483646 h 4133"/>
                <a:gd name="T34" fmla="*/ 2147483646 w 4477"/>
                <a:gd name="T35" fmla="*/ 2147483646 h 4133"/>
                <a:gd name="T36" fmla="*/ 2147483646 w 4477"/>
                <a:gd name="T37" fmla="*/ 2147483646 h 4133"/>
                <a:gd name="T38" fmla="*/ 2147483646 w 4477"/>
                <a:gd name="T39" fmla="*/ 2147483646 h 4133"/>
                <a:gd name="T40" fmla="*/ 2147483646 w 4477"/>
                <a:gd name="T41" fmla="*/ 2147483646 h 4133"/>
                <a:gd name="T42" fmla="*/ 2147483646 w 4477"/>
                <a:gd name="T43" fmla="*/ 2147483646 h 4133"/>
                <a:gd name="T44" fmla="*/ 2147483646 w 4477"/>
                <a:gd name="T45" fmla="*/ 2147483646 h 4133"/>
                <a:gd name="T46" fmla="*/ 2147483646 w 4477"/>
                <a:gd name="T47" fmla="*/ 2147483646 h 4133"/>
                <a:gd name="T48" fmla="*/ 2147483646 w 4477"/>
                <a:gd name="T49" fmla="*/ 2147483646 h 4133"/>
                <a:gd name="T50" fmla="*/ 2147483646 w 4477"/>
                <a:gd name="T51" fmla="*/ 2147483646 h 4133"/>
                <a:gd name="T52" fmla="*/ 2147483646 w 4477"/>
                <a:gd name="T53" fmla="*/ 2147483646 h 4133"/>
                <a:gd name="T54" fmla="*/ 2147483646 w 4477"/>
                <a:gd name="T55" fmla="*/ 2147483646 h 4133"/>
                <a:gd name="T56" fmla="*/ 2147483646 w 4477"/>
                <a:gd name="T57" fmla="*/ 2147483646 h 4133"/>
                <a:gd name="T58" fmla="*/ 2147483646 w 4477"/>
                <a:gd name="T59" fmla="*/ 2147483646 h 4133"/>
                <a:gd name="T60" fmla="*/ 2147483646 w 4477"/>
                <a:gd name="T61" fmla="*/ 2147483646 h 4133"/>
                <a:gd name="T62" fmla="*/ 2147483646 w 4477"/>
                <a:gd name="T63" fmla="*/ 2147483646 h 4133"/>
                <a:gd name="T64" fmla="*/ 2147483646 w 4477"/>
                <a:gd name="T65" fmla="*/ 2147483646 h 4133"/>
                <a:gd name="T66" fmla="*/ 0 w 4477"/>
                <a:gd name="T67" fmla="*/ 2147483646 h 4133"/>
                <a:gd name="T68" fmla="*/ 2147483646 w 4477"/>
                <a:gd name="T69" fmla="*/ 2147483646 h 4133"/>
                <a:gd name="T70" fmla="*/ 2147483646 w 4477"/>
                <a:gd name="T71" fmla="*/ 2147483646 h 4133"/>
                <a:gd name="T72" fmla="*/ 2147483646 w 4477"/>
                <a:gd name="T73" fmla="*/ 2147483646 h 4133"/>
                <a:gd name="T74" fmla="*/ 2147483646 w 4477"/>
                <a:gd name="T75" fmla="*/ 2147483646 h 4133"/>
                <a:gd name="T76" fmla="*/ 2147483646 w 4477"/>
                <a:gd name="T77" fmla="*/ 2147483646 h 4133"/>
                <a:gd name="T78" fmla="*/ 2147483646 w 4477"/>
                <a:gd name="T79" fmla="*/ 2147483646 h 4133"/>
                <a:gd name="T80" fmla="*/ 2147483646 w 4477"/>
                <a:gd name="T81" fmla="*/ 2147483646 h 4133"/>
                <a:gd name="T82" fmla="*/ 2147483646 w 4477"/>
                <a:gd name="T83" fmla="*/ 2147483646 h 4133"/>
                <a:gd name="T84" fmla="*/ 2147483646 w 4477"/>
                <a:gd name="T85" fmla="*/ 2147483646 h 4133"/>
                <a:gd name="T86" fmla="*/ 2147483646 w 4477"/>
                <a:gd name="T87" fmla="*/ 2147483646 h 4133"/>
                <a:gd name="T88" fmla="*/ 2147483646 w 4477"/>
                <a:gd name="T89" fmla="*/ 2147483646 h 4133"/>
                <a:gd name="T90" fmla="*/ 2147483646 w 4477"/>
                <a:gd name="T91" fmla="*/ 2147483646 h 4133"/>
                <a:gd name="T92" fmla="*/ 2147483646 w 4477"/>
                <a:gd name="T93" fmla="*/ 2147483646 h 4133"/>
                <a:gd name="T94" fmla="*/ 2147483646 w 4477"/>
                <a:gd name="T95" fmla="*/ 2147483646 h 4133"/>
                <a:gd name="T96" fmla="*/ 2147483646 w 4477"/>
                <a:gd name="T97" fmla="*/ 2147483646 h 4133"/>
                <a:gd name="T98" fmla="*/ 2147483646 w 4477"/>
                <a:gd name="T99" fmla="*/ 2147483646 h 4133"/>
                <a:gd name="T100" fmla="*/ 2147483646 w 4477"/>
                <a:gd name="T101" fmla="*/ 2147483646 h 4133"/>
                <a:gd name="T102" fmla="*/ 2147483646 w 4477"/>
                <a:gd name="T103" fmla="*/ 2147483646 h 4133"/>
                <a:gd name="T104" fmla="*/ 2147483646 w 4477"/>
                <a:gd name="T105" fmla="*/ 2147483646 h 4133"/>
                <a:gd name="T106" fmla="*/ 2147483646 w 4477"/>
                <a:gd name="T107" fmla="*/ 2147483646 h 413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77" h="4133">
                  <a:moveTo>
                    <a:pt x="3646" y="48"/>
                  </a:moveTo>
                  <a:lnTo>
                    <a:pt x="3646" y="48"/>
                  </a:lnTo>
                  <a:lnTo>
                    <a:pt x="3623" y="39"/>
                  </a:lnTo>
                  <a:lnTo>
                    <a:pt x="3600" y="31"/>
                  </a:lnTo>
                  <a:lnTo>
                    <a:pt x="3578" y="24"/>
                  </a:lnTo>
                  <a:lnTo>
                    <a:pt x="3557" y="18"/>
                  </a:lnTo>
                  <a:lnTo>
                    <a:pt x="3536" y="13"/>
                  </a:lnTo>
                  <a:lnTo>
                    <a:pt x="3515" y="8"/>
                  </a:lnTo>
                  <a:lnTo>
                    <a:pt x="3494" y="5"/>
                  </a:lnTo>
                  <a:lnTo>
                    <a:pt x="3473" y="3"/>
                  </a:lnTo>
                  <a:lnTo>
                    <a:pt x="3454" y="1"/>
                  </a:lnTo>
                  <a:lnTo>
                    <a:pt x="3434" y="0"/>
                  </a:lnTo>
                  <a:lnTo>
                    <a:pt x="3415" y="0"/>
                  </a:lnTo>
                  <a:lnTo>
                    <a:pt x="3395" y="1"/>
                  </a:lnTo>
                  <a:lnTo>
                    <a:pt x="3376" y="3"/>
                  </a:lnTo>
                  <a:lnTo>
                    <a:pt x="3358" y="5"/>
                  </a:lnTo>
                  <a:lnTo>
                    <a:pt x="3339" y="9"/>
                  </a:lnTo>
                  <a:lnTo>
                    <a:pt x="3321" y="13"/>
                  </a:lnTo>
                  <a:lnTo>
                    <a:pt x="3303" y="18"/>
                  </a:lnTo>
                  <a:lnTo>
                    <a:pt x="3285" y="23"/>
                  </a:lnTo>
                  <a:lnTo>
                    <a:pt x="3268" y="30"/>
                  </a:lnTo>
                  <a:lnTo>
                    <a:pt x="3251" y="37"/>
                  </a:lnTo>
                  <a:lnTo>
                    <a:pt x="3235" y="45"/>
                  </a:lnTo>
                  <a:lnTo>
                    <a:pt x="3219" y="54"/>
                  </a:lnTo>
                  <a:lnTo>
                    <a:pt x="3201" y="63"/>
                  </a:lnTo>
                  <a:lnTo>
                    <a:pt x="3186" y="74"/>
                  </a:lnTo>
                  <a:lnTo>
                    <a:pt x="3170" y="85"/>
                  </a:lnTo>
                  <a:lnTo>
                    <a:pt x="3155" y="96"/>
                  </a:lnTo>
                  <a:lnTo>
                    <a:pt x="3139" y="108"/>
                  </a:lnTo>
                  <a:lnTo>
                    <a:pt x="3124" y="121"/>
                  </a:lnTo>
                  <a:lnTo>
                    <a:pt x="3110" y="134"/>
                  </a:lnTo>
                  <a:lnTo>
                    <a:pt x="3094" y="149"/>
                  </a:lnTo>
                  <a:lnTo>
                    <a:pt x="3066" y="179"/>
                  </a:lnTo>
                  <a:lnTo>
                    <a:pt x="3079" y="337"/>
                  </a:lnTo>
                  <a:lnTo>
                    <a:pt x="3094" y="494"/>
                  </a:lnTo>
                  <a:lnTo>
                    <a:pt x="3112" y="649"/>
                  </a:lnTo>
                  <a:lnTo>
                    <a:pt x="3131" y="802"/>
                  </a:lnTo>
                  <a:lnTo>
                    <a:pt x="3151" y="954"/>
                  </a:lnTo>
                  <a:lnTo>
                    <a:pt x="3174" y="1104"/>
                  </a:lnTo>
                  <a:lnTo>
                    <a:pt x="3198" y="1252"/>
                  </a:lnTo>
                  <a:lnTo>
                    <a:pt x="3226" y="1398"/>
                  </a:lnTo>
                  <a:lnTo>
                    <a:pt x="3254" y="1543"/>
                  </a:lnTo>
                  <a:lnTo>
                    <a:pt x="3284" y="1686"/>
                  </a:lnTo>
                  <a:lnTo>
                    <a:pt x="3318" y="1827"/>
                  </a:lnTo>
                  <a:lnTo>
                    <a:pt x="3352" y="1967"/>
                  </a:lnTo>
                  <a:lnTo>
                    <a:pt x="3388" y="2104"/>
                  </a:lnTo>
                  <a:lnTo>
                    <a:pt x="3407" y="2172"/>
                  </a:lnTo>
                  <a:lnTo>
                    <a:pt x="3427" y="2240"/>
                  </a:lnTo>
                  <a:lnTo>
                    <a:pt x="3447" y="2307"/>
                  </a:lnTo>
                  <a:lnTo>
                    <a:pt x="3468" y="2374"/>
                  </a:lnTo>
                  <a:lnTo>
                    <a:pt x="3488" y="2441"/>
                  </a:lnTo>
                  <a:lnTo>
                    <a:pt x="3510" y="2506"/>
                  </a:lnTo>
                  <a:lnTo>
                    <a:pt x="4267" y="2335"/>
                  </a:lnTo>
                  <a:lnTo>
                    <a:pt x="4258" y="2257"/>
                  </a:lnTo>
                  <a:lnTo>
                    <a:pt x="4249" y="2179"/>
                  </a:lnTo>
                  <a:lnTo>
                    <a:pt x="4238" y="2102"/>
                  </a:lnTo>
                  <a:lnTo>
                    <a:pt x="4227" y="2026"/>
                  </a:lnTo>
                  <a:lnTo>
                    <a:pt x="4214" y="1950"/>
                  </a:lnTo>
                  <a:lnTo>
                    <a:pt x="4202" y="1874"/>
                  </a:lnTo>
                  <a:lnTo>
                    <a:pt x="4189" y="1798"/>
                  </a:lnTo>
                  <a:lnTo>
                    <a:pt x="4175" y="1724"/>
                  </a:lnTo>
                  <a:lnTo>
                    <a:pt x="4161" y="1649"/>
                  </a:lnTo>
                  <a:lnTo>
                    <a:pt x="4146" y="1574"/>
                  </a:lnTo>
                  <a:lnTo>
                    <a:pt x="4130" y="1500"/>
                  </a:lnTo>
                  <a:lnTo>
                    <a:pt x="4113" y="1428"/>
                  </a:lnTo>
                  <a:lnTo>
                    <a:pt x="4096" y="1354"/>
                  </a:lnTo>
                  <a:lnTo>
                    <a:pt x="4078" y="1282"/>
                  </a:lnTo>
                  <a:lnTo>
                    <a:pt x="4060" y="1210"/>
                  </a:lnTo>
                  <a:lnTo>
                    <a:pt x="4041" y="1138"/>
                  </a:lnTo>
                  <a:lnTo>
                    <a:pt x="4020" y="1067"/>
                  </a:lnTo>
                  <a:lnTo>
                    <a:pt x="4000" y="995"/>
                  </a:lnTo>
                  <a:lnTo>
                    <a:pt x="3979" y="926"/>
                  </a:lnTo>
                  <a:lnTo>
                    <a:pt x="3957" y="855"/>
                  </a:lnTo>
                  <a:lnTo>
                    <a:pt x="3935" y="785"/>
                  </a:lnTo>
                  <a:lnTo>
                    <a:pt x="3911" y="717"/>
                  </a:lnTo>
                  <a:lnTo>
                    <a:pt x="3888" y="648"/>
                  </a:lnTo>
                  <a:lnTo>
                    <a:pt x="3863" y="579"/>
                  </a:lnTo>
                  <a:lnTo>
                    <a:pt x="3839" y="512"/>
                  </a:lnTo>
                  <a:lnTo>
                    <a:pt x="3812" y="444"/>
                  </a:lnTo>
                  <a:lnTo>
                    <a:pt x="3786" y="377"/>
                  </a:lnTo>
                  <a:lnTo>
                    <a:pt x="3759" y="310"/>
                  </a:lnTo>
                  <a:lnTo>
                    <a:pt x="3732" y="244"/>
                  </a:lnTo>
                  <a:lnTo>
                    <a:pt x="3703" y="179"/>
                  </a:lnTo>
                  <a:lnTo>
                    <a:pt x="3675" y="113"/>
                  </a:lnTo>
                  <a:lnTo>
                    <a:pt x="3646" y="48"/>
                  </a:lnTo>
                  <a:close/>
                  <a:moveTo>
                    <a:pt x="831" y="2804"/>
                  </a:moveTo>
                  <a:lnTo>
                    <a:pt x="2810" y="2804"/>
                  </a:lnTo>
                  <a:lnTo>
                    <a:pt x="2810" y="2949"/>
                  </a:lnTo>
                  <a:lnTo>
                    <a:pt x="831" y="2949"/>
                  </a:lnTo>
                  <a:lnTo>
                    <a:pt x="831" y="2804"/>
                  </a:lnTo>
                  <a:close/>
                  <a:moveTo>
                    <a:pt x="3516" y="3370"/>
                  </a:moveTo>
                  <a:lnTo>
                    <a:pt x="3637" y="3750"/>
                  </a:lnTo>
                  <a:lnTo>
                    <a:pt x="190" y="3750"/>
                  </a:lnTo>
                  <a:lnTo>
                    <a:pt x="0" y="3750"/>
                  </a:lnTo>
                  <a:lnTo>
                    <a:pt x="0" y="3559"/>
                  </a:lnTo>
                  <a:lnTo>
                    <a:pt x="0" y="1320"/>
                  </a:lnTo>
                  <a:lnTo>
                    <a:pt x="0" y="1240"/>
                  </a:lnTo>
                  <a:lnTo>
                    <a:pt x="59" y="1183"/>
                  </a:lnTo>
                  <a:lnTo>
                    <a:pt x="764" y="503"/>
                  </a:lnTo>
                  <a:lnTo>
                    <a:pt x="819" y="449"/>
                  </a:lnTo>
                  <a:lnTo>
                    <a:pt x="895" y="449"/>
                  </a:lnTo>
                  <a:lnTo>
                    <a:pt x="2831" y="449"/>
                  </a:lnTo>
                  <a:lnTo>
                    <a:pt x="2840" y="545"/>
                  </a:lnTo>
                  <a:lnTo>
                    <a:pt x="2849" y="640"/>
                  </a:lnTo>
                  <a:lnTo>
                    <a:pt x="2859" y="735"/>
                  </a:lnTo>
                  <a:lnTo>
                    <a:pt x="2870" y="829"/>
                  </a:lnTo>
                  <a:lnTo>
                    <a:pt x="1084" y="829"/>
                  </a:lnTo>
                  <a:lnTo>
                    <a:pt x="1138" y="1419"/>
                  </a:lnTo>
                  <a:lnTo>
                    <a:pt x="1148" y="1526"/>
                  </a:lnTo>
                  <a:lnTo>
                    <a:pt x="1040" y="1522"/>
                  </a:lnTo>
                  <a:lnTo>
                    <a:pt x="380" y="1497"/>
                  </a:lnTo>
                  <a:lnTo>
                    <a:pt x="380" y="3370"/>
                  </a:lnTo>
                  <a:lnTo>
                    <a:pt x="3516" y="3370"/>
                  </a:lnTo>
                  <a:close/>
                  <a:moveTo>
                    <a:pt x="472" y="1312"/>
                  </a:moveTo>
                  <a:lnTo>
                    <a:pt x="939" y="1329"/>
                  </a:lnTo>
                  <a:lnTo>
                    <a:pt x="900" y="898"/>
                  </a:lnTo>
                  <a:lnTo>
                    <a:pt x="472" y="1312"/>
                  </a:lnTo>
                  <a:close/>
                  <a:moveTo>
                    <a:pt x="2810" y="2206"/>
                  </a:moveTo>
                  <a:lnTo>
                    <a:pt x="831" y="2206"/>
                  </a:lnTo>
                  <a:lnTo>
                    <a:pt x="831" y="2351"/>
                  </a:lnTo>
                  <a:lnTo>
                    <a:pt x="2810" y="2351"/>
                  </a:lnTo>
                  <a:lnTo>
                    <a:pt x="2810" y="2206"/>
                  </a:lnTo>
                  <a:close/>
                  <a:moveTo>
                    <a:pt x="2810" y="1666"/>
                  </a:moveTo>
                  <a:lnTo>
                    <a:pt x="1621" y="1666"/>
                  </a:lnTo>
                  <a:lnTo>
                    <a:pt x="1621" y="1810"/>
                  </a:lnTo>
                  <a:lnTo>
                    <a:pt x="2810" y="1810"/>
                  </a:lnTo>
                  <a:lnTo>
                    <a:pt x="2810" y="1666"/>
                  </a:lnTo>
                  <a:close/>
                  <a:moveTo>
                    <a:pt x="2810" y="1112"/>
                  </a:moveTo>
                  <a:lnTo>
                    <a:pt x="1621" y="1112"/>
                  </a:lnTo>
                  <a:lnTo>
                    <a:pt x="1621" y="1256"/>
                  </a:lnTo>
                  <a:lnTo>
                    <a:pt x="2810" y="1256"/>
                  </a:lnTo>
                  <a:lnTo>
                    <a:pt x="2810" y="1112"/>
                  </a:lnTo>
                  <a:close/>
                  <a:moveTo>
                    <a:pt x="4318" y="3463"/>
                  </a:moveTo>
                  <a:lnTo>
                    <a:pt x="4002" y="3540"/>
                  </a:lnTo>
                  <a:lnTo>
                    <a:pt x="4007" y="3867"/>
                  </a:lnTo>
                  <a:lnTo>
                    <a:pt x="4237" y="4133"/>
                  </a:lnTo>
                  <a:lnTo>
                    <a:pt x="4387" y="4100"/>
                  </a:lnTo>
                  <a:lnTo>
                    <a:pt x="4477" y="3751"/>
                  </a:lnTo>
                  <a:lnTo>
                    <a:pt x="4318" y="3463"/>
                  </a:lnTo>
                  <a:close/>
                  <a:moveTo>
                    <a:pt x="4272" y="2491"/>
                  </a:moveTo>
                  <a:lnTo>
                    <a:pt x="4272" y="2491"/>
                  </a:lnTo>
                  <a:lnTo>
                    <a:pt x="4388" y="3367"/>
                  </a:lnTo>
                  <a:lnTo>
                    <a:pt x="3870" y="3485"/>
                  </a:lnTo>
                  <a:lnTo>
                    <a:pt x="3583" y="2648"/>
                  </a:lnTo>
                  <a:lnTo>
                    <a:pt x="4272" y="24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8250237" y="1960171"/>
            <a:ext cx="21106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AF2F3C"/>
                </a:solidFill>
                <a:latin typeface="+mj-ea"/>
                <a:ea typeface="+mj-ea"/>
              </a:rPr>
              <a:t>数据分析</a:t>
            </a:r>
            <a:endParaRPr lang="zh-CN" altLang="en-US" sz="2400" b="1" dirty="0">
              <a:solidFill>
                <a:srgbClr val="AF2F3C"/>
              </a:solidFill>
              <a:latin typeface="+mj-ea"/>
              <a:ea typeface="+mj-ea"/>
            </a:endParaRPr>
          </a:p>
        </p:txBody>
      </p:sp>
      <p:sp>
        <p:nvSpPr>
          <p:cNvPr id="11" name="矩形 7"/>
          <p:cNvSpPr>
            <a:spLocks noChangeArrowheads="1"/>
          </p:cNvSpPr>
          <p:nvPr/>
        </p:nvSpPr>
        <p:spPr bwMode="auto">
          <a:xfrm>
            <a:off x="7362825" y="2970105"/>
            <a:ext cx="4035425" cy="3169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171450" indent="-171450" algn="just">
              <a:lnSpc>
                <a:spcPts val="2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求职指导工作，是一群具有由在校招生办工作经验的助理员工组成，熟练完成高校各类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汇报，答辩指导，教职工工作总结计划，学生就业指导。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171450" indent="-171450" algn="just">
              <a:lnSpc>
                <a:spcPts val="2000"/>
              </a:lnSpc>
              <a:buFont typeface="Wingdings" panose="05000000000000000000" pitchFamily="2" charset="2"/>
              <a:buChar char="n"/>
            </a:pP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171450" indent="-171450" algn="just">
              <a:lnSpc>
                <a:spcPts val="2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rgbClr val="AF2F3C"/>
                </a:solidFill>
                <a:latin typeface="+mj-ea"/>
                <a:ea typeface="+mj-ea"/>
              </a:rPr>
              <a:t>求职指导工作，是一群具有由在校招生办工作经验的助理员工组成，熟练完成高校各类</a:t>
            </a:r>
            <a:r>
              <a:rPr lang="en-US" altLang="zh-CN" sz="1200" dirty="0">
                <a:solidFill>
                  <a:srgbClr val="AF2F3C"/>
                </a:solidFill>
                <a:latin typeface="+mj-ea"/>
                <a:ea typeface="+mj-ea"/>
              </a:rPr>
              <a:t>PPT</a:t>
            </a:r>
            <a:r>
              <a:rPr lang="zh-CN" altLang="en-US" sz="1200" dirty="0">
                <a:solidFill>
                  <a:srgbClr val="AF2F3C"/>
                </a:solidFill>
                <a:latin typeface="+mj-ea"/>
                <a:ea typeface="+mj-ea"/>
              </a:rPr>
              <a:t>汇报，答辩指导，教职工工作总结计划，学生就业指导。</a:t>
            </a:r>
            <a:endParaRPr lang="zh-CN" altLang="en-US" sz="1200" dirty="0">
              <a:solidFill>
                <a:srgbClr val="AF2F3C"/>
              </a:solidFill>
              <a:latin typeface="+mj-ea"/>
              <a:ea typeface="+mj-ea"/>
            </a:endParaRPr>
          </a:p>
          <a:p>
            <a:pPr marL="171450" indent="-171450" algn="just">
              <a:lnSpc>
                <a:spcPts val="2000"/>
              </a:lnSpc>
              <a:buFont typeface="Wingdings" panose="05000000000000000000" pitchFamily="2" charset="2"/>
              <a:buChar char="n"/>
            </a:pP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171450" indent="-171450" algn="just">
              <a:lnSpc>
                <a:spcPts val="2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求职指导工作，是一群具有由在校招生办工作经验的助理员工组成，熟练完成高校各类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汇报，答辩指导，教职工工作总结计划，学生就业指导。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171450" indent="-171450" algn="just">
              <a:lnSpc>
                <a:spcPts val="2000"/>
              </a:lnSpc>
              <a:buFont typeface="Wingdings" panose="05000000000000000000" pitchFamily="2" charset="2"/>
              <a:buChar char="n"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53095" y="2376635"/>
            <a:ext cx="229298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AF2F3C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F2F3C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AF2F3C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71524" y="1079239"/>
            <a:ext cx="7035800" cy="5225505"/>
            <a:chOff x="523875" y="4184389"/>
            <a:chExt cx="7035800" cy="5225505"/>
          </a:xfrm>
        </p:grpSpPr>
        <p:sp>
          <p:nvSpPr>
            <p:cNvPr id="13" name="矩形 12"/>
            <p:cNvSpPr/>
            <p:nvPr/>
          </p:nvSpPr>
          <p:spPr>
            <a:xfrm>
              <a:off x="523879" y="6485429"/>
              <a:ext cx="58721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5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亮点经验总结</a:t>
              </a:r>
              <a:endParaRPr lang="zh-CN" alt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23875" y="8291318"/>
              <a:ext cx="2423889" cy="1118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经典案例呈现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  <a:p>
              <a:pPr marL="285750" lvl="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业务能力展示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829830" y="8291318"/>
              <a:ext cx="2423889" cy="1118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业务经验总结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  <a:p>
              <a:pPr marL="285750" lvl="0" indent="-28575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团队协作总结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23879" y="7403972"/>
              <a:ext cx="70357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zh-CN" sz="3600" i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Great Experience Conclusion</a:t>
              </a:r>
              <a:endParaRPr lang="en-US" altLang="zh-CN" sz="36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23876" y="4184389"/>
              <a:ext cx="325596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方正大标宋简体" panose="02010601030101010101" pitchFamily="2" charset="-122"/>
                  <a:ea typeface="方正大标宋简体" panose="02010601030101010101" pitchFamily="2" charset="-122"/>
                  <a:cs typeface="+mn-cs"/>
                </a:rPr>
                <a:t>叁</a:t>
              </a:r>
              <a:endParaRPr kumimoji="0" lang="zh-CN" altLang="en-US" sz="13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方正大标宋简体" panose="02010601030101010101" pitchFamily="2" charset="-122"/>
                <a:ea typeface="方正大标宋简体" panose="02010601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经典案例呈现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sp>
        <p:nvSpPr>
          <p:cNvPr id="15" name="íṩļidé"/>
          <p:cNvSpPr txBox="1"/>
          <p:nvPr/>
        </p:nvSpPr>
        <p:spPr bwMode="auto">
          <a:xfrm>
            <a:off x="6029960" y="5017038"/>
            <a:ext cx="1971738" cy="4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800" b="1" dirty="0">
              <a:solidFill>
                <a:srgbClr val="3D4D73"/>
              </a:solidFill>
            </a:endParaRPr>
          </a:p>
        </p:txBody>
      </p:sp>
      <p:sp>
        <p:nvSpPr>
          <p:cNvPr id="16" name="îSḷiḋè"/>
          <p:cNvSpPr txBox="1"/>
          <p:nvPr/>
        </p:nvSpPr>
        <p:spPr bwMode="auto">
          <a:xfrm>
            <a:off x="9069641" y="4989694"/>
            <a:ext cx="1971738" cy="4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800" b="1" dirty="0">
              <a:solidFill>
                <a:srgbClr val="3D4D73"/>
              </a:solidFill>
            </a:endParaRPr>
          </a:p>
        </p:txBody>
      </p:sp>
      <p:sp>
        <p:nvSpPr>
          <p:cNvPr id="17" name="isḷíḋé"/>
          <p:cNvSpPr txBox="1"/>
          <p:nvPr/>
        </p:nvSpPr>
        <p:spPr bwMode="auto">
          <a:xfrm>
            <a:off x="6594473" y="2748851"/>
            <a:ext cx="1971738" cy="4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800" b="1" dirty="0">
              <a:solidFill>
                <a:srgbClr val="3D4D73"/>
              </a:solidFill>
            </a:endParaRPr>
          </a:p>
        </p:txBody>
      </p:sp>
      <p:sp>
        <p:nvSpPr>
          <p:cNvPr id="18" name="îśḷíḓê"/>
          <p:cNvSpPr txBox="1"/>
          <p:nvPr/>
        </p:nvSpPr>
        <p:spPr bwMode="auto">
          <a:xfrm>
            <a:off x="9634155" y="2754035"/>
            <a:ext cx="1971738" cy="4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800" b="1" dirty="0">
              <a:solidFill>
                <a:srgbClr val="3D4D73"/>
              </a:solidFill>
            </a:endParaRPr>
          </a:p>
        </p:txBody>
      </p:sp>
      <p:grpSp>
        <p:nvGrpSpPr>
          <p:cNvPr id="19" name="Group 22"/>
          <p:cNvGrpSpPr/>
          <p:nvPr/>
        </p:nvGrpSpPr>
        <p:grpSpPr>
          <a:xfrm>
            <a:off x="7183246" y="4293945"/>
            <a:ext cx="498432" cy="499288"/>
            <a:chOff x="7275629" y="3973834"/>
            <a:chExt cx="464344" cy="465138"/>
          </a:xfrm>
          <a:solidFill>
            <a:srgbClr val="AF2F3C"/>
          </a:solidFill>
        </p:grpSpPr>
        <p:sp>
          <p:nvSpPr>
            <p:cNvPr id="20" name="AutoShape 37"/>
            <p:cNvSpPr/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21" name="AutoShape 38"/>
            <p:cNvSpPr/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22" name="AutoShape 39"/>
            <p:cNvSpPr/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23" name="AutoShape 40"/>
            <p:cNvSpPr/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24" name="AutoShape 41"/>
            <p:cNvSpPr/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25" name="AutoShape 42"/>
            <p:cNvSpPr/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sp>
        <p:nvSpPr>
          <p:cNvPr id="26" name="AutoShape 28"/>
          <p:cNvSpPr/>
          <p:nvPr/>
        </p:nvSpPr>
        <p:spPr bwMode="auto">
          <a:xfrm>
            <a:off x="9914249" y="4296482"/>
            <a:ext cx="499288" cy="4992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rgbClr val="AF2F3C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27" name="AutoShape 4"/>
          <p:cNvSpPr/>
          <p:nvPr/>
        </p:nvSpPr>
        <p:spPr bwMode="auto">
          <a:xfrm>
            <a:off x="7160481" y="2045296"/>
            <a:ext cx="482246" cy="483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AF2F3C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28" name="AutoShape 46"/>
          <p:cNvSpPr/>
          <p:nvPr/>
        </p:nvSpPr>
        <p:spPr bwMode="auto">
          <a:xfrm>
            <a:off x="9843044" y="2031688"/>
            <a:ext cx="498432" cy="4984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rgbClr val="AF2F3C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 flipH="1">
            <a:off x="8823295" y="4981009"/>
            <a:ext cx="2671463" cy="423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b="1" dirty="0">
                <a:solidFill>
                  <a:prstClr val="black"/>
                </a:solidFill>
                <a:latin typeface="+mj-lt"/>
                <a:ea typeface="+mj-ea"/>
              </a:rPr>
              <a:t>多线运营</a:t>
            </a:r>
            <a:endParaRPr lang="zh-CN" altLang="en-US" b="1" dirty="0">
              <a:solidFill>
                <a:prstClr val="black"/>
              </a:solidFill>
              <a:latin typeface="+mj-lt"/>
              <a:ea typeface="+mj-ea"/>
            </a:endParaRPr>
          </a:p>
        </p:txBody>
      </p:sp>
      <p:sp>
        <p:nvSpPr>
          <p:cNvPr id="30" name="文本框 29"/>
          <p:cNvSpPr txBox="1"/>
          <p:nvPr/>
        </p:nvSpPr>
        <p:spPr>
          <a:xfrm flipH="1">
            <a:off x="8823296" y="5721640"/>
            <a:ext cx="2671465" cy="34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lvl="0" algn="ctr"/>
            <a:r>
              <a:rPr lang="zh-CN" altLang="en-US" dirty="0">
                <a:solidFill>
                  <a:prstClr val="black"/>
                </a:solidFill>
                <a:latin typeface="+mj-lt"/>
                <a:ea typeface="+mj-ea"/>
              </a:rPr>
              <a:t>主要工作为“商务合作“项目</a:t>
            </a:r>
            <a:endParaRPr lang="zh-CN" altLang="en-US" dirty="0">
              <a:solidFill>
                <a:prstClr val="black"/>
              </a:solidFill>
              <a:latin typeface="+mj-lt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 flipH="1">
            <a:off x="8823296" y="5398896"/>
            <a:ext cx="2671465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AF2F3C"/>
                </a:solidFill>
                <a:effectLst/>
                <a:uLnTx/>
                <a:uFillTx/>
                <a:latin typeface="+mn-lt"/>
                <a:cs typeface="+mn-cs"/>
              </a:rPr>
              <a:t>TEXT YOUR HERE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AF2F3C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6065872" y="2718099"/>
            <a:ext cx="2671463" cy="423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b="1" dirty="0">
                <a:solidFill>
                  <a:prstClr val="black"/>
                </a:solidFill>
                <a:latin typeface="+mj-lt"/>
                <a:ea typeface="+mj-ea"/>
              </a:rPr>
              <a:t>合作增多</a:t>
            </a:r>
            <a:endParaRPr lang="zh-CN" altLang="en-US" b="1" dirty="0">
              <a:solidFill>
                <a:prstClr val="black"/>
              </a:solidFill>
              <a:latin typeface="+mj-lt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 flipH="1">
            <a:off x="6065873" y="3458730"/>
            <a:ext cx="2671465" cy="34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lvl="0" algn="ctr"/>
            <a:r>
              <a:rPr lang="zh-CN" altLang="en-US" dirty="0">
                <a:solidFill>
                  <a:prstClr val="black"/>
                </a:solidFill>
                <a:latin typeface="+mj-lt"/>
                <a:ea typeface="+mj-ea"/>
              </a:rPr>
              <a:t>主要工作为“网站建设“项目</a:t>
            </a:r>
            <a:endParaRPr lang="zh-CN" altLang="en-US" dirty="0">
              <a:solidFill>
                <a:prstClr val="black"/>
              </a:solidFill>
              <a:latin typeface="+mj-lt"/>
              <a:ea typeface="+mj-ea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6065873" y="3135986"/>
            <a:ext cx="2671465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AF2F3C"/>
                </a:solidFill>
                <a:effectLst/>
                <a:uLnTx/>
                <a:uFillTx/>
                <a:latin typeface="+mn-lt"/>
                <a:cs typeface="+mn-cs"/>
              </a:rPr>
              <a:t>TEXT YOUR HERE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AF2F3C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35" name="文本框 34"/>
          <p:cNvSpPr txBox="1"/>
          <p:nvPr/>
        </p:nvSpPr>
        <p:spPr>
          <a:xfrm flipH="1">
            <a:off x="6065870" y="4981009"/>
            <a:ext cx="2671463" cy="423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b="1" dirty="0">
                <a:solidFill>
                  <a:prstClr val="black"/>
                </a:solidFill>
                <a:latin typeface="+mj-lt"/>
                <a:ea typeface="+mj-ea"/>
              </a:rPr>
              <a:t>爆款成功</a:t>
            </a:r>
            <a:endParaRPr lang="zh-CN" altLang="en-US" b="1" dirty="0">
              <a:solidFill>
                <a:prstClr val="black"/>
              </a:solidFill>
              <a:latin typeface="+mj-lt"/>
              <a:ea typeface="+mj-ea"/>
            </a:endParaRPr>
          </a:p>
        </p:txBody>
      </p:sp>
      <p:sp>
        <p:nvSpPr>
          <p:cNvPr id="36" name="文本框 35"/>
          <p:cNvSpPr txBox="1"/>
          <p:nvPr/>
        </p:nvSpPr>
        <p:spPr>
          <a:xfrm flipH="1">
            <a:off x="6065871" y="5721640"/>
            <a:ext cx="2671465" cy="34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lvl="0" algn="ctr"/>
            <a:r>
              <a:rPr lang="zh-CN" altLang="en-US" dirty="0">
                <a:solidFill>
                  <a:prstClr val="black"/>
                </a:solidFill>
                <a:latin typeface="+mj-lt"/>
                <a:ea typeface="+mj-ea"/>
              </a:rPr>
              <a:t>主要工作为“产品开发“项目</a:t>
            </a:r>
            <a:endParaRPr lang="zh-CN" altLang="en-US" dirty="0">
              <a:solidFill>
                <a:prstClr val="black"/>
              </a:solidFill>
              <a:latin typeface="+mj-lt"/>
              <a:ea typeface="+mj-ea"/>
            </a:endParaRPr>
          </a:p>
        </p:txBody>
      </p:sp>
      <p:sp>
        <p:nvSpPr>
          <p:cNvPr id="37" name="文本框 36"/>
          <p:cNvSpPr txBox="1"/>
          <p:nvPr/>
        </p:nvSpPr>
        <p:spPr>
          <a:xfrm flipH="1">
            <a:off x="6065871" y="5398896"/>
            <a:ext cx="2671465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AF2F3C"/>
                </a:solidFill>
                <a:effectLst/>
                <a:uLnTx/>
                <a:uFillTx/>
                <a:latin typeface="+mn-lt"/>
                <a:cs typeface="+mn-cs"/>
              </a:rPr>
              <a:t>TEXT YOUR HERE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AF2F3C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38" name="文本框 37"/>
          <p:cNvSpPr txBox="1"/>
          <p:nvPr/>
        </p:nvSpPr>
        <p:spPr>
          <a:xfrm flipH="1">
            <a:off x="8823296" y="2718099"/>
            <a:ext cx="2671463" cy="423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b="1" dirty="0">
                <a:solidFill>
                  <a:prstClr val="black"/>
                </a:solidFill>
                <a:latin typeface="+mj-lt"/>
                <a:ea typeface="+mj-ea"/>
              </a:rPr>
              <a:t>团队扩充</a:t>
            </a:r>
            <a:endParaRPr lang="zh-CN" altLang="en-US" b="1" dirty="0">
              <a:solidFill>
                <a:prstClr val="black"/>
              </a:solidFill>
              <a:latin typeface="+mj-lt"/>
              <a:ea typeface="+mj-ea"/>
            </a:endParaRPr>
          </a:p>
        </p:txBody>
      </p:sp>
      <p:sp>
        <p:nvSpPr>
          <p:cNvPr id="39" name="文本框 38"/>
          <p:cNvSpPr txBox="1"/>
          <p:nvPr/>
        </p:nvSpPr>
        <p:spPr>
          <a:xfrm flipH="1">
            <a:off x="8823297" y="3458730"/>
            <a:ext cx="2671465" cy="348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lvl="0" algn="ctr"/>
            <a:r>
              <a:rPr lang="zh-CN" altLang="en-US" dirty="0">
                <a:solidFill>
                  <a:prstClr val="black"/>
                </a:solidFill>
                <a:latin typeface="+mj-lt"/>
                <a:ea typeface="+mj-ea"/>
              </a:rPr>
              <a:t>主要工作为“店铺运营“项目</a:t>
            </a:r>
            <a:endParaRPr lang="zh-CN" altLang="en-US" dirty="0">
              <a:solidFill>
                <a:prstClr val="black"/>
              </a:solidFill>
              <a:latin typeface="+mj-lt"/>
              <a:ea typeface="+mj-ea"/>
            </a:endParaRPr>
          </a:p>
        </p:txBody>
      </p:sp>
      <p:sp>
        <p:nvSpPr>
          <p:cNvPr id="40" name="文本框 39"/>
          <p:cNvSpPr txBox="1"/>
          <p:nvPr/>
        </p:nvSpPr>
        <p:spPr>
          <a:xfrm flipH="1">
            <a:off x="8823297" y="3135986"/>
            <a:ext cx="2671465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AF2F3C"/>
                </a:solidFill>
                <a:effectLst/>
                <a:uLnTx/>
                <a:uFillTx/>
                <a:latin typeface="+mn-lt"/>
                <a:cs typeface="+mn-cs"/>
              </a:rPr>
              <a:t>TEXT YOUR HERE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rgbClr val="AF2F3C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-9888" y="1969860"/>
            <a:ext cx="5709568" cy="4041306"/>
            <a:chOff x="-19685" y="1"/>
            <a:chExt cx="4385959" cy="3298674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461" b="2181"/>
            <a:stretch>
              <a:fillRect/>
            </a:stretch>
          </p:blipFill>
          <p:spPr>
            <a:xfrm>
              <a:off x="-19685" y="1"/>
              <a:ext cx="4385959" cy="3171824"/>
            </a:xfrm>
            <a:prstGeom prst="rect">
              <a:avLst/>
            </a:prstGeom>
          </p:spPr>
        </p:pic>
        <p:sp>
          <p:nvSpPr>
            <p:cNvPr id="49" name="矩形 48"/>
            <p:cNvSpPr/>
            <p:nvPr/>
          </p:nvSpPr>
          <p:spPr>
            <a:xfrm>
              <a:off x="-19685" y="3144534"/>
              <a:ext cx="4385959" cy="154141"/>
            </a:xfrm>
            <a:prstGeom prst="rect">
              <a:avLst/>
            </a:prstGeom>
            <a:solidFill>
              <a:srgbClr val="88242E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1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endParaRPr>
            </a:p>
          </p:txBody>
        </p:sp>
      </p:grpSp>
      <p:sp>
        <p:nvSpPr>
          <p:cNvPr id="8" name="Freeform 10"/>
          <p:cNvSpPr/>
          <p:nvPr/>
        </p:nvSpPr>
        <p:spPr bwMode="auto">
          <a:xfrm>
            <a:off x="-13437" y="2284365"/>
            <a:ext cx="2520417" cy="841314"/>
          </a:xfrm>
          <a:prstGeom prst="rect">
            <a:avLst/>
          </a:prstGeom>
          <a:solidFill>
            <a:srgbClr val="AF2F3C">
              <a:alpha val="6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11" name="Freeform 14"/>
          <p:cNvSpPr/>
          <p:nvPr/>
        </p:nvSpPr>
        <p:spPr bwMode="auto">
          <a:xfrm>
            <a:off x="-13437" y="3478256"/>
            <a:ext cx="2520417" cy="840183"/>
          </a:xfrm>
          <a:prstGeom prst="rect">
            <a:avLst/>
          </a:prstGeom>
          <a:solidFill>
            <a:srgbClr val="AF2F3C">
              <a:alpha val="6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14" name="Freeform 18"/>
          <p:cNvSpPr/>
          <p:nvPr/>
        </p:nvSpPr>
        <p:spPr bwMode="auto">
          <a:xfrm>
            <a:off x="-13437" y="4625531"/>
            <a:ext cx="2520417" cy="841314"/>
          </a:xfrm>
          <a:prstGeom prst="rect">
            <a:avLst/>
          </a:prstGeom>
          <a:solidFill>
            <a:srgbClr val="AF2F3C">
              <a:alpha val="6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 flipH="1">
            <a:off x="226901" y="2732079"/>
            <a:ext cx="2066486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lvl="0"/>
            <a:r>
              <a:rPr lang="zh-CN" altLang="en-US" dirty="0">
                <a:solidFill>
                  <a:schemeClr val="bg1"/>
                </a:solidFill>
                <a:latin typeface="+mj-lt"/>
                <a:ea typeface="+mj-ea"/>
              </a:rPr>
              <a:t>主要工作为“网站建设“项目</a:t>
            </a:r>
            <a:endParaRPr lang="zh-CN" altLang="en-US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 flipH="1">
            <a:off x="226901" y="2356044"/>
            <a:ext cx="2066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b="1" dirty="0">
                <a:solidFill>
                  <a:schemeClr val="bg1"/>
                </a:solidFill>
                <a:latin typeface="+mj-lt"/>
                <a:ea typeface="+mj-ea"/>
              </a:rPr>
              <a:t>合作增多</a:t>
            </a:r>
            <a:endParaRPr lang="zh-CN" altLang="en-US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43" name="文本框 42"/>
          <p:cNvSpPr txBox="1"/>
          <p:nvPr/>
        </p:nvSpPr>
        <p:spPr>
          <a:xfrm flipH="1">
            <a:off x="226901" y="5070754"/>
            <a:ext cx="2066486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lvl="0"/>
            <a:r>
              <a:rPr lang="zh-CN" altLang="en-US" dirty="0">
                <a:solidFill>
                  <a:schemeClr val="bg1"/>
                </a:solidFill>
                <a:latin typeface="+mj-lt"/>
                <a:ea typeface="+mj-ea"/>
              </a:rPr>
              <a:t>主要工作为“店铺运营“项目</a:t>
            </a:r>
            <a:endParaRPr lang="zh-CN" altLang="en-US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44" name="文本框 43"/>
          <p:cNvSpPr txBox="1"/>
          <p:nvPr/>
        </p:nvSpPr>
        <p:spPr>
          <a:xfrm flipH="1">
            <a:off x="226901" y="4694719"/>
            <a:ext cx="2066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b="1" dirty="0">
                <a:solidFill>
                  <a:schemeClr val="bg1"/>
                </a:solidFill>
                <a:latin typeface="+mj-lt"/>
                <a:ea typeface="+mj-ea"/>
              </a:rPr>
              <a:t>团队扩充</a:t>
            </a:r>
            <a:endParaRPr lang="zh-CN" altLang="en-US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45" name="文本框 44"/>
          <p:cNvSpPr txBox="1"/>
          <p:nvPr/>
        </p:nvSpPr>
        <p:spPr>
          <a:xfrm flipH="1">
            <a:off x="226901" y="3941047"/>
            <a:ext cx="2066486" cy="283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pPr lvl="0"/>
            <a:r>
              <a:rPr lang="zh-CN" altLang="en-US" dirty="0">
                <a:solidFill>
                  <a:schemeClr val="bg1"/>
                </a:solidFill>
                <a:latin typeface="+mj-lt"/>
                <a:ea typeface="+mj-ea"/>
              </a:rPr>
              <a:t>主要工作为“产品开发“项目</a:t>
            </a:r>
            <a:endParaRPr lang="zh-CN" altLang="en-US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46" name="文本框 45"/>
          <p:cNvSpPr txBox="1"/>
          <p:nvPr/>
        </p:nvSpPr>
        <p:spPr>
          <a:xfrm flipH="1">
            <a:off x="226901" y="3565012"/>
            <a:ext cx="2066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b="1" dirty="0">
                <a:solidFill>
                  <a:schemeClr val="bg1"/>
                </a:solidFill>
                <a:latin typeface="+mj-lt"/>
                <a:ea typeface="+mj-ea"/>
              </a:rPr>
              <a:t>爆款成功</a:t>
            </a:r>
            <a:endParaRPr lang="zh-CN" altLang="en-US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业务经验总结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6096000" y="1988456"/>
          <a:ext cx="5187388" cy="4107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图表 6"/>
          <p:cNvGraphicFramePr/>
          <p:nvPr/>
        </p:nvGraphicFramePr>
        <p:xfrm>
          <a:off x="581607" y="3724379"/>
          <a:ext cx="1296848" cy="1026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图表 8"/>
          <p:cNvGraphicFramePr/>
          <p:nvPr/>
        </p:nvGraphicFramePr>
        <p:xfrm>
          <a:off x="1878455" y="3724379"/>
          <a:ext cx="1296848" cy="1026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832870" y="4044038"/>
            <a:ext cx="80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dirty="0">
                <a:solidFill>
                  <a:srgbClr val="FFC000"/>
                </a:solidFill>
                <a:latin typeface="Impact" panose="020B0806030902050204" charset="0"/>
                <a:ea typeface="微软雅黑" panose="020B0503020204020204" charset="-122"/>
              </a:rPr>
              <a:t>35%</a:t>
            </a:r>
            <a:endParaRPr lang="zh-CN" altLang="en-US" sz="2000" dirty="0">
              <a:solidFill>
                <a:srgbClr val="FFC000"/>
              </a:solidFill>
              <a:latin typeface="Impact" panose="020B0806030902050204" charset="0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29715" y="4044038"/>
            <a:ext cx="80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dirty="0">
                <a:solidFill>
                  <a:srgbClr val="FFC000"/>
                </a:solidFill>
                <a:latin typeface="Impact" panose="020B0806030902050204" charset="0"/>
                <a:ea typeface="微软雅黑" panose="020B0503020204020204" charset="-122"/>
              </a:rPr>
              <a:t>10%</a:t>
            </a:r>
            <a:endParaRPr lang="zh-CN" altLang="en-US" sz="2000" dirty="0">
              <a:solidFill>
                <a:srgbClr val="FFC000"/>
              </a:solidFill>
              <a:latin typeface="Impact" panose="020B0806030902050204" charset="0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6519" y="4806752"/>
            <a:ext cx="807025" cy="295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JL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类产品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21270" y="4806752"/>
            <a:ext cx="807025" cy="295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WD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类产品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aphicFrame>
        <p:nvGraphicFramePr>
          <p:cNvPr id="15" name="图表 14"/>
          <p:cNvGraphicFramePr/>
          <p:nvPr/>
        </p:nvGraphicFramePr>
        <p:xfrm>
          <a:off x="3175301" y="3725226"/>
          <a:ext cx="1296848" cy="1026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图表 15"/>
          <p:cNvGraphicFramePr/>
          <p:nvPr/>
        </p:nvGraphicFramePr>
        <p:xfrm>
          <a:off x="4472147" y="3725226"/>
          <a:ext cx="1296848" cy="1026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3426563" y="4040285"/>
            <a:ext cx="80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dirty="0">
                <a:solidFill>
                  <a:srgbClr val="FFC000"/>
                </a:solidFill>
                <a:latin typeface="Impact" panose="020B0806030902050204" charset="0"/>
                <a:ea typeface="微软雅黑" panose="020B0503020204020204" charset="-122"/>
              </a:rPr>
              <a:t>20%</a:t>
            </a:r>
            <a:endParaRPr lang="zh-CN" altLang="en-US" sz="2000" dirty="0">
              <a:solidFill>
                <a:srgbClr val="FFC000"/>
              </a:solidFill>
              <a:latin typeface="Impact" panose="020B0806030902050204" charset="0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23409" y="4040285"/>
            <a:ext cx="80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dirty="0">
                <a:solidFill>
                  <a:srgbClr val="FFC000"/>
                </a:solidFill>
                <a:latin typeface="Impact" panose="020B0806030902050204" charset="0"/>
                <a:ea typeface="微软雅黑" panose="020B0503020204020204" charset="-122"/>
              </a:rPr>
              <a:t>35%</a:t>
            </a:r>
            <a:endParaRPr lang="zh-CN" altLang="en-US" sz="2000" dirty="0">
              <a:solidFill>
                <a:srgbClr val="FFC000"/>
              </a:solidFill>
              <a:latin typeface="Impact" panose="020B0806030902050204" charset="0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420213" y="4818062"/>
            <a:ext cx="807025" cy="295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EX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类产品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714963" y="4818063"/>
            <a:ext cx="807025" cy="295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PT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类产品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5409" y="5394509"/>
            <a:ext cx="1440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JL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金牛系列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b="1" dirty="0">
                <a:solidFill>
                  <a:srgbClr val="AF2F3C"/>
                </a:solidFill>
                <a:latin typeface="+mj-ea"/>
                <a:ea typeface="+mj-ea"/>
              </a:rPr>
              <a:t>总销售额  </a:t>
            </a:r>
            <a:r>
              <a:rPr lang="en-US" altLang="zh-CN" sz="1100" b="1" dirty="0">
                <a:solidFill>
                  <a:srgbClr val="AF2F3C"/>
                </a:solidFill>
                <a:latin typeface="+mj-ea"/>
                <a:ea typeface="+mj-ea"/>
              </a:rPr>
              <a:t>35%</a:t>
            </a:r>
            <a:endParaRPr lang="en-US" altLang="zh-CN" sz="1100" b="1" dirty="0">
              <a:solidFill>
                <a:srgbClr val="AF2F3C"/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805553" y="5394509"/>
            <a:ext cx="1440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PT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问题系列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b="1" dirty="0">
                <a:solidFill>
                  <a:srgbClr val="AF2F3C"/>
                </a:solidFill>
                <a:latin typeface="+mj-ea"/>
                <a:ea typeface="+mj-ea"/>
              </a:rPr>
              <a:t>总销售额 </a:t>
            </a:r>
            <a:r>
              <a:rPr lang="en-US" altLang="zh-CN" sz="1100" b="1" dirty="0">
                <a:solidFill>
                  <a:srgbClr val="AF2F3C"/>
                </a:solidFill>
                <a:latin typeface="+mj-ea"/>
                <a:ea typeface="+mj-ea"/>
              </a:rPr>
              <a:t>35%</a:t>
            </a:r>
            <a:endParaRPr lang="en-US" altLang="zh-CN" sz="1100" b="1" dirty="0">
              <a:solidFill>
                <a:srgbClr val="AF2F3C"/>
              </a:solidFill>
              <a:latin typeface="+mj-ea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05697" y="5394509"/>
            <a:ext cx="1440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明星系列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b="1" dirty="0">
                <a:solidFill>
                  <a:srgbClr val="AF2F3C"/>
                </a:solidFill>
                <a:latin typeface="+mj-ea"/>
                <a:ea typeface="+mj-ea"/>
              </a:rPr>
              <a:t>总销售额  </a:t>
            </a:r>
            <a:r>
              <a:rPr lang="en-US" altLang="zh-CN" sz="1100" b="1" dirty="0">
                <a:solidFill>
                  <a:srgbClr val="AF2F3C"/>
                </a:solidFill>
                <a:latin typeface="+mj-ea"/>
                <a:ea typeface="+mj-ea"/>
              </a:rPr>
              <a:t>20%</a:t>
            </a:r>
            <a:endParaRPr lang="en-US" altLang="zh-CN" sz="1100" b="1" dirty="0">
              <a:solidFill>
                <a:srgbClr val="AF2F3C"/>
              </a:solidFill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405842" y="5394509"/>
            <a:ext cx="1440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WD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瘦狗系列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b="1" dirty="0">
                <a:solidFill>
                  <a:srgbClr val="AF2F3C"/>
                </a:solidFill>
                <a:latin typeface="+mj-ea"/>
                <a:ea typeface="+mj-ea"/>
              </a:rPr>
              <a:t>总销售额 </a:t>
            </a:r>
            <a:r>
              <a:rPr lang="en-US" altLang="zh-CN" sz="1100" b="1" dirty="0">
                <a:solidFill>
                  <a:srgbClr val="AF2F3C"/>
                </a:solidFill>
                <a:latin typeface="+mj-ea"/>
                <a:ea typeface="+mj-ea"/>
              </a:rPr>
              <a:t>10%</a:t>
            </a:r>
            <a:endParaRPr lang="en-US" altLang="zh-CN" sz="1100" b="1" dirty="0">
              <a:solidFill>
                <a:srgbClr val="AF2F3C"/>
              </a:solidFill>
              <a:latin typeface="+mj-ea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50689" y="2700011"/>
            <a:ext cx="4166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100">
                <a:solidFill>
                  <a:prstClr val="black"/>
                </a:solidFill>
                <a:latin typeface="+mn-ea"/>
              </a:defRPr>
            </a:lvl1pPr>
          </a:lstStyle>
          <a:p>
            <a:r>
              <a:rPr lang="zh-CN" altLang="en-US" sz="1200" dirty="0"/>
              <a:t>全年总销售额</a:t>
            </a:r>
            <a:r>
              <a:rPr lang="en-US" altLang="zh-CN" sz="1200" dirty="0"/>
              <a:t>798W</a:t>
            </a:r>
            <a:r>
              <a:rPr lang="zh-CN" altLang="en-US" sz="1200" dirty="0"/>
              <a:t>，相较去年上涨</a:t>
            </a:r>
            <a:r>
              <a:rPr lang="en-US" altLang="zh-CN" sz="1200" dirty="0"/>
              <a:t>26%</a:t>
            </a:r>
            <a:r>
              <a:rPr lang="zh-CN" altLang="en-US" sz="1200" dirty="0"/>
              <a:t>，并超越对手</a:t>
            </a:r>
            <a:r>
              <a:rPr lang="en-US" altLang="zh-CN" sz="1200" dirty="0"/>
              <a:t>A</a:t>
            </a:r>
            <a:r>
              <a:rPr lang="zh-CN" altLang="en-US" sz="1200" dirty="0"/>
              <a:t>和</a:t>
            </a:r>
            <a:r>
              <a:rPr lang="en-US" altLang="zh-CN" sz="1200" dirty="0"/>
              <a:t>B</a:t>
            </a:r>
            <a:r>
              <a:rPr lang="zh-CN" altLang="en-US" sz="1200" dirty="0"/>
              <a:t>，跃居市场第一位，与第二位的对手</a:t>
            </a:r>
            <a:r>
              <a:rPr lang="en-US" altLang="zh-CN" sz="1200" dirty="0"/>
              <a:t>A</a:t>
            </a:r>
            <a:r>
              <a:rPr lang="zh-CN" altLang="en-US" sz="1200" dirty="0"/>
              <a:t>反超</a:t>
            </a:r>
            <a:r>
              <a:rPr lang="en-US" altLang="zh-CN" sz="1200" dirty="0"/>
              <a:t>18%</a:t>
            </a:r>
            <a:r>
              <a:rPr lang="zh-CN" altLang="en-US" sz="1200" dirty="0"/>
              <a:t>。</a:t>
            </a:r>
            <a:endParaRPr lang="en-US" altLang="zh-CN" sz="1200" dirty="0"/>
          </a:p>
        </p:txBody>
      </p:sp>
      <p:sp>
        <p:nvSpPr>
          <p:cNvPr id="26" name="文本框 25"/>
          <p:cNvSpPr txBox="1"/>
          <p:nvPr/>
        </p:nvSpPr>
        <p:spPr>
          <a:xfrm>
            <a:off x="750690" y="2096264"/>
            <a:ext cx="41660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rgbClr val="AF2F3C"/>
                </a:solidFill>
                <a:latin typeface="+mj-ea"/>
                <a:ea typeface="+mj-ea"/>
              </a:rPr>
              <a:t>销售额逐步上升</a:t>
            </a:r>
            <a:endParaRPr lang="zh-CN" altLang="en-US" sz="2800" b="1" dirty="0">
              <a:solidFill>
                <a:srgbClr val="AF2F3C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业务能力展示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7019343" y="1825314"/>
            <a:ext cx="4331592" cy="1170240"/>
            <a:chOff x="6885757" y="1999497"/>
            <a:chExt cx="4331592" cy="1170240"/>
          </a:xfrm>
        </p:grpSpPr>
        <p:sp>
          <p:nvSpPr>
            <p:cNvPr id="5" name="Freeform 91"/>
            <p:cNvSpPr>
              <a:spLocks noEditPoints="1"/>
            </p:cNvSpPr>
            <p:nvPr/>
          </p:nvSpPr>
          <p:spPr bwMode="auto">
            <a:xfrm>
              <a:off x="6885757" y="2011958"/>
              <a:ext cx="584351" cy="475864"/>
            </a:xfrm>
            <a:custGeom>
              <a:avLst/>
              <a:gdLst/>
              <a:ahLst/>
              <a:cxnLst>
                <a:cxn ang="0">
                  <a:pos x="386" y="0"/>
                </a:cxn>
                <a:cxn ang="0">
                  <a:pos x="356" y="6"/>
                </a:cxn>
                <a:cxn ang="0">
                  <a:pos x="334" y="22"/>
                </a:cxn>
                <a:cxn ang="0">
                  <a:pos x="318" y="46"/>
                </a:cxn>
                <a:cxn ang="0">
                  <a:pos x="312" y="74"/>
                </a:cxn>
                <a:cxn ang="0">
                  <a:pos x="314" y="90"/>
                </a:cxn>
                <a:cxn ang="0">
                  <a:pos x="386" y="238"/>
                </a:cxn>
                <a:cxn ang="0">
                  <a:pos x="452" y="106"/>
                </a:cxn>
                <a:cxn ang="0">
                  <a:pos x="460" y="74"/>
                </a:cxn>
                <a:cxn ang="0">
                  <a:pos x="458" y="60"/>
                </a:cxn>
                <a:cxn ang="0">
                  <a:pos x="448" y="32"/>
                </a:cxn>
                <a:cxn ang="0">
                  <a:pos x="428" y="12"/>
                </a:cxn>
                <a:cxn ang="0">
                  <a:pos x="400" y="2"/>
                </a:cxn>
                <a:cxn ang="0">
                  <a:pos x="386" y="0"/>
                </a:cxn>
                <a:cxn ang="0">
                  <a:pos x="386" y="118"/>
                </a:cxn>
                <a:cxn ang="0">
                  <a:pos x="368" y="116"/>
                </a:cxn>
                <a:cxn ang="0">
                  <a:pos x="354" y="106"/>
                </a:cxn>
                <a:cxn ang="0">
                  <a:pos x="344" y="92"/>
                </a:cxn>
                <a:cxn ang="0">
                  <a:pos x="340" y="74"/>
                </a:cxn>
                <a:cxn ang="0">
                  <a:pos x="342" y="66"/>
                </a:cxn>
                <a:cxn ang="0">
                  <a:pos x="348" y="50"/>
                </a:cxn>
                <a:cxn ang="0">
                  <a:pos x="360" y="38"/>
                </a:cxn>
                <a:cxn ang="0">
                  <a:pos x="376" y="30"/>
                </a:cxn>
                <a:cxn ang="0">
                  <a:pos x="386" y="30"/>
                </a:cxn>
                <a:cxn ang="0">
                  <a:pos x="402" y="34"/>
                </a:cxn>
                <a:cxn ang="0">
                  <a:pos x="418" y="42"/>
                </a:cxn>
                <a:cxn ang="0">
                  <a:pos x="426" y="56"/>
                </a:cxn>
                <a:cxn ang="0">
                  <a:pos x="430" y="74"/>
                </a:cxn>
                <a:cxn ang="0">
                  <a:pos x="430" y="84"/>
                </a:cxn>
                <a:cxn ang="0">
                  <a:pos x="422" y="100"/>
                </a:cxn>
                <a:cxn ang="0">
                  <a:pos x="410" y="112"/>
                </a:cxn>
                <a:cxn ang="0">
                  <a:pos x="394" y="118"/>
                </a:cxn>
                <a:cxn ang="0">
                  <a:pos x="386" y="118"/>
                </a:cxn>
                <a:cxn ang="0">
                  <a:pos x="434" y="314"/>
                </a:cxn>
                <a:cxn ang="0">
                  <a:pos x="344" y="232"/>
                </a:cxn>
                <a:cxn ang="0">
                  <a:pos x="348" y="228"/>
                </a:cxn>
                <a:cxn ang="0">
                  <a:pos x="326" y="208"/>
                </a:cxn>
                <a:cxn ang="0">
                  <a:pos x="148" y="208"/>
                </a:cxn>
                <a:cxn ang="0">
                  <a:pos x="0" y="326"/>
                </a:cxn>
                <a:cxn ang="0">
                  <a:pos x="238" y="326"/>
                </a:cxn>
                <a:cxn ang="0">
                  <a:pos x="474" y="326"/>
                </a:cxn>
                <a:cxn ang="0">
                  <a:pos x="408" y="260"/>
                </a:cxn>
                <a:cxn ang="0">
                  <a:pos x="40" y="314"/>
                </a:cxn>
                <a:cxn ang="0">
                  <a:pos x="126" y="228"/>
                </a:cxn>
                <a:cxn ang="0">
                  <a:pos x="108" y="348"/>
                </a:cxn>
                <a:cxn ang="0">
                  <a:pos x="140" y="342"/>
                </a:cxn>
                <a:cxn ang="0">
                  <a:pos x="164" y="232"/>
                </a:cxn>
                <a:cxn ang="0">
                  <a:pos x="222" y="300"/>
                </a:cxn>
                <a:cxn ang="0">
                  <a:pos x="252" y="194"/>
                </a:cxn>
                <a:cxn ang="0">
                  <a:pos x="314" y="236"/>
                </a:cxn>
                <a:cxn ang="0">
                  <a:pos x="252" y="300"/>
                </a:cxn>
              </a:cxnLst>
              <a:rect l="0" t="0" r="r" b="b"/>
              <a:pathLst>
                <a:path w="474" h="386">
                  <a:moveTo>
                    <a:pt x="386" y="0"/>
                  </a:moveTo>
                  <a:lnTo>
                    <a:pt x="386" y="0"/>
                  </a:lnTo>
                  <a:lnTo>
                    <a:pt x="370" y="2"/>
                  </a:lnTo>
                  <a:lnTo>
                    <a:pt x="356" y="6"/>
                  </a:lnTo>
                  <a:lnTo>
                    <a:pt x="344" y="12"/>
                  </a:lnTo>
                  <a:lnTo>
                    <a:pt x="334" y="22"/>
                  </a:lnTo>
                  <a:lnTo>
                    <a:pt x="324" y="32"/>
                  </a:lnTo>
                  <a:lnTo>
                    <a:pt x="318" y="46"/>
                  </a:lnTo>
                  <a:lnTo>
                    <a:pt x="312" y="60"/>
                  </a:lnTo>
                  <a:lnTo>
                    <a:pt x="312" y="74"/>
                  </a:lnTo>
                  <a:lnTo>
                    <a:pt x="312" y="74"/>
                  </a:lnTo>
                  <a:lnTo>
                    <a:pt x="314" y="90"/>
                  </a:lnTo>
                  <a:lnTo>
                    <a:pt x="318" y="106"/>
                  </a:lnTo>
                  <a:lnTo>
                    <a:pt x="386" y="238"/>
                  </a:lnTo>
                  <a:lnTo>
                    <a:pt x="452" y="106"/>
                  </a:lnTo>
                  <a:lnTo>
                    <a:pt x="452" y="106"/>
                  </a:lnTo>
                  <a:lnTo>
                    <a:pt x="458" y="90"/>
                  </a:lnTo>
                  <a:lnTo>
                    <a:pt x="460" y="74"/>
                  </a:lnTo>
                  <a:lnTo>
                    <a:pt x="460" y="74"/>
                  </a:lnTo>
                  <a:lnTo>
                    <a:pt x="458" y="60"/>
                  </a:lnTo>
                  <a:lnTo>
                    <a:pt x="454" y="46"/>
                  </a:lnTo>
                  <a:lnTo>
                    <a:pt x="448" y="32"/>
                  </a:lnTo>
                  <a:lnTo>
                    <a:pt x="438" y="22"/>
                  </a:lnTo>
                  <a:lnTo>
                    <a:pt x="428" y="12"/>
                  </a:lnTo>
                  <a:lnTo>
                    <a:pt x="414" y="6"/>
                  </a:lnTo>
                  <a:lnTo>
                    <a:pt x="400" y="2"/>
                  </a:lnTo>
                  <a:lnTo>
                    <a:pt x="386" y="0"/>
                  </a:lnTo>
                  <a:lnTo>
                    <a:pt x="386" y="0"/>
                  </a:lnTo>
                  <a:close/>
                  <a:moveTo>
                    <a:pt x="386" y="118"/>
                  </a:moveTo>
                  <a:lnTo>
                    <a:pt x="386" y="118"/>
                  </a:lnTo>
                  <a:lnTo>
                    <a:pt x="376" y="118"/>
                  </a:lnTo>
                  <a:lnTo>
                    <a:pt x="368" y="116"/>
                  </a:lnTo>
                  <a:lnTo>
                    <a:pt x="360" y="112"/>
                  </a:lnTo>
                  <a:lnTo>
                    <a:pt x="354" y="106"/>
                  </a:lnTo>
                  <a:lnTo>
                    <a:pt x="348" y="100"/>
                  </a:lnTo>
                  <a:lnTo>
                    <a:pt x="344" y="92"/>
                  </a:lnTo>
                  <a:lnTo>
                    <a:pt x="342" y="84"/>
                  </a:lnTo>
                  <a:lnTo>
                    <a:pt x="340" y="74"/>
                  </a:lnTo>
                  <a:lnTo>
                    <a:pt x="340" y="74"/>
                  </a:lnTo>
                  <a:lnTo>
                    <a:pt x="342" y="66"/>
                  </a:lnTo>
                  <a:lnTo>
                    <a:pt x="344" y="56"/>
                  </a:lnTo>
                  <a:lnTo>
                    <a:pt x="348" y="50"/>
                  </a:lnTo>
                  <a:lnTo>
                    <a:pt x="354" y="42"/>
                  </a:lnTo>
                  <a:lnTo>
                    <a:pt x="360" y="38"/>
                  </a:lnTo>
                  <a:lnTo>
                    <a:pt x="368" y="34"/>
                  </a:lnTo>
                  <a:lnTo>
                    <a:pt x="376" y="30"/>
                  </a:lnTo>
                  <a:lnTo>
                    <a:pt x="386" y="30"/>
                  </a:lnTo>
                  <a:lnTo>
                    <a:pt x="386" y="30"/>
                  </a:lnTo>
                  <a:lnTo>
                    <a:pt x="394" y="30"/>
                  </a:lnTo>
                  <a:lnTo>
                    <a:pt x="402" y="34"/>
                  </a:lnTo>
                  <a:lnTo>
                    <a:pt x="410" y="38"/>
                  </a:lnTo>
                  <a:lnTo>
                    <a:pt x="418" y="42"/>
                  </a:lnTo>
                  <a:lnTo>
                    <a:pt x="422" y="50"/>
                  </a:lnTo>
                  <a:lnTo>
                    <a:pt x="426" y="56"/>
                  </a:lnTo>
                  <a:lnTo>
                    <a:pt x="430" y="66"/>
                  </a:lnTo>
                  <a:lnTo>
                    <a:pt x="430" y="74"/>
                  </a:lnTo>
                  <a:lnTo>
                    <a:pt x="430" y="74"/>
                  </a:lnTo>
                  <a:lnTo>
                    <a:pt x="430" y="84"/>
                  </a:lnTo>
                  <a:lnTo>
                    <a:pt x="426" y="92"/>
                  </a:lnTo>
                  <a:lnTo>
                    <a:pt x="422" y="100"/>
                  </a:lnTo>
                  <a:lnTo>
                    <a:pt x="418" y="106"/>
                  </a:lnTo>
                  <a:lnTo>
                    <a:pt x="410" y="112"/>
                  </a:lnTo>
                  <a:lnTo>
                    <a:pt x="402" y="116"/>
                  </a:lnTo>
                  <a:lnTo>
                    <a:pt x="394" y="118"/>
                  </a:lnTo>
                  <a:lnTo>
                    <a:pt x="386" y="118"/>
                  </a:lnTo>
                  <a:lnTo>
                    <a:pt x="386" y="118"/>
                  </a:lnTo>
                  <a:close/>
                  <a:moveTo>
                    <a:pt x="408" y="260"/>
                  </a:moveTo>
                  <a:lnTo>
                    <a:pt x="434" y="314"/>
                  </a:lnTo>
                  <a:lnTo>
                    <a:pt x="366" y="348"/>
                  </a:lnTo>
                  <a:lnTo>
                    <a:pt x="344" y="232"/>
                  </a:lnTo>
                  <a:lnTo>
                    <a:pt x="348" y="228"/>
                  </a:lnTo>
                  <a:lnTo>
                    <a:pt x="348" y="228"/>
                  </a:lnTo>
                  <a:lnTo>
                    <a:pt x="334" y="200"/>
                  </a:lnTo>
                  <a:lnTo>
                    <a:pt x="326" y="208"/>
                  </a:lnTo>
                  <a:lnTo>
                    <a:pt x="238" y="148"/>
                  </a:lnTo>
                  <a:lnTo>
                    <a:pt x="148" y="208"/>
                  </a:lnTo>
                  <a:lnTo>
                    <a:pt x="88" y="148"/>
                  </a:lnTo>
                  <a:lnTo>
                    <a:pt x="0" y="326"/>
                  </a:lnTo>
                  <a:lnTo>
                    <a:pt x="118" y="386"/>
                  </a:lnTo>
                  <a:lnTo>
                    <a:pt x="238" y="326"/>
                  </a:lnTo>
                  <a:lnTo>
                    <a:pt x="356" y="386"/>
                  </a:lnTo>
                  <a:lnTo>
                    <a:pt x="474" y="326"/>
                  </a:lnTo>
                  <a:lnTo>
                    <a:pt x="424" y="226"/>
                  </a:lnTo>
                  <a:lnTo>
                    <a:pt x="408" y="260"/>
                  </a:lnTo>
                  <a:close/>
                  <a:moveTo>
                    <a:pt x="108" y="348"/>
                  </a:moveTo>
                  <a:lnTo>
                    <a:pt x="40" y="314"/>
                  </a:lnTo>
                  <a:lnTo>
                    <a:pt x="96" y="198"/>
                  </a:lnTo>
                  <a:lnTo>
                    <a:pt x="126" y="228"/>
                  </a:lnTo>
                  <a:lnTo>
                    <a:pt x="130" y="232"/>
                  </a:lnTo>
                  <a:lnTo>
                    <a:pt x="108" y="348"/>
                  </a:lnTo>
                  <a:close/>
                  <a:moveTo>
                    <a:pt x="222" y="300"/>
                  </a:moveTo>
                  <a:lnTo>
                    <a:pt x="140" y="342"/>
                  </a:lnTo>
                  <a:lnTo>
                    <a:pt x="160" y="236"/>
                  </a:lnTo>
                  <a:lnTo>
                    <a:pt x="164" y="232"/>
                  </a:lnTo>
                  <a:lnTo>
                    <a:pt x="222" y="194"/>
                  </a:lnTo>
                  <a:lnTo>
                    <a:pt x="222" y="300"/>
                  </a:lnTo>
                  <a:close/>
                  <a:moveTo>
                    <a:pt x="252" y="300"/>
                  </a:moveTo>
                  <a:lnTo>
                    <a:pt x="252" y="194"/>
                  </a:lnTo>
                  <a:lnTo>
                    <a:pt x="310" y="232"/>
                  </a:lnTo>
                  <a:lnTo>
                    <a:pt x="314" y="236"/>
                  </a:lnTo>
                  <a:lnTo>
                    <a:pt x="334" y="342"/>
                  </a:lnTo>
                  <a:lnTo>
                    <a:pt x="252" y="300"/>
                  </a:lnTo>
                  <a:close/>
                </a:path>
              </a:pathLst>
            </a:custGeom>
            <a:solidFill>
              <a:srgbClr val="AF2F3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a typeface="微软雅黑" panose="020B0503020204020204" charset="-122"/>
              </a:endParaRPr>
            </a:p>
          </p:txBody>
        </p:sp>
        <p:sp>
          <p:nvSpPr>
            <p:cNvPr id="6" name="文本框 27"/>
            <p:cNvSpPr txBox="1">
              <a:spLocks noChangeArrowheads="1"/>
            </p:cNvSpPr>
            <p:nvPr/>
          </p:nvSpPr>
          <p:spPr bwMode="auto">
            <a:xfrm>
              <a:off x="7794114" y="1999497"/>
              <a:ext cx="2342929" cy="37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ts val="2160"/>
                </a:lnSpc>
              </a:pPr>
              <a:r>
                <a:rPr lang="zh-CN" altLang="en-US" b="1" dirty="0">
                  <a:solidFill>
                    <a:srgbClr val="AF2F3C"/>
                  </a:solidFill>
                  <a:latin typeface="微软雅黑" panose="020B0503020204020204" charset="-122"/>
                  <a:ea typeface="微软雅黑" panose="020B0503020204020204" charset="-122"/>
                </a:rPr>
                <a:t>部门成员专业化</a:t>
              </a:r>
              <a:endParaRPr lang="zh-CN" altLang="en-US" b="1" dirty="0">
                <a:solidFill>
                  <a:srgbClr val="AF2F3C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矩形 7"/>
            <p:cNvSpPr>
              <a:spLocks noChangeArrowheads="1"/>
            </p:cNvSpPr>
            <p:nvPr/>
          </p:nvSpPr>
          <p:spPr bwMode="auto">
            <a:xfrm>
              <a:off x="7794114" y="2384907"/>
              <a:ext cx="3423235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914400">
                <a:lnSpc>
                  <a:spcPts val="1800"/>
                </a:lnSpc>
              </a:pPr>
              <a:r>
                <a:rPr lang="zh-CN" altLang="en-US" sz="1000" b="1" dirty="0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</a:rPr>
                <a:t>优秀的组织领导。</a:t>
              </a:r>
              <a:r>
                <a:rPr lang="zh-CN" altLang="en-US" sz="1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一个企业集体，要想组织有力，使团队成员拥有较高的忠诚度，那么，优选一个大家都认可的团队领导人至关重要。</a:t>
              </a:r>
              <a:endPara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120942" y="4907258"/>
            <a:ext cx="4229993" cy="1170240"/>
            <a:chOff x="6987356" y="4633817"/>
            <a:chExt cx="4229993" cy="1170240"/>
          </a:xfrm>
        </p:grpSpPr>
        <p:sp>
          <p:nvSpPr>
            <p:cNvPr id="8" name="Freeform 110"/>
            <p:cNvSpPr>
              <a:spLocks noEditPoints="1"/>
            </p:cNvSpPr>
            <p:nvPr/>
          </p:nvSpPr>
          <p:spPr bwMode="auto">
            <a:xfrm>
              <a:off x="6987356" y="4708089"/>
              <a:ext cx="508815" cy="511756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42" y="64"/>
                </a:cxn>
                <a:cxn ang="0">
                  <a:pos x="42" y="130"/>
                </a:cxn>
                <a:cxn ang="0">
                  <a:pos x="42" y="196"/>
                </a:cxn>
                <a:cxn ang="0">
                  <a:pos x="42" y="260"/>
                </a:cxn>
                <a:cxn ang="0">
                  <a:pos x="64" y="228"/>
                </a:cxn>
                <a:cxn ang="0">
                  <a:pos x="70" y="210"/>
                </a:cxn>
                <a:cxn ang="0">
                  <a:pos x="90" y="196"/>
                </a:cxn>
                <a:cxn ang="0">
                  <a:pos x="136" y="160"/>
                </a:cxn>
                <a:cxn ang="0">
                  <a:pos x="130" y="142"/>
                </a:cxn>
                <a:cxn ang="0">
                  <a:pos x="140" y="118"/>
                </a:cxn>
                <a:cxn ang="0">
                  <a:pos x="162" y="108"/>
                </a:cxn>
                <a:cxn ang="0">
                  <a:pos x="180" y="114"/>
                </a:cxn>
                <a:cxn ang="0">
                  <a:pos x="194" y="134"/>
                </a:cxn>
                <a:cxn ang="0">
                  <a:pos x="232" y="180"/>
                </a:cxn>
                <a:cxn ang="0">
                  <a:pos x="250" y="174"/>
                </a:cxn>
                <a:cxn ang="0">
                  <a:pos x="284" y="88"/>
                </a:cxn>
                <a:cxn ang="0">
                  <a:pos x="282" y="70"/>
                </a:cxn>
                <a:cxn ang="0">
                  <a:pos x="296" y="48"/>
                </a:cxn>
                <a:cxn ang="0">
                  <a:pos x="314" y="44"/>
                </a:cxn>
                <a:cxn ang="0">
                  <a:pos x="338" y="52"/>
                </a:cxn>
                <a:cxn ang="0">
                  <a:pos x="346" y="76"/>
                </a:cxn>
                <a:cxn ang="0">
                  <a:pos x="342" y="94"/>
                </a:cxn>
                <a:cxn ang="0">
                  <a:pos x="320" y="108"/>
                </a:cxn>
                <a:cxn ang="0">
                  <a:pos x="272" y="184"/>
                </a:cxn>
                <a:cxn ang="0">
                  <a:pos x="282" y="206"/>
                </a:cxn>
                <a:cxn ang="0">
                  <a:pos x="276" y="224"/>
                </a:cxn>
                <a:cxn ang="0">
                  <a:pos x="256" y="238"/>
                </a:cxn>
                <a:cxn ang="0">
                  <a:pos x="236" y="236"/>
                </a:cxn>
                <a:cxn ang="0">
                  <a:pos x="220" y="218"/>
                </a:cxn>
                <a:cxn ang="0">
                  <a:pos x="218" y="196"/>
                </a:cxn>
                <a:cxn ang="0">
                  <a:pos x="162" y="174"/>
                </a:cxn>
                <a:cxn ang="0">
                  <a:pos x="124" y="210"/>
                </a:cxn>
                <a:cxn ang="0">
                  <a:pos x="130" y="234"/>
                </a:cxn>
                <a:cxn ang="0">
                  <a:pos x="116" y="254"/>
                </a:cxn>
                <a:cxn ang="0">
                  <a:pos x="98" y="260"/>
                </a:cxn>
                <a:cxn ang="0">
                  <a:pos x="74" y="250"/>
                </a:cxn>
                <a:cxn ang="0">
                  <a:pos x="64" y="228"/>
                </a:cxn>
                <a:cxn ang="0">
                  <a:pos x="304" y="80"/>
                </a:cxn>
                <a:cxn ang="0">
                  <a:pos x="314" y="86"/>
                </a:cxn>
                <a:cxn ang="0">
                  <a:pos x="326" y="76"/>
                </a:cxn>
                <a:cxn ang="0">
                  <a:pos x="318" y="66"/>
                </a:cxn>
                <a:cxn ang="0">
                  <a:pos x="306" y="68"/>
                </a:cxn>
                <a:cxn ang="0">
                  <a:pos x="238" y="206"/>
                </a:cxn>
                <a:cxn ang="0">
                  <a:pos x="244" y="216"/>
                </a:cxn>
                <a:cxn ang="0">
                  <a:pos x="256" y="214"/>
                </a:cxn>
                <a:cxn ang="0">
                  <a:pos x="260" y="202"/>
                </a:cxn>
                <a:cxn ang="0">
                  <a:pos x="250" y="196"/>
                </a:cxn>
                <a:cxn ang="0">
                  <a:pos x="238" y="206"/>
                </a:cxn>
                <a:cxn ang="0">
                  <a:pos x="152" y="146"/>
                </a:cxn>
                <a:cxn ang="0">
                  <a:pos x="162" y="152"/>
                </a:cxn>
                <a:cxn ang="0">
                  <a:pos x="174" y="142"/>
                </a:cxn>
                <a:cxn ang="0">
                  <a:pos x="166" y="130"/>
                </a:cxn>
                <a:cxn ang="0">
                  <a:pos x="154" y="134"/>
                </a:cxn>
                <a:cxn ang="0">
                  <a:pos x="86" y="228"/>
                </a:cxn>
                <a:cxn ang="0">
                  <a:pos x="92" y="238"/>
                </a:cxn>
                <a:cxn ang="0">
                  <a:pos x="104" y="236"/>
                </a:cxn>
                <a:cxn ang="0">
                  <a:pos x="108" y="224"/>
                </a:cxn>
                <a:cxn ang="0">
                  <a:pos x="98" y="218"/>
                </a:cxn>
                <a:cxn ang="0">
                  <a:pos x="86" y="228"/>
                </a:cxn>
              </a:cxnLst>
              <a:rect l="0" t="0" r="r" b="b"/>
              <a:pathLst>
                <a:path w="346" h="348">
                  <a:moveTo>
                    <a:pt x="22" y="326"/>
                  </a:moveTo>
                  <a:lnTo>
                    <a:pt x="346" y="326"/>
                  </a:lnTo>
                  <a:lnTo>
                    <a:pt x="346" y="348"/>
                  </a:lnTo>
                  <a:lnTo>
                    <a:pt x="0" y="348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64"/>
                  </a:lnTo>
                  <a:lnTo>
                    <a:pt x="42" y="64"/>
                  </a:lnTo>
                  <a:lnTo>
                    <a:pt x="42" y="86"/>
                  </a:lnTo>
                  <a:lnTo>
                    <a:pt x="22" y="86"/>
                  </a:lnTo>
                  <a:lnTo>
                    <a:pt x="22" y="130"/>
                  </a:lnTo>
                  <a:lnTo>
                    <a:pt x="42" y="130"/>
                  </a:lnTo>
                  <a:lnTo>
                    <a:pt x="42" y="152"/>
                  </a:lnTo>
                  <a:lnTo>
                    <a:pt x="22" y="152"/>
                  </a:lnTo>
                  <a:lnTo>
                    <a:pt x="22" y="196"/>
                  </a:lnTo>
                  <a:lnTo>
                    <a:pt x="42" y="196"/>
                  </a:lnTo>
                  <a:lnTo>
                    <a:pt x="42" y="218"/>
                  </a:lnTo>
                  <a:lnTo>
                    <a:pt x="22" y="218"/>
                  </a:lnTo>
                  <a:lnTo>
                    <a:pt x="22" y="260"/>
                  </a:lnTo>
                  <a:lnTo>
                    <a:pt x="42" y="260"/>
                  </a:lnTo>
                  <a:lnTo>
                    <a:pt x="42" y="282"/>
                  </a:lnTo>
                  <a:lnTo>
                    <a:pt x="22" y="282"/>
                  </a:lnTo>
                  <a:lnTo>
                    <a:pt x="22" y="326"/>
                  </a:lnTo>
                  <a:close/>
                  <a:moveTo>
                    <a:pt x="64" y="228"/>
                  </a:moveTo>
                  <a:lnTo>
                    <a:pt x="64" y="228"/>
                  </a:lnTo>
                  <a:lnTo>
                    <a:pt x="66" y="222"/>
                  </a:lnTo>
                  <a:lnTo>
                    <a:pt x="68" y="216"/>
                  </a:lnTo>
                  <a:lnTo>
                    <a:pt x="70" y="210"/>
                  </a:lnTo>
                  <a:lnTo>
                    <a:pt x="74" y="204"/>
                  </a:lnTo>
                  <a:lnTo>
                    <a:pt x="78" y="200"/>
                  </a:lnTo>
                  <a:lnTo>
                    <a:pt x="84" y="198"/>
                  </a:lnTo>
                  <a:lnTo>
                    <a:pt x="90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106" y="196"/>
                  </a:lnTo>
                  <a:lnTo>
                    <a:pt x="136" y="160"/>
                  </a:lnTo>
                  <a:lnTo>
                    <a:pt x="136" y="160"/>
                  </a:lnTo>
                  <a:lnTo>
                    <a:pt x="132" y="15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30" y="134"/>
                  </a:lnTo>
                  <a:lnTo>
                    <a:pt x="132" y="128"/>
                  </a:lnTo>
                  <a:lnTo>
                    <a:pt x="136" y="122"/>
                  </a:lnTo>
                  <a:lnTo>
                    <a:pt x="140" y="118"/>
                  </a:lnTo>
                  <a:lnTo>
                    <a:pt x="144" y="114"/>
                  </a:lnTo>
                  <a:lnTo>
                    <a:pt x="150" y="110"/>
                  </a:lnTo>
                  <a:lnTo>
                    <a:pt x="156" y="110"/>
                  </a:lnTo>
                  <a:lnTo>
                    <a:pt x="162" y="108"/>
                  </a:lnTo>
                  <a:lnTo>
                    <a:pt x="162" y="108"/>
                  </a:lnTo>
                  <a:lnTo>
                    <a:pt x="168" y="110"/>
                  </a:lnTo>
                  <a:lnTo>
                    <a:pt x="174" y="110"/>
                  </a:lnTo>
                  <a:lnTo>
                    <a:pt x="180" y="114"/>
                  </a:lnTo>
                  <a:lnTo>
                    <a:pt x="186" y="118"/>
                  </a:lnTo>
                  <a:lnTo>
                    <a:pt x="190" y="122"/>
                  </a:lnTo>
                  <a:lnTo>
                    <a:pt x="192" y="128"/>
                  </a:lnTo>
                  <a:lnTo>
                    <a:pt x="194" y="134"/>
                  </a:lnTo>
                  <a:lnTo>
                    <a:pt x="194" y="142"/>
                  </a:lnTo>
                  <a:lnTo>
                    <a:pt x="194" y="142"/>
                  </a:lnTo>
                  <a:lnTo>
                    <a:pt x="194" y="150"/>
                  </a:lnTo>
                  <a:lnTo>
                    <a:pt x="232" y="180"/>
                  </a:lnTo>
                  <a:lnTo>
                    <a:pt x="232" y="180"/>
                  </a:lnTo>
                  <a:lnTo>
                    <a:pt x="240" y="176"/>
                  </a:lnTo>
                  <a:lnTo>
                    <a:pt x="250" y="174"/>
                  </a:lnTo>
                  <a:lnTo>
                    <a:pt x="250" y="174"/>
                  </a:lnTo>
                  <a:lnTo>
                    <a:pt x="254" y="174"/>
                  </a:lnTo>
                  <a:lnTo>
                    <a:pt x="290" y="98"/>
                  </a:lnTo>
                  <a:lnTo>
                    <a:pt x="290" y="98"/>
                  </a:lnTo>
                  <a:lnTo>
                    <a:pt x="284" y="88"/>
                  </a:lnTo>
                  <a:lnTo>
                    <a:pt x="282" y="82"/>
                  </a:lnTo>
                  <a:lnTo>
                    <a:pt x="282" y="76"/>
                  </a:lnTo>
                  <a:lnTo>
                    <a:pt x="282" y="76"/>
                  </a:lnTo>
                  <a:lnTo>
                    <a:pt x="282" y="70"/>
                  </a:lnTo>
                  <a:lnTo>
                    <a:pt x="284" y="64"/>
                  </a:lnTo>
                  <a:lnTo>
                    <a:pt x="288" y="58"/>
                  </a:lnTo>
                  <a:lnTo>
                    <a:pt x="292" y="52"/>
                  </a:lnTo>
                  <a:lnTo>
                    <a:pt x="296" y="48"/>
                  </a:lnTo>
                  <a:lnTo>
                    <a:pt x="302" y="46"/>
                  </a:lnTo>
                  <a:lnTo>
                    <a:pt x="308" y="44"/>
                  </a:lnTo>
                  <a:lnTo>
                    <a:pt x="314" y="44"/>
                  </a:lnTo>
                  <a:lnTo>
                    <a:pt x="314" y="44"/>
                  </a:lnTo>
                  <a:lnTo>
                    <a:pt x="320" y="44"/>
                  </a:lnTo>
                  <a:lnTo>
                    <a:pt x="328" y="46"/>
                  </a:lnTo>
                  <a:lnTo>
                    <a:pt x="332" y="48"/>
                  </a:lnTo>
                  <a:lnTo>
                    <a:pt x="338" y="52"/>
                  </a:lnTo>
                  <a:lnTo>
                    <a:pt x="342" y="58"/>
                  </a:lnTo>
                  <a:lnTo>
                    <a:pt x="344" y="64"/>
                  </a:lnTo>
                  <a:lnTo>
                    <a:pt x="346" y="70"/>
                  </a:lnTo>
                  <a:lnTo>
                    <a:pt x="346" y="76"/>
                  </a:lnTo>
                  <a:lnTo>
                    <a:pt x="346" y="76"/>
                  </a:lnTo>
                  <a:lnTo>
                    <a:pt x="346" y="82"/>
                  </a:lnTo>
                  <a:lnTo>
                    <a:pt x="344" y="88"/>
                  </a:lnTo>
                  <a:lnTo>
                    <a:pt x="342" y="94"/>
                  </a:lnTo>
                  <a:lnTo>
                    <a:pt x="338" y="98"/>
                  </a:lnTo>
                  <a:lnTo>
                    <a:pt x="332" y="102"/>
                  </a:lnTo>
                  <a:lnTo>
                    <a:pt x="328" y="106"/>
                  </a:lnTo>
                  <a:lnTo>
                    <a:pt x="320" y="108"/>
                  </a:lnTo>
                  <a:lnTo>
                    <a:pt x="314" y="108"/>
                  </a:lnTo>
                  <a:lnTo>
                    <a:pt x="314" y="108"/>
                  </a:lnTo>
                  <a:lnTo>
                    <a:pt x="310" y="108"/>
                  </a:lnTo>
                  <a:lnTo>
                    <a:pt x="272" y="184"/>
                  </a:lnTo>
                  <a:lnTo>
                    <a:pt x="272" y="184"/>
                  </a:lnTo>
                  <a:lnTo>
                    <a:pt x="280" y="194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06"/>
                  </a:lnTo>
                  <a:lnTo>
                    <a:pt x="282" y="212"/>
                  </a:lnTo>
                  <a:lnTo>
                    <a:pt x="280" y="218"/>
                  </a:lnTo>
                  <a:lnTo>
                    <a:pt x="276" y="224"/>
                  </a:lnTo>
                  <a:lnTo>
                    <a:pt x="272" y="230"/>
                  </a:lnTo>
                  <a:lnTo>
                    <a:pt x="268" y="234"/>
                  </a:lnTo>
                  <a:lnTo>
                    <a:pt x="262" y="236"/>
                  </a:lnTo>
                  <a:lnTo>
                    <a:pt x="256" y="238"/>
                  </a:lnTo>
                  <a:lnTo>
                    <a:pt x="250" y="238"/>
                  </a:lnTo>
                  <a:lnTo>
                    <a:pt x="250" y="238"/>
                  </a:lnTo>
                  <a:lnTo>
                    <a:pt x="242" y="238"/>
                  </a:lnTo>
                  <a:lnTo>
                    <a:pt x="236" y="236"/>
                  </a:lnTo>
                  <a:lnTo>
                    <a:pt x="230" y="234"/>
                  </a:lnTo>
                  <a:lnTo>
                    <a:pt x="226" y="230"/>
                  </a:lnTo>
                  <a:lnTo>
                    <a:pt x="222" y="224"/>
                  </a:lnTo>
                  <a:lnTo>
                    <a:pt x="220" y="218"/>
                  </a:lnTo>
                  <a:lnTo>
                    <a:pt x="218" y="212"/>
                  </a:lnTo>
                  <a:lnTo>
                    <a:pt x="216" y="206"/>
                  </a:lnTo>
                  <a:lnTo>
                    <a:pt x="216" y="206"/>
                  </a:lnTo>
                  <a:lnTo>
                    <a:pt x="218" y="196"/>
                  </a:lnTo>
                  <a:lnTo>
                    <a:pt x="180" y="168"/>
                  </a:lnTo>
                  <a:lnTo>
                    <a:pt x="180" y="168"/>
                  </a:lnTo>
                  <a:lnTo>
                    <a:pt x="172" y="172"/>
                  </a:lnTo>
                  <a:lnTo>
                    <a:pt x="162" y="174"/>
                  </a:lnTo>
                  <a:lnTo>
                    <a:pt x="162" y="174"/>
                  </a:lnTo>
                  <a:lnTo>
                    <a:pt x="152" y="172"/>
                  </a:lnTo>
                  <a:lnTo>
                    <a:pt x="124" y="210"/>
                  </a:lnTo>
                  <a:lnTo>
                    <a:pt x="124" y="210"/>
                  </a:lnTo>
                  <a:lnTo>
                    <a:pt x="128" y="218"/>
                  </a:lnTo>
                  <a:lnTo>
                    <a:pt x="130" y="228"/>
                  </a:lnTo>
                  <a:lnTo>
                    <a:pt x="130" y="228"/>
                  </a:lnTo>
                  <a:lnTo>
                    <a:pt x="130" y="234"/>
                  </a:lnTo>
                  <a:lnTo>
                    <a:pt x="128" y="240"/>
                  </a:lnTo>
                  <a:lnTo>
                    <a:pt x="124" y="246"/>
                  </a:lnTo>
                  <a:lnTo>
                    <a:pt x="120" y="250"/>
                  </a:lnTo>
                  <a:lnTo>
                    <a:pt x="116" y="254"/>
                  </a:lnTo>
                  <a:lnTo>
                    <a:pt x="110" y="258"/>
                  </a:lnTo>
                  <a:lnTo>
                    <a:pt x="104" y="260"/>
                  </a:lnTo>
                  <a:lnTo>
                    <a:pt x="98" y="260"/>
                  </a:lnTo>
                  <a:lnTo>
                    <a:pt x="98" y="260"/>
                  </a:lnTo>
                  <a:lnTo>
                    <a:pt x="90" y="260"/>
                  </a:lnTo>
                  <a:lnTo>
                    <a:pt x="84" y="258"/>
                  </a:lnTo>
                  <a:lnTo>
                    <a:pt x="78" y="254"/>
                  </a:lnTo>
                  <a:lnTo>
                    <a:pt x="74" y="250"/>
                  </a:lnTo>
                  <a:lnTo>
                    <a:pt x="70" y="246"/>
                  </a:lnTo>
                  <a:lnTo>
                    <a:pt x="68" y="240"/>
                  </a:lnTo>
                  <a:lnTo>
                    <a:pt x="66" y="234"/>
                  </a:lnTo>
                  <a:lnTo>
                    <a:pt x="64" y="228"/>
                  </a:lnTo>
                  <a:lnTo>
                    <a:pt x="64" y="228"/>
                  </a:lnTo>
                  <a:close/>
                  <a:moveTo>
                    <a:pt x="304" y="76"/>
                  </a:moveTo>
                  <a:lnTo>
                    <a:pt x="304" y="76"/>
                  </a:lnTo>
                  <a:lnTo>
                    <a:pt x="304" y="80"/>
                  </a:lnTo>
                  <a:lnTo>
                    <a:pt x="306" y="84"/>
                  </a:lnTo>
                  <a:lnTo>
                    <a:pt x="310" y="86"/>
                  </a:lnTo>
                  <a:lnTo>
                    <a:pt x="314" y="86"/>
                  </a:lnTo>
                  <a:lnTo>
                    <a:pt x="314" y="86"/>
                  </a:lnTo>
                  <a:lnTo>
                    <a:pt x="318" y="86"/>
                  </a:lnTo>
                  <a:lnTo>
                    <a:pt x="322" y="84"/>
                  </a:lnTo>
                  <a:lnTo>
                    <a:pt x="324" y="80"/>
                  </a:lnTo>
                  <a:lnTo>
                    <a:pt x="326" y="76"/>
                  </a:lnTo>
                  <a:lnTo>
                    <a:pt x="326" y="76"/>
                  </a:lnTo>
                  <a:lnTo>
                    <a:pt x="324" y="72"/>
                  </a:lnTo>
                  <a:lnTo>
                    <a:pt x="322" y="68"/>
                  </a:lnTo>
                  <a:lnTo>
                    <a:pt x="318" y="66"/>
                  </a:lnTo>
                  <a:lnTo>
                    <a:pt x="314" y="64"/>
                  </a:lnTo>
                  <a:lnTo>
                    <a:pt x="314" y="64"/>
                  </a:lnTo>
                  <a:lnTo>
                    <a:pt x="310" y="66"/>
                  </a:lnTo>
                  <a:lnTo>
                    <a:pt x="306" y="68"/>
                  </a:lnTo>
                  <a:lnTo>
                    <a:pt x="304" y="72"/>
                  </a:lnTo>
                  <a:lnTo>
                    <a:pt x="304" y="76"/>
                  </a:lnTo>
                  <a:lnTo>
                    <a:pt x="304" y="76"/>
                  </a:lnTo>
                  <a:close/>
                  <a:moveTo>
                    <a:pt x="238" y="206"/>
                  </a:moveTo>
                  <a:lnTo>
                    <a:pt x="238" y="206"/>
                  </a:lnTo>
                  <a:lnTo>
                    <a:pt x="240" y="210"/>
                  </a:lnTo>
                  <a:lnTo>
                    <a:pt x="242" y="214"/>
                  </a:lnTo>
                  <a:lnTo>
                    <a:pt x="244" y="216"/>
                  </a:lnTo>
                  <a:lnTo>
                    <a:pt x="250" y="218"/>
                  </a:lnTo>
                  <a:lnTo>
                    <a:pt x="250" y="218"/>
                  </a:lnTo>
                  <a:lnTo>
                    <a:pt x="254" y="216"/>
                  </a:lnTo>
                  <a:lnTo>
                    <a:pt x="256" y="214"/>
                  </a:lnTo>
                  <a:lnTo>
                    <a:pt x="260" y="210"/>
                  </a:lnTo>
                  <a:lnTo>
                    <a:pt x="260" y="206"/>
                  </a:lnTo>
                  <a:lnTo>
                    <a:pt x="260" y="206"/>
                  </a:lnTo>
                  <a:lnTo>
                    <a:pt x="260" y="202"/>
                  </a:lnTo>
                  <a:lnTo>
                    <a:pt x="256" y="198"/>
                  </a:lnTo>
                  <a:lnTo>
                    <a:pt x="254" y="196"/>
                  </a:lnTo>
                  <a:lnTo>
                    <a:pt x="250" y="196"/>
                  </a:lnTo>
                  <a:lnTo>
                    <a:pt x="250" y="196"/>
                  </a:lnTo>
                  <a:lnTo>
                    <a:pt x="244" y="196"/>
                  </a:lnTo>
                  <a:lnTo>
                    <a:pt x="242" y="198"/>
                  </a:lnTo>
                  <a:lnTo>
                    <a:pt x="240" y="202"/>
                  </a:lnTo>
                  <a:lnTo>
                    <a:pt x="238" y="206"/>
                  </a:lnTo>
                  <a:lnTo>
                    <a:pt x="238" y="206"/>
                  </a:lnTo>
                  <a:close/>
                  <a:moveTo>
                    <a:pt x="152" y="142"/>
                  </a:moveTo>
                  <a:lnTo>
                    <a:pt x="152" y="142"/>
                  </a:lnTo>
                  <a:lnTo>
                    <a:pt x="152" y="146"/>
                  </a:lnTo>
                  <a:lnTo>
                    <a:pt x="154" y="148"/>
                  </a:lnTo>
                  <a:lnTo>
                    <a:pt x="158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6" y="152"/>
                  </a:lnTo>
                  <a:lnTo>
                    <a:pt x="170" y="148"/>
                  </a:lnTo>
                  <a:lnTo>
                    <a:pt x="172" y="146"/>
                  </a:lnTo>
                  <a:lnTo>
                    <a:pt x="174" y="142"/>
                  </a:lnTo>
                  <a:lnTo>
                    <a:pt x="174" y="142"/>
                  </a:lnTo>
                  <a:lnTo>
                    <a:pt x="172" y="136"/>
                  </a:lnTo>
                  <a:lnTo>
                    <a:pt x="170" y="134"/>
                  </a:lnTo>
                  <a:lnTo>
                    <a:pt x="166" y="130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58" y="130"/>
                  </a:lnTo>
                  <a:lnTo>
                    <a:pt x="154" y="134"/>
                  </a:lnTo>
                  <a:lnTo>
                    <a:pt x="152" y="136"/>
                  </a:lnTo>
                  <a:lnTo>
                    <a:pt x="152" y="142"/>
                  </a:lnTo>
                  <a:lnTo>
                    <a:pt x="152" y="142"/>
                  </a:lnTo>
                  <a:close/>
                  <a:moveTo>
                    <a:pt x="86" y="228"/>
                  </a:moveTo>
                  <a:lnTo>
                    <a:pt x="86" y="228"/>
                  </a:lnTo>
                  <a:lnTo>
                    <a:pt x="88" y="232"/>
                  </a:lnTo>
                  <a:lnTo>
                    <a:pt x="90" y="236"/>
                  </a:lnTo>
                  <a:lnTo>
                    <a:pt x="92" y="238"/>
                  </a:lnTo>
                  <a:lnTo>
                    <a:pt x="98" y="238"/>
                  </a:lnTo>
                  <a:lnTo>
                    <a:pt x="98" y="238"/>
                  </a:lnTo>
                  <a:lnTo>
                    <a:pt x="102" y="238"/>
                  </a:lnTo>
                  <a:lnTo>
                    <a:pt x="104" y="236"/>
                  </a:lnTo>
                  <a:lnTo>
                    <a:pt x="108" y="232"/>
                  </a:lnTo>
                  <a:lnTo>
                    <a:pt x="108" y="228"/>
                  </a:lnTo>
                  <a:lnTo>
                    <a:pt x="108" y="228"/>
                  </a:lnTo>
                  <a:lnTo>
                    <a:pt x="108" y="224"/>
                  </a:lnTo>
                  <a:lnTo>
                    <a:pt x="104" y="220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8" y="218"/>
                  </a:lnTo>
                  <a:lnTo>
                    <a:pt x="92" y="218"/>
                  </a:lnTo>
                  <a:lnTo>
                    <a:pt x="90" y="220"/>
                  </a:lnTo>
                  <a:lnTo>
                    <a:pt x="88" y="224"/>
                  </a:lnTo>
                  <a:lnTo>
                    <a:pt x="86" y="228"/>
                  </a:lnTo>
                  <a:lnTo>
                    <a:pt x="86" y="228"/>
                  </a:lnTo>
                  <a:close/>
                </a:path>
              </a:pathLst>
            </a:custGeom>
            <a:solidFill>
              <a:srgbClr val="AF2F3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zh-CN" altLang="en-US">
                <a:solidFill>
                  <a:prstClr val="black">
                    <a:lumMod val="75000"/>
                    <a:lumOff val="25000"/>
                  </a:prstClr>
                </a:solidFill>
                <a:ea typeface="微软雅黑" panose="020B0503020204020204" charset="-122"/>
              </a:endParaRPr>
            </a:p>
          </p:txBody>
        </p:sp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7794114" y="4633817"/>
              <a:ext cx="2342929" cy="37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ts val="2160"/>
                </a:lnSpc>
              </a:pPr>
              <a:r>
                <a:rPr lang="zh-CN" altLang="en-US" b="1" dirty="0">
                  <a:solidFill>
                    <a:srgbClr val="AF2F3C"/>
                  </a:solidFill>
                  <a:latin typeface="微软雅黑" panose="020B0503020204020204" charset="-122"/>
                  <a:ea typeface="微软雅黑" panose="020B0503020204020204" charset="-122"/>
                </a:rPr>
                <a:t>业务合作常态化</a:t>
              </a:r>
              <a:endParaRPr lang="zh-CN" altLang="en-US" b="1" dirty="0">
                <a:solidFill>
                  <a:srgbClr val="AF2F3C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矩形 7"/>
            <p:cNvSpPr>
              <a:spLocks noChangeArrowheads="1"/>
            </p:cNvSpPr>
            <p:nvPr/>
          </p:nvSpPr>
          <p:spPr bwMode="auto">
            <a:xfrm>
              <a:off x="7794114" y="5019227"/>
              <a:ext cx="3423235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914400">
                <a:lnSpc>
                  <a:spcPts val="1800"/>
                </a:lnSpc>
              </a:pPr>
              <a:r>
                <a:rPr lang="zh-CN" altLang="en-US" sz="1000" b="1" dirty="0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清晰的团队目标。</a:t>
              </a:r>
              <a:r>
                <a:rPr lang="zh-CN" altLang="en-US" sz="1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rPr>
                <a:t>团队制订了明确的愿景或者使命后，要想更好地去实现，作为团队负责人，还要进一步规划与落实团队的目标。</a:t>
              </a:r>
              <a:endPara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065919" y="3366286"/>
            <a:ext cx="4285016" cy="1170240"/>
            <a:chOff x="6932333" y="3316657"/>
            <a:chExt cx="4285016" cy="1170240"/>
          </a:xfrm>
        </p:grpSpPr>
        <p:sp>
          <p:nvSpPr>
            <p:cNvPr id="11" name="文本框 10"/>
            <p:cNvSpPr txBox="1">
              <a:spLocks noChangeArrowheads="1"/>
            </p:cNvSpPr>
            <p:nvPr/>
          </p:nvSpPr>
          <p:spPr bwMode="auto">
            <a:xfrm>
              <a:off x="7794114" y="3316657"/>
              <a:ext cx="2342929" cy="37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ts val="2160"/>
                </a:lnSpc>
              </a:pPr>
              <a:r>
                <a:rPr lang="zh-CN" altLang="en-US" b="1" dirty="0">
                  <a:solidFill>
                    <a:srgbClr val="AF2F3C"/>
                  </a:solidFill>
                  <a:latin typeface="微软雅黑" panose="020B0503020204020204" charset="-122"/>
                  <a:ea typeface="微软雅黑" panose="020B0503020204020204" charset="-122"/>
                </a:rPr>
                <a:t>跨部合作多元化</a:t>
              </a:r>
              <a:endParaRPr lang="zh-CN" altLang="en-US" b="1" dirty="0">
                <a:solidFill>
                  <a:srgbClr val="AF2F3C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矩形 7"/>
            <p:cNvSpPr>
              <a:spLocks noChangeArrowheads="1"/>
            </p:cNvSpPr>
            <p:nvPr/>
          </p:nvSpPr>
          <p:spPr bwMode="auto">
            <a:xfrm>
              <a:off x="7794114" y="3702067"/>
              <a:ext cx="3423235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914400">
                <a:lnSpc>
                  <a:spcPts val="1800"/>
                </a:lnSpc>
              </a:pPr>
              <a:r>
                <a:rPr lang="zh-CN" altLang="en-US" sz="1000" b="1" dirty="0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共同的事业愿景。</a:t>
              </a:r>
              <a:r>
                <a:rPr lang="zh-CN" altLang="en-US" sz="1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一个组织能否一起走的更远、更久，归结于这个团队的信念，组织信念是让团队成员排除万难，风雨同舟，以及上下同欲的前提。</a:t>
              </a:r>
              <a:endParaRPr lang="zh-CN" altLang="en-US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AutoShape 59"/>
            <p:cNvSpPr/>
            <p:nvPr/>
          </p:nvSpPr>
          <p:spPr bwMode="auto">
            <a:xfrm>
              <a:off x="6932333" y="3368370"/>
              <a:ext cx="459958" cy="459171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AF2F3C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微软雅黑" panose="020B0503020204020204" charset="-122"/>
                <a:sym typeface="Gill Sans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04913" y="1710103"/>
            <a:ext cx="5779802" cy="4476491"/>
            <a:chOff x="491859" y="1926875"/>
            <a:chExt cx="5309731" cy="4112418"/>
          </a:xfrm>
        </p:grpSpPr>
        <p:grpSp>
          <p:nvGrpSpPr>
            <p:cNvPr id="14" name="íṧļiḍê"/>
            <p:cNvGrpSpPr/>
            <p:nvPr/>
          </p:nvGrpSpPr>
          <p:grpSpPr bwMode="auto">
            <a:xfrm>
              <a:off x="679143" y="5441280"/>
              <a:ext cx="374618" cy="120274"/>
              <a:chOff x="0" y="0"/>
              <a:chExt cx="438150" cy="114300"/>
            </a:xfrm>
            <a:noFill/>
          </p:grpSpPr>
          <p:sp>
            <p:nvSpPr>
              <p:cNvPr id="15" name="iśḻïde"/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rgbClr val="AF2F3C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sz="2800" dirty="0">
                  <a:latin typeface="Impact" panose="020B0806030902050204" charset="0"/>
                </a:endParaRPr>
              </a:p>
            </p:txBody>
          </p:sp>
          <p:sp>
            <p:nvSpPr>
              <p:cNvPr id="16" name="îṣľïḍê"/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rgbClr val="AF2F3C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sz="2800" dirty="0">
                  <a:latin typeface="Impact" panose="020B0806030902050204" charset="0"/>
                </a:endParaRPr>
              </a:p>
            </p:txBody>
          </p:sp>
        </p:grpSp>
        <p:grpSp>
          <p:nvGrpSpPr>
            <p:cNvPr id="17" name="íšlîḍè"/>
            <p:cNvGrpSpPr/>
            <p:nvPr/>
          </p:nvGrpSpPr>
          <p:grpSpPr bwMode="auto">
            <a:xfrm>
              <a:off x="1680838" y="5400083"/>
              <a:ext cx="374618" cy="120274"/>
              <a:chOff x="0" y="0"/>
              <a:chExt cx="438150" cy="114300"/>
            </a:xfrm>
            <a:noFill/>
          </p:grpSpPr>
          <p:sp>
            <p:nvSpPr>
              <p:cNvPr id="18" name="ïslíḑé"/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rgbClr val="AF2F3C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sz="2800" dirty="0">
                  <a:latin typeface="Impact" panose="020B0806030902050204" charset="0"/>
                </a:endParaRPr>
              </a:p>
            </p:txBody>
          </p:sp>
          <p:sp>
            <p:nvSpPr>
              <p:cNvPr id="19" name="íSḻîḑè"/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rgbClr val="AF2F3C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sz="2800" dirty="0">
                  <a:latin typeface="Impact" panose="020B0806030902050204" charset="0"/>
                </a:endParaRPr>
              </a:p>
            </p:txBody>
          </p:sp>
        </p:grpSp>
        <p:grpSp>
          <p:nvGrpSpPr>
            <p:cNvPr id="20" name="iš1iḓè"/>
            <p:cNvGrpSpPr/>
            <p:nvPr/>
          </p:nvGrpSpPr>
          <p:grpSpPr bwMode="auto">
            <a:xfrm>
              <a:off x="2283483" y="5671807"/>
              <a:ext cx="437058" cy="140321"/>
              <a:chOff x="0" y="0"/>
              <a:chExt cx="438150" cy="114300"/>
            </a:xfrm>
            <a:noFill/>
          </p:grpSpPr>
          <p:sp>
            <p:nvSpPr>
              <p:cNvPr id="21" name="ïslïdê"/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rgbClr val="AF2F3C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sz="2800" dirty="0">
                  <a:latin typeface="Impact" panose="020B0806030902050204" charset="0"/>
                </a:endParaRPr>
              </a:p>
            </p:txBody>
          </p:sp>
          <p:sp>
            <p:nvSpPr>
              <p:cNvPr id="22" name="isḻïḋé"/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rgbClr val="AF2F3C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sz="2800" dirty="0">
                  <a:latin typeface="Impact" panose="020B0806030902050204" charset="0"/>
                </a:endParaRPr>
              </a:p>
            </p:txBody>
          </p:sp>
        </p:grpSp>
        <p:grpSp>
          <p:nvGrpSpPr>
            <p:cNvPr id="23" name="iṣḻiḍè"/>
            <p:cNvGrpSpPr/>
            <p:nvPr/>
          </p:nvGrpSpPr>
          <p:grpSpPr bwMode="auto">
            <a:xfrm>
              <a:off x="3074896" y="5475809"/>
              <a:ext cx="374618" cy="120274"/>
              <a:chOff x="0" y="0"/>
              <a:chExt cx="438150" cy="114300"/>
            </a:xfrm>
            <a:noFill/>
          </p:grpSpPr>
          <p:sp>
            <p:nvSpPr>
              <p:cNvPr id="24" name="îṧlïdè"/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rgbClr val="AF2F3C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sz="2800" dirty="0">
                  <a:latin typeface="Impact" panose="020B0806030902050204" charset="0"/>
                </a:endParaRPr>
              </a:p>
            </p:txBody>
          </p:sp>
          <p:sp>
            <p:nvSpPr>
              <p:cNvPr id="25" name="i$ḷïḑè"/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rgbClr val="AF2F3C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sz="2800" dirty="0">
                  <a:latin typeface="Impact" panose="020B0806030902050204" charset="0"/>
                </a:endParaRPr>
              </a:p>
            </p:txBody>
          </p:sp>
        </p:grpSp>
        <p:grpSp>
          <p:nvGrpSpPr>
            <p:cNvPr id="26" name="iṥľîḓè"/>
            <p:cNvGrpSpPr/>
            <p:nvPr/>
          </p:nvGrpSpPr>
          <p:grpSpPr bwMode="auto">
            <a:xfrm>
              <a:off x="3762803" y="5857772"/>
              <a:ext cx="565381" cy="181521"/>
              <a:chOff x="0" y="0"/>
              <a:chExt cx="438150" cy="114300"/>
            </a:xfrm>
            <a:noFill/>
          </p:grpSpPr>
          <p:sp>
            <p:nvSpPr>
              <p:cNvPr id="27" name="ïsļíḑé"/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rgbClr val="AF2F3C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sz="2800" dirty="0">
                  <a:latin typeface="Impact" panose="020B0806030902050204" charset="0"/>
                </a:endParaRPr>
              </a:p>
            </p:txBody>
          </p:sp>
          <p:sp>
            <p:nvSpPr>
              <p:cNvPr id="28" name="ïṣḷídê"/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rgbClr val="AF2F3C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sz="2800" dirty="0">
                  <a:latin typeface="Impact" panose="020B0806030902050204" charset="0"/>
                </a:endParaRPr>
              </a:p>
            </p:txBody>
          </p:sp>
        </p:grpSp>
        <p:grpSp>
          <p:nvGrpSpPr>
            <p:cNvPr id="29" name="í$1íde"/>
            <p:cNvGrpSpPr/>
            <p:nvPr/>
          </p:nvGrpSpPr>
          <p:grpSpPr bwMode="auto">
            <a:xfrm>
              <a:off x="4502861" y="5105697"/>
              <a:ext cx="374618" cy="120274"/>
              <a:chOff x="0" y="0"/>
              <a:chExt cx="438150" cy="114300"/>
            </a:xfrm>
            <a:noFill/>
          </p:grpSpPr>
          <p:sp>
            <p:nvSpPr>
              <p:cNvPr id="30" name="ïṧļîḑè"/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rgbClr val="AF2F3C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sz="2800" dirty="0">
                  <a:latin typeface="Impact" panose="020B0806030902050204" charset="0"/>
                </a:endParaRPr>
              </a:p>
            </p:txBody>
          </p:sp>
          <p:sp>
            <p:nvSpPr>
              <p:cNvPr id="31" name="işḻíḓé"/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rgbClr val="AF2F3C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sz="2800" dirty="0">
                  <a:latin typeface="Impact" panose="020B0806030902050204" charset="0"/>
                </a:endParaRPr>
              </a:p>
            </p:txBody>
          </p:sp>
        </p:grpSp>
        <p:grpSp>
          <p:nvGrpSpPr>
            <p:cNvPr id="32" name="íṧ1íḓe"/>
            <p:cNvGrpSpPr/>
            <p:nvPr/>
          </p:nvGrpSpPr>
          <p:grpSpPr bwMode="auto">
            <a:xfrm>
              <a:off x="5215448" y="5335114"/>
              <a:ext cx="374618" cy="120274"/>
              <a:chOff x="0" y="0"/>
              <a:chExt cx="438150" cy="114300"/>
            </a:xfrm>
            <a:noFill/>
          </p:grpSpPr>
          <p:sp>
            <p:nvSpPr>
              <p:cNvPr id="33" name="îśḻîḍè"/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rgbClr val="AF2F3C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sz="2800" dirty="0">
                  <a:latin typeface="Impact" panose="020B0806030902050204" charset="0"/>
                </a:endParaRPr>
              </a:p>
            </p:txBody>
          </p:sp>
          <p:sp>
            <p:nvSpPr>
              <p:cNvPr id="34" name="îşļïďê"/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rgbClr val="AF2F3C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sz="2800" dirty="0">
                  <a:latin typeface="Impact" panose="020B0806030902050204" charset="0"/>
                </a:endParaRPr>
              </a:p>
            </p:txBody>
          </p:sp>
        </p:grpSp>
        <p:cxnSp>
          <p:nvCxnSpPr>
            <p:cNvPr id="35" name="直接连接符 34"/>
            <p:cNvCxnSpPr>
              <a:cxnSpLocks noChangeShapeType="1"/>
              <a:stCxn id="15" idx="6"/>
              <a:endCxn id="18" idx="2"/>
            </p:cNvCxnSpPr>
            <p:nvPr/>
          </p:nvCxnSpPr>
          <p:spPr bwMode="auto">
            <a:xfrm flipV="1">
              <a:off x="1053760" y="5460220"/>
              <a:ext cx="627077" cy="41197"/>
            </a:xfrm>
            <a:prstGeom prst="line">
              <a:avLst/>
            </a:prstGeom>
            <a:noFill/>
            <a:ln w="12700" cap="flat" cmpd="sng">
              <a:solidFill>
                <a:srgbClr val="AF2F3C"/>
              </a:solidFill>
              <a:bevel/>
            </a:ln>
          </p:spPr>
        </p:cxnSp>
        <p:cxnSp>
          <p:nvCxnSpPr>
            <p:cNvPr id="36" name="直接连接符 35"/>
            <p:cNvCxnSpPr>
              <a:cxnSpLocks noChangeShapeType="1"/>
              <a:stCxn id="18" idx="5"/>
              <a:endCxn id="21" idx="1"/>
            </p:cNvCxnSpPr>
            <p:nvPr/>
          </p:nvCxnSpPr>
          <p:spPr bwMode="auto">
            <a:xfrm>
              <a:off x="2000592" y="5502743"/>
              <a:ext cx="346894" cy="189614"/>
            </a:xfrm>
            <a:prstGeom prst="line">
              <a:avLst/>
            </a:prstGeom>
            <a:noFill/>
            <a:ln w="12700" cap="flat" cmpd="sng">
              <a:solidFill>
                <a:srgbClr val="AF2F3C"/>
              </a:solidFill>
              <a:bevel/>
            </a:ln>
          </p:spPr>
        </p:cxnSp>
        <p:sp>
          <p:nvSpPr>
            <p:cNvPr id="37" name="iṧļídé"/>
            <p:cNvSpPr/>
            <p:nvPr/>
          </p:nvSpPr>
          <p:spPr bwMode="auto">
            <a:xfrm flipV="1">
              <a:off x="2654028" y="5578467"/>
              <a:ext cx="475729" cy="113888"/>
            </a:xfrm>
            <a:prstGeom prst="line">
              <a:avLst/>
            </a:prstGeom>
            <a:noFill/>
            <a:ln w="12700" cap="flat" cmpd="sng">
              <a:solidFill>
                <a:srgbClr val="AF2F3C"/>
              </a:solidFill>
              <a:bevel/>
            </a:ln>
          </p:spPr>
          <p:txBody>
            <a:bodyPr anchor="ctr"/>
            <a:lstStyle/>
            <a:p>
              <a:pPr algn="ctr"/>
              <a:endParaRPr sz="2800" dirty="0">
                <a:latin typeface="Impact" panose="020B0806030902050204" charset="0"/>
              </a:endParaRPr>
            </a:p>
          </p:txBody>
        </p:sp>
        <p:sp>
          <p:nvSpPr>
            <p:cNvPr id="38" name="ïsḷide"/>
            <p:cNvSpPr/>
            <p:nvPr/>
          </p:nvSpPr>
          <p:spPr bwMode="auto">
            <a:xfrm>
              <a:off x="3394652" y="5578467"/>
              <a:ext cx="545992" cy="323129"/>
            </a:xfrm>
            <a:prstGeom prst="line">
              <a:avLst/>
            </a:prstGeom>
            <a:noFill/>
            <a:ln w="12700" cap="flat" cmpd="sng">
              <a:solidFill>
                <a:srgbClr val="AF2F3C"/>
              </a:solidFill>
              <a:bevel/>
            </a:ln>
          </p:spPr>
          <p:txBody>
            <a:bodyPr anchor="ctr"/>
            <a:lstStyle/>
            <a:p>
              <a:pPr algn="ctr"/>
              <a:endParaRPr sz="2800" dirty="0">
                <a:latin typeface="Impact" panose="020B0806030902050204" charset="0"/>
              </a:endParaRPr>
            </a:p>
          </p:txBody>
        </p:sp>
        <p:cxnSp>
          <p:nvCxnSpPr>
            <p:cNvPr id="39" name="直接连接符 38"/>
            <p:cNvCxnSpPr>
              <a:cxnSpLocks noChangeShapeType="1"/>
              <a:stCxn id="27" idx="7"/>
              <a:endCxn id="33" idx="3"/>
            </p:cNvCxnSpPr>
            <p:nvPr/>
          </p:nvCxnSpPr>
          <p:spPr bwMode="auto">
            <a:xfrm flipV="1">
              <a:off x="4245386" y="5437773"/>
              <a:ext cx="1024924" cy="446579"/>
            </a:xfrm>
            <a:prstGeom prst="line">
              <a:avLst/>
            </a:prstGeom>
            <a:noFill/>
            <a:ln w="12700" cap="flat" cmpd="sng">
              <a:solidFill>
                <a:srgbClr val="AF2F3C"/>
              </a:solidFill>
              <a:bevel/>
            </a:ln>
          </p:spPr>
        </p:cxnSp>
        <p:cxnSp>
          <p:nvCxnSpPr>
            <p:cNvPr id="40" name="直接连接符 39"/>
            <p:cNvCxnSpPr>
              <a:cxnSpLocks noChangeShapeType="1"/>
              <a:stCxn id="33" idx="1"/>
              <a:endCxn id="30" idx="5"/>
            </p:cNvCxnSpPr>
            <p:nvPr/>
          </p:nvCxnSpPr>
          <p:spPr bwMode="auto">
            <a:xfrm flipH="1" flipV="1">
              <a:off x="4822615" y="5208357"/>
              <a:ext cx="447694" cy="144370"/>
            </a:xfrm>
            <a:prstGeom prst="line">
              <a:avLst/>
            </a:prstGeom>
            <a:noFill/>
            <a:ln w="12700" cap="flat" cmpd="sng">
              <a:solidFill>
                <a:srgbClr val="AF2F3C"/>
              </a:solidFill>
              <a:bevel/>
            </a:ln>
          </p:spPr>
        </p:cxnSp>
        <p:cxnSp>
          <p:nvCxnSpPr>
            <p:cNvPr id="41" name="直接连接符 40"/>
            <p:cNvCxnSpPr>
              <a:cxnSpLocks noChangeShapeType="1"/>
              <a:stCxn id="24" idx="6"/>
              <a:endCxn id="33" idx="2"/>
            </p:cNvCxnSpPr>
            <p:nvPr/>
          </p:nvCxnSpPr>
          <p:spPr bwMode="auto">
            <a:xfrm flipV="1">
              <a:off x="3449513" y="5395251"/>
              <a:ext cx="1765933" cy="140694"/>
            </a:xfrm>
            <a:prstGeom prst="line">
              <a:avLst/>
            </a:prstGeom>
            <a:noFill/>
            <a:ln w="12700" cap="flat" cmpd="sng">
              <a:solidFill>
                <a:srgbClr val="AF2F3C"/>
              </a:solidFill>
              <a:bevel/>
            </a:ln>
          </p:spPr>
        </p:cxnSp>
        <p:sp>
          <p:nvSpPr>
            <p:cNvPr id="42" name="ïṥļîďé"/>
            <p:cNvSpPr/>
            <p:nvPr/>
          </p:nvSpPr>
          <p:spPr bwMode="auto">
            <a:xfrm flipV="1">
              <a:off x="4138296" y="5220152"/>
              <a:ext cx="512228" cy="649412"/>
            </a:xfrm>
            <a:prstGeom prst="line">
              <a:avLst/>
            </a:prstGeom>
            <a:noFill/>
            <a:ln w="12700" cap="flat" cmpd="sng">
              <a:solidFill>
                <a:srgbClr val="AF2F3C"/>
              </a:solidFill>
              <a:bevel/>
            </a:ln>
          </p:spPr>
          <p:txBody>
            <a:bodyPr anchor="ctr"/>
            <a:lstStyle/>
            <a:p>
              <a:pPr algn="ctr"/>
              <a:endParaRPr sz="2800" dirty="0">
                <a:latin typeface="Impact" panose="020B0806030902050204" charset="0"/>
              </a:endParaRPr>
            </a:p>
          </p:txBody>
        </p:sp>
        <p:sp>
          <p:nvSpPr>
            <p:cNvPr id="43" name="íṥľïďe"/>
            <p:cNvSpPr/>
            <p:nvPr/>
          </p:nvSpPr>
          <p:spPr bwMode="auto">
            <a:xfrm flipV="1">
              <a:off x="1867431" y="4194130"/>
              <a:ext cx="1" cy="1248966"/>
            </a:xfrm>
            <a:prstGeom prst="line">
              <a:avLst/>
            </a:prstGeom>
            <a:ln>
              <a:solidFill>
                <a:srgbClr val="AF2F3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800" dirty="0">
                <a:latin typeface="Impact" panose="020B0806030902050204" charset="0"/>
              </a:endParaRPr>
            </a:p>
          </p:txBody>
        </p:sp>
        <p:sp>
          <p:nvSpPr>
            <p:cNvPr id="44" name="îślíḓe"/>
            <p:cNvSpPr/>
            <p:nvPr/>
          </p:nvSpPr>
          <p:spPr bwMode="auto">
            <a:xfrm>
              <a:off x="1453028" y="3834738"/>
              <a:ext cx="827336" cy="825042"/>
            </a:xfrm>
            <a:prstGeom prst="ellipse">
              <a:avLst/>
            </a:prstGeom>
            <a:solidFill>
              <a:srgbClr val="FFC000"/>
            </a:solidFill>
            <a:ln w="38100" cap="flat" cmpd="sng">
              <a:noFill/>
              <a:bevel/>
            </a:ln>
            <a:effectLst/>
          </p:spPr>
          <p:txBody>
            <a:bodyPr wrap="none" anchor="ctr">
              <a:norm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zh-CN" sz="2000" dirty="0">
                  <a:solidFill>
                    <a:sysClr val="windowText" lastClr="000000"/>
                  </a:solidFill>
                  <a:latin typeface="Impact" panose="020B0806030902050204" charset="0"/>
                </a:rPr>
                <a:t>10K</a:t>
              </a:r>
              <a:endParaRPr lang="zh-CN" altLang="en-US" sz="2000" dirty="0">
                <a:solidFill>
                  <a:sysClr val="windowText" lastClr="000000"/>
                </a:solidFill>
                <a:latin typeface="Impact" panose="020B0806030902050204" charset="0"/>
              </a:endParaRPr>
            </a:p>
          </p:txBody>
        </p:sp>
        <p:sp>
          <p:nvSpPr>
            <p:cNvPr id="45" name="ísḻîḍê"/>
            <p:cNvSpPr/>
            <p:nvPr/>
          </p:nvSpPr>
          <p:spPr bwMode="auto">
            <a:xfrm flipV="1">
              <a:off x="866473" y="4294931"/>
              <a:ext cx="1" cy="1250031"/>
            </a:xfrm>
            <a:prstGeom prst="line">
              <a:avLst/>
            </a:prstGeom>
            <a:ln>
              <a:solidFill>
                <a:srgbClr val="AF2F3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800" dirty="0">
                <a:latin typeface="Impact" panose="020B0806030902050204" charset="0"/>
              </a:endParaRPr>
            </a:p>
          </p:txBody>
        </p:sp>
        <p:sp>
          <p:nvSpPr>
            <p:cNvPr id="46" name="îŝḻíḍé"/>
            <p:cNvSpPr/>
            <p:nvPr/>
          </p:nvSpPr>
          <p:spPr bwMode="auto">
            <a:xfrm>
              <a:off x="491859" y="4103202"/>
              <a:ext cx="805348" cy="802410"/>
            </a:xfrm>
            <a:prstGeom prst="ellipse">
              <a:avLst/>
            </a:prstGeom>
            <a:solidFill>
              <a:srgbClr val="AF2F3C"/>
            </a:solidFill>
            <a:ln w="38100" cap="flat" cmpd="sng">
              <a:noFill/>
              <a:bevel/>
            </a:ln>
            <a:effectLst/>
          </p:spPr>
          <p:txBody>
            <a:bodyPr wrap="none" anchor="ctr">
              <a:norm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zh-CN" sz="2000" dirty="0">
                  <a:solidFill>
                    <a:schemeClr val="bg1">
                      <a:lumMod val="100000"/>
                    </a:schemeClr>
                  </a:solidFill>
                  <a:latin typeface="Impact" panose="020B0806030902050204" charset="0"/>
                </a:rPr>
                <a:t>6K</a:t>
              </a:r>
              <a:endParaRPr lang="zh-CN" altLang="en-US" sz="2000" dirty="0">
                <a:solidFill>
                  <a:schemeClr val="bg1">
                    <a:lumMod val="100000"/>
                  </a:schemeClr>
                </a:solidFill>
                <a:latin typeface="Impact" panose="020B0806030902050204" charset="0"/>
              </a:endParaRPr>
            </a:p>
          </p:txBody>
        </p:sp>
        <p:sp>
          <p:nvSpPr>
            <p:cNvPr id="47" name="iślïďê"/>
            <p:cNvSpPr/>
            <p:nvPr/>
          </p:nvSpPr>
          <p:spPr bwMode="auto">
            <a:xfrm flipV="1">
              <a:off x="3259318" y="3652501"/>
              <a:ext cx="1" cy="1855719"/>
            </a:xfrm>
            <a:prstGeom prst="line">
              <a:avLst/>
            </a:prstGeom>
            <a:ln>
              <a:solidFill>
                <a:srgbClr val="AF2F3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800" dirty="0">
                <a:latin typeface="Impact" panose="020B0806030902050204" charset="0"/>
              </a:endParaRPr>
            </a:p>
          </p:txBody>
        </p:sp>
        <p:sp>
          <p:nvSpPr>
            <p:cNvPr id="48" name="ïs1ïḍè"/>
            <p:cNvSpPr/>
            <p:nvPr/>
          </p:nvSpPr>
          <p:spPr bwMode="auto">
            <a:xfrm>
              <a:off x="2841700" y="3350507"/>
              <a:ext cx="827336" cy="825574"/>
            </a:xfrm>
            <a:prstGeom prst="ellipse">
              <a:avLst/>
            </a:prstGeom>
            <a:solidFill>
              <a:srgbClr val="FFC000"/>
            </a:solidFill>
            <a:ln w="38100" cap="flat" cmpd="sng">
              <a:noFill/>
              <a:bevel/>
            </a:ln>
            <a:effectLst/>
          </p:spPr>
          <p:txBody>
            <a:bodyPr wrap="none" anchor="ctr">
              <a:norm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zh-CN" sz="2000" dirty="0">
                  <a:solidFill>
                    <a:sysClr val="windowText" lastClr="000000"/>
                  </a:solidFill>
                  <a:latin typeface="Impact" panose="020B0806030902050204" charset="0"/>
                </a:rPr>
                <a:t>14K</a:t>
              </a:r>
              <a:endParaRPr lang="zh-CN" altLang="en-US" sz="2000" dirty="0">
                <a:solidFill>
                  <a:sysClr val="windowText" lastClr="000000"/>
                </a:solidFill>
                <a:latin typeface="Impact" panose="020B0806030902050204" charset="0"/>
              </a:endParaRPr>
            </a:p>
          </p:txBody>
        </p:sp>
        <p:sp>
          <p:nvSpPr>
            <p:cNvPr id="49" name="îṡḷíḑê"/>
            <p:cNvSpPr/>
            <p:nvPr/>
          </p:nvSpPr>
          <p:spPr bwMode="auto">
            <a:xfrm flipV="1">
              <a:off x="5403081" y="3383180"/>
              <a:ext cx="1" cy="2006477"/>
            </a:xfrm>
            <a:prstGeom prst="line">
              <a:avLst/>
            </a:prstGeom>
            <a:ln>
              <a:solidFill>
                <a:srgbClr val="AF2F3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800" dirty="0">
                <a:latin typeface="Impact" panose="020B0806030902050204" charset="0"/>
              </a:endParaRPr>
            </a:p>
          </p:txBody>
        </p:sp>
        <p:sp>
          <p:nvSpPr>
            <p:cNvPr id="50" name="íŝlîďê"/>
            <p:cNvSpPr/>
            <p:nvPr/>
          </p:nvSpPr>
          <p:spPr bwMode="auto">
            <a:xfrm>
              <a:off x="4974254" y="2640747"/>
              <a:ext cx="827336" cy="825274"/>
            </a:xfrm>
            <a:prstGeom prst="ellipse">
              <a:avLst/>
            </a:prstGeom>
            <a:solidFill>
              <a:srgbClr val="AF2F3C"/>
            </a:solidFill>
            <a:ln w="38100" cap="flat" cmpd="sng">
              <a:noFill/>
              <a:bevel/>
            </a:ln>
            <a:effectLst/>
          </p:spPr>
          <p:txBody>
            <a:bodyPr wrap="none" anchor="ctr">
              <a:norm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zh-CN" sz="2000" dirty="0">
                  <a:solidFill>
                    <a:schemeClr val="bg1">
                      <a:lumMod val="100000"/>
                    </a:schemeClr>
                  </a:solidFill>
                  <a:latin typeface="Impact" panose="020B0806030902050204" charset="0"/>
                </a:rPr>
                <a:t>15K</a:t>
              </a:r>
              <a:endParaRPr lang="zh-CN" altLang="en-US" sz="2000" dirty="0">
                <a:solidFill>
                  <a:schemeClr val="bg1">
                    <a:lumMod val="100000"/>
                  </a:schemeClr>
                </a:solidFill>
                <a:latin typeface="Impact" panose="020B0806030902050204" charset="0"/>
              </a:endParaRPr>
            </a:p>
          </p:txBody>
        </p:sp>
        <p:sp>
          <p:nvSpPr>
            <p:cNvPr id="51" name="ís1ïḓe"/>
            <p:cNvSpPr/>
            <p:nvPr/>
          </p:nvSpPr>
          <p:spPr bwMode="auto">
            <a:xfrm flipV="1">
              <a:off x="4036309" y="2882615"/>
              <a:ext cx="1" cy="3066475"/>
            </a:xfrm>
            <a:prstGeom prst="line">
              <a:avLst/>
            </a:prstGeom>
            <a:ln>
              <a:solidFill>
                <a:srgbClr val="AF2F3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800" dirty="0">
                <a:latin typeface="Impact" panose="020B0806030902050204" charset="0"/>
              </a:endParaRPr>
            </a:p>
          </p:txBody>
        </p:sp>
        <p:sp>
          <p:nvSpPr>
            <p:cNvPr id="52" name="ïS1ïḓé"/>
            <p:cNvSpPr/>
            <p:nvPr/>
          </p:nvSpPr>
          <p:spPr bwMode="auto">
            <a:xfrm>
              <a:off x="3550848" y="1926875"/>
              <a:ext cx="957896" cy="95574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 cap="flat" cmpd="sng">
              <a:noFill/>
              <a:bevel/>
            </a:ln>
            <a:effectLst/>
          </p:spPr>
          <p:txBody>
            <a:bodyPr wrap="none" anchor="ctr">
              <a:norm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zh-CN" sz="2000" dirty="0">
                  <a:solidFill>
                    <a:schemeClr val="bg1">
                      <a:lumMod val="100000"/>
                    </a:schemeClr>
                  </a:solidFill>
                  <a:latin typeface="Impact" panose="020B0806030902050204" charset="0"/>
                </a:rPr>
                <a:t>30K</a:t>
              </a:r>
              <a:endParaRPr lang="zh-CN" altLang="en-US" sz="2000" dirty="0">
                <a:solidFill>
                  <a:schemeClr val="bg1">
                    <a:lumMod val="100000"/>
                  </a:schemeClr>
                </a:solidFill>
                <a:latin typeface="Impact" panose="020B0806030902050204" charset="0"/>
              </a:endParaRPr>
            </a:p>
          </p:txBody>
        </p:sp>
        <p:sp>
          <p:nvSpPr>
            <p:cNvPr id="53" name="ïšľíḍé"/>
            <p:cNvSpPr/>
            <p:nvPr/>
          </p:nvSpPr>
          <p:spPr bwMode="auto">
            <a:xfrm flipV="1">
              <a:off x="2502186" y="2696930"/>
              <a:ext cx="1" cy="3028386"/>
            </a:xfrm>
            <a:prstGeom prst="line">
              <a:avLst/>
            </a:prstGeom>
            <a:ln>
              <a:solidFill>
                <a:srgbClr val="AF2F3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800" dirty="0">
                <a:latin typeface="Impact" panose="020B0806030902050204" charset="0"/>
              </a:endParaRPr>
            </a:p>
          </p:txBody>
        </p:sp>
        <p:sp>
          <p:nvSpPr>
            <p:cNvPr id="54" name="iṡḷíde"/>
            <p:cNvSpPr/>
            <p:nvPr/>
          </p:nvSpPr>
          <p:spPr bwMode="auto">
            <a:xfrm>
              <a:off x="2097816" y="2629048"/>
              <a:ext cx="827336" cy="825204"/>
            </a:xfrm>
            <a:prstGeom prst="ellipse">
              <a:avLst/>
            </a:prstGeom>
            <a:solidFill>
              <a:srgbClr val="AF2F3C"/>
            </a:solidFill>
            <a:ln w="38100" cap="flat" cmpd="sng">
              <a:noFill/>
              <a:bevel/>
            </a:ln>
            <a:effectLst/>
          </p:spPr>
          <p:txBody>
            <a:bodyPr wrap="none" anchor="ctr">
              <a:norm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zh-CN" sz="2000" dirty="0">
                  <a:solidFill>
                    <a:schemeClr val="bg1">
                      <a:lumMod val="100000"/>
                    </a:schemeClr>
                  </a:solidFill>
                  <a:latin typeface="Impact" panose="020B0806030902050204" charset="0"/>
                </a:rPr>
                <a:t>16K</a:t>
              </a:r>
              <a:endParaRPr lang="zh-CN" altLang="en-US" sz="2000" dirty="0">
                <a:solidFill>
                  <a:schemeClr val="bg1">
                    <a:lumMod val="100000"/>
                  </a:schemeClr>
                </a:solidFill>
                <a:latin typeface="Impact" panose="020B0806030902050204" charset="0"/>
              </a:endParaRPr>
            </a:p>
          </p:txBody>
        </p:sp>
        <p:sp>
          <p:nvSpPr>
            <p:cNvPr id="55" name="ïṩ1idê"/>
            <p:cNvSpPr/>
            <p:nvPr/>
          </p:nvSpPr>
          <p:spPr bwMode="auto">
            <a:xfrm flipV="1">
              <a:off x="4686389" y="4136542"/>
              <a:ext cx="1" cy="1022661"/>
            </a:xfrm>
            <a:prstGeom prst="line">
              <a:avLst/>
            </a:prstGeom>
            <a:ln>
              <a:solidFill>
                <a:srgbClr val="AF2F3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2800" dirty="0">
                <a:latin typeface="Impact" panose="020B0806030902050204" charset="0"/>
              </a:endParaRPr>
            </a:p>
          </p:txBody>
        </p:sp>
        <p:sp>
          <p:nvSpPr>
            <p:cNvPr id="56" name="íṩľíḍé"/>
            <p:cNvSpPr/>
            <p:nvPr/>
          </p:nvSpPr>
          <p:spPr bwMode="auto">
            <a:xfrm>
              <a:off x="4228533" y="3547635"/>
              <a:ext cx="905672" cy="902788"/>
            </a:xfrm>
            <a:prstGeom prst="ellipse">
              <a:avLst/>
            </a:prstGeom>
            <a:solidFill>
              <a:srgbClr val="FFC000"/>
            </a:solidFill>
            <a:ln w="38100" cap="flat" cmpd="sng">
              <a:noFill/>
              <a:bevel/>
            </a:ln>
            <a:effectLst/>
          </p:spPr>
          <p:txBody>
            <a:bodyPr wrap="none" anchor="ctr">
              <a:norm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zh-CN" sz="2000" dirty="0">
                  <a:solidFill>
                    <a:sysClr val="windowText" lastClr="000000"/>
                  </a:solidFill>
                  <a:latin typeface="Impact" panose="020B0806030902050204" charset="0"/>
                </a:rPr>
                <a:t>12K</a:t>
              </a:r>
              <a:endParaRPr lang="zh-CN" altLang="en-US" sz="2000" dirty="0">
                <a:solidFill>
                  <a:sysClr val="windowText" lastClr="000000"/>
                </a:solidFill>
                <a:latin typeface="Impact" panose="020B0806030902050204" charset="0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71525" y="1072362"/>
            <a:ext cx="6569075" cy="5187701"/>
            <a:chOff x="523876" y="3855775"/>
            <a:chExt cx="6569075" cy="5187701"/>
          </a:xfrm>
        </p:grpSpPr>
        <p:sp>
          <p:nvSpPr>
            <p:cNvPr id="13" name="矩形 12"/>
            <p:cNvSpPr/>
            <p:nvPr/>
          </p:nvSpPr>
          <p:spPr>
            <a:xfrm>
              <a:off x="523879" y="6156815"/>
              <a:ext cx="58721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5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问题分析建议</a:t>
              </a:r>
              <a:endParaRPr lang="zh-CN" alt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23879" y="7075358"/>
              <a:ext cx="6569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zh-CN" sz="3600" i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Problem Analysis Suggested</a:t>
              </a:r>
              <a:endParaRPr lang="en-US" altLang="zh-CN" sz="36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23876" y="3855775"/>
              <a:ext cx="325596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方正大标宋简体" panose="02010601030101010101" pitchFamily="2" charset="-122"/>
                  <a:ea typeface="方正大标宋简体" panose="02010601030101010101" pitchFamily="2" charset="-122"/>
                  <a:cs typeface="+mn-cs"/>
                </a:rPr>
                <a:t>肆</a:t>
              </a:r>
              <a:endParaRPr kumimoji="0" lang="zh-CN" altLang="en-US" sz="13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方正大标宋简体" panose="02010601030101010101" pitchFamily="2" charset="-122"/>
                <a:ea typeface="方正大标宋简体" panose="02010601030101010101" pitchFamily="2" charset="-122"/>
                <a:cs typeface="+mn-cs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23876" y="8053461"/>
              <a:ext cx="2196972" cy="990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ts val="35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面临问题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  <a:p>
              <a:pPr marL="285750" indent="-285750">
                <a:lnSpc>
                  <a:spcPts val="35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解决方案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960411" y="8053461"/>
              <a:ext cx="2196972" cy="990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ts val="35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具体措施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  <a:p>
              <a:pPr marL="285750" indent="-285750">
                <a:lnSpc>
                  <a:spcPts val="35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预期效果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面临问题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grpSp>
        <p:nvGrpSpPr>
          <p:cNvPr id="6" name="îṣḻîḍe"/>
          <p:cNvGrpSpPr/>
          <p:nvPr/>
        </p:nvGrpSpPr>
        <p:grpSpPr>
          <a:xfrm>
            <a:off x="783123" y="1618101"/>
            <a:ext cx="4355378" cy="4620558"/>
            <a:chOff x="3872921" y="1852424"/>
            <a:chExt cx="4036216" cy="4281964"/>
          </a:xfrm>
        </p:grpSpPr>
        <p:grpSp>
          <p:nvGrpSpPr>
            <p:cNvPr id="42" name="îsļïḋe"/>
            <p:cNvGrpSpPr/>
            <p:nvPr/>
          </p:nvGrpSpPr>
          <p:grpSpPr>
            <a:xfrm>
              <a:off x="3872921" y="4112842"/>
              <a:ext cx="4036216" cy="2021546"/>
              <a:chOff x="4063208" y="4258807"/>
              <a:chExt cx="4184972" cy="2090401"/>
            </a:xfrm>
          </p:grpSpPr>
          <p:sp>
            <p:nvSpPr>
              <p:cNvPr id="58" name="ïś1idê"/>
              <p:cNvSpPr/>
              <p:nvPr/>
            </p:nvSpPr>
            <p:spPr bwMode="auto">
              <a:xfrm>
                <a:off x="6155277" y="4747818"/>
                <a:ext cx="2092903" cy="1601389"/>
              </a:xfrm>
              <a:custGeom>
                <a:avLst/>
                <a:gdLst>
                  <a:gd name="T0" fmla="*/ 1990605 w 21600"/>
                  <a:gd name="T1" fmla="*/ 1523119 h 21600"/>
                  <a:gd name="T2" fmla="*/ 1990605 w 21600"/>
                  <a:gd name="T3" fmla="*/ 1523119 h 21600"/>
                  <a:gd name="T4" fmla="*/ 1990605 w 21600"/>
                  <a:gd name="T5" fmla="*/ 1523119 h 21600"/>
                  <a:gd name="T6" fmla="*/ 1990605 w 21600"/>
                  <a:gd name="T7" fmla="*/ 15231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858" y="0"/>
                    </a:moveTo>
                    <a:lnTo>
                      <a:pt x="0" y="8486"/>
                    </a:lnTo>
                    <a:lnTo>
                      <a:pt x="0" y="21599"/>
                    </a:lnTo>
                    <a:lnTo>
                      <a:pt x="21599" y="10727"/>
                    </a:lnTo>
                    <a:lnTo>
                      <a:pt x="16858" y="0"/>
                    </a:lnTo>
                    <a:close/>
                  </a:path>
                </a:pathLst>
              </a:custGeom>
              <a:solidFill>
                <a:srgbClr val="88242E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59" name="ï$liḍe"/>
              <p:cNvSpPr/>
              <p:nvPr/>
            </p:nvSpPr>
            <p:spPr bwMode="auto">
              <a:xfrm>
                <a:off x="4519674" y="4258807"/>
                <a:ext cx="3272039" cy="1136576"/>
              </a:xfrm>
              <a:custGeom>
                <a:avLst/>
                <a:gdLst>
                  <a:gd name="T0" fmla="*/ 3112106 w 21600"/>
                  <a:gd name="T1" fmla="*/ 1081025 h 21600"/>
                  <a:gd name="T2" fmla="*/ 3112106 w 21600"/>
                  <a:gd name="T3" fmla="*/ 1081025 h 21600"/>
                  <a:gd name="T4" fmla="*/ 3112106 w 21600"/>
                  <a:gd name="T5" fmla="*/ 1081025 h 21600"/>
                  <a:gd name="T6" fmla="*/ 3112106 w 21600"/>
                  <a:gd name="T7" fmla="*/ 108102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rgbClr val="5D191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60" name="íšliďè"/>
              <p:cNvSpPr/>
              <p:nvPr/>
            </p:nvSpPr>
            <p:spPr bwMode="auto">
              <a:xfrm>
                <a:off x="4063208" y="4747819"/>
                <a:ext cx="2092903" cy="1601389"/>
              </a:xfrm>
              <a:custGeom>
                <a:avLst/>
                <a:gdLst>
                  <a:gd name="T0" fmla="*/ 1990605 w 21600"/>
                  <a:gd name="T1" fmla="*/ 1523119 h 21600"/>
                  <a:gd name="T2" fmla="*/ 1990605 w 21600"/>
                  <a:gd name="T3" fmla="*/ 1523119 h 21600"/>
                  <a:gd name="T4" fmla="*/ 1990605 w 21600"/>
                  <a:gd name="T5" fmla="*/ 1523119 h 21600"/>
                  <a:gd name="T6" fmla="*/ 1990605 w 21600"/>
                  <a:gd name="T7" fmla="*/ 15231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741" y="0"/>
                    </a:moveTo>
                    <a:lnTo>
                      <a:pt x="0" y="10727"/>
                    </a:lnTo>
                    <a:lnTo>
                      <a:pt x="21599" y="21599"/>
                    </a:lnTo>
                    <a:lnTo>
                      <a:pt x="21599" y="8486"/>
                    </a:lnTo>
                    <a:lnTo>
                      <a:pt x="4741" y="0"/>
                    </a:lnTo>
                    <a:close/>
                  </a:path>
                </a:pathLst>
              </a:custGeom>
              <a:solidFill>
                <a:srgbClr val="AF2F3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grpSp>
          <p:nvGrpSpPr>
            <p:cNvPr id="43" name="íṧ1ídé"/>
            <p:cNvGrpSpPr/>
            <p:nvPr/>
          </p:nvGrpSpPr>
          <p:grpSpPr>
            <a:xfrm>
              <a:off x="4408133" y="3325204"/>
              <a:ext cx="2965796" cy="1674533"/>
              <a:chOff x="4618144" y="3444343"/>
              <a:chExt cx="3075100" cy="1731570"/>
            </a:xfrm>
          </p:grpSpPr>
          <p:sp>
            <p:nvSpPr>
              <p:cNvPr id="55" name="iṣ1ïḍé"/>
              <p:cNvSpPr/>
              <p:nvPr/>
            </p:nvSpPr>
            <p:spPr bwMode="auto">
              <a:xfrm>
                <a:off x="5049576" y="3444343"/>
                <a:ext cx="2212236" cy="768567"/>
              </a:xfrm>
              <a:custGeom>
                <a:avLst/>
                <a:gdLst>
                  <a:gd name="T0" fmla="*/ 2104537 w 21600"/>
                  <a:gd name="T1" fmla="*/ 731139 h 21600"/>
                  <a:gd name="T2" fmla="*/ 2104537 w 21600"/>
                  <a:gd name="T3" fmla="*/ 731139 h 21600"/>
                  <a:gd name="T4" fmla="*/ 2104537 w 21600"/>
                  <a:gd name="T5" fmla="*/ 731139 h 21600"/>
                  <a:gd name="T6" fmla="*/ 2104537 w 21600"/>
                  <a:gd name="T7" fmla="*/ 73113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56" name="îslîḍé"/>
              <p:cNvSpPr/>
              <p:nvPr/>
            </p:nvSpPr>
            <p:spPr bwMode="auto">
              <a:xfrm>
                <a:off x="6155277" y="3788988"/>
                <a:ext cx="1537967" cy="1386925"/>
              </a:xfrm>
              <a:custGeom>
                <a:avLst/>
                <a:gdLst>
                  <a:gd name="T0" fmla="*/ 1463094 w 21600"/>
                  <a:gd name="T1" fmla="*/ 1319385 h 21600"/>
                  <a:gd name="T2" fmla="*/ 1463094 w 21600"/>
                  <a:gd name="T3" fmla="*/ 1319385 h 21600"/>
                  <a:gd name="T4" fmla="*/ 1463094 w 21600"/>
                  <a:gd name="T5" fmla="*/ 1319385 h 21600"/>
                  <a:gd name="T6" fmla="*/ 1463094 w 21600"/>
                  <a:gd name="T7" fmla="*/ 131938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151" y="0"/>
                    </a:moveTo>
                    <a:lnTo>
                      <a:pt x="0" y="6467"/>
                    </a:lnTo>
                    <a:lnTo>
                      <a:pt x="0" y="21599"/>
                    </a:lnTo>
                    <a:lnTo>
                      <a:pt x="21599" y="12378"/>
                    </a:lnTo>
                    <a:lnTo>
                      <a:pt x="15151" y="0"/>
                    </a:lnTo>
                    <a:close/>
                  </a:path>
                </a:pathLst>
              </a:custGeom>
              <a:solidFill>
                <a:srgbClr val="C39710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57" name="îṩ1íḑè"/>
              <p:cNvSpPr/>
              <p:nvPr/>
            </p:nvSpPr>
            <p:spPr bwMode="auto">
              <a:xfrm>
                <a:off x="4618144" y="3788988"/>
                <a:ext cx="1537967" cy="1386925"/>
              </a:xfrm>
              <a:custGeom>
                <a:avLst/>
                <a:gdLst>
                  <a:gd name="T0" fmla="*/ 1463094 w 21600"/>
                  <a:gd name="T1" fmla="*/ 1319385 h 21600"/>
                  <a:gd name="T2" fmla="*/ 1463094 w 21600"/>
                  <a:gd name="T3" fmla="*/ 1319385 h 21600"/>
                  <a:gd name="T4" fmla="*/ 1463094 w 21600"/>
                  <a:gd name="T5" fmla="*/ 1319385 h 21600"/>
                  <a:gd name="T6" fmla="*/ 1463094 w 21600"/>
                  <a:gd name="T7" fmla="*/ 131938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448" y="0"/>
                    </a:moveTo>
                    <a:lnTo>
                      <a:pt x="0" y="12378"/>
                    </a:lnTo>
                    <a:lnTo>
                      <a:pt x="21599" y="21599"/>
                    </a:lnTo>
                    <a:lnTo>
                      <a:pt x="21599" y="6467"/>
                    </a:lnTo>
                    <a:lnTo>
                      <a:pt x="6448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grpSp>
          <p:nvGrpSpPr>
            <p:cNvPr id="44" name="ïşlïḍê"/>
            <p:cNvGrpSpPr/>
            <p:nvPr/>
          </p:nvGrpSpPr>
          <p:grpSpPr>
            <a:xfrm>
              <a:off x="4928055" y="2593252"/>
              <a:ext cx="1925955" cy="1301697"/>
              <a:chOff x="5157226" y="2687460"/>
              <a:chExt cx="1996937" cy="1346034"/>
            </a:xfrm>
          </p:grpSpPr>
          <p:sp>
            <p:nvSpPr>
              <p:cNvPr id="52" name="îṡļîďè"/>
              <p:cNvSpPr/>
              <p:nvPr/>
            </p:nvSpPr>
            <p:spPr bwMode="auto">
              <a:xfrm>
                <a:off x="5595333" y="2687460"/>
                <a:ext cx="1120722" cy="388873"/>
              </a:xfrm>
              <a:custGeom>
                <a:avLst/>
                <a:gdLst>
                  <a:gd name="T0" fmla="*/ 1065832 w 21600"/>
                  <a:gd name="T1" fmla="*/ 370019 h 21600"/>
                  <a:gd name="T2" fmla="*/ 1065832 w 21600"/>
                  <a:gd name="T3" fmla="*/ 370019 h 21600"/>
                  <a:gd name="T4" fmla="*/ 1065832 w 21600"/>
                  <a:gd name="T5" fmla="*/ 370019 h 21600"/>
                  <a:gd name="T6" fmla="*/ 1065832 w 21600"/>
                  <a:gd name="T7" fmla="*/ 3700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rgbClr val="5D191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53" name="îṧ1îḓe"/>
              <p:cNvSpPr/>
              <p:nvPr/>
            </p:nvSpPr>
            <p:spPr bwMode="auto">
              <a:xfrm>
                <a:off x="6156111" y="2854358"/>
                <a:ext cx="998052" cy="1179136"/>
              </a:xfrm>
              <a:custGeom>
                <a:avLst/>
                <a:gdLst>
                  <a:gd name="T0" fmla="*/ 949170 w 21600"/>
                  <a:gd name="T1" fmla="*/ 1121967 h 21600"/>
                  <a:gd name="T2" fmla="*/ 949170 w 21600"/>
                  <a:gd name="T3" fmla="*/ 1121967 h 21600"/>
                  <a:gd name="T4" fmla="*/ 949170 w 21600"/>
                  <a:gd name="T5" fmla="*/ 1121967 h 21600"/>
                  <a:gd name="T6" fmla="*/ 949170 w 21600"/>
                  <a:gd name="T7" fmla="*/ 11219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1661" y="0"/>
                    </a:moveTo>
                    <a:lnTo>
                      <a:pt x="0" y="3801"/>
                    </a:lnTo>
                    <a:lnTo>
                      <a:pt x="0" y="21600"/>
                    </a:lnTo>
                    <a:lnTo>
                      <a:pt x="21600" y="14559"/>
                    </a:lnTo>
                    <a:lnTo>
                      <a:pt x="11661" y="0"/>
                    </a:lnTo>
                    <a:close/>
                  </a:path>
                </a:pathLst>
              </a:custGeom>
              <a:solidFill>
                <a:srgbClr val="88242E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54" name="ïṩḻïdê"/>
              <p:cNvSpPr/>
              <p:nvPr/>
            </p:nvSpPr>
            <p:spPr bwMode="auto">
              <a:xfrm>
                <a:off x="5157226" y="2854358"/>
                <a:ext cx="998885" cy="1179136"/>
              </a:xfrm>
              <a:custGeom>
                <a:avLst/>
                <a:gdLst>
                  <a:gd name="T0" fmla="*/ 949963 w 21600"/>
                  <a:gd name="T1" fmla="*/ 1121967 h 21600"/>
                  <a:gd name="T2" fmla="*/ 949963 w 21600"/>
                  <a:gd name="T3" fmla="*/ 1121967 h 21600"/>
                  <a:gd name="T4" fmla="*/ 949963 w 21600"/>
                  <a:gd name="T5" fmla="*/ 1121967 h 21600"/>
                  <a:gd name="T6" fmla="*/ 949963 w 21600"/>
                  <a:gd name="T7" fmla="*/ 11219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938" y="0"/>
                    </a:moveTo>
                    <a:lnTo>
                      <a:pt x="0" y="14559"/>
                    </a:lnTo>
                    <a:lnTo>
                      <a:pt x="21600" y="21600"/>
                    </a:lnTo>
                    <a:lnTo>
                      <a:pt x="21600" y="3801"/>
                    </a:lnTo>
                    <a:lnTo>
                      <a:pt x="9938" y="0"/>
                    </a:lnTo>
                    <a:close/>
                  </a:path>
                </a:pathLst>
              </a:custGeom>
              <a:solidFill>
                <a:srgbClr val="AF2F3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grpSp>
          <p:nvGrpSpPr>
            <p:cNvPr id="45" name="îṥḻíḍê"/>
            <p:cNvGrpSpPr/>
            <p:nvPr/>
          </p:nvGrpSpPr>
          <p:grpSpPr>
            <a:xfrm>
              <a:off x="5452798" y="1852424"/>
              <a:ext cx="876459" cy="928860"/>
              <a:chOff x="5701314" y="1921397"/>
              <a:chExt cx="908761" cy="960499"/>
            </a:xfrm>
          </p:grpSpPr>
          <p:sp>
            <p:nvSpPr>
              <p:cNvPr id="50" name="ïşḻíḑê"/>
              <p:cNvSpPr/>
              <p:nvPr/>
            </p:nvSpPr>
            <p:spPr bwMode="auto">
              <a:xfrm>
                <a:off x="6155278" y="1921397"/>
                <a:ext cx="454797" cy="960499"/>
              </a:xfrm>
              <a:custGeom>
                <a:avLst/>
                <a:gdLst>
                  <a:gd name="T0" fmla="*/ 432267 w 21600"/>
                  <a:gd name="T1" fmla="*/ 913958 h 21600"/>
                  <a:gd name="T2" fmla="*/ 432267 w 21600"/>
                  <a:gd name="T3" fmla="*/ 913958 h 21600"/>
                  <a:gd name="T4" fmla="*/ 432267 w 21600"/>
                  <a:gd name="T5" fmla="*/ 913958 h 21600"/>
                  <a:gd name="T6" fmla="*/ 432267 w 21600"/>
                  <a:gd name="T7" fmla="*/ 91395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21600"/>
                    </a:lnTo>
                    <a:lnTo>
                      <a:pt x="21599" y="176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51" name="îṡḷîḑe"/>
              <p:cNvSpPr/>
              <p:nvPr/>
            </p:nvSpPr>
            <p:spPr bwMode="auto">
              <a:xfrm>
                <a:off x="5701314" y="1921397"/>
                <a:ext cx="453964" cy="960499"/>
              </a:xfrm>
              <a:custGeom>
                <a:avLst/>
                <a:gdLst>
                  <a:gd name="T0" fmla="*/ 431474 w 21600"/>
                  <a:gd name="T1" fmla="*/ 913958 h 21600"/>
                  <a:gd name="T2" fmla="*/ 431474 w 21600"/>
                  <a:gd name="T3" fmla="*/ 913958 h 21600"/>
                  <a:gd name="T4" fmla="*/ 431474 w 21600"/>
                  <a:gd name="T5" fmla="*/ 913958 h 21600"/>
                  <a:gd name="T6" fmla="*/ 431474 w 21600"/>
                  <a:gd name="T7" fmla="*/ 91395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0"/>
                    </a:moveTo>
                    <a:lnTo>
                      <a:pt x="0" y="17667"/>
                    </a:lnTo>
                    <a:lnTo>
                      <a:pt x="21599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</p:grpSp>
      <p:sp>
        <p:nvSpPr>
          <p:cNvPr id="61" name="i$líḍe"/>
          <p:cNvSpPr/>
          <p:nvPr/>
        </p:nvSpPr>
        <p:spPr>
          <a:xfrm>
            <a:off x="6181633" y="2847746"/>
            <a:ext cx="457223" cy="457223"/>
          </a:xfrm>
          <a:prstGeom prst="ellipse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62" name="îṧľídé"/>
          <p:cNvSpPr/>
          <p:nvPr/>
        </p:nvSpPr>
        <p:spPr>
          <a:xfrm>
            <a:off x="6181633" y="3742387"/>
            <a:ext cx="457223" cy="457223"/>
          </a:xfrm>
          <a:prstGeom prst="ellipse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63" name="íşḻíḍe"/>
          <p:cNvSpPr/>
          <p:nvPr/>
        </p:nvSpPr>
        <p:spPr>
          <a:xfrm>
            <a:off x="6181633" y="4492433"/>
            <a:ext cx="457223" cy="457223"/>
          </a:xfrm>
          <a:prstGeom prst="ellipse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64" name="íšľídé"/>
          <p:cNvSpPr/>
          <p:nvPr/>
        </p:nvSpPr>
        <p:spPr>
          <a:xfrm>
            <a:off x="6181633" y="5309585"/>
            <a:ext cx="457223" cy="457223"/>
          </a:xfrm>
          <a:prstGeom prst="ellipse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65" name="işḷiďe"/>
          <p:cNvSpPr txBox="1"/>
          <p:nvPr/>
        </p:nvSpPr>
        <p:spPr>
          <a:xfrm>
            <a:off x="6828767" y="1919200"/>
            <a:ext cx="2188529" cy="400109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lumMod val="10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 anchorCtr="0">
            <a:normAutofit/>
          </a:bodyPr>
          <a:lstStyle/>
          <a:p>
            <a:r>
              <a:rPr lang="zh-CN" altLang="en-US" sz="2000" b="1" dirty="0">
                <a:solidFill>
                  <a:srgbClr val="AF2F3C"/>
                </a:solidFill>
                <a:latin typeface="+mj-ea"/>
                <a:ea typeface="+mj-ea"/>
              </a:rPr>
              <a:t>以销售部门为例</a:t>
            </a:r>
            <a:endParaRPr lang="zh-CN" altLang="en-US" sz="2000" b="1" dirty="0">
              <a:solidFill>
                <a:srgbClr val="AF2F3C"/>
              </a:solidFill>
              <a:latin typeface="+mj-ea"/>
              <a:ea typeface="+mj-ea"/>
            </a:endParaRPr>
          </a:p>
        </p:txBody>
      </p:sp>
      <p:sp>
        <p:nvSpPr>
          <p:cNvPr id="66" name="AutoShape 4"/>
          <p:cNvSpPr/>
          <p:nvPr/>
        </p:nvSpPr>
        <p:spPr bwMode="auto">
          <a:xfrm>
            <a:off x="6275373" y="5398535"/>
            <a:ext cx="273891" cy="2748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67" name="AutoShape 104"/>
          <p:cNvSpPr/>
          <p:nvPr/>
        </p:nvSpPr>
        <p:spPr bwMode="auto">
          <a:xfrm>
            <a:off x="6274347" y="4594235"/>
            <a:ext cx="283085" cy="2477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6971"/>
                </a:moveTo>
                <a:cubicBezTo>
                  <a:pt x="10181" y="16971"/>
                  <a:pt x="9546" y="16918"/>
                  <a:pt x="8912" y="16811"/>
                </a:cubicBezTo>
                <a:cubicBezTo>
                  <a:pt x="8847" y="16800"/>
                  <a:pt x="8781" y="16794"/>
                  <a:pt x="8716" y="16794"/>
                </a:cubicBezTo>
                <a:cubicBezTo>
                  <a:pt x="8315" y="16794"/>
                  <a:pt x="7931" y="16999"/>
                  <a:pt x="7673" y="17359"/>
                </a:cubicBezTo>
                <a:cubicBezTo>
                  <a:pt x="7384" y="17761"/>
                  <a:pt x="6563" y="18657"/>
                  <a:pt x="5591" y="19318"/>
                </a:cubicBezTo>
                <a:cubicBezTo>
                  <a:pt x="5854" y="18628"/>
                  <a:pt x="6060" y="17853"/>
                  <a:pt x="6074" y="17056"/>
                </a:cubicBezTo>
                <a:cubicBezTo>
                  <a:pt x="6078" y="17006"/>
                  <a:pt x="6080" y="16956"/>
                  <a:pt x="6080" y="16914"/>
                </a:cubicBezTo>
                <a:cubicBezTo>
                  <a:pt x="6080" y="16334"/>
                  <a:pt x="5796" y="15803"/>
                  <a:pt x="5344" y="15540"/>
                </a:cubicBezTo>
                <a:cubicBezTo>
                  <a:pt x="2843" y="14080"/>
                  <a:pt x="1349" y="11731"/>
                  <a:pt x="1349" y="9257"/>
                </a:cubicBezTo>
                <a:cubicBezTo>
                  <a:pt x="1349" y="5003"/>
                  <a:pt x="5588" y="1542"/>
                  <a:pt x="10800" y="1542"/>
                </a:cubicBezTo>
                <a:cubicBezTo>
                  <a:pt x="16011" y="1542"/>
                  <a:pt x="20249" y="5003"/>
                  <a:pt x="20249" y="9257"/>
                </a:cubicBezTo>
                <a:cubicBezTo>
                  <a:pt x="20249" y="13510"/>
                  <a:pt x="16011" y="16971"/>
                  <a:pt x="10800" y="16971"/>
                </a:cubicBezTo>
                <a:moveTo>
                  <a:pt x="10800" y="0"/>
                </a:moveTo>
                <a:cubicBezTo>
                  <a:pt x="4835" y="0"/>
                  <a:pt x="0" y="4144"/>
                  <a:pt x="0" y="9257"/>
                </a:cubicBezTo>
                <a:cubicBezTo>
                  <a:pt x="0" y="12440"/>
                  <a:pt x="1875" y="15248"/>
                  <a:pt x="4730" y="16914"/>
                </a:cubicBezTo>
                <a:cubicBezTo>
                  <a:pt x="4730" y="16935"/>
                  <a:pt x="4724" y="16949"/>
                  <a:pt x="4724" y="16971"/>
                </a:cubicBezTo>
                <a:cubicBezTo>
                  <a:pt x="4724" y="18354"/>
                  <a:pt x="3821" y="19843"/>
                  <a:pt x="3423" y="20625"/>
                </a:cubicBezTo>
                <a:lnTo>
                  <a:pt x="3425" y="20625"/>
                </a:lnTo>
                <a:cubicBezTo>
                  <a:pt x="3393" y="20709"/>
                  <a:pt x="3374" y="20802"/>
                  <a:pt x="3374" y="20900"/>
                </a:cubicBezTo>
                <a:cubicBezTo>
                  <a:pt x="3374" y="21287"/>
                  <a:pt x="3648" y="21600"/>
                  <a:pt x="3986" y="21600"/>
                </a:cubicBezTo>
                <a:cubicBezTo>
                  <a:pt x="4049" y="21600"/>
                  <a:pt x="4161" y="21580"/>
                  <a:pt x="4158" y="21590"/>
                </a:cubicBezTo>
                <a:cubicBezTo>
                  <a:pt x="6268" y="21195"/>
                  <a:pt x="8255" y="18979"/>
                  <a:pt x="8716" y="18338"/>
                </a:cubicBezTo>
                <a:cubicBezTo>
                  <a:pt x="9391" y="18451"/>
                  <a:pt x="10086" y="18514"/>
                  <a:pt x="10800" y="18514"/>
                </a:cubicBezTo>
                <a:cubicBezTo>
                  <a:pt x="16764" y="18514"/>
                  <a:pt x="21600" y="14369"/>
                  <a:pt x="21600" y="9257"/>
                </a:cubicBezTo>
                <a:cubicBezTo>
                  <a:pt x="21600" y="4144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68" name="AutoShape 113"/>
          <p:cNvSpPr/>
          <p:nvPr/>
        </p:nvSpPr>
        <p:spPr bwMode="auto">
          <a:xfrm>
            <a:off x="6315053" y="3828088"/>
            <a:ext cx="194529" cy="2835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69" name="AutoShape 112"/>
          <p:cNvSpPr/>
          <p:nvPr/>
        </p:nvSpPr>
        <p:spPr bwMode="auto">
          <a:xfrm>
            <a:off x="6297570" y="2947379"/>
            <a:ext cx="236640" cy="237042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847804" y="2338501"/>
            <a:ext cx="44764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先输入全年业绩，然后列举关键经验点，如销售手段，渠道开拓手段等等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72" name="işḷiďe"/>
          <p:cNvSpPr txBox="1"/>
          <p:nvPr/>
        </p:nvSpPr>
        <p:spPr>
          <a:xfrm>
            <a:off x="6828767" y="2755703"/>
            <a:ext cx="2188529" cy="400109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lumMod val="10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常规工作 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 </a:t>
            </a:r>
            <a:r>
              <a:rPr lang="zh-CN" altLang="en-US" sz="1600" b="1" dirty="0">
                <a:solidFill>
                  <a:srgbClr val="AF2F3C"/>
                </a:solidFill>
                <a:latin typeface="+mj-ea"/>
                <a:ea typeface="+mj-ea"/>
              </a:rPr>
              <a:t>流程化</a:t>
            </a:r>
            <a:endParaRPr lang="zh-CN" altLang="en-US" sz="1600" b="1" dirty="0">
              <a:solidFill>
                <a:srgbClr val="AF2F3C"/>
              </a:solidFill>
              <a:latin typeface="+mj-ea"/>
              <a:ea typeface="+mj-ea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6847804" y="3130806"/>
            <a:ext cx="44764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将日常设计，维护，审核，新媒发布，进行流程化节点安排，提升工作效率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75" name="işḷiďe"/>
          <p:cNvSpPr txBox="1"/>
          <p:nvPr/>
        </p:nvSpPr>
        <p:spPr>
          <a:xfrm>
            <a:off x="6828767" y="3581193"/>
            <a:ext cx="2188529" cy="400109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lumMod val="10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特殊工作 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 </a:t>
            </a:r>
            <a:r>
              <a:rPr lang="zh-CN" altLang="en-US" sz="1600" b="1" dirty="0">
                <a:solidFill>
                  <a:srgbClr val="AF2F3C"/>
                </a:solidFill>
                <a:latin typeface="+mj-ea"/>
                <a:ea typeface="+mj-ea"/>
              </a:rPr>
              <a:t>项目化</a:t>
            </a:r>
            <a:endParaRPr lang="zh-CN" altLang="en-US" sz="1600" b="1" dirty="0">
              <a:solidFill>
                <a:srgbClr val="AF2F3C"/>
              </a:solidFill>
              <a:latin typeface="+mj-ea"/>
              <a:ea typeface="+mj-ea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6847804" y="3956296"/>
            <a:ext cx="44764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00" dirty="0">
                <a:solidFill>
                  <a:prstClr val="black">
                    <a:lumMod val="95000"/>
                    <a:lumOff val="5000"/>
                  </a:prstClr>
                </a:solidFill>
                <a:latin typeface="+mn-ea"/>
              </a:rPr>
              <a:t>每月的独立业务，以及额外订单，抽调人员成立项目组，独立项目运营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6828767" y="4406683"/>
            <a:ext cx="4495478" cy="621324"/>
            <a:chOff x="1748470" y="2956204"/>
            <a:chExt cx="4495478" cy="621324"/>
          </a:xfrm>
        </p:grpSpPr>
        <p:sp>
          <p:nvSpPr>
            <p:cNvPr id="78" name="işḷiďe"/>
            <p:cNvSpPr txBox="1"/>
            <p:nvPr/>
          </p:nvSpPr>
          <p:spPr>
            <a:xfrm>
              <a:off x="1748470" y="2956204"/>
              <a:ext cx="2188529" cy="40010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商务形象 </a:t>
              </a: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 </a:t>
              </a:r>
              <a:r>
                <a:rPr lang="zh-CN" altLang="en-US" sz="1600" b="1" dirty="0">
                  <a:solidFill>
                    <a:srgbClr val="AF2F3C"/>
                  </a:solidFill>
                  <a:latin typeface="+mj-ea"/>
                  <a:ea typeface="+mj-ea"/>
                </a:rPr>
                <a:t>品牌化</a:t>
              </a:r>
              <a:endParaRPr lang="zh-CN" altLang="en-US" sz="1600" b="1" dirty="0">
                <a:solidFill>
                  <a:srgbClr val="AF2F3C"/>
                </a:solidFill>
                <a:latin typeface="+mj-ea"/>
                <a:ea typeface="+mj-ea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1767507" y="3331307"/>
              <a:ext cx="44764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+mn-ea"/>
                  <a:cs typeface="+mn-cs"/>
                </a:rPr>
                <a:t>运用积累的成功案例，在商务合作谈判中，强化自身品牌的顶尖与专业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828767" y="5232173"/>
            <a:ext cx="4495478" cy="621324"/>
            <a:chOff x="1748470" y="2956204"/>
            <a:chExt cx="4495478" cy="621324"/>
          </a:xfrm>
        </p:grpSpPr>
        <p:sp>
          <p:nvSpPr>
            <p:cNvPr id="81" name="işḷiďe"/>
            <p:cNvSpPr txBox="1"/>
            <p:nvPr/>
          </p:nvSpPr>
          <p:spPr>
            <a:xfrm>
              <a:off x="1748470" y="2956204"/>
              <a:ext cx="2188529" cy="40010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部门管理 </a:t>
              </a: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· </a:t>
              </a:r>
              <a:r>
                <a:rPr lang="zh-CN" altLang="en-US" sz="1600" b="1" dirty="0">
                  <a:solidFill>
                    <a:srgbClr val="AF2F3C"/>
                  </a:solidFill>
                  <a:latin typeface="+mj-ea"/>
                  <a:ea typeface="+mj-ea"/>
                </a:rPr>
                <a:t>家庭化</a:t>
              </a:r>
              <a:endParaRPr lang="zh-CN" altLang="en-US" sz="1600" b="1" dirty="0">
                <a:solidFill>
                  <a:srgbClr val="AF2F3C"/>
                </a:solidFill>
                <a:latin typeface="+mj-ea"/>
                <a:ea typeface="+mj-ea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1767507" y="3331307"/>
              <a:ext cx="44764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+mn-ea"/>
                </a:rPr>
                <a:t>创业小公司，部门除了规章制度外，更多的是家庭般的相处，更显凝聚力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176502" y="1973337"/>
            <a:ext cx="450280" cy="514480"/>
            <a:chOff x="-1752823" y="3567302"/>
            <a:chExt cx="169086" cy="193194"/>
          </a:xfrm>
          <a:solidFill>
            <a:srgbClr val="AF2F3C"/>
          </a:solidFill>
        </p:grpSpPr>
        <p:sp>
          <p:nvSpPr>
            <p:cNvPr id="84" name="AutoShape 48"/>
            <p:cNvSpPr/>
            <p:nvPr/>
          </p:nvSpPr>
          <p:spPr bwMode="auto">
            <a:xfrm>
              <a:off x="-1752823" y="3567302"/>
              <a:ext cx="169086" cy="19319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5" name="AutoShape 49"/>
            <p:cNvSpPr/>
            <p:nvPr/>
          </p:nvSpPr>
          <p:spPr bwMode="auto">
            <a:xfrm>
              <a:off x="-1620064" y="3718224"/>
              <a:ext cx="12219" cy="11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6" name="AutoShape 50"/>
            <p:cNvSpPr/>
            <p:nvPr/>
          </p:nvSpPr>
          <p:spPr bwMode="auto">
            <a:xfrm>
              <a:off x="-1620064" y="3681897"/>
              <a:ext cx="12219" cy="122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7" name="AutoShape 51"/>
            <p:cNvSpPr/>
            <p:nvPr/>
          </p:nvSpPr>
          <p:spPr bwMode="auto">
            <a:xfrm>
              <a:off x="-1620064" y="3645570"/>
              <a:ext cx="12219" cy="122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sp>
        <p:nvSpPr>
          <p:cNvPr id="95" name="AutoShape 112"/>
          <p:cNvSpPr/>
          <p:nvPr/>
        </p:nvSpPr>
        <p:spPr bwMode="auto">
          <a:xfrm>
            <a:off x="2377667" y="2984187"/>
            <a:ext cx="297618" cy="298124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97" name="AutoShape 113"/>
          <p:cNvSpPr/>
          <p:nvPr/>
        </p:nvSpPr>
        <p:spPr bwMode="auto">
          <a:xfrm>
            <a:off x="2072543" y="4031331"/>
            <a:ext cx="257492" cy="37535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99" name="AutoShape 104"/>
          <p:cNvSpPr/>
          <p:nvPr/>
        </p:nvSpPr>
        <p:spPr bwMode="auto">
          <a:xfrm>
            <a:off x="1660969" y="5158626"/>
            <a:ext cx="395256" cy="3459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6971"/>
                </a:moveTo>
                <a:cubicBezTo>
                  <a:pt x="10181" y="16971"/>
                  <a:pt x="9546" y="16918"/>
                  <a:pt x="8912" y="16811"/>
                </a:cubicBezTo>
                <a:cubicBezTo>
                  <a:pt x="8847" y="16800"/>
                  <a:pt x="8781" y="16794"/>
                  <a:pt x="8716" y="16794"/>
                </a:cubicBezTo>
                <a:cubicBezTo>
                  <a:pt x="8315" y="16794"/>
                  <a:pt x="7931" y="16999"/>
                  <a:pt x="7673" y="17359"/>
                </a:cubicBezTo>
                <a:cubicBezTo>
                  <a:pt x="7384" y="17761"/>
                  <a:pt x="6563" y="18657"/>
                  <a:pt x="5591" y="19318"/>
                </a:cubicBezTo>
                <a:cubicBezTo>
                  <a:pt x="5854" y="18628"/>
                  <a:pt x="6060" y="17853"/>
                  <a:pt x="6074" y="17056"/>
                </a:cubicBezTo>
                <a:cubicBezTo>
                  <a:pt x="6078" y="17006"/>
                  <a:pt x="6080" y="16956"/>
                  <a:pt x="6080" y="16914"/>
                </a:cubicBezTo>
                <a:cubicBezTo>
                  <a:pt x="6080" y="16334"/>
                  <a:pt x="5796" y="15803"/>
                  <a:pt x="5344" y="15540"/>
                </a:cubicBezTo>
                <a:cubicBezTo>
                  <a:pt x="2843" y="14080"/>
                  <a:pt x="1349" y="11731"/>
                  <a:pt x="1349" y="9257"/>
                </a:cubicBezTo>
                <a:cubicBezTo>
                  <a:pt x="1349" y="5003"/>
                  <a:pt x="5588" y="1542"/>
                  <a:pt x="10800" y="1542"/>
                </a:cubicBezTo>
                <a:cubicBezTo>
                  <a:pt x="16011" y="1542"/>
                  <a:pt x="20249" y="5003"/>
                  <a:pt x="20249" y="9257"/>
                </a:cubicBezTo>
                <a:cubicBezTo>
                  <a:pt x="20249" y="13510"/>
                  <a:pt x="16011" y="16971"/>
                  <a:pt x="10800" y="16971"/>
                </a:cubicBezTo>
                <a:moveTo>
                  <a:pt x="10800" y="0"/>
                </a:moveTo>
                <a:cubicBezTo>
                  <a:pt x="4835" y="0"/>
                  <a:pt x="0" y="4144"/>
                  <a:pt x="0" y="9257"/>
                </a:cubicBezTo>
                <a:cubicBezTo>
                  <a:pt x="0" y="12440"/>
                  <a:pt x="1875" y="15248"/>
                  <a:pt x="4730" y="16914"/>
                </a:cubicBezTo>
                <a:cubicBezTo>
                  <a:pt x="4730" y="16935"/>
                  <a:pt x="4724" y="16949"/>
                  <a:pt x="4724" y="16971"/>
                </a:cubicBezTo>
                <a:cubicBezTo>
                  <a:pt x="4724" y="18354"/>
                  <a:pt x="3821" y="19843"/>
                  <a:pt x="3423" y="20625"/>
                </a:cubicBezTo>
                <a:lnTo>
                  <a:pt x="3425" y="20625"/>
                </a:lnTo>
                <a:cubicBezTo>
                  <a:pt x="3393" y="20709"/>
                  <a:pt x="3374" y="20802"/>
                  <a:pt x="3374" y="20900"/>
                </a:cubicBezTo>
                <a:cubicBezTo>
                  <a:pt x="3374" y="21287"/>
                  <a:pt x="3648" y="21600"/>
                  <a:pt x="3986" y="21600"/>
                </a:cubicBezTo>
                <a:cubicBezTo>
                  <a:pt x="4049" y="21600"/>
                  <a:pt x="4161" y="21580"/>
                  <a:pt x="4158" y="21590"/>
                </a:cubicBezTo>
                <a:cubicBezTo>
                  <a:pt x="6268" y="21195"/>
                  <a:pt x="8255" y="18979"/>
                  <a:pt x="8716" y="18338"/>
                </a:cubicBezTo>
                <a:cubicBezTo>
                  <a:pt x="9391" y="18451"/>
                  <a:pt x="10086" y="18514"/>
                  <a:pt x="10800" y="18514"/>
                </a:cubicBezTo>
                <a:cubicBezTo>
                  <a:pt x="16764" y="18514"/>
                  <a:pt x="21600" y="14369"/>
                  <a:pt x="21600" y="9257"/>
                </a:cubicBezTo>
                <a:cubicBezTo>
                  <a:pt x="21600" y="4144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解决方案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sp>
        <p:nvSpPr>
          <p:cNvPr id="36" name="iŝļïḓè"/>
          <p:cNvSpPr/>
          <p:nvPr/>
        </p:nvSpPr>
        <p:spPr>
          <a:xfrm>
            <a:off x="762000" y="5725009"/>
            <a:ext cx="4415036" cy="537656"/>
          </a:xfrm>
          <a:prstGeom prst="roundRect">
            <a:avLst>
              <a:gd name="adj" fmla="val 0"/>
            </a:avLst>
          </a:prstGeom>
          <a:solidFill>
            <a:sysClr val="windowText" lastClr="000000">
              <a:alpha val="7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解决方案汇总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37" name="i$ļíḍè"/>
          <p:cNvGrpSpPr/>
          <p:nvPr/>
        </p:nvGrpSpPr>
        <p:grpSpPr>
          <a:xfrm>
            <a:off x="4888110" y="5703498"/>
            <a:ext cx="577851" cy="577851"/>
            <a:chOff x="4454307" y="3331368"/>
            <a:chExt cx="577851" cy="577851"/>
          </a:xfrm>
        </p:grpSpPr>
        <p:sp>
          <p:nvSpPr>
            <p:cNvPr id="38" name="íṥliďè"/>
            <p:cNvSpPr/>
            <p:nvPr/>
          </p:nvSpPr>
          <p:spPr>
            <a:xfrm>
              <a:off x="4454307" y="3331368"/>
              <a:ext cx="577851" cy="577851"/>
            </a:xfrm>
            <a:prstGeom prst="roundRect">
              <a:avLst>
                <a:gd name="adj" fmla="val 11703"/>
              </a:avLst>
            </a:prstGeom>
            <a:solidFill>
              <a:srgbClr val="AF2F3C"/>
            </a:solidFill>
            <a:ln w="28575" cap="flat">
              <a:solidFill>
                <a:sysClr val="window" lastClr="FFFFFF"/>
              </a:solidFill>
              <a:miter lim="400000"/>
            </a:ln>
            <a:effectLst/>
          </p:spPr>
          <p:txBody>
            <a:bodyPr wrap="square" lIns="90000" tIns="46800" rIns="90000" bIns="46800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charset="-122"/>
              </a:endParaRPr>
            </a:p>
          </p:txBody>
        </p:sp>
        <p:sp>
          <p:nvSpPr>
            <p:cNvPr id="39" name="íşľîḍê"/>
            <p:cNvSpPr/>
            <p:nvPr/>
          </p:nvSpPr>
          <p:spPr>
            <a:xfrm>
              <a:off x="4559507" y="3475339"/>
              <a:ext cx="386158" cy="278665"/>
            </a:xfrm>
            <a:custGeom>
              <a:avLst/>
              <a:gdLst>
                <a:gd name="connsiteX0" fmla="*/ 91000 w 605879"/>
                <a:gd name="connsiteY0" fmla="*/ 173662 h 437224"/>
                <a:gd name="connsiteX1" fmla="*/ 331193 w 605879"/>
                <a:gd name="connsiteY1" fmla="*/ 173662 h 437224"/>
                <a:gd name="connsiteX2" fmla="*/ 342454 w 605879"/>
                <a:gd name="connsiteY2" fmla="*/ 184882 h 437224"/>
                <a:gd name="connsiteX3" fmla="*/ 331193 w 605879"/>
                <a:gd name="connsiteY3" fmla="*/ 196102 h 437224"/>
                <a:gd name="connsiteX4" fmla="*/ 91000 w 605879"/>
                <a:gd name="connsiteY4" fmla="*/ 196102 h 437224"/>
                <a:gd name="connsiteX5" fmla="*/ 79739 w 605879"/>
                <a:gd name="connsiteY5" fmla="*/ 184882 h 437224"/>
                <a:gd name="connsiteX6" fmla="*/ 91000 w 605879"/>
                <a:gd name="connsiteY6" fmla="*/ 173662 h 437224"/>
                <a:gd name="connsiteX7" fmla="*/ 421630 w 605879"/>
                <a:gd name="connsiteY7" fmla="*/ 131441 h 437224"/>
                <a:gd name="connsiteX8" fmla="*/ 423552 w 605879"/>
                <a:gd name="connsiteY8" fmla="*/ 152274 h 437224"/>
                <a:gd name="connsiteX9" fmla="*/ 275961 w 605879"/>
                <a:gd name="connsiteY9" fmla="*/ 300986 h 437224"/>
                <a:gd name="connsiteX10" fmla="*/ 408175 w 605879"/>
                <a:gd name="connsiteY10" fmla="*/ 358277 h 437224"/>
                <a:gd name="connsiteX11" fmla="*/ 418060 w 605879"/>
                <a:gd name="connsiteY11" fmla="*/ 365267 h 437224"/>
                <a:gd name="connsiteX12" fmla="*/ 488218 w 605879"/>
                <a:gd name="connsiteY12" fmla="*/ 410360 h 437224"/>
                <a:gd name="connsiteX13" fmla="*/ 474214 w 605879"/>
                <a:gd name="connsiteY13" fmla="*/ 363348 h 437224"/>
                <a:gd name="connsiteX14" fmla="*/ 482039 w 605879"/>
                <a:gd name="connsiteY14" fmla="*/ 349916 h 437224"/>
                <a:gd name="connsiteX15" fmla="*/ 583363 w 605879"/>
                <a:gd name="connsiteY15" fmla="*/ 244928 h 437224"/>
                <a:gd name="connsiteX16" fmla="*/ 421630 w 605879"/>
                <a:gd name="connsiteY16" fmla="*/ 131441 h 437224"/>
                <a:gd name="connsiteX17" fmla="*/ 75898 w 605879"/>
                <a:gd name="connsiteY17" fmla="*/ 120173 h 437224"/>
                <a:gd name="connsiteX18" fmla="*/ 340509 w 605879"/>
                <a:gd name="connsiteY18" fmla="*/ 120173 h 437224"/>
                <a:gd name="connsiteX19" fmla="*/ 351769 w 605879"/>
                <a:gd name="connsiteY19" fmla="*/ 131428 h 437224"/>
                <a:gd name="connsiteX20" fmla="*/ 340509 w 605879"/>
                <a:gd name="connsiteY20" fmla="*/ 142683 h 437224"/>
                <a:gd name="connsiteX21" fmla="*/ 75898 w 605879"/>
                <a:gd name="connsiteY21" fmla="*/ 142683 h 437224"/>
                <a:gd name="connsiteX22" fmla="*/ 64638 w 605879"/>
                <a:gd name="connsiteY22" fmla="*/ 131428 h 437224"/>
                <a:gd name="connsiteX23" fmla="*/ 75898 w 605879"/>
                <a:gd name="connsiteY23" fmla="*/ 120173 h 437224"/>
                <a:gd name="connsiteX24" fmla="*/ 210609 w 605879"/>
                <a:gd name="connsiteY24" fmla="*/ 22478 h 437224"/>
                <a:gd name="connsiteX25" fmla="*/ 22516 w 605879"/>
                <a:gd name="connsiteY25" fmla="*/ 153508 h 437224"/>
                <a:gd name="connsiteX26" fmla="*/ 139216 w 605879"/>
                <a:gd name="connsiteY26" fmla="*/ 274807 h 437224"/>
                <a:gd name="connsiteX27" fmla="*/ 147042 w 605879"/>
                <a:gd name="connsiteY27" fmla="*/ 288102 h 437224"/>
                <a:gd name="connsiteX28" fmla="*/ 130017 w 605879"/>
                <a:gd name="connsiteY28" fmla="*/ 344297 h 437224"/>
                <a:gd name="connsiteX29" fmla="*/ 214041 w 605879"/>
                <a:gd name="connsiteY29" fmla="*/ 291254 h 437224"/>
                <a:gd name="connsiteX30" fmla="*/ 223927 w 605879"/>
                <a:gd name="connsiteY30" fmla="*/ 284264 h 437224"/>
                <a:gd name="connsiteX31" fmla="*/ 398839 w 605879"/>
                <a:gd name="connsiteY31" fmla="*/ 152960 h 437224"/>
                <a:gd name="connsiteX32" fmla="*/ 369596 w 605879"/>
                <a:gd name="connsiteY32" fmla="*/ 80592 h 437224"/>
                <a:gd name="connsiteX33" fmla="*/ 210609 w 605879"/>
                <a:gd name="connsiteY33" fmla="*/ 22478 h 437224"/>
                <a:gd name="connsiteX34" fmla="*/ 210609 w 605879"/>
                <a:gd name="connsiteY34" fmla="*/ 0 h 437224"/>
                <a:gd name="connsiteX35" fmla="*/ 385796 w 605879"/>
                <a:gd name="connsiteY35" fmla="*/ 64967 h 437224"/>
                <a:gd name="connsiteX36" fmla="*/ 414079 w 605879"/>
                <a:gd name="connsiteY36" fmla="*/ 109100 h 437224"/>
                <a:gd name="connsiteX37" fmla="*/ 419845 w 605879"/>
                <a:gd name="connsiteY37" fmla="*/ 108963 h 437224"/>
                <a:gd name="connsiteX38" fmla="*/ 605879 w 605879"/>
                <a:gd name="connsiteY38" fmla="*/ 244928 h 437224"/>
                <a:gd name="connsiteX39" fmla="*/ 498515 w 605879"/>
                <a:gd name="connsiteY39" fmla="*/ 368420 h 437224"/>
                <a:gd name="connsiteX40" fmla="*/ 516088 w 605879"/>
                <a:gd name="connsiteY40" fmla="*/ 414609 h 437224"/>
                <a:gd name="connsiteX41" fmla="*/ 522953 w 605879"/>
                <a:gd name="connsiteY41" fmla="*/ 428178 h 437224"/>
                <a:gd name="connsiteX42" fmla="*/ 510185 w 605879"/>
                <a:gd name="connsiteY42" fmla="*/ 437224 h 437224"/>
                <a:gd name="connsiteX43" fmla="*/ 400487 w 605879"/>
                <a:gd name="connsiteY43" fmla="*/ 380344 h 437224"/>
                <a:gd name="connsiteX44" fmla="*/ 250836 w 605879"/>
                <a:gd name="connsiteY44" fmla="*/ 304275 h 437224"/>
                <a:gd name="connsiteX45" fmla="*/ 231752 w 605879"/>
                <a:gd name="connsiteY45" fmla="*/ 306331 h 437224"/>
                <a:gd name="connsiteX46" fmla="*/ 107639 w 605879"/>
                <a:gd name="connsiteY46" fmla="*/ 371161 h 437224"/>
                <a:gd name="connsiteX47" fmla="*/ 94596 w 605879"/>
                <a:gd name="connsiteY47" fmla="*/ 361978 h 437224"/>
                <a:gd name="connsiteX48" fmla="*/ 102009 w 605879"/>
                <a:gd name="connsiteY48" fmla="*/ 348135 h 437224"/>
                <a:gd name="connsiteX49" fmla="*/ 122741 w 605879"/>
                <a:gd name="connsiteY49" fmla="*/ 293173 h 437224"/>
                <a:gd name="connsiteX50" fmla="*/ 0 w 605879"/>
                <a:gd name="connsiteY50" fmla="*/ 153508 h 437224"/>
                <a:gd name="connsiteX51" fmla="*/ 210609 w 605879"/>
                <a:gd name="connsiteY51" fmla="*/ 0 h 43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5879" h="437224">
                  <a:moveTo>
                    <a:pt x="91000" y="173662"/>
                  </a:moveTo>
                  <a:lnTo>
                    <a:pt x="331193" y="173662"/>
                  </a:lnTo>
                  <a:cubicBezTo>
                    <a:pt x="337373" y="173662"/>
                    <a:pt x="342454" y="178725"/>
                    <a:pt x="342454" y="184882"/>
                  </a:cubicBezTo>
                  <a:cubicBezTo>
                    <a:pt x="342454" y="191040"/>
                    <a:pt x="337373" y="196102"/>
                    <a:pt x="331193" y="196102"/>
                  </a:cubicBezTo>
                  <a:lnTo>
                    <a:pt x="91000" y="196102"/>
                  </a:lnTo>
                  <a:cubicBezTo>
                    <a:pt x="84683" y="196102"/>
                    <a:pt x="79739" y="191040"/>
                    <a:pt x="79739" y="184882"/>
                  </a:cubicBezTo>
                  <a:cubicBezTo>
                    <a:pt x="79739" y="178725"/>
                    <a:pt x="84683" y="173662"/>
                    <a:pt x="91000" y="173662"/>
                  </a:cubicBezTo>
                  <a:close/>
                  <a:moveTo>
                    <a:pt x="421630" y="131441"/>
                  </a:moveTo>
                  <a:cubicBezTo>
                    <a:pt x="423003" y="138294"/>
                    <a:pt x="423552" y="145284"/>
                    <a:pt x="423552" y="152274"/>
                  </a:cubicBezTo>
                  <a:cubicBezTo>
                    <a:pt x="423552" y="220668"/>
                    <a:pt x="362456" y="281249"/>
                    <a:pt x="275961" y="300986"/>
                  </a:cubicBezTo>
                  <a:cubicBezTo>
                    <a:pt x="302047" y="334017"/>
                    <a:pt x="350924" y="355536"/>
                    <a:pt x="408175" y="358277"/>
                  </a:cubicBezTo>
                  <a:cubicBezTo>
                    <a:pt x="412569" y="358551"/>
                    <a:pt x="416413" y="361293"/>
                    <a:pt x="418060" y="365267"/>
                  </a:cubicBezTo>
                  <a:cubicBezTo>
                    <a:pt x="427259" y="388019"/>
                    <a:pt x="463505" y="403370"/>
                    <a:pt x="488218" y="410360"/>
                  </a:cubicBezTo>
                  <a:cubicBezTo>
                    <a:pt x="483962" y="399944"/>
                    <a:pt x="479156" y="385004"/>
                    <a:pt x="474214" y="363348"/>
                  </a:cubicBezTo>
                  <a:cubicBezTo>
                    <a:pt x="472841" y="357455"/>
                    <a:pt x="476273" y="351698"/>
                    <a:pt x="482039" y="349916"/>
                  </a:cubicBezTo>
                  <a:cubicBezTo>
                    <a:pt x="543685" y="332236"/>
                    <a:pt x="583500" y="290980"/>
                    <a:pt x="583363" y="244928"/>
                  </a:cubicBezTo>
                  <a:cubicBezTo>
                    <a:pt x="583363" y="182839"/>
                    <a:pt x="511009" y="132126"/>
                    <a:pt x="421630" y="131441"/>
                  </a:cubicBezTo>
                  <a:close/>
                  <a:moveTo>
                    <a:pt x="75898" y="120173"/>
                  </a:moveTo>
                  <a:lnTo>
                    <a:pt x="340509" y="120173"/>
                  </a:lnTo>
                  <a:cubicBezTo>
                    <a:pt x="346826" y="120173"/>
                    <a:pt x="351769" y="125114"/>
                    <a:pt x="351769" y="131428"/>
                  </a:cubicBezTo>
                  <a:cubicBezTo>
                    <a:pt x="351769" y="137604"/>
                    <a:pt x="346826" y="142683"/>
                    <a:pt x="340509" y="142683"/>
                  </a:cubicBezTo>
                  <a:lnTo>
                    <a:pt x="75898" y="142683"/>
                  </a:lnTo>
                  <a:cubicBezTo>
                    <a:pt x="69719" y="142683"/>
                    <a:pt x="64638" y="137604"/>
                    <a:pt x="64638" y="131428"/>
                  </a:cubicBezTo>
                  <a:cubicBezTo>
                    <a:pt x="64638" y="125114"/>
                    <a:pt x="69719" y="120173"/>
                    <a:pt x="75898" y="120173"/>
                  </a:cubicBezTo>
                  <a:close/>
                  <a:moveTo>
                    <a:pt x="210609" y="22478"/>
                  </a:moveTo>
                  <a:cubicBezTo>
                    <a:pt x="106952" y="22478"/>
                    <a:pt x="22516" y="81277"/>
                    <a:pt x="22516" y="153508"/>
                  </a:cubicBezTo>
                  <a:cubicBezTo>
                    <a:pt x="22516" y="206688"/>
                    <a:pt x="68372" y="254385"/>
                    <a:pt x="139216" y="274807"/>
                  </a:cubicBezTo>
                  <a:cubicBezTo>
                    <a:pt x="144983" y="276452"/>
                    <a:pt x="148415" y="282208"/>
                    <a:pt x="147042" y="288102"/>
                  </a:cubicBezTo>
                  <a:cubicBezTo>
                    <a:pt x="140864" y="314966"/>
                    <a:pt x="135097" y="332647"/>
                    <a:pt x="130017" y="344297"/>
                  </a:cubicBezTo>
                  <a:cubicBezTo>
                    <a:pt x="158437" y="336622"/>
                    <a:pt x="203058" y="318667"/>
                    <a:pt x="214041" y="291254"/>
                  </a:cubicBezTo>
                  <a:cubicBezTo>
                    <a:pt x="215689" y="287280"/>
                    <a:pt x="219533" y="284538"/>
                    <a:pt x="223927" y="284264"/>
                  </a:cubicBezTo>
                  <a:cubicBezTo>
                    <a:pt x="320170" y="279604"/>
                    <a:pt x="395407" y="223135"/>
                    <a:pt x="398839" y="152960"/>
                  </a:cubicBezTo>
                  <a:cubicBezTo>
                    <a:pt x="400075" y="126918"/>
                    <a:pt x="389915" y="101836"/>
                    <a:pt x="369596" y="80592"/>
                  </a:cubicBezTo>
                  <a:cubicBezTo>
                    <a:pt x="334860" y="44133"/>
                    <a:pt x="275412" y="22478"/>
                    <a:pt x="210609" y="22478"/>
                  </a:cubicBezTo>
                  <a:close/>
                  <a:moveTo>
                    <a:pt x="210609" y="0"/>
                  </a:moveTo>
                  <a:cubicBezTo>
                    <a:pt x="281453" y="0"/>
                    <a:pt x="346942" y="24260"/>
                    <a:pt x="385796" y="64967"/>
                  </a:cubicBezTo>
                  <a:cubicBezTo>
                    <a:pt x="398702" y="78536"/>
                    <a:pt x="408175" y="93338"/>
                    <a:pt x="414079" y="109100"/>
                  </a:cubicBezTo>
                  <a:cubicBezTo>
                    <a:pt x="416001" y="108963"/>
                    <a:pt x="417923" y="108963"/>
                    <a:pt x="419845" y="108963"/>
                  </a:cubicBezTo>
                  <a:cubicBezTo>
                    <a:pt x="522404" y="108963"/>
                    <a:pt x="606016" y="169955"/>
                    <a:pt x="605879" y="244928"/>
                  </a:cubicBezTo>
                  <a:cubicBezTo>
                    <a:pt x="605879" y="298519"/>
                    <a:pt x="564141" y="346079"/>
                    <a:pt x="498515" y="368420"/>
                  </a:cubicBezTo>
                  <a:cubicBezTo>
                    <a:pt x="506066" y="398025"/>
                    <a:pt x="512931" y="412279"/>
                    <a:pt x="516088" y="414609"/>
                  </a:cubicBezTo>
                  <a:cubicBezTo>
                    <a:pt x="524601" y="418858"/>
                    <a:pt x="523228" y="426671"/>
                    <a:pt x="522953" y="428178"/>
                  </a:cubicBezTo>
                  <a:cubicBezTo>
                    <a:pt x="522541" y="429686"/>
                    <a:pt x="520207" y="437224"/>
                    <a:pt x="510185" y="437224"/>
                  </a:cubicBezTo>
                  <a:cubicBezTo>
                    <a:pt x="497828" y="437224"/>
                    <a:pt x="423689" y="421325"/>
                    <a:pt x="400487" y="380344"/>
                  </a:cubicBezTo>
                  <a:cubicBezTo>
                    <a:pt x="333899" y="375410"/>
                    <a:pt x="277746" y="346764"/>
                    <a:pt x="250836" y="304275"/>
                  </a:cubicBezTo>
                  <a:cubicBezTo>
                    <a:pt x="244521" y="305098"/>
                    <a:pt x="238205" y="305783"/>
                    <a:pt x="231752" y="306331"/>
                  </a:cubicBezTo>
                  <a:cubicBezTo>
                    <a:pt x="206216" y="353069"/>
                    <a:pt x="121643" y="371161"/>
                    <a:pt x="107639" y="371161"/>
                  </a:cubicBezTo>
                  <a:cubicBezTo>
                    <a:pt x="97616" y="371161"/>
                    <a:pt x="95145" y="364171"/>
                    <a:pt x="94596" y="361978"/>
                  </a:cubicBezTo>
                  <a:cubicBezTo>
                    <a:pt x="94184" y="360470"/>
                    <a:pt x="92948" y="352658"/>
                    <a:pt x="102009" y="348135"/>
                  </a:cubicBezTo>
                  <a:cubicBezTo>
                    <a:pt x="105030" y="345942"/>
                    <a:pt x="113130" y="331550"/>
                    <a:pt x="122741" y="293173"/>
                  </a:cubicBezTo>
                  <a:cubicBezTo>
                    <a:pt x="47778" y="268228"/>
                    <a:pt x="0" y="214226"/>
                    <a:pt x="0" y="153508"/>
                  </a:cubicBezTo>
                  <a:cubicBezTo>
                    <a:pt x="0" y="68804"/>
                    <a:pt x="94458" y="0"/>
                    <a:pt x="210609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0000" tIns="46800" rIns="90000" bIns="46800" numCol="1" anchor="ctr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ea typeface="微软雅黑" panose="020B0503020204020204" charset="-122"/>
              </a:endParaRPr>
            </a:p>
          </p:txBody>
        </p:sp>
      </p:grpSp>
      <p:grpSp>
        <p:nvGrpSpPr>
          <p:cNvPr id="40" name="iṩḷïďê"/>
          <p:cNvGrpSpPr/>
          <p:nvPr/>
        </p:nvGrpSpPr>
        <p:grpSpPr>
          <a:xfrm>
            <a:off x="7254011" y="1412387"/>
            <a:ext cx="4175989" cy="4874865"/>
            <a:chOff x="7596911" y="1268760"/>
            <a:chExt cx="4175989" cy="4874865"/>
          </a:xfrm>
        </p:grpSpPr>
        <p:grpSp>
          <p:nvGrpSpPr>
            <p:cNvPr id="41" name="iṩliḓè"/>
            <p:cNvGrpSpPr/>
            <p:nvPr/>
          </p:nvGrpSpPr>
          <p:grpSpPr>
            <a:xfrm>
              <a:off x="7596911" y="1268760"/>
              <a:ext cx="4175989" cy="1660602"/>
              <a:chOff x="7596911" y="1624991"/>
              <a:chExt cx="4175989" cy="1660602"/>
            </a:xfrm>
          </p:grpSpPr>
          <p:sp>
            <p:nvSpPr>
              <p:cNvPr id="52" name="îṧḻïḋe"/>
              <p:cNvSpPr/>
              <p:nvPr/>
            </p:nvSpPr>
            <p:spPr>
              <a:xfrm>
                <a:off x="8616280" y="2157219"/>
                <a:ext cx="3156620" cy="1128374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lvl="0" algn="just">
                  <a:lnSpc>
                    <a:spcPct val="125000"/>
                  </a:lnSpc>
                  <a:tabLst>
                    <a:tab pos="227965" algn="l"/>
                  </a:tabLst>
                  <a:defRPr/>
                </a:pPr>
                <a:r>
                  <a:rPr lang="zh-CN" altLang="en-US" sz="10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charset="-122"/>
                  </a:rPr>
                  <a:t>优秀的组织领导。一个企业集体，要想组织有力，使团队成员拥有较高的忠诚度，那么，优选一个大家都认可的团队领导人至关重要。</a:t>
                </a:r>
                <a:endParaRPr lang="zh-CN" altLang="en-US" sz="10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endParaRPr>
              </a:p>
            </p:txBody>
          </p:sp>
          <p:sp>
            <p:nvSpPr>
              <p:cNvPr id="53" name="iṥ1ïḍe"/>
              <p:cNvSpPr txBox="1"/>
              <p:nvPr/>
            </p:nvSpPr>
            <p:spPr bwMode="auto">
              <a:xfrm>
                <a:off x="8616280" y="1624991"/>
                <a:ext cx="2904208" cy="516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>
                  <a:spcBef>
                    <a:spcPct val="0"/>
                  </a:spcBef>
                </a:pPr>
                <a:r>
                  <a:rPr lang="zh-CN" altLang="en-US" sz="1600" b="1" dirty="0">
                    <a:solidFill>
                      <a:srgbClr val="AF2F3C"/>
                    </a:solidFill>
                    <a:ea typeface="微软雅黑" panose="020B0503020204020204" charset="-122"/>
                  </a:rPr>
                  <a:t>部门成员专业化</a:t>
                </a:r>
                <a:endParaRPr lang="zh-CN" altLang="en-US" sz="1600" b="1" dirty="0">
                  <a:solidFill>
                    <a:srgbClr val="AF2F3C"/>
                  </a:solidFill>
                  <a:ea typeface="微软雅黑" panose="020B0503020204020204" charset="-122"/>
                </a:endParaRPr>
              </a:p>
            </p:txBody>
          </p:sp>
          <p:sp>
            <p:nvSpPr>
              <p:cNvPr id="54" name="ïŝľiďê"/>
              <p:cNvSpPr/>
              <p:nvPr/>
            </p:nvSpPr>
            <p:spPr bwMode="auto">
              <a:xfrm>
                <a:off x="7596911" y="2180252"/>
                <a:ext cx="792088" cy="312644"/>
              </a:xfrm>
              <a:prstGeom prst="roundRect">
                <a:avLst/>
              </a:prstGeom>
              <a:solidFill>
                <a:srgbClr val="AF2F3C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rtlCol="0" anchor="ctr">
                <a:normAutofit fontScale="92500" lnSpcReduction="1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rPr>
                  <a:t>方案一</a:t>
                </a:r>
                <a:endPara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42" name="îSlîďé"/>
            <p:cNvGrpSpPr/>
            <p:nvPr/>
          </p:nvGrpSpPr>
          <p:grpSpPr>
            <a:xfrm>
              <a:off x="7596911" y="2864218"/>
              <a:ext cx="4175989" cy="1660602"/>
              <a:chOff x="7596911" y="1624991"/>
              <a:chExt cx="4175989" cy="1660602"/>
            </a:xfrm>
          </p:grpSpPr>
          <p:sp>
            <p:nvSpPr>
              <p:cNvPr id="49" name="íşḻídè"/>
              <p:cNvSpPr/>
              <p:nvPr/>
            </p:nvSpPr>
            <p:spPr>
              <a:xfrm>
                <a:off x="8616280" y="2157219"/>
                <a:ext cx="3156620" cy="1128374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lvl="0" algn="just">
                  <a:lnSpc>
                    <a:spcPct val="125000"/>
                  </a:lnSpc>
                  <a:tabLst>
                    <a:tab pos="227965" algn="l"/>
                  </a:tabLst>
                  <a:defRPr/>
                </a:pPr>
                <a:r>
                  <a:rPr lang="zh-CN" altLang="en-US" sz="10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charset="-122"/>
                  </a:rPr>
                  <a:t>共同的事业愿景。一个组织能否一起走的更远、更久，归结于这个团队的信念，组织信念是让团队成员排除万难，风雨同舟，以及上下同欲的前提。</a:t>
                </a:r>
                <a:endParaRPr lang="zh-CN" altLang="en-US" sz="10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endParaRPr>
              </a:p>
            </p:txBody>
          </p:sp>
          <p:sp>
            <p:nvSpPr>
              <p:cNvPr id="50" name="íṧlîḓe"/>
              <p:cNvSpPr txBox="1"/>
              <p:nvPr/>
            </p:nvSpPr>
            <p:spPr bwMode="auto">
              <a:xfrm>
                <a:off x="8616280" y="1624991"/>
                <a:ext cx="2904208" cy="516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>
                  <a:spcBef>
                    <a:spcPct val="0"/>
                  </a:spcBef>
                </a:pPr>
                <a:r>
                  <a:rPr lang="zh-CN" altLang="en-US" sz="1600" b="1" dirty="0">
                    <a:solidFill>
                      <a:srgbClr val="AF2F3C"/>
                    </a:solidFill>
                    <a:ea typeface="微软雅黑" panose="020B0503020204020204" charset="-122"/>
                  </a:rPr>
                  <a:t>跨部合作多元化</a:t>
                </a:r>
                <a:endParaRPr lang="zh-CN" altLang="en-US" sz="1600" b="1" dirty="0">
                  <a:solidFill>
                    <a:srgbClr val="AF2F3C"/>
                  </a:solidFill>
                  <a:ea typeface="微软雅黑" panose="020B0503020204020204" charset="-122"/>
                </a:endParaRPr>
              </a:p>
            </p:txBody>
          </p:sp>
          <p:sp>
            <p:nvSpPr>
              <p:cNvPr id="51" name="ïṣ1íḍè"/>
              <p:cNvSpPr/>
              <p:nvPr/>
            </p:nvSpPr>
            <p:spPr bwMode="auto">
              <a:xfrm>
                <a:off x="7596911" y="2180252"/>
                <a:ext cx="792088" cy="312644"/>
              </a:xfrm>
              <a:prstGeom prst="roundRect">
                <a:avLst/>
              </a:prstGeom>
              <a:solidFill>
                <a:srgbClr val="AF2F3C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rtlCol="0" anchor="ctr">
                <a:normAutofit fontScale="92500" lnSpcReduction="1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rPr>
                  <a:t>方案二</a:t>
                </a:r>
                <a:endPara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43" name="í$ļiḑé"/>
            <p:cNvGrpSpPr/>
            <p:nvPr/>
          </p:nvGrpSpPr>
          <p:grpSpPr>
            <a:xfrm>
              <a:off x="7596911" y="4483023"/>
              <a:ext cx="4175989" cy="1660602"/>
              <a:chOff x="7596911" y="1624991"/>
              <a:chExt cx="4175989" cy="1660602"/>
            </a:xfrm>
          </p:grpSpPr>
          <p:sp>
            <p:nvSpPr>
              <p:cNvPr id="46" name="íṩľíḓe"/>
              <p:cNvSpPr/>
              <p:nvPr/>
            </p:nvSpPr>
            <p:spPr>
              <a:xfrm>
                <a:off x="8616280" y="2157219"/>
                <a:ext cx="3156620" cy="1128374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lvl="0" algn="just">
                  <a:lnSpc>
                    <a:spcPct val="125000"/>
                  </a:lnSpc>
                  <a:tabLst>
                    <a:tab pos="227965" algn="l"/>
                  </a:tabLst>
                  <a:defRPr/>
                </a:pPr>
                <a:r>
                  <a:rPr lang="zh-CN" altLang="en-US" sz="10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charset="-122"/>
                  </a:rPr>
                  <a:t>清晰的团队目标。团队制订了明确的愿景或者使命后，要想更好地去实现，作为团队负责人，还要进一步规划与落实团队的目标。</a:t>
                </a:r>
                <a:endParaRPr lang="zh-CN" altLang="en-US" sz="10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charset="-122"/>
                </a:endParaRPr>
              </a:p>
            </p:txBody>
          </p:sp>
          <p:sp>
            <p:nvSpPr>
              <p:cNvPr id="47" name="íṩ1iḋe"/>
              <p:cNvSpPr txBox="1"/>
              <p:nvPr/>
            </p:nvSpPr>
            <p:spPr bwMode="auto">
              <a:xfrm>
                <a:off x="8616280" y="1624991"/>
                <a:ext cx="2904208" cy="516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>
                  <a:spcBef>
                    <a:spcPct val="0"/>
                  </a:spcBef>
                </a:pPr>
                <a:r>
                  <a:rPr lang="zh-CN" altLang="en-US" sz="1600" b="1" dirty="0">
                    <a:solidFill>
                      <a:srgbClr val="AF2F3C"/>
                    </a:solidFill>
                    <a:ea typeface="微软雅黑" panose="020B0503020204020204" charset="-122"/>
                  </a:rPr>
                  <a:t>业务合作常态化</a:t>
                </a:r>
                <a:endParaRPr lang="zh-CN" altLang="en-US" sz="1600" b="1" dirty="0">
                  <a:solidFill>
                    <a:srgbClr val="AF2F3C"/>
                  </a:solidFill>
                  <a:ea typeface="微软雅黑" panose="020B0503020204020204" charset="-122"/>
                </a:endParaRPr>
              </a:p>
            </p:txBody>
          </p:sp>
          <p:sp>
            <p:nvSpPr>
              <p:cNvPr id="48" name="i$1íḋè"/>
              <p:cNvSpPr/>
              <p:nvPr/>
            </p:nvSpPr>
            <p:spPr bwMode="auto">
              <a:xfrm>
                <a:off x="7596911" y="2180252"/>
                <a:ext cx="792088" cy="312644"/>
              </a:xfrm>
              <a:prstGeom prst="roundRect">
                <a:avLst/>
              </a:prstGeom>
              <a:solidFill>
                <a:srgbClr val="AF2F3C"/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rtlCol="0" anchor="ctr">
                <a:normAutofit fontScale="92500" lnSpcReduction="1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charset="-122"/>
                    <a:cs typeface="+mn-cs"/>
                  </a:rPr>
                  <a:t>方案三</a:t>
                </a:r>
                <a:endPara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7596911" y="2911843"/>
              <a:ext cx="3923577" cy="0"/>
            </a:xfrm>
            <a:prstGeom prst="line">
              <a:avLst/>
            </a:prstGeom>
            <a:noFill/>
            <a:ln w="3175" cap="rnd" cmpd="sng" algn="ctr">
              <a:solidFill>
                <a:sysClr val="window" lastClr="FFFFFF">
                  <a:lumMod val="85000"/>
                </a:sysClr>
              </a:solidFill>
              <a:prstDash val="solid"/>
              <a:round/>
              <a:headEnd type="none"/>
              <a:tailEnd type="none" w="med" len="med"/>
            </a:ln>
            <a:effectLst/>
          </p:spPr>
        </p:cxnSp>
        <p:cxnSp>
          <p:nvCxnSpPr>
            <p:cNvPr id="45" name="直接连接符 44"/>
            <p:cNvCxnSpPr/>
            <p:nvPr/>
          </p:nvCxnSpPr>
          <p:spPr>
            <a:xfrm>
              <a:off x="7596911" y="4550143"/>
              <a:ext cx="3923577" cy="0"/>
            </a:xfrm>
            <a:prstGeom prst="line">
              <a:avLst/>
            </a:prstGeom>
            <a:noFill/>
            <a:ln w="3175" cap="rnd" cmpd="sng" algn="ctr">
              <a:solidFill>
                <a:sysClr val="window" lastClr="FFFFFF">
                  <a:lumMod val="85000"/>
                </a:sysClr>
              </a:solidFill>
              <a:prstDash val="solid"/>
              <a:round/>
              <a:headEnd type="none"/>
              <a:tailEnd type="none" w="med" len="med"/>
            </a:ln>
            <a:effectLst/>
          </p:spPr>
        </p:cxnSp>
      </p:grpSp>
      <p:cxnSp>
        <p:nvCxnSpPr>
          <p:cNvPr id="55" name="肘形连接符 25"/>
          <p:cNvCxnSpPr>
            <a:stCxn id="51" idx="1"/>
            <a:endCxn id="38" idx="3"/>
          </p:cNvCxnSpPr>
          <p:nvPr/>
        </p:nvCxnSpPr>
        <p:spPr>
          <a:xfrm rot="10800000" flipV="1">
            <a:off x="5465961" y="3719428"/>
            <a:ext cx="1788050" cy="2272996"/>
          </a:xfrm>
          <a:prstGeom prst="bentConnector3">
            <a:avLst/>
          </a:prstGeom>
          <a:noFill/>
          <a:ln w="3175" cap="rnd" cmpd="sng" algn="ctr">
            <a:solidFill>
              <a:sysClr val="window" lastClr="FFFFFF">
                <a:lumMod val="85000"/>
              </a:sysClr>
            </a:solidFill>
            <a:prstDash val="solid"/>
            <a:round/>
            <a:headEnd type="none"/>
            <a:tailEnd type="none" w="med" len="med"/>
          </a:ln>
          <a:effectLst/>
        </p:spPr>
      </p:cxnSp>
      <p:cxnSp>
        <p:nvCxnSpPr>
          <p:cNvPr id="56" name="肘形连接符 27"/>
          <p:cNvCxnSpPr>
            <a:stCxn id="38" idx="3"/>
            <a:endCxn id="54" idx="1"/>
          </p:cNvCxnSpPr>
          <p:nvPr/>
        </p:nvCxnSpPr>
        <p:spPr>
          <a:xfrm flipV="1">
            <a:off x="5465961" y="2123970"/>
            <a:ext cx="1788050" cy="3868454"/>
          </a:xfrm>
          <a:prstGeom prst="bentConnector3">
            <a:avLst/>
          </a:prstGeom>
          <a:noFill/>
          <a:ln w="3175" cap="rnd" cmpd="sng" algn="ctr">
            <a:solidFill>
              <a:sysClr val="window" lastClr="FFFFFF">
                <a:lumMod val="85000"/>
              </a:sysClr>
            </a:solidFill>
            <a:prstDash val="solid"/>
            <a:round/>
            <a:headEnd type="none"/>
            <a:tailEnd type="none" w="med" len="med"/>
          </a:ln>
          <a:effectLst/>
        </p:spPr>
      </p:cxnSp>
      <p:cxnSp>
        <p:nvCxnSpPr>
          <p:cNvPr id="57" name="肘形连接符 29"/>
          <p:cNvCxnSpPr>
            <a:stCxn id="38" idx="3"/>
            <a:endCxn id="48" idx="1"/>
          </p:cNvCxnSpPr>
          <p:nvPr/>
        </p:nvCxnSpPr>
        <p:spPr>
          <a:xfrm flipV="1">
            <a:off x="5465961" y="5338233"/>
            <a:ext cx="1788050" cy="654191"/>
          </a:xfrm>
          <a:prstGeom prst="bentConnector3">
            <a:avLst/>
          </a:prstGeom>
          <a:noFill/>
          <a:ln w="3175" cap="rnd" cmpd="sng" algn="ctr">
            <a:solidFill>
              <a:sysClr val="window" lastClr="FFFFFF">
                <a:lumMod val="85000"/>
              </a:sysClr>
            </a:solidFill>
            <a:prstDash val="solid"/>
            <a:round/>
            <a:headEnd type="none"/>
            <a:tailEnd type="none" w="med" len="med"/>
          </a:ln>
          <a:effectLst/>
        </p:spPr>
      </p:cxnSp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4" t="3223" r="13521" b="8992"/>
          <a:stretch>
            <a:fillRect/>
          </a:stretch>
        </p:blipFill>
        <p:spPr>
          <a:xfrm>
            <a:off x="762001" y="1433911"/>
            <a:ext cx="4657744" cy="424701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预期效果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sp>
        <p:nvSpPr>
          <p:cNvPr id="30" name="流程图: 过程 29"/>
          <p:cNvSpPr/>
          <p:nvPr/>
        </p:nvSpPr>
        <p:spPr>
          <a:xfrm>
            <a:off x="6225195" y="2078808"/>
            <a:ext cx="2594527" cy="209658"/>
          </a:xfrm>
          <a:prstGeom prst="flowChartProcess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F2F3C"/>
              </a:solidFill>
            </a:endParaRPr>
          </a:p>
        </p:txBody>
      </p:sp>
      <p:sp>
        <p:nvSpPr>
          <p:cNvPr id="31" name="流程图: 过程 30"/>
          <p:cNvSpPr/>
          <p:nvPr/>
        </p:nvSpPr>
        <p:spPr>
          <a:xfrm>
            <a:off x="9070423" y="2078808"/>
            <a:ext cx="2594527" cy="209658"/>
          </a:xfrm>
          <a:prstGeom prst="flowChartProcess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流程图: 过程 31"/>
          <p:cNvSpPr/>
          <p:nvPr/>
        </p:nvSpPr>
        <p:spPr>
          <a:xfrm>
            <a:off x="535775" y="2078808"/>
            <a:ext cx="2594527" cy="209658"/>
          </a:xfrm>
          <a:prstGeom prst="flowChartProcess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F2F3C"/>
              </a:solidFill>
            </a:endParaRPr>
          </a:p>
        </p:txBody>
      </p:sp>
      <p:sp>
        <p:nvSpPr>
          <p:cNvPr id="33" name="流程图: 过程 32"/>
          <p:cNvSpPr/>
          <p:nvPr/>
        </p:nvSpPr>
        <p:spPr>
          <a:xfrm>
            <a:off x="3381004" y="2078808"/>
            <a:ext cx="2594527" cy="209658"/>
          </a:xfrm>
          <a:prstGeom prst="flowChartProcess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j-ea"/>
              <a:ea typeface="+mj-ea"/>
            </a:endParaRPr>
          </a:p>
        </p:txBody>
      </p:sp>
      <p:sp>
        <p:nvSpPr>
          <p:cNvPr id="34" name="流程图: 过程 33"/>
          <p:cNvSpPr/>
          <p:nvPr/>
        </p:nvSpPr>
        <p:spPr>
          <a:xfrm>
            <a:off x="6225195" y="2134786"/>
            <a:ext cx="2594527" cy="3656413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F2F3C"/>
              </a:solidFill>
            </a:endParaRPr>
          </a:p>
        </p:txBody>
      </p:sp>
      <p:sp>
        <p:nvSpPr>
          <p:cNvPr id="35" name="流程图: 过程 34"/>
          <p:cNvSpPr/>
          <p:nvPr/>
        </p:nvSpPr>
        <p:spPr>
          <a:xfrm>
            <a:off x="9070423" y="2134786"/>
            <a:ext cx="2594527" cy="3656413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椭圆 35"/>
          <p:cNvSpPr>
            <a:spLocks noChangeAspect="1"/>
          </p:cNvSpPr>
          <p:nvPr/>
        </p:nvSpPr>
        <p:spPr bwMode="auto">
          <a:xfrm>
            <a:off x="7140514" y="1752842"/>
            <a:ext cx="763887" cy="763887"/>
          </a:xfrm>
          <a:prstGeom prst="ellipse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7" name="Freeform 5"/>
          <p:cNvSpPr>
            <a:spLocks noChangeAspect="1" noEditPoints="1"/>
          </p:cNvSpPr>
          <p:nvPr/>
        </p:nvSpPr>
        <p:spPr bwMode="auto">
          <a:xfrm>
            <a:off x="7236000" y="1848329"/>
            <a:ext cx="572916" cy="572916"/>
          </a:xfrm>
          <a:custGeom>
            <a:avLst/>
            <a:gdLst>
              <a:gd name="T0" fmla="*/ 363462 w 312"/>
              <a:gd name="T1" fmla="*/ 231923 h 312"/>
              <a:gd name="T2" fmla="*/ 363462 w 312"/>
              <a:gd name="T3" fmla="*/ 211154 h 312"/>
              <a:gd name="T4" fmla="*/ 270000 w 312"/>
              <a:gd name="T5" fmla="*/ 117692 h 312"/>
              <a:gd name="T6" fmla="*/ 176538 w 312"/>
              <a:gd name="T7" fmla="*/ 211154 h 312"/>
              <a:gd name="T8" fmla="*/ 176538 w 312"/>
              <a:gd name="T9" fmla="*/ 231923 h 312"/>
              <a:gd name="T10" fmla="*/ 270000 w 312"/>
              <a:gd name="T11" fmla="*/ 325385 h 312"/>
              <a:gd name="T12" fmla="*/ 363462 w 312"/>
              <a:gd name="T13" fmla="*/ 231923 h 312"/>
              <a:gd name="T14" fmla="*/ 270000 w 312"/>
              <a:gd name="T15" fmla="*/ 0 h 312"/>
              <a:gd name="T16" fmla="*/ 0 w 312"/>
              <a:gd name="T17" fmla="*/ 270000 h 312"/>
              <a:gd name="T18" fmla="*/ 86538 w 312"/>
              <a:gd name="T19" fmla="*/ 467308 h 312"/>
              <a:gd name="T20" fmla="*/ 254423 w 312"/>
              <a:gd name="T21" fmla="*/ 540000 h 312"/>
              <a:gd name="T22" fmla="*/ 214615 w 312"/>
              <a:gd name="T23" fmla="*/ 500192 h 312"/>
              <a:gd name="T24" fmla="*/ 256154 w 312"/>
              <a:gd name="T25" fmla="*/ 406731 h 312"/>
              <a:gd name="T26" fmla="*/ 211154 w 312"/>
              <a:gd name="T27" fmla="*/ 372115 h 312"/>
              <a:gd name="T28" fmla="*/ 90000 w 312"/>
              <a:gd name="T29" fmla="*/ 411923 h 312"/>
              <a:gd name="T30" fmla="*/ 41538 w 312"/>
              <a:gd name="T31" fmla="*/ 270000 h 312"/>
              <a:gd name="T32" fmla="*/ 270000 w 312"/>
              <a:gd name="T33" fmla="*/ 41538 h 312"/>
              <a:gd name="T34" fmla="*/ 498462 w 312"/>
              <a:gd name="T35" fmla="*/ 270000 h 312"/>
              <a:gd name="T36" fmla="*/ 450000 w 312"/>
              <a:gd name="T37" fmla="*/ 411923 h 312"/>
              <a:gd name="T38" fmla="*/ 328846 w 312"/>
              <a:gd name="T39" fmla="*/ 372115 h 312"/>
              <a:gd name="T40" fmla="*/ 283846 w 312"/>
              <a:gd name="T41" fmla="*/ 406731 h 312"/>
              <a:gd name="T42" fmla="*/ 325385 w 312"/>
              <a:gd name="T43" fmla="*/ 500192 h 312"/>
              <a:gd name="T44" fmla="*/ 285577 w 312"/>
              <a:gd name="T45" fmla="*/ 540000 h 312"/>
              <a:gd name="T46" fmla="*/ 453462 w 312"/>
              <a:gd name="T47" fmla="*/ 467308 h 312"/>
              <a:gd name="T48" fmla="*/ 540000 w 312"/>
              <a:gd name="T49" fmla="*/ 270000 h 312"/>
              <a:gd name="T50" fmla="*/ 270000 w 312"/>
              <a:gd name="T51" fmla="*/ 0 h 31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312" h="312">
                <a:moveTo>
                  <a:pt x="210" y="134"/>
                </a:moveTo>
                <a:cubicBezTo>
                  <a:pt x="210" y="122"/>
                  <a:pt x="210" y="122"/>
                  <a:pt x="210" y="122"/>
                </a:cubicBezTo>
                <a:cubicBezTo>
                  <a:pt x="210" y="92"/>
                  <a:pt x="186" y="68"/>
                  <a:pt x="156" y="68"/>
                </a:cubicBezTo>
                <a:cubicBezTo>
                  <a:pt x="126" y="68"/>
                  <a:pt x="102" y="92"/>
                  <a:pt x="102" y="122"/>
                </a:cubicBezTo>
                <a:cubicBezTo>
                  <a:pt x="102" y="134"/>
                  <a:pt x="102" y="134"/>
                  <a:pt x="102" y="134"/>
                </a:cubicBezTo>
                <a:cubicBezTo>
                  <a:pt x="102" y="164"/>
                  <a:pt x="126" y="188"/>
                  <a:pt x="156" y="188"/>
                </a:cubicBezTo>
                <a:cubicBezTo>
                  <a:pt x="186" y="188"/>
                  <a:pt x="210" y="164"/>
                  <a:pt x="210" y="134"/>
                </a:cubicBezTo>
                <a:close/>
                <a:moveTo>
                  <a:pt x="156" y="0"/>
                </a:moveTo>
                <a:cubicBezTo>
                  <a:pt x="70" y="0"/>
                  <a:pt x="0" y="70"/>
                  <a:pt x="0" y="156"/>
                </a:cubicBezTo>
                <a:cubicBezTo>
                  <a:pt x="0" y="201"/>
                  <a:pt x="19" y="242"/>
                  <a:pt x="50" y="270"/>
                </a:cubicBezTo>
                <a:cubicBezTo>
                  <a:pt x="78" y="296"/>
                  <a:pt x="112" y="310"/>
                  <a:pt x="147" y="312"/>
                </a:cubicBezTo>
                <a:cubicBezTo>
                  <a:pt x="124" y="289"/>
                  <a:pt x="124" y="289"/>
                  <a:pt x="124" y="289"/>
                </a:cubicBezTo>
                <a:cubicBezTo>
                  <a:pt x="148" y="235"/>
                  <a:pt x="148" y="235"/>
                  <a:pt x="148" y="235"/>
                </a:cubicBezTo>
                <a:cubicBezTo>
                  <a:pt x="122" y="215"/>
                  <a:pt x="122" y="215"/>
                  <a:pt x="122" y="215"/>
                </a:cubicBezTo>
                <a:cubicBezTo>
                  <a:pt x="52" y="238"/>
                  <a:pt x="52" y="238"/>
                  <a:pt x="52" y="238"/>
                </a:cubicBezTo>
                <a:cubicBezTo>
                  <a:pt x="35" y="215"/>
                  <a:pt x="24" y="187"/>
                  <a:pt x="24" y="156"/>
                </a:cubicBezTo>
                <a:cubicBezTo>
                  <a:pt x="24" y="83"/>
                  <a:pt x="83" y="24"/>
                  <a:pt x="156" y="24"/>
                </a:cubicBezTo>
                <a:cubicBezTo>
                  <a:pt x="229" y="24"/>
                  <a:pt x="288" y="83"/>
                  <a:pt x="288" y="156"/>
                </a:cubicBezTo>
                <a:cubicBezTo>
                  <a:pt x="288" y="187"/>
                  <a:pt x="277" y="215"/>
                  <a:pt x="260" y="238"/>
                </a:cubicBezTo>
                <a:cubicBezTo>
                  <a:pt x="190" y="215"/>
                  <a:pt x="190" y="215"/>
                  <a:pt x="190" y="215"/>
                </a:cubicBezTo>
                <a:cubicBezTo>
                  <a:pt x="164" y="235"/>
                  <a:pt x="164" y="235"/>
                  <a:pt x="164" y="235"/>
                </a:cubicBezTo>
                <a:cubicBezTo>
                  <a:pt x="188" y="289"/>
                  <a:pt x="188" y="289"/>
                  <a:pt x="188" y="289"/>
                </a:cubicBezTo>
                <a:cubicBezTo>
                  <a:pt x="165" y="312"/>
                  <a:pt x="165" y="312"/>
                  <a:pt x="165" y="312"/>
                </a:cubicBezTo>
                <a:cubicBezTo>
                  <a:pt x="201" y="310"/>
                  <a:pt x="235" y="296"/>
                  <a:pt x="262" y="270"/>
                </a:cubicBezTo>
                <a:cubicBezTo>
                  <a:pt x="293" y="242"/>
                  <a:pt x="312" y="201"/>
                  <a:pt x="312" y="156"/>
                </a:cubicBezTo>
                <a:cubicBezTo>
                  <a:pt x="312" y="70"/>
                  <a:pt x="242" y="0"/>
                  <a:pt x="1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" name="椭圆 37"/>
          <p:cNvSpPr>
            <a:spLocks noChangeAspect="1"/>
          </p:cNvSpPr>
          <p:nvPr/>
        </p:nvSpPr>
        <p:spPr bwMode="auto">
          <a:xfrm>
            <a:off x="9985743" y="1752842"/>
            <a:ext cx="763887" cy="763887"/>
          </a:xfrm>
          <a:prstGeom prst="ellipse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Freeform 14"/>
          <p:cNvSpPr>
            <a:spLocks noChangeAspect="1" noEditPoints="1"/>
          </p:cNvSpPr>
          <p:nvPr/>
        </p:nvSpPr>
        <p:spPr bwMode="auto">
          <a:xfrm>
            <a:off x="10124736" y="1848329"/>
            <a:ext cx="485901" cy="572916"/>
          </a:xfrm>
          <a:custGeom>
            <a:avLst/>
            <a:gdLst>
              <a:gd name="T0" fmla="*/ 228993 w 264"/>
              <a:gd name="T1" fmla="*/ 0 h 312"/>
              <a:gd name="T2" fmla="*/ 0 w 264"/>
              <a:gd name="T3" fmla="*/ 228462 h 312"/>
              <a:gd name="T4" fmla="*/ 135314 w 264"/>
              <a:gd name="T5" fmla="*/ 436154 h 312"/>
              <a:gd name="T6" fmla="*/ 135314 w 264"/>
              <a:gd name="T7" fmla="*/ 446538 h 312"/>
              <a:gd name="T8" fmla="*/ 228993 w 264"/>
              <a:gd name="T9" fmla="*/ 540000 h 312"/>
              <a:gd name="T10" fmla="*/ 322671 w 264"/>
              <a:gd name="T11" fmla="*/ 446538 h 312"/>
              <a:gd name="T12" fmla="*/ 322671 w 264"/>
              <a:gd name="T13" fmla="*/ 436154 h 312"/>
              <a:gd name="T14" fmla="*/ 457985 w 264"/>
              <a:gd name="T15" fmla="*/ 228462 h 312"/>
              <a:gd name="T16" fmla="*/ 228993 w 264"/>
              <a:gd name="T17" fmla="*/ 0 h 312"/>
              <a:gd name="T18" fmla="*/ 241136 w 264"/>
              <a:gd name="T19" fmla="*/ 415385 h 312"/>
              <a:gd name="T20" fmla="*/ 228993 w 264"/>
              <a:gd name="T21" fmla="*/ 415385 h 312"/>
              <a:gd name="T22" fmla="*/ 216849 w 264"/>
              <a:gd name="T23" fmla="*/ 415385 h 312"/>
              <a:gd name="T24" fmla="*/ 216849 w 264"/>
              <a:gd name="T25" fmla="*/ 280385 h 312"/>
              <a:gd name="T26" fmla="*/ 241136 w 264"/>
              <a:gd name="T27" fmla="*/ 280385 h 312"/>
              <a:gd name="T28" fmla="*/ 241136 w 264"/>
              <a:gd name="T29" fmla="*/ 415385 h 312"/>
              <a:gd name="T30" fmla="*/ 261954 w 264"/>
              <a:gd name="T31" fmla="*/ 411923 h 312"/>
              <a:gd name="T32" fmla="*/ 261954 w 264"/>
              <a:gd name="T33" fmla="*/ 223269 h 312"/>
              <a:gd name="T34" fmla="*/ 241136 w 264"/>
              <a:gd name="T35" fmla="*/ 223269 h 312"/>
              <a:gd name="T36" fmla="*/ 241136 w 264"/>
              <a:gd name="T37" fmla="*/ 259615 h 312"/>
              <a:gd name="T38" fmla="*/ 216849 w 264"/>
              <a:gd name="T39" fmla="*/ 259615 h 312"/>
              <a:gd name="T40" fmla="*/ 216849 w 264"/>
              <a:gd name="T41" fmla="*/ 223269 h 312"/>
              <a:gd name="T42" fmla="*/ 196031 w 264"/>
              <a:gd name="T43" fmla="*/ 223269 h 312"/>
              <a:gd name="T44" fmla="*/ 196031 w 264"/>
              <a:gd name="T45" fmla="*/ 411923 h 312"/>
              <a:gd name="T46" fmla="*/ 41635 w 264"/>
              <a:gd name="T47" fmla="*/ 228462 h 312"/>
              <a:gd name="T48" fmla="*/ 228993 w 264"/>
              <a:gd name="T49" fmla="*/ 41538 h 312"/>
              <a:gd name="T50" fmla="*/ 416350 w 264"/>
              <a:gd name="T51" fmla="*/ 228462 h 312"/>
              <a:gd name="T52" fmla="*/ 261954 w 264"/>
              <a:gd name="T53" fmla="*/ 411923 h 312"/>
              <a:gd name="T54" fmla="*/ 159601 w 264"/>
              <a:gd name="T55" fmla="*/ 167885 h 312"/>
              <a:gd name="T56" fmla="*/ 104088 w 264"/>
              <a:gd name="T57" fmla="*/ 223269 h 312"/>
              <a:gd name="T58" fmla="*/ 159601 w 264"/>
              <a:gd name="T59" fmla="*/ 280385 h 312"/>
              <a:gd name="T60" fmla="*/ 175214 w 264"/>
              <a:gd name="T61" fmla="*/ 280385 h 312"/>
              <a:gd name="T62" fmla="*/ 175214 w 264"/>
              <a:gd name="T63" fmla="*/ 259615 h 312"/>
              <a:gd name="T64" fmla="*/ 159601 w 264"/>
              <a:gd name="T65" fmla="*/ 259615 h 312"/>
              <a:gd name="T66" fmla="*/ 124905 w 264"/>
              <a:gd name="T67" fmla="*/ 223269 h 312"/>
              <a:gd name="T68" fmla="*/ 159601 w 264"/>
              <a:gd name="T69" fmla="*/ 188654 h 312"/>
              <a:gd name="T70" fmla="*/ 196031 w 264"/>
              <a:gd name="T71" fmla="*/ 223269 h 312"/>
              <a:gd name="T72" fmla="*/ 216849 w 264"/>
              <a:gd name="T73" fmla="*/ 223269 h 312"/>
              <a:gd name="T74" fmla="*/ 159601 w 264"/>
              <a:gd name="T75" fmla="*/ 167885 h 312"/>
              <a:gd name="T76" fmla="*/ 298384 w 264"/>
              <a:gd name="T77" fmla="*/ 167885 h 312"/>
              <a:gd name="T78" fmla="*/ 241136 w 264"/>
              <a:gd name="T79" fmla="*/ 223269 h 312"/>
              <a:gd name="T80" fmla="*/ 261954 w 264"/>
              <a:gd name="T81" fmla="*/ 223269 h 312"/>
              <a:gd name="T82" fmla="*/ 298384 w 264"/>
              <a:gd name="T83" fmla="*/ 188654 h 312"/>
              <a:gd name="T84" fmla="*/ 333080 w 264"/>
              <a:gd name="T85" fmla="*/ 223269 h 312"/>
              <a:gd name="T86" fmla="*/ 300119 w 264"/>
              <a:gd name="T87" fmla="*/ 259615 h 312"/>
              <a:gd name="T88" fmla="*/ 298384 w 264"/>
              <a:gd name="T89" fmla="*/ 259615 h 312"/>
              <a:gd name="T90" fmla="*/ 298384 w 264"/>
              <a:gd name="T91" fmla="*/ 259615 h 312"/>
              <a:gd name="T92" fmla="*/ 298384 w 264"/>
              <a:gd name="T93" fmla="*/ 259615 h 312"/>
              <a:gd name="T94" fmla="*/ 284506 w 264"/>
              <a:gd name="T95" fmla="*/ 259615 h 312"/>
              <a:gd name="T96" fmla="*/ 284506 w 264"/>
              <a:gd name="T97" fmla="*/ 280385 h 312"/>
              <a:gd name="T98" fmla="*/ 298384 w 264"/>
              <a:gd name="T99" fmla="*/ 280385 h 312"/>
              <a:gd name="T100" fmla="*/ 298384 w 264"/>
              <a:gd name="T101" fmla="*/ 280385 h 312"/>
              <a:gd name="T102" fmla="*/ 300119 w 264"/>
              <a:gd name="T103" fmla="*/ 280385 h 312"/>
              <a:gd name="T104" fmla="*/ 353898 w 264"/>
              <a:gd name="T105" fmla="*/ 223269 h 312"/>
              <a:gd name="T106" fmla="*/ 298384 w 264"/>
              <a:gd name="T107" fmla="*/ 167885 h 31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64" h="312">
                <a:moveTo>
                  <a:pt x="132" y="0"/>
                </a:moveTo>
                <a:cubicBezTo>
                  <a:pt x="59" y="0"/>
                  <a:pt x="0" y="59"/>
                  <a:pt x="0" y="132"/>
                </a:cubicBezTo>
                <a:cubicBezTo>
                  <a:pt x="0" y="186"/>
                  <a:pt x="32" y="232"/>
                  <a:pt x="78" y="252"/>
                </a:cubicBezTo>
                <a:cubicBezTo>
                  <a:pt x="78" y="258"/>
                  <a:pt x="78" y="258"/>
                  <a:pt x="78" y="258"/>
                </a:cubicBezTo>
                <a:cubicBezTo>
                  <a:pt x="78" y="288"/>
                  <a:pt x="102" y="312"/>
                  <a:pt x="132" y="312"/>
                </a:cubicBezTo>
                <a:cubicBezTo>
                  <a:pt x="162" y="312"/>
                  <a:pt x="186" y="288"/>
                  <a:pt x="186" y="258"/>
                </a:cubicBezTo>
                <a:cubicBezTo>
                  <a:pt x="186" y="252"/>
                  <a:pt x="186" y="252"/>
                  <a:pt x="186" y="252"/>
                </a:cubicBezTo>
                <a:cubicBezTo>
                  <a:pt x="232" y="232"/>
                  <a:pt x="264" y="186"/>
                  <a:pt x="264" y="132"/>
                </a:cubicBezTo>
                <a:cubicBezTo>
                  <a:pt x="264" y="59"/>
                  <a:pt x="205" y="0"/>
                  <a:pt x="132" y="0"/>
                </a:cubicBezTo>
                <a:close/>
                <a:moveTo>
                  <a:pt x="139" y="240"/>
                </a:moveTo>
                <a:cubicBezTo>
                  <a:pt x="137" y="240"/>
                  <a:pt x="134" y="240"/>
                  <a:pt x="132" y="240"/>
                </a:cubicBezTo>
                <a:cubicBezTo>
                  <a:pt x="130" y="240"/>
                  <a:pt x="127" y="240"/>
                  <a:pt x="125" y="240"/>
                </a:cubicBezTo>
                <a:cubicBezTo>
                  <a:pt x="125" y="162"/>
                  <a:pt x="125" y="162"/>
                  <a:pt x="125" y="162"/>
                </a:cubicBezTo>
                <a:cubicBezTo>
                  <a:pt x="139" y="162"/>
                  <a:pt x="139" y="162"/>
                  <a:pt x="139" y="162"/>
                </a:cubicBezTo>
                <a:lnTo>
                  <a:pt x="139" y="240"/>
                </a:lnTo>
                <a:close/>
                <a:moveTo>
                  <a:pt x="151" y="238"/>
                </a:moveTo>
                <a:cubicBezTo>
                  <a:pt x="151" y="129"/>
                  <a:pt x="151" y="129"/>
                  <a:pt x="151" y="129"/>
                </a:cubicBezTo>
                <a:cubicBezTo>
                  <a:pt x="139" y="129"/>
                  <a:pt x="139" y="129"/>
                  <a:pt x="139" y="129"/>
                </a:cubicBezTo>
                <a:cubicBezTo>
                  <a:pt x="139" y="150"/>
                  <a:pt x="139" y="150"/>
                  <a:pt x="139" y="150"/>
                </a:cubicBezTo>
                <a:cubicBezTo>
                  <a:pt x="125" y="150"/>
                  <a:pt x="125" y="150"/>
                  <a:pt x="125" y="150"/>
                </a:cubicBezTo>
                <a:cubicBezTo>
                  <a:pt x="125" y="129"/>
                  <a:pt x="125" y="129"/>
                  <a:pt x="125" y="129"/>
                </a:cubicBezTo>
                <a:cubicBezTo>
                  <a:pt x="113" y="129"/>
                  <a:pt x="113" y="129"/>
                  <a:pt x="113" y="129"/>
                </a:cubicBezTo>
                <a:cubicBezTo>
                  <a:pt x="113" y="238"/>
                  <a:pt x="113" y="238"/>
                  <a:pt x="113" y="238"/>
                </a:cubicBezTo>
                <a:cubicBezTo>
                  <a:pt x="62" y="229"/>
                  <a:pt x="24" y="185"/>
                  <a:pt x="24" y="132"/>
                </a:cubicBezTo>
                <a:cubicBezTo>
                  <a:pt x="24" y="72"/>
                  <a:pt x="72" y="24"/>
                  <a:pt x="132" y="24"/>
                </a:cubicBezTo>
                <a:cubicBezTo>
                  <a:pt x="192" y="24"/>
                  <a:pt x="240" y="72"/>
                  <a:pt x="240" y="132"/>
                </a:cubicBezTo>
                <a:cubicBezTo>
                  <a:pt x="240" y="185"/>
                  <a:pt x="202" y="229"/>
                  <a:pt x="151" y="238"/>
                </a:cubicBezTo>
                <a:close/>
                <a:moveTo>
                  <a:pt x="92" y="97"/>
                </a:moveTo>
                <a:cubicBezTo>
                  <a:pt x="75" y="97"/>
                  <a:pt x="60" y="112"/>
                  <a:pt x="60" y="129"/>
                </a:cubicBezTo>
                <a:cubicBezTo>
                  <a:pt x="60" y="147"/>
                  <a:pt x="75" y="162"/>
                  <a:pt x="92" y="162"/>
                </a:cubicBezTo>
                <a:cubicBezTo>
                  <a:pt x="101" y="162"/>
                  <a:pt x="101" y="162"/>
                  <a:pt x="101" y="162"/>
                </a:cubicBezTo>
                <a:cubicBezTo>
                  <a:pt x="101" y="150"/>
                  <a:pt x="101" y="150"/>
                  <a:pt x="101" y="150"/>
                </a:cubicBezTo>
                <a:cubicBezTo>
                  <a:pt x="92" y="150"/>
                  <a:pt x="92" y="150"/>
                  <a:pt x="92" y="150"/>
                </a:cubicBezTo>
                <a:cubicBezTo>
                  <a:pt x="81" y="150"/>
                  <a:pt x="72" y="141"/>
                  <a:pt x="72" y="129"/>
                </a:cubicBezTo>
                <a:cubicBezTo>
                  <a:pt x="72" y="118"/>
                  <a:pt x="81" y="109"/>
                  <a:pt x="92" y="109"/>
                </a:cubicBezTo>
                <a:cubicBezTo>
                  <a:pt x="104" y="109"/>
                  <a:pt x="113" y="118"/>
                  <a:pt x="113" y="129"/>
                </a:cubicBezTo>
                <a:cubicBezTo>
                  <a:pt x="125" y="129"/>
                  <a:pt x="125" y="129"/>
                  <a:pt x="125" y="129"/>
                </a:cubicBezTo>
                <a:cubicBezTo>
                  <a:pt x="125" y="112"/>
                  <a:pt x="110" y="97"/>
                  <a:pt x="92" y="97"/>
                </a:cubicBezTo>
                <a:close/>
                <a:moveTo>
                  <a:pt x="172" y="97"/>
                </a:moveTo>
                <a:cubicBezTo>
                  <a:pt x="154" y="97"/>
                  <a:pt x="139" y="112"/>
                  <a:pt x="139" y="129"/>
                </a:cubicBezTo>
                <a:cubicBezTo>
                  <a:pt x="151" y="129"/>
                  <a:pt x="151" y="129"/>
                  <a:pt x="151" y="129"/>
                </a:cubicBezTo>
                <a:cubicBezTo>
                  <a:pt x="151" y="118"/>
                  <a:pt x="160" y="109"/>
                  <a:pt x="172" y="109"/>
                </a:cubicBezTo>
                <a:cubicBezTo>
                  <a:pt x="183" y="109"/>
                  <a:pt x="192" y="118"/>
                  <a:pt x="192" y="129"/>
                </a:cubicBezTo>
                <a:cubicBezTo>
                  <a:pt x="192" y="140"/>
                  <a:pt x="184" y="149"/>
                  <a:pt x="173" y="150"/>
                </a:cubicBezTo>
                <a:cubicBezTo>
                  <a:pt x="172" y="150"/>
                  <a:pt x="172" y="150"/>
                  <a:pt x="172" y="150"/>
                </a:cubicBezTo>
                <a:cubicBezTo>
                  <a:pt x="172" y="150"/>
                  <a:pt x="172" y="150"/>
                  <a:pt x="172" y="150"/>
                </a:cubicBezTo>
                <a:cubicBezTo>
                  <a:pt x="172" y="150"/>
                  <a:pt x="172" y="150"/>
                  <a:pt x="172" y="150"/>
                </a:cubicBezTo>
                <a:cubicBezTo>
                  <a:pt x="170" y="150"/>
                  <a:pt x="167" y="150"/>
                  <a:pt x="164" y="150"/>
                </a:cubicBezTo>
                <a:cubicBezTo>
                  <a:pt x="164" y="162"/>
                  <a:pt x="164" y="162"/>
                  <a:pt x="164" y="162"/>
                </a:cubicBezTo>
                <a:cubicBezTo>
                  <a:pt x="166" y="162"/>
                  <a:pt x="170" y="162"/>
                  <a:pt x="172" y="162"/>
                </a:cubicBezTo>
                <a:cubicBezTo>
                  <a:pt x="172" y="162"/>
                  <a:pt x="172" y="162"/>
                  <a:pt x="172" y="162"/>
                </a:cubicBezTo>
                <a:cubicBezTo>
                  <a:pt x="172" y="162"/>
                  <a:pt x="173" y="162"/>
                  <a:pt x="173" y="162"/>
                </a:cubicBezTo>
                <a:cubicBezTo>
                  <a:pt x="191" y="161"/>
                  <a:pt x="204" y="147"/>
                  <a:pt x="204" y="129"/>
                </a:cubicBezTo>
                <a:cubicBezTo>
                  <a:pt x="204" y="112"/>
                  <a:pt x="189" y="97"/>
                  <a:pt x="172" y="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563391" y="2980299"/>
            <a:ext cx="1918132" cy="37446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160"/>
              </a:lnSpc>
              <a:defRPr/>
            </a:pPr>
            <a:r>
              <a:rPr lang="zh-CN" altLang="en-US" sz="2000" b="1" dirty="0">
                <a:solidFill>
                  <a:srgbClr val="AF2F3C"/>
                </a:solidFill>
                <a:latin typeface="+mj-ea"/>
              </a:rPr>
              <a:t>预期效果</a:t>
            </a:r>
            <a:endParaRPr lang="zh-CN" altLang="en-US" sz="2000" b="1" dirty="0">
              <a:solidFill>
                <a:srgbClr val="AF2F3C"/>
              </a:solidFill>
              <a:latin typeface="+mj-ea"/>
            </a:endParaRPr>
          </a:p>
        </p:txBody>
      </p:sp>
      <p:sp>
        <p:nvSpPr>
          <p:cNvPr id="41" name="矩形 7"/>
          <p:cNvSpPr>
            <a:spLocks noChangeArrowheads="1"/>
          </p:cNvSpPr>
          <p:nvPr/>
        </p:nvSpPr>
        <p:spPr bwMode="auto">
          <a:xfrm>
            <a:off x="6443933" y="3545732"/>
            <a:ext cx="2157047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求职指导工作，是一群具有由在校招生办工作经验的助理员工组成，熟练完成高校各类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汇报，答辩指导，教职工工作总结计划，学生就业指导。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440589" y="2980299"/>
            <a:ext cx="1918132" cy="37446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160"/>
              </a:lnSpc>
              <a:defRPr/>
            </a:pPr>
            <a:r>
              <a:rPr lang="zh-CN" altLang="en-US" sz="2000" b="1" dirty="0">
                <a:solidFill>
                  <a:srgbClr val="AF2F3C"/>
                </a:solidFill>
                <a:latin typeface="+mj-ea"/>
              </a:rPr>
              <a:t>预期效果</a:t>
            </a:r>
            <a:endParaRPr lang="zh-CN" altLang="en-US" sz="2000" b="1" dirty="0">
              <a:solidFill>
                <a:srgbClr val="AF2F3C"/>
              </a:solidFill>
              <a:latin typeface="+mj-ea"/>
            </a:endParaRPr>
          </a:p>
        </p:txBody>
      </p:sp>
      <p:sp>
        <p:nvSpPr>
          <p:cNvPr id="43" name="矩形 7"/>
          <p:cNvSpPr>
            <a:spLocks noChangeArrowheads="1"/>
          </p:cNvSpPr>
          <p:nvPr/>
        </p:nvSpPr>
        <p:spPr bwMode="auto">
          <a:xfrm>
            <a:off x="9321132" y="3545732"/>
            <a:ext cx="2157047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求职指导工作，是一群具有由在校招生办工作经验的助理员工组成，熟练完成高校各类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汇报，答辩指导，教职工工作总结计划，学生就业指导。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4" name="流程图: 过程 43"/>
          <p:cNvSpPr/>
          <p:nvPr/>
        </p:nvSpPr>
        <p:spPr>
          <a:xfrm>
            <a:off x="535775" y="2134786"/>
            <a:ext cx="2594527" cy="3656413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F2F3C"/>
              </a:solidFill>
            </a:endParaRPr>
          </a:p>
        </p:txBody>
      </p:sp>
      <p:sp>
        <p:nvSpPr>
          <p:cNvPr id="45" name="流程图: 过程 44"/>
          <p:cNvSpPr/>
          <p:nvPr/>
        </p:nvSpPr>
        <p:spPr>
          <a:xfrm>
            <a:off x="3381004" y="2134786"/>
            <a:ext cx="2594527" cy="3656413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j-ea"/>
              <a:ea typeface="+mj-ea"/>
            </a:endParaRPr>
          </a:p>
        </p:txBody>
      </p:sp>
      <p:sp>
        <p:nvSpPr>
          <p:cNvPr id="46" name="椭圆 45"/>
          <p:cNvSpPr>
            <a:spLocks noChangeAspect="1"/>
          </p:cNvSpPr>
          <p:nvPr/>
        </p:nvSpPr>
        <p:spPr bwMode="auto">
          <a:xfrm>
            <a:off x="4296323" y="1752842"/>
            <a:ext cx="762206" cy="763887"/>
          </a:xfrm>
          <a:prstGeom prst="ellipse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7" name="Group 8"/>
          <p:cNvGrpSpPr>
            <a:grpSpLocks noChangeAspect="1"/>
          </p:cNvGrpSpPr>
          <p:nvPr/>
        </p:nvGrpSpPr>
        <p:grpSpPr bwMode="auto">
          <a:xfrm>
            <a:off x="4391598" y="1846829"/>
            <a:ext cx="571655" cy="572916"/>
            <a:chOff x="2218" y="650"/>
            <a:chExt cx="744" cy="744"/>
          </a:xfrm>
          <a:solidFill>
            <a:schemeClr val="bg1"/>
          </a:solidFill>
        </p:grpSpPr>
        <p:sp>
          <p:nvSpPr>
            <p:cNvPr id="48" name="Freeform 9"/>
            <p:cNvSpPr>
              <a:spLocks noEditPoints="1"/>
            </p:cNvSpPr>
            <p:nvPr/>
          </p:nvSpPr>
          <p:spPr bwMode="auto">
            <a:xfrm>
              <a:off x="2218" y="650"/>
              <a:ext cx="744" cy="744"/>
            </a:xfrm>
            <a:custGeom>
              <a:avLst/>
              <a:gdLst>
                <a:gd name="T0" fmla="*/ 156 w 312"/>
                <a:gd name="T1" fmla="*/ 0 h 312"/>
                <a:gd name="T2" fmla="*/ 0 w 312"/>
                <a:gd name="T3" fmla="*/ 156 h 312"/>
                <a:gd name="T4" fmla="*/ 156 w 312"/>
                <a:gd name="T5" fmla="*/ 312 h 312"/>
                <a:gd name="T6" fmla="*/ 312 w 312"/>
                <a:gd name="T7" fmla="*/ 156 h 312"/>
                <a:gd name="T8" fmla="*/ 156 w 312"/>
                <a:gd name="T9" fmla="*/ 0 h 312"/>
                <a:gd name="T10" fmla="*/ 156 w 312"/>
                <a:gd name="T11" fmla="*/ 288 h 312"/>
                <a:gd name="T12" fmla="*/ 24 w 312"/>
                <a:gd name="T13" fmla="*/ 156 h 312"/>
                <a:gd name="T14" fmla="*/ 156 w 312"/>
                <a:gd name="T15" fmla="*/ 24 h 312"/>
                <a:gd name="T16" fmla="*/ 288 w 312"/>
                <a:gd name="T17" fmla="*/ 156 h 312"/>
                <a:gd name="T18" fmla="*/ 156 w 312"/>
                <a:gd name="T19" fmla="*/ 288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2" h="312">
                  <a:moveTo>
                    <a:pt x="156" y="0"/>
                  </a:moveTo>
                  <a:cubicBezTo>
                    <a:pt x="70" y="0"/>
                    <a:pt x="0" y="70"/>
                    <a:pt x="0" y="156"/>
                  </a:cubicBezTo>
                  <a:cubicBezTo>
                    <a:pt x="0" y="242"/>
                    <a:pt x="70" y="312"/>
                    <a:pt x="156" y="312"/>
                  </a:cubicBezTo>
                  <a:cubicBezTo>
                    <a:pt x="242" y="312"/>
                    <a:pt x="312" y="242"/>
                    <a:pt x="312" y="156"/>
                  </a:cubicBezTo>
                  <a:cubicBezTo>
                    <a:pt x="312" y="70"/>
                    <a:pt x="242" y="0"/>
                    <a:pt x="156" y="0"/>
                  </a:cubicBezTo>
                  <a:close/>
                  <a:moveTo>
                    <a:pt x="156" y="288"/>
                  </a:moveTo>
                  <a:cubicBezTo>
                    <a:pt x="83" y="288"/>
                    <a:pt x="24" y="229"/>
                    <a:pt x="24" y="156"/>
                  </a:cubicBezTo>
                  <a:cubicBezTo>
                    <a:pt x="24" y="83"/>
                    <a:pt x="83" y="24"/>
                    <a:pt x="156" y="24"/>
                  </a:cubicBezTo>
                  <a:cubicBezTo>
                    <a:pt x="229" y="24"/>
                    <a:pt x="288" y="83"/>
                    <a:pt x="288" y="156"/>
                  </a:cubicBezTo>
                  <a:cubicBezTo>
                    <a:pt x="288" y="229"/>
                    <a:pt x="229" y="288"/>
                    <a:pt x="156" y="2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10"/>
            <p:cNvSpPr/>
            <p:nvPr/>
          </p:nvSpPr>
          <p:spPr bwMode="auto">
            <a:xfrm>
              <a:off x="2447" y="805"/>
              <a:ext cx="286" cy="434"/>
            </a:xfrm>
            <a:custGeom>
              <a:avLst/>
              <a:gdLst>
                <a:gd name="T0" fmla="*/ 120 w 120"/>
                <a:gd name="T1" fmla="*/ 117 h 182"/>
                <a:gd name="T2" fmla="*/ 113 w 120"/>
                <a:gd name="T3" fmla="*/ 94 h 182"/>
                <a:gd name="T4" fmla="*/ 97 w 120"/>
                <a:gd name="T5" fmla="*/ 81 h 182"/>
                <a:gd name="T6" fmla="*/ 62 w 120"/>
                <a:gd name="T7" fmla="*/ 71 h 182"/>
                <a:gd name="T8" fmla="*/ 46 w 120"/>
                <a:gd name="T9" fmla="*/ 65 h 182"/>
                <a:gd name="T10" fmla="*/ 43 w 120"/>
                <a:gd name="T11" fmla="*/ 57 h 182"/>
                <a:gd name="T12" fmla="*/ 61 w 120"/>
                <a:gd name="T13" fmla="*/ 44 h 182"/>
                <a:gd name="T14" fmla="*/ 81 w 120"/>
                <a:gd name="T15" fmla="*/ 51 h 182"/>
                <a:gd name="T16" fmla="*/ 85 w 120"/>
                <a:gd name="T17" fmla="*/ 56 h 182"/>
                <a:gd name="T18" fmla="*/ 85 w 120"/>
                <a:gd name="T19" fmla="*/ 56 h 182"/>
                <a:gd name="T20" fmla="*/ 85 w 120"/>
                <a:gd name="T21" fmla="*/ 56 h 182"/>
                <a:gd name="T22" fmla="*/ 88 w 120"/>
                <a:gd name="T23" fmla="*/ 58 h 182"/>
                <a:gd name="T24" fmla="*/ 114 w 120"/>
                <a:gd name="T25" fmla="*/ 58 h 182"/>
                <a:gd name="T26" fmla="*/ 117 w 120"/>
                <a:gd name="T27" fmla="*/ 55 h 182"/>
                <a:gd name="T28" fmla="*/ 116 w 120"/>
                <a:gd name="T29" fmla="*/ 51 h 182"/>
                <a:gd name="T30" fmla="*/ 75 w 120"/>
                <a:gd name="T31" fmla="*/ 20 h 182"/>
                <a:gd name="T32" fmla="*/ 75 w 120"/>
                <a:gd name="T33" fmla="*/ 5 h 182"/>
                <a:gd name="T34" fmla="*/ 70 w 120"/>
                <a:gd name="T35" fmla="*/ 0 h 182"/>
                <a:gd name="T36" fmla="*/ 50 w 120"/>
                <a:gd name="T37" fmla="*/ 0 h 182"/>
                <a:gd name="T38" fmla="*/ 45 w 120"/>
                <a:gd name="T39" fmla="*/ 5 h 182"/>
                <a:gd name="T40" fmla="*/ 45 w 120"/>
                <a:gd name="T41" fmla="*/ 20 h 182"/>
                <a:gd name="T42" fmla="*/ 17 w 120"/>
                <a:gd name="T43" fmla="*/ 35 h 182"/>
                <a:gd name="T44" fmla="*/ 7 w 120"/>
                <a:gd name="T45" fmla="*/ 63 h 182"/>
                <a:gd name="T46" fmla="*/ 16 w 120"/>
                <a:gd name="T47" fmla="*/ 88 h 182"/>
                <a:gd name="T48" fmla="*/ 63 w 120"/>
                <a:gd name="T49" fmla="*/ 107 h 182"/>
                <a:gd name="T50" fmla="*/ 78 w 120"/>
                <a:gd name="T51" fmla="*/ 112 h 182"/>
                <a:gd name="T52" fmla="*/ 83 w 120"/>
                <a:gd name="T53" fmla="*/ 123 h 182"/>
                <a:gd name="T54" fmla="*/ 63 w 120"/>
                <a:gd name="T55" fmla="*/ 136 h 182"/>
                <a:gd name="T56" fmla="*/ 48 w 120"/>
                <a:gd name="T57" fmla="*/ 133 h 182"/>
                <a:gd name="T58" fmla="*/ 35 w 120"/>
                <a:gd name="T59" fmla="*/ 121 h 182"/>
                <a:gd name="T60" fmla="*/ 34 w 120"/>
                <a:gd name="T61" fmla="*/ 120 h 182"/>
                <a:gd name="T62" fmla="*/ 34 w 120"/>
                <a:gd name="T63" fmla="*/ 120 h 182"/>
                <a:gd name="T64" fmla="*/ 32 w 120"/>
                <a:gd name="T65" fmla="*/ 118 h 182"/>
                <a:gd name="T66" fmla="*/ 3 w 120"/>
                <a:gd name="T67" fmla="*/ 118 h 182"/>
                <a:gd name="T68" fmla="*/ 0 w 120"/>
                <a:gd name="T69" fmla="*/ 121 h 182"/>
                <a:gd name="T70" fmla="*/ 0 w 120"/>
                <a:gd name="T71" fmla="*/ 123 h 182"/>
                <a:gd name="T72" fmla="*/ 45 w 120"/>
                <a:gd name="T73" fmla="*/ 161 h 182"/>
                <a:gd name="T74" fmla="*/ 45 w 120"/>
                <a:gd name="T75" fmla="*/ 177 h 182"/>
                <a:gd name="T76" fmla="*/ 50 w 120"/>
                <a:gd name="T77" fmla="*/ 182 h 182"/>
                <a:gd name="T78" fmla="*/ 70 w 120"/>
                <a:gd name="T79" fmla="*/ 182 h 182"/>
                <a:gd name="T80" fmla="*/ 75 w 120"/>
                <a:gd name="T81" fmla="*/ 177 h 182"/>
                <a:gd name="T82" fmla="*/ 75 w 120"/>
                <a:gd name="T83" fmla="*/ 161 h 182"/>
                <a:gd name="T84" fmla="*/ 107 w 120"/>
                <a:gd name="T85" fmla="*/ 147 h 182"/>
                <a:gd name="T86" fmla="*/ 120 w 120"/>
                <a:gd name="T87" fmla="*/ 1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0" h="182">
                  <a:moveTo>
                    <a:pt x="120" y="117"/>
                  </a:moveTo>
                  <a:cubicBezTo>
                    <a:pt x="120" y="108"/>
                    <a:pt x="118" y="101"/>
                    <a:pt x="113" y="94"/>
                  </a:cubicBezTo>
                  <a:cubicBezTo>
                    <a:pt x="109" y="88"/>
                    <a:pt x="104" y="84"/>
                    <a:pt x="97" y="81"/>
                  </a:cubicBezTo>
                  <a:cubicBezTo>
                    <a:pt x="90" y="78"/>
                    <a:pt x="78" y="75"/>
                    <a:pt x="62" y="71"/>
                  </a:cubicBezTo>
                  <a:cubicBezTo>
                    <a:pt x="51" y="69"/>
                    <a:pt x="48" y="67"/>
                    <a:pt x="46" y="65"/>
                  </a:cubicBezTo>
                  <a:cubicBezTo>
                    <a:pt x="44" y="63"/>
                    <a:pt x="43" y="60"/>
                    <a:pt x="43" y="57"/>
                  </a:cubicBezTo>
                  <a:cubicBezTo>
                    <a:pt x="43" y="52"/>
                    <a:pt x="45" y="44"/>
                    <a:pt x="61" y="44"/>
                  </a:cubicBezTo>
                  <a:cubicBezTo>
                    <a:pt x="69" y="44"/>
                    <a:pt x="76" y="46"/>
                    <a:pt x="81" y="51"/>
                  </a:cubicBezTo>
                  <a:cubicBezTo>
                    <a:pt x="82" y="52"/>
                    <a:pt x="84" y="54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6" y="57"/>
                    <a:pt x="87" y="58"/>
                    <a:pt x="88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5" y="58"/>
                    <a:pt x="117" y="57"/>
                    <a:pt x="117" y="55"/>
                  </a:cubicBezTo>
                  <a:cubicBezTo>
                    <a:pt x="117" y="54"/>
                    <a:pt x="116" y="53"/>
                    <a:pt x="116" y="51"/>
                  </a:cubicBezTo>
                  <a:cubicBezTo>
                    <a:pt x="109" y="34"/>
                    <a:pt x="96" y="23"/>
                    <a:pt x="75" y="20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2"/>
                    <a:pt x="73" y="0"/>
                    <a:pt x="7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5" y="2"/>
                    <a:pt x="45" y="5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33" y="23"/>
                    <a:pt x="23" y="28"/>
                    <a:pt x="17" y="35"/>
                  </a:cubicBezTo>
                  <a:cubicBezTo>
                    <a:pt x="10" y="43"/>
                    <a:pt x="7" y="53"/>
                    <a:pt x="7" y="63"/>
                  </a:cubicBezTo>
                  <a:cubicBezTo>
                    <a:pt x="7" y="73"/>
                    <a:pt x="10" y="81"/>
                    <a:pt x="16" y="88"/>
                  </a:cubicBezTo>
                  <a:cubicBezTo>
                    <a:pt x="23" y="96"/>
                    <a:pt x="38" y="102"/>
                    <a:pt x="63" y="107"/>
                  </a:cubicBezTo>
                  <a:cubicBezTo>
                    <a:pt x="70" y="109"/>
                    <a:pt x="75" y="110"/>
                    <a:pt x="78" y="112"/>
                  </a:cubicBezTo>
                  <a:cubicBezTo>
                    <a:pt x="81" y="115"/>
                    <a:pt x="83" y="119"/>
                    <a:pt x="83" y="123"/>
                  </a:cubicBezTo>
                  <a:cubicBezTo>
                    <a:pt x="83" y="129"/>
                    <a:pt x="80" y="136"/>
                    <a:pt x="63" y="136"/>
                  </a:cubicBezTo>
                  <a:cubicBezTo>
                    <a:pt x="57" y="136"/>
                    <a:pt x="52" y="135"/>
                    <a:pt x="48" y="133"/>
                  </a:cubicBezTo>
                  <a:cubicBezTo>
                    <a:pt x="42" y="131"/>
                    <a:pt x="38" y="127"/>
                    <a:pt x="35" y="121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4" y="119"/>
                    <a:pt x="33" y="118"/>
                    <a:pt x="32" y="118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1" y="118"/>
                    <a:pt x="0" y="120"/>
                    <a:pt x="0" y="121"/>
                  </a:cubicBezTo>
                  <a:cubicBezTo>
                    <a:pt x="0" y="122"/>
                    <a:pt x="0" y="123"/>
                    <a:pt x="0" y="123"/>
                  </a:cubicBezTo>
                  <a:cubicBezTo>
                    <a:pt x="7" y="145"/>
                    <a:pt x="22" y="158"/>
                    <a:pt x="45" y="161"/>
                  </a:cubicBezTo>
                  <a:cubicBezTo>
                    <a:pt x="45" y="177"/>
                    <a:pt x="45" y="177"/>
                    <a:pt x="45" y="177"/>
                  </a:cubicBezTo>
                  <a:cubicBezTo>
                    <a:pt x="45" y="180"/>
                    <a:pt x="47" y="182"/>
                    <a:pt x="5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3" y="182"/>
                    <a:pt x="75" y="180"/>
                    <a:pt x="75" y="177"/>
                  </a:cubicBezTo>
                  <a:cubicBezTo>
                    <a:pt x="75" y="161"/>
                    <a:pt x="75" y="161"/>
                    <a:pt x="75" y="161"/>
                  </a:cubicBezTo>
                  <a:cubicBezTo>
                    <a:pt x="88" y="159"/>
                    <a:pt x="99" y="154"/>
                    <a:pt x="107" y="147"/>
                  </a:cubicBezTo>
                  <a:cubicBezTo>
                    <a:pt x="116" y="139"/>
                    <a:pt x="120" y="129"/>
                    <a:pt x="120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50" name="椭圆 49"/>
          <p:cNvSpPr>
            <a:spLocks noChangeAspect="1"/>
          </p:cNvSpPr>
          <p:nvPr/>
        </p:nvSpPr>
        <p:spPr bwMode="auto">
          <a:xfrm>
            <a:off x="1451094" y="1752842"/>
            <a:ext cx="762204" cy="763887"/>
          </a:xfrm>
          <a:prstGeom prst="ellipse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" name="Freeform 18"/>
          <p:cNvSpPr>
            <a:spLocks noChangeAspect="1" noEditPoints="1"/>
          </p:cNvSpPr>
          <p:nvPr/>
        </p:nvSpPr>
        <p:spPr bwMode="auto">
          <a:xfrm>
            <a:off x="1546370" y="1848329"/>
            <a:ext cx="571653" cy="572916"/>
          </a:xfrm>
          <a:custGeom>
            <a:avLst/>
            <a:gdLst>
              <a:gd name="T0" fmla="*/ 270000 w 312"/>
              <a:gd name="T1" fmla="*/ 0 h 312"/>
              <a:gd name="T2" fmla="*/ 0 w 312"/>
              <a:gd name="T3" fmla="*/ 270000 h 312"/>
              <a:gd name="T4" fmla="*/ 270000 w 312"/>
              <a:gd name="T5" fmla="*/ 540000 h 312"/>
              <a:gd name="T6" fmla="*/ 540000 w 312"/>
              <a:gd name="T7" fmla="*/ 270000 h 312"/>
              <a:gd name="T8" fmla="*/ 270000 w 312"/>
              <a:gd name="T9" fmla="*/ 0 h 312"/>
              <a:gd name="T10" fmla="*/ 278654 w 312"/>
              <a:gd name="T11" fmla="*/ 491538 h 312"/>
              <a:gd name="T12" fmla="*/ 270000 w 312"/>
              <a:gd name="T13" fmla="*/ 495000 h 312"/>
              <a:gd name="T14" fmla="*/ 261346 w 312"/>
              <a:gd name="T15" fmla="*/ 491538 h 312"/>
              <a:gd name="T16" fmla="*/ 180000 w 312"/>
              <a:gd name="T17" fmla="*/ 365192 h 312"/>
              <a:gd name="T18" fmla="*/ 360000 w 312"/>
              <a:gd name="T19" fmla="*/ 363462 h 312"/>
              <a:gd name="T20" fmla="*/ 278654 w 312"/>
              <a:gd name="T21" fmla="*/ 491538 h 312"/>
              <a:gd name="T22" fmla="*/ 169615 w 312"/>
              <a:gd name="T23" fmla="*/ 323654 h 312"/>
              <a:gd name="T24" fmla="*/ 164423 w 312"/>
              <a:gd name="T25" fmla="*/ 270000 h 312"/>
              <a:gd name="T26" fmla="*/ 169615 w 312"/>
              <a:gd name="T27" fmla="*/ 216346 h 312"/>
              <a:gd name="T28" fmla="*/ 271731 w 312"/>
              <a:gd name="T29" fmla="*/ 228462 h 312"/>
              <a:gd name="T30" fmla="*/ 370385 w 312"/>
              <a:gd name="T31" fmla="*/ 216346 h 312"/>
              <a:gd name="T32" fmla="*/ 375577 w 312"/>
              <a:gd name="T33" fmla="*/ 270000 h 312"/>
              <a:gd name="T34" fmla="*/ 370385 w 312"/>
              <a:gd name="T35" fmla="*/ 323654 h 312"/>
              <a:gd name="T36" fmla="*/ 169615 w 312"/>
              <a:gd name="T37" fmla="*/ 323654 h 312"/>
              <a:gd name="T38" fmla="*/ 261346 w 312"/>
              <a:gd name="T39" fmla="*/ 48462 h 312"/>
              <a:gd name="T40" fmla="*/ 270000 w 312"/>
              <a:gd name="T41" fmla="*/ 45000 h 312"/>
              <a:gd name="T42" fmla="*/ 278654 w 312"/>
              <a:gd name="T43" fmla="*/ 48462 h 312"/>
              <a:gd name="T44" fmla="*/ 360000 w 312"/>
              <a:gd name="T45" fmla="*/ 176538 h 312"/>
              <a:gd name="T46" fmla="*/ 180000 w 312"/>
              <a:gd name="T47" fmla="*/ 174808 h 312"/>
              <a:gd name="T48" fmla="*/ 261346 w 312"/>
              <a:gd name="T49" fmla="*/ 48462 h 312"/>
              <a:gd name="T50" fmla="*/ 410192 w 312"/>
              <a:gd name="T51" fmla="*/ 204231 h 312"/>
              <a:gd name="T52" fmla="*/ 477692 w 312"/>
              <a:gd name="T53" fmla="*/ 173077 h 312"/>
              <a:gd name="T54" fmla="*/ 498462 w 312"/>
              <a:gd name="T55" fmla="*/ 270000 h 312"/>
              <a:gd name="T56" fmla="*/ 477692 w 312"/>
              <a:gd name="T57" fmla="*/ 366923 h 312"/>
              <a:gd name="T58" fmla="*/ 410192 w 312"/>
              <a:gd name="T59" fmla="*/ 335769 h 312"/>
              <a:gd name="T60" fmla="*/ 417115 w 312"/>
              <a:gd name="T61" fmla="*/ 270000 h 312"/>
              <a:gd name="T62" fmla="*/ 410192 w 312"/>
              <a:gd name="T63" fmla="*/ 204231 h 312"/>
              <a:gd name="T64" fmla="*/ 455192 w 312"/>
              <a:gd name="T65" fmla="*/ 136731 h 312"/>
              <a:gd name="T66" fmla="*/ 399808 w 312"/>
              <a:gd name="T67" fmla="*/ 164423 h 312"/>
              <a:gd name="T68" fmla="*/ 339231 w 312"/>
              <a:gd name="T69" fmla="*/ 51923 h 312"/>
              <a:gd name="T70" fmla="*/ 455192 w 312"/>
              <a:gd name="T71" fmla="*/ 136731 h 312"/>
              <a:gd name="T72" fmla="*/ 200769 w 312"/>
              <a:gd name="T73" fmla="*/ 51923 h 312"/>
              <a:gd name="T74" fmla="*/ 140192 w 312"/>
              <a:gd name="T75" fmla="*/ 162692 h 312"/>
              <a:gd name="T76" fmla="*/ 84808 w 312"/>
              <a:gd name="T77" fmla="*/ 136731 h 312"/>
              <a:gd name="T78" fmla="*/ 200769 w 312"/>
              <a:gd name="T79" fmla="*/ 51923 h 312"/>
              <a:gd name="T80" fmla="*/ 64038 w 312"/>
              <a:gd name="T81" fmla="*/ 171346 h 312"/>
              <a:gd name="T82" fmla="*/ 129808 w 312"/>
              <a:gd name="T83" fmla="*/ 202500 h 312"/>
              <a:gd name="T84" fmla="*/ 122885 w 312"/>
              <a:gd name="T85" fmla="*/ 270000 h 312"/>
              <a:gd name="T86" fmla="*/ 129808 w 312"/>
              <a:gd name="T87" fmla="*/ 337500 h 312"/>
              <a:gd name="T88" fmla="*/ 64038 w 312"/>
              <a:gd name="T89" fmla="*/ 368654 h 312"/>
              <a:gd name="T90" fmla="*/ 41538 w 312"/>
              <a:gd name="T91" fmla="*/ 270000 h 312"/>
              <a:gd name="T92" fmla="*/ 64038 w 312"/>
              <a:gd name="T93" fmla="*/ 171346 h 312"/>
              <a:gd name="T94" fmla="*/ 84808 w 312"/>
              <a:gd name="T95" fmla="*/ 403269 h 312"/>
              <a:gd name="T96" fmla="*/ 140192 w 312"/>
              <a:gd name="T97" fmla="*/ 377308 h 312"/>
              <a:gd name="T98" fmla="*/ 200769 w 312"/>
              <a:gd name="T99" fmla="*/ 488077 h 312"/>
              <a:gd name="T100" fmla="*/ 84808 w 312"/>
              <a:gd name="T101" fmla="*/ 403269 h 312"/>
              <a:gd name="T102" fmla="*/ 339231 w 312"/>
              <a:gd name="T103" fmla="*/ 488077 h 312"/>
              <a:gd name="T104" fmla="*/ 399808 w 312"/>
              <a:gd name="T105" fmla="*/ 375577 h 312"/>
              <a:gd name="T106" fmla="*/ 455192 w 312"/>
              <a:gd name="T107" fmla="*/ 403269 h 312"/>
              <a:gd name="T108" fmla="*/ 339231 w 312"/>
              <a:gd name="T109" fmla="*/ 488077 h 31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12" h="312">
                <a:moveTo>
                  <a:pt x="156" y="0"/>
                </a:moveTo>
                <a:cubicBezTo>
                  <a:pt x="70" y="0"/>
                  <a:pt x="0" y="70"/>
                  <a:pt x="0" y="156"/>
                </a:cubicBezTo>
                <a:cubicBezTo>
                  <a:pt x="0" y="242"/>
                  <a:pt x="70" y="312"/>
                  <a:pt x="156" y="312"/>
                </a:cubicBezTo>
                <a:cubicBezTo>
                  <a:pt x="242" y="312"/>
                  <a:pt x="312" y="242"/>
                  <a:pt x="312" y="156"/>
                </a:cubicBezTo>
                <a:cubicBezTo>
                  <a:pt x="312" y="70"/>
                  <a:pt x="242" y="0"/>
                  <a:pt x="156" y="0"/>
                </a:cubicBezTo>
                <a:close/>
                <a:moveTo>
                  <a:pt x="161" y="284"/>
                </a:moveTo>
                <a:cubicBezTo>
                  <a:pt x="159" y="285"/>
                  <a:pt x="157" y="286"/>
                  <a:pt x="156" y="286"/>
                </a:cubicBezTo>
                <a:cubicBezTo>
                  <a:pt x="155" y="286"/>
                  <a:pt x="153" y="285"/>
                  <a:pt x="151" y="284"/>
                </a:cubicBezTo>
                <a:cubicBezTo>
                  <a:pt x="129" y="264"/>
                  <a:pt x="113" y="239"/>
                  <a:pt x="104" y="211"/>
                </a:cubicBezTo>
                <a:cubicBezTo>
                  <a:pt x="138" y="202"/>
                  <a:pt x="174" y="202"/>
                  <a:pt x="208" y="210"/>
                </a:cubicBezTo>
                <a:cubicBezTo>
                  <a:pt x="199" y="238"/>
                  <a:pt x="183" y="264"/>
                  <a:pt x="161" y="284"/>
                </a:cubicBezTo>
                <a:close/>
                <a:moveTo>
                  <a:pt x="98" y="187"/>
                </a:moveTo>
                <a:cubicBezTo>
                  <a:pt x="96" y="177"/>
                  <a:pt x="95" y="167"/>
                  <a:pt x="95" y="156"/>
                </a:cubicBezTo>
                <a:cubicBezTo>
                  <a:pt x="95" y="145"/>
                  <a:pt x="96" y="135"/>
                  <a:pt x="98" y="125"/>
                </a:cubicBezTo>
                <a:cubicBezTo>
                  <a:pt x="117" y="129"/>
                  <a:pt x="137" y="132"/>
                  <a:pt x="157" y="132"/>
                </a:cubicBezTo>
                <a:cubicBezTo>
                  <a:pt x="176" y="132"/>
                  <a:pt x="195" y="130"/>
                  <a:pt x="214" y="125"/>
                </a:cubicBezTo>
                <a:cubicBezTo>
                  <a:pt x="216" y="135"/>
                  <a:pt x="217" y="145"/>
                  <a:pt x="217" y="156"/>
                </a:cubicBezTo>
                <a:cubicBezTo>
                  <a:pt x="217" y="167"/>
                  <a:pt x="216" y="177"/>
                  <a:pt x="214" y="187"/>
                </a:cubicBezTo>
                <a:cubicBezTo>
                  <a:pt x="176" y="178"/>
                  <a:pt x="136" y="178"/>
                  <a:pt x="98" y="187"/>
                </a:cubicBezTo>
                <a:close/>
                <a:moveTo>
                  <a:pt x="151" y="28"/>
                </a:moveTo>
                <a:cubicBezTo>
                  <a:pt x="153" y="27"/>
                  <a:pt x="155" y="26"/>
                  <a:pt x="156" y="26"/>
                </a:cubicBezTo>
                <a:cubicBezTo>
                  <a:pt x="157" y="26"/>
                  <a:pt x="159" y="27"/>
                  <a:pt x="161" y="28"/>
                </a:cubicBezTo>
                <a:cubicBezTo>
                  <a:pt x="183" y="48"/>
                  <a:pt x="199" y="74"/>
                  <a:pt x="208" y="102"/>
                </a:cubicBezTo>
                <a:cubicBezTo>
                  <a:pt x="174" y="110"/>
                  <a:pt x="138" y="110"/>
                  <a:pt x="104" y="101"/>
                </a:cubicBezTo>
                <a:cubicBezTo>
                  <a:pt x="113" y="73"/>
                  <a:pt x="129" y="48"/>
                  <a:pt x="151" y="28"/>
                </a:cubicBezTo>
                <a:close/>
                <a:moveTo>
                  <a:pt x="237" y="118"/>
                </a:moveTo>
                <a:cubicBezTo>
                  <a:pt x="250" y="113"/>
                  <a:pt x="263" y="107"/>
                  <a:pt x="276" y="100"/>
                </a:cubicBezTo>
                <a:cubicBezTo>
                  <a:pt x="284" y="117"/>
                  <a:pt x="288" y="136"/>
                  <a:pt x="288" y="156"/>
                </a:cubicBezTo>
                <a:cubicBezTo>
                  <a:pt x="288" y="176"/>
                  <a:pt x="284" y="195"/>
                  <a:pt x="276" y="212"/>
                </a:cubicBezTo>
                <a:cubicBezTo>
                  <a:pt x="263" y="205"/>
                  <a:pt x="250" y="199"/>
                  <a:pt x="237" y="194"/>
                </a:cubicBezTo>
                <a:cubicBezTo>
                  <a:pt x="240" y="182"/>
                  <a:pt x="241" y="169"/>
                  <a:pt x="241" y="156"/>
                </a:cubicBezTo>
                <a:cubicBezTo>
                  <a:pt x="241" y="143"/>
                  <a:pt x="240" y="130"/>
                  <a:pt x="237" y="118"/>
                </a:cubicBezTo>
                <a:close/>
                <a:moveTo>
                  <a:pt x="263" y="79"/>
                </a:moveTo>
                <a:cubicBezTo>
                  <a:pt x="253" y="85"/>
                  <a:pt x="242" y="90"/>
                  <a:pt x="231" y="95"/>
                </a:cubicBezTo>
                <a:cubicBezTo>
                  <a:pt x="224" y="71"/>
                  <a:pt x="212" y="49"/>
                  <a:pt x="196" y="30"/>
                </a:cubicBezTo>
                <a:cubicBezTo>
                  <a:pt x="223" y="39"/>
                  <a:pt x="247" y="56"/>
                  <a:pt x="263" y="79"/>
                </a:cubicBezTo>
                <a:close/>
                <a:moveTo>
                  <a:pt x="116" y="30"/>
                </a:moveTo>
                <a:cubicBezTo>
                  <a:pt x="101" y="49"/>
                  <a:pt x="89" y="71"/>
                  <a:pt x="81" y="94"/>
                </a:cubicBezTo>
                <a:cubicBezTo>
                  <a:pt x="70" y="90"/>
                  <a:pt x="59" y="85"/>
                  <a:pt x="49" y="79"/>
                </a:cubicBezTo>
                <a:cubicBezTo>
                  <a:pt x="65" y="56"/>
                  <a:pt x="89" y="39"/>
                  <a:pt x="116" y="30"/>
                </a:cubicBezTo>
                <a:close/>
                <a:moveTo>
                  <a:pt x="37" y="99"/>
                </a:moveTo>
                <a:cubicBezTo>
                  <a:pt x="49" y="107"/>
                  <a:pt x="62" y="113"/>
                  <a:pt x="75" y="117"/>
                </a:cubicBezTo>
                <a:cubicBezTo>
                  <a:pt x="72" y="130"/>
                  <a:pt x="71" y="143"/>
                  <a:pt x="71" y="156"/>
                </a:cubicBezTo>
                <a:cubicBezTo>
                  <a:pt x="71" y="169"/>
                  <a:pt x="72" y="182"/>
                  <a:pt x="75" y="195"/>
                </a:cubicBezTo>
                <a:cubicBezTo>
                  <a:pt x="62" y="199"/>
                  <a:pt x="49" y="205"/>
                  <a:pt x="37" y="213"/>
                </a:cubicBezTo>
                <a:cubicBezTo>
                  <a:pt x="29" y="195"/>
                  <a:pt x="24" y="176"/>
                  <a:pt x="24" y="156"/>
                </a:cubicBezTo>
                <a:cubicBezTo>
                  <a:pt x="24" y="136"/>
                  <a:pt x="29" y="117"/>
                  <a:pt x="37" y="99"/>
                </a:cubicBezTo>
                <a:close/>
                <a:moveTo>
                  <a:pt x="49" y="233"/>
                </a:moveTo>
                <a:cubicBezTo>
                  <a:pt x="59" y="227"/>
                  <a:pt x="70" y="222"/>
                  <a:pt x="81" y="218"/>
                </a:cubicBezTo>
                <a:cubicBezTo>
                  <a:pt x="89" y="241"/>
                  <a:pt x="101" y="263"/>
                  <a:pt x="116" y="282"/>
                </a:cubicBezTo>
                <a:cubicBezTo>
                  <a:pt x="89" y="273"/>
                  <a:pt x="65" y="256"/>
                  <a:pt x="49" y="233"/>
                </a:cubicBezTo>
                <a:close/>
                <a:moveTo>
                  <a:pt x="196" y="282"/>
                </a:moveTo>
                <a:cubicBezTo>
                  <a:pt x="212" y="263"/>
                  <a:pt x="224" y="241"/>
                  <a:pt x="231" y="217"/>
                </a:cubicBezTo>
                <a:cubicBezTo>
                  <a:pt x="242" y="222"/>
                  <a:pt x="253" y="227"/>
                  <a:pt x="263" y="233"/>
                </a:cubicBezTo>
                <a:cubicBezTo>
                  <a:pt x="247" y="256"/>
                  <a:pt x="223" y="273"/>
                  <a:pt x="196" y="2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857988" y="2980299"/>
            <a:ext cx="1918132" cy="37446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160"/>
              </a:lnSpc>
              <a:defRPr/>
            </a:pPr>
            <a:r>
              <a:rPr lang="zh-CN" altLang="en-US" sz="2000" b="1" dirty="0">
                <a:solidFill>
                  <a:srgbClr val="AF2F3C"/>
                </a:solidFill>
                <a:latin typeface="+mj-ea"/>
              </a:rPr>
              <a:t>预期效果</a:t>
            </a:r>
            <a:endParaRPr lang="zh-CN" altLang="en-US" sz="2000" b="1" dirty="0">
              <a:solidFill>
                <a:srgbClr val="AF2F3C"/>
              </a:solidFill>
              <a:latin typeface="+mj-ea"/>
            </a:endParaRPr>
          </a:p>
        </p:txBody>
      </p:sp>
      <p:sp>
        <p:nvSpPr>
          <p:cNvPr id="53" name="矩形 7"/>
          <p:cNvSpPr>
            <a:spLocks noChangeArrowheads="1"/>
          </p:cNvSpPr>
          <p:nvPr/>
        </p:nvSpPr>
        <p:spPr bwMode="auto">
          <a:xfrm>
            <a:off x="738531" y="3545732"/>
            <a:ext cx="2157047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求职指导工作，是一群具有由在校招生办工作经验的助理员工组成，熟练完成高校各类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汇报，答辩指导，教职工工作总结计划，学生就业指导。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35187" y="2980299"/>
            <a:ext cx="1918132" cy="37446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ts val="2160"/>
              </a:lnSpc>
              <a:defRPr/>
            </a:pPr>
            <a:r>
              <a:rPr lang="zh-CN" altLang="en-US" sz="2000" b="1" dirty="0">
                <a:solidFill>
                  <a:srgbClr val="AF2F3C"/>
                </a:solidFill>
                <a:latin typeface="+mj-ea"/>
              </a:rPr>
              <a:t>预期效果</a:t>
            </a:r>
            <a:endParaRPr lang="zh-CN" altLang="en-US" sz="2000" b="1" dirty="0">
              <a:solidFill>
                <a:srgbClr val="AF2F3C"/>
              </a:solidFill>
              <a:latin typeface="+mj-ea"/>
            </a:endParaRPr>
          </a:p>
        </p:txBody>
      </p:sp>
      <p:sp>
        <p:nvSpPr>
          <p:cNvPr id="55" name="矩形 7"/>
          <p:cNvSpPr>
            <a:spLocks noChangeArrowheads="1"/>
          </p:cNvSpPr>
          <p:nvPr/>
        </p:nvSpPr>
        <p:spPr bwMode="auto">
          <a:xfrm>
            <a:off x="3615729" y="3545732"/>
            <a:ext cx="2157047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求职指导工作，是一群具有由在校招生办工作经验的助理员工组成，熟练完成高校各类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汇报，答辩指导，教职工工作总结计划，学生就业指导。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6" name="流程图: 过程 55"/>
          <p:cNvSpPr/>
          <p:nvPr/>
        </p:nvSpPr>
        <p:spPr>
          <a:xfrm>
            <a:off x="6225195" y="5970415"/>
            <a:ext cx="2594527" cy="293251"/>
          </a:xfrm>
          <a:prstGeom prst="flowChartProcess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F2F3C"/>
              </a:solidFill>
            </a:endParaRPr>
          </a:p>
        </p:txBody>
      </p:sp>
      <p:sp>
        <p:nvSpPr>
          <p:cNvPr id="57" name="流程图: 过程 56"/>
          <p:cNvSpPr/>
          <p:nvPr/>
        </p:nvSpPr>
        <p:spPr>
          <a:xfrm>
            <a:off x="9070423" y="5970415"/>
            <a:ext cx="2594527" cy="293251"/>
          </a:xfrm>
          <a:prstGeom prst="flowChartProcess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流程图: 过程 57"/>
          <p:cNvSpPr/>
          <p:nvPr/>
        </p:nvSpPr>
        <p:spPr>
          <a:xfrm>
            <a:off x="535775" y="5970415"/>
            <a:ext cx="2594527" cy="293251"/>
          </a:xfrm>
          <a:prstGeom prst="flowChartProcess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AF2F3C"/>
              </a:solidFill>
            </a:endParaRPr>
          </a:p>
        </p:txBody>
      </p:sp>
      <p:sp>
        <p:nvSpPr>
          <p:cNvPr id="59" name="流程图: 过程 58"/>
          <p:cNvSpPr/>
          <p:nvPr/>
        </p:nvSpPr>
        <p:spPr>
          <a:xfrm>
            <a:off x="3381004" y="5970415"/>
            <a:ext cx="2594527" cy="293251"/>
          </a:xfrm>
          <a:prstGeom prst="flowChartProcess">
            <a:avLst/>
          </a:prstGeom>
          <a:solidFill>
            <a:srgbClr val="AF2F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71525" y="1098289"/>
            <a:ext cx="6569075" cy="5097311"/>
            <a:chOff x="523876" y="3855775"/>
            <a:chExt cx="6569075" cy="5097311"/>
          </a:xfrm>
        </p:grpSpPr>
        <p:sp>
          <p:nvSpPr>
            <p:cNvPr id="13" name="矩形 12"/>
            <p:cNvSpPr/>
            <p:nvPr/>
          </p:nvSpPr>
          <p:spPr>
            <a:xfrm>
              <a:off x="523879" y="6156815"/>
              <a:ext cx="58721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5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明年工作计划</a:t>
              </a:r>
              <a:endParaRPr lang="zh-CN" altLang="en-US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23879" y="7075358"/>
              <a:ext cx="6569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zh-CN" sz="3600" i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Next Year The Work Plan</a:t>
              </a:r>
              <a:endParaRPr lang="en-US" altLang="zh-CN" sz="36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23876" y="3855775"/>
              <a:ext cx="325596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方正大标宋简体" panose="02010601030101010101" pitchFamily="2" charset="-122"/>
                  <a:ea typeface="方正大标宋简体" panose="02010601030101010101" pitchFamily="2" charset="-122"/>
                  <a:cs typeface="+mn-cs"/>
                </a:rPr>
                <a:t>伍</a:t>
              </a:r>
              <a:endParaRPr kumimoji="0" lang="zh-CN" altLang="en-US" sz="13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方正大标宋简体" panose="02010601030101010101" pitchFamily="2" charset="-122"/>
                <a:ea typeface="方正大标宋简体" panose="02010601030101010101" pitchFamily="2" charset="-122"/>
                <a:cs typeface="+mn-cs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23876" y="8018535"/>
              <a:ext cx="2196972" cy="934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ts val="35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制定工作目标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  <a:p>
              <a:pPr marL="285750" indent="-285750">
                <a:lnSpc>
                  <a:spcPts val="35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具体执行手段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960411" y="8018535"/>
              <a:ext cx="2196972" cy="934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ts val="35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需要支持事项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  <a:p>
              <a:pPr marL="285750" indent="-285750">
                <a:lnSpc>
                  <a:spcPts val="35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prstClr val="white"/>
                  </a:solidFill>
                  <a:latin typeface="微软雅黑 Light"/>
                </a:rPr>
                <a:t>需要资金预算</a:t>
              </a:r>
              <a:endParaRPr lang="zh-CN" altLang="en-US" dirty="0">
                <a:solidFill>
                  <a:prstClr val="white"/>
                </a:solidFill>
                <a:latin typeface="微软雅黑 Light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制定工作目标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sp>
        <p:nvSpPr>
          <p:cNvPr id="30" name="Freeform 5"/>
          <p:cNvSpPr/>
          <p:nvPr/>
        </p:nvSpPr>
        <p:spPr bwMode="auto">
          <a:xfrm>
            <a:off x="3492946" y="3087081"/>
            <a:ext cx="201142" cy="319168"/>
          </a:xfrm>
          <a:custGeom>
            <a:avLst/>
            <a:gdLst>
              <a:gd name="T0" fmla="*/ 8 w 51"/>
              <a:gd name="T1" fmla="*/ 81 h 81"/>
              <a:gd name="T2" fmla="*/ 3 w 51"/>
              <a:gd name="T3" fmla="*/ 78 h 81"/>
              <a:gd name="T4" fmla="*/ 3 w 51"/>
              <a:gd name="T5" fmla="*/ 68 h 81"/>
              <a:gd name="T6" fmla="*/ 30 w 51"/>
              <a:gd name="T7" fmla="*/ 41 h 81"/>
              <a:gd name="T8" fmla="*/ 3 w 51"/>
              <a:gd name="T9" fmla="*/ 14 h 81"/>
              <a:gd name="T10" fmla="*/ 3 w 51"/>
              <a:gd name="T11" fmla="*/ 3 h 81"/>
              <a:gd name="T12" fmla="*/ 13 w 51"/>
              <a:gd name="T13" fmla="*/ 3 h 81"/>
              <a:gd name="T14" fmla="*/ 51 w 51"/>
              <a:gd name="T15" fmla="*/ 41 h 81"/>
              <a:gd name="T16" fmla="*/ 13 w 51"/>
              <a:gd name="T17" fmla="*/ 78 h 81"/>
              <a:gd name="T18" fmla="*/ 8 w 51"/>
              <a:gd name="T19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" h="81">
                <a:moveTo>
                  <a:pt x="8" y="81"/>
                </a:moveTo>
                <a:cubicBezTo>
                  <a:pt x="6" y="81"/>
                  <a:pt x="4" y="80"/>
                  <a:pt x="3" y="78"/>
                </a:cubicBezTo>
                <a:cubicBezTo>
                  <a:pt x="0" y="76"/>
                  <a:pt x="0" y="71"/>
                  <a:pt x="3" y="68"/>
                </a:cubicBezTo>
                <a:cubicBezTo>
                  <a:pt x="30" y="41"/>
                  <a:pt x="30" y="41"/>
                  <a:pt x="30" y="41"/>
                </a:cubicBezTo>
                <a:cubicBezTo>
                  <a:pt x="3" y="14"/>
                  <a:pt x="3" y="14"/>
                  <a:pt x="3" y="14"/>
                </a:cubicBezTo>
                <a:cubicBezTo>
                  <a:pt x="0" y="11"/>
                  <a:pt x="0" y="6"/>
                  <a:pt x="3" y="3"/>
                </a:cubicBezTo>
                <a:cubicBezTo>
                  <a:pt x="5" y="0"/>
                  <a:pt x="10" y="0"/>
                  <a:pt x="13" y="3"/>
                </a:cubicBezTo>
                <a:cubicBezTo>
                  <a:pt x="51" y="41"/>
                  <a:pt x="51" y="41"/>
                  <a:pt x="51" y="41"/>
                </a:cubicBezTo>
                <a:cubicBezTo>
                  <a:pt x="13" y="78"/>
                  <a:pt x="13" y="78"/>
                  <a:pt x="13" y="78"/>
                </a:cubicBezTo>
                <a:cubicBezTo>
                  <a:pt x="12" y="80"/>
                  <a:pt x="10" y="81"/>
                  <a:pt x="8" y="8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31" name="Freeform 6"/>
          <p:cNvSpPr/>
          <p:nvPr/>
        </p:nvSpPr>
        <p:spPr bwMode="auto">
          <a:xfrm>
            <a:off x="3268532" y="3087081"/>
            <a:ext cx="201142" cy="319168"/>
          </a:xfrm>
          <a:custGeom>
            <a:avLst/>
            <a:gdLst>
              <a:gd name="T0" fmla="*/ 8 w 51"/>
              <a:gd name="T1" fmla="*/ 81 h 81"/>
              <a:gd name="T2" fmla="*/ 2 w 51"/>
              <a:gd name="T3" fmla="*/ 78 h 81"/>
              <a:gd name="T4" fmla="*/ 2 w 51"/>
              <a:gd name="T5" fmla="*/ 68 h 81"/>
              <a:gd name="T6" fmla="*/ 30 w 51"/>
              <a:gd name="T7" fmla="*/ 41 h 81"/>
              <a:gd name="T8" fmla="*/ 2 w 51"/>
              <a:gd name="T9" fmla="*/ 14 h 81"/>
              <a:gd name="T10" fmla="*/ 2 w 51"/>
              <a:gd name="T11" fmla="*/ 3 h 81"/>
              <a:gd name="T12" fmla="*/ 13 w 51"/>
              <a:gd name="T13" fmla="*/ 3 h 81"/>
              <a:gd name="T14" fmla="*/ 51 w 51"/>
              <a:gd name="T15" fmla="*/ 41 h 81"/>
              <a:gd name="T16" fmla="*/ 13 w 51"/>
              <a:gd name="T17" fmla="*/ 78 h 81"/>
              <a:gd name="T18" fmla="*/ 8 w 51"/>
              <a:gd name="T19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" h="81">
                <a:moveTo>
                  <a:pt x="8" y="81"/>
                </a:moveTo>
                <a:cubicBezTo>
                  <a:pt x="6" y="81"/>
                  <a:pt x="4" y="80"/>
                  <a:pt x="2" y="78"/>
                </a:cubicBezTo>
                <a:cubicBezTo>
                  <a:pt x="0" y="76"/>
                  <a:pt x="0" y="71"/>
                  <a:pt x="2" y="68"/>
                </a:cubicBezTo>
                <a:cubicBezTo>
                  <a:pt x="30" y="41"/>
                  <a:pt x="30" y="41"/>
                  <a:pt x="30" y="41"/>
                </a:cubicBezTo>
                <a:cubicBezTo>
                  <a:pt x="2" y="14"/>
                  <a:pt x="2" y="14"/>
                  <a:pt x="2" y="14"/>
                </a:cubicBezTo>
                <a:cubicBezTo>
                  <a:pt x="0" y="11"/>
                  <a:pt x="0" y="6"/>
                  <a:pt x="2" y="3"/>
                </a:cubicBezTo>
                <a:cubicBezTo>
                  <a:pt x="5" y="0"/>
                  <a:pt x="10" y="0"/>
                  <a:pt x="13" y="3"/>
                </a:cubicBezTo>
                <a:cubicBezTo>
                  <a:pt x="51" y="41"/>
                  <a:pt x="51" y="41"/>
                  <a:pt x="51" y="41"/>
                </a:cubicBezTo>
                <a:cubicBezTo>
                  <a:pt x="13" y="78"/>
                  <a:pt x="13" y="78"/>
                  <a:pt x="13" y="78"/>
                </a:cubicBezTo>
                <a:cubicBezTo>
                  <a:pt x="12" y="80"/>
                  <a:pt x="10" y="81"/>
                  <a:pt x="8" y="8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32" name="Freeform 7"/>
          <p:cNvSpPr/>
          <p:nvPr/>
        </p:nvSpPr>
        <p:spPr bwMode="auto">
          <a:xfrm>
            <a:off x="6142702" y="3087081"/>
            <a:ext cx="201142" cy="319168"/>
          </a:xfrm>
          <a:custGeom>
            <a:avLst/>
            <a:gdLst>
              <a:gd name="T0" fmla="*/ 8 w 51"/>
              <a:gd name="T1" fmla="*/ 81 h 81"/>
              <a:gd name="T2" fmla="*/ 3 w 51"/>
              <a:gd name="T3" fmla="*/ 78 h 81"/>
              <a:gd name="T4" fmla="*/ 3 w 51"/>
              <a:gd name="T5" fmla="*/ 68 h 81"/>
              <a:gd name="T6" fmla="*/ 30 w 51"/>
              <a:gd name="T7" fmla="*/ 41 h 81"/>
              <a:gd name="T8" fmla="*/ 3 w 51"/>
              <a:gd name="T9" fmla="*/ 14 h 81"/>
              <a:gd name="T10" fmla="*/ 3 w 51"/>
              <a:gd name="T11" fmla="*/ 3 h 81"/>
              <a:gd name="T12" fmla="*/ 14 w 51"/>
              <a:gd name="T13" fmla="*/ 3 h 81"/>
              <a:gd name="T14" fmla="*/ 51 w 51"/>
              <a:gd name="T15" fmla="*/ 41 h 81"/>
              <a:gd name="T16" fmla="*/ 14 w 51"/>
              <a:gd name="T17" fmla="*/ 78 h 81"/>
              <a:gd name="T18" fmla="*/ 8 w 51"/>
              <a:gd name="T19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" h="81">
                <a:moveTo>
                  <a:pt x="8" y="81"/>
                </a:moveTo>
                <a:cubicBezTo>
                  <a:pt x="7" y="81"/>
                  <a:pt x="5" y="80"/>
                  <a:pt x="3" y="78"/>
                </a:cubicBezTo>
                <a:cubicBezTo>
                  <a:pt x="0" y="76"/>
                  <a:pt x="0" y="71"/>
                  <a:pt x="3" y="68"/>
                </a:cubicBezTo>
                <a:cubicBezTo>
                  <a:pt x="30" y="41"/>
                  <a:pt x="30" y="41"/>
                  <a:pt x="30" y="41"/>
                </a:cubicBezTo>
                <a:cubicBezTo>
                  <a:pt x="3" y="14"/>
                  <a:pt x="3" y="14"/>
                  <a:pt x="3" y="14"/>
                </a:cubicBezTo>
                <a:cubicBezTo>
                  <a:pt x="0" y="11"/>
                  <a:pt x="0" y="6"/>
                  <a:pt x="3" y="3"/>
                </a:cubicBezTo>
                <a:cubicBezTo>
                  <a:pt x="6" y="0"/>
                  <a:pt x="11" y="0"/>
                  <a:pt x="14" y="3"/>
                </a:cubicBezTo>
                <a:cubicBezTo>
                  <a:pt x="51" y="41"/>
                  <a:pt x="51" y="41"/>
                  <a:pt x="51" y="41"/>
                </a:cubicBezTo>
                <a:cubicBezTo>
                  <a:pt x="14" y="78"/>
                  <a:pt x="14" y="78"/>
                  <a:pt x="14" y="78"/>
                </a:cubicBezTo>
                <a:cubicBezTo>
                  <a:pt x="12" y="80"/>
                  <a:pt x="10" y="81"/>
                  <a:pt x="8" y="8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33" name="Freeform 8"/>
          <p:cNvSpPr/>
          <p:nvPr/>
        </p:nvSpPr>
        <p:spPr bwMode="auto">
          <a:xfrm>
            <a:off x="5918287" y="3087081"/>
            <a:ext cx="201142" cy="319168"/>
          </a:xfrm>
          <a:custGeom>
            <a:avLst/>
            <a:gdLst>
              <a:gd name="T0" fmla="*/ 8 w 51"/>
              <a:gd name="T1" fmla="*/ 81 h 81"/>
              <a:gd name="T2" fmla="*/ 3 w 51"/>
              <a:gd name="T3" fmla="*/ 78 h 81"/>
              <a:gd name="T4" fmla="*/ 3 w 51"/>
              <a:gd name="T5" fmla="*/ 68 h 81"/>
              <a:gd name="T6" fmla="*/ 30 w 51"/>
              <a:gd name="T7" fmla="*/ 41 h 81"/>
              <a:gd name="T8" fmla="*/ 3 w 51"/>
              <a:gd name="T9" fmla="*/ 14 h 81"/>
              <a:gd name="T10" fmla="*/ 3 w 51"/>
              <a:gd name="T11" fmla="*/ 3 h 81"/>
              <a:gd name="T12" fmla="*/ 14 w 51"/>
              <a:gd name="T13" fmla="*/ 3 h 81"/>
              <a:gd name="T14" fmla="*/ 51 w 51"/>
              <a:gd name="T15" fmla="*/ 41 h 81"/>
              <a:gd name="T16" fmla="*/ 14 w 51"/>
              <a:gd name="T17" fmla="*/ 78 h 81"/>
              <a:gd name="T18" fmla="*/ 8 w 51"/>
              <a:gd name="T19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" h="81">
                <a:moveTo>
                  <a:pt x="8" y="81"/>
                </a:moveTo>
                <a:cubicBezTo>
                  <a:pt x="6" y="81"/>
                  <a:pt x="5" y="80"/>
                  <a:pt x="3" y="78"/>
                </a:cubicBezTo>
                <a:cubicBezTo>
                  <a:pt x="0" y="76"/>
                  <a:pt x="0" y="71"/>
                  <a:pt x="3" y="68"/>
                </a:cubicBezTo>
                <a:cubicBezTo>
                  <a:pt x="30" y="41"/>
                  <a:pt x="30" y="41"/>
                  <a:pt x="30" y="41"/>
                </a:cubicBezTo>
                <a:cubicBezTo>
                  <a:pt x="3" y="14"/>
                  <a:pt x="3" y="14"/>
                  <a:pt x="3" y="14"/>
                </a:cubicBezTo>
                <a:cubicBezTo>
                  <a:pt x="0" y="11"/>
                  <a:pt x="0" y="6"/>
                  <a:pt x="3" y="3"/>
                </a:cubicBezTo>
                <a:cubicBezTo>
                  <a:pt x="6" y="0"/>
                  <a:pt x="11" y="0"/>
                  <a:pt x="14" y="3"/>
                </a:cubicBezTo>
                <a:cubicBezTo>
                  <a:pt x="51" y="41"/>
                  <a:pt x="51" y="41"/>
                  <a:pt x="51" y="41"/>
                </a:cubicBezTo>
                <a:cubicBezTo>
                  <a:pt x="14" y="78"/>
                  <a:pt x="14" y="78"/>
                  <a:pt x="14" y="78"/>
                </a:cubicBezTo>
                <a:cubicBezTo>
                  <a:pt x="12" y="80"/>
                  <a:pt x="10" y="81"/>
                  <a:pt x="8" y="8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34" name="Freeform 9"/>
          <p:cNvSpPr/>
          <p:nvPr/>
        </p:nvSpPr>
        <p:spPr bwMode="auto">
          <a:xfrm>
            <a:off x="8795782" y="3087081"/>
            <a:ext cx="201142" cy="319168"/>
          </a:xfrm>
          <a:custGeom>
            <a:avLst/>
            <a:gdLst>
              <a:gd name="T0" fmla="*/ 8 w 51"/>
              <a:gd name="T1" fmla="*/ 81 h 81"/>
              <a:gd name="T2" fmla="*/ 3 w 51"/>
              <a:gd name="T3" fmla="*/ 78 h 81"/>
              <a:gd name="T4" fmla="*/ 3 w 51"/>
              <a:gd name="T5" fmla="*/ 68 h 81"/>
              <a:gd name="T6" fmla="*/ 30 w 51"/>
              <a:gd name="T7" fmla="*/ 41 h 81"/>
              <a:gd name="T8" fmla="*/ 3 w 51"/>
              <a:gd name="T9" fmla="*/ 14 h 81"/>
              <a:gd name="T10" fmla="*/ 3 w 51"/>
              <a:gd name="T11" fmla="*/ 3 h 81"/>
              <a:gd name="T12" fmla="*/ 13 w 51"/>
              <a:gd name="T13" fmla="*/ 3 h 81"/>
              <a:gd name="T14" fmla="*/ 51 w 51"/>
              <a:gd name="T15" fmla="*/ 41 h 81"/>
              <a:gd name="T16" fmla="*/ 13 w 51"/>
              <a:gd name="T17" fmla="*/ 78 h 81"/>
              <a:gd name="T18" fmla="*/ 8 w 51"/>
              <a:gd name="T19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" h="81">
                <a:moveTo>
                  <a:pt x="8" y="81"/>
                </a:moveTo>
                <a:cubicBezTo>
                  <a:pt x="6" y="81"/>
                  <a:pt x="4" y="80"/>
                  <a:pt x="3" y="78"/>
                </a:cubicBezTo>
                <a:cubicBezTo>
                  <a:pt x="0" y="76"/>
                  <a:pt x="0" y="71"/>
                  <a:pt x="3" y="68"/>
                </a:cubicBezTo>
                <a:cubicBezTo>
                  <a:pt x="30" y="41"/>
                  <a:pt x="30" y="41"/>
                  <a:pt x="30" y="41"/>
                </a:cubicBezTo>
                <a:cubicBezTo>
                  <a:pt x="3" y="14"/>
                  <a:pt x="3" y="14"/>
                  <a:pt x="3" y="14"/>
                </a:cubicBezTo>
                <a:cubicBezTo>
                  <a:pt x="0" y="11"/>
                  <a:pt x="0" y="6"/>
                  <a:pt x="3" y="3"/>
                </a:cubicBezTo>
                <a:cubicBezTo>
                  <a:pt x="6" y="0"/>
                  <a:pt x="10" y="0"/>
                  <a:pt x="13" y="3"/>
                </a:cubicBezTo>
                <a:cubicBezTo>
                  <a:pt x="51" y="41"/>
                  <a:pt x="51" y="41"/>
                  <a:pt x="51" y="41"/>
                </a:cubicBezTo>
                <a:cubicBezTo>
                  <a:pt x="13" y="78"/>
                  <a:pt x="13" y="78"/>
                  <a:pt x="13" y="78"/>
                </a:cubicBezTo>
                <a:cubicBezTo>
                  <a:pt x="12" y="80"/>
                  <a:pt x="10" y="81"/>
                  <a:pt x="8" y="8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35" name="Freeform 10"/>
          <p:cNvSpPr/>
          <p:nvPr/>
        </p:nvSpPr>
        <p:spPr bwMode="auto">
          <a:xfrm>
            <a:off x="8573030" y="3087081"/>
            <a:ext cx="199480" cy="319168"/>
          </a:xfrm>
          <a:custGeom>
            <a:avLst/>
            <a:gdLst>
              <a:gd name="T0" fmla="*/ 8 w 51"/>
              <a:gd name="T1" fmla="*/ 81 h 81"/>
              <a:gd name="T2" fmla="*/ 3 w 51"/>
              <a:gd name="T3" fmla="*/ 78 h 81"/>
              <a:gd name="T4" fmla="*/ 3 w 51"/>
              <a:gd name="T5" fmla="*/ 68 h 81"/>
              <a:gd name="T6" fmla="*/ 30 w 51"/>
              <a:gd name="T7" fmla="*/ 41 h 81"/>
              <a:gd name="T8" fmla="*/ 3 w 51"/>
              <a:gd name="T9" fmla="*/ 14 h 81"/>
              <a:gd name="T10" fmla="*/ 3 w 51"/>
              <a:gd name="T11" fmla="*/ 3 h 81"/>
              <a:gd name="T12" fmla="*/ 13 w 51"/>
              <a:gd name="T13" fmla="*/ 3 h 81"/>
              <a:gd name="T14" fmla="*/ 51 w 51"/>
              <a:gd name="T15" fmla="*/ 41 h 81"/>
              <a:gd name="T16" fmla="*/ 13 w 51"/>
              <a:gd name="T17" fmla="*/ 78 h 81"/>
              <a:gd name="T18" fmla="*/ 8 w 51"/>
              <a:gd name="T19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1" h="81">
                <a:moveTo>
                  <a:pt x="8" y="81"/>
                </a:moveTo>
                <a:cubicBezTo>
                  <a:pt x="6" y="81"/>
                  <a:pt x="4" y="80"/>
                  <a:pt x="3" y="78"/>
                </a:cubicBezTo>
                <a:cubicBezTo>
                  <a:pt x="0" y="76"/>
                  <a:pt x="0" y="71"/>
                  <a:pt x="3" y="68"/>
                </a:cubicBezTo>
                <a:cubicBezTo>
                  <a:pt x="30" y="41"/>
                  <a:pt x="30" y="41"/>
                  <a:pt x="30" y="41"/>
                </a:cubicBezTo>
                <a:cubicBezTo>
                  <a:pt x="3" y="14"/>
                  <a:pt x="3" y="14"/>
                  <a:pt x="3" y="14"/>
                </a:cubicBezTo>
                <a:cubicBezTo>
                  <a:pt x="0" y="11"/>
                  <a:pt x="0" y="6"/>
                  <a:pt x="3" y="3"/>
                </a:cubicBezTo>
                <a:cubicBezTo>
                  <a:pt x="6" y="0"/>
                  <a:pt x="10" y="0"/>
                  <a:pt x="13" y="3"/>
                </a:cubicBezTo>
                <a:cubicBezTo>
                  <a:pt x="51" y="41"/>
                  <a:pt x="51" y="41"/>
                  <a:pt x="51" y="41"/>
                </a:cubicBezTo>
                <a:cubicBezTo>
                  <a:pt x="13" y="78"/>
                  <a:pt x="13" y="78"/>
                  <a:pt x="13" y="78"/>
                </a:cubicBezTo>
                <a:cubicBezTo>
                  <a:pt x="12" y="80"/>
                  <a:pt x="10" y="81"/>
                  <a:pt x="8" y="8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36" name="Freeform 12"/>
          <p:cNvSpPr/>
          <p:nvPr/>
        </p:nvSpPr>
        <p:spPr bwMode="auto">
          <a:xfrm>
            <a:off x="2058355" y="4626400"/>
            <a:ext cx="126337" cy="99740"/>
          </a:xfrm>
          <a:custGeom>
            <a:avLst/>
            <a:gdLst>
              <a:gd name="T0" fmla="*/ 76 w 76"/>
              <a:gd name="T1" fmla="*/ 0 h 60"/>
              <a:gd name="T2" fmla="*/ 0 w 76"/>
              <a:gd name="T3" fmla="*/ 0 h 60"/>
              <a:gd name="T4" fmla="*/ 0 w 76"/>
              <a:gd name="T5" fmla="*/ 0 h 60"/>
              <a:gd name="T6" fmla="*/ 76 w 76"/>
              <a:gd name="T7" fmla="*/ 0 h 60"/>
              <a:gd name="T8" fmla="*/ 76 w 76"/>
              <a:gd name="T9" fmla="*/ 60 h 60"/>
              <a:gd name="T10" fmla="*/ 76 w 76"/>
              <a:gd name="T11" fmla="*/ 60 h 60"/>
              <a:gd name="T12" fmla="*/ 76 w 76"/>
              <a:gd name="T13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" h="60">
                <a:moveTo>
                  <a:pt x="76" y="0"/>
                </a:moveTo>
                <a:lnTo>
                  <a:pt x="0" y="0"/>
                </a:lnTo>
                <a:lnTo>
                  <a:pt x="0" y="0"/>
                </a:lnTo>
                <a:lnTo>
                  <a:pt x="76" y="0"/>
                </a:lnTo>
                <a:lnTo>
                  <a:pt x="76" y="60"/>
                </a:lnTo>
                <a:lnTo>
                  <a:pt x="76" y="60"/>
                </a:lnTo>
                <a:lnTo>
                  <a:pt x="7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37" name="Freeform 13"/>
          <p:cNvSpPr/>
          <p:nvPr/>
        </p:nvSpPr>
        <p:spPr bwMode="auto">
          <a:xfrm>
            <a:off x="2058355" y="4626400"/>
            <a:ext cx="126337" cy="99740"/>
          </a:xfrm>
          <a:custGeom>
            <a:avLst/>
            <a:gdLst>
              <a:gd name="T0" fmla="*/ 76 w 76"/>
              <a:gd name="T1" fmla="*/ 0 h 60"/>
              <a:gd name="T2" fmla="*/ 0 w 76"/>
              <a:gd name="T3" fmla="*/ 0 h 60"/>
              <a:gd name="T4" fmla="*/ 0 w 76"/>
              <a:gd name="T5" fmla="*/ 0 h 60"/>
              <a:gd name="T6" fmla="*/ 76 w 76"/>
              <a:gd name="T7" fmla="*/ 0 h 60"/>
              <a:gd name="T8" fmla="*/ 76 w 76"/>
              <a:gd name="T9" fmla="*/ 60 h 60"/>
              <a:gd name="T10" fmla="*/ 76 w 76"/>
              <a:gd name="T11" fmla="*/ 60 h 60"/>
              <a:gd name="T12" fmla="*/ 76 w 76"/>
              <a:gd name="T13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" h="60">
                <a:moveTo>
                  <a:pt x="76" y="0"/>
                </a:moveTo>
                <a:lnTo>
                  <a:pt x="0" y="0"/>
                </a:lnTo>
                <a:lnTo>
                  <a:pt x="0" y="0"/>
                </a:lnTo>
                <a:lnTo>
                  <a:pt x="76" y="0"/>
                </a:lnTo>
                <a:lnTo>
                  <a:pt x="76" y="60"/>
                </a:lnTo>
                <a:lnTo>
                  <a:pt x="76" y="60"/>
                </a:lnTo>
                <a:lnTo>
                  <a:pt x="76" y="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38" name="Freeform 11"/>
          <p:cNvSpPr/>
          <p:nvPr/>
        </p:nvSpPr>
        <p:spPr bwMode="auto">
          <a:xfrm>
            <a:off x="1980225" y="4626400"/>
            <a:ext cx="282596" cy="462128"/>
          </a:xfrm>
          <a:custGeom>
            <a:avLst/>
            <a:gdLst>
              <a:gd name="T0" fmla="*/ 52 w 72"/>
              <a:gd name="T1" fmla="*/ 0 h 117"/>
              <a:gd name="T2" fmla="*/ 52 w 72"/>
              <a:gd name="T3" fmla="*/ 71 h 117"/>
              <a:gd name="T4" fmla="*/ 69 w 72"/>
              <a:gd name="T5" fmla="*/ 71 h 117"/>
              <a:gd name="T6" fmla="*/ 72 w 72"/>
              <a:gd name="T7" fmla="*/ 73 h 117"/>
              <a:gd name="T8" fmla="*/ 71 w 72"/>
              <a:gd name="T9" fmla="*/ 77 h 117"/>
              <a:gd name="T10" fmla="*/ 36 w 72"/>
              <a:gd name="T11" fmla="*/ 117 h 117"/>
              <a:gd name="T12" fmla="*/ 1 w 72"/>
              <a:gd name="T13" fmla="*/ 77 h 117"/>
              <a:gd name="T14" fmla="*/ 0 w 72"/>
              <a:gd name="T15" fmla="*/ 73 h 117"/>
              <a:gd name="T16" fmla="*/ 3 w 72"/>
              <a:gd name="T17" fmla="*/ 71 h 117"/>
              <a:gd name="T18" fmla="*/ 20 w 72"/>
              <a:gd name="T19" fmla="*/ 71 h 117"/>
              <a:gd name="T20" fmla="*/ 20 w 72"/>
              <a:gd name="T21" fmla="*/ 0 h 117"/>
              <a:gd name="T22" fmla="*/ 52 w 72"/>
              <a:gd name="T23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2" h="117">
                <a:moveTo>
                  <a:pt x="52" y="0"/>
                </a:moveTo>
                <a:cubicBezTo>
                  <a:pt x="52" y="71"/>
                  <a:pt x="52" y="71"/>
                  <a:pt x="52" y="71"/>
                </a:cubicBezTo>
                <a:cubicBezTo>
                  <a:pt x="69" y="71"/>
                  <a:pt x="69" y="71"/>
                  <a:pt x="69" y="71"/>
                </a:cubicBezTo>
                <a:cubicBezTo>
                  <a:pt x="70" y="71"/>
                  <a:pt x="71" y="72"/>
                  <a:pt x="72" y="73"/>
                </a:cubicBezTo>
                <a:cubicBezTo>
                  <a:pt x="72" y="75"/>
                  <a:pt x="72" y="76"/>
                  <a:pt x="71" y="77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1" y="77"/>
                  <a:pt x="1" y="77"/>
                  <a:pt x="1" y="77"/>
                </a:cubicBezTo>
                <a:cubicBezTo>
                  <a:pt x="0" y="76"/>
                  <a:pt x="0" y="75"/>
                  <a:pt x="0" y="73"/>
                </a:cubicBezTo>
                <a:cubicBezTo>
                  <a:pt x="1" y="72"/>
                  <a:pt x="2" y="71"/>
                  <a:pt x="3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20" y="0"/>
                  <a:pt x="20" y="0"/>
                  <a:pt x="20" y="0"/>
                </a:cubicBezTo>
                <a:cubicBezTo>
                  <a:pt x="52" y="0"/>
                  <a:pt x="52" y="0"/>
                  <a:pt x="52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39" name="Freeform 14"/>
          <p:cNvSpPr/>
          <p:nvPr/>
        </p:nvSpPr>
        <p:spPr bwMode="auto">
          <a:xfrm>
            <a:off x="2058355" y="4626400"/>
            <a:ext cx="126337" cy="99740"/>
          </a:xfrm>
          <a:custGeom>
            <a:avLst/>
            <a:gdLst>
              <a:gd name="T0" fmla="*/ 32 w 32"/>
              <a:gd name="T1" fmla="*/ 0 h 25"/>
              <a:gd name="T2" fmla="*/ 0 w 32"/>
              <a:gd name="T3" fmla="*/ 0 h 25"/>
              <a:gd name="T4" fmla="*/ 0 w 32"/>
              <a:gd name="T5" fmla="*/ 25 h 25"/>
              <a:gd name="T6" fmla="*/ 16 w 32"/>
              <a:gd name="T7" fmla="*/ 20 h 25"/>
              <a:gd name="T8" fmla="*/ 32 w 32"/>
              <a:gd name="T9" fmla="*/ 25 h 25"/>
              <a:gd name="T10" fmla="*/ 32 w 32"/>
              <a:gd name="T1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5">
                <a:moveTo>
                  <a:pt x="3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4" y="22"/>
                  <a:pt x="10" y="20"/>
                  <a:pt x="16" y="20"/>
                </a:cubicBezTo>
                <a:cubicBezTo>
                  <a:pt x="22" y="20"/>
                  <a:pt x="28" y="22"/>
                  <a:pt x="32" y="25"/>
                </a:cubicBezTo>
                <a:cubicBezTo>
                  <a:pt x="32" y="0"/>
                  <a:pt x="32" y="0"/>
                  <a:pt x="32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40" name="Freeform 15"/>
          <p:cNvSpPr/>
          <p:nvPr/>
        </p:nvSpPr>
        <p:spPr bwMode="auto">
          <a:xfrm>
            <a:off x="1240488" y="1684074"/>
            <a:ext cx="1760409" cy="3120195"/>
          </a:xfrm>
          <a:custGeom>
            <a:avLst/>
            <a:gdLst>
              <a:gd name="T0" fmla="*/ 448 w 448"/>
              <a:gd name="T1" fmla="*/ 224 h 792"/>
              <a:gd name="T2" fmla="*/ 448 w 448"/>
              <a:gd name="T3" fmla="*/ 570 h 792"/>
              <a:gd name="T4" fmla="*/ 252 w 448"/>
              <a:gd name="T5" fmla="*/ 792 h 792"/>
              <a:gd name="T6" fmla="*/ 252 w 448"/>
              <a:gd name="T7" fmla="*/ 777 h 792"/>
              <a:gd name="T8" fmla="*/ 224 w 448"/>
              <a:gd name="T9" fmla="*/ 749 h 792"/>
              <a:gd name="T10" fmla="*/ 196 w 448"/>
              <a:gd name="T11" fmla="*/ 777 h 792"/>
              <a:gd name="T12" fmla="*/ 196 w 448"/>
              <a:gd name="T13" fmla="*/ 792 h 792"/>
              <a:gd name="T14" fmla="*/ 0 w 448"/>
              <a:gd name="T15" fmla="*/ 570 h 792"/>
              <a:gd name="T16" fmla="*/ 0 w 448"/>
              <a:gd name="T17" fmla="*/ 224 h 792"/>
              <a:gd name="T18" fmla="*/ 224 w 448"/>
              <a:gd name="T19" fmla="*/ 0 h 792"/>
              <a:gd name="T20" fmla="*/ 448 w 448"/>
              <a:gd name="T21" fmla="*/ 224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48" h="792">
                <a:moveTo>
                  <a:pt x="448" y="224"/>
                </a:moveTo>
                <a:cubicBezTo>
                  <a:pt x="448" y="570"/>
                  <a:pt x="448" y="570"/>
                  <a:pt x="448" y="570"/>
                </a:cubicBezTo>
                <a:cubicBezTo>
                  <a:pt x="448" y="684"/>
                  <a:pt x="362" y="778"/>
                  <a:pt x="252" y="792"/>
                </a:cubicBezTo>
                <a:cubicBezTo>
                  <a:pt x="252" y="777"/>
                  <a:pt x="252" y="777"/>
                  <a:pt x="252" y="777"/>
                </a:cubicBezTo>
                <a:cubicBezTo>
                  <a:pt x="252" y="761"/>
                  <a:pt x="239" y="749"/>
                  <a:pt x="224" y="749"/>
                </a:cubicBezTo>
                <a:cubicBezTo>
                  <a:pt x="209" y="749"/>
                  <a:pt x="196" y="761"/>
                  <a:pt x="196" y="777"/>
                </a:cubicBezTo>
                <a:cubicBezTo>
                  <a:pt x="196" y="792"/>
                  <a:pt x="196" y="792"/>
                  <a:pt x="196" y="792"/>
                </a:cubicBezTo>
                <a:cubicBezTo>
                  <a:pt x="86" y="778"/>
                  <a:pt x="0" y="684"/>
                  <a:pt x="0" y="570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100"/>
                  <a:pt x="100" y="0"/>
                  <a:pt x="224" y="0"/>
                </a:cubicBezTo>
                <a:cubicBezTo>
                  <a:pt x="348" y="0"/>
                  <a:pt x="448" y="100"/>
                  <a:pt x="448" y="224"/>
                </a:cubicBezTo>
                <a:close/>
              </a:path>
            </a:pathLst>
          </a:custGeom>
          <a:solidFill>
            <a:srgbClr val="AF2F3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>
            <a:off x="1373474" y="1817060"/>
            <a:ext cx="1494436" cy="14977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en-US" sz="6000" b="1" dirty="0">
                <a:solidFill>
                  <a:srgbClr val="AF2F3C"/>
                </a:solidFill>
                <a:latin typeface="Arial" panose="020B06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A</a:t>
            </a:r>
            <a:endParaRPr lang="en-US" sz="6000" b="1" dirty="0">
              <a:solidFill>
                <a:srgbClr val="AF2F3C"/>
              </a:solidFill>
              <a:latin typeface="Arial" panose="020B0604020202020204" pitchFamily="34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42" name="Text Placeholder 5"/>
          <p:cNvSpPr txBox="1"/>
          <p:nvPr/>
        </p:nvSpPr>
        <p:spPr>
          <a:xfrm>
            <a:off x="1346622" y="3698292"/>
            <a:ext cx="1521288" cy="362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d-ID" sz="1800" b="1" dirty="0">
                <a:solidFill>
                  <a:srgbClr val="FFFFFF"/>
                </a:solidFill>
                <a:latin typeface="Arial" panose="020B06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Attention</a:t>
            </a:r>
            <a:endParaRPr lang="id-ID" sz="1400" b="1" dirty="0">
              <a:solidFill>
                <a:srgbClr val="FFFFFF"/>
              </a:solidFill>
              <a:latin typeface="Arial" panose="020B0604020202020204" pitchFamily="34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43" name="Freeform 17"/>
          <p:cNvSpPr/>
          <p:nvPr/>
        </p:nvSpPr>
        <p:spPr bwMode="auto">
          <a:xfrm>
            <a:off x="4629981" y="4626400"/>
            <a:ext cx="285921" cy="462128"/>
          </a:xfrm>
          <a:custGeom>
            <a:avLst/>
            <a:gdLst>
              <a:gd name="T0" fmla="*/ 53 w 73"/>
              <a:gd name="T1" fmla="*/ 0 h 117"/>
              <a:gd name="T2" fmla="*/ 53 w 73"/>
              <a:gd name="T3" fmla="*/ 71 h 117"/>
              <a:gd name="T4" fmla="*/ 69 w 73"/>
              <a:gd name="T5" fmla="*/ 71 h 117"/>
              <a:gd name="T6" fmla="*/ 73 w 73"/>
              <a:gd name="T7" fmla="*/ 73 h 117"/>
              <a:gd name="T8" fmla="*/ 72 w 73"/>
              <a:gd name="T9" fmla="*/ 77 h 117"/>
              <a:gd name="T10" fmla="*/ 37 w 73"/>
              <a:gd name="T11" fmla="*/ 117 h 117"/>
              <a:gd name="T12" fmla="*/ 1 w 73"/>
              <a:gd name="T13" fmla="*/ 77 h 117"/>
              <a:gd name="T14" fmla="*/ 1 w 73"/>
              <a:gd name="T15" fmla="*/ 73 h 117"/>
              <a:gd name="T16" fmla="*/ 4 w 73"/>
              <a:gd name="T17" fmla="*/ 71 h 117"/>
              <a:gd name="T18" fmla="*/ 20 w 73"/>
              <a:gd name="T19" fmla="*/ 71 h 117"/>
              <a:gd name="T20" fmla="*/ 20 w 73"/>
              <a:gd name="T21" fmla="*/ 0 h 117"/>
              <a:gd name="T22" fmla="*/ 53 w 73"/>
              <a:gd name="T23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3" h="117">
                <a:moveTo>
                  <a:pt x="53" y="0"/>
                </a:moveTo>
                <a:cubicBezTo>
                  <a:pt x="53" y="71"/>
                  <a:pt x="53" y="71"/>
                  <a:pt x="53" y="71"/>
                </a:cubicBezTo>
                <a:cubicBezTo>
                  <a:pt x="69" y="71"/>
                  <a:pt x="69" y="71"/>
                  <a:pt x="69" y="71"/>
                </a:cubicBezTo>
                <a:cubicBezTo>
                  <a:pt x="71" y="71"/>
                  <a:pt x="72" y="72"/>
                  <a:pt x="73" y="73"/>
                </a:cubicBezTo>
                <a:cubicBezTo>
                  <a:pt x="73" y="75"/>
                  <a:pt x="73" y="76"/>
                  <a:pt x="72" y="77"/>
                </a:cubicBezTo>
                <a:cubicBezTo>
                  <a:pt x="37" y="117"/>
                  <a:pt x="37" y="117"/>
                  <a:pt x="37" y="117"/>
                </a:cubicBezTo>
                <a:cubicBezTo>
                  <a:pt x="1" y="77"/>
                  <a:pt x="1" y="77"/>
                  <a:pt x="1" y="77"/>
                </a:cubicBezTo>
                <a:cubicBezTo>
                  <a:pt x="0" y="76"/>
                  <a:pt x="0" y="75"/>
                  <a:pt x="1" y="73"/>
                </a:cubicBezTo>
                <a:cubicBezTo>
                  <a:pt x="1" y="72"/>
                  <a:pt x="3" y="71"/>
                  <a:pt x="4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20" y="0"/>
                  <a:pt x="20" y="0"/>
                  <a:pt x="20" y="0"/>
                </a:cubicBezTo>
                <a:cubicBezTo>
                  <a:pt x="53" y="0"/>
                  <a:pt x="53" y="0"/>
                  <a:pt x="53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44" name="Freeform 18"/>
          <p:cNvSpPr/>
          <p:nvPr/>
        </p:nvSpPr>
        <p:spPr bwMode="auto">
          <a:xfrm>
            <a:off x="4708110" y="4626400"/>
            <a:ext cx="129662" cy="99740"/>
          </a:xfrm>
          <a:custGeom>
            <a:avLst/>
            <a:gdLst>
              <a:gd name="T0" fmla="*/ 78 w 78"/>
              <a:gd name="T1" fmla="*/ 0 h 60"/>
              <a:gd name="T2" fmla="*/ 0 w 78"/>
              <a:gd name="T3" fmla="*/ 0 h 60"/>
              <a:gd name="T4" fmla="*/ 0 w 78"/>
              <a:gd name="T5" fmla="*/ 0 h 60"/>
              <a:gd name="T6" fmla="*/ 78 w 78"/>
              <a:gd name="T7" fmla="*/ 0 h 60"/>
              <a:gd name="T8" fmla="*/ 78 w 78"/>
              <a:gd name="T9" fmla="*/ 60 h 60"/>
              <a:gd name="T10" fmla="*/ 78 w 78"/>
              <a:gd name="T11" fmla="*/ 60 h 60"/>
              <a:gd name="T12" fmla="*/ 78 w 78"/>
              <a:gd name="T13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" h="60">
                <a:moveTo>
                  <a:pt x="78" y="0"/>
                </a:moveTo>
                <a:lnTo>
                  <a:pt x="0" y="0"/>
                </a:lnTo>
                <a:lnTo>
                  <a:pt x="0" y="0"/>
                </a:lnTo>
                <a:lnTo>
                  <a:pt x="78" y="0"/>
                </a:lnTo>
                <a:lnTo>
                  <a:pt x="78" y="60"/>
                </a:lnTo>
                <a:lnTo>
                  <a:pt x="78" y="60"/>
                </a:lnTo>
                <a:lnTo>
                  <a:pt x="78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45" name="Freeform 19"/>
          <p:cNvSpPr/>
          <p:nvPr/>
        </p:nvSpPr>
        <p:spPr bwMode="auto">
          <a:xfrm>
            <a:off x="4708110" y="4626400"/>
            <a:ext cx="129662" cy="99740"/>
          </a:xfrm>
          <a:custGeom>
            <a:avLst/>
            <a:gdLst>
              <a:gd name="T0" fmla="*/ 78 w 78"/>
              <a:gd name="T1" fmla="*/ 0 h 60"/>
              <a:gd name="T2" fmla="*/ 0 w 78"/>
              <a:gd name="T3" fmla="*/ 0 h 60"/>
              <a:gd name="T4" fmla="*/ 0 w 78"/>
              <a:gd name="T5" fmla="*/ 0 h 60"/>
              <a:gd name="T6" fmla="*/ 78 w 78"/>
              <a:gd name="T7" fmla="*/ 0 h 60"/>
              <a:gd name="T8" fmla="*/ 78 w 78"/>
              <a:gd name="T9" fmla="*/ 60 h 60"/>
              <a:gd name="T10" fmla="*/ 78 w 78"/>
              <a:gd name="T11" fmla="*/ 60 h 60"/>
              <a:gd name="T12" fmla="*/ 78 w 78"/>
              <a:gd name="T13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" h="60">
                <a:moveTo>
                  <a:pt x="78" y="0"/>
                </a:moveTo>
                <a:lnTo>
                  <a:pt x="0" y="0"/>
                </a:lnTo>
                <a:lnTo>
                  <a:pt x="0" y="0"/>
                </a:lnTo>
                <a:lnTo>
                  <a:pt x="78" y="0"/>
                </a:lnTo>
                <a:lnTo>
                  <a:pt x="78" y="60"/>
                </a:lnTo>
                <a:lnTo>
                  <a:pt x="78" y="60"/>
                </a:lnTo>
                <a:lnTo>
                  <a:pt x="78" y="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46" name="Freeform 20"/>
          <p:cNvSpPr/>
          <p:nvPr/>
        </p:nvSpPr>
        <p:spPr bwMode="auto">
          <a:xfrm>
            <a:off x="4708110" y="4626400"/>
            <a:ext cx="129662" cy="99740"/>
          </a:xfrm>
          <a:custGeom>
            <a:avLst/>
            <a:gdLst>
              <a:gd name="T0" fmla="*/ 33 w 33"/>
              <a:gd name="T1" fmla="*/ 0 h 25"/>
              <a:gd name="T2" fmla="*/ 0 w 33"/>
              <a:gd name="T3" fmla="*/ 0 h 25"/>
              <a:gd name="T4" fmla="*/ 0 w 33"/>
              <a:gd name="T5" fmla="*/ 25 h 25"/>
              <a:gd name="T6" fmla="*/ 17 w 33"/>
              <a:gd name="T7" fmla="*/ 20 h 25"/>
              <a:gd name="T8" fmla="*/ 33 w 33"/>
              <a:gd name="T9" fmla="*/ 25 h 25"/>
              <a:gd name="T10" fmla="*/ 33 w 33"/>
              <a:gd name="T1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" h="25">
                <a:moveTo>
                  <a:pt x="33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5" y="22"/>
                  <a:pt x="11" y="20"/>
                  <a:pt x="17" y="20"/>
                </a:cubicBezTo>
                <a:cubicBezTo>
                  <a:pt x="23" y="20"/>
                  <a:pt x="28" y="22"/>
                  <a:pt x="33" y="25"/>
                </a:cubicBezTo>
                <a:cubicBezTo>
                  <a:pt x="33" y="0"/>
                  <a:pt x="33" y="0"/>
                  <a:pt x="33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47" name="Freeform 21"/>
          <p:cNvSpPr/>
          <p:nvPr/>
        </p:nvSpPr>
        <p:spPr bwMode="auto">
          <a:xfrm>
            <a:off x="3893568" y="1684074"/>
            <a:ext cx="1762071" cy="3120195"/>
          </a:xfrm>
          <a:custGeom>
            <a:avLst/>
            <a:gdLst>
              <a:gd name="T0" fmla="*/ 448 w 448"/>
              <a:gd name="T1" fmla="*/ 224 h 792"/>
              <a:gd name="T2" fmla="*/ 448 w 448"/>
              <a:gd name="T3" fmla="*/ 570 h 792"/>
              <a:gd name="T4" fmla="*/ 252 w 448"/>
              <a:gd name="T5" fmla="*/ 792 h 792"/>
              <a:gd name="T6" fmla="*/ 252 w 448"/>
              <a:gd name="T7" fmla="*/ 777 h 792"/>
              <a:gd name="T8" fmla="*/ 224 w 448"/>
              <a:gd name="T9" fmla="*/ 749 h 792"/>
              <a:gd name="T10" fmla="*/ 196 w 448"/>
              <a:gd name="T11" fmla="*/ 777 h 792"/>
              <a:gd name="T12" fmla="*/ 196 w 448"/>
              <a:gd name="T13" fmla="*/ 792 h 792"/>
              <a:gd name="T14" fmla="*/ 0 w 448"/>
              <a:gd name="T15" fmla="*/ 570 h 792"/>
              <a:gd name="T16" fmla="*/ 0 w 448"/>
              <a:gd name="T17" fmla="*/ 224 h 792"/>
              <a:gd name="T18" fmla="*/ 224 w 448"/>
              <a:gd name="T19" fmla="*/ 0 h 792"/>
              <a:gd name="T20" fmla="*/ 448 w 448"/>
              <a:gd name="T21" fmla="*/ 224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48" h="792">
                <a:moveTo>
                  <a:pt x="448" y="224"/>
                </a:moveTo>
                <a:cubicBezTo>
                  <a:pt x="448" y="570"/>
                  <a:pt x="448" y="570"/>
                  <a:pt x="448" y="570"/>
                </a:cubicBezTo>
                <a:cubicBezTo>
                  <a:pt x="448" y="684"/>
                  <a:pt x="362" y="778"/>
                  <a:pt x="252" y="792"/>
                </a:cubicBezTo>
                <a:cubicBezTo>
                  <a:pt x="252" y="777"/>
                  <a:pt x="252" y="777"/>
                  <a:pt x="252" y="777"/>
                </a:cubicBezTo>
                <a:cubicBezTo>
                  <a:pt x="252" y="761"/>
                  <a:pt x="239" y="749"/>
                  <a:pt x="224" y="749"/>
                </a:cubicBezTo>
                <a:cubicBezTo>
                  <a:pt x="208" y="749"/>
                  <a:pt x="196" y="761"/>
                  <a:pt x="196" y="777"/>
                </a:cubicBezTo>
                <a:cubicBezTo>
                  <a:pt x="196" y="792"/>
                  <a:pt x="196" y="792"/>
                  <a:pt x="196" y="792"/>
                </a:cubicBezTo>
                <a:cubicBezTo>
                  <a:pt x="85" y="778"/>
                  <a:pt x="0" y="684"/>
                  <a:pt x="0" y="570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100"/>
                  <a:pt x="100" y="0"/>
                  <a:pt x="224" y="0"/>
                </a:cubicBezTo>
                <a:cubicBezTo>
                  <a:pt x="347" y="0"/>
                  <a:pt x="448" y="100"/>
                  <a:pt x="448" y="224"/>
                </a:cubicBezTo>
                <a:close/>
              </a:path>
            </a:pathLst>
          </a:custGeom>
          <a:solidFill>
            <a:srgbClr val="AF2F3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48" name="Oval 22"/>
          <p:cNvSpPr>
            <a:spLocks noChangeArrowheads="1"/>
          </p:cNvSpPr>
          <p:nvPr/>
        </p:nvSpPr>
        <p:spPr bwMode="auto">
          <a:xfrm>
            <a:off x="4028217" y="1817060"/>
            <a:ext cx="1492773" cy="14977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en-US" sz="6000" b="1" dirty="0">
                <a:solidFill>
                  <a:srgbClr val="AF2F3C"/>
                </a:solidFill>
                <a:latin typeface="Arial" panose="020B06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I</a:t>
            </a:r>
            <a:endParaRPr lang="en-US" sz="6000" dirty="0">
              <a:solidFill>
                <a:srgbClr val="AF2F3C"/>
              </a:solidFill>
              <a:latin typeface="Arial" panose="020B0604020202020204" pitchFamily="34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49" name="Text Placeholder 5"/>
          <p:cNvSpPr txBox="1"/>
          <p:nvPr/>
        </p:nvSpPr>
        <p:spPr>
          <a:xfrm>
            <a:off x="4176892" y="3698292"/>
            <a:ext cx="1195422" cy="362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d-ID" sz="1800" b="1" dirty="0">
                <a:solidFill>
                  <a:srgbClr val="FFFFFF"/>
                </a:solidFill>
                <a:latin typeface="Arial" panose="020B06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Interest</a:t>
            </a:r>
            <a:endParaRPr lang="id-ID" sz="1400" b="1" dirty="0">
              <a:solidFill>
                <a:srgbClr val="FFFFFF"/>
              </a:solidFill>
              <a:latin typeface="Arial" panose="020B0604020202020204" pitchFamily="34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50" name="Freeform 23"/>
          <p:cNvSpPr/>
          <p:nvPr/>
        </p:nvSpPr>
        <p:spPr bwMode="auto">
          <a:xfrm>
            <a:off x="7283061" y="4626400"/>
            <a:ext cx="285921" cy="462128"/>
          </a:xfrm>
          <a:custGeom>
            <a:avLst/>
            <a:gdLst>
              <a:gd name="T0" fmla="*/ 53 w 73"/>
              <a:gd name="T1" fmla="*/ 0 h 117"/>
              <a:gd name="T2" fmla="*/ 53 w 73"/>
              <a:gd name="T3" fmla="*/ 71 h 117"/>
              <a:gd name="T4" fmla="*/ 69 w 73"/>
              <a:gd name="T5" fmla="*/ 71 h 117"/>
              <a:gd name="T6" fmla="*/ 72 w 73"/>
              <a:gd name="T7" fmla="*/ 73 h 117"/>
              <a:gd name="T8" fmla="*/ 72 w 73"/>
              <a:gd name="T9" fmla="*/ 77 h 117"/>
              <a:gd name="T10" fmla="*/ 36 w 73"/>
              <a:gd name="T11" fmla="*/ 117 h 117"/>
              <a:gd name="T12" fmla="*/ 1 w 73"/>
              <a:gd name="T13" fmla="*/ 77 h 117"/>
              <a:gd name="T14" fmla="*/ 0 w 73"/>
              <a:gd name="T15" fmla="*/ 73 h 117"/>
              <a:gd name="T16" fmla="*/ 4 w 73"/>
              <a:gd name="T17" fmla="*/ 71 h 117"/>
              <a:gd name="T18" fmla="*/ 20 w 73"/>
              <a:gd name="T19" fmla="*/ 71 h 117"/>
              <a:gd name="T20" fmla="*/ 20 w 73"/>
              <a:gd name="T21" fmla="*/ 0 h 117"/>
              <a:gd name="T22" fmla="*/ 53 w 73"/>
              <a:gd name="T23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3" h="117">
                <a:moveTo>
                  <a:pt x="53" y="0"/>
                </a:moveTo>
                <a:cubicBezTo>
                  <a:pt x="53" y="71"/>
                  <a:pt x="53" y="71"/>
                  <a:pt x="53" y="71"/>
                </a:cubicBezTo>
                <a:cubicBezTo>
                  <a:pt x="69" y="71"/>
                  <a:pt x="69" y="71"/>
                  <a:pt x="69" y="71"/>
                </a:cubicBezTo>
                <a:cubicBezTo>
                  <a:pt x="70" y="71"/>
                  <a:pt x="72" y="72"/>
                  <a:pt x="72" y="73"/>
                </a:cubicBezTo>
                <a:cubicBezTo>
                  <a:pt x="73" y="75"/>
                  <a:pt x="73" y="76"/>
                  <a:pt x="72" y="77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1" y="77"/>
                  <a:pt x="1" y="77"/>
                  <a:pt x="1" y="77"/>
                </a:cubicBezTo>
                <a:cubicBezTo>
                  <a:pt x="0" y="76"/>
                  <a:pt x="0" y="75"/>
                  <a:pt x="0" y="73"/>
                </a:cubicBezTo>
                <a:cubicBezTo>
                  <a:pt x="1" y="72"/>
                  <a:pt x="2" y="71"/>
                  <a:pt x="4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20" y="0"/>
                  <a:pt x="20" y="0"/>
                  <a:pt x="20" y="0"/>
                </a:cubicBezTo>
                <a:cubicBezTo>
                  <a:pt x="53" y="0"/>
                  <a:pt x="53" y="0"/>
                  <a:pt x="53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51" name="Freeform 24"/>
          <p:cNvSpPr/>
          <p:nvPr/>
        </p:nvSpPr>
        <p:spPr bwMode="auto">
          <a:xfrm>
            <a:off x="7361191" y="4626400"/>
            <a:ext cx="129662" cy="99740"/>
          </a:xfrm>
          <a:custGeom>
            <a:avLst/>
            <a:gdLst>
              <a:gd name="T0" fmla="*/ 78 w 78"/>
              <a:gd name="T1" fmla="*/ 0 h 60"/>
              <a:gd name="T2" fmla="*/ 0 w 78"/>
              <a:gd name="T3" fmla="*/ 0 h 60"/>
              <a:gd name="T4" fmla="*/ 0 w 78"/>
              <a:gd name="T5" fmla="*/ 0 h 60"/>
              <a:gd name="T6" fmla="*/ 78 w 78"/>
              <a:gd name="T7" fmla="*/ 0 h 60"/>
              <a:gd name="T8" fmla="*/ 78 w 78"/>
              <a:gd name="T9" fmla="*/ 60 h 60"/>
              <a:gd name="T10" fmla="*/ 78 w 78"/>
              <a:gd name="T11" fmla="*/ 60 h 60"/>
              <a:gd name="T12" fmla="*/ 78 w 78"/>
              <a:gd name="T13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" h="60">
                <a:moveTo>
                  <a:pt x="78" y="0"/>
                </a:moveTo>
                <a:lnTo>
                  <a:pt x="0" y="0"/>
                </a:lnTo>
                <a:lnTo>
                  <a:pt x="0" y="0"/>
                </a:lnTo>
                <a:lnTo>
                  <a:pt x="78" y="0"/>
                </a:lnTo>
                <a:lnTo>
                  <a:pt x="78" y="60"/>
                </a:lnTo>
                <a:lnTo>
                  <a:pt x="78" y="60"/>
                </a:lnTo>
                <a:lnTo>
                  <a:pt x="78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52" name="Freeform 25"/>
          <p:cNvSpPr/>
          <p:nvPr/>
        </p:nvSpPr>
        <p:spPr bwMode="auto">
          <a:xfrm>
            <a:off x="7361191" y="4626400"/>
            <a:ext cx="129662" cy="99740"/>
          </a:xfrm>
          <a:custGeom>
            <a:avLst/>
            <a:gdLst>
              <a:gd name="T0" fmla="*/ 78 w 78"/>
              <a:gd name="T1" fmla="*/ 0 h 60"/>
              <a:gd name="T2" fmla="*/ 0 w 78"/>
              <a:gd name="T3" fmla="*/ 0 h 60"/>
              <a:gd name="T4" fmla="*/ 0 w 78"/>
              <a:gd name="T5" fmla="*/ 0 h 60"/>
              <a:gd name="T6" fmla="*/ 78 w 78"/>
              <a:gd name="T7" fmla="*/ 0 h 60"/>
              <a:gd name="T8" fmla="*/ 78 w 78"/>
              <a:gd name="T9" fmla="*/ 60 h 60"/>
              <a:gd name="T10" fmla="*/ 78 w 78"/>
              <a:gd name="T11" fmla="*/ 60 h 60"/>
              <a:gd name="T12" fmla="*/ 78 w 78"/>
              <a:gd name="T13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" h="60">
                <a:moveTo>
                  <a:pt x="78" y="0"/>
                </a:moveTo>
                <a:lnTo>
                  <a:pt x="0" y="0"/>
                </a:lnTo>
                <a:lnTo>
                  <a:pt x="0" y="0"/>
                </a:lnTo>
                <a:lnTo>
                  <a:pt x="78" y="0"/>
                </a:lnTo>
                <a:lnTo>
                  <a:pt x="78" y="60"/>
                </a:lnTo>
                <a:lnTo>
                  <a:pt x="78" y="60"/>
                </a:lnTo>
                <a:lnTo>
                  <a:pt x="78" y="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53" name="Freeform 26"/>
          <p:cNvSpPr/>
          <p:nvPr/>
        </p:nvSpPr>
        <p:spPr bwMode="auto">
          <a:xfrm>
            <a:off x="7361191" y="4626400"/>
            <a:ext cx="129662" cy="99740"/>
          </a:xfrm>
          <a:custGeom>
            <a:avLst/>
            <a:gdLst>
              <a:gd name="T0" fmla="*/ 33 w 33"/>
              <a:gd name="T1" fmla="*/ 0 h 25"/>
              <a:gd name="T2" fmla="*/ 0 w 33"/>
              <a:gd name="T3" fmla="*/ 0 h 25"/>
              <a:gd name="T4" fmla="*/ 0 w 33"/>
              <a:gd name="T5" fmla="*/ 25 h 25"/>
              <a:gd name="T6" fmla="*/ 16 w 33"/>
              <a:gd name="T7" fmla="*/ 20 h 25"/>
              <a:gd name="T8" fmla="*/ 33 w 33"/>
              <a:gd name="T9" fmla="*/ 25 h 25"/>
              <a:gd name="T10" fmla="*/ 33 w 33"/>
              <a:gd name="T1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" h="25">
                <a:moveTo>
                  <a:pt x="33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5" y="22"/>
                  <a:pt x="10" y="20"/>
                  <a:pt x="16" y="20"/>
                </a:cubicBezTo>
                <a:cubicBezTo>
                  <a:pt x="22" y="20"/>
                  <a:pt x="28" y="22"/>
                  <a:pt x="33" y="25"/>
                </a:cubicBezTo>
                <a:cubicBezTo>
                  <a:pt x="33" y="0"/>
                  <a:pt x="33" y="0"/>
                  <a:pt x="33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54" name="Freeform 27"/>
          <p:cNvSpPr/>
          <p:nvPr/>
        </p:nvSpPr>
        <p:spPr bwMode="auto">
          <a:xfrm>
            <a:off x="6543324" y="1684074"/>
            <a:ext cx="1762071" cy="3120195"/>
          </a:xfrm>
          <a:custGeom>
            <a:avLst/>
            <a:gdLst>
              <a:gd name="T0" fmla="*/ 448 w 448"/>
              <a:gd name="T1" fmla="*/ 224 h 792"/>
              <a:gd name="T2" fmla="*/ 448 w 448"/>
              <a:gd name="T3" fmla="*/ 570 h 792"/>
              <a:gd name="T4" fmla="*/ 252 w 448"/>
              <a:gd name="T5" fmla="*/ 792 h 792"/>
              <a:gd name="T6" fmla="*/ 252 w 448"/>
              <a:gd name="T7" fmla="*/ 777 h 792"/>
              <a:gd name="T8" fmla="*/ 224 w 448"/>
              <a:gd name="T9" fmla="*/ 749 h 792"/>
              <a:gd name="T10" fmla="*/ 196 w 448"/>
              <a:gd name="T11" fmla="*/ 777 h 792"/>
              <a:gd name="T12" fmla="*/ 196 w 448"/>
              <a:gd name="T13" fmla="*/ 792 h 792"/>
              <a:gd name="T14" fmla="*/ 0 w 448"/>
              <a:gd name="T15" fmla="*/ 570 h 792"/>
              <a:gd name="T16" fmla="*/ 0 w 448"/>
              <a:gd name="T17" fmla="*/ 224 h 792"/>
              <a:gd name="T18" fmla="*/ 224 w 448"/>
              <a:gd name="T19" fmla="*/ 0 h 792"/>
              <a:gd name="T20" fmla="*/ 448 w 448"/>
              <a:gd name="T21" fmla="*/ 224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48" h="792">
                <a:moveTo>
                  <a:pt x="448" y="224"/>
                </a:moveTo>
                <a:cubicBezTo>
                  <a:pt x="448" y="570"/>
                  <a:pt x="448" y="570"/>
                  <a:pt x="448" y="570"/>
                </a:cubicBezTo>
                <a:cubicBezTo>
                  <a:pt x="448" y="684"/>
                  <a:pt x="363" y="778"/>
                  <a:pt x="252" y="792"/>
                </a:cubicBezTo>
                <a:cubicBezTo>
                  <a:pt x="252" y="777"/>
                  <a:pt x="252" y="777"/>
                  <a:pt x="252" y="777"/>
                </a:cubicBezTo>
                <a:cubicBezTo>
                  <a:pt x="252" y="761"/>
                  <a:pt x="240" y="749"/>
                  <a:pt x="224" y="749"/>
                </a:cubicBezTo>
                <a:cubicBezTo>
                  <a:pt x="209" y="749"/>
                  <a:pt x="196" y="761"/>
                  <a:pt x="196" y="777"/>
                </a:cubicBezTo>
                <a:cubicBezTo>
                  <a:pt x="196" y="792"/>
                  <a:pt x="196" y="792"/>
                  <a:pt x="196" y="792"/>
                </a:cubicBezTo>
                <a:cubicBezTo>
                  <a:pt x="86" y="778"/>
                  <a:pt x="0" y="684"/>
                  <a:pt x="0" y="570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100"/>
                  <a:pt x="101" y="0"/>
                  <a:pt x="224" y="0"/>
                </a:cubicBezTo>
                <a:cubicBezTo>
                  <a:pt x="348" y="0"/>
                  <a:pt x="448" y="100"/>
                  <a:pt x="448" y="224"/>
                </a:cubicBezTo>
                <a:close/>
              </a:path>
            </a:pathLst>
          </a:custGeom>
          <a:solidFill>
            <a:srgbClr val="AF2F3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55" name="Oval 28"/>
          <p:cNvSpPr>
            <a:spLocks noChangeArrowheads="1"/>
          </p:cNvSpPr>
          <p:nvPr/>
        </p:nvSpPr>
        <p:spPr bwMode="auto">
          <a:xfrm>
            <a:off x="6677973" y="1817060"/>
            <a:ext cx="1492773" cy="14977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en-US" sz="6000" b="1" dirty="0">
                <a:solidFill>
                  <a:srgbClr val="AF2F3C"/>
                </a:solidFill>
                <a:latin typeface="Arial" panose="020B06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D</a:t>
            </a:r>
            <a:endParaRPr lang="en-US" sz="6000" dirty="0">
              <a:solidFill>
                <a:srgbClr val="AF2F3C"/>
              </a:solidFill>
              <a:latin typeface="Arial" panose="020B0604020202020204" pitchFamily="34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56" name="Text Placeholder 5"/>
          <p:cNvSpPr txBox="1"/>
          <p:nvPr/>
        </p:nvSpPr>
        <p:spPr>
          <a:xfrm>
            <a:off x="6826648" y="3698292"/>
            <a:ext cx="1195422" cy="362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d-ID" sz="1800" b="1" dirty="0">
                <a:solidFill>
                  <a:srgbClr val="FFFFFF"/>
                </a:solidFill>
                <a:latin typeface="Arial" panose="020B06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Desire</a:t>
            </a:r>
            <a:endParaRPr lang="id-ID" sz="1800" b="1" dirty="0">
              <a:solidFill>
                <a:srgbClr val="FFFFFF"/>
              </a:solidFill>
              <a:latin typeface="Arial" panose="020B0604020202020204" pitchFamily="34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57" name="Freeform 29"/>
          <p:cNvSpPr/>
          <p:nvPr/>
        </p:nvSpPr>
        <p:spPr bwMode="auto">
          <a:xfrm>
            <a:off x="9936141" y="4626400"/>
            <a:ext cx="282596" cy="462128"/>
          </a:xfrm>
          <a:custGeom>
            <a:avLst/>
            <a:gdLst>
              <a:gd name="T0" fmla="*/ 52 w 72"/>
              <a:gd name="T1" fmla="*/ 0 h 117"/>
              <a:gd name="T2" fmla="*/ 52 w 72"/>
              <a:gd name="T3" fmla="*/ 71 h 117"/>
              <a:gd name="T4" fmla="*/ 69 w 72"/>
              <a:gd name="T5" fmla="*/ 71 h 117"/>
              <a:gd name="T6" fmla="*/ 72 w 72"/>
              <a:gd name="T7" fmla="*/ 73 h 117"/>
              <a:gd name="T8" fmla="*/ 71 w 72"/>
              <a:gd name="T9" fmla="*/ 77 h 117"/>
              <a:gd name="T10" fmla="*/ 36 w 72"/>
              <a:gd name="T11" fmla="*/ 117 h 117"/>
              <a:gd name="T12" fmla="*/ 1 w 72"/>
              <a:gd name="T13" fmla="*/ 77 h 117"/>
              <a:gd name="T14" fmla="*/ 0 w 72"/>
              <a:gd name="T15" fmla="*/ 73 h 117"/>
              <a:gd name="T16" fmla="*/ 3 w 72"/>
              <a:gd name="T17" fmla="*/ 71 h 117"/>
              <a:gd name="T18" fmla="*/ 20 w 72"/>
              <a:gd name="T19" fmla="*/ 71 h 117"/>
              <a:gd name="T20" fmla="*/ 20 w 72"/>
              <a:gd name="T21" fmla="*/ 0 h 117"/>
              <a:gd name="T22" fmla="*/ 52 w 72"/>
              <a:gd name="T23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2" h="117">
                <a:moveTo>
                  <a:pt x="52" y="0"/>
                </a:moveTo>
                <a:cubicBezTo>
                  <a:pt x="52" y="71"/>
                  <a:pt x="52" y="71"/>
                  <a:pt x="52" y="71"/>
                </a:cubicBezTo>
                <a:cubicBezTo>
                  <a:pt x="69" y="71"/>
                  <a:pt x="69" y="71"/>
                  <a:pt x="69" y="71"/>
                </a:cubicBezTo>
                <a:cubicBezTo>
                  <a:pt x="70" y="71"/>
                  <a:pt x="71" y="72"/>
                  <a:pt x="72" y="73"/>
                </a:cubicBezTo>
                <a:cubicBezTo>
                  <a:pt x="72" y="75"/>
                  <a:pt x="72" y="76"/>
                  <a:pt x="71" y="77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1" y="77"/>
                  <a:pt x="1" y="77"/>
                  <a:pt x="1" y="77"/>
                </a:cubicBezTo>
                <a:cubicBezTo>
                  <a:pt x="0" y="76"/>
                  <a:pt x="0" y="75"/>
                  <a:pt x="0" y="73"/>
                </a:cubicBezTo>
                <a:cubicBezTo>
                  <a:pt x="1" y="72"/>
                  <a:pt x="2" y="71"/>
                  <a:pt x="3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20" y="0"/>
                  <a:pt x="20" y="0"/>
                  <a:pt x="20" y="0"/>
                </a:cubicBezTo>
                <a:cubicBezTo>
                  <a:pt x="52" y="0"/>
                  <a:pt x="52" y="0"/>
                  <a:pt x="52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58" name="Freeform 30"/>
          <p:cNvSpPr/>
          <p:nvPr/>
        </p:nvSpPr>
        <p:spPr bwMode="auto">
          <a:xfrm>
            <a:off x="10014271" y="4626400"/>
            <a:ext cx="126337" cy="99740"/>
          </a:xfrm>
          <a:custGeom>
            <a:avLst/>
            <a:gdLst>
              <a:gd name="T0" fmla="*/ 76 w 76"/>
              <a:gd name="T1" fmla="*/ 0 h 60"/>
              <a:gd name="T2" fmla="*/ 0 w 76"/>
              <a:gd name="T3" fmla="*/ 0 h 60"/>
              <a:gd name="T4" fmla="*/ 0 w 76"/>
              <a:gd name="T5" fmla="*/ 0 h 60"/>
              <a:gd name="T6" fmla="*/ 76 w 76"/>
              <a:gd name="T7" fmla="*/ 0 h 60"/>
              <a:gd name="T8" fmla="*/ 76 w 76"/>
              <a:gd name="T9" fmla="*/ 60 h 60"/>
              <a:gd name="T10" fmla="*/ 76 w 76"/>
              <a:gd name="T11" fmla="*/ 60 h 60"/>
              <a:gd name="T12" fmla="*/ 76 w 76"/>
              <a:gd name="T13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" h="60">
                <a:moveTo>
                  <a:pt x="76" y="0"/>
                </a:moveTo>
                <a:lnTo>
                  <a:pt x="0" y="0"/>
                </a:lnTo>
                <a:lnTo>
                  <a:pt x="0" y="0"/>
                </a:lnTo>
                <a:lnTo>
                  <a:pt x="76" y="0"/>
                </a:lnTo>
                <a:lnTo>
                  <a:pt x="76" y="60"/>
                </a:lnTo>
                <a:lnTo>
                  <a:pt x="76" y="60"/>
                </a:lnTo>
                <a:lnTo>
                  <a:pt x="7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59" name="Freeform 31"/>
          <p:cNvSpPr/>
          <p:nvPr/>
        </p:nvSpPr>
        <p:spPr bwMode="auto">
          <a:xfrm>
            <a:off x="10014271" y="4626400"/>
            <a:ext cx="126337" cy="99740"/>
          </a:xfrm>
          <a:custGeom>
            <a:avLst/>
            <a:gdLst>
              <a:gd name="T0" fmla="*/ 76 w 76"/>
              <a:gd name="T1" fmla="*/ 0 h 60"/>
              <a:gd name="T2" fmla="*/ 0 w 76"/>
              <a:gd name="T3" fmla="*/ 0 h 60"/>
              <a:gd name="T4" fmla="*/ 0 w 76"/>
              <a:gd name="T5" fmla="*/ 0 h 60"/>
              <a:gd name="T6" fmla="*/ 76 w 76"/>
              <a:gd name="T7" fmla="*/ 0 h 60"/>
              <a:gd name="T8" fmla="*/ 76 w 76"/>
              <a:gd name="T9" fmla="*/ 60 h 60"/>
              <a:gd name="T10" fmla="*/ 76 w 76"/>
              <a:gd name="T11" fmla="*/ 60 h 60"/>
              <a:gd name="T12" fmla="*/ 76 w 76"/>
              <a:gd name="T13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" h="60">
                <a:moveTo>
                  <a:pt x="76" y="0"/>
                </a:moveTo>
                <a:lnTo>
                  <a:pt x="0" y="0"/>
                </a:lnTo>
                <a:lnTo>
                  <a:pt x="0" y="0"/>
                </a:lnTo>
                <a:lnTo>
                  <a:pt x="76" y="0"/>
                </a:lnTo>
                <a:lnTo>
                  <a:pt x="76" y="60"/>
                </a:lnTo>
                <a:lnTo>
                  <a:pt x="76" y="60"/>
                </a:lnTo>
                <a:lnTo>
                  <a:pt x="76" y="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60" name="Freeform 32"/>
          <p:cNvSpPr/>
          <p:nvPr/>
        </p:nvSpPr>
        <p:spPr bwMode="auto">
          <a:xfrm>
            <a:off x="10014271" y="4626400"/>
            <a:ext cx="126337" cy="99740"/>
          </a:xfrm>
          <a:custGeom>
            <a:avLst/>
            <a:gdLst>
              <a:gd name="T0" fmla="*/ 32 w 32"/>
              <a:gd name="T1" fmla="*/ 0 h 25"/>
              <a:gd name="T2" fmla="*/ 0 w 32"/>
              <a:gd name="T3" fmla="*/ 0 h 25"/>
              <a:gd name="T4" fmla="*/ 0 w 32"/>
              <a:gd name="T5" fmla="*/ 25 h 25"/>
              <a:gd name="T6" fmla="*/ 16 w 32"/>
              <a:gd name="T7" fmla="*/ 20 h 25"/>
              <a:gd name="T8" fmla="*/ 32 w 32"/>
              <a:gd name="T9" fmla="*/ 25 h 25"/>
              <a:gd name="T10" fmla="*/ 32 w 32"/>
              <a:gd name="T1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5">
                <a:moveTo>
                  <a:pt x="3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4" y="22"/>
                  <a:pt x="10" y="20"/>
                  <a:pt x="16" y="20"/>
                </a:cubicBezTo>
                <a:cubicBezTo>
                  <a:pt x="22" y="20"/>
                  <a:pt x="28" y="22"/>
                  <a:pt x="32" y="25"/>
                </a:cubicBezTo>
                <a:cubicBezTo>
                  <a:pt x="32" y="0"/>
                  <a:pt x="32" y="0"/>
                  <a:pt x="32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61" name="Freeform 33"/>
          <p:cNvSpPr/>
          <p:nvPr/>
        </p:nvSpPr>
        <p:spPr bwMode="auto">
          <a:xfrm>
            <a:off x="9198066" y="1684074"/>
            <a:ext cx="1760409" cy="3120195"/>
          </a:xfrm>
          <a:custGeom>
            <a:avLst/>
            <a:gdLst>
              <a:gd name="T0" fmla="*/ 448 w 448"/>
              <a:gd name="T1" fmla="*/ 224 h 792"/>
              <a:gd name="T2" fmla="*/ 448 w 448"/>
              <a:gd name="T3" fmla="*/ 570 h 792"/>
              <a:gd name="T4" fmla="*/ 252 w 448"/>
              <a:gd name="T5" fmla="*/ 792 h 792"/>
              <a:gd name="T6" fmla="*/ 252 w 448"/>
              <a:gd name="T7" fmla="*/ 777 h 792"/>
              <a:gd name="T8" fmla="*/ 224 w 448"/>
              <a:gd name="T9" fmla="*/ 749 h 792"/>
              <a:gd name="T10" fmla="*/ 196 w 448"/>
              <a:gd name="T11" fmla="*/ 777 h 792"/>
              <a:gd name="T12" fmla="*/ 196 w 448"/>
              <a:gd name="T13" fmla="*/ 792 h 792"/>
              <a:gd name="T14" fmla="*/ 0 w 448"/>
              <a:gd name="T15" fmla="*/ 570 h 792"/>
              <a:gd name="T16" fmla="*/ 0 w 448"/>
              <a:gd name="T17" fmla="*/ 224 h 792"/>
              <a:gd name="T18" fmla="*/ 224 w 448"/>
              <a:gd name="T19" fmla="*/ 0 h 792"/>
              <a:gd name="T20" fmla="*/ 448 w 448"/>
              <a:gd name="T21" fmla="*/ 224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48" h="792">
                <a:moveTo>
                  <a:pt x="448" y="224"/>
                </a:moveTo>
                <a:cubicBezTo>
                  <a:pt x="448" y="570"/>
                  <a:pt x="448" y="570"/>
                  <a:pt x="448" y="570"/>
                </a:cubicBezTo>
                <a:cubicBezTo>
                  <a:pt x="448" y="684"/>
                  <a:pt x="362" y="778"/>
                  <a:pt x="252" y="792"/>
                </a:cubicBezTo>
                <a:cubicBezTo>
                  <a:pt x="252" y="777"/>
                  <a:pt x="252" y="777"/>
                  <a:pt x="252" y="777"/>
                </a:cubicBezTo>
                <a:cubicBezTo>
                  <a:pt x="252" y="761"/>
                  <a:pt x="239" y="749"/>
                  <a:pt x="224" y="749"/>
                </a:cubicBezTo>
                <a:cubicBezTo>
                  <a:pt x="209" y="749"/>
                  <a:pt x="196" y="761"/>
                  <a:pt x="196" y="777"/>
                </a:cubicBezTo>
                <a:cubicBezTo>
                  <a:pt x="196" y="792"/>
                  <a:pt x="196" y="792"/>
                  <a:pt x="196" y="792"/>
                </a:cubicBezTo>
                <a:cubicBezTo>
                  <a:pt x="86" y="778"/>
                  <a:pt x="0" y="684"/>
                  <a:pt x="0" y="570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100"/>
                  <a:pt x="100" y="0"/>
                  <a:pt x="224" y="0"/>
                </a:cubicBezTo>
                <a:cubicBezTo>
                  <a:pt x="348" y="0"/>
                  <a:pt x="448" y="100"/>
                  <a:pt x="448" y="224"/>
                </a:cubicBezTo>
                <a:close/>
              </a:path>
            </a:pathLst>
          </a:custGeom>
          <a:solidFill>
            <a:srgbClr val="AF2F3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4546A"/>
              </a:solidFill>
              <a:latin typeface="Arial" panose="020B0604020202020204" pitchFamily="34" charset="0"/>
            </a:endParaRPr>
          </a:p>
        </p:txBody>
      </p:sp>
      <p:sp>
        <p:nvSpPr>
          <p:cNvPr id="62" name="Oval 34"/>
          <p:cNvSpPr>
            <a:spLocks noChangeArrowheads="1"/>
          </p:cNvSpPr>
          <p:nvPr/>
        </p:nvSpPr>
        <p:spPr bwMode="auto">
          <a:xfrm>
            <a:off x="9331053" y="1817060"/>
            <a:ext cx="1494436" cy="14977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en-US" sz="6000" b="1" dirty="0">
                <a:solidFill>
                  <a:srgbClr val="AF2F3C"/>
                </a:solidFill>
                <a:latin typeface="Arial" panose="020B06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A</a:t>
            </a:r>
            <a:endParaRPr lang="en-US" sz="6000" dirty="0">
              <a:solidFill>
                <a:srgbClr val="AF2F3C"/>
              </a:solidFill>
              <a:latin typeface="Arial" panose="020B0604020202020204" pitchFamily="34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63" name="Text Placeholder 5"/>
          <p:cNvSpPr txBox="1"/>
          <p:nvPr/>
        </p:nvSpPr>
        <p:spPr>
          <a:xfrm>
            <a:off x="9468637" y="3697132"/>
            <a:ext cx="1195422" cy="362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d-ID" sz="1800" b="1" dirty="0">
                <a:solidFill>
                  <a:srgbClr val="FFFFFF"/>
                </a:solidFill>
                <a:latin typeface="Arial" panose="020B0604020202020204" pitchFamily="34" charset="0"/>
                <a:ea typeface="Roboto Black" panose="02000000000000000000" pitchFamily="2" charset="0"/>
                <a:cs typeface="Roboto Black" panose="02000000000000000000" pitchFamily="2" charset="0"/>
              </a:rPr>
              <a:t>Action</a:t>
            </a:r>
            <a:endParaRPr lang="id-ID" sz="1400" b="1" dirty="0">
              <a:solidFill>
                <a:srgbClr val="FFFFFF"/>
              </a:solidFill>
              <a:latin typeface="Arial" panose="020B0604020202020204" pitchFamily="34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054100" y="5416411"/>
            <a:ext cx="10083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100">
                <a:solidFill>
                  <a:prstClr val="black"/>
                </a:solidFill>
                <a:latin typeface="+mn-ea"/>
              </a:defRPr>
            </a:lvl1pPr>
          </a:lstStyle>
          <a:p>
            <a:pPr algn="just"/>
            <a:r>
              <a:rPr lang="zh-CN" altLang="en-US" sz="1400" dirty="0"/>
              <a:t>今年产品销量呈现上升趋势，</a:t>
            </a:r>
            <a:r>
              <a:rPr lang="en-US" altLang="zh-CN" sz="1400" dirty="0"/>
              <a:t>JL</a:t>
            </a:r>
            <a:r>
              <a:rPr lang="zh-CN" altLang="en-US" sz="1400" dirty="0"/>
              <a:t>类产品依旧是公司金牛产品，占比</a:t>
            </a:r>
            <a:r>
              <a:rPr lang="en-US" altLang="zh-CN" sz="1400" dirty="0"/>
              <a:t>53%</a:t>
            </a:r>
            <a:r>
              <a:rPr lang="zh-CN" altLang="en-US" sz="1400" dirty="0"/>
              <a:t>；</a:t>
            </a:r>
            <a:r>
              <a:rPr lang="en-US" altLang="zh-CN" sz="1400" dirty="0"/>
              <a:t>PT</a:t>
            </a:r>
            <a:r>
              <a:rPr lang="zh-CN" altLang="en-US" sz="1400" dirty="0"/>
              <a:t>类（问题产品）产品跟进市场，销量可观，但是前景堪忧，占比</a:t>
            </a:r>
            <a:r>
              <a:rPr lang="en-US" altLang="zh-CN" sz="1400" dirty="0"/>
              <a:t>25%</a:t>
            </a:r>
            <a:r>
              <a:rPr lang="zh-CN" altLang="en-US" sz="1400" dirty="0"/>
              <a:t>；新开发的</a:t>
            </a:r>
            <a:r>
              <a:rPr lang="en-US" altLang="zh-CN" sz="1400" dirty="0"/>
              <a:t>EX</a:t>
            </a:r>
            <a:r>
              <a:rPr lang="zh-CN" altLang="en-US" sz="1400" dirty="0"/>
              <a:t>类产品成上升趋势，是公司第四季度明星产品，占比</a:t>
            </a:r>
            <a:r>
              <a:rPr lang="en-US" altLang="zh-CN" sz="1400" dirty="0"/>
              <a:t>20%</a:t>
            </a:r>
            <a:r>
              <a:rPr lang="zh-CN" altLang="en-US" sz="1400" dirty="0"/>
              <a:t>；</a:t>
            </a:r>
            <a:r>
              <a:rPr lang="en-US" altLang="zh-CN" sz="1400" dirty="0"/>
              <a:t>WD</a:t>
            </a:r>
            <a:r>
              <a:rPr lang="zh-CN" altLang="en-US" sz="1400" dirty="0"/>
              <a:t>类瘦狗产品持续下滑，占比</a:t>
            </a:r>
            <a:r>
              <a:rPr lang="en-US" altLang="zh-CN" sz="1400" dirty="0"/>
              <a:t>2%</a:t>
            </a:r>
            <a:r>
              <a:rPr lang="zh-CN" altLang="en-US" sz="1400" dirty="0"/>
              <a:t>。</a:t>
            </a:r>
            <a:endParaRPr lang="en-US" altLang="zh-CN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需要支持事项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140650" y="1615050"/>
            <a:ext cx="3910475" cy="4295712"/>
            <a:chOff x="4350249" y="1531481"/>
            <a:chExt cx="3910475" cy="4295712"/>
          </a:xfrm>
        </p:grpSpPr>
        <p:grpSp>
          <p:nvGrpSpPr>
            <p:cNvPr id="41" name="íṧḻïḓe"/>
            <p:cNvGrpSpPr/>
            <p:nvPr/>
          </p:nvGrpSpPr>
          <p:grpSpPr>
            <a:xfrm>
              <a:off x="4350249" y="1531481"/>
              <a:ext cx="2095970" cy="2491378"/>
              <a:chOff x="3647727" y="1916833"/>
              <a:chExt cx="2272018" cy="2700649"/>
            </a:xfrm>
          </p:grpSpPr>
          <p:sp>
            <p:nvSpPr>
              <p:cNvPr id="49" name="îŝ1ïḋé"/>
              <p:cNvSpPr/>
              <p:nvPr/>
            </p:nvSpPr>
            <p:spPr>
              <a:xfrm rot="10800000">
                <a:off x="3647727" y="3053811"/>
                <a:ext cx="2272015" cy="98422"/>
              </a:xfrm>
              <a:prstGeom prst="trapezoid">
                <a:avLst>
                  <a:gd name="adj" fmla="val 75086"/>
                </a:avLst>
              </a:prstGeom>
              <a:pattFill prst="wdUpDiag">
                <a:fgClr>
                  <a:srgbClr val="AF2F3C"/>
                </a:fgClr>
                <a:bgClr>
                  <a:srgbClr val="88242E"/>
                </a:bgClr>
              </a:patt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îṥlïďé"/>
              <p:cNvSpPr/>
              <p:nvPr/>
            </p:nvSpPr>
            <p:spPr>
              <a:xfrm rot="10800000">
                <a:off x="4070710" y="4519060"/>
                <a:ext cx="1437652" cy="98422"/>
              </a:xfrm>
              <a:prstGeom prst="trapezoid">
                <a:avLst>
                  <a:gd name="adj" fmla="val 75086"/>
                </a:avLst>
              </a:prstGeom>
              <a:pattFill prst="wdUpDiag">
                <a:fgClr>
                  <a:srgbClr val="AF2F3C"/>
                </a:fgClr>
                <a:bgClr>
                  <a:srgbClr val="88242E"/>
                </a:bgClr>
              </a:patt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í$ľidê"/>
              <p:cNvSpPr/>
              <p:nvPr/>
            </p:nvSpPr>
            <p:spPr>
              <a:xfrm>
                <a:off x="3647730" y="1916833"/>
                <a:ext cx="2272015" cy="2599629"/>
              </a:xfrm>
              <a:prstGeom prst="upArrow">
                <a:avLst>
                  <a:gd name="adj1" fmla="val 63377"/>
                  <a:gd name="adj2" fmla="val 50000"/>
                </a:avLst>
              </a:prstGeom>
              <a:solidFill>
                <a:srgbClr val="AF2F3C"/>
              </a:solidFill>
              <a:ln w="3175" cap="flat" cmpd="sng" algn="ctr">
                <a:noFill/>
                <a:prstDash val="solid"/>
              </a:ln>
              <a:effectLst>
                <a:outerShdw dist="25400" dir="5400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42" name="íṧ1îḋè"/>
            <p:cNvSpPr/>
            <p:nvPr/>
          </p:nvSpPr>
          <p:spPr bwMode="auto">
            <a:xfrm>
              <a:off x="4995483" y="1922739"/>
              <a:ext cx="731324" cy="730361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3" name="íŝḷïḓê"/>
            <p:cNvSpPr txBox="1"/>
            <p:nvPr/>
          </p:nvSpPr>
          <p:spPr>
            <a:xfrm>
              <a:off x="4767738" y="2861277"/>
              <a:ext cx="1186812" cy="677147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j-ea"/>
                  <a:ea typeface="+mj-ea"/>
                </a:rPr>
                <a:t>线下门店</a:t>
              </a:r>
              <a:endParaRPr lang="zh-CN" altLang="en-US" sz="16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4" name="íŝḻîḑé"/>
            <p:cNvSpPr/>
            <p:nvPr/>
          </p:nvSpPr>
          <p:spPr>
            <a:xfrm rot="10800000" flipV="1">
              <a:off x="6164756" y="4687521"/>
              <a:ext cx="2095967" cy="90795"/>
            </a:xfrm>
            <a:prstGeom prst="trapezoid">
              <a:avLst>
                <a:gd name="adj" fmla="val 75086"/>
              </a:avLst>
            </a:prstGeom>
            <a:pattFill prst="dkDnDiag">
              <a:fgClr>
                <a:schemeClr val="accent3">
                  <a:lumMod val="50000"/>
                </a:schemeClr>
              </a:fgClr>
              <a:bgClr>
                <a:schemeClr val="tx1">
                  <a:lumMod val="95000"/>
                  <a:lumOff val="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5" name="í$lïde"/>
            <p:cNvSpPr/>
            <p:nvPr/>
          </p:nvSpPr>
          <p:spPr>
            <a:xfrm rot="10800000" flipV="1">
              <a:off x="6554963" y="3335807"/>
              <a:ext cx="1326254" cy="90795"/>
            </a:xfrm>
            <a:prstGeom prst="trapezoid">
              <a:avLst>
                <a:gd name="adj" fmla="val 75086"/>
              </a:avLst>
            </a:prstGeom>
            <a:pattFill prst="dkDnDiag">
              <a:fgClr>
                <a:schemeClr val="accent3">
                  <a:lumMod val="50000"/>
                </a:schemeClr>
              </a:fgClr>
              <a:bgClr>
                <a:schemeClr val="tx1">
                  <a:lumMod val="95000"/>
                  <a:lumOff val="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6" name="iṩľîdê"/>
            <p:cNvSpPr/>
            <p:nvPr/>
          </p:nvSpPr>
          <p:spPr>
            <a:xfrm flipV="1">
              <a:off x="6164757" y="3429000"/>
              <a:ext cx="2095967" cy="2398193"/>
            </a:xfrm>
            <a:prstGeom prst="upArrow">
              <a:avLst>
                <a:gd name="adj1" fmla="val 63377"/>
                <a:gd name="adj2" fmla="val 50000"/>
              </a:avLst>
            </a:prstGeom>
            <a:solidFill>
              <a:srgbClr val="404040"/>
            </a:solidFill>
            <a:ln w="3175" cap="flat" cmpd="sng" algn="ctr">
              <a:noFill/>
              <a:prstDash val="solid"/>
            </a:ln>
            <a:effectLst>
              <a:outerShdw dist="25400" dir="5400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7" name="ïśḷidê"/>
            <p:cNvSpPr/>
            <p:nvPr/>
          </p:nvSpPr>
          <p:spPr bwMode="auto">
            <a:xfrm>
              <a:off x="6809990" y="3842721"/>
              <a:ext cx="731323" cy="499041"/>
            </a:xfrm>
            <a:custGeom>
              <a:avLst/>
              <a:gdLst>
                <a:gd name="connsiteX0" fmla="*/ 20293 w 607639"/>
                <a:gd name="connsiteY0" fmla="*/ 364067 h 414642"/>
                <a:gd name="connsiteX1" fmla="*/ 20293 w 607639"/>
                <a:gd name="connsiteY1" fmla="*/ 384244 h 414642"/>
                <a:gd name="connsiteX2" fmla="*/ 30351 w 607639"/>
                <a:gd name="connsiteY2" fmla="*/ 394377 h 414642"/>
                <a:gd name="connsiteX3" fmla="*/ 577199 w 607639"/>
                <a:gd name="connsiteY3" fmla="*/ 394377 h 414642"/>
                <a:gd name="connsiteX4" fmla="*/ 587346 w 607639"/>
                <a:gd name="connsiteY4" fmla="*/ 384244 h 414642"/>
                <a:gd name="connsiteX5" fmla="*/ 587346 w 607639"/>
                <a:gd name="connsiteY5" fmla="*/ 364067 h 414642"/>
                <a:gd name="connsiteX6" fmla="*/ 556995 w 607639"/>
                <a:gd name="connsiteY6" fmla="*/ 364067 h 414642"/>
                <a:gd name="connsiteX7" fmla="*/ 394916 w 607639"/>
                <a:gd name="connsiteY7" fmla="*/ 364067 h 414642"/>
                <a:gd name="connsiteX8" fmla="*/ 394916 w 607639"/>
                <a:gd name="connsiteY8" fmla="*/ 374200 h 414642"/>
                <a:gd name="connsiteX9" fmla="*/ 384859 w 607639"/>
                <a:gd name="connsiteY9" fmla="*/ 384244 h 414642"/>
                <a:gd name="connsiteX10" fmla="*/ 222780 w 607639"/>
                <a:gd name="connsiteY10" fmla="*/ 384244 h 414642"/>
                <a:gd name="connsiteX11" fmla="*/ 212634 w 607639"/>
                <a:gd name="connsiteY11" fmla="*/ 374200 h 414642"/>
                <a:gd name="connsiteX12" fmla="*/ 212634 w 607639"/>
                <a:gd name="connsiteY12" fmla="*/ 364067 h 414642"/>
                <a:gd name="connsiteX13" fmla="*/ 50644 w 607639"/>
                <a:gd name="connsiteY13" fmla="*/ 364067 h 414642"/>
                <a:gd name="connsiteX14" fmla="*/ 141754 w 607639"/>
                <a:gd name="connsiteY14" fmla="*/ 232583 h 414642"/>
                <a:gd name="connsiteX15" fmla="*/ 161961 w 607639"/>
                <a:gd name="connsiteY15" fmla="*/ 232583 h 414642"/>
                <a:gd name="connsiteX16" fmla="*/ 172110 w 607639"/>
                <a:gd name="connsiteY16" fmla="*/ 242719 h 414642"/>
                <a:gd name="connsiteX17" fmla="*/ 161961 w 607639"/>
                <a:gd name="connsiteY17" fmla="*/ 252765 h 414642"/>
                <a:gd name="connsiteX18" fmla="*/ 141754 w 607639"/>
                <a:gd name="connsiteY18" fmla="*/ 252765 h 414642"/>
                <a:gd name="connsiteX19" fmla="*/ 131605 w 607639"/>
                <a:gd name="connsiteY19" fmla="*/ 242719 h 414642"/>
                <a:gd name="connsiteX20" fmla="*/ 141754 w 607639"/>
                <a:gd name="connsiteY20" fmla="*/ 232583 h 414642"/>
                <a:gd name="connsiteX21" fmla="*/ 141758 w 607639"/>
                <a:gd name="connsiteY21" fmla="*/ 192149 h 414642"/>
                <a:gd name="connsiteX22" fmla="*/ 182279 w 607639"/>
                <a:gd name="connsiteY22" fmla="*/ 192149 h 414642"/>
                <a:gd name="connsiteX23" fmla="*/ 192432 w 607639"/>
                <a:gd name="connsiteY23" fmla="*/ 202196 h 414642"/>
                <a:gd name="connsiteX24" fmla="*/ 182279 w 607639"/>
                <a:gd name="connsiteY24" fmla="*/ 212331 h 414642"/>
                <a:gd name="connsiteX25" fmla="*/ 141758 w 607639"/>
                <a:gd name="connsiteY25" fmla="*/ 212331 h 414642"/>
                <a:gd name="connsiteX26" fmla="*/ 131605 w 607639"/>
                <a:gd name="connsiteY26" fmla="*/ 202196 h 414642"/>
                <a:gd name="connsiteX27" fmla="*/ 141758 w 607639"/>
                <a:gd name="connsiteY27" fmla="*/ 192149 h 414642"/>
                <a:gd name="connsiteX28" fmla="*/ 141754 w 607639"/>
                <a:gd name="connsiteY28" fmla="*/ 151716 h 414642"/>
                <a:gd name="connsiteX29" fmla="*/ 161961 w 607639"/>
                <a:gd name="connsiteY29" fmla="*/ 151716 h 414642"/>
                <a:gd name="connsiteX30" fmla="*/ 172110 w 607639"/>
                <a:gd name="connsiteY30" fmla="*/ 161763 h 414642"/>
                <a:gd name="connsiteX31" fmla="*/ 161961 w 607639"/>
                <a:gd name="connsiteY31" fmla="*/ 171898 h 414642"/>
                <a:gd name="connsiteX32" fmla="*/ 141754 w 607639"/>
                <a:gd name="connsiteY32" fmla="*/ 171898 h 414642"/>
                <a:gd name="connsiteX33" fmla="*/ 131605 w 607639"/>
                <a:gd name="connsiteY33" fmla="*/ 161763 h 414642"/>
                <a:gd name="connsiteX34" fmla="*/ 141754 w 607639"/>
                <a:gd name="connsiteY34" fmla="*/ 151716 h 414642"/>
                <a:gd name="connsiteX35" fmla="*/ 141758 w 607639"/>
                <a:gd name="connsiteY35" fmla="*/ 111211 h 414642"/>
                <a:gd name="connsiteX36" fmla="*/ 182279 w 607639"/>
                <a:gd name="connsiteY36" fmla="*/ 111211 h 414642"/>
                <a:gd name="connsiteX37" fmla="*/ 192432 w 607639"/>
                <a:gd name="connsiteY37" fmla="*/ 121337 h 414642"/>
                <a:gd name="connsiteX38" fmla="*/ 182279 w 607639"/>
                <a:gd name="connsiteY38" fmla="*/ 131463 h 414642"/>
                <a:gd name="connsiteX39" fmla="*/ 141758 w 607639"/>
                <a:gd name="connsiteY39" fmla="*/ 131463 h 414642"/>
                <a:gd name="connsiteX40" fmla="*/ 131605 w 607639"/>
                <a:gd name="connsiteY40" fmla="*/ 121337 h 414642"/>
                <a:gd name="connsiteX41" fmla="*/ 141758 w 607639"/>
                <a:gd name="connsiteY41" fmla="*/ 111211 h 414642"/>
                <a:gd name="connsiteX42" fmla="*/ 425367 w 607639"/>
                <a:gd name="connsiteY42" fmla="*/ 101191 h 414642"/>
                <a:gd name="connsiteX43" fmla="*/ 496228 w 607639"/>
                <a:gd name="connsiteY43" fmla="*/ 101191 h 414642"/>
                <a:gd name="connsiteX44" fmla="*/ 506377 w 607639"/>
                <a:gd name="connsiteY44" fmla="*/ 111231 h 414642"/>
                <a:gd name="connsiteX45" fmla="*/ 506377 w 607639"/>
                <a:gd name="connsiteY45" fmla="*/ 182042 h 414642"/>
                <a:gd name="connsiteX46" fmla="*/ 496228 w 607639"/>
                <a:gd name="connsiteY46" fmla="*/ 192171 h 414642"/>
                <a:gd name="connsiteX47" fmla="*/ 486080 w 607639"/>
                <a:gd name="connsiteY47" fmla="*/ 182042 h 414642"/>
                <a:gd name="connsiteX48" fmla="*/ 486080 w 607639"/>
                <a:gd name="connsiteY48" fmla="*/ 135575 h 414642"/>
                <a:gd name="connsiteX49" fmla="*/ 402043 w 607639"/>
                <a:gd name="connsiteY49" fmla="*/ 219447 h 414642"/>
                <a:gd name="connsiteX50" fmla="*/ 394921 w 607639"/>
                <a:gd name="connsiteY50" fmla="*/ 222468 h 414642"/>
                <a:gd name="connsiteX51" fmla="*/ 387889 w 607639"/>
                <a:gd name="connsiteY51" fmla="*/ 219447 h 414642"/>
                <a:gd name="connsiteX52" fmla="*/ 344268 w 607639"/>
                <a:gd name="connsiteY52" fmla="*/ 176001 h 414642"/>
                <a:gd name="connsiteX53" fmla="*/ 270380 w 607639"/>
                <a:gd name="connsiteY53" fmla="*/ 249744 h 414642"/>
                <a:gd name="connsiteX54" fmla="*/ 263258 w 607639"/>
                <a:gd name="connsiteY54" fmla="*/ 252765 h 414642"/>
                <a:gd name="connsiteX55" fmla="*/ 256225 w 607639"/>
                <a:gd name="connsiteY55" fmla="*/ 249744 h 414642"/>
                <a:gd name="connsiteX56" fmla="*/ 256225 w 607639"/>
                <a:gd name="connsiteY56" fmla="*/ 235617 h 414642"/>
                <a:gd name="connsiteX57" fmla="*/ 337235 w 607639"/>
                <a:gd name="connsiteY57" fmla="*/ 154766 h 414642"/>
                <a:gd name="connsiteX58" fmla="*/ 338837 w 607639"/>
                <a:gd name="connsiteY58" fmla="*/ 153433 h 414642"/>
                <a:gd name="connsiteX59" fmla="*/ 340618 w 607639"/>
                <a:gd name="connsiteY59" fmla="*/ 152456 h 414642"/>
                <a:gd name="connsiteX60" fmla="*/ 341508 w 607639"/>
                <a:gd name="connsiteY60" fmla="*/ 152101 h 414642"/>
                <a:gd name="connsiteX61" fmla="*/ 343378 w 607639"/>
                <a:gd name="connsiteY61" fmla="*/ 151745 h 414642"/>
                <a:gd name="connsiteX62" fmla="*/ 344268 w 607639"/>
                <a:gd name="connsiteY62" fmla="*/ 151745 h 414642"/>
                <a:gd name="connsiteX63" fmla="*/ 346226 w 607639"/>
                <a:gd name="connsiteY63" fmla="*/ 151923 h 414642"/>
                <a:gd name="connsiteX64" fmla="*/ 351390 w 607639"/>
                <a:gd name="connsiteY64" fmla="*/ 154766 h 414642"/>
                <a:gd name="connsiteX65" fmla="*/ 394921 w 607639"/>
                <a:gd name="connsiteY65" fmla="*/ 198213 h 414642"/>
                <a:gd name="connsiteX66" fmla="*/ 471925 w 607639"/>
                <a:gd name="connsiteY66" fmla="*/ 121359 h 414642"/>
                <a:gd name="connsiteX67" fmla="*/ 425367 w 607639"/>
                <a:gd name="connsiteY67" fmla="*/ 121359 h 414642"/>
                <a:gd name="connsiteX68" fmla="*/ 415218 w 607639"/>
                <a:gd name="connsiteY68" fmla="*/ 111231 h 414642"/>
                <a:gd name="connsiteX69" fmla="*/ 425367 w 607639"/>
                <a:gd name="connsiteY69" fmla="*/ 101191 h 414642"/>
                <a:gd name="connsiteX70" fmla="*/ 101297 w 607639"/>
                <a:gd name="connsiteY70" fmla="*/ 91029 h 414642"/>
                <a:gd name="connsiteX71" fmla="*/ 111423 w 607639"/>
                <a:gd name="connsiteY71" fmla="*/ 101159 h 414642"/>
                <a:gd name="connsiteX72" fmla="*/ 111423 w 607639"/>
                <a:gd name="connsiteY72" fmla="*/ 262887 h 414642"/>
                <a:gd name="connsiteX73" fmla="*/ 101297 w 607639"/>
                <a:gd name="connsiteY73" fmla="*/ 273017 h 414642"/>
                <a:gd name="connsiteX74" fmla="*/ 91171 w 607639"/>
                <a:gd name="connsiteY74" fmla="*/ 262887 h 414642"/>
                <a:gd name="connsiteX75" fmla="*/ 91171 w 607639"/>
                <a:gd name="connsiteY75" fmla="*/ 101159 h 414642"/>
                <a:gd name="connsiteX76" fmla="*/ 101297 w 607639"/>
                <a:gd name="connsiteY76" fmla="*/ 91029 h 414642"/>
                <a:gd name="connsiteX77" fmla="*/ 70848 w 607639"/>
                <a:gd name="connsiteY77" fmla="*/ 20177 h 414642"/>
                <a:gd name="connsiteX78" fmla="*/ 60791 w 607639"/>
                <a:gd name="connsiteY78" fmla="*/ 30309 h 414642"/>
                <a:gd name="connsiteX79" fmla="*/ 60791 w 607639"/>
                <a:gd name="connsiteY79" fmla="*/ 343802 h 414642"/>
                <a:gd name="connsiteX80" fmla="*/ 222780 w 607639"/>
                <a:gd name="connsiteY80" fmla="*/ 343802 h 414642"/>
                <a:gd name="connsiteX81" fmla="*/ 232927 w 607639"/>
                <a:gd name="connsiteY81" fmla="*/ 353935 h 414642"/>
                <a:gd name="connsiteX82" fmla="*/ 232927 w 607639"/>
                <a:gd name="connsiteY82" fmla="*/ 364067 h 414642"/>
                <a:gd name="connsiteX83" fmla="*/ 374712 w 607639"/>
                <a:gd name="connsiteY83" fmla="*/ 364067 h 414642"/>
                <a:gd name="connsiteX84" fmla="*/ 374712 w 607639"/>
                <a:gd name="connsiteY84" fmla="*/ 353935 h 414642"/>
                <a:gd name="connsiteX85" fmla="*/ 384859 w 607639"/>
                <a:gd name="connsiteY85" fmla="*/ 343802 h 414642"/>
                <a:gd name="connsiteX86" fmla="*/ 546848 w 607639"/>
                <a:gd name="connsiteY86" fmla="*/ 343802 h 414642"/>
                <a:gd name="connsiteX87" fmla="*/ 546848 w 607639"/>
                <a:gd name="connsiteY87" fmla="*/ 30309 h 414642"/>
                <a:gd name="connsiteX88" fmla="*/ 536702 w 607639"/>
                <a:gd name="connsiteY88" fmla="*/ 20177 h 414642"/>
                <a:gd name="connsiteX89" fmla="*/ 70848 w 607639"/>
                <a:gd name="connsiteY89" fmla="*/ 0 h 414642"/>
                <a:gd name="connsiteX90" fmla="*/ 536702 w 607639"/>
                <a:gd name="connsiteY90" fmla="*/ 0 h 414642"/>
                <a:gd name="connsiteX91" fmla="*/ 567142 w 607639"/>
                <a:gd name="connsiteY91" fmla="*/ 30309 h 414642"/>
                <a:gd name="connsiteX92" fmla="*/ 567142 w 607639"/>
                <a:gd name="connsiteY92" fmla="*/ 343802 h 414642"/>
                <a:gd name="connsiteX93" fmla="*/ 597492 w 607639"/>
                <a:gd name="connsiteY93" fmla="*/ 343802 h 414642"/>
                <a:gd name="connsiteX94" fmla="*/ 607639 w 607639"/>
                <a:gd name="connsiteY94" fmla="*/ 353935 h 414642"/>
                <a:gd name="connsiteX95" fmla="*/ 607639 w 607639"/>
                <a:gd name="connsiteY95" fmla="*/ 384244 h 414642"/>
                <a:gd name="connsiteX96" fmla="*/ 577199 w 607639"/>
                <a:gd name="connsiteY96" fmla="*/ 414642 h 414642"/>
                <a:gd name="connsiteX97" fmla="*/ 30351 w 607639"/>
                <a:gd name="connsiteY97" fmla="*/ 414642 h 414642"/>
                <a:gd name="connsiteX98" fmla="*/ 0 w 607639"/>
                <a:gd name="connsiteY98" fmla="*/ 384244 h 414642"/>
                <a:gd name="connsiteX99" fmla="*/ 0 w 607639"/>
                <a:gd name="connsiteY99" fmla="*/ 353935 h 414642"/>
                <a:gd name="connsiteX100" fmla="*/ 10147 w 607639"/>
                <a:gd name="connsiteY100" fmla="*/ 343802 h 414642"/>
                <a:gd name="connsiteX101" fmla="*/ 40497 w 607639"/>
                <a:gd name="connsiteY101" fmla="*/ 343802 h 414642"/>
                <a:gd name="connsiteX102" fmla="*/ 40497 w 607639"/>
                <a:gd name="connsiteY102" fmla="*/ 30309 h 414642"/>
                <a:gd name="connsiteX103" fmla="*/ 70848 w 607639"/>
                <a:gd name="connsiteY103" fmla="*/ 0 h 41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07639" h="414642">
                  <a:moveTo>
                    <a:pt x="20293" y="364067"/>
                  </a:moveTo>
                  <a:lnTo>
                    <a:pt x="20293" y="384244"/>
                  </a:lnTo>
                  <a:cubicBezTo>
                    <a:pt x="20293" y="390377"/>
                    <a:pt x="24298" y="394377"/>
                    <a:pt x="30351" y="394377"/>
                  </a:cubicBezTo>
                  <a:lnTo>
                    <a:pt x="577199" y="394377"/>
                  </a:lnTo>
                  <a:cubicBezTo>
                    <a:pt x="583341" y="394377"/>
                    <a:pt x="587346" y="390377"/>
                    <a:pt x="587346" y="384244"/>
                  </a:cubicBezTo>
                  <a:lnTo>
                    <a:pt x="587346" y="364067"/>
                  </a:lnTo>
                  <a:lnTo>
                    <a:pt x="556995" y="364067"/>
                  </a:lnTo>
                  <a:lnTo>
                    <a:pt x="394916" y="364067"/>
                  </a:lnTo>
                  <a:lnTo>
                    <a:pt x="394916" y="374200"/>
                  </a:lnTo>
                  <a:cubicBezTo>
                    <a:pt x="394916" y="380244"/>
                    <a:pt x="390911" y="384244"/>
                    <a:pt x="384859" y="384244"/>
                  </a:cubicBezTo>
                  <a:lnTo>
                    <a:pt x="222780" y="384244"/>
                  </a:lnTo>
                  <a:cubicBezTo>
                    <a:pt x="216728" y="384244"/>
                    <a:pt x="212634" y="380244"/>
                    <a:pt x="212634" y="374200"/>
                  </a:cubicBezTo>
                  <a:lnTo>
                    <a:pt x="212634" y="364067"/>
                  </a:lnTo>
                  <a:lnTo>
                    <a:pt x="50644" y="364067"/>
                  </a:lnTo>
                  <a:close/>
                  <a:moveTo>
                    <a:pt x="141754" y="232583"/>
                  </a:moveTo>
                  <a:lnTo>
                    <a:pt x="161961" y="232583"/>
                  </a:lnTo>
                  <a:cubicBezTo>
                    <a:pt x="168104" y="232583"/>
                    <a:pt x="172110" y="236584"/>
                    <a:pt x="172110" y="242719"/>
                  </a:cubicBezTo>
                  <a:cubicBezTo>
                    <a:pt x="172110" y="248764"/>
                    <a:pt x="168104" y="252765"/>
                    <a:pt x="161961" y="252765"/>
                  </a:cubicBezTo>
                  <a:lnTo>
                    <a:pt x="141754" y="252765"/>
                  </a:lnTo>
                  <a:cubicBezTo>
                    <a:pt x="135700" y="252765"/>
                    <a:pt x="131605" y="248764"/>
                    <a:pt x="131605" y="242719"/>
                  </a:cubicBezTo>
                  <a:cubicBezTo>
                    <a:pt x="131605" y="236584"/>
                    <a:pt x="135700" y="232583"/>
                    <a:pt x="141754" y="232583"/>
                  </a:cubicBezTo>
                  <a:close/>
                  <a:moveTo>
                    <a:pt x="141758" y="192149"/>
                  </a:moveTo>
                  <a:lnTo>
                    <a:pt x="182279" y="192149"/>
                  </a:lnTo>
                  <a:cubicBezTo>
                    <a:pt x="188335" y="192149"/>
                    <a:pt x="192432" y="196150"/>
                    <a:pt x="192432" y="202196"/>
                  </a:cubicBezTo>
                  <a:cubicBezTo>
                    <a:pt x="192432" y="208330"/>
                    <a:pt x="188335" y="212331"/>
                    <a:pt x="182279" y="212331"/>
                  </a:cubicBezTo>
                  <a:lnTo>
                    <a:pt x="141758" y="212331"/>
                  </a:lnTo>
                  <a:cubicBezTo>
                    <a:pt x="135702" y="212331"/>
                    <a:pt x="131605" y="208330"/>
                    <a:pt x="131605" y="202196"/>
                  </a:cubicBezTo>
                  <a:cubicBezTo>
                    <a:pt x="131605" y="196150"/>
                    <a:pt x="135702" y="192149"/>
                    <a:pt x="141758" y="192149"/>
                  </a:cubicBezTo>
                  <a:close/>
                  <a:moveTo>
                    <a:pt x="141754" y="151716"/>
                  </a:moveTo>
                  <a:lnTo>
                    <a:pt x="161961" y="151716"/>
                  </a:lnTo>
                  <a:cubicBezTo>
                    <a:pt x="168104" y="151716"/>
                    <a:pt x="172110" y="155717"/>
                    <a:pt x="172110" y="161763"/>
                  </a:cubicBezTo>
                  <a:cubicBezTo>
                    <a:pt x="172110" y="167897"/>
                    <a:pt x="168104" y="171898"/>
                    <a:pt x="161961" y="171898"/>
                  </a:cubicBezTo>
                  <a:lnTo>
                    <a:pt x="141754" y="171898"/>
                  </a:lnTo>
                  <a:cubicBezTo>
                    <a:pt x="135700" y="171898"/>
                    <a:pt x="131605" y="167897"/>
                    <a:pt x="131605" y="161763"/>
                  </a:cubicBezTo>
                  <a:cubicBezTo>
                    <a:pt x="131605" y="155717"/>
                    <a:pt x="135700" y="151716"/>
                    <a:pt x="141754" y="151716"/>
                  </a:cubicBezTo>
                  <a:close/>
                  <a:moveTo>
                    <a:pt x="141758" y="111211"/>
                  </a:moveTo>
                  <a:lnTo>
                    <a:pt x="182279" y="111211"/>
                  </a:lnTo>
                  <a:cubicBezTo>
                    <a:pt x="188335" y="111211"/>
                    <a:pt x="192432" y="115297"/>
                    <a:pt x="192432" y="121337"/>
                  </a:cubicBezTo>
                  <a:cubicBezTo>
                    <a:pt x="192432" y="127377"/>
                    <a:pt x="188335" y="131463"/>
                    <a:pt x="182279" y="131463"/>
                  </a:cubicBezTo>
                  <a:lnTo>
                    <a:pt x="141758" y="131463"/>
                  </a:lnTo>
                  <a:cubicBezTo>
                    <a:pt x="135702" y="131463"/>
                    <a:pt x="131605" y="127377"/>
                    <a:pt x="131605" y="121337"/>
                  </a:cubicBezTo>
                  <a:cubicBezTo>
                    <a:pt x="131605" y="115297"/>
                    <a:pt x="135702" y="111211"/>
                    <a:pt x="141758" y="111211"/>
                  </a:cubicBezTo>
                  <a:close/>
                  <a:moveTo>
                    <a:pt x="425367" y="101191"/>
                  </a:moveTo>
                  <a:lnTo>
                    <a:pt x="496228" y="101191"/>
                  </a:lnTo>
                  <a:cubicBezTo>
                    <a:pt x="502282" y="101191"/>
                    <a:pt x="506377" y="105189"/>
                    <a:pt x="506377" y="111231"/>
                  </a:cubicBezTo>
                  <a:lnTo>
                    <a:pt x="506377" y="182042"/>
                  </a:lnTo>
                  <a:cubicBezTo>
                    <a:pt x="506377" y="188084"/>
                    <a:pt x="502282" y="192171"/>
                    <a:pt x="496228" y="192171"/>
                  </a:cubicBezTo>
                  <a:cubicBezTo>
                    <a:pt x="490175" y="192171"/>
                    <a:pt x="486080" y="188084"/>
                    <a:pt x="486080" y="182042"/>
                  </a:cubicBezTo>
                  <a:lnTo>
                    <a:pt x="486080" y="135575"/>
                  </a:lnTo>
                  <a:lnTo>
                    <a:pt x="402043" y="219447"/>
                  </a:lnTo>
                  <a:cubicBezTo>
                    <a:pt x="399996" y="221491"/>
                    <a:pt x="397948" y="222468"/>
                    <a:pt x="394921" y="222468"/>
                  </a:cubicBezTo>
                  <a:cubicBezTo>
                    <a:pt x="391895" y="222468"/>
                    <a:pt x="389847" y="221491"/>
                    <a:pt x="387889" y="219447"/>
                  </a:cubicBezTo>
                  <a:lnTo>
                    <a:pt x="344268" y="176001"/>
                  </a:lnTo>
                  <a:lnTo>
                    <a:pt x="270380" y="249744"/>
                  </a:lnTo>
                  <a:cubicBezTo>
                    <a:pt x="268332" y="251788"/>
                    <a:pt x="266285" y="252765"/>
                    <a:pt x="263258" y="252765"/>
                  </a:cubicBezTo>
                  <a:cubicBezTo>
                    <a:pt x="260231" y="252765"/>
                    <a:pt x="258184" y="251788"/>
                    <a:pt x="256225" y="249744"/>
                  </a:cubicBezTo>
                  <a:cubicBezTo>
                    <a:pt x="252130" y="245746"/>
                    <a:pt x="252130" y="239616"/>
                    <a:pt x="256225" y="235617"/>
                  </a:cubicBezTo>
                  <a:lnTo>
                    <a:pt x="337235" y="154766"/>
                  </a:lnTo>
                  <a:cubicBezTo>
                    <a:pt x="337769" y="154233"/>
                    <a:pt x="338303" y="153789"/>
                    <a:pt x="338837" y="153433"/>
                  </a:cubicBezTo>
                  <a:cubicBezTo>
                    <a:pt x="339372" y="152989"/>
                    <a:pt x="339995" y="152723"/>
                    <a:pt x="340618" y="152456"/>
                  </a:cubicBezTo>
                  <a:cubicBezTo>
                    <a:pt x="340885" y="152367"/>
                    <a:pt x="341152" y="152190"/>
                    <a:pt x="341508" y="152101"/>
                  </a:cubicBezTo>
                  <a:cubicBezTo>
                    <a:pt x="342131" y="151923"/>
                    <a:pt x="342754" y="151834"/>
                    <a:pt x="343378" y="151745"/>
                  </a:cubicBezTo>
                  <a:cubicBezTo>
                    <a:pt x="343645" y="151745"/>
                    <a:pt x="344001" y="151745"/>
                    <a:pt x="344268" y="151745"/>
                  </a:cubicBezTo>
                  <a:cubicBezTo>
                    <a:pt x="344980" y="151745"/>
                    <a:pt x="345603" y="151745"/>
                    <a:pt x="346226" y="151923"/>
                  </a:cubicBezTo>
                  <a:cubicBezTo>
                    <a:pt x="348096" y="152278"/>
                    <a:pt x="349876" y="153256"/>
                    <a:pt x="351390" y="154766"/>
                  </a:cubicBezTo>
                  <a:lnTo>
                    <a:pt x="394921" y="198213"/>
                  </a:lnTo>
                  <a:lnTo>
                    <a:pt x="471925" y="121359"/>
                  </a:lnTo>
                  <a:lnTo>
                    <a:pt x="425367" y="121359"/>
                  </a:lnTo>
                  <a:cubicBezTo>
                    <a:pt x="419224" y="121359"/>
                    <a:pt x="415218" y="117361"/>
                    <a:pt x="415218" y="111231"/>
                  </a:cubicBezTo>
                  <a:cubicBezTo>
                    <a:pt x="415218" y="105189"/>
                    <a:pt x="419224" y="101191"/>
                    <a:pt x="425367" y="101191"/>
                  </a:cubicBezTo>
                  <a:close/>
                  <a:moveTo>
                    <a:pt x="101297" y="91029"/>
                  </a:moveTo>
                  <a:cubicBezTo>
                    <a:pt x="107337" y="91029"/>
                    <a:pt x="111423" y="95028"/>
                    <a:pt x="111423" y="101159"/>
                  </a:cubicBezTo>
                  <a:lnTo>
                    <a:pt x="111423" y="262887"/>
                  </a:lnTo>
                  <a:cubicBezTo>
                    <a:pt x="111423" y="268929"/>
                    <a:pt x="107337" y="273017"/>
                    <a:pt x="101297" y="273017"/>
                  </a:cubicBezTo>
                  <a:cubicBezTo>
                    <a:pt x="95257" y="273017"/>
                    <a:pt x="91171" y="268929"/>
                    <a:pt x="91171" y="262887"/>
                  </a:cubicBezTo>
                  <a:lnTo>
                    <a:pt x="91171" y="101159"/>
                  </a:lnTo>
                  <a:cubicBezTo>
                    <a:pt x="91171" y="95028"/>
                    <a:pt x="95257" y="91029"/>
                    <a:pt x="101297" y="91029"/>
                  </a:cubicBezTo>
                  <a:close/>
                  <a:moveTo>
                    <a:pt x="70848" y="20177"/>
                  </a:moveTo>
                  <a:cubicBezTo>
                    <a:pt x="64796" y="20177"/>
                    <a:pt x="60791" y="24265"/>
                    <a:pt x="60791" y="30309"/>
                  </a:cubicBezTo>
                  <a:lnTo>
                    <a:pt x="60791" y="343802"/>
                  </a:lnTo>
                  <a:lnTo>
                    <a:pt x="222780" y="343802"/>
                  </a:lnTo>
                  <a:cubicBezTo>
                    <a:pt x="228833" y="343802"/>
                    <a:pt x="232927" y="347890"/>
                    <a:pt x="232927" y="353935"/>
                  </a:cubicBezTo>
                  <a:lnTo>
                    <a:pt x="232927" y="364067"/>
                  </a:lnTo>
                  <a:lnTo>
                    <a:pt x="374712" y="364067"/>
                  </a:lnTo>
                  <a:lnTo>
                    <a:pt x="374712" y="353935"/>
                  </a:lnTo>
                  <a:cubicBezTo>
                    <a:pt x="374712" y="347890"/>
                    <a:pt x="378717" y="343802"/>
                    <a:pt x="384859" y="343802"/>
                  </a:cubicBezTo>
                  <a:lnTo>
                    <a:pt x="546848" y="343802"/>
                  </a:lnTo>
                  <a:lnTo>
                    <a:pt x="546848" y="30309"/>
                  </a:lnTo>
                  <a:cubicBezTo>
                    <a:pt x="546848" y="24265"/>
                    <a:pt x="542754" y="20177"/>
                    <a:pt x="536702" y="20177"/>
                  </a:cubicBezTo>
                  <a:close/>
                  <a:moveTo>
                    <a:pt x="70848" y="0"/>
                  </a:moveTo>
                  <a:lnTo>
                    <a:pt x="536702" y="0"/>
                  </a:lnTo>
                  <a:cubicBezTo>
                    <a:pt x="553969" y="0"/>
                    <a:pt x="567142" y="13155"/>
                    <a:pt x="567142" y="30309"/>
                  </a:cubicBezTo>
                  <a:lnTo>
                    <a:pt x="567142" y="343802"/>
                  </a:lnTo>
                  <a:lnTo>
                    <a:pt x="597492" y="343802"/>
                  </a:lnTo>
                  <a:cubicBezTo>
                    <a:pt x="603545" y="343802"/>
                    <a:pt x="607639" y="347890"/>
                    <a:pt x="607639" y="353935"/>
                  </a:cubicBezTo>
                  <a:lnTo>
                    <a:pt x="607639" y="384244"/>
                  </a:lnTo>
                  <a:cubicBezTo>
                    <a:pt x="607639" y="401487"/>
                    <a:pt x="594466" y="414642"/>
                    <a:pt x="577199" y="414642"/>
                  </a:cubicBezTo>
                  <a:lnTo>
                    <a:pt x="30351" y="414642"/>
                  </a:lnTo>
                  <a:cubicBezTo>
                    <a:pt x="13173" y="414642"/>
                    <a:pt x="0" y="401487"/>
                    <a:pt x="0" y="384244"/>
                  </a:cubicBezTo>
                  <a:lnTo>
                    <a:pt x="0" y="353935"/>
                  </a:lnTo>
                  <a:cubicBezTo>
                    <a:pt x="0" y="347890"/>
                    <a:pt x="4094" y="343802"/>
                    <a:pt x="10147" y="343802"/>
                  </a:cubicBezTo>
                  <a:lnTo>
                    <a:pt x="40497" y="343802"/>
                  </a:lnTo>
                  <a:lnTo>
                    <a:pt x="40497" y="30309"/>
                  </a:lnTo>
                  <a:cubicBezTo>
                    <a:pt x="40497" y="13155"/>
                    <a:pt x="53670" y="0"/>
                    <a:pt x="708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8" name="išľïḓé"/>
            <p:cNvSpPr txBox="1"/>
            <p:nvPr/>
          </p:nvSpPr>
          <p:spPr>
            <a:xfrm>
              <a:off x="6582245" y="4665599"/>
              <a:ext cx="1186811" cy="677147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j-ea"/>
                  <a:ea typeface="+mj-ea"/>
                </a:rPr>
                <a:t>线上网站</a:t>
              </a:r>
              <a:endParaRPr lang="zh-CN" altLang="en-US" sz="16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912476" y="1615050"/>
            <a:ext cx="2793256" cy="4482009"/>
            <a:chOff x="740519" y="5491248"/>
            <a:chExt cx="2793256" cy="4482009"/>
          </a:xfrm>
        </p:grpSpPr>
        <p:sp>
          <p:nvSpPr>
            <p:cNvPr id="53" name="梯形 52"/>
            <p:cNvSpPr/>
            <p:nvPr/>
          </p:nvSpPr>
          <p:spPr>
            <a:xfrm rot="10800000" flipV="1">
              <a:off x="1007217" y="5554677"/>
              <a:ext cx="2259858" cy="369874"/>
            </a:xfrm>
            <a:prstGeom prst="trapezoid">
              <a:avLst>
                <a:gd name="adj" fmla="val 32726"/>
              </a:avLst>
            </a:prstGeom>
            <a:solidFill>
              <a:srgbClr val="6D1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" name="矩形 53"/>
            <p:cNvSpPr/>
            <p:nvPr/>
          </p:nvSpPr>
          <p:spPr>
            <a:xfrm>
              <a:off x="740519" y="5741405"/>
              <a:ext cx="2793256" cy="42318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1131979" y="5554677"/>
              <a:ext cx="2010334" cy="563548"/>
            </a:xfrm>
            <a:prstGeom prst="trapezoid">
              <a:avLst/>
            </a:prstGeom>
            <a:solidFill>
              <a:srgbClr val="AF2F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6" name="矩形 7"/>
            <p:cNvSpPr>
              <a:spLocks noChangeArrowheads="1"/>
            </p:cNvSpPr>
            <p:nvPr/>
          </p:nvSpPr>
          <p:spPr bwMode="auto">
            <a:xfrm>
              <a:off x="958006" y="6305288"/>
              <a:ext cx="2309070" cy="2976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求职指导工作，是一群具有由在校招生办工作经验的助理员工组成，熟练完成高校各类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PPT</a:t>
              </a: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汇报，答辩指导，教职工工作总结计划，学生就业指导。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algn="just">
                <a:lnSpc>
                  <a:spcPts val="1500"/>
                </a:lnSpc>
              </a:pP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algn="just">
                <a:lnSpc>
                  <a:spcPts val="1500"/>
                </a:lnSpc>
              </a:pPr>
              <a:r>
                <a:rPr lang="zh-CN" altLang="en-US" sz="1000" dirty="0">
                  <a:solidFill>
                    <a:srgbClr val="AF2F3C"/>
                  </a:solidFill>
                  <a:latin typeface="+mj-ea"/>
                  <a:ea typeface="+mj-ea"/>
                </a:rPr>
                <a:t>求职指导工作，是一群具有由在校招生办工作经验的助理员工组成，熟练完成高校各类</a:t>
              </a:r>
              <a:r>
                <a:rPr lang="en-US" altLang="zh-CN" sz="1000" dirty="0">
                  <a:solidFill>
                    <a:srgbClr val="AF2F3C"/>
                  </a:solidFill>
                  <a:latin typeface="+mj-ea"/>
                  <a:ea typeface="+mj-ea"/>
                </a:rPr>
                <a:t>PPT</a:t>
              </a:r>
              <a:r>
                <a:rPr lang="zh-CN" altLang="en-US" sz="1000" dirty="0">
                  <a:solidFill>
                    <a:srgbClr val="AF2F3C"/>
                  </a:solidFill>
                  <a:latin typeface="+mj-ea"/>
                  <a:ea typeface="+mj-ea"/>
                </a:rPr>
                <a:t>汇报，答辩指导，教职工工作总结计划，学生就业指导。</a:t>
              </a:r>
              <a:endParaRPr lang="zh-CN" altLang="en-US" sz="1000" dirty="0">
                <a:solidFill>
                  <a:srgbClr val="AF2F3C"/>
                </a:solidFill>
                <a:latin typeface="+mj-ea"/>
                <a:ea typeface="+mj-ea"/>
              </a:endParaRPr>
            </a:p>
            <a:p>
              <a:pPr algn="just">
                <a:lnSpc>
                  <a:spcPts val="1500"/>
                </a:lnSpc>
              </a:pP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algn="just"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求职指导工作，是一群具有由在校招生办工作经验的助理员工组成，熟练完成高校各类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PPT</a:t>
              </a: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汇报，答辩指导，教职工工作总结计划，学生就业指导。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algn="just">
                <a:lnSpc>
                  <a:spcPts val="15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7" name="íŝḷïḓê"/>
            <p:cNvSpPr txBox="1"/>
            <p:nvPr/>
          </p:nvSpPr>
          <p:spPr>
            <a:xfrm>
              <a:off x="1506652" y="5491248"/>
              <a:ext cx="1186812" cy="677147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j-ea"/>
                  <a:ea typeface="+mj-ea"/>
                </a:rPr>
                <a:t>线下门店</a:t>
              </a:r>
              <a:endParaRPr lang="zh-CN" altLang="en-US" sz="16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534815" y="1615050"/>
            <a:ext cx="2793256" cy="4482009"/>
            <a:chOff x="3901138" y="5491248"/>
            <a:chExt cx="2793256" cy="4482009"/>
          </a:xfrm>
        </p:grpSpPr>
        <p:sp>
          <p:nvSpPr>
            <p:cNvPr id="59" name="梯形 58"/>
            <p:cNvSpPr/>
            <p:nvPr/>
          </p:nvSpPr>
          <p:spPr>
            <a:xfrm rot="10800000" flipV="1">
              <a:off x="4167838" y="5554677"/>
              <a:ext cx="2259858" cy="369874"/>
            </a:xfrm>
            <a:prstGeom prst="trapezoid">
              <a:avLst>
                <a:gd name="adj" fmla="val 32726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0" name="矩形 59"/>
            <p:cNvSpPr/>
            <p:nvPr/>
          </p:nvSpPr>
          <p:spPr>
            <a:xfrm>
              <a:off x="3901138" y="5741405"/>
              <a:ext cx="2793256" cy="42318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梯形 60"/>
            <p:cNvSpPr/>
            <p:nvPr/>
          </p:nvSpPr>
          <p:spPr>
            <a:xfrm flipV="1">
              <a:off x="4292600" y="5554677"/>
              <a:ext cx="2010334" cy="563548"/>
            </a:xfrm>
            <a:prstGeom prst="trapezoid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2" name="矩形 7"/>
            <p:cNvSpPr>
              <a:spLocks noChangeArrowheads="1"/>
            </p:cNvSpPr>
            <p:nvPr/>
          </p:nvSpPr>
          <p:spPr bwMode="auto">
            <a:xfrm>
              <a:off x="4118626" y="6305288"/>
              <a:ext cx="2309070" cy="2976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求职指导工作，是一群具有由在校招生办工作经验的助理员工组成，熟练完成高校各类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PPT</a:t>
              </a: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汇报，答辩指导，教职工工作总结计划，学生就业指导。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algn="just">
                <a:lnSpc>
                  <a:spcPts val="1500"/>
                </a:lnSpc>
              </a:pP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algn="just">
                <a:lnSpc>
                  <a:spcPts val="1500"/>
                </a:lnSpc>
              </a:pPr>
              <a:r>
                <a:rPr lang="zh-CN" altLang="en-US" sz="1000" dirty="0">
                  <a:solidFill>
                    <a:srgbClr val="AF2F3C"/>
                  </a:solidFill>
                  <a:latin typeface="+mj-ea"/>
                  <a:ea typeface="+mj-ea"/>
                </a:rPr>
                <a:t>求职指导工作，是一群具有由在校招生办工作经验的助理员工组成，熟练完成高校各类</a:t>
              </a:r>
              <a:r>
                <a:rPr lang="en-US" altLang="zh-CN" sz="1000" dirty="0">
                  <a:solidFill>
                    <a:srgbClr val="AF2F3C"/>
                  </a:solidFill>
                  <a:latin typeface="+mj-ea"/>
                  <a:ea typeface="+mj-ea"/>
                </a:rPr>
                <a:t>PPT</a:t>
              </a:r>
              <a:r>
                <a:rPr lang="zh-CN" altLang="en-US" sz="1000" dirty="0">
                  <a:solidFill>
                    <a:srgbClr val="AF2F3C"/>
                  </a:solidFill>
                  <a:latin typeface="+mj-ea"/>
                  <a:ea typeface="+mj-ea"/>
                </a:rPr>
                <a:t>汇报，答辩指导，教职工工作总结计划，学生就业指导。</a:t>
              </a:r>
              <a:endParaRPr lang="zh-CN" altLang="en-US" sz="1000" dirty="0">
                <a:solidFill>
                  <a:srgbClr val="AF2F3C"/>
                </a:solidFill>
                <a:latin typeface="+mj-ea"/>
                <a:ea typeface="+mj-ea"/>
              </a:endParaRPr>
            </a:p>
            <a:p>
              <a:pPr algn="just">
                <a:lnSpc>
                  <a:spcPts val="1500"/>
                </a:lnSpc>
              </a:pP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algn="just"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求职指导工作，是一群具有由在校招生办工作经验的助理员工组成，熟练完成高校各类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PPT</a:t>
              </a: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汇报，答辩指导，教职工工作总结计划，学生就业指导。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algn="just">
                <a:lnSpc>
                  <a:spcPts val="15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3" name="išľïḓé"/>
            <p:cNvSpPr txBox="1"/>
            <p:nvPr/>
          </p:nvSpPr>
          <p:spPr>
            <a:xfrm>
              <a:off x="4674971" y="5491248"/>
              <a:ext cx="1186811" cy="677147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j-ea"/>
                  <a:ea typeface="+mj-ea"/>
                </a:rPr>
                <a:t>线上网站</a:t>
              </a:r>
              <a:endParaRPr lang="zh-CN" altLang="en-US" sz="16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0363" y="113855"/>
            <a:ext cx="3754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需要资金预算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364" y="454634"/>
            <a:ext cx="3754966" cy="29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ANNUAL REPORT TEMPLATE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cs"/>
              </a:rPr>
              <a:t>　　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 Light"/>
              <a:cs typeface="+mn-cs"/>
            </a:endParaRPr>
          </a:p>
        </p:txBody>
      </p:sp>
      <p:graphicFrame>
        <p:nvGraphicFramePr>
          <p:cNvPr id="5" name="Chart 2"/>
          <p:cNvGraphicFramePr/>
          <p:nvPr/>
        </p:nvGraphicFramePr>
        <p:xfrm>
          <a:off x="391616" y="1582018"/>
          <a:ext cx="5704384" cy="4684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Shape 669"/>
          <p:cNvSpPr/>
          <p:nvPr/>
        </p:nvSpPr>
        <p:spPr>
          <a:xfrm>
            <a:off x="6921664" y="4202101"/>
            <a:ext cx="759465" cy="759465"/>
          </a:xfrm>
          <a:prstGeom prst="ellipse">
            <a:avLst/>
          </a:prstGeom>
          <a:ln w="38100">
            <a:solidFill>
              <a:srgbClr val="AF2F3C"/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21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7" name="Shape 671"/>
          <p:cNvSpPr/>
          <p:nvPr/>
        </p:nvSpPr>
        <p:spPr>
          <a:xfrm>
            <a:off x="8041241" y="4126392"/>
            <a:ext cx="1867162" cy="318357"/>
          </a:xfrm>
          <a:prstGeom prst="rect">
            <a:avLst/>
          </a:prstGeom>
          <a:ln w="12700">
            <a:miter lim="400000"/>
          </a:ln>
        </p:spPr>
        <p:txBody>
          <a:bodyPr lIns="35719" tIns="35719" rIns="35719" bIns="35719" anchor="ctr">
            <a:spAutoFit/>
          </a:bodyPr>
          <a:lstStyle>
            <a:lvl1pPr>
              <a:lnSpc>
                <a:spcPct val="100000"/>
              </a:lnSpc>
              <a:defRPr sz="2400" b="1" spc="0">
                <a:solidFill>
                  <a:srgbClr val="FFFFFF"/>
                </a:solidFill>
              </a:defRPr>
            </a:lvl1pPr>
          </a:lstStyle>
          <a:p>
            <a:pPr lvl="0" defTabSz="410210" hangingPunct="0">
              <a:defRPr/>
            </a:pPr>
            <a:r>
              <a:rPr lang="en-US" altLang="zh-CN" sz="1600" kern="0" dirty="0">
                <a:solidFill>
                  <a:srgbClr val="AF2F3C"/>
                </a:solidFill>
                <a:latin typeface="+mj-ea"/>
                <a:ea typeface="+mj-ea"/>
                <a:sym typeface="Helvetica Neue"/>
              </a:rPr>
              <a:t>B</a:t>
            </a:r>
            <a:r>
              <a:rPr lang="zh-CN" altLang="en-US" sz="1600" kern="0" dirty="0">
                <a:solidFill>
                  <a:srgbClr val="AF2F3C"/>
                </a:solidFill>
                <a:latin typeface="+mj-ea"/>
                <a:ea typeface="+mj-ea"/>
                <a:sym typeface="Helvetica Neue"/>
              </a:rPr>
              <a:t>项目资金预算</a:t>
            </a:r>
            <a:endParaRPr lang="zh-CN" altLang="en-US" sz="1600" kern="0" dirty="0">
              <a:solidFill>
                <a:srgbClr val="AF2F3C"/>
              </a:solidFill>
              <a:latin typeface="+mj-ea"/>
              <a:ea typeface="+mj-ea"/>
              <a:sym typeface="Helvetica Neue"/>
            </a:endParaRPr>
          </a:p>
        </p:txBody>
      </p:sp>
      <p:sp>
        <p:nvSpPr>
          <p:cNvPr id="8" name="Shape 682"/>
          <p:cNvSpPr/>
          <p:nvPr/>
        </p:nvSpPr>
        <p:spPr>
          <a:xfrm>
            <a:off x="8043029" y="4542214"/>
            <a:ext cx="3121125" cy="649217"/>
          </a:xfrm>
          <a:prstGeom prst="rect">
            <a:avLst/>
          </a:prstGeom>
          <a:ln w="12700">
            <a:miter lim="400000"/>
          </a:ln>
        </p:spPr>
        <p:txBody>
          <a:bodyPr wrap="square" lIns="35719" tIns="35719" rIns="35719" bIns="35719">
            <a:spAutoFit/>
          </a:bodyPr>
          <a:lstStyle>
            <a:lvl1pPr algn="r"/>
          </a:lstStyle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rgbClr val="7F7F7F"/>
                </a:solidFill>
                <a:latin typeface="Arial" panose="020B0604020202020204" pitchFamily="34" charset="0"/>
              </a:rPr>
              <a:t>添加您的标题简要概述介绍，作为重点提要，或者将重点语句填充至此</a:t>
            </a:r>
            <a:r>
              <a:rPr lang="en-US" altLang="zh-CN" sz="1000" dirty="0">
                <a:solidFill>
                  <a:srgbClr val="7F7F7F"/>
                </a:solidFill>
                <a:latin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rgbClr val="7F7F7F"/>
                </a:solidFill>
                <a:latin typeface="Arial" panose="020B0604020202020204" pitchFamily="34" charset="0"/>
              </a:rPr>
              <a:t>添加您的标题简要概述介绍，作为重点提要，或者将重点语句填充至此</a:t>
            </a:r>
            <a:endParaRPr lang="zh-CN" altLang="en-US" sz="1000" dirty="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9" name="AutoShape 112"/>
          <p:cNvSpPr/>
          <p:nvPr/>
        </p:nvSpPr>
        <p:spPr bwMode="auto">
          <a:xfrm>
            <a:off x="7066106" y="4329895"/>
            <a:ext cx="470579" cy="46850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AF2F3C"/>
          </a:solidFill>
          <a:ln>
            <a:noFill/>
          </a:ln>
          <a:effectLst/>
        </p:spPr>
        <p:txBody>
          <a:bodyPr lIns="19050" tIns="19050" rIns="19050" bIns="1905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10" name="Shape 665"/>
          <p:cNvSpPr/>
          <p:nvPr/>
        </p:nvSpPr>
        <p:spPr>
          <a:xfrm>
            <a:off x="6921664" y="2391495"/>
            <a:ext cx="759465" cy="759465"/>
          </a:xfrm>
          <a:prstGeom prst="ellipse">
            <a:avLst/>
          </a:prstGeom>
          <a:ln w="38100">
            <a:solidFill>
              <a:srgbClr val="AF2F3C"/>
            </a:solidFill>
            <a:miter lim="400000"/>
          </a:ln>
        </p:spPr>
        <p:txBody>
          <a:bodyPr lIns="35719" tIns="35719" rIns="35719" bIns="35719" anchor="ctr"/>
          <a:lstStyle/>
          <a:p>
            <a:pPr marL="0" marR="0" lvl="0" indent="0" algn="ctr" defTabSz="41021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667"/>
          <p:cNvSpPr/>
          <p:nvPr/>
        </p:nvSpPr>
        <p:spPr>
          <a:xfrm>
            <a:off x="8041241" y="2315786"/>
            <a:ext cx="1867162" cy="318357"/>
          </a:xfrm>
          <a:prstGeom prst="rect">
            <a:avLst/>
          </a:prstGeom>
          <a:ln w="12700">
            <a:miter lim="400000"/>
          </a:ln>
        </p:spPr>
        <p:txBody>
          <a:bodyPr lIns="35719" tIns="35719" rIns="35719" bIns="35719" anchor="ctr">
            <a:spAutoFit/>
          </a:bodyPr>
          <a:lstStyle>
            <a:lvl1pPr>
              <a:lnSpc>
                <a:spcPct val="100000"/>
              </a:lnSpc>
              <a:defRPr sz="2400" b="1" spc="0">
                <a:solidFill>
                  <a:srgbClr val="FFFFFF"/>
                </a:solidFill>
              </a:defRPr>
            </a:lvl1pPr>
          </a:lstStyle>
          <a:p>
            <a:pPr lvl="0" defTabSz="410210" hangingPunct="0">
              <a:defRPr/>
            </a:pPr>
            <a:r>
              <a:rPr lang="en-US" altLang="zh-CN" sz="1600" kern="0" dirty="0">
                <a:solidFill>
                  <a:srgbClr val="AF2F3C"/>
                </a:solidFill>
                <a:latin typeface="+mj-ea"/>
                <a:ea typeface="+mj-ea"/>
                <a:sym typeface="Helvetica Neue"/>
              </a:rPr>
              <a:t>A</a:t>
            </a:r>
            <a:r>
              <a:rPr lang="zh-CN" altLang="en-US" sz="1600" kern="0" dirty="0">
                <a:solidFill>
                  <a:srgbClr val="AF2F3C"/>
                </a:solidFill>
                <a:latin typeface="+mj-ea"/>
                <a:ea typeface="+mj-ea"/>
                <a:sym typeface="Helvetica Neue"/>
              </a:rPr>
              <a:t>项目资金预算</a:t>
            </a:r>
            <a:endParaRPr lang="en-US" altLang="zh-CN" sz="1600" kern="0" dirty="0">
              <a:solidFill>
                <a:srgbClr val="AF2F3C"/>
              </a:solidFill>
              <a:latin typeface="+mj-ea"/>
              <a:ea typeface="+mj-ea"/>
              <a:sym typeface="Helvetica Neue"/>
            </a:endParaRPr>
          </a:p>
        </p:txBody>
      </p:sp>
      <p:sp>
        <p:nvSpPr>
          <p:cNvPr id="12" name="Shape 678"/>
          <p:cNvSpPr/>
          <p:nvPr/>
        </p:nvSpPr>
        <p:spPr>
          <a:xfrm>
            <a:off x="8043029" y="2731609"/>
            <a:ext cx="3121125" cy="649217"/>
          </a:xfrm>
          <a:prstGeom prst="rect">
            <a:avLst/>
          </a:prstGeom>
          <a:ln w="12700">
            <a:miter lim="400000"/>
          </a:ln>
        </p:spPr>
        <p:txBody>
          <a:bodyPr wrap="square" lIns="35719" tIns="35719" rIns="35719" bIns="35719">
            <a:spAutoFit/>
          </a:bodyPr>
          <a:lstStyle>
            <a:lvl1pPr algn="r"/>
          </a:lstStyle>
          <a:p>
            <a:pPr algn="just">
              <a:lnSpc>
                <a:spcPct val="125000"/>
              </a:lnSpc>
            </a:pPr>
            <a:r>
              <a:rPr lang="zh-CN" altLang="en-US" sz="1000" dirty="0">
                <a:solidFill>
                  <a:srgbClr val="7F7F7F"/>
                </a:solidFill>
                <a:latin typeface="Arial" panose="020B0604020202020204" pitchFamily="34" charset="0"/>
              </a:rPr>
              <a:t>添加您的标题简要概述介绍，作为重点提要，或者将重点语句填充至此</a:t>
            </a:r>
            <a:r>
              <a:rPr lang="en-US" altLang="zh-CN" sz="1000" dirty="0">
                <a:solidFill>
                  <a:srgbClr val="7F7F7F"/>
                </a:solidFill>
                <a:latin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rgbClr val="7F7F7F"/>
                </a:solidFill>
                <a:latin typeface="Arial" panose="020B0604020202020204" pitchFamily="34" charset="0"/>
              </a:rPr>
              <a:t>添加您的标题简要概述介绍，作为重点提要，或者将重点语句填充至此</a:t>
            </a:r>
            <a:endParaRPr lang="zh-CN" altLang="en-US" sz="1000" dirty="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066836" y="2535124"/>
            <a:ext cx="469015" cy="469015"/>
            <a:chOff x="3191434" y="2145028"/>
            <a:chExt cx="359165" cy="359165"/>
          </a:xfrm>
          <a:solidFill>
            <a:srgbClr val="AF2F3C"/>
          </a:solidFill>
        </p:grpSpPr>
        <p:sp>
          <p:nvSpPr>
            <p:cNvPr id="14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5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16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725" y="5327580"/>
            <a:ext cx="63819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67055">
              <a:defRPr/>
            </a:pPr>
            <a:r>
              <a:rPr lang="zh-CN" altLang="en-US" sz="4400" b="1" dirty="0">
                <a:ln w="76200"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欢迎领导指正</a:t>
            </a:r>
            <a:endParaRPr lang="zh-CN" altLang="en-US" sz="4400" b="1" dirty="0">
              <a:ln w="76200"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35352" y="5339690"/>
            <a:ext cx="3170569" cy="605373"/>
          </a:xfrm>
          <a:custGeom>
            <a:avLst/>
            <a:gdLst/>
            <a:ahLst/>
            <a:cxnLst/>
            <a:rect l="l" t="t" r="r" b="b"/>
            <a:pathLst>
              <a:path w="3170569" h="605373">
                <a:moveTo>
                  <a:pt x="2809744" y="518248"/>
                </a:moveTo>
                <a:cubicBezTo>
                  <a:pt x="2809019" y="521150"/>
                  <a:pt x="2808313" y="523488"/>
                  <a:pt x="2807628" y="525261"/>
                </a:cubicBezTo>
                <a:lnTo>
                  <a:pt x="2791848" y="568673"/>
                </a:lnTo>
                <a:lnTo>
                  <a:pt x="2828004" y="568673"/>
                </a:lnTo>
                <a:lnTo>
                  <a:pt x="2812163" y="525382"/>
                </a:lnTo>
                <a:cubicBezTo>
                  <a:pt x="2811679" y="524092"/>
                  <a:pt x="2811296" y="522803"/>
                  <a:pt x="2811014" y="521513"/>
                </a:cubicBezTo>
                <a:cubicBezTo>
                  <a:pt x="2810692" y="520424"/>
                  <a:pt x="2810369" y="519336"/>
                  <a:pt x="2810047" y="518248"/>
                </a:cubicBezTo>
                <a:close/>
                <a:moveTo>
                  <a:pt x="742819" y="518248"/>
                </a:moveTo>
                <a:cubicBezTo>
                  <a:pt x="742094" y="521150"/>
                  <a:pt x="741388" y="523488"/>
                  <a:pt x="740703" y="525261"/>
                </a:cubicBezTo>
                <a:lnTo>
                  <a:pt x="724923" y="568673"/>
                </a:lnTo>
                <a:lnTo>
                  <a:pt x="761079" y="568673"/>
                </a:lnTo>
                <a:lnTo>
                  <a:pt x="745238" y="525382"/>
                </a:lnTo>
                <a:cubicBezTo>
                  <a:pt x="744754" y="524092"/>
                  <a:pt x="744371" y="522803"/>
                  <a:pt x="744089" y="521513"/>
                </a:cubicBezTo>
                <a:cubicBezTo>
                  <a:pt x="743767" y="520424"/>
                  <a:pt x="743444" y="519336"/>
                  <a:pt x="743122" y="518248"/>
                </a:cubicBezTo>
                <a:close/>
                <a:moveTo>
                  <a:pt x="37970" y="518248"/>
                </a:moveTo>
                <a:cubicBezTo>
                  <a:pt x="37244" y="521150"/>
                  <a:pt x="36539" y="523488"/>
                  <a:pt x="35853" y="525261"/>
                </a:cubicBezTo>
                <a:lnTo>
                  <a:pt x="20073" y="568673"/>
                </a:lnTo>
                <a:lnTo>
                  <a:pt x="56229" y="568673"/>
                </a:lnTo>
                <a:lnTo>
                  <a:pt x="40388" y="525382"/>
                </a:lnTo>
                <a:cubicBezTo>
                  <a:pt x="39904" y="524092"/>
                  <a:pt x="39521" y="522803"/>
                  <a:pt x="39239" y="521513"/>
                </a:cubicBezTo>
                <a:cubicBezTo>
                  <a:pt x="38917" y="520424"/>
                  <a:pt x="38594" y="519336"/>
                  <a:pt x="38272" y="518248"/>
                </a:cubicBezTo>
                <a:close/>
                <a:moveTo>
                  <a:pt x="2957856" y="516071"/>
                </a:moveTo>
                <a:lnTo>
                  <a:pt x="2957856" y="556157"/>
                </a:lnTo>
                <a:lnTo>
                  <a:pt x="2973939" y="556157"/>
                </a:lnTo>
                <a:cubicBezTo>
                  <a:pt x="2981114" y="556157"/>
                  <a:pt x="2986797" y="554283"/>
                  <a:pt x="2990989" y="550534"/>
                </a:cubicBezTo>
                <a:cubicBezTo>
                  <a:pt x="2995181" y="546786"/>
                  <a:pt x="2997277" y="541646"/>
                  <a:pt x="2997277" y="535117"/>
                </a:cubicBezTo>
                <a:cubicBezTo>
                  <a:pt x="2997277" y="529151"/>
                  <a:pt x="2995382" y="524485"/>
                  <a:pt x="2991594" y="521120"/>
                </a:cubicBezTo>
                <a:cubicBezTo>
                  <a:pt x="2987805" y="517754"/>
                  <a:pt x="2982383" y="516071"/>
                  <a:pt x="2975330" y="516071"/>
                </a:cubicBezTo>
                <a:close/>
                <a:moveTo>
                  <a:pt x="1586256" y="516071"/>
                </a:moveTo>
                <a:lnTo>
                  <a:pt x="1586256" y="556157"/>
                </a:lnTo>
                <a:lnTo>
                  <a:pt x="1602339" y="556157"/>
                </a:lnTo>
                <a:cubicBezTo>
                  <a:pt x="1609514" y="556157"/>
                  <a:pt x="1615197" y="554283"/>
                  <a:pt x="1619389" y="550534"/>
                </a:cubicBezTo>
                <a:cubicBezTo>
                  <a:pt x="1623581" y="546786"/>
                  <a:pt x="1625677" y="541646"/>
                  <a:pt x="1625677" y="535117"/>
                </a:cubicBezTo>
                <a:cubicBezTo>
                  <a:pt x="1625677" y="529151"/>
                  <a:pt x="1623783" y="524485"/>
                  <a:pt x="1619994" y="521120"/>
                </a:cubicBezTo>
                <a:cubicBezTo>
                  <a:pt x="1616205" y="517754"/>
                  <a:pt x="1610783" y="516071"/>
                  <a:pt x="1603730" y="516071"/>
                </a:cubicBezTo>
                <a:close/>
                <a:moveTo>
                  <a:pt x="1428466" y="514439"/>
                </a:moveTo>
                <a:cubicBezTo>
                  <a:pt x="1417583" y="514439"/>
                  <a:pt x="1408624" y="518379"/>
                  <a:pt x="1401591" y="526259"/>
                </a:cubicBezTo>
                <a:cubicBezTo>
                  <a:pt x="1394557" y="534139"/>
                  <a:pt x="1391040" y="544448"/>
                  <a:pt x="1391040" y="557185"/>
                </a:cubicBezTo>
                <a:cubicBezTo>
                  <a:pt x="1391040" y="570083"/>
                  <a:pt x="1394366" y="580352"/>
                  <a:pt x="1401016" y="587990"/>
                </a:cubicBezTo>
                <a:cubicBezTo>
                  <a:pt x="1407667" y="595628"/>
                  <a:pt x="1416555" y="599447"/>
                  <a:pt x="1427680" y="599447"/>
                </a:cubicBezTo>
                <a:cubicBezTo>
                  <a:pt x="1439248" y="599447"/>
                  <a:pt x="1448408" y="595669"/>
                  <a:pt x="1455160" y="588111"/>
                </a:cubicBezTo>
                <a:cubicBezTo>
                  <a:pt x="1461911" y="580553"/>
                  <a:pt x="1465287" y="570023"/>
                  <a:pt x="1465287" y="556520"/>
                </a:cubicBezTo>
                <a:cubicBezTo>
                  <a:pt x="1465287" y="543299"/>
                  <a:pt x="1461992" y="532980"/>
                  <a:pt x="1455402" y="525564"/>
                </a:cubicBezTo>
                <a:cubicBezTo>
                  <a:pt x="1448811" y="518147"/>
                  <a:pt x="1439833" y="514439"/>
                  <a:pt x="1428466" y="514439"/>
                </a:cubicBezTo>
                <a:close/>
                <a:moveTo>
                  <a:pt x="3105270" y="510085"/>
                </a:moveTo>
                <a:lnTo>
                  <a:pt x="3112526" y="510085"/>
                </a:lnTo>
                <a:lnTo>
                  <a:pt x="3134292" y="555250"/>
                </a:lnTo>
                <a:cubicBezTo>
                  <a:pt x="3135098" y="556782"/>
                  <a:pt x="3136086" y="559079"/>
                  <a:pt x="3137254" y="562143"/>
                </a:cubicBezTo>
                <a:lnTo>
                  <a:pt x="3137496" y="562143"/>
                </a:lnTo>
                <a:cubicBezTo>
                  <a:pt x="3138142" y="560530"/>
                  <a:pt x="3139210" y="558273"/>
                  <a:pt x="3140701" y="555371"/>
                </a:cubicBezTo>
                <a:lnTo>
                  <a:pt x="3163555" y="510085"/>
                </a:lnTo>
                <a:lnTo>
                  <a:pt x="3170569" y="510085"/>
                </a:lnTo>
                <a:lnTo>
                  <a:pt x="3140338" y="568128"/>
                </a:lnTo>
                <a:lnTo>
                  <a:pt x="3140338" y="603740"/>
                </a:lnTo>
                <a:lnTo>
                  <a:pt x="3133929" y="603740"/>
                </a:lnTo>
                <a:lnTo>
                  <a:pt x="3133929" y="568310"/>
                </a:lnTo>
                <a:close/>
                <a:moveTo>
                  <a:pt x="2951387" y="510085"/>
                </a:moveTo>
                <a:lnTo>
                  <a:pt x="2977385" y="510085"/>
                </a:lnTo>
                <a:cubicBezTo>
                  <a:pt x="2985648" y="510085"/>
                  <a:pt x="2992138" y="512323"/>
                  <a:pt x="2996854" y="516797"/>
                </a:cubicBezTo>
                <a:cubicBezTo>
                  <a:pt x="3001570" y="521271"/>
                  <a:pt x="3003928" y="527156"/>
                  <a:pt x="3003928" y="534451"/>
                </a:cubicBezTo>
                <a:cubicBezTo>
                  <a:pt x="3003928" y="541223"/>
                  <a:pt x="3001993" y="546866"/>
                  <a:pt x="2998124" y="551381"/>
                </a:cubicBezTo>
                <a:cubicBezTo>
                  <a:pt x="2994254" y="555895"/>
                  <a:pt x="2988832" y="558817"/>
                  <a:pt x="2981860" y="560148"/>
                </a:cubicBezTo>
                <a:lnTo>
                  <a:pt x="2981860" y="560389"/>
                </a:lnTo>
                <a:cubicBezTo>
                  <a:pt x="2985568" y="561881"/>
                  <a:pt x="2989175" y="566375"/>
                  <a:pt x="2992682" y="573872"/>
                </a:cubicBezTo>
                <a:lnTo>
                  <a:pt x="3006588" y="603740"/>
                </a:lnTo>
                <a:lnTo>
                  <a:pt x="2999272" y="603740"/>
                </a:lnTo>
                <a:lnTo>
                  <a:pt x="2986817" y="576291"/>
                </a:lnTo>
                <a:cubicBezTo>
                  <a:pt x="2984238" y="570648"/>
                  <a:pt x="2981668" y="566859"/>
                  <a:pt x="2979108" y="564924"/>
                </a:cubicBezTo>
                <a:cubicBezTo>
                  <a:pt x="2976549" y="562989"/>
                  <a:pt x="2973334" y="562022"/>
                  <a:pt x="2969465" y="562022"/>
                </a:cubicBezTo>
                <a:lnTo>
                  <a:pt x="2957856" y="562022"/>
                </a:lnTo>
                <a:lnTo>
                  <a:pt x="2957856" y="603740"/>
                </a:lnTo>
                <a:lnTo>
                  <a:pt x="2951387" y="603740"/>
                </a:lnTo>
                <a:close/>
                <a:moveTo>
                  <a:pt x="2807084" y="510085"/>
                </a:moveTo>
                <a:lnTo>
                  <a:pt x="2813251" y="510085"/>
                </a:lnTo>
                <a:lnTo>
                  <a:pt x="2848137" y="603740"/>
                </a:lnTo>
                <a:lnTo>
                  <a:pt x="2840882" y="603740"/>
                </a:lnTo>
                <a:lnTo>
                  <a:pt x="2830180" y="574598"/>
                </a:lnTo>
                <a:lnTo>
                  <a:pt x="2789611" y="574598"/>
                </a:lnTo>
                <a:lnTo>
                  <a:pt x="2778848" y="603740"/>
                </a:lnTo>
                <a:lnTo>
                  <a:pt x="2771774" y="603740"/>
                </a:lnTo>
                <a:close/>
                <a:moveTo>
                  <a:pt x="2579912" y="510085"/>
                </a:moveTo>
                <a:lnTo>
                  <a:pt x="2585898" y="510085"/>
                </a:lnTo>
                <a:lnTo>
                  <a:pt x="2620844" y="585541"/>
                </a:lnTo>
                <a:cubicBezTo>
                  <a:pt x="2621046" y="585944"/>
                  <a:pt x="2621288" y="586529"/>
                  <a:pt x="2621570" y="587295"/>
                </a:cubicBezTo>
                <a:cubicBezTo>
                  <a:pt x="2621812" y="588020"/>
                  <a:pt x="2622094" y="588766"/>
                  <a:pt x="2622416" y="589532"/>
                </a:cubicBezTo>
                <a:cubicBezTo>
                  <a:pt x="2622860" y="590660"/>
                  <a:pt x="2623303" y="591910"/>
                  <a:pt x="2623746" y="593280"/>
                </a:cubicBezTo>
                <a:lnTo>
                  <a:pt x="2624170" y="593280"/>
                </a:lnTo>
                <a:lnTo>
                  <a:pt x="2624895" y="591225"/>
                </a:lnTo>
                <a:cubicBezTo>
                  <a:pt x="2624935" y="591023"/>
                  <a:pt x="2625681" y="588947"/>
                  <a:pt x="2627132" y="584997"/>
                </a:cubicBezTo>
                <a:lnTo>
                  <a:pt x="2661535" y="510085"/>
                </a:lnTo>
                <a:lnTo>
                  <a:pt x="2667279" y="510085"/>
                </a:lnTo>
                <a:lnTo>
                  <a:pt x="2667279" y="603740"/>
                </a:lnTo>
                <a:lnTo>
                  <a:pt x="2661051" y="603740"/>
                </a:lnTo>
                <a:lnTo>
                  <a:pt x="2661051" y="537293"/>
                </a:lnTo>
                <a:cubicBezTo>
                  <a:pt x="2661051" y="535681"/>
                  <a:pt x="2661293" y="531086"/>
                  <a:pt x="2661777" y="523508"/>
                </a:cubicBezTo>
                <a:lnTo>
                  <a:pt x="2661535" y="523508"/>
                </a:lnTo>
                <a:cubicBezTo>
                  <a:pt x="2660164" y="527015"/>
                  <a:pt x="2659036" y="529735"/>
                  <a:pt x="2658149" y="531670"/>
                </a:cubicBezTo>
                <a:lnTo>
                  <a:pt x="2624835" y="603740"/>
                </a:lnTo>
                <a:lnTo>
                  <a:pt x="2622718" y="603740"/>
                </a:lnTo>
                <a:lnTo>
                  <a:pt x="2589284" y="532033"/>
                </a:lnTo>
                <a:cubicBezTo>
                  <a:pt x="2588195" y="529735"/>
                  <a:pt x="2587167" y="526793"/>
                  <a:pt x="2586200" y="523206"/>
                </a:cubicBezTo>
                <a:lnTo>
                  <a:pt x="2585898" y="523206"/>
                </a:lnTo>
                <a:cubicBezTo>
                  <a:pt x="2586220" y="527398"/>
                  <a:pt x="2586381" y="531569"/>
                  <a:pt x="2586381" y="535721"/>
                </a:cubicBezTo>
                <a:lnTo>
                  <a:pt x="2586381" y="603740"/>
                </a:lnTo>
                <a:lnTo>
                  <a:pt x="2579912" y="603740"/>
                </a:lnTo>
                <a:close/>
                <a:moveTo>
                  <a:pt x="2379887" y="510085"/>
                </a:moveTo>
                <a:lnTo>
                  <a:pt x="2385872" y="510085"/>
                </a:lnTo>
                <a:lnTo>
                  <a:pt x="2420819" y="585541"/>
                </a:lnTo>
                <a:cubicBezTo>
                  <a:pt x="2421021" y="585944"/>
                  <a:pt x="2421262" y="586529"/>
                  <a:pt x="2421545" y="587295"/>
                </a:cubicBezTo>
                <a:cubicBezTo>
                  <a:pt x="2421787" y="588020"/>
                  <a:pt x="2422069" y="588766"/>
                  <a:pt x="2422391" y="589532"/>
                </a:cubicBezTo>
                <a:cubicBezTo>
                  <a:pt x="2422834" y="590660"/>
                  <a:pt x="2423278" y="591910"/>
                  <a:pt x="2423722" y="593280"/>
                </a:cubicBezTo>
                <a:lnTo>
                  <a:pt x="2424145" y="593280"/>
                </a:lnTo>
                <a:lnTo>
                  <a:pt x="2424870" y="591225"/>
                </a:lnTo>
                <a:cubicBezTo>
                  <a:pt x="2424910" y="591023"/>
                  <a:pt x="2425656" y="588947"/>
                  <a:pt x="2427107" y="584997"/>
                </a:cubicBezTo>
                <a:lnTo>
                  <a:pt x="2461510" y="510085"/>
                </a:lnTo>
                <a:lnTo>
                  <a:pt x="2467254" y="510085"/>
                </a:lnTo>
                <a:lnTo>
                  <a:pt x="2467254" y="603740"/>
                </a:lnTo>
                <a:lnTo>
                  <a:pt x="2461026" y="603740"/>
                </a:lnTo>
                <a:lnTo>
                  <a:pt x="2461026" y="537293"/>
                </a:lnTo>
                <a:cubicBezTo>
                  <a:pt x="2461026" y="535681"/>
                  <a:pt x="2461268" y="531086"/>
                  <a:pt x="2461752" y="523508"/>
                </a:cubicBezTo>
                <a:lnTo>
                  <a:pt x="2461510" y="523508"/>
                </a:lnTo>
                <a:cubicBezTo>
                  <a:pt x="2460139" y="527015"/>
                  <a:pt x="2459011" y="529735"/>
                  <a:pt x="2458124" y="531670"/>
                </a:cubicBezTo>
                <a:lnTo>
                  <a:pt x="2424810" y="603740"/>
                </a:lnTo>
                <a:lnTo>
                  <a:pt x="2422694" y="603740"/>
                </a:lnTo>
                <a:lnTo>
                  <a:pt x="2389258" y="532033"/>
                </a:lnTo>
                <a:cubicBezTo>
                  <a:pt x="2388170" y="529735"/>
                  <a:pt x="2387142" y="526793"/>
                  <a:pt x="2386175" y="523206"/>
                </a:cubicBezTo>
                <a:lnTo>
                  <a:pt x="2385872" y="523206"/>
                </a:lnTo>
                <a:cubicBezTo>
                  <a:pt x="2386195" y="527398"/>
                  <a:pt x="2386356" y="531569"/>
                  <a:pt x="2386356" y="535721"/>
                </a:cubicBezTo>
                <a:lnTo>
                  <a:pt x="2386356" y="603740"/>
                </a:lnTo>
                <a:lnTo>
                  <a:pt x="2379887" y="603740"/>
                </a:lnTo>
                <a:close/>
                <a:moveTo>
                  <a:pt x="2207228" y="510085"/>
                </a:moveTo>
                <a:lnTo>
                  <a:pt x="2213636" y="510085"/>
                </a:lnTo>
                <a:lnTo>
                  <a:pt x="2213636" y="566859"/>
                </a:lnTo>
                <a:cubicBezTo>
                  <a:pt x="2213636" y="588585"/>
                  <a:pt x="2222484" y="599447"/>
                  <a:pt x="2240179" y="599447"/>
                </a:cubicBezTo>
                <a:cubicBezTo>
                  <a:pt x="2257270" y="599447"/>
                  <a:pt x="2265815" y="588887"/>
                  <a:pt x="2265815" y="567766"/>
                </a:cubicBezTo>
                <a:lnTo>
                  <a:pt x="2265815" y="510085"/>
                </a:lnTo>
                <a:lnTo>
                  <a:pt x="2272224" y="510085"/>
                </a:lnTo>
                <a:lnTo>
                  <a:pt x="2272224" y="566315"/>
                </a:lnTo>
                <a:cubicBezTo>
                  <a:pt x="2272224" y="592353"/>
                  <a:pt x="2261119" y="605373"/>
                  <a:pt x="2238910" y="605373"/>
                </a:cubicBezTo>
                <a:cubicBezTo>
                  <a:pt x="2217788" y="605373"/>
                  <a:pt x="2207228" y="592837"/>
                  <a:pt x="2207228" y="567766"/>
                </a:cubicBezTo>
                <a:close/>
                <a:moveTo>
                  <a:pt x="1741712" y="510085"/>
                </a:moveTo>
                <a:lnTo>
                  <a:pt x="1748181" y="510085"/>
                </a:lnTo>
                <a:lnTo>
                  <a:pt x="1748181" y="554222"/>
                </a:lnTo>
                <a:lnTo>
                  <a:pt x="1748423" y="554222"/>
                </a:lnTo>
                <a:cubicBezTo>
                  <a:pt x="1748947" y="553336"/>
                  <a:pt x="1749511" y="552590"/>
                  <a:pt x="1750116" y="551985"/>
                </a:cubicBezTo>
                <a:lnTo>
                  <a:pt x="1787965" y="510085"/>
                </a:lnTo>
                <a:lnTo>
                  <a:pt x="1796430" y="510085"/>
                </a:lnTo>
                <a:lnTo>
                  <a:pt x="1755316" y="555492"/>
                </a:lnTo>
                <a:lnTo>
                  <a:pt x="1798969" y="603740"/>
                </a:lnTo>
                <a:lnTo>
                  <a:pt x="1789900" y="603740"/>
                </a:lnTo>
                <a:lnTo>
                  <a:pt x="1749995" y="558938"/>
                </a:lnTo>
                <a:cubicBezTo>
                  <a:pt x="1749270" y="558132"/>
                  <a:pt x="1748746" y="557407"/>
                  <a:pt x="1748423" y="556762"/>
                </a:cubicBezTo>
                <a:lnTo>
                  <a:pt x="1748181" y="556762"/>
                </a:lnTo>
                <a:lnTo>
                  <a:pt x="1748181" y="603740"/>
                </a:lnTo>
                <a:lnTo>
                  <a:pt x="1741712" y="603740"/>
                </a:lnTo>
                <a:close/>
                <a:moveTo>
                  <a:pt x="1579787" y="510085"/>
                </a:moveTo>
                <a:lnTo>
                  <a:pt x="1605785" y="510085"/>
                </a:lnTo>
                <a:cubicBezTo>
                  <a:pt x="1614048" y="510085"/>
                  <a:pt x="1620538" y="512323"/>
                  <a:pt x="1625254" y="516797"/>
                </a:cubicBezTo>
                <a:cubicBezTo>
                  <a:pt x="1629970" y="521271"/>
                  <a:pt x="1632328" y="527156"/>
                  <a:pt x="1632328" y="534451"/>
                </a:cubicBezTo>
                <a:cubicBezTo>
                  <a:pt x="1632328" y="541223"/>
                  <a:pt x="1630393" y="546866"/>
                  <a:pt x="1626524" y="551381"/>
                </a:cubicBezTo>
                <a:cubicBezTo>
                  <a:pt x="1622654" y="555895"/>
                  <a:pt x="1617232" y="558817"/>
                  <a:pt x="1610260" y="560148"/>
                </a:cubicBezTo>
                <a:lnTo>
                  <a:pt x="1610260" y="560389"/>
                </a:lnTo>
                <a:cubicBezTo>
                  <a:pt x="1613968" y="561881"/>
                  <a:pt x="1617575" y="566375"/>
                  <a:pt x="1621082" y="573872"/>
                </a:cubicBezTo>
                <a:lnTo>
                  <a:pt x="1634988" y="603740"/>
                </a:lnTo>
                <a:lnTo>
                  <a:pt x="1627672" y="603740"/>
                </a:lnTo>
                <a:lnTo>
                  <a:pt x="1615217" y="576291"/>
                </a:lnTo>
                <a:cubicBezTo>
                  <a:pt x="1612638" y="570648"/>
                  <a:pt x="1610068" y="566859"/>
                  <a:pt x="1607508" y="564924"/>
                </a:cubicBezTo>
                <a:cubicBezTo>
                  <a:pt x="1604949" y="562989"/>
                  <a:pt x="1601734" y="562022"/>
                  <a:pt x="1597865" y="562022"/>
                </a:cubicBezTo>
                <a:lnTo>
                  <a:pt x="1586256" y="562022"/>
                </a:lnTo>
                <a:lnTo>
                  <a:pt x="1586256" y="603740"/>
                </a:lnTo>
                <a:lnTo>
                  <a:pt x="1579787" y="603740"/>
                </a:lnTo>
                <a:close/>
                <a:moveTo>
                  <a:pt x="1171030" y="510085"/>
                </a:moveTo>
                <a:lnTo>
                  <a:pt x="1178286" y="510085"/>
                </a:lnTo>
                <a:lnTo>
                  <a:pt x="1199629" y="585118"/>
                </a:lnTo>
                <a:cubicBezTo>
                  <a:pt x="1200596" y="588504"/>
                  <a:pt x="1201281" y="591265"/>
                  <a:pt x="1201684" y="593401"/>
                </a:cubicBezTo>
                <a:lnTo>
                  <a:pt x="1201926" y="593401"/>
                </a:lnTo>
                <a:cubicBezTo>
                  <a:pt x="1202168" y="591789"/>
                  <a:pt x="1202934" y="589028"/>
                  <a:pt x="1204224" y="585118"/>
                </a:cubicBezTo>
                <a:lnTo>
                  <a:pt x="1227320" y="510085"/>
                </a:lnTo>
                <a:lnTo>
                  <a:pt x="1230585" y="510085"/>
                </a:lnTo>
                <a:lnTo>
                  <a:pt x="1251807" y="585118"/>
                </a:lnTo>
                <a:cubicBezTo>
                  <a:pt x="1252814" y="588625"/>
                  <a:pt x="1253500" y="591386"/>
                  <a:pt x="1253863" y="593401"/>
                </a:cubicBezTo>
                <a:lnTo>
                  <a:pt x="1254104" y="593401"/>
                </a:lnTo>
                <a:cubicBezTo>
                  <a:pt x="1254306" y="592192"/>
                  <a:pt x="1254649" y="590801"/>
                  <a:pt x="1255132" y="589229"/>
                </a:cubicBezTo>
                <a:lnTo>
                  <a:pt x="1277080" y="510085"/>
                </a:lnTo>
                <a:lnTo>
                  <a:pt x="1284093" y="510085"/>
                </a:lnTo>
                <a:lnTo>
                  <a:pt x="1256644" y="603740"/>
                </a:lnTo>
                <a:lnTo>
                  <a:pt x="1251263" y="603740"/>
                </a:lnTo>
                <a:lnTo>
                  <a:pt x="1230464" y="533303"/>
                </a:lnTo>
                <a:cubicBezTo>
                  <a:pt x="1229416" y="529675"/>
                  <a:pt x="1228832" y="526733"/>
                  <a:pt x="1228711" y="524475"/>
                </a:cubicBezTo>
                <a:lnTo>
                  <a:pt x="1228408" y="524475"/>
                </a:lnTo>
                <a:cubicBezTo>
                  <a:pt x="1228287" y="526370"/>
                  <a:pt x="1227622" y="529272"/>
                  <a:pt x="1226413" y="533182"/>
                </a:cubicBezTo>
                <a:lnTo>
                  <a:pt x="1204224" y="603740"/>
                </a:lnTo>
                <a:lnTo>
                  <a:pt x="1198843" y="603740"/>
                </a:lnTo>
                <a:close/>
                <a:moveTo>
                  <a:pt x="884462" y="510085"/>
                </a:moveTo>
                <a:lnTo>
                  <a:pt x="890931" y="510085"/>
                </a:lnTo>
                <a:lnTo>
                  <a:pt x="890931" y="597875"/>
                </a:lnTo>
                <a:lnTo>
                  <a:pt x="928478" y="597875"/>
                </a:lnTo>
                <a:lnTo>
                  <a:pt x="928478" y="603740"/>
                </a:lnTo>
                <a:lnTo>
                  <a:pt x="884462" y="603740"/>
                </a:lnTo>
                <a:close/>
                <a:moveTo>
                  <a:pt x="740159" y="510085"/>
                </a:moveTo>
                <a:lnTo>
                  <a:pt x="746326" y="510085"/>
                </a:lnTo>
                <a:lnTo>
                  <a:pt x="781212" y="603740"/>
                </a:lnTo>
                <a:lnTo>
                  <a:pt x="773957" y="603740"/>
                </a:lnTo>
                <a:lnTo>
                  <a:pt x="763255" y="574598"/>
                </a:lnTo>
                <a:lnTo>
                  <a:pt x="722686" y="574598"/>
                </a:lnTo>
                <a:lnTo>
                  <a:pt x="711924" y="603740"/>
                </a:lnTo>
                <a:lnTo>
                  <a:pt x="704850" y="603740"/>
                </a:lnTo>
                <a:close/>
                <a:moveTo>
                  <a:pt x="540353" y="510085"/>
                </a:moveTo>
                <a:lnTo>
                  <a:pt x="546762" y="510085"/>
                </a:lnTo>
                <a:lnTo>
                  <a:pt x="546762" y="566859"/>
                </a:lnTo>
                <a:cubicBezTo>
                  <a:pt x="546762" y="588585"/>
                  <a:pt x="555609" y="599447"/>
                  <a:pt x="573304" y="599447"/>
                </a:cubicBezTo>
                <a:cubicBezTo>
                  <a:pt x="590394" y="599447"/>
                  <a:pt x="598940" y="588887"/>
                  <a:pt x="598940" y="567766"/>
                </a:cubicBezTo>
                <a:lnTo>
                  <a:pt x="598940" y="510085"/>
                </a:lnTo>
                <a:lnTo>
                  <a:pt x="605349" y="510085"/>
                </a:lnTo>
                <a:lnTo>
                  <a:pt x="605349" y="566315"/>
                </a:lnTo>
                <a:cubicBezTo>
                  <a:pt x="605349" y="592353"/>
                  <a:pt x="594244" y="605373"/>
                  <a:pt x="572034" y="605373"/>
                </a:cubicBezTo>
                <a:cubicBezTo>
                  <a:pt x="550913" y="605373"/>
                  <a:pt x="540353" y="592837"/>
                  <a:pt x="540353" y="567766"/>
                </a:cubicBezTo>
                <a:close/>
                <a:moveTo>
                  <a:pt x="360587" y="510085"/>
                </a:moveTo>
                <a:lnTo>
                  <a:pt x="365545" y="510085"/>
                </a:lnTo>
                <a:lnTo>
                  <a:pt x="420927" y="585118"/>
                </a:lnTo>
                <a:cubicBezTo>
                  <a:pt x="422137" y="586771"/>
                  <a:pt x="423467" y="588786"/>
                  <a:pt x="424918" y="591164"/>
                </a:cubicBezTo>
                <a:lnTo>
                  <a:pt x="425220" y="591164"/>
                </a:lnTo>
                <a:cubicBezTo>
                  <a:pt x="425019" y="588101"/>
                  <a:pt x="424918" y="585481"/>
                  <a:pt x="424918" y="583304"/>
                </a:cubicBezTo>
                <a:lnTo>
                  <a:pt x="424918" y="510085"/>
                </a:lnTo>
                <a:lnTo>
                  <a:pt x="431327" y="510085"/>
                </a:lnTo>
                <a:lnTo>
                  <a:pt x="431327" y="603740"/>
                </a:lnTo>
                <a:lnTo>
                  <a:pt x="426792" y="603740"/>
                </a:lnTo>
                <a:lnTo>
                  <a:pt x="371047" y="528043"/>
                </a:lnTo>
                <a:cubicBezTo>
                  <a:pt x="369878" y="526511"/>
                  <a:pt x="368870" y="524999"/>
                  <a:pt x="368024" y="523508"/>
                </a:cubicBezTo>
                <a:lnTo>
                  <a:pt x="367177" y="522178"/>
                </a:lnTo>
                <a:lnTo>
                  <a:pt x="366875" y="522178"/>
                </a:lnTo>
                <a:cubicBezTo>
                  <a:pt x="366996" y="523306"/>
                  <a:pt x="367056" y="524677"/>
                  <a:pt x="367056" y="526289"/>
                </a:cubicBezTo>
                <a:lnTo>
                  <a:pt x="367056" y="603740"/>
                </a:lnTo>
                <a:lnTo>
                  <a:pt x="360587" y="603740"/>
                </a:lnTo>
                <a:close/>
                <a:moveTo>
                  <a:pt x="179612" y="510085"/>
                </a:moveTo>
                <a:lnTo>
                  <a:pt x="184570" y="510085"/>
                </a:lnTo>
                <a:lnTo>
                  <a:pt x="239952" y="585118"/>
                </a:lnTo>
                <a:cubicBezTo>
                  <a:pt x="241162" y="586771"/>
                  <a:pt x="242492" y="588786"/>
                  <a:pt x="243943" y="591164"/>
                </a:cubicBezTo>
                <a:lnTo>
                  <a:pt x="244245" y="591164"/>
                </a:lnTo>
                <a:cubicBezTo>
                  <a:pt x="244044" y="588101"/>
                  <a:pt x="243943" y="585481"/>
                  <a:pt x="243943" y="583304"/>
                </a:cubicBezTo>
                <a:lnTo>
                  <a:pt x="243943" y="510085"/>
                </a:lnTo>
                <a:lnTo>
                  <a:pt x="250352" y="510085"/>
                </a:lnTo>
                <a:lnTo>
                  <a:pt x="250352" y="603740"/>
                </a:lnTo>
                <a:lnTo>
                  <a:pt x="245817" y="603740"/>
                </a:lnTo>
                <a:lnTo>
                  <a:pt x="190072" y="528043"/>
                </a:lnTo>
                <a:cubicBezTo>
                  <a:pt x="188903" y="526511"/>
                  <a:pt x="187895" y="524999"/>
                  <a:pt x="187049" y="523508"/>
                </a:cubicBezTo>
                <a:lnTo>
                  <a:pt x="186202" y="522178"/>
                </a:lnTo>
                <a:lnTo>
                  <a:pt x="185900" y="522178"/>
                </a:lnTo>
                <a:cubicBezTo>
                  <a:pt x="186021" y="523306"/>
                  <a:pt x="186081" y="524677"/>
                  <a:pt x="186081" y="526289"/>
                </a:cubicBezTo>
                <a:lnTo>
                  <a:pt x="186081" y="603740"/>
                </a:lnTo>
                <a:lnTo>
                  <a:pt x="179612" y="603740"/>
                </a:lnTo>
                <a:close/>
                <a:moveTo>
                  <a:pt x="35309" y="510085"/>
                </a:moveTo>
                <a:lnTo>
                  <a:pt x="41476" y="510085"/>
                </a:lnTo>
                <a:lnTo>
                  <a:pt x="76363" y="603740"/>
                </a:lnTo>
                <a:lnTo>
                  <a:pt x="69107" y="603740"/>
                </a:lnTo>
                <a:lnTo>
                  <a:pt x="58406" y="574598"/>
                </a:lnTo>
                <a:lnTo>
                  <a:pt x="17836" y="574598"/>
                </a:lnTo>
                <a:lnTo>
                  <a:pt x="7074" y="603740"/>
                </a:lnTo>
                <a:lnTo>
                  <a:pt x="0" y="603740"/>
                </a:lnTo>
                <a:close/>
                <a:moveTo>
                  <a:pt x="2072329" y="508514"/>
                </a:moveTo>
                <a:cubicBezTo>
                  <a:pt x="2077932" y="508514"/>
                  <a:pt x="2083514" y="509461"/>
                  <a:pt x="2089077" y="511355"/>
                </a:cubicBezTo>
                <a:lnTo>
                  <a:pt x="2089077" y="518127"/>
                </a:lnTo>
                <a:cubicBezTo>
                  <a:pt x="2083595" y="515668"/>
                  <a:pt x="2077730" y="514439"/>
                  <a:pt x="2071482" y="514439"/>
                </a:cubicBezTo>
                <a:cubicBezTo>
                  <a:pt x="2065154" y="514439"/>
                  <a:pt x="2060126" y="516041"/>
                  <a:pt x="2056397" y="519245"/>
                </a:cubicBezTo>
                <a:cubicBezTo>
                  <a:pt x="2052669" y="522450"/>
                  <a:pt x="2050805" y="526551"/>
                  <a:pt x="2050805" y="531549"/>
                </a:cubicBezTo>
                <a:cubicBezTo>
                  <a:pt x="2050805" y="536306"/>
                  <a:pt x="2052074" y="540105"/>
                  <a:pt x="2054614" y="542946"/>
                </a:cubicBezTo>
                <a:cubicBezTo>
                  <a:pt x="2057153" y="545788"/>
                  <a:pt x="2062655" y="549647"/>
                  <a:pt x="2071120" y="554525"/>
                </a:cubicBezTo>
                <a:cubicBezTo>
                  <a:pt x="2079866" y="559482"/>
                  <a:pt x="2085691" y="563886"/>
                  <a:pt x="2088593" y="567735"/>
                </a:cubicBezTo>
                <a:cubicBezTo>
                  <a:pt x="2091495" y="571585"/>
                  <a:pt x="2092946" y="576009"/>
                  <a:pt x="2092946" y="581007"/>
                </a:cubicBezTo>
                <a:cubicBezTo>
                  <a:pt x="2092946" y="588182"/>
                  <a:pt x="2090447" y="594036"/>
                  <a:pt x="2085449" y="598571"/>
                </a:cubicBezTo>
                <a:cubicBezTo>
                  <a:pt x="2080451" y="603105"/>
                  <a:pt x="2073417" y="605373"/>
                  <a:pt x="2064348" y="605373"/>
                </a:cubicBezTo>
                <a:cubicBezTo>
                  <a:pt x="2061123" y="605373"/>
                  <a:pt x="2057405" y="604869"/>
                  <a:pt x="2053193" y="603861"/>
                </a:cubicBezTo>
                <a:cubicBezTo>
                  <a:pt x="2048981" y="602853"/>
                  <a:pt x="2045766" y="601705"/>
                  <a:pt x="2043549" y="600415"/>
                </a:cubicBezTo>
                <a:lnTo>
                  <a:pt x="2043549" y="593039"/>
                </a:lnTo>
                <a:cubicBezTo>
                  <a:pt x="2050240" y="597311"/>
                  <a:pt x="2057032" y="599447"/>
                  <a:pt x="2063925" y="599447"/>
                </a:cubicBezTo>
                <a:cubicBezTo>
                  <a:pt x="2071261" y="599447"/>
                  <a:pt x="2076813" y="597936"/>
                  <a:pt x="2080582" y="594913"/>
                </a:cubicBezTo>
                <a:cubicBezTo>
                  <a:pt x="2084350" y="591890"/>
                  <a:pt x="2086235" y="587657"/>
                  <a:pt x="2086235" y="582216"/>
                </a:cubicBezTo>
                <a:cubicBezTo>
                  <a:pt x="2086235" y="577419"/>
                  <a:pt x="2084965" y="573590"/>
                  <a:pt x="2082426" y="570728"/>
                </a:cubicBezTo>
                <a:cubicBezTo>
                  <a:pt x="2079886" y="567866"/>
                  <a:pt x="2074364" y="563977"/>
                  <a:pt x="2065860" y="559059"/>
                </a:cubicBezTo>
                <a:cubicBezTo>
                  <a:pt x="2056387" y="553537"/>
                  <a:pt x="2050392" y="548912"/>
                  <a:pt x="2047872" y="545183"/>
                </a:cubicBezTo>
                <a:cubicBezTo>
                  <a:pt x="2045353" y="541455"/>
                  <a:pt x="2044094" y="537152"/>
                  <a:pt x="2044094" y="532275"/>
                </a:cubicBezTo>
                <a:cubicBezTo>
                  <a:pt x="2044094" y="525664"/>
                  <a:pt x="2046663" y="520052"/>
                  <a:pt x="2051802" y="515436"/>
                </a:cubicBezTo>
                <a:cubicBezTo>
                  <a:pt x="2056942" y="510821"/>
                  <a:pt x="2063784" y="508514"/>
                  <a:pt x="2072329" y="508514"/>
                </a:cubicBezTo>
                <a:close/>
                <a:moveTo>
                  <a:pt x="1429554" y="508514"/>
                </a:moveTo>
                <a:cubicBezTo>
                  <a:pt x="1442170" y="508514"/>
                  <a:pt x="1452388" y="512836"/>
                  <a:pt x="1460208" y="521482"/>
                </a:cubicBezTo>
                <a:cubicBezTo>
                  <a:pt x="1468028" y="530128"/>
                  <a:pt x="1471938" y="541465"/>
                  <a:pt x="1471938" y="555492"/>
                </a:cubicBezTo>
                <a:cubicBezTo>
                  <a:pt x="1471938" y="570970"/>
                  <a:pt x="1467937" y="583153"/>
                  <a:pt x="1459936" y="592041"/>
                </a:cubicBezTo>
                <a:cubicBezTo>
                  <a:pt x="1451935" y="600929"/>
                  <a:pt x="1441223" y="605373"/>
                  <a:pt x="1427801" y="605373"/>
                </a:cubicBezTo>
                <a:cubicBezTo>
                  <a:pt x="1414580" y="605373"/>
                  <a:pt x="1404040" y="600979"/>
                  <a:pt x="1396180" y="592192"/>
                </a:cubicBezTo>
                <a:cubicBezTo>
                  <a:pt x="1388320" y="583405"/>
                  <a:pt x="1384390" y="571978"/>
                  <a:pt x="1384390" y="557910"/>
                </a:cubicBezTo>
                <a:cubicBezTo>
                  <a:pt x="1384390" y="542956"/>
                  <a:pt x="1388420" y="530985"/>
                  <a:pt x="1396482" y="521996"/>
                </a:cubicBezTo>
                <a:cubicBezTo>
                  <a:pt x="1404543" y="513008"/>
                  <a:pt x="1415567" y="508514"/>
                  <a:pt x="1429554" y="508514"/>
                </a:cubicBezTo>
                <a:close/>
                <a:moveTo>
                  <a:pt x="3025976" y="173683"/>
                </a:moveTo>
                <a:lnTo>
                  <a:pt x="3025976" y="195003"/>
                </a:lnTo>
                <a:lnTo>
                  <a:pt x="3069843" y="195003"/>
                </a:lnTo>
                <a:lnTo>
                  <a:pt x="3069843" y="173683"/>
                </a:lnTo>
                <a:close/>
                <a:moveTo>
                  <a:pt x="2298690" y="162744"/>
                </a:moveTo>
                <a:lnTo>
                  <a:pt x="2298690" y="191542"/>
                </a:lnTo>
                <a:lnTo>
                  <a:pt x="2407521" y="191542"/>
                </a:lnTo>
                <a:lnTo>
                  <a:pt x="2407521" y="162744"/>
                </a:lnTo>
                <a:close/>
                <a:moveTo>
                  <a:pt x="3025976" y="143099"/>
                </a:moveTo>
                <a:lnTo>
                  <a:pt x="3025976" y="164083"/>
                </a:lnTo>
                <a:lnTo>
                  <a:pt x="3069843" y="164083"/>
                </a:lnTo>
                <a:lnTo>
                  <a:pt x="3069843" y="143099"/>
                </a:lnTo>
                <a:close/>
                <a:moveTo>
                  <a:pt x="2304941" y="123342"/>
                </a:moveTo>
                <a:cubicBezTo>
                  <a:pt x="2304420" y="123565"/>
                  <a:pt x="2303639" y="123937"/>
                  <a:pt x="2302597" y="124458"/>
                </a:cubicBezTo>
                <a:cubicBezTo>
                  <a:pt x="2300886" y="125351"/>
                  <a:pt x="2299583" y="125983"/>
                  <a:pt x="2298690" y="126356"/>
                </a:cubicBezTo>
                <a:lnTo>
                  <a:pt x="2298690" y="152475"/>
                </a:lnTo>
                <a:lnTo>
                  <a:pt x="2407521" y="152475"/>
                </a:lnTo>
                <a:lnTo>
                  <a:pt x="2407521" y="123342"/>
                </a:lnTo>
                <a:close/>
                <a:moveTo>
                  <a:pt x="3025976" y="112403"/>
                </a:moveTo>
                <a:lnTo>
                  <a:pt x="3025976" y="133499"/>
                </a:lnTo>
                <a:lnTo>
                  <a:pt x="3069843" y="133499"/>
                </a:lnTo>
                <a:lnTo>
                  <a:pt x="3069843" y="112403"/>
                </a:lnTo>
                <a:close/>
                <a:moveTo>
                  <a:pt x="1337074" y="106710"/>
                </a:moveTo>
                <a:cubicBezTo>
                  <a:pt x="1350692" y="119584"/>
                  <a:pt x="1362636" y="131453"/>
                  <a:pt x="1372905" y="142317"/>
                </a:cubicBezTo>
                <a:lnTo>
                  <a:pt x="1362189" y="151247"/>
                </a:lnTo>
                <a:cubicBezTo>
                  <a:pt x="1353929" y="141276"/>
                  <a:pt x="1342358" y="128848"/>
                  <a:pt x="1327475" y="113966"/>
                </a:cubicBezTo>
                <a:close/>
                <a:moveTo>
                  <a:pt x="48037" y="100125"/>
                </a:moveTo>
                <a:lnTo>
                  <a:pt x="59646" y="103696"/>
                </a:lnTo>
                <a:cubicBezTo>
                  <a:pt x="56074" y="110915"/>
                  <a:pt x="53097" y="116347"/>
                  <a:pt x="50716" y="119993"/>
                </a:cubicBezTo>
                <a:lnTo>
                  <a:pt x="109764" y="119993"/>
                </a:lnTo>
                <a:lnTo>
                  <a:pt x="109764" y="101018"/>
                </a:lnTo>
                <a:lnTo>
                  <a:pt x="121819" y="101018"/>
                </a:lnTo>
                <a:lnTo>
                  <a:pt x="121819" y="119993"/>
                </a:lnTo>
                <a:lnTo>
                  <a:pt x="206650" y="119993"/>
                </a:lnTo>
                <a:lnTo>
                  <a:pt x="206650" y="130486"/>
                </a:lnTo>
                <a:lnTo>
                  <a:pt x="121819" y="130486"/>
                </a:lnTo>
                <a:lnTo>
                  <a:pt x="121819" y="157275"/>
                </a:lnTo>
                <a:lnTo>
                  <a:pt x="200511" y="157275"/>
                </a:lnTo>
                <a:lnTo>
                  <a:pt x="200511" y="167767"/>
                </a:lnTo>
                <a:lnTo>
                  <a:pt x="121819" y="167767"/>
                </a:lnTo>
                <a:lnTo>
                  <a:pt x="121819" y="195672"/>
                </a:lnTo>
                <a:lnTo>
                  <a:pt x="216920" y="195672"/>
                </a:lnTo>
                <a:lnTo>
                  <a:pt x="216920" y="206388"/>
                </a:lnTo>
                <a:lnTo>
                  <a:pt x="8523" y="206388"/>
                </a:lnTo>
                <a:lnTo>
                  <a:pt x="8523" y="195672"/>
                </a:lnTo>
                <a:lnTo>
                  <a:pt x="109764" y="195672"/>
                </a:lnTo>
                <a:lnTo>
                  <a:pt x="109764" y="167767"/>
                </a:lnTo>
                <a:lnTo>
                  <a:pt x="37098" y="167767"/>
                </a:lnTo>
                <a:lnTo>
                  <a:pt x="37098" y="157275"/>
                </a:lnTo>
                <a:lnTo>
                  <a:pt x="109764" y="157275"/>
                </a:lnTo>
                <a:lnTo>
                  <a:pt x="109764" y="130486"/>
                </a:lnTo>
                <a:lnTo>
                  <a:pt x="44130" y="130486"/>
                </a:lnTo>
                <a:cubicBezTo>
                  <a:pt x="35870" y="142689"/>
                  <a:pt x="25899" y="154261"/>
                  <a:pt x="14216" y="165200"/>
                </a:cubicBezTo>
                <a:cubicBezTo>
                  <a:pt x="11537" y="162298"/>
                  <a:pt x="8412" y="159395"/>
                  <a:pt x="4840" y="156493"/>
                </a:cubicBezTo>
                <a:cubicBezTo>
                  <a:pt x="23071" y="140717"/>
                  <a:pt x="37470" y="121928"/>
                  <a:pt x="48037" y="100125"/>
                </a:cubicBezTo>
                <a:close/>
                <a:moveTo>
                  <a:pt x="345395" y="97781"/>
                </a:moveTo>
                <a:lnTo>
                  <a:pt x="561494" y="97781"/>
                </a:lnTo>
                <a:lnTo>
                  <a:pt x="561494" y="109166"/>
                </a:lnTo>
                <a:lnTo>
                  <a:pt x="394844" y="109166"/>
                </a:lnTo>
                <a:lnTo>
                  <a:pt x="394844" y="193105"/>
                </a:lnTo>
                <a:lnTo>
                  <a:pt x="541067" y="193105"/>
                </a:lnTo>
                <a:lnTo>
                  <a:pt x="541067" y="204602"/>
                </a:lnTo>
                <a:lnTo>
                  <a:pt x="382007" y="204602"/>
                </a:lnTo>
                <a:lnTo>
                  <a:pt x="382007" y="109166"/>
                </a:lnTo>
                <a:lnTo>
                  <a:pt x="345395" y="109166"/>
                </a:lnTo>
                <a:close/>
                <a:moveTo>
                  <a:pt x="890255" y="93092"/>
                </a:moveTo>
                <a:cubicBezTo>
                  <a:pt x="893008" y="93092"/>
                  <a:pt x="895352" y="94004"/>
                  <a:pt x="897287" y="95827"/>
                </a:cubicBezTo>
                <a:cubicBezTo>
                  <a:pt x="899222" y="97650"/>
                  <a:pt x="900189" y="99901"/>
                  <a:pt x="900189" y="102580"/>
                </a:cubicBezTo>
                <a:cubicBezTo>
                  <a:pt x="900189" y="105334"/>
                  <a:pt x="899222" y="107678"/>
                  <a:pt x="897287" y="109612"/>
                </a:cubicBezTo>
                <a:cubicBezTo>
                  <a:pt x="895352" y="111547"/>
                  <a:pt x="893008" y="112515"/>
                  <a:pt x="890255" y="112515"/>
                </a:cubicBezTo>
                <a:cubicBezTo>
                  <a:pt x="887502" y="112515"/>
                  <a:pt x="885214" y="111547"/>
                  <a:pt x="883390" y="109612"/>
                </a:cubicBezTo>
                <a:cubicBezTo>
                  <a:pt x="881567" y="107678"/>
                  <a:pt x="880656" y="105334"/>
                  <a:pt x="880656" y="102580"/>
                </a:cubicBezTo>
                <a:cubicBezTo>
                  <a:pt x="880656" y="99901"/>
                  <a:pt x="881567" y="97650"/>
                  <a:pt x="883390" y="95827"/>
                </a:cubicBezTo>
                <a:cubicBezTo>
                  <a:pt x="885214" y="94004"/>
                  <a:pt x="887502" y="93092"/>
                  <a:pt x="890255" y="93092"/>
                </a:cubicBezTo>
                <a:close/>
                <a:moveTo>
                  <a:pt x="1693369" y="88851"/>
                </a:moveTo>
                <a:cubicBezTo>
                  <a:pt x="1716140" y="102990"/>
                  <a:pt x="1741440" y="119398"/>
                  <a:pt x="1769271" y="138076"/>
                </a:cubicBezTo>
                <a:lnTo>
                  <a:pt x="1761123" y="148345"/>
                </a:lnTo>
                <a:cubicBezTo>
                  <a:pt x="1734408" y="129667"/>
                  <a:pt x="1709256" y="112961"/>
                  <a:pt x="1685667" y="98227"/>
                </a:cubicBezTo>
                <a:close/>
                <a:moveTo>
                  <a:pt x="3031446" y="80591"/>
                </a:moveTo>
                <a:lnTo>
                  <a:pt x="3041826" y="84944"/>
                </a:lnTo>
                <a:cubicBezTo>
                  <a:pt x="3039817" y="88814"/>
                  <a:pt x="3036878" y="94023"/>
                  <a:pt x="3033008" y="100571"/>
                </a:cubicBezTo>
                <a:cubicBezTo>
                  <a:pt x="3032413" y="101613"/>
                  <a:pt x="3031966" y="102357"/>
                  <a:pt x="3031669" y="102803"/>
                </a:cubicBezTo>
                <a:lnTo>
                  <a:pt x="3075424" y="102803"/>
                </a:lnTo>
                <a:cubicBezTo>
                  <a:pt x="3072150" y="97967"/>
                  <a:pt x="3068318" y="92869"/>
                  <a:pt x="3063927" y="87511"/>
                </a:cubicBezTo>
                <a:lnTo>
                  <a:pt x="3072410" y="82042"/>
                </a:lnTo>
                <a:cubicBezTo>
                  <a:pt x="3077396" y="87921"/>
                  <a:pt x="3081749" y="93465"/>
                  <a:pt x="3085470" y="98674"/>
                </a:cubicBezTo>
                <a:lnTo>
                  <a:pt x="3078996" y="102803"/>
                </a:lnTo>
                <a:lnTo>
                  <a:pt x="3129560" y="102803"/>
                </a:lnTo>
                <a:lnTo>
                  <a:pt x="3129560" y="112403"/>
                </a:lnTo>
                <a:lnTo>
                  <a:pt x="3080670" y="112403"/>
                </a:lnTo>
                <a:lnTo>
                  <a:pt x="3080670" y="133499"/>
                </a:lnTo>
                <a:lnTo>
                  <a:pt x="3125654" y="133499"/>
                </a:lnTo>
                <a:lnTo>
                  <a:pt x="3125654" y="143099"/>
                </a:lnTo>
                <a:lnTo>
                  <a:pt x="3080670" y="143099"/>
                </a:lnTo>
                <a:lnTo>
                  <a:pt x="3080670" y="164083"/>
                </a:lnTo>
                <a:lnTo>
                  <a:pt x="3125654" y="164083"/>
                </a:lnTo>
                <a:lnTo>
                  <a:pt x="3125654" y="173683"/>
                </a:lnTo>
                <a:lnTo>
                  <a:pt x="3080670" y="173683"/>
                </a:lnTo>
                <a:lnTo>
                  <a:pt x="3080670" y="195003"/>
                </a:lnTo>
                <a:lnTo>
                  <a:pt x="3132351" y="195003"/>
                </a:lnTo>
                <a:lnTo>
                  <a:pt x="3132351" y="204602"/>
                </a:lnTo>
                <a:lnTo>
                  <a:pt x="3025976" y="204602"/>
                </a:lnTo>
                <a:lnTo>
                  <a:pt x="3025976" y="215541"/>
                </a:lnTo>
                <a:lnTo>
                  <a:pt x="3015260" y="215541"/>
                </a:lnTo>
                <a:lnTo>
                  <a:pt x="3015260" y="125909"/>
                </a:lnTo>
                <a:cubicBezTo>
                  <a:pt x="3012358" y="129332"/>
                  <a:pt x="3007596" y="134541"/>
                  <a:pt x="3000973" y="141536"/>
                </a:cubicBezTo>
                <a:cubicBezTo>
                  <a:pt x="3000229" y="142355"/>
                  <a:pt x="2999671" y="142950"/>
                  <a:pt x="2999298" y="143322"/>
                </a:cubicBezTo>
                <a:cubicBezTo>
                  <a:pt x="2996992" y="139973"/>
                  <a:pt x="2994536" y="137071"/>
                  <a:pt x="2991932" y="134615"/>
                </a:cubicBezTo>
                <a:cubicBezTo>
                  <a:pt x="3008452" y="119584"/>
                  <a:pt x="3021623" y="101576"/>
                  <a:pt x="3031446" y="80591"/>
                </a:cubicBezTo>
                <a:close/>
                <a:moveTo>
                  <a:pt x="1983696" y="76573"/>
                </a:moveTo>
                <a:cubicBezTo>
                  <a:pt x="1997462" y="91083"/>
                  <a:pt x="2010447" y="105854"/>
                  <a:pt x="2022651" y="120886"/>
                </a:cubicBezTo>
                <a:lnTo>
                  <a:pt x="2011824" y="129369"/>
                </a:lnTo>
                <a:cubicBezTo>
                  <a:pt x="1998802" y="111956"/>
                  <a:pt x="1986077" y="96850"/>
                  <a:pt x="1973650" y="84051"/>
                </a:cubicBezTo>
                <a:close/>
                <a:moveTo>
                  <a:pt x="1655418" y="74898"/>
                </a:moveTo>
                <a:lnTo>
                  <a:pt x="1668254" y="74898"/>
                </a:lnTo>
                <a:lnTo>
                  <a:pt x="1668254" y="215987"/>
                </a:lnTo>
                <a:lnTo>
                  <a:pt x="1655418" y="215987"/>
                </a:lnTo>
                <a:close/>
                <a:moveTo>
                  <a:pt x="3041268" y="57374"/>
                </a:moveTo>
                <a:cubicBezTo>
                  <a:pt x="3041417" y="60201"/>
                  <a:pt x="3041826" y="63476"/>
                  <a:pt x="3042496" y="67196"/>
                </a:cubicBezTo>
                <a:cubicBezTo>
                  <a:pt x="3027688" y="71364"/>
                  <a:pt x="3014182" y="75456"/>
                  <a:pt x="3001978" y="79475"/>
                </a:cubicBezTo>
                <a:lnTo>
                  <a:pt x="2999522" y="68982"/>
                </a:lnTo>
                <a:cubicBezTo>
                  <a:pt x="3013437" y="65559"/>
                  <a:pt x="3027353" y="61690"/>
                  <a:pt x="3041268" y="57374"/>
                </a:cubicBezTo>
                <a:close/>
                <a:moveTo>
                  <a:pt x="3104892" y="56592"/>
                </a:moveTo>
                <a:cubicBezTo>
                  <a:pt x="3104892" y="59792"/>
                  <a:pt x="3105041" y="63252"/>
                  <a:pt x="3105338" y="66973"/>
                </a:cubicBezTo>
                <a:cubicBezTo>
                  <a:pt x="3094251" y="69206"/>
                  <a:pt x="3081675" y="72331"/>
                  <a:pt x="3067611" y="76349"/>
                </a:cubicBezTo>
                <a:lnTo>
                  <a:pt x="3065044" y="66192"/>
                </a:lnTo>
                <a:cubicBezTo>
                  <a:pt x="3077545" y="63587"/>
                  <a:pt x="3090828" y="60387"/>
                  <a:pt x="3104892" y="56592"/>
                </a:cubicBezTo>
                <a:close/>
                <a:moveTo>
                  <a:pt x="43014" y="56146"/>
                </a:moveTo>
                <a:lnTo>
                  <a:pt x="43014" y="81372"/>
                </a:lnTo>
                <a:lnTo>
                  <a:pt x="182652" y="81372"/>
                </a:lnTo>
                <a:lnTo>
                  <a:pt x="182652" y="56146"/>
                </a:lnTo>
                <a:close/>
                <a:moveTo>
                  <a:pt x="448533" y="54137"/>
                </a:moveTo>
                <a:cubicBezTo>
                  <a:pt x="449129" y="54955"/>
                  <a:pt x="450133" y="56257"/>
                  <a:pt x="451547" y="58043"/>
                </a:cubicBezTo>
                <a:cubicBezTo>
                  <a:pt x="461593" y="71215"/>
                  <a:pt x="468439" y="80442"/>
                  <a:pt x="472085" y="85725"/>
                </a:cubicBezTo>
                <a:lnTo>
                  <a:pt x="460700" y="92311"/>
                </a:lnTo>
                <a:cubicBezTo>
                  <a:pt x="453407" y="80926"/>
                  <a:pt x="445854" y="70099"/>
                  <a:pt x="438041" y="59829"/>
                </a:cubicBezTo>
                <a:close/>
                <a:moveTo>
                  <a:pt x="2677606" y="48890"/>
                </a:moveTo>
                <a:lnTo>
                  <a:pt x="2689996" y="48890"/>
                </a:lnTo>
                <a:cubicBezTo>
                  <a:pt x="2689773" y="67122"/>
                  <a:pt x="2688248" y="82674"/>
                  <a:pt x="2685420" y="95548"/>
                </a:cubicBezTo>
                <a:cubicBezTo>
                  <a:pt x="2716228" y="124942"/>
                  <a:pt x="2737622" y="145815"/>
                  <a:pt x="2749602" y="158168"/>
                </a:cubicBezTo>
                <a:lnTo>
                  <a:pt x="2739780" y="167544"/>
                </a:lnTo>
                <a:cubicBezTo>
                  <a:pt x="2724897" y="151545"/>
                  <a:pt x="2705624" y="131639"/>
                  <a:pt x="2681960" y="107826"/>
                </a:cubicBezTo>
                <a:cubicBezTo>
                  <a:pt x="2674965" y="130448"/>
                  <a:pt x="2656584" y="151805"/>
                  <a:pt x="2626819" y="171897"/>
                </a:cubicBezTo>
                <a:cubicBezTo>
                  <a:pt x="2623470" y="168027"/>
                  <a:pt x="2620345" y="164753"/>
                  <a:pt x="2617443" y="162074"/>
                </a:cubicBezTo>
                <a:cubicBezTo>
                  <a:pt x="2641851" y="145406"/>
                  <a:pt x="2657850" y="129518"/>
                  <a:pt x="2665440" y="114412"/>
                </a:cubicBezTo>
                <a:cubicBezTo>
                  <a:pt x="2673626" y="99901"/>
                  <a:pt x="2677681" y="78061"/>
                  <a:pt x="2677606" y="48890"/>
                </a:cubicBezTo>
                <a:close/>
                <a:moveTo>
                  <a:pt x="2587305" y="43868"/>
                </a:moveTo>
                <a:lnTo>
                  <a:pt x="2599695" y="43868"/>
                </a:lnTo>
                <a:lnTo>
                  <a:pt x="2599695" y="214871"/>
                </a:lnTo>
                <a:lnTo>
                  <a:pt x="2587305" y="214871"/>
                </a:lnTo>
                <a:close/>
                <a:moveTo>
                  <a:pt x="3074420" y="31031"/>
                </a:moveTo>
                <a:cubicBezTo>
                  <a:pt x="3083349" y="35645"/>
                  <a:pt x="3092056" y="40593"/>
                  <a:pt x="3100539" y="45877"/>
                </a:cubicBezTo>
                <a:lnTo>
                  <a:pt x="3094846" y="54137"/>
                </a:lnTo>
                <a:cubicBezTo>
                  <a:pt x="3086066" y="48407"/>
                  <a:pt x="3077359" y="43309"/>
                  <a:pt x="3068727" y="38845"/>
                </a:cubicBezTo>
                <a:close/>
                <a:moveTo>
                  <a:pt x="3010014" y="30361"/>
                </a:moveTo>
                <a:cubicBezTo>
                  <a:pt x="3019688" y="35273"/>
                  <a:pt x="3028580" y="40221"/>
                  <a:pt x="3036692" y="45207"/>
                </a:cubicBezTo>
                <a:lnTo>
                  <a:pt x="3030999" y="53467"/>
                </a:lnTo>
                <a:cubicBezTo>
                  <a:pt x="3021995" y="47737"/>
                  <a:pt x="3013177" y="42640"/>
                  <a:pt x="3004545" y="38175"/>
                </a:cubicBezTo>
                <a:close/>
                <a:moveTo>
                  <a:pt x="2987132" y="26231"/>
                </a:moveTo>
                <a:lnTo>
                  <a:pt x="2997401" y="29468"/>
                </a:lnTo>
                <a:cubicBezTo>
                  <a:pt x="2991894" y="45914"/>
                  <a:pt x="2986499" y="60462"/>
                  <a:pt x="2981216" y="73112"/>
                </a:cubicBezTo>
                <a:lnTo>
                  <a:pt x="2971616" y="69429"/>
                </a:lnTo>
                <a:cubicBezTo>
                  <a:pt x="2977198" y="56183"/>
                  <a:pt x="2982370" y="41784"/>
                  <a:pt x="2987132" y="26231"/>
                </a:cubicBezTo>
                <a:close/>
                <a:moveTo>
                  <a:pt x="2927750" y="25562"/>
                </a:moveTo>
                <a:cubicBezTo>
                  <a:pt x="2930800" y="33970"/>
                  <a:pt x="2934707" y="46174"/>
                  <a:pt x="2939470" y="62173"/>
                </a:cubicBezTo>
                <a:cubicBezTo>
                  <a:pt x="2940512" y="65745"/>
                  <a:pt x="2941330" y="68461"/>
                  <a:pt x="2941925" y="70322"/>
                </a:cubicBezTo>
                <a:lnTo>
                  <a:pt x="2931768" y="73336"/>
                </a:lnTo>
                <a:cubicBezTo>
                  <a:pt x="2927601" y="58750"/>
                  <a:pt x="2922950" y="43905"/>
                  <a:pt x="2917815" y="28799"/>
                </a:cubicBezTo>
                <a:close/>
                <a:moveTo>
                  <a:pt x="43014" y="21432"/>
                </a:moveTo>
                <a:lnTo>
                  <a:pt x="43014" y="45877"/>
                </a:lnTo>
                <a:lnTo>
                  <a:pt x="182652" y="45877"/>
                </a:lnTo>
                <a:lnTo>
                  <a:pt x="182652" y="21432"/>
                </a:lnTo>
                <a:close/>
                <a:moveTo>
                  <a:pt x="1561544" y="19423"/>
                </a:moveTo>
                <a:lnTo>
                  <a:pt x="1767262" y="19423"/>
                </a:lnTo>
                <a:lnTo>
                  <a:pt x="1767262" y="31478"/>
                </a:lnTo>
                <a:lnTo>
                  <a:pt x="1684997" y="31478"/>
                </a:lnTo>
                <a:cubicBezTo>
                  <a:pt x="1654934" y="80070"/>
                  <a:pt x="1614453" y="121072"/>
                  <a:pt x="1563554" y="154484"/>
                </a:cubicBezTo>
                <a:cubicBezTo>
                  <a:pt x="1561172" y="151359"/>
                  <a:pt x="1558196" y="148010"/>
                  <a:pt x="1554624" y="144438"/>
                </a:cubicBezTo>
                <a:cubicBezTo>
                  <a:pt x="1606491" y="110431"/>
                  <a:pt x="1644814" y="72777"/>
                  <a:pt x="1669594" y="31478"/>
                </a:cubicBezTo>
                <a:lnTo>
                  <a:pt x="1561544" y="31478"/>
                </a:lnTo>
                <a:close/>
                <a:moveTo>
                  <a:pt x="2653162" y="14846"/>
                </a:moveTo>
                <a:lnTo>
                  <a:pt x="2777731" y="14846"/>
                </a:lnTo>
                <a:lnTo>
                  <a:pt x="2777731" y="179822"/>
                </a:lnTo>
                <a:cubicBezTo>
                  <a:pt x="2778624" y="200509"/>
                  <a:pt x="2769322" y="210815"/>
                  <a:pt x="2749826" y="210741"/>
                </a:cubicBezTo>
                <a:cubicBezTo>
                  <a:pt x="2743202" y="211039"/>
                  <a:pt x="2730776" y="211188"/>
                  <a:pt x="2712544" y="211188"/>
                </a:cubicBezTo>
                <a:cubicBezTo>
                  <a:pt x="2712246" y="208360"/>
                  <a:pt x="2711465" y="204490"/>
                  <a:pt x="2710200" y="199579"/>
                </a:cubicBezTo>
                <a:cubicBezTo>
                  <a:pt x="2710051" y="198909"/>
                  <a:pt x="2709940" y="198426"/>
                  <a:pt x="2709865" y="198128"/>
                </a:cubicBezTo>
                <a:cubicBezTo>
                  <a:pt x="2714330" y="198277"/>
                  <a:pt x="2719316" y="198388"/>
                  <a:pt x="2724822" y="198463"/>
                </a:cubicBezTo>
                <a:cubicBezTo>
                  <a:pt x="2727427" y="198537"/>
                  <a:pt x="2730329" y="198574"/>
                  <a:pt x="2733529" y="198574"/>
                </a:cubicBezTo>
                <a:cubicBezTo>
                  <a:pt x="2736356" y="198574"/>
                  <a:pt x="2740338" y="198574"/>
                  <a:pt x="2745472" y="198574"/>
                </a:cubicBezTo>
                <a:cubicBezTo>
                  <a:pt x="2753211" y="198649"/>
                  <a:pt x="2758420" y="197198"/>
                  <a:pt x="2761099" y="194221"/>
                </a:cubicBezTo>
                <a:cubicBezTo>
                  <a:pt x="2764001" y="191319"/>
                  <a:pt x="2765415" y="185850"/>
                  <a:pt x="2765341" y="177813"/>
                </a:cubicBezTo>
                <a:lnTo>
                  <a:pt x="2765341" y="26455"/>
                </a:lnTo>
                <a:lnTo>
                  <a:pt x="2653162" y="26455"/>
                </a:lnTo>
                <a:close/>
                <a:moveTo>
                  <a:pt x="1939159" y="13172"/>
                </a:moveTo>
                <a:lnTo>
                  <a:pt x="2056919" y="13172"/>
                </a:lnTo>
                <a:lnTo>
                  <a:pt x="2056919" y="176697"/>
                </a:lnTo>
                <a:cubicBezTo>
                  <a:pt x="2056398" y="188677"/>
                  <a:pt x="2061198" y="194370"/>
                  <a:pt x="2071318" y="193775"/>
                </a:cubicBezTo>
                <a:lnTo>
                  <a:pt x="2080918" y="193775"/>
                </a:lnTo>
                <a:cubicBezTo>
                  <a:pt x="2091633" y="194221"/>
                  <a:pt x="2097660" y="189347"/>
                  <a:pt x="2099000" y="179152"/>
                </a:cubicBezTo>
                <a:cubicBezTo>
                  <a:pt x="2100563" y="169330"/>
                  <a:pt x="2101828" y="158279"/>
                  <a:pt x="2102795" y="146001"/>
                </a:cubicBezTo>
                <a:cubicBezTo>
                  <a:pt x="2106516" y="147787"/>
                  <a:pt x="2110572" y="149312"/>
                  <a:pt x="2114962" y="150577"/>
                </a:cubicBezTo>
                <a:cubicBezTo>
                  <a:pt x="2113920" y="160995"/>
                  <a:pt x="2112469" y="171748"/>
                  <a:pt x="2110609" y="182836"/>
                </a:cubicBezTo>
                <a:cubicBezTo>
                  <a:pt x="2108153" y="199058"/>
                  <a:pt x="2098777" y="206909"/>
                  <a:pt x="2082480" y="206388"/>
                </a:cubicBezTo>
                <a:lnTo>
                  <a:pt x="2069420" y="206388"/>
                </a:lnTo>
                <a:cubicBezTo>
                  <a:pt x="2052082" y="206909"/>
                  <a:pt x="2043636" y="197533"/>
                  <a:pt x="2044082" y="178259"/>
                </a:cubicBezTo>
                <a:lnTo>
                  <a:pt x="2044082" y="25115"/>
                </a:lnTo>
                <a:lnTo>
                  <a:pt x="1951995" y="25115"/>
                </a:lnTo>
                <a:lnTo>
                  <a:pt x="1951995" y="87735"/>
                </a:lnTo>
                <a:cubicBezTo>
                  <a:pt x="1952144" y="91530"/>
                  <a:pt x="1952218" y="95548"/>
                  <a:pt x="1952218" y="99790"/>
                </a:cubicBezTo>
                <a:cubicBezTo>
                  <a:pt x="1952218" y="152624"/>
                  <a:pt x="1937745" y="190575"/>
                  <a:pt x="1908798" y="213643"/>
                </a:cubicBezTo>
                <a:cubicBezTo>
                  <a:pt x="1904854" y="209550"/>
                  <a:pt x="1901468" y="206276"/>
                  <a:pt x="1898640" y="203821"/>
                </a:cubicBezTo>
                <a:cubicBezTo>
                  <a:pt x="1914862" y="189384"/>
                  <a:pt x="1925578" y="174241"/>
                  <a:pt x="1930787" y="158391"/>
                </a:cubicBezTo>
                <a:cubicBezTo>
                  <a:pt x="1936517" y="142838"/>
                  <a:pt x="1939308" y="119286"/>
                  <a:pt x="1939159" y="87735"/>
                </a:cubicBezTo>
                <a:close/>
                <a:moveTo>
                  <a:pt x="3070066" y="11832"/>
                </a:moveTo>
                <a:lnTo>
                  <a:pt x="3121970" y="11832"/>
                </a:lnTo>
                <a:lnTo>
                  <a:pt x="3121970" y="83828"/>
                </a:lnTo>
                <a:lnTo>
                  <a:pt x="3111254" y="83828"/>
                </a:lnTo>
                <a:lnTo>
                  <a:pt x="3111254" y="21655"/>
                </a:lnTo>
                <a:lnTo>
                  <a:pt x="3070066" y="21655"/>
                </a:lnTo>
                <a:close/>
                <a:moveTo>
                  <a:pt x="3003317" y="11832"/>
                </a:moveTo>
                <a:lnTo>
                  <a:pt x="3058011" y="11832"/>
                </a:lnTo>
                <a:lnTo>
                  <a:pt x="3058011" y="80368"/>
                </a:lnTo>
                <a:lnTo>
                  <a:pt x="3047296" y="80368"/>
                </a:lnTo>
                <a:lnTo>
                  <a:pt x="3047296" y="21655"/>
                </a:lnTo>
                <a:lnTo>
                  <a:pt x="3003317" y="21655"/>
                </a:lnTo>
                <a:close/>
                <a:moveTo>
                  <a:pt x="30847" y="10939"/>
                </a:moveTo>
                <a:lnTo>
                  <a:pt x="194819" y="10939"/>
                </a:lnTo>
                <a:lnTo>
                  <a:pt x="194819" y="91865"/>
                </a:lnTo>
                <a:lnTo>
                  <a:pt x="30847" y="91865"/>
                </a:lnTo>
                <a:close/>
                <a:moveTo>
                  <a:pt x="1247443" y="5247"/>
                </a:moveTo>
                <a:cubicBezTo>
                  <a:pt x="1257191" y="13507"/>
                  <a:pt x="1268316" y="23850"/>
                  <a:pt x="1280817" y="36277"/>
                </a:cubicBezTo>
                <a:lnTo>
                  <a:pt x="1270772" y="45430"/>
                </a:lnTo>
                <a:cubicBezTo>
                  <a:pt x="1260726" y="34491"/>
                  <a:pt x="1249898" y="23664"/>
                  <a:pt x="1238290" y="12949"/>
                </a:cubicBezTo>
                <a:close/>
                <a:moveTo>
                  <a:pt x="2951971" y="3126"/>
                </a:moveTo>
                <a:lnTo>
                  <a:pt x="2962910" y="3126"/>
                </a:lnTo>
                <a:lnTo>
                  <a:pt x="2962910" y="93427"/>
                </a:lnTo>
                <a:lnTo>
                  <a:pt x="2996062" y="93427"/>
                </a:lnTo>
                <a:lnTo>
                  <a:pt x="2996062" y="103250"/>
                </a:lnTo>
                <a:lnTo>
                  <a:pt x="2977756" y="103250"/>
                </a:lnTo>
                <a:lnTo>
                  <a:pt x="2977756" y="180269"/>
                </a:lnTo>
                <a:lnTo>
                  <a:pt x="2998740" y="163414"/>
                </a:lnTo>
                <a:cubicBezTo>
                  <a:pt x="2999262" y="168623"/>
                  <a:pt x="2999894" y="172902"/>
                  <a:pt x="3000638" y="176250"/>
                </a:cubicBezTo>
                <a:cubicBezTo>
                  <a:pt x="2986127" y="186519"/>
                  <a:pt x="2975449" y="195263"/>
                  <a:pt x="2968603" y="202481"/>
                </a:cubicBezTo>
                <a:lnTo>
                  <a:pt x="2961571" y="194444"/>
                </a:lnTo>
                <a:cubicBezTo>
                  <a:pt x="2965291" y="190054"/>
                  <a:pt x="2967040" y="184064"/>
                  <a:pt x="2966817" y="176473"/>
                </a:cubicBezTo>
                <a:lnTo>
                  <a:pt x="2966817" y="103250"/>
                </a:lnTo>
                <a:lnTo>
                  <a:pt x="2947841" y="103250"/>
                </a:lnTo>
                <a:cubicBezTo>
                  <a:pt x="2947841" y="133239"/>
                  <a:pt x="2946241" y="155265"/>
                  <a:pt x="2943042" y="169330"/>
                </a:cubicBezTo>
                <a:cubicBezTo>
                  <a:pt x="2940214" y="183617"/>
                  <a:pt x="2933963" y="198574"/>
                  <a:pt x="2924289" y="214201"/>
                </a:cubicBezTo>
                <a:cubicBezTo>
                  <a:pt x="2921462" y="210481"/>
                  <a:pt x="2918559" y="207281"/>
                  <a:pt x="2915583" y="204602"/>
                </a:cubicBezTo>
                <a:cubicBezTo>
                  <a:pt x="2924587" y="190314"/>
                  <a:pt x="2930280" y="176845"/>
                  <a:pt x="2932661" y="164195"/>
                </a:cubicBezTo>
                <a:cubicBezTo>
                  <a:pt x="2935414" y="152066"/>
                  <a:pt x="2936791" y="131751"/>
                  <a:pt x="2936791" y="103250"/>
                </a:cubicBezTo>
                <a:lnTo>
                  <a:pt x="2917369" y="103250"/>
                </a:lnTo>
                <a:lnTo>
                  <a:pt x="2917369" y="93427"/>
                </a:lnTo>
                <a:lnTo>
                  <a:pt x="2951971" y="93427"/>
                </a:lnTo>
                <a:close/>
                <a:moveTo>
                  <a:pt x="407122" y="2233"/>
                </a:moveTo>
                <a:lnTo>
                  <a:pt x="419512" y="2233"/>
                </a:lnTo>
                <a:lnTo>
                  <a:pt x="419512" y="31031"/>
                </a:lnTo>
                <a:lnTo>
                  <a:pt x="487154" y="31031"/>
                </a:lnTo>
                <a:lnTo>
                  <a:pt x="487154" y="2233"/>
                </a:lnTo>
                <a:lnTo>
                  <a:pt x="499544" y="2233"/>
                </a:lnTo>
                <a:lnTo>
                  <a:pt x="499544" y="31031"/>
                </a:lnTo>
                <a:lnTo>
                  <a:pt x="559150" y="31031"/>
                </a:lnTo>
                <a:lnTo>
                  <a:pt x="559150" y="42416"/>
                </a:lnTo>
                <a:lnTo>
                  <a:pt x="499544" y="42416"/>
                </a:lnTo>
                <a:lnTo>
                  <a:pt x="499544" y="69875"/>
                </a:lnTo>
                <a:lnTo>
                  <a:pt x="487154" y="69875"/>
                </a:lnTo>
                <a:lnTo>
                  <a:pt x="487154" y="42416"/>
                </a:lnTo>
                <a:lnTo>
                  <a:pt x="419512" y="42416"/>
                </a:lnTo>
                <a:lnTo>
                  <a:pt x="419512" y="69875"/>
                </a:lnTo>
                <a:lnTo>
                  <a:pt x="407122" y="69875"/>
                </a:lnTo>
                <a:lnTo>
                  <a:pt x="407122" y="42416"/>
                </a:lnTo>
                <a:lnTo>
                  <a:pt x="347293" y="42416"/>
                </a:lnTo>
                <a:lnTo>
                  <a:pt x="347293" y="31031"/>
                </a:lnTo>
                <a:lnTo>
                  <a:pt x="407122" y="31031"/>
                </a:lnTo>
                <a:close/>
                <a:moveTo>
                  <a:pt x="2606727" y="1340"/>
                </a:moveTo>
                <a:cubicBezTo>
                  <a:pt x="2619080" y="13172"/>
                  <a:pt x="2629684" y="23776"/>
                  <a:pt x="2638539" y="33152"/>
                </a:cubicBezTo>
                <a:lnTo>
                  <a:pt x="2628716" y="41300"/>
                </a:lnTo>
                <a:cubicBezTo>
                  <a:pt x="2620829" y="32594"/>
                  <a:pt x="2610448" y="21767"/>
                  <a:pt x="2597574" y="8819"/>
                </a:cubicBezTo>
                <a:close/>
                <a:moveTo>
                  <a:pt x="2329163" y="893"/>
                </a:moveTo>
                <a:lnTo>
                  <a:pt x="2341218" y="893"/>
                </a:lnTo>
                <a:lnTo>
                  <a:pt x="2341218" y="29468"/>
                </a:lnTo>
                <a:lnTo>
                  <a:pt x="2396359" y="29468"/>
                </a:lnTo>
                <a:lnTo>
                  <a:pt x="2396359" y="40184"/>
                </a:lnTo>
                <a:lnTo>
                  <a:pt x="2341218" y="40184"/>
                </a:lnTo>
                <a:lnTo>
                  <a:pt x="2341218" y="72443"/>
                </a:lnTo>
                <a:lnTo>
                  <a:pt x="2369570" y="72443"/>
                </a:lnTo>
                <a:cubicBezTo>
                  <a:pt x="2391224" y="56518"/>
                  <a:pt x="2410758" y="38138"/>
                  <a:pt x="2428171" y="17302"/>
                </a:cubicBezTo>
                <a:lnTo>
                  <a:pt x="2438216" y="24669"/>
                </a:lnTo>
                <a:cubicBezTo>
                  <a:pt x="2422664" y="42677"/>
                  <a:pt x="2406181" y="58602"/>
                  <a:pt x="2388768" y="72443"/>
                </a:cubicBezTo>
                <a:lnTo>
                  <a:pt x="2455518" y="72443"/>
                </a:lnTo>
                <a:lnTo>
                  <a:pt x="2455518" y="83381"/>
                </a:lnTo>
                <a:lnTo>
                  <a:pt x="2374369" y="83381"/>
                </a:lnTo>
                <a:cubicBezTo>
                  <a:pt x="2360082" y="93725"/>
                  <a:pt x="2344008" y="103548"/>
                  <a:pt x="2326149" y="112849"/>
                </a:cubicBezTo>
                <a:lnTo>
                  <a:pt x="2419688" y="112849"/>
                </a:lnTo>
                <a:lnTo>
                  <a:pt x="2419688" y="215764"/>
                </a:lnTo>
                <a:lnTo>
                  <a:pt x="2407521" y="215764"/>
                </a:lnTo>
                <a:lnTo>
                  <a:pt x="2407521" y="202035"/>
                </a:lnTo>
                <a:lnTo>
                  <a:pt x="2298690" y="202035"/>
                </a:lnTo>
                <a:lnTo>
                  <a:pt x="2298690" y="215764"/>
                </a:lnTo>
                <a:lnTo>
                  <a:pt x="2286635" y="215764"/>
                </a:lnTo>
                <a:lnTo>
                  <a:pt x="2286635" y="131602"/>
                </a:lnTo>
                <a:cubicBezTo>
                  <a:pt x="2273836" y="137108"/>
                  <a:pt x="2260330" y="142541"/>
                  <a:pt x="2246117" y="147898"/>
                </a:cubicBezTo>
                <a:cubicBezTo>
                  <a:pt x="2244331" y="144029"/>
                  <a:pt x="2242284" y="140197"/>
                  <a:pt x="2239978" y="136401"/>
                </a:cubicBezTo>
                <a:cubicBezTo>
                  <a:pt x="2284626" y="121742"/>
                  <a:pt x="2322577" y="104069"/>
                  <a:pt x="2353831" y="83381"/>
                </a:cubicBezTo>
                <a:lnTo>
                  <a:pt x="2243661" y="83381"/>
                </a:lnTo>
                <a:lnTo>
                  <a:pt x="2243661" y="72443"/>
                </a:lnTo>
                <a:lnTo>
                  <a:pt x="2329163" y="72443"/>
                </a:lnTo>
                <a:lnTo>
                  <a:pt x="2329163" y="40184"/>
                </a:lnTo>
                <a:lnTo>
                  <a:pt x="2266097" y="40184"/>
                </a:lnTo>
                <a:lnTo>
                  <a:pt x="2266097" y="29468"/>
                </a:lnTo>
                <a:lnTo>
                  <a:pt x="2329163" y="29468"/>
                </a:lnTo>
                <a:close/>
                <a:moveTo>
                  <a:pt x="1309169" y="0"/>
                </a:moveTo>
                <a:lnTo>
                  <a:pt x="1322117" y="0"/>
                </a:lnTo>
                <a:cubicBezTo>
                  <a:pt x="1321671" y="23739"/>
                  <a:pt x="1320554" y="43607"/>
                  <a:pt x="1318769" y="59606"/>
                </a:cubicBezTo>
                <a:lnTo>
                  <a:pt x="1414093" y="59606"/>
                </a:lnTo>
                <a:cubicBezTo>
                  <a:pt x="1413572" y="95027"/>
                  <a:pt x="1412344" y="130299"/>
                  <a:pt x="1410410" y="165423"/>
                </a:cubicBezTo>
                <a:cubicBezTo>
                  <a:pt x="1409963" y="195858"/>
                  <a:pt x="1395936" y="210741"/>
                  <a:pt x="1368328" y="210071"/>
                </a:cubicBezTo>
                <a:cubicBezTo>
                  <a:pt x="1355380" y="210369"/>
                  <a:pt x="1342209" y="210518"/>
                  <a:pt x="1328814" y="210518"/>
                </a:cubicBezTo>
                <a:cubicBezTo>
                  <a:pt x="1328070" y="205234"/>
                  <a:pt x="1326917" y="200286"/>
                  <a:pt x="1325354" y="195672"/>
                </a:cubicBezTo>
                <a:cubicBezTo>
                  <a:pt x="1333465" y="196044"/>
                  <a:pt x="1347120" y="196268"/>
                  <a:pt x="1366319" y="196342"/>
                </a:cubicBezTo>
                <a:cubicBezTo>
                  <a:pt x="1377779" y="196491"/>
                  <a:pt x="1385592" y="194370"/>
                  <a:pt x="1389760" y="189980"/>
                </a:cubicBezTo>
                <a:cubicBezTo>
                  <a:pt x="1394150" y="185961"/>
                  <a:pt x="1396754" y="177850"/>
                  <a:pt x="1397573" y="165646"/>
                </a:cubicBezTo>
                <a:cubicBezTo>
                  <a:pt x="1399508" y="137518"/>
                  <a:pt x="1400736" y="106227"/>
                  <a:pt x="1401257" y="71773"/>
                </a:cubicBezTo>
                <a:lnTo>
                  <a:pt x="1317094" y="71773"/>
                </a:lnTo>
                <a:cubicBezTo>
                  <a:pt x="1312406" y="134057"/>
                  <a:pt x="1282380" y="182352"/>
                  <a:pt x="1227016" y="216657"/>
                </a:cubicBezTo>
                <a:cubicBezTo>
                  <a:pt x="1224188" y="213234"/>
                  <a:pt x="1220840" y="209662"/>
                  <a:pt x="1216970" y="205941"/>
                </a:cubicBezTo>
                <a:cubicBezTo>
                  <a:pt x="1272185" y="172232"/>
                  <a:pt x="1301467" y="127509"/>
                  <a:pt x="1304816" y="71773"/>
                </a:cubicBezTo>
                <a:lnTo>
                  <a:pt x="1220877" y="71773"/>
                </a:lnTo>
                <a:lnTo>
                  <a:pt x="1220877" y="59606"/>
                </a:lnTo>
                <a:lnTo>
                  <a:pt x="1306155" y="59606"/>
                </a:lnTo>
                <a:cubicBezTo>
                  <a:pt x="1308165" y="42268"/>
                  <a:pt x="1309169" y="22399"/>
                  <a:pt x="1309169" y="0"/>
                </a:cubicBezTo>
                <a:close/>
              </a:path>
            </a:pathLst>
          </a:custGeom>
          <a:solidFill>
            <a:srgbClr val="88242E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lvl="0" algn="dist"/>
            <a:endParaRPr lang="en-US" altLang="zh-CN" sz="1000" dirty="0">
              <a:solidFill>
                <a:srgbClr val="88242E"/>
              </a:solidFill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6725" y="4404250"/>
            <a:ext cx="5394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67055">
              <a:defRPr/>
            </a:pPr>
            <a:r>
              <a:rPr lang="en-US" altLang="zh-CN" sz="5400" dirty="0">
                <a:ln w="76200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anose="020B0503020204020204" charset="-122"/>
              </a:rPr>
              <a:t>THANKS</a:t>
            </a:r>
            <a:endParaRPr lang="zh-CN" altLang="en-US" sz="5400" dirty="0">
              <a:ln w="76200"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图片 181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31" t="3038" r="5340" b="24689"/>
          <a:stretch>
            <a:fillRect/>
          </a:stretch>
        </p:blipFill>
        <p:spPr>
          <a:xfrm>
            <a:off x="-1" y="-18042"/>
            <a:ext cx="12192001" cy="687604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19205" y="-18042"/>
            <a:ext cx="12211205" cy="6876042"/>
            <a:chOff x="-19205" y="-18042"/>
            <a:chExt cx="12211205" cy="6876042"/>
          </a:xfrm>
          <a:solidFill>
            <a:schemeClr val="bg1"/>
          </a:solidFill>
        </p:grpSpPr>
        <p:sp>
          <p:nvSpPr>
            <p:cNvPr id="440" name="文本框 439"/>
            <p:cNvSpPr txBox="1"/>
            <p:nvPr/>
          </p:nvSpPr>
          <p:spPr>
            <a:xfrm>
              <a:off x="2642510" y="850524"/>
              <a:ext cx="6906980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42473F"/>
                  </a:solidFill>
                  <a:effectLst/>
                  <a:uLnTx/>
                  <a:uFillTx/>
                  <a:latin typeface="方正兰亭黑简体" panose="02000000000000000000" pitchFamily="2" charset="-122"/>
                  <a:ea typeface="方正兰亭黑简体" panose="02000000000000000000" pitchFamily="2" charset="-122"/>
                  <a:cs typeface="+mn-cs"/>
                </a:rPr>
                <a:t>赠送实用图标</a:t>
              </a: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42473F"/>
                  </a:solidFill>
                  <a:effectLst/>
                  <a:uLnTx/>
                  <a:uFillTx/>
                  <a:latin typeface="方正兰亭黑简体" panose="02000000000000000000" pitchFamily="2" charset="-122"/>
                  <a:ea typeface="方正兰亭黑简体" panose="02000000000000000000" pitchFamily="2" charset="-122"/>
                  <a:cs typeface="+mn-cs"/>
                </a:rPr>
                <a:t>·</a:t>
              </a:r>
              <a:r>
                <a: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42473F"/>
                  </a:solidFill>
                  <a:effectLst/>
                  <a:uLnTx/>
                  <a:uFillTx/>
                  <a:latin typeface="方正兰亭黑简体" panose="02000000000000000000" pitchFamily="2" charset="-122"/>
                  <a:ea typeface="方正兰亭黑简体" panose="02000000000000000000" pitchFamily="2" charset="-122"/>
                  <a:cs typeface="+mn-cs"/>
                </a:rPr>
                <a:t>编辑更自由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2473F"/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endParaRPr>
            </a:p>
          </p:txBody>
        </p:sp>
        <p:sp>
          <p:nvSpPr>
            <p:cNvPr id="441" name="图文框 440"/>
            <p:cNvSpPr/>
            <p:nvPr/>
          </p:nvSpPr>
          <p:spPr>
            <a:xfrm>
              <a:off x="-19205" y="-18042"/>
              <a:ext cx="12211205" cy="6876042"/>
            </a:xfrm>
            <a:prstGeom prst="frame">
              <a:avLst>
                <a:gd name="adj1" fmla="val 421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2" name="AutoShape 4"/>
            <p:cNvSpPr/>
            <p:nvPr/>
          </p:nvSpPr>
          <p:spPr bwMode="auto">
            <a:xfrm>
              <a:off x="11006254" y="5275428"/>
              <a:ext cx="449263" cy="450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grpSp>
          <p:nvGrpSpPr>
            <p:cNvPr id="443" name="Group 3"/>
            <p:cNvGrpSpPr/>
            <p:nvPr/>
          </p:nvGrpSpPr>
          <p:grpSpPr>
            <a:xfrm>
              <a:off x="10062485" y="5304797"/>
              <a:ext cx="464344" cy="377825"/>
              <a:chOff x="10074275" y="4479132"/>
              <a:chExt cx="464344" cy="377825"/>
            </a:xfrm>
            <a:grpFill/>
          </p:grpSpPr>
          <p:sp>
            <p:nvSpPr>
              <p:cNvPr id="444" name="AutoShape 5"/>
              <p:cNvSpPr/>
              <p:nvPr/>
            </p:nvSpPr>
            <p:spPr bwMode="auto">
              <a:xfrm>
                <a:off x="10393363" y="4595019"/>
                <a:ext cx="87313" cy="1166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999" y="18900"/>
                    </a:moveTo>
                    <a:lnTo>
                      <a:pt x="3600" y="18900"/>
                    </a:lnTo>
                    <a:lnTo>
                      <a:pt x="3600" y="2700"/>
                    </a:lnTo>
                    <a:lnTo>
                      <a:pt x="7200" y="2700"/>
                    </a:lnTo>
                    <a:lnTo>
                      <a:pt x="17999" y="14850"/>
                    </a:lnTo>
                    <a:cubicBezTo>
                      <a:pt x="17999" y="14850"/>
                      <a:pt x="17999" y="18900"/>
                      <a:pt x="17999" y="18900"/>
                    </a:cubicBezTo>
                    <a:close/>
                    <a:moveTo>
                      <a:pt x="10195" y="1202"/>
                    </a:moveTo>
                    <a:cubicBezTo>
                      <a:pt x="9527" y="450"/>
                      <a:pt x="8402" y="0"/>
                      <a:pt x="7200" y="0"/>
                    </a:cubicBezTo>
                    <a:lnTo>
                      <a:pt x="3600" y="0"/>
                    </a:lnTo>
                    <a:cubicBezTo>
                      <a:pt x="1610" y="0"/>
                      <a:pt x="0" y="1207"/>
                      <a:pt x="0" y="2700"/>
                    </a:cubicBezTo>
                    <a:lnTo>
                      <a:pt x="0" y="18900"/>
                    </a:lnTo>
                    <a:cubicBezTo>
                      <a:pt x="0" y="20392"/>
                      <a:pt x="1610" y="21599"/>
                      <a:pt x="3600" y="21599"/>
                    </a:cubicBezTo>
                    <a:lnTo>
                      <a:pt x="17999" y="21599"/>
                    </a:lnTo>
                    <a:cubicBezTo>
                      <a:pt x="19989" y="21599"/>
                      <a:pt x="21600" y="20392"/>
                      <a:pt x="21600" y="18900"/>
                    </a:cubicBezTo>
                    <a:lnTo>
                      <a:pt x="21600" y="14850"/>
                    </a:lnTo>
                    <a:cubicBezTo>
                      <a:pt x="21600" y="14317"/>
                      <a:pt x="21389" y="13795"/>
                      <a:pt x="20995" y="13352"/>
                    </a:cubicBezTo>
                    <a:cubicBezTo>
                      <a:pt x="20995" y="13352"/>
                      <a:pt x="10195" y="1202"/>
                      <a:pt x="10195" y="120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45" name="AutoShape 6"/>
              <p:cNvSpPr/>
              <p:nvPr/>
            </p:nvSpPr>
            <p:spPr bwMode="auto">
              <a:xfrm>
                <a:off x="10074275" y="4479132"/>
                <a:ext cx="464344" cy="3778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50" y="16615"/>
                    </a:moveTo>
                    <a:cubicBezTo>
                      <a:pt x="20250" y="17074"/>
                      <a:pt x="19948" y="17446"/>
                      <a:pt x="19575" y="17446"/>
                    </a:cubicBezTo>
                    <a:lnTo>
                      <a:pt x="18803" y="17446"/>
                    </a:lnTo>
                    <a:cubicBezTo>
                      <a:pt x="18501" y="16016"/>
                      <a:pt x="17453" y="14953"/>
                      <a:pt x="16200" y="14953"/>
                    </a:cubicBezTo>
                    <a:cubicBezTo>
                      <a:pt x="14945" y="14953"/>
                      <a:pt x="13897" y="16016"/>
                      <a:pt x="13595" y="17446"/>
                    </a:cubicBezTo>
                    <a:lnTo>
                      <a:pt x="10029" y="17446"/>
                    </a:lnTo>
                    <a:cubicBezTo>
                      <a:pt x="9727" y="16016"/>
                      <a:pt x="8679" y="14953"/>
                      <a:pt x="7425" y="14953"/>
                    </a:cubicBezTo>
                    <a:cubicBezTo>
                      <a:pt x="6170" y="14953"/>
                      <a:pt x="5122" y="16016"/>
                      <a:pt x="4820" y="17446"/>
                    </a:cubicBezTo>
                    <a:lnTo>
                      <a:pt x="4050" y="17446"/>
                    </a:lnTo>
                    <a:cubicBezTo>
                      <a:pt x="3677" y="17446"/>
                      <a:pt x="3375" y="17074"/>
                      <a:pt x="3375" y="16615"/>
                    </a:cubicBezTo>
                    <a:lnTo>
                      <a:pt x="3375" y="14123"/>
                    </a:lnTo>
                    <a:lnTo>
                      <a:pt x="12150" y="14123"/>
                    </a:lnTo>
                    <a:cubicBezTo>
                      <a:pt x="13266" y="14123"/>
                      <a:pt x="14175" y="13005"/>
                      <a:pt x="14175" y="11630"/>
                    </a:cubicBezTo>
                    <a:lnTo>
                      <a:pt x="14175" y="5815"/>
                    </a:lnTo>
                    <a:lnTo>
                      <a:pt x="16875" y="5815"/>
                    </a:lnTo>
                    <a:cubicBezTo>
                      <a:pt x="17100" y="5815"/>
                      <a:pt x="17311" y="5954"/>
                      <a:pt x="17436" y="6185"/>
                    </a:cubicBezTo>
                    <a:lnTo>
                      <a:pt x="20136" y="11169"/>
                    </a:lnTo>
                    <a:cubicBezTo>
                      <a:pt x="20210" y="11306"/>
                      <a:pt x="20250" y="11466"/>
                      <a:pt x="20250" y="11630"/>
                    </a:cubicBezTo>
                    <a:cubicBezTo>
                      <a:pt x="20250" y="11630"/>
                      <a:pt x="20250" y="16615"/>
                      <a:pt x="20250" y="16615"/>
                    </a:cubicBezTo>
                    <a:close/>
                    <a:moveTo>
                      <a:pt x="16200" y="19938"/>
                    </a:moveTo>
                    <a:cubicBezTo>
                      <a:pt x="15454" y="19938"/>
                      <a:pt x="14850" y="19193"/>
                      <a:pt x="14850" y="18276"/>
                    </a:cubicBezTo>
                    <a:cubicBezTo>
                      <a:pt x="14850" y="17360"/>
                      <a:pt x="15454" y="16615"/>
                      <a:pt x="16200" y="16615"/>
                    </a:cubicBezTo>
                    <a:cubicBezTo>
                      <a:pt x="16945" y="16615"/>
                      <a:pt x="17550" y="17360"/>
                      <a:pt x="17550" y="18276"/>
                    </a:cubicBezTo>
                    <a:cubicBezTo>
                      <a:pt x="17550" y="19193"/>
                      <a:pt x="16945" y="19938"/>
                      <a:pt x="16200" y="19938"/>
                    </a:cubicBezTo>
                    <a:moveTo>
                      <a:pt x="7425" y="19938"/>
                    </a:moveTo>
                    <a:cubicBezTo>
                      <a:pt x="6679" y="19938"/>
                      <a:pt x="6075" y="19193"/>
                      <a:pt x="6075" y="18276"/>
                    </a:cubicBezTo>
                    <a:cubicBezTo>
                      <a:pt x="6075" y="17360"/>
                      <a:pt x="6679" y="16615"/>
                      <a:pt x="7425" y="16615"/>
                    </a:cubicBezTo>
                    <a:cubicBezTo>
                      <a:pt x="8170" y="16615"/>
                      <a:pt x="8775" y="17360"/>
                      <a:pt x="8775" y="18276"/>
                    </a:cubicBezTo>
                    <a:cubicBezTo>
                      <a:pt x="8775" y="19193"/>
                      <a:pt x="8170" y="19938"/>
                      <a:pt x="7425" y="19938"/>
                    </a:cubicBezTo>
                    <a:moveTo>
                      <a:pt x="2024" y="12461"/>
                    </a:moveTo>
                    <a:cubicBezTo>
                      <a:pt x="1652" y="12461"/>
                      <a:pt x="1349" y="12089"/>
                      <a:pt x="1349" y="11630"/>
                    </a:cubicBezTo>
                    <a:lnTo>
                      <a:pt x="1349" y="2492"/>
                    </a:lnTo>
                    <a:cubicBezTo>
                      <a:pt x="1349" y="2033"/>
                      <a:pt x="1652" y="1661"/>
                      <a:pt x="2024" y="1661"/>
                    </a:cubicBezTo>
                    <a:lnTo>
                      <a:pt x="12150" y="1661"/>
                    </a:lnTo>
                    <a:cubicBezTo>
                      <a:pt x="12523" y="1661"/>
                      <a:pt x="12825" y="2033"/>
                      <a:pt x="12825" y="2492"/>
                    </a:cubicBezTo>
                    <a:lnTo>
                      <a:pt x="12825" y="4153"/>
                    </a:lnTo>
                    <a:lnTo>
                      <a:pt x="12825" y="5815"/>
                    </a:lnTo>
                    <a:lnTo>
                      <a:pt x="12825" y="11630"/>
                    </a:lnTo>
                    <a:cubicBezTo>
                      <a:pt x="12825" y="12089"/>
                      <a:pt x="12523" y="12461"/>
                      <a:pt x="12150" y="12461"/>
                    </a:cubicBezTo>
                    <a:cubicBezTo>
                      <a:pt x="12150" y="12461"/>
                      <a:pt x="2024" y="12461"/>
                      <a:pt x="2024" y="12461"/>
                    </a:cubicBezTo>
                    <a:close/>
                    <a:moveTo>
                      <a:pt x="21259" y="10248"/>
                    </a:moveTo>
                    <a:lnTo>
                      <a:pt x="18559" y="5263"/>
                    </a:lnTo>
                    <a:cubicBezTo>
                      <a:pt x="18182" y="4568"/>
                      <a:pt x="17552" y="4153"/>
                      <a:pt x="16875" y="4153"/>
                    </a:cubicBezTo>
                    <a:lnTo>
                      <a:pt x="14175" y="4153"/>
                    </a:lnTo>
                    <a:lnTo>
                      <a:pt x="14175" y="2492"/>
                    </a:lnTo>
                    <a:cubicBezTo>
                      <a:pt x="14175" y="1117"/>
                      <a:pt x="13266" y="0"/>
                      <a:pt x="12150" y="0"/>
                    </a:cubicBezTo>
                    <a:lnTo>
                      <a:pt x="2024" y="0"/>
                    </a:lnTo>
                    <a:cubicBezTo>
                      <a:pt x="908" y="0"/>
                      <a:pt x="0" y="1117"/>
                      <a:pt x="0" y="2492"/>
                    </a:cubicBezTo>
                    <a:lnTo>
                      <a:pt x="0" y="11630"/>
                    </a:lnTo>
                    <a:cubicBezTo>
                      <a:pt x="0" y="13005"/>
                      <a:pt x="908" y="14123"/>
                      <a:pt x="2024" y="14123"/>
                    </a:cubicBezTo>
                    <a:lnTo>
                      <a:pt x="2025" y="14123"/>
                    </a:lnTo>
                    <a:lnTo>
                      <a:pt x="2025" y="16615"/>
                    </a:lnTo>
                    <a:cubicBezTo>
                      <a:pt x="2025" y="17989"/>
                      <a:pt x="2933" y="19107"/>
                      <a:pt x="4050" y="19107"/>
                    </a:cubicBezTo>
                    <a:lnTo>
                      <a:pt x="4820" y="19107"/>
                    </a:lnTo>
                    <a:cubicBezTo>
                      <a:pt x="5122" y="20537"/>
                      <a:pt x="6170" y="21600"/>
                      <a:pt x="7425" y="21600"/>
                    </a:cubicBezTo>
                    <a:cubicBezTo>
                      <a:pt x="8679" y="21600"/>
                      <a:pt x="9727" y="20537"/>
                      <a:pt x="10029" y="19107"/>
                    </a:cubicBezTo>
                    <a:lnTo>
                      <a:pt x="13595" y="19107"/>
                    </a:lnTo>
                    <a:cubicBezTo>
                      <a:pt x="13897" y="20537"/>
                      <a:pt x="14945" y="21600"/>
                      <a:pt x="16200" y="21600"/>
                    </a:cubicBezTo>
                    <a:cubicBezTo>
                      <a:pt x="17453" y="21600"/>
                      <a:pt x="18501" y="20537"/>
                      <a:pt x="18803" y="19107"/>
                    </a:cubicBezTo>
                    <a:lnTo>
                      <a:pt x="19575" y="19107"/>
                    </a:lnTo>
                    <a:cubicBezTo>
                      <a:pt x="20691" y="19107"/>
                      <a:pt x="21599" y="17989"/>
                      <a:pt x="21599" y="16615"/>
                    </a:cubicBezTo>
                    <a:lnTo>
                      <a:pt x="21599" y="11630"/>
                    </a:lnTo>
                    <a:cubicBezTo>
                      <a:pt x="21599" y="11137"/>
                      <a:pt x="21482" y="10658"/>
                      <a:pt x="21259" y="10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446" name="Group 4"/>
            <p:cNvGrpSpPr/>
            <p:nvPr/>
          </p:nvGrpSpPr>
          <p:grpSpPr>
            <a:xfrm>
              <a:off x="9133798" y="5261140"/>
              <a:ext cx="464344" cy="465138"/>
              <a:chOff x="9145588" y="4435475"/>
              <a:chExt cx="464344" cy="465138"/>
            </a:xfrm>
            <a:grpFill/>
          </p:grpSpPr>
          <p:sp>
            <p:nvSpPr>
              <p:cNvPr id="447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48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49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50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51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52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53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54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55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456" name="AutoShape 16"/>
            <p:cNvSpPr/>
            <p:nvPr/>
          </p:nvSpPr>
          <p:spPr bwMode="auto">
            <a:xfrm>
              <a:off x="8436885" y="5522284"/>
              <a:ext cx="57944" cy="587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57" name="AutoShape 17"/>
            <p:cNvSpPr/>
            <p:nvPr/>
          </p:nvSpPr>
          <p:spPr bwMode="auto">
            <a:xfrm>
              <a:off x="8204317" y="5275428"/>
              <a:ext cx="464344" cy="450850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58" name="AutoShape 18"/>
            <p:cNvSpPr/>
            <p:nvPr/>
          </p:nvSpPr>
          <p:spPr bwMode="auto">
            <a:xfrm>
              <a:off x="7275629" y="5261140"/>
              <a:ext cx="464344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59" name="AutoShape 19"/>
            <p:cNvSpPr/>
            <p:nvPr/>
          </p:nvSpPr>
          <p:spPr bwMode="auto">
            <a:xfrm>
              <a:off x="7377229" y="5435765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60" name="AutoShape 20"/>
            <p:cNvSpPr/>
            <p:nvPr/>
          </p:nvSpPr>
          <p:spPr bwMode="auto">
            <a:xfrm>
              <a:off x="7377229" y="5507997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61" name="AutoShape 21"/>
            <p:cNvSpPr/>
            <p:nvPr/>
          </p:nvSpPr>
          <p:spPr bwMode="auto">
            <a:xfrm>
              <a:off x="7377229" y="5581022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62" name="AutoShape 22"/>
            <p:cNvSpPr/>
            <p:nvPr/>
          </p:nvSpPr>
          <p:spPr bwMode="auto">
            <a:xfrm>
              <a:off x="7478829" y="5581022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63" name="AutoShape 23"/>
            <p:cNvSpPr/>
            <p:nvPr/>
          </p:nvSpPr>
          <p:spPr bwMode="auto">
            <a:xfrm>
              <a:off x="7478829" y="5507997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64" name="AutoShape 24"/>
            <p:cNvSpPr/>
            <p:nvPr/>
          </p:nvSpPr>
          <p:spPr bwMode="auto">
            <a:xfrm>
              <a:off x="7478829" y="5435765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65" name="AutoShape 25"/>
            <p:cNvSpPr/>
            <p:nvPr/>
          </p:nvSpPr>
          <p:spPr bwMode="auto">
            <a:xfrm>
              <a:off x="7580429" y="5581022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66" name="AutoShape 26"/>
            <p:cNvSpPr/>
            <p:nvPr/>
          </p:nvSpPr>
          <p:spPr bwMode="auto">
            <a:xfrm>
              <a:off x="7580429" y="5507997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67" name="AutoShape 27"/>
            <p:cNvSpPr/>
            <p:nvPr/>
          </p:nvSpPr>
          <p:spPr bwMode="auto">
            <a:xfrm>
              <a:off x="7580429" y="5435765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69" name="AutoShape 29"/>
            <p:cNvSpPr/>
            <p:nvPr/>
          </p:nvSpPr>
          <p:spPr bwMode="auto">
            <a:xfrm>
              <a:off x="10991173" y="4346740"/>
              <a:ext cx="464344" cy="420688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grpSp>
          <p:nvGrpSpPr>
            <p:cNvPr id="470" name="Group 19"/>
            <p:cNvGrpSpPr/>
            <p:nvPr/>
          </p:nvGrpSpPr>
          <p:grpSpPr>
            <a:xfrm>
              <a:off x="10134717" y="4331659"/>
              <a:ext cx="319881" cy="465138"/>
              <a:chOff x="10146507" y="3505994"/>
              <a:chExt cx="319881" cy="465138"/>
            </a:xfrm>
            <a:grpFill/>
          </p:grpSpPr>
          <p:sp>
            <p:nvSpPr>
              <p:cNvPr id="471" name="AutoShape 30"/>
              <p:cNvSpPr/>
              <p:nvPr/>
            </p:nvSpPr>
            <p:spPr bwMode="auto">
              <a:xfrm>
                <a:off x="10146507" y="3505994"/>
                <a:ext cx="319881" cy="465138"/>
              </a:xfrm>
              <a:custGeom>
                <a:avLst/>
                <a:gdLst>
                  <a:gd name="T0" fmla="*/ 10383 w 20767"/>
                  <a:gd name="T1" fmla="*/ 10800 h 21600"/>
                  <a:gd name="T2" fmla="*/ 10383 w 20767"/>
                  <a:gd name="T3" fmla="*/ 10800 h 21600"/>
                  <a:gd name="T4" fmla="*/ 10383 w 20767"/>
                  <a:gd name="T5" fmla="*/ 10800 h 21600"/>
                  <a:gd name="T6" fmla="*/ 10383 w 20767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67" h="21600">
                    <a:moveTo>
                      <a:pt x="18566" y="16551"/>
                    </a:moveTo>
                    <a:cubicBezTo>
                      <a:pt x="17960" y="18284"/>
                      <a:pt x="17274" y="20249"/>
                      <a:pt x="9436" y="20249"/>
                    </a:cubicBezTo>
                    <a:cubicBezTo>
                      <a:pt x="4711" y="20249"/>
                      <a:pt x="1888" y="17809"/>
                      <a:pt x="1888" y="15451"/>
                    </a:cubicBezTo>
                    <a:cubicBezTo>
                      <a:pt x="1888" y="13645"/>
                      <a:pt x="2349" y="12161"/>
                      <a:pt x="2835" y="10591"/>
                    </a:cubicBezTo>
                    <a:cubicBezTo>
                      <a:pt x="3454" y="8600"/>
                      <a:pt x="4088" y="6563"/>
                      <a:pt x="3813" y="3868"/>
                    </a:cubicBezTo>
                    <a:cubicBezTo>
                      <a:pt x="6723" y="6750"/>
                      <a:pt x="7759" y="10567"/>
                      <a:pt x="7759" y="10567"/>
                    </a:cubicBezTo>
                    <a:cubicBezTo>
                      <a:pt x="7759" y="10567"/>
                      <a:pt x="10468" y="7846"/>
                      <a:pt x="11196" y="6582"/>
                    </a:cubicBezTo>
                    <a:cubicBezTo>
                      <a:pt x="11755" y="7395"/>
                      <a:pt x="12267" y="10124"/>
                      <a:pt x="12267" y="12825"/>
                    </a:cubicBezTo>
                    <a:cubicBezTo>
                      <a:pt x="12267" y="12825"/>
                      <a:pt x="14773" y="11347"/>
                      <a:pt x="16653" y="9127"/>
                    </a:cubicBezTo>
                    <a:cubicBezTo>
                      <a:pt x="18632" y="11666"/>
                      <a:pt x="19346" y="14320"/>
                      <a:pt x="18566" y="16551"/>
                    </a:cubicBezTo>
                    <a:moveTo>
                      <a:pt x="16041" y="6075"/>
                    </a:moveTo>
                    <a:cubicBezTo>
                      <a:pt x="15982" y="7879"/>
                      <a:pt x="14088" y="9404"/>
                      <a:pt x="14088" y="9404"/>
                    </a:cubicBezTo>
                    <a:cubicBezTo>
                      <a:pt x="14088" y="6046"/>
                      <a:pt x="10380" y="3375"/>
                      <a:pt x="10380" y="3375"/>
                    </a:cubicBezTo>
                    <a:cubicBezTo>
                      <a:pt x="10380" y="3375"/>
                      <a:pt x="10330" y="5373"/>
                      <a:pt x="8452" y="7389"/>
                    </a:cubicBezTo>
                    <a:cubicBezTo>
                      <a:pt x="6574" y="2686"/>
                      <a:pt x="938" y="0"/>
                      <a:pt x="938" y="0"/>
                    </a:cubicBezTo>
                    <a:cubicBezTo>
                      <a:pt x="3756" y="7389"/>
                      <a:pt x="0" y="10076"/>
                      <a:pt x="0" y="15451"/>
                    </a:cubicBezTo>
                    <a:cubicBezTo>
                      <a:pt x="0" y="18604"/>
                      <a:pt x="3730" y="21599"/>
                      <a:pt x="9436" y="21599"/>
                    </a:cubicBezTo>
                    <a:cubicBezTo>
                      <a:pt x="17888" y="21599"/>
                      <a:pt x="19523" y="19379"/>
                      <a:pt x="20396" y="16878"/>
                    </a:cubicBezTo>
                    <a:cubicBezTo>
                      <a:pt x="21599" y="13436"/>
                      <a:pt x="19797" y="9432"/>
                      <a:pt x="16041" y="60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72" name="AutoShape 31"/>
              <p:cNvSpPr/>
              <p:nvPr/>
            </p:nvSpPr>
            <p:spPr bwMode="auto">
              <a:xfrm>
                <a:off x="10205244" y="3709194"/>
                <a:ext cx="205581" cy="166688"/>
              </a:xfrm>
              <a:custGeom>
                <a:avLst/>
                <a:gdLst>
                  <a:gd name="T0" fmla="*/ 10641 w 21282"/>
                  <a:gd name="T1" fmla="*/ 10800 h 21600"/>
                  <a:gd name="T2" fmla="*/ 10641 w 21282"/>
                  <a:gd name="T3" fmla="*/ 10800 h 21600"/>
                  <a:gd name="T4" fmla="*/ 10641 w 21282"/>
                  <a:gd name="T5" fmla="*/ 10800 h 21600"/>
                  <a:gd name="T6" fmla="*/ 10641 w 21282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282" h="21600">
                    <a:moveTo>
                      <a:pt x="20698" y="5891"/>
                    </a:moveTo>
                    <a:lnTo>
                      <a:pt x="19424" y="7749"/>
                    </a:lnTo>
                    <a:cubicBezTo>
                      <a:pt x="17846" y="10064"/>
                      <a:pt x="16352" y="12259"/>
                      <a:pt x="12365" y="14784"/>
                    </a:cubicBezTo>
                    <a:cubicBezTo>
                      <a:pt x="11794" y="12631"/>
                      <a:pt x="11275" y="10259"/>
                      <a:pt x="11275" y="6631"/>
                    </a:cubicBezTo>
                    <a:lnTo>
                      <a:pt x="11275" y="3408"/>
                    </a:lnTo>
                    <a:lnTo>
                      <a:pt x="9000" y="7893"/>
                    </a:lnTo>
                    <a:cubicBezTo>
                      <a:pt x="8233" y="9421"/>
                      <a:pt x="7598" y="10690"/>
                      <a:pt x="6649" y="12373"/>
                    </a:cubicBezTo>
                    <a:cubicBezTo>
                      <a:pt x="5211" y="8296"/>
                      <a:pt x="4195" y="5281"/>
                      <a:pt x="3422" y="2545"/>
                    </a:cubicBezTo>
                    <a:lnTo>
                      <a:pt x="2705" y="0"/>
                    </a:lnTo>
                    <a:lnTo>
                      <a:pt x="1926" y="2847"/>
                    </a:lnTo>
                    <a:cubicBezTo>
                      <a:pt x="936" y="6469"/>
                      <a:pt x="0" y="9891"/>
                      <a:pt x="0" y="18771"/>
                    </a:cubicBezTo>
                    <a:cubicBezTo>
                      <a:pt x="0" y="19292"/>
                      <a:pt x="333" y="19714"/>
                      <a:pt x="749" y="19714"/>
                    </a:cubicBezTo>
                    <a:cubicBezTo>
                      <a:pt x="1162" y="19714"/>
                      <a:pt x="1499" y="19292"/>
                      <a:pt x="1499" y="18771"/>
                    </a:cubicBezTo>
                    <a:cubicBezTo>
                      <a:pt x="1499" y="11964"/>
                      <a:pt x="2037" y="8594"/>
                      <a:pt x="2758" y="5681"/>
                    </a:cubicBezTo>
                    <a:cubicBezTo>
                      <a:pt x="3537" y="8174"/>
                      <a:pt x="4520" y="11009"/>
                      <a:pt x="5812" y="14638"/>
                    </a:cubicBezTo>
                    <a:lnTo>
                      <a:pt x="6339" y="16117"/>
                    </a:lnTo>
                    <a:lnTo>
                      <a:pt x="7100" y="14811"/>
                    </a:lnTo>
                    <a:cubicBezTo>
                      <a:pt x="8344" y="12681"/>
                      <a:pt x="9085" y="11248"/>
                      <a:pt x="9896" y="9638"/>
                    </a:cubicBezTo>
                    <a:cubicBezTo>
                      <a:pt x="10133" y="12428"/>
                      <a:pt x="10681" y="14428"/>
                      <a:pt x="11223" y="16408"/>
                    </a:cubicBezTo>
                    <a:lnTo>
                      <a:pt x="11495" y="17404"/>
                    </a:lnTo>
                    <a:lnTo>
                      <a:pt x="12253" y="16953"/>
                    </a:lnTo>
                    <a:cubicBezTo>
                      <a:pt x="16306" y="14531"/>
                      <a:pt x="18203" y="12327"/>
                      <a:pt x="19708" y="10211"/>
                    </a:cubicBezTo>
                    <a:cubicBezTo>
                      <a:pt x="19942" y="13727"/>
                      <a:pt x="19573" y="17574"/>
                      <a:pt x="18698" y="20305"/>
                    </a:cubicBezTo>
                    <a:cubicBezTo>
                      <a:pt x="18543" y="20787"/>
                      <a:pt x="18730" y="21336"/>
                      <a:pt x="19114" y="21531"/>
                    </a:cubicBezTo>
                    <a:cubicBezTo>
                      <a:pt x="19204" y="21577"/>
                      <a:pt x="19301" y="21599"/>
                      <a:pt x="19395" y="21599"/>
                    </a:cubicBezTo>
                    <a:cubicBezTo>
                      <a:pt x="19690" y="21599"/>
                      <a:pt x="19972" y="21377"/>
                      <a:pt x="20089" y="21008"/>
                    </a:cubicBezTo>
                    <a:cubicBezTo>
                      <a:pt x="21251" y="17380"/>
                      <a:pt x="21600" y="12213"/>
                      <a:pt x="20976" y="7841"/>
                    </a:cubicBezTo>
                    <a:cubicBezTo>
                      <a:pt x="20976" y="7841"/>
                      <a:pt x="20698" y="5891"/>
                      <a:pt x="20698" y="589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473" name="AutoShape 32"/>
            <p:cNvSpPr/>
            <p:nvPr/>
          </p:nvSpPr>
          <p:spPr bwMode="auto">
            <a:xfrm>
              <a:off x="9133798" y="4361028"/>
              <a:ext cx="464344" cy="40640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grpSp>
          <p:nvGrpSpPr>
            <p:cNvPr id="474" name="Group 21"/>
            <p:cNvGrpSpPr/>
            <p:nvPr/>
          </p:nvGrpSpPr>
          <p:grpSpPr>
            <a:xfrm>
              <a:off x="8204317" y="4331659"/>
              <a:ext cx="464344" cy="465138"/>
              <a:chOff x="8204317" y="3973834"/>
              <a:chExt cx="464344" cy="465138"/>
            </a:xfrm>
            <a:grpFill/>
          </p:grpSpPr>
          <p:sp>
            <p:nvSpPr>
              <p:cNvPr id="475" name="AutoShape 33"/>
              <p:cNvSpPr/>
              <p:nvPr/>
            </p:nvSpPr>
            <p:spPr bwMode="auto">
              <a:xfrm>
                <a:off x="8204317" y="4148459"/>
                <a:ext cx="464344" cy="290513"/>
              </a:xfrm>
              <a:custGeom>
                <a:avLst/>
                <a:gdLst>
                  <a:gd name="T0" fmla="*/ 10752 w 21505"/>
                  <a:gd name="T1" fmla="*/ 10800 h 21600"/>
                  <a:gd name="T2" fmla="*/ 10752 w 21505"/>
                  <a:gd name="T3" fmla="*/ 10800 h 21600"/>
                  <a:gd name="T4" fmla="*/ 10752 w 21505"/>
                  <a:gd name="T5" fmla="*/ 10800 h 21600"/>
                  <a:gd name="T6" fmla="*/ 10752 w 21505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05" h="21600">
                    <a:moveTo>
                      <a:pt x="17472" y="17279"/>
                    </a:moveTo>
                    <a:lnTo>
                      <a:pt x="17472" y="18899"/>
                    </a:lnTo>
                    <a:cubicBezTo>
                      <a:pt x="17472" y="19198"/>
                      <a:pt x="17321" y="19439"/>
                      <a:pt x="17136" y="19439"/>
                    </a:cubicBezTo>
                    <a:lnTo>
                      <a:pt x="4368" y="19439"/>
                    </a:lnTo>
                    <a:cubicBezTo>
                      <a:pt x="4182" y="19439"/>
                      <a:pt x="4032" y="19198"/>
                      <a:pt x="4032" y="18899"/>
                    </a:cubicBezTo>
                    <a:lnTo>
                      <a:pt x="4032" y="17279"/>
                    </a:lnTo>
                    <a:lnTo>
                      <a:pt x="1344" y="12419"/>
                    </a:lnTo>
                    <a:cubicBezTo>
                      <a:pt x="1344" y="12121"/>
                      <a:pt x="1494" y="11879"/>
                      <a:pt x="1680" y="11879"/>
                    </a:cubicBezTo>
                    <a:lnTo>
                      <a:pt x="3360" y="11879"/>
                    </a:lnTo>
                    <a:lnTo>
                      <a:pt x="4032" y="11879"/>
                    </a:lnTo>
                    <a:lnTo>
                      <a:pt x="4704" y="11879"/>
                    </a:lnTo>
                    <a:lnTo>
                      <a:pt x="5376" y="11879"/>
                    </a:lnTo>
                    <a:lnTo>
                      <a:pt x="6048" y="11879"/>
                    </a:lnTo>
                    <a:lnTo>
                      <a:pt x="6720" y="11879"/>
                    </a:lnTo>
                    <a:lnTo>
                      <a:pt x="7392" y="11879"/>
                    </a:lnTo>
                    <a:lnTo>
                      <a:pt x="8064" y="11879"/>
                    </a:lnTo>
                    <a:lnTo>
                      <a:pt x="8736" y="11879"/>
                    </a:lnTo>
                    <a:lnTo>
                      <a:pt x="12768" y="11879"/>
                    </a:lnTo>
                    <a:lnTo>
                      <a:pt x="13440" y="11879"/>
                    </a:lnTo>
                    <a:lnTo>
                      <a:pt x="14112" y="11879"/>
                    </a:lnTo>
                    <a:lnTo>
                      <a:pt x="14784" y="11879"/>
                    </a:lnTo>
                    <a:lnTo>
                      <a:pt x="15456" y="11879"/>
                    </a:lnTo>
                    <a:lnTo>
                      <a:pt x="16128" y="11879"/>
                    </a:lnTo>
                    <a:lnTo>
                      <a:pt x="16800" y="11879"/>
                    </a:lnTo>
                    <a:lnTo>
                      <a:pt x="17472" y="11879"/>
                    </a:lnTo>
                    <a:lnTo>
                      <a:pt x="18144" y="11879"/>
                    </a:lnTo>
                    <a:lnTo>
                      <a:pt x="19824" y="11879"/>
                    </a:lnTo>
                    <a:cubicBezTo>
                      <a:pt x="20009" y="11879"/>
                      <a:pt x="20160" y="12121"/>
                      <a:pt x="20160" y="12419"/>
                    </a:cubicBezTo>
                    <a:cubicBezTo>
                      <a:pt x="20160" y="12419"/>
                      <a:pt x="17472" y="17279"/>
                      <a:pt x="17472" y="17279"/>
                    </a:cubicBezTo>
                    <a:close/>
                    <a:moveTo>
                      <a:pt x="10752" y="4320"/>
                    </a:moveTo>
                    <a:cubicBezTo>
                      <a:pt x="8625" y="4320"/>
                      <a:pt x="6826" y="6601"/>
                      <a:pt x="6246" y="9719"/>
                    </a:cubicBezTo>
                    <a:lnTo>
                      <a:pt x="5552" y="9719"/>
                    </a:lnTo>
                    <a:cubicBezTo>
                      <a:pt x="6152" y="6000"/>
                      <a:pt x="8252" y="3239"/>
                      <a:pt x="10752" y="3239"/>
                    </a:cubicBezTo>
                    <a:cubicBezTo>
                      <a:pt x="12934" y="3239"/>
                      <a:pt x="14813" y="5344"/>
                      <a:pt x="15654" y="8353"/>
                    </a:cubicBezTo>
                    <a:lnTo>
                      <a:pt x="15054" y="8835"/>
                    </a:lnTo>
                    <a:cubicBezTo>
                      <a:pt x="14323" y="6180"/>
                      <a:pt x="12671" y="4320"/>
                      <a:pt x="10752" y="4320"/>
                    </a:cubicBezTo>
                    <a:moveTo>
                      <a:pt x="10752" y="8639"/>
                    </a:moveTo>
                    <a:cubicBezTo>
                      <a:pt x="10158" y="8639"/>
                      <a:pt x="9630" y="9061"/>
                      <a:pt x="9260" y="9719"/>
                    </a:cubicBezTo>
                    <a:lnTo>
                      <a:pt x="8437" y="9719"/>
                    </a:lnTo>
                    <a:cubicBezTo>
                      <a:pt x="8904" y="8435"/>
                      <a:pt x="9761" y="7560"/>
                      <a:pt x="10752" y="7560"/>
                    </a:cubicBezTo>
                    <a:cubicBezTo>
                      <a:pt x="11742" y="7560"/>
                      <a:pt x="12600" y="8435"/>
                      <a:pt x="13066" y="9719"/>
                    </a:cubicBezTo>
                    <a:lnTo>
                      <a:pt x="12244" y="9719"/>
                    </a:lnTo>
                    <a:cubicBezTo>
                      <a:pt x="11874" y="9061"/>
                      <a:pt x="11345" y="8639"/>
                      <a:pt x="10752" y="8639"/>
                    </a:cubicBezTo>
                    <a:moveTo>
                      <a:pt x="13827" y="9719"/>
                    </a:moveTo>
                    <a:cubicBezTo>
                      <a:pt x="13307" y="7816"/>
                      <a:pt x="12126" y="6479"/>
                      <a:pt x="10752" y="6479"/>
                    </a:cubicBezTo>
                    <a:cubicBezTo>
                      <a:pt x="9378" y="6479"/>
                      <a:pt x="8197" y="7816"/>
                      <a:pt x="7676" y="9719"/>
                    </a:cubicBezTo>
                    <a:lnTo>
                      <a:pt x="6955" y="9719"/>
                    </a:lnTo>
                    <a:cubicBezTo>
                      <a:pt x="7510" y="7207"/>
                      <a:pt x="9001" y="5400"/>
                      <a:pt x="10752" y="5400"/>
                    </a:cubicBezTo>
                    <a:cubicBezTo>
                      <a:pt x="12409" y="5400"/>
                      <a:pt x="13834" y="7015"/>
                      <a:pt x="14454" y="9317"/>
                    </a:cubicBezTo>
                    <a:lnTo>
                      <a:pt x="13953" y="9719"/>
                    </a:lnTo>
                    <a:cubicBezTo>
                      <a:pt x="13953" y="9719"/>
                      <a:pt x="13827" y="9719"/>
                      <a:pt x="13827" y="9719"/>
                    </a:cubicBezTo>
                    <a:close/>
                    <a:moveTo>
                      <a:pt x="10752" y="1080"/>
                    </a:moveTo>
                    <a:cubicBezTo>
                      <a:pt x="13459" y="1080"/>
                      <a:pt x="15792" y="3672"/>
                      <a:pt x="16856" y="7388"/>
                    </a:cubicBezTo>
                    <a:lnTo>
                      <a:pt x="16256" y="7869"/>
                    </a:lnTo>
                    <a:cubicBezTo>
                      <a:pt x="15305" y="4504"/>
                      <a:pt x="13201" y="2160"/>
                      <a:pt x="10752" y="2160"/>
                    </a:cubicBezTo>
                    <a:cubicBezTo>
                      <a:pt x="7874" y="2160"/>
                      <a:pt x="5470" y="5392"/>
                      <a:pt x="4858" y="9719"/>
                    </a:cubicBezTo>
                    <a:lnTo>
                      <a:pt x="4167" y="9719"/>
                    </a:lnTo>
                    <a:cubicBezTo>
                      <a:pt x="4792" y="4796"/>
                      <a:pt x="7507" y="1080"/>
                      <a:pt x="10752" y="1080"/>
                    </a:cubicBezTo>
                    <a:moveTo>
                      <a:pt x="17336" y="9719"/>
                    </a:moveTo>
                    <a:lnTo>
                      <a:pt x="16958" y="9719"/>
                    </a:lnTo>
                    <a:lnTo>
                      <a:pt x="17294" y="9449"/>
                    </a:lnTo>
                    <a:cubicBezTo>
                      <a:pt x="17307" y="9540"/>
                      <a:pt x="17325" y="9628"/>
                      <a:pt x="17336" y="9719"/>
                    </a:cubicBezTo>
                    <a:moveTo>
                      <a:pt x="19824" y="9719"/>
                    </a:moveTo>
                    <a:lnTo>
                      <a:pt x="18016" y="9719"/>
                    </a:lnTo>
                    <a:cubicBezTo>
                      <a:pt x="17986" y="9461"/>
                      <a:pt x="17948" y="9209"/>
                      <a:pt x="17908" y="8957"/>
                    </a:cubicBezTo>
                    <a:lnTo>
                      <a:pt x="21132" y="6366"/>
                    </a:lnTo>
                    <a:cubicBezTo>
                      <a:pt x="21464" y="6099"/>
                      <a:pt x="21599" y="5450"/>
                      <a:pt x="21433" y="4916"/>
                    </a:cubicBezTo>
                    <a:cubicBezTo>
                      <a:pt x="21267" y="4383"/>
                      <a:pt x="20864" y="4169"/>
                      <a:pt x="20532" y="4433"/>
                    </a:cubicBezTo>
                    <a:lnTo>
                      <a:pt x="17456" y="6905"/>
                    </a:lnTo>
                    <a:cubicBezTo>
                      <a:pt x="16282" y="2836"/>
                      <a:pt x="13721" y="0"/>
                      <a:pt x="10752" y="0"/>
                    </a:cubicBezTo>
                    <a:cubicBezTo>
                      <a:pt x="7135" y="0"/>
                      <a:pt x="4122" y="4198"/>
                      <a:pt x="3488" y="9719"/>
                    </a:cubicBezTo>
                    <a:lnTo>
                      <a:pt x="1680" y="9719"/>
                    </a:lnTo>
                    <a:cubicBezTo>
                      <a:pt x="754" y="9719"/>
                      <a:pt x="0" y="10930"/>
                      <a:pt x="0" y="12419"/>
                    </a:cubicBezTo>
                    <a:cubicBezTo>
                      <a:pt x="0" y="12949"/>
                      <a:pt x="121" y="13459"/>
                      <a:pt x="339" y="13855"/>
                    </a:cubicBezTo>
                    <a:lnTo>
                      <a:pt x="2688" y="18101"/>
                    </a:lnTo>
                    <a:lnTo>
                      <a:pt x="2688" y="18899"/>
                    </a:lnTo>
                    <a:cubicBezTo>
                      <a:pt x="2688" y="20389"/>
                      <a:pt x="3442" y="21599"/>
                      <a:pt x="4368" y="21599"/>
                    </a:cubicBezTo>
                    <a:lnTo>
                      <a:pt x="17136" y="21599"/>
                    </a:lnTo>
                    <a:cubicBezTo>
                      <a:pt x="18062" y="21599"/>
                      <a:pt x="18816" y="20389"/>
                      <a:pt x="18816" y="18899"/>
                    </a:cubicBezTo>
                    <a:lnTo>
                      <a:pt x="18816" y="18101"/>
                    </a:lnTo>
                    <a:lnTo>
                      <a:pt x="21165" y="13855"/>
                    </a:lnTo>
                    <a:cubicBezTo>
                      <a:pt x="21383" y="13459"/>
                      <a:pt x="21504" y="12949"/>
                      <a:pt x="21504" y="12419"/>
                    </a:cubicBezTo>
                    <a:cubicBezTo>
                      <a:pt x="21504" y="10930"/>
                      <a:pt x="20750" y="9719"/>
                      <a:pt x="19824" y="971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76" name="AutoShape 34"/>
              <p:cNvSpPr/>
              <p:nvPr/>
            </p:nvSpPr>
            <p:spPr bwMode="auto">
              <a:xfrm>
                <a:off x="8320204" y="4032572"/>
                <a:ext cx="33338" cy="108744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47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6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1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77" name="AutoShape 35"/>
              <p:cNvSpPr/>
              <p:nvPr/>
            </p:nvSpPr>
            <p:spPr bwMode="auto">
              <a:xfrm>
                <a:off x="8494829" y="4032572"/>
                <a:ext cx="32544" cy="108744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50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6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1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78" name="AutoShape 36"/>
              <p:cNvSpPr/>
              <p:nvPr/>
            </p:nvSpPr>
            <p:spPr bwMode="auto">
              <a:xfrm>
                <a:off x="8421804" y="3973834"/>
                <a:ext cx="33338" cy="109538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50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9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5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479" name="Group 22"/>
            <p:cNvGrpSpPr/>
            <p:nvPr/>
          </p:nvGrpSpPr>
          <p:grpSpPr>
            <a:xfrm>
              <a:off x="7275629" y="4331659"/>
              <a:ext cx="464344" cy="465138"/>
              <a:chOff x="7275629" y="3973834"/>
              <a:chExt cx="464344" cy="465138"/>
            </a:xfrm>
            <a:grpFill/>
          </p:grpSpPr>
          <p:sp>
            <p:nvSpPr>
              <p:cNvPr id="480" name="AutoShape 37"/>
              <p:cNvSpPr/>
              <p:nvPr/>
            </p:nvSpPr>
            <p:spPr bwMode="auto">
              <a:xfrm>
                <a:off x="7275629" y="401749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81" name="AutoShape 38"/>
              <p:cNvSpPr/>
              <p:nvPr/>
            </p:nvSpPr>
            <p:spPr bwMode="auto">
              <a:xfrm>
                <a:off x="7478829" y="420640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82" name="AutoShape 39"/>
              <p:cNvSpPr/>
              <p:nvPr/>
            </p:nvSpPr>
            <p:spPr bwMode="auto">
              <a:xfrm>
                <a:off x="7667742" y="397383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83" name="AutoShape 40"/>
              <p:cNvSpPr/>
              <p:nvPr/>
            </p:nvSpPr>
            <p:spPr bwMode="auto">
              <a:xfrm>
                <a:off x="7391517" y="419211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84" name="AutoShape 41"/>
              <p:cNvSpPr/>
              <p:nvPr/>
            </p:nvSpPr>
            <p:spPr bwMode="auto">
              <a:xfrm>
                <a:off x="7449460" y="429371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85" name="AutoShape 42"/>
              <p:cNvSpPr/>
              <p:nvPr/>
            </p:nvSpPr>
            <p:spPr bwMode="auto">
              <a:xfrm>
                <a:off x="7682029" y="407543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490" name="AutoShape 46"/>
            <p:cNvSpPr/>
            <p:nvPr/>
          </p:nvSpPr>
          <p:spPr bwMode="auto">
            <a:xfrm>
              <a:off x="10991173" y="3402972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491" name="AutoShape 47"/>
            <p:cNvSpPr/>
            <p:nvPr/>
          </p:nvSpPr>
          <p:spPr bwMode="auto">
            <a:xfrm>
              <a:off x="10062485" y="3402972"/>
              <a:ext cx="464344" cy="464344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grpSp>
          <p:nvGrpSpPr>
            <p:cNvPr id="492" name="Group 26"/>
            <p:cNvGrpSpPr/>
            <p:nvPr/>
          </p:nvGrpSpPr>
          <p:grpSpPr>
            <a:xfrm>
              <a:off x="9162373" y="3402972"/>
              <a:ext cx="406400" cy="464344"/>
              <a:chOff x="9162373" y="3045147"/>
              <a:chExt cx="406400" cy="464344"/>
            </a:xfrm>
            <a:grpFill/>
          </p:grpSpPr>
          <p:sp>
            <p:nvSpPr>
              <p:cNvPr id="493" name="AutoShape 48"/>
              <p:cNvSpPr/>
              <p:nvPr/>
            </p:nvSpPr>
            <p:spPr bwMode="auto">
              <a:xfrm>
                <a:off x="9162373" y="3045147"/>
                <a:ext cx="406400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425"/>
                    </a:moveTo>
                    <a:cubicBezTo>
                      <a:pt x="5687" y="7425"/>
                      <a:pt x="1542" y="6064"/>
                      <a:pt x="1542" y="4387"/>
                    </a:cubicBezTo>
                    <a:cubicBezTo>
                      <a:pt x="1542" y="2709"/>
                      <a:pt x="5687" y="1350"/>
                      <a:pt x="10800" y="1350"/>
                    </a:cubicBezTo>
                    <a:cubicBezTo>
                      <a:pt x="15912" y="1350"/>
                      <a:pt x="20057" y="2709"/>
                      <a:pt x="20057" y="4387"/>
                    </a:cubicBezTo>
                    <a:cubicBezTo>
                      <a:pt x="20057" y="6064"/>
                      <a:pt x="15912" y="7425"/>
                      <a:pt x="10800" y="7425"/>
                    </a:cubicBezTo>
                    <a:moveTo>
                      <a:pt x="20057" y="9112"/>
                    </a:moveTo>
                    <a:lnTo>
                      <a:pt x="20054" y="9112"/>
                    </a:lnTo>
                    <a:cubicBezTo>
                      <a:pt x="20054" y="9119"/>
                      <a:pt x="20057" y="9127"/>
                      <a:pt x="20057" y="9133"/>
                    </a:cubicBezTo>
                    <a:cubicBezTo>
                      <a:pt x="20057" y="10800"/>
                      <a:pt x="15912" y="12150"/>
                      <a:pt x="10800" y="12150"/>
                    </a:cubicBezTo>
                    <a:cubicBezTo>
                      <a:pt x="5687" y="12150"/>
                      <a:pt x="1542" y="10800"/>
                      <a:pt x="1542" y="9133"/>
                    </a:cubicBezTo>
                    <a:cubicBezTo>
                      <a:pt x="1542" y="9127"/>
                      <a:pt x="1545" y="9119"/>
                      <a:pt x="1545" y="9112"/>
                    </a:cubicBezTo>
                    <a:lnTo>
                      <a:pt x="1542" y="9112"/>
                    </a:lnTo>
                    <a:lnTo>
                      <a:pt x="1542" y="6793"/>
                    </a:lnTo>
                    <a:cubicBezTo>
                      <a:pt x="3564" y="8140"/>
                      <a:pt x="7271" y="8774"/>
                      <a:pt x="10800" y="8774"/>
                    </a:cubicBezTo>
                    <a:cubicBezTo>
                      <a:pt x="14328" y="8774"/>
                      <a:pt x="18035" y="8140"/>
                      <a:pt x="20057" y="6793"/>
                    </a:cubicBezTo>
                    <a:cubicBezTo>
                      <a:pt x="20057" y="6793"/>
                      <a:pt x="20057" y="9112"/>
                      <a:pt x="20057" y="9112"/>
                    </a:cubicBezTo>
                    <a:close/>
                    <a:moveTo>
                      <a:pt x="20057" y="13162"/>
                    </a:moveTo>
                    <a:lnTo>
                      <a:pt x="20054" y="13162"/>
                    </a:lnTo>
                    <a:cubicBezTo>
                      <a:pt x="20054" y="13169"/>
                      <a:pt x="20057" y="13177"/>
                      <a:pt x="20057" y="13183"/>
                    </a:cubicBezTo>
                    <a:cubicBezTo>
                      <a:pt x="20057" y="14850"/>
                      <a:pt x="15912" y="16200"/>
                      <a:pt x="10800" y="16200"/>
                    </a:cubicBezTo>
                    <a:cubicBezTo>
                      <a:pt x="5687" y="16200"/>
                      <a:pt x="1542" y="14850"/>
                      <a:pt x="1542" y="13183"/>
                    </a:cubicBezTo>
                    <a:cubicBezTo>
                      <a:pt x="1542" y="13177"/>
                      <a:pt x="1545" y="13169"/>
                      <a:pt x="1545" y="13162"/>
                    </a:cubicBezTo>
                    <a:lnTo>
                      <a:pt x="1542" y="13162"/>
                    </a:lnTo>
                    <a:lnTo>
                      <a:pt x="1542" y="10640"/>
                    </a:lnTo>
                    <a:cubicBezTo>
                      <a:pt x="3136" y="12077"/>
                      <a:pt x="6982" y="12825"/>
                      <a:pt x="10800" y="12825"/>
                    </a:cubicBezTo>
                    <a:cubicBezTo>
                      <a:pt x="14617" y="12825"/>
                      <a:pt x="18463" y="12077"/>
                      <a:pt x="20057" y="10640"/>
                    </a:cubicBezTo>
                    <a:cubicBezTo>
                      <a:pt x="20057" y="10640"/>
                      <a:pt x="20057" y="13162"/>
                      <a:pt x="20057" y="13162"/>
                    </a:cubicBezTo>
                    <a:close/>
                    <a:moveTo>
                      <a:pt x="20057" y="17212"/>
                    </a:moveTo>
                    <a:cubicBezTo>
                      <a:pt x="20057" y="18889"/>
                      <a:pt x="15912" y="20249"/>
                      <a:pt x="10800" y="20249"/>
                    </a:cubicBezTo>
                    <a:cubicBezTo>
                      <a:pt x="5687" y="20249"/>
                      <a:pt x="1542" y="18889"/>
                      <a:pt x="1542" y="17212"/>
                    </a:cubicBezTo>
                    <a:lnTo>
                      <a:pt x="1542" y="14690"/>
                    </a:lnTo>
                    <a:cubicBezTo>
                      <a:pt x="3136" y="16127"/>
                      <a:pt x="6982" y="16875"/>
                      <a:pt x="10800" y="16875"/>
                    </a:cubicBezTo>
                    <a:cubicBezTo>
                      <a:pt x="14617" y="16875"/>
                      <a:pt x="18463" y="16127"/>
                      <a:pt x="20057" y="14690"/>
                    </a:cubicBezTo>
                    <a:cubicBezTo>
                      <a:pt x="20057" y="14690"/>
                      <a:pt x="20057" y="17212"/>
                      <a:pt x="20057" y="17212"/>
                    </a:cubicBezTo>
                    <a:close/>
                    <a:moveTo>
                      <a:pt x="10800" y="0"/>
                    </a:moveTo>
                    <a:cubicBezTo>
                      <a:pt x="5598" y="0"/>
                      <a:pt x="0" y="1372"/>
                      <a:pt x="0" y="4387"/>
                    </a:cubicBezTo>
                    <a:lnTo>
                      <a:pt x="0" y="17212"/>
                    </a:lnTo>
                    <a:cubicBezTo>
                      <a:pt x="0" y="20226"/>
                      <a:pt x="5598" y="21599"/>
                      <a:pt x="10800" y="21599"/>
                    </a:cubicBezTo>
                    <a:cubicBezTo>
                      <a:pt x="16001" y="21599"/>
                      <a:pt x="21599" y="20226"/>
                      <a:pt x="21599" y="17212"/>
                    </a:cubicBezTo>
                    <a:lnTo>
                      <a:pt x="21599" y="4387"/>
                    </a:lnTo>
                    <a:cubicBezTo>
                      <a:pt x="21599" y="1372"/>
                      <a:pt x="1600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94" name="AutoShape 49"/>
              <p:cNvSpPr/>
              <p:nvPr/>
            </p:nvSpPr>
            <p:spPr bwMode="auto">
              <a:xfrm>
                <a:off x="9481460" y="3407890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95" name="AutoShape 50"/>
              <p:cNvSpPr/>
              <p:nvPr/>
            </p:nvSpPr>
            <p:spPr bwMode="auto">
              <a:xfrm>
                <a:off x="9481460" y="3320578"/>
                <a:ext cx="29369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96" name="AutoShape 51"/>
              <p:cNvSpPr/>
              <p:nvPr/>
            </p:nvSpPr>
            <p:spPr bwMode="auto">
              <a:xfrm>
                <a:off x="9481460" y="3233265"/>
                <a:ext cx="29369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497" name="Group 27"/>
            <p:cNvGrpSpPr/>
            <p:nvPr/>
          </p:nvGrpSpPr>
          <p:grpSpPr>
            <a:xfrm>
              <a:off x="8204317" y="3402972"/>
              <a:ext cx="464344" cy="464344"/>
              <a:chOff x="8216107" y="2577307"/>
              <a:chExt cx="464344" cy="464344"/>
            </a:xfrm>
            <a:grpFill/>
          </p:grpSpPr>
          <p:sp>
            <p:nvSpPr>
              <p:cNvPr id="498" name="AutoShape 52"/>
              <p:cNvSpPr/>
              <p:nvPr/>
            </p:nvSpPr>
            <p:spPr bwMode="auto">
              <a:xfrm>
                <a:off x="8216107" y="2577307"/>
                <a:ext cx="464344" cy="464344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499" name="AutoShape 53"/>
              <p:cNvSpPr/>
              <p:nvPr/>
            </p:nvSpPr>
            <p:spPr bwMode="auto">
              <a:xfrm>
                <a:off x="8390732" y="2736850"/>
                <a:ext cx="125413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00" name="AutoShape 54"/>
              <p:cNvSpPr/>
              <p:nvPr/>
            </p:nvSpPr>
            <p:spPr bwMode="auto">
              <a:xfrm>
                <a:off x="8375650" y="2896394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01" name="AutoShape 55"/>
              <p:cNvSpPr/>
              <p:nvPr/>
            </p:nvSpPr>
            <p:spPr bwMode="auto">
              <a:xfrm>
                <a:off x="8448675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502" name="Group 28"/>
            <p:cNvGrpSpPr/>
            <p:nvPr/>
          </p:nvGrpSpPr>
          <p:grpSpPr>
            <a:xfrm>
              <a:off x="7275629" y="3402972"/>
              <a:ext cx="464344" cy="464344"/>
              <a:chOff x="7275629" y="3045147"/>
              <a:chExt cx="464344" cy="464344"/>
            </a:xfrm>
            <a:grpFill/>
          </p:grpSpPr>
          <p:sp>
            <p:nvSpPr>
              <p:cNvPr id="503" name="AutoShape 56"/>
              <p:cNvSpPr/>
              <p:nvPr/>
            </p:nvSpPr>
            <p:spPr bwMode="auto">
              <a:xfrm>
                <a:off x="7275629" y="304514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04" name="AutoShape 57"/>
              <p:cNvSpPr/>
              <p:nvPr/>
            </p:nvSpPr>
            <p:spPr bwMode="auto">
              <a:xfrm>
                <a:off x="7594717" y="304514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05" name="AutoShape 58"/>
              <p:cNvSpPr/>
              <p:nvPr/>
            </p:nvSpPr>
            <p:spPr bwMode="auto">
              <a:xfrm>
                <a:off x="7435173" y="304514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507" name="Group 30"/>
            <p:cNvGrpSpPr/>
            <p:nvPr/>
          </p:nvGrpSpPr>
          <p:grpSpPr>
            <a:xfrm>
              <a:off x="11078485" y="2473490"/>
              <a:ext cx="319088" cy="464344"/>
              <a:chOff x="11078485" y="2115665"/>
              <a:chExt cx="319088" cy="464344"/>
            </a:xfrm>
            <a:grpFill/>
          </p:grpSpPr>
          <p:sp>
            <p:nvSpPr>
              <p:cNvPr id="508" name="AutoShape 60"/>
              <p:cNvSpPr/>
              <p:nvPr/>
            </p:nvSpPr>
            <p:spPr bwMode="auto">
              <a:xfrm>
                <a:off x="11209454" y="2245840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19"/>
                      <a:pt x="16769" y="0"/>
                      <a:pt x="10800" y="0"/>
                    </a:cubicBezTo>
                    <a:cubicBezTo>
                      <a:pt x="4830" y="0"/>
                      <a:pt x="0" y="4819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09" name="AutoShape 61"/>
              <p:cNvSpPr/>
              <p:nvPr/>
            </p:nvSpPr>
            <p:spPr bwMode="auto">
              <a:xfrm>
                <a:off x="11209454" y="2420465"/>
                <a:ext cx="28575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10" name="AutoShape 62"/>
              <p:cNvSpPr/>
              <p:nvPr/>
            </p:nvSpPr>
            <p:spPr bwMode="auto">
              <a:xfrm>
                <a:off x="11122142" y="2333153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0" y="0"/>
                      <a:pt x="0" y="4819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19"/>
                      <a:pt x="16769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11" name="AutoShape 63"/>
              <p:cNvSpPr/>
              <p:nvPr/>
            </p:nvSpPr>
            <p:spPr bwMode="auto">
              <a:xfrm>
                <a:off x="11295973" y="2333153"/>
                <a:ext cx="29369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16769"/>
                      <a:pt x="4830" y="21599"/>
                      <a:pt x="10800" y="21599"/>
                    </a:cubicBez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19"/>
                      <a:pt x="16769" y="0"/>
                      <a:pt x="10800" y="0"/>
                    </a:cubicBezTo>
                    <a:cubicBezTo>
                      <a:pt x="4830" y="0"/>
                      <a:pt x="0" y="4819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12" name="AutoShape 64"/>
              <p:cNvSpPr/>
              <p:nvPr/>
            </p:nvSpPr>
            <p:spPr bwMode="auto">
              <a:xfrm>
                <a:off x="11150717" y="2391097"/>
                <a:ext cx="29369" cy="29369"/>
              </a:xfrm>
              <a:custGeom>
                <a:avLst/>
                <a:gdLst>
                  <a:gd name="T0" fmla="+- 0 10802 965"/>
                  <a:gd name="T1" fmla="*/ T0 w 19675"/>
                  <a:gd name="T2" fmla="+- 0 10800 961"/>
                  <a:gd name="T3" fmla="*/ 10800 h 19678"/>
                  <a:gd name="T4" fmla="+- 0 10802 965"/>
                  <a:gd name="T5" fmla="*/ T4 w 19675"/>
                  <a:gd name="T6" fmla="+- 0 10800 961"/>
                  <a:gd name="T7" fmla="*/ 10800 h 19678"/>
                  <a:gd name="T8" fmla="+- 0 10802 965"/>
                  <a:gd name="T9" fmla="*/ T8 w 19675"/>
                  <a:gd name="T10" fmla="+- 0 10800 961"/>
                  <a:gd name="T11" fmla="*/ 10800 h 19678"/>
                  <a:gd name="T12" fmla="+- 0 10802 965"/>
                  <a:gd name="T13" fmla="*/ T12 w 19675"/>
                  <a:gd name="T14" fmla="+- 0 10800 961"/>
                  <a:gd name="T15" fmla="*/ 10800 h 1967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5" h="19678">
                    <a:moveTo>
                      <a:pt x="2894" y="2882"/>
                    </a:moveTo>
                    <a:cubicBezTo>
                      <a:pt x="-965" y="6725"/>
                      <a:pt x="-965" y="12952"/>
                      <a:pt x="2894" y="16795"/>
                    </a:cubicBezTo>
                    <a:cubicBezTo>
                      <a:pt x="6734" y="20638"/>
                      <a:pt x="12935" y="20638"/>
                      <a:pt x="16794" y="16795"/>
                    </a:cubicBezTo>
                    <a:cubicBezTo>
                      <a:pt x="20634" y="12952"/>
                      <a:pt x="20634" y="6725"/>
                      <a:pt x="16794" y="2882"/>
                    </a:cubicBezTo>
                    <a:cubicBezTo>
                      <a:pt x="12935" y="-961"/>
                      <a:pt x="6734" y="-961"/>
                      <a:pt x="2894" y="288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13" name="AutoShape 65"/>
              <p:cNvSpPr/>
              <p:nvPr/>
            </p:nvSpPr>
            <p:spPr bwMode="auto">
              <a:xfrm>
                <a:off x="11150717" y="2275209"/>
                <a:ext cx="29369" cy="29369"/>
              </a:xfrm>
              <a:custGeom>
                <a:avLst/>
                <a:gdLst>
                  <a:gd name="T0" fmla="+- 0 10801 962"/>
                  <a:gd name="T1" fmla="*/ T0 w 19678"/>
                  <a:gd name="T2" fmla="+- 0 10801 965"/>
                  <a:gd name="T3" fmla="*/ 10801 h 19673"/>
                  <a:gd name="T4" fmla="+- 0 10801 962"/>
                  <a:gd name="T5" fmla="*/ T4 w 19678"/>
                  <a:gd name="T6" fmla="+- 0 10801 965"/>
                  <a:gd name="T7" fmla="*/ 10801 h 19673"/>
                  <a:gd name="T8" fmla="+- 0 10801 962"/>
                  <a:gd name="T9" fmla="*/ T8 w 19678"/>
                  <a:gd name="T10" fmla="+- 0 10801 965"/>
                  <a:gd name="T11" fmla="*/ 10801 h 19673"/>
                  <a:gd name="T12" fmla="+- 0 10801 962"/>
                  <a:gd name="T13" fmla="*/ T12 w 19678"/>
                  <a:gd name="T14" fmla="+- 0 10801 965"/>
                  <a:gd name="T15" fmla="*/ 10801 h 1967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8" h="19673">
                    <a:moveTo>
                      <a:pt x="2897" y="2894"/>
                    </a:moveTo>
                    <a:cubicBezTo>
                      <a:pt x="-962" y="6734"/>
                      <a:pt x="-962" y="12935"/>
                      <a:pt x="2877" y="16785"/>
                    </a:cubicBezTo>
                    <a:cubicBezTo>
                      <a:pt x="6737" y="20635"/>
                      <a:pt x="12938" y="20635"/>
                      <a:pt x="16797" y="16785"/>
                    </a:cubicBezTo>
                    <a:cubicBezTo>
                      <a:pt x="20638" y="12935"/>
                      <a:pt x="20638" y="6734"/>
                      <a:pt x="16797" y="2894"/>
                    </a:cubicBezTo>
                    <a:cubicBezTo>
                      <a:pt x="12938" y="-965"/>
                      <a:pt x="6737" y="-965"/>
                      <a:pt x="2897" y="289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14" name="AutoShape 66"/>
              <p:cNvSpPr/>
              <p:nvPr/>
            </p:nvSpPr>
            <p:spPr bwMode="auto">
              <a:xfrm>
                <a:off x="11267398" y="2391097"/>
                <a:ext cx="28575" cy="29369"/>
              </a:xfrm>
              <a:custGeom>
                <a:avLst/>
                <a:gdLst>
                  <a:gd name="T0" fmla="+- 0 10800 961"/>
                  <a:gd name="T1" fmla="*/ T0 w 19678"/>
                  <a:gd name="T2" fmla="+- 0 10800 961"/>
                  <a:gd name="T3" fmla="*/ 10800 h 19678"/>
                  <a:gd name="T4" fmla="+- 0 10800 961"/>
                  <a:gd name="T5" fmla="*/ T4 w 19678"/>
                  <a:gd name="T6" fmla="+- 0 10800 961"/>
                  <a:gd name="T7" fmla="*/ 10800 h 19678"/>
                  <a:gd name="T8" fmla="+- 0 10800 961"/>
                  <a:gd name="T9" fmla="*/ T8 w 19678"/>
                  <a:gd name="T10" fmla="+- 0 10800 961"/>
                  <a:gd name="T11" fmla="*/ 10800 h 19678"/>
                  <a:gd name="T12" fmla="+- 0 10800 961"/>
                  <a:gd name="T13" fmla="*/ T12 w 19678"/>
                  <a:gd name="T14" fmla="+- 0 10800 961"/>
                  <a:gd name="T15" fmla="*/ 10800 h 1967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8" h="19678">
                    <a:moveTo>
                      <a:pt x="2882" y="2882"/>
                    </a:moveTo>
                    <a:cubicBezTo>
                      <a:pt x="-961" y="6725"/>
                      <a:pt x="-961" y="12952"/>
                      <a:pt x="2882" y="16795"/>
                    </a:cubicBezTo>
                    <a:cubicBezTo>
                      <a:pt x="6725" y="20638"/>
                      <a:pt x="12952" y="20638"/>
                      <a:pt x="16795" y="16795"/>
                    </a:cubicBezTo>
                    <a:cubicBezTo>
                      <a:pt x="20639" y="12952"/>
                      <a:pt x="20639" y="6725"/>
                      <a:pt x="16795" y="2882"/>
                    </a:cubicBezTo>
                    <a:cubicBezTo>
                      <a:pt x="12952" y="-961"/>
                      <a:pt x="6725" y="-961"/>
                      <a:pt x="2882" y="288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15" name="AutoShape 67"/>
              <p:cNvSpPr/>
              <p:nvPr/>
            </p:nvSpPr>
            <p:spPr bwMode="auto">
              <a:xfrm>
                <a:off x="11078485" y="2115665"/>
                <a:ext cx="31908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818" y="16200"/>
                    </a:moveTo>
                    <a:cubicBezTo>
                      <a:pt x="5486" y="16200"/>
                      <a:pt x="1963" y="13776"/>
                      <a:pt x="1963" y="10800"/>
                    </a:cubicBezTo>
                    <a:cubicBezTo>
                      <a:pt x="1963" y="7821"/>
                      <a:pt x="5486" y="5400"/>
                      <a:pt x="9818" y="5400"/>
                    </a:cubicBezTo>
                    <a:cubicBezTo>
                      <a:pt x="14148" y="5400"/>
                      <a:pt x="17672" y="7821"/>
                      <a:pt x="17672" y="10800"/>
                    </a:cubicBezTo>
                    <a:cubicBezTo>
                      <a:pt x="17672" y="13776"/>
                      <a:pt x="14148" y="16200"/>
                      <a:pt x="9818" y="16200"/>
                    </a:cubicBezTo>
                    <a:moveTo>
                      <a:pt x="13745" y="20249"/>
                    </a:moveTo>
                    <a:lnTo>
                      <a:pt x="5890" y="20249"/>
                    </a:lnTo>
                    <a:lnTo>
                      <a:pt x="4909" y="16613"/>
                    </a:lnTo>
                    <a:cubicBezTo>
                      <a:pt x="6358" y="17192"/>
                      <a:pt x="8019" y="17549"/>
                      <a:pt x="9818" y="17549"/>
                    </a:cubicBezTo>
                    <a:cubicBezTo>
                      <a:pt x="11614" y="17549"/>
                      <a:pt x="13277" y="17192"/>
                      <a:pt x="14727" y="16613"/>
                    </a:cubicBezTo>
                    <a:cubicBezTo>
                      <a:pt x="14727" y="16613"/>
                      <a:pt x="13745" y="20249"/>
                      <a:pt x="13745" y="20249"/>
                    </a:cubicBezTo>
                    <a:close/>
                    <a:moveTo>
                      <a:pt x="5992" y="1350"/>
                    </a:moveTo>
                    <a:lnTo>
                      <a:pt x="13847" y="1350"/>
                    </a:lnTo>
                    <a:lnTo>
                      <a:pt x="14828" y="4985"/>
                    </a:lnTo>
                    <a:cubicBezTo>
                      <a:pt x="13379" y="4406"/>
                      <a:pt x="11718" y="4050"/>
                      <a:pt x="9919" y="4050"/>
                    </a:cubicBezTo>
                    <a:cubicBezTo>
                      <a:pt x="8123" y="4050"/>
                      <a:pt x="6460" y="4406"/>
                      <a:pt x="5010" y="4985"/>
                    </a:cubicBezTo>
                    <a:cubicBezTo>
                      <a:pt x="5010" y="4985"/>
                      <a:pt x="5992" y="1350"/>
                      <a:pt x="5992" y="1350"/>
                    </a:cubicBezTo>
                    <a:close/>
                    <a:moveTo>
                      <a:pt x="19636" y="9450"/>
                    </a:moveTo>
                    <a:cubicBezTo>
                      <a:pt x="19567" y="9450"/>
                      <a:pt x="19509" y="9472"/>
                      <a:pt x="19442" y="9477"/>
                    </a:cubicBezTo>
                    <a:cubicBezTo>
                      <a:pt x="19101" y="8298"/>
                      <a:pt x="18294" y="7245"/>
                      <a:pt x="17187" y="6376"/>
                    </a:cubicBezTo>
                    <a:lnTo>
                      <a:pt x="15778" y="1102"/>
                    </a:lnTo>
                    <a:cubicBezTo>
                      <a:pt x="15605" y="464"/>
                      <a:pt x="14794" y="0"/>
                      <a:pt x="13847" y="0"/>
                    </a:cubicBezTo>
                    <a:lnTo>
                      <a:pt x="5992" y="0"/>
                    </a:lnTo>
                    <a:cubicBezTo>
                      <a:pt x="5047" y="0"/>
                      <a:pt x="4236" y="464"/>
                      <a:pt x="4061" y="1102"/>
                    </a:cubicBezTo>
                    <a:lnTo>
                      <a:pt x="2686" y="6198"/>
                    </a:lnTo>
                    <a:cubicBezTo>
                      <a:pt x="1037" y="7405"/>
                      <a:pt x="0" y="9012"/>
                      <a:pt x="0" y="10800"/>
                    </a:cubicBezTo>
                    <a:cubicBezTo>
                      <a:pt x="0" y="12542"/>
                      <a:pt x="995" y="14110"/>
                      <a:pt x="2573" y="15307"/>
                    </a:cubicBezTo>
                    <a:lnTo>
                      <a:pt x="3959" y="20496"/>
                    </a:lnTo>
                    <a:cubicBezTo>
                      <a:pt x="4132" y="21135"/>
                      <a:pt x="4943" y="21599"/>
                      <a:pt x="5890" y="21599"/>
                    </a:cubicBezTo>
                    <a:lnTo>
                      <a:pt x="13745" y="21599"/>
                    </a:lnTo>
                    <a:cubicBezTo>
                      <a:pt x="14690" y="21599"/>
                      <a:pt x="15501" y="21135"/>
                      <a:pt x="15676" y="20496"/>
                    </a:cubicBezTo>
                    <a:lnTo>
                      <a:pt x="17074" y="15311"/>
                    </a:lnTo>
                    <a:cubicBezTo>
                      <a:pt x="18242" y="14426"/>
                      <a:pt x="19089" y="13340"/>
                      <a:pt x="19442" y="12122"/>
                    </a:cubicBezTo>
                    <a:cubicBezTo>
                      <a:pt x="19509" y="12127"/>
                      <a:pt x="19567" y="12150"/>
                      <a:pt x="19636" y="12150"/>
                    </a:cubicBezTo>
                    <a:cubicBezTo>
                      <a:pt x="20719" y="12150"/>
                      <a:pt x="21600" y="11544"/>
                      <a:pt x="21600" y="10800"/>
                    </a:cubicBezTo>
                    <a:cubicBezTo>
                      <a:pt x="21600" y="10053"/>
                      <a:pt x="20719" y="9450"/>
                      <a:pt x="19636" y="945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16" name="AutoShape 68"/>
              <p:cNvSpPr/>
              <p:nvPr/>
            </p:nvSpPr>
            <p:spPr bwMode="auto">
              <a:xfrm>
                <a:off x="11209454" y="2275209"/>
                <a:ext cx="87313" cy="88106"/>
              </a:xfrm>
              <a:custGeom>
                <a:avLst/>
                <a:gdLst>
                  <a:gd name="T0" fmla="*/ 10740 w 21481"/>
                  <a:gd name="T1" fmla="+- 0 10860 120"/>
                  <a:gd name="T2" fmla="*/ 10860 h 21480"/>
                  <a:gd name="T3" fmla="*/ 10740 w 21481"/>
                  <a:gd name="T4" fmla="+- 0 10860 120"/>
                  <a:gd name="T5" fmla="*/ 10860 h 21480"/>
                  <a:gd name="T6" fmla="*/ 10740 w 21481"/>
                  <a:gd name="T7" fmla="+- 0 10860 120"/>
                  <a:gd name="T8" fmla="*/ 10860 h 21480"/>
                  <a:gd name="T9" fmla="*/ 10740 w 21481"/>
                  <a:gd name="T10" fmla="+- 0 10860 120"/>
                  <a:gd name="T11" fmla="*/ 10860 h 21480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481" h="21480">
                    <a:moveTo>
                      <a:pt x="21127" y="346"/>
                    </a:moveTo>
                    <a:cubicBezTo>
                      <a:pt x="20697" y="-82"/>
                      <a:pt x="20002" y="-120"/>
                      <a:pt x="19516" y="270"/>
                    </a:cubicBezTo>
                    <a:lnTo>
                      <a:pt x="1055" y="15432"/>
                    </a:lnTo>
                    <a:cubicBezTo>
                      <a:pt x="375" y="16113"/>
                      <a:pt x="0" y="17012"/>
                      <a:pt x="0" y="17972"/>
                    </a:cubicBezTo>
                    <a:cubicBezTo>
                      <a:pt x="0" y="18902"/>
                      <a:pt x="361" y="19783"/>
                      <a:pt x="1027" y="20446"/>
                    </a:cubicBezTo>
                    <a:cubicBezTo>
                      <a:pt x="1694" y="21103"/>
                      <a:pt x="2583" y="21473"/>
                      <a:pt x="3542" y="21479"/>
                    </a:cubicBezTo>
                    <a:cubicBezTo>
                      <a:pt x="4431" y="21473"/>
                      <a:pt x="5354" y="21144"/>
                      <a:pt x="6028" y="20495"/>
                    </a:cubicBezTo>
                    <a:lnTo>
                      <a:pt x="12598" y="12627"/>
                    </a:lnTo>
                    <a:lnTo>
                      <a:pt x="21224" y="1935"/>
                    </a:lnTo>
                    <a:cubicBezTo>
                      <a:pt x="21600" y="1462"/>
                      <a:pt x="21558" y="771"/>
                      <a:pt x="21127" y="34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517" name="Group 31"/>
            <p:cNvGrpSpPr/>
            <p:nvPr/>
          </p:nvGrpSpPr>
          <p:grpSpPr>
            <a:xfrm>
              <a:off x="10062485" y="2473490"/>
              <a:ext cx="464344" cy="435769"/>
              <a:chOff x="10062485" y="2115665"/>
              <a:chExt cx="464344" cy="435769"/>
            </a:xfrm>
            <a:grpFill/>
          </p:grpSpPr>
          <p:sp>
            <p:nvSpPr>
              <p:cNvPr id="518" name="AutoShape 69"/>
              <p:cNvSpPr/>
              <p:nvPr/>
            </p:nvSpPr>
            <p:spPr bwMode="auto">
              <a:xfrm>
                <a:off x="10062485" y="2115665"/>
                <a:ext cx="464344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223" y="5760"/>
                    </a:moveTo>
                    <a:lnTo>
                      <a:pt x="17548" y="5760"/>
                    </a:lnTo>
                    <a:cubicBezTo>
                      <a:pt x="16804" y="5760"/>
                      <a:pt x="16198" y="5114"/>
                      <a:pt x="16198" y="4320"/>
                    </a:cubicBezTo>
                    <a:lnTo>
                      <a:pt x="16200" y="4320"/>
                    </a:lnTo>
                    <a:lnTo>
                      <a:pt x="16200" y="1440"/>
                    </a:lnTo>
                    <a:lnTo>
                      <a:pt x="20250" y="5760"/>
                    </a:lnTo>
                    <a:cubicBezTo>
                      <a:pt x="20250" y="5760"/>
                      <a:pt x="18223" y="5760"/>
                      <a:pt x="18223" y="5760"/>
                    </a:cubicBezTo>
                    <a:close/>
                    <a:moveTo>
                      <a:pt x="20250" y="19440"/>
                    </a:moveTo>
                    <a:cubicBezTo>
                      <a:pt x="20250" y="19837"/>
                      <a:pt x="19948" y="20160"/>
                      <a:pt x="19575" y="20160"/>
                    </a:cubicBezTo>
                    <a:lnTo>
                      <a:pt x="2024" y="20160"/>
                    </a:lnTo>
                    <a:cubicBezTo>
                      <a:pt x="1651" y="20160"/>
                      <a:pt x="1349" y="19837"/>
                      <a:pt x="1349" y="19440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5525" y="1440"/>
                    </a:lnTo>
                    <a:lnTo>
                      <a:pt x="15525" y="4320"/>
                    </a:lnTo>
                    <a:lnTo>
                      <a:pt x="15523" y="4320"/>
                    </a:lnTo>
                    <a:cubicBezTo>
                      <a:pt x="15523" y="5513"/>
                      <a:pt x="16430" y="6480"/>
                      <a:pt x="17548" y="6480"/>
                    </a:cubicBezTo>
                    <a:lnTo>
                      <a:pt x="18223" y="6480"/>
                    </a:lnTo>
                    <a:lnTo>
                      <a:pt x="20250" y="6480"/>
                    </a:lnTo>
                    <a:cubicBezTo>
                      <a:pt x="20250" y="6480"/>
                      <a:pt x="20250" y="19440"/>
                      <a:pt x="20250" y="19440"/>
                    </a:cubicBezTo>
                    <a:close/>
                    <a:moveTo>
                      <a:pt x="21204" y="4741"/>
                    </a:moveTo>
                    <a:lnTo>
                      <a:pt x="17154" y="421"/>
                    </a:lnTo>
                    <a:cubicBezTo>
                      <a:pt x="16901" y="151"/>
                      <a:pt x="16557" y="0"/>
                      <a:pt x="16200" y="0"/>
                    </a:cubicBezTo>
                    <a:lnTo>
                      <a:pt x="2024" y="0"/>
                    </a:lnTo>
                    <a:cubicBezTo>
                      <a:pt x="908" y="0"/>
                      <a:pt x="0" y="968"/>
                      <a:pt x="0" y="2160"/>
                    </a:cubicBezTo>
                    <a:lnTo>
                      <a:pt x="0" y="19440"/>
                    </a:lnTo>
                    <a:cubicBezTo>
                      <a:pt x="0" y="20631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599" y="20631"/>
                      <a:pt x="21599" y="19440"/>
                    </a:cubicBezTo>
                    <a:lnTo>
                      <a:pt x="21599" y="5760"/>
                    </a:lnTo>
                    <a:cubicBezTo>
                      <a:pt x="21599" y="5378"/>
                      <a:pt x="21457" y="5011"/>
                      <a:pt x="21204" y="474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19" name="AutoShape 70"/>
              <p:cNvSpPr/>
              <p:nvPr/>
            </p:nvSpPr>
            <p:spPr bwMode="auto">
              <a:xfrm>
                <a:off x="10279973" y="2202184"/>
                <a:ext cx="87313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00" y="21599"/>
                    </a:moveTo>
                    <a:lnTo>
                      <a:pt x="19800" y="21599"/>
                    </a:lnTo>
                    <a:cubicBezTo>
                      <a:pt x="20791" y="21599"/>
                      <a:pt x="21600" y="16769"/>
                      <a:pt x="21600" y="10800"/>
                    </a:cubicBezTo>
                    <a:cubicBezTo>
                      <a:pt x="21600" y="4830"/>
                      <a:pt x="20791" y="0"/>
                      <a:pt x="19800" y="0"/>
                    </a:cubicBezTo>
                    <a:lnTo>
                      <a:pt x="1800" y="0"/>
                    </a:lnTo>
                    <a:cubicBezTo>
                      <a:pt x="801" y="0"/>
                      <a:pt x="0" y="4830"/>
                      <a:pt x="0" y="10800"/>
                    </a:cubicBezTo>
                    <a:cubicBezTo>
                      <a:pt x="0" y="16769"/>
                      <a:pt x="801" y="21599"/>
                      <a:pt x="1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20" name="AutoShape 71"/>
              <p:cNvSpPr/>
              <p:nvPr/>
            </p:nvSpPr>
            <p:spPr bwMode="auto">
              <a:xfrm>
                <a:off x="10279973" y="2245840"/>
                <a:ext cx="87313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00" y="21599"/>
                    </a:moveTo>
                    <a:lnTo>
                      <a:pt x="19800" y="21599"/>
                    </a:lnTo>
                    <a:cubicBezTo>
                      <a:pt x="20791" y="21599"/>
                      <a:pt x="21600" y="16769"/>
                      <a:pt x="21600" y="10800"/>
                    </a:cubicBezTo>
                    <a:cubicBezTo>
                      <a:pt x="21600" y="4830"/>
                      <a:pt x="20791" y="0"/>
                      <a:pt x="19800" y="0"/>
                    </a:cubicBezTo>
                    <a:lnTo>
                      <a:pt x="1800" y="0"/>
                    </a:lnTo>
                    <a:cubicBezTo>
                      <a:pt x="801" y="0"/>
                      <a:pt x="0" y="4830"/>
                      <a:pt x="0" y="10800"/>
                    </a:cubicBezTo>
                    <a:cubicBezTo>
                      <a:pt x="0" y="16769"/>
                      <a:pt x="801" y="21599"/>
                      <a:pt x="1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21" name="AutoShape 72"/>
              <p:cNvSpPr/>
              <p:nvPr/>
            </p:nvSpPr>
            <p:spPr bwMode="auto">
              <a:xfrm>
                <a:off x="10279973" y="2289497"/>
                <a:ext cx="188913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16769"/>
                      <a:pt x="369" y="21599"/>
                      <a:pt x="830" y="21599"/>
                    </a:cubicBezTo>
                    <a:lnTo>
                      <a:pt x="20769" y="21599"/>
                    </a:lnTo>
                    <a:cubicBezTo>
                      <a:pt x="21226" y="21599"/>
                      <a:pt x="21600" y="16769"/>
                      <a:pt x="21600" y="10800"/>
                    </a:cubicBezTo>
                    <a:cubicBezTo>
                      <a:pt x="21600" y="4830"/>
                      <a:pt x="21226" y="0"/>
                      <a:pt x="20769" y="0"/>
                    </a:cubicBezTo>
                    <a:lnTo>
                      <a:pt x="830" y="0"/>
                    </a:lnTo>
                    <a:cubicBezTo>
                      <a:pt x="369" y="0"/>
                      <a:pt x="0" y="4830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22" name="AutoShape 73"/>
              <p:cNvSpPr/>
              <p:nvPr/>
            </p:nvSpPr>
            <p:spPr bwMode="auto">
              <a:xfrm>
                <a:off x="10120429" y="2376809"/>
                <a:ext cx="348456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150" y="0"/>
                    </a:moveTo>
                    <a:lnTo>
                      <a:pt x="449" y="0"/>
                    </a:lnTo>
                    <a:cubicBezTo>
                      <a:pt x="201" y="0"/>
                      <a:pt x="0" y="4830"/>
                      <a:pt x="0" y="10800"/>
                    </a:cubicBezTo>
                    <a:cubicBezTo>
                      <a:pt x="0" y="16748"/>
                      <a:pt x="201" y="21599"/>
                      <a:pt x="449" y="21599"/>
                    </a:cubicBezTo>
                    <a:lnTo>
                      <a:pt x="21150" y="21599"/>
                    </a:lnTo>
                    <a:cubicBezTo>
                      <a:pt x="21397" y="21599"/>
                      <a:pt x="21599" y="16748"/>
                      <a:pt x="21599" y="10800"/>
                    </a:cubicBezTo>
                    <a:cubicBezTo>
                      <a:pt x="21599" y="4830"/>
                      <a:pt x="21397" y="0"/>
                      <a:pt x="2115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23" name="AutoShape 74"/>
              <p:cNvSpPr/>
              <p:nvPr/>
            </p:nvSpPr>
            <p:spPr bwMode="auto">
              <a:xfrm>
                <a:off x="10120429" y="2420465"/>
                <a:ext cx="348456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150" y="0"/>
                    </a:moveTo>
                    <a:lnTo>
                      <a:pt x="449" y="0"/>
                    </a:lnTo>
                    <a:cubicBezTo>
                      <a:pt x="201" y="0"/>
                      <a:pt x="0" y="4830"/>
                      <a:pt x="0" y="10800"/>
                    </a:cubicBezTo>
                    <a:cubicBezTo>
                      <a:pt x="0" y="16748"/>
                      <a:pt x="201" y="21599"/>
                      <a:pt x="449" y="21599"/>
                    </a:cubicBezTo>
                    <a:lnTo>
                      <a:pt x="21150" y="21599"/>
                    </a:lnTo>
                    <a:cubicBezTo>
                      <a:pt x="21397" y="21599"/>
                      <a:pt x="21599" y="16748"/>
                      <a:pt x="21599" y="10800"/>
                    </a:cubicBezTo>
                    <a:cubicBezTo>
                      <a:pt x="21599" y="4830"/>
                      <a:pt x="21397" y="0"/>
                      <a:pt x="2115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24" name="AutoShape 75"/>
              <p:cNvSpPr/>
              <p:nvPr/>
            </p:nvSpPr>
            <p:spPr bwMode="auto">
              <a:xfrm>
                <a:off x="10120429" y="2464122"/>
                <a:ext cx="348456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150" y="0"/>
                    </a:moveTo>
                    <a:lnTo>
                      <a:pt x="449" y="0"/>
                    </a:lnTo>
                    <a:cubicBezTo>
                      <a:pt x="201" y="0"/>
                      <a:pt x="0" y="4830"/>
                      <a:pt x="0" y="10800"/>
                    </a:cubicBezTo>
                    <a:cubicBezTo>
                      <a:pt x="0" y="16748"/>
                      <a:pt x="201" y="21599"/>
                      <a:pt x="449" y="21599"/>
                    </a:cubicBezTo>
                    <a:lnTo>
                      <a:pt x="21150" y="21599"/>
                    </a:lnTo>
                    <a:cubicBezTo>
                      <a:pt x="21397" y="21599"/>
                      <a:pt x="21599" y="16748"/>
                      <a:pt x="21599" y="10800"/>
                    </a:cubicBezTo>
                    <a:cubicBezTo>
                      <a:pt x="21599" y="4830"/>
                      <a:pt x="21397" y="0"/>
                      <a:pt x="2115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25" name="AutoShape 76"/>
              <p:cNvSpPr/>
              <p:nvPr/>
            </p:nvSpPr>
            <p:spPr bwMode="auto">
              <a:xfrm>
                <a:off x="10120429" y="2333153"/>
                <a:ext cx="348456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150" y="0"/>
                    </a:moveTo>
                    <a:lnTo>
                      <a:pt x="449" y="0"/>
                    </a:lnTo>
                    <a:cubicBezTo>
                      <a:pt x="201" y="0"/>
                      <a:pt x="0" y="4830"/>
                      <a:pt x="0" y="10800"/>
                    </a:cubicBezTo>
                    <a:cubicBezTo>
                      <a:pt x="0" y="16769"/>
                      <a:pt x="201" y="21599"/>
                      <a:pt x="449" y="21599"/>
                    </a:cubicBezTo>
                    <a:lnTo>
                      <a:pt x="21150" y="21599"/>
                    </a:lnTo>
                    <a:cubicBezTo>
                      <a:pt x="21397" y="21599"/>
                      <a:pt x="21599" y="16769"/>
                      <a:pt x="21599" y="10800"/>
                    </a:cubicBezTo>
                    <a:cubicBezTo>
                      <a:pt x="21599" y="4830"/>
                      <a:pt x="21397" y="0"/>
                      <a:pt x="2115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26" name="AutoShape 77"/>
              <p:cNvSpPr/>
              <p:nvPr/>
            </p:nvSpPr>
            <p:spPr bwMode="auto">
              <a:xfrm>
                <a:off x="10120429" y="2187897"/>
                <a:ext cx="130969" cy="1166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799" y="5400"/>
                    </a:moveTo>
                    <a:lnTo>
                      <a:pt x="16800" y="5400"/>
                    </a:lnTo>
                    <a:lnTo>
                      <a:pt x="16800" y="16200"/>
                    </a:lnTo>
                    <a:lnTo>
                      <a:pt x="4799" y="16200"/>
                    </a:lnTo>
                    <a:cubicBezTo>
                      <a:pt x="4799" y="16200"/>
                      <a:pt x="4799" y="5400"/>
                      <a:pt x="4799" y="5400"/>
                    </a:cubicBezTo>
                    <a:close/>
                    <a:moveTo>
                      <a:pt x="2399" y="21599"/>
                    </a:moveTo>
                    <a:lnTo>
                      <a:pt x="19200" y="21599"/>
                    </a:lnTo>
                    <a:cubicBezTo>
                      <a:pt x="20526" y="21599"/>
                      <a:pt x="21599" y="20392"/>
                      <a:pt x="21599" y="18900"/>
                    </a:cubicBezTo>
                    <a:lnTo>
                      <a:pt x="21599" y="2700"/>
                    </a:lnTo>
                    <a:cubicBezTo>
                      <a:pt x="21599" y="1207"/>
                      <a:pt x="20526" y="0"/>
                      <a:pt x="19200" y="0"/>
                    </a:cubicBezTo>
                    <a:lnTo>
                      <a:pt x="2399" y="0"/>
                    </a:lnTo>
                    <a:cubicBezTo>
                      <a:pt x="1073" y="0"/>
                      <a:pt x="0" y="1207"/>
                      <a:pt x="0" y="2700"/>
                    </a:cubicBezTo>
                    <a:lnTo>
                      <a:pt x="0" y="18900"/>
                    </a:lnTo>
                    <a:cubicBezTo>
                      <a:pt x="0" y="20392"/>
                      <a:pt x="1073" y="21599"/>
                      <a:pt x="2399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527" name="Group 32"/>
            <p:cNvGrpSpPr/>
            <p:nvPr/>
          </p:nvGrpSpPr>
          <p:grpSpPr>
            <a:xfrm>
              <a:off x="9148085" y="2473490"/>
              <a:ext cx="537369" cy="464344"/>
              <a:chOff x="9148085" y="2115665"/>
              <a:chExt cx="434975" cy="464344"/>
            </a:xfrm>
            <a:grpFill/>
          </p:grpSpPr>
          <p:sp>
            <p:nvSpPr>
              <p:cNvPr id="528" name="AutoShape 78"/>
              <p:cNvSpPr/>
              <p:nvPr/>
            </p:nvSpPr>
            <p:spPr bwMode="auto">
              <a:xfrm>
                <a:off x="9148085" y="211566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29" name="AutoShape 79"/>
              <p:cNvSpPr/>
              <p:nvPr/>
            </p:nvSpPr>
            <p:spPr bwMode="auto">
              <a:xfrm>
                <a:off x="9206029" y="217360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30" name="AutoShape 80"/>
              <p:cNvSpPr/>
              <p:nvPr/>
            </p:nvSpPr>
            <p:spPr bwMode="auto">
              <a:xfrm>
                <a:off x="9379860" y="221726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531" name="Group 33"/>
            <p:cNvGrpSpPr/>
            <p:nvPr/>
          </p:nvGrpSpPr>
          <p:grpSpPr>
            <a:xfrm>
              <a:off x="8204317" y="2473490"/>
              <a:ext cx="464344" cy="464344"/>
              <a:chOff x="8204317" y="2115665"/>
              <a:chExt cx="464344" cy="464344"/>
            </a:xfrm>
            <a:grpFill/>
          </p:grpSpPr>
          <p:sp>
            <p:nvSpPr>
              <p:cNvPr id="532" name="AutoShape 81"/>
              <p:cNvSpPr/>
              <p:nvPr/>
            </p:nvSpPr>
            <p:spPr bwMode="auto">
              <a:xfrm>
                <a:off x="8204317" y="211566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33" name="AutoShape 82"/>
              <p:cNvSpPr/>
              <p:nvPr/>
            </p:nvSpPr>
            <p:spPr bwMode="auto">
              <a:xfrm>
                <a:off x="8247973" y="249269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534" name="AutoShape 83"/>
            <p:cNvSpPr/>
            <p:nvPr/>
          </p:nvSpPr>
          <p:spPr bwMode="auto">
            <a:xfrm>
              <a:off x="7275629" y="2545722"/>
              <a:ext cx="464344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346148" y="2473490"/>
              <a:ext cx="465138" cy="3252788"/>
              <a:chOff x="6346148" y="2328347"/>
              <a:chExt cx="465138" cy="3252788"/>
            </a:xfrm>
            <a:grpFill/>
          </p:grpSpPr>
          <p:sp>
            <p:nvSpPr>
              <p:cNvPr id="468" name="AutoShape 28"/>
              <p:cNvSpPr/>
              <p:nvPr/>
            </p:nvSpPr>
            <p:spPr bwMode="auto">
              <a:xfrm>
                <a:off x="6346148" y="5115997"/>
                <a:ext cx="46513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9450"/>
                    </a:moveTo>
                    <a:cubicBezTo>
                      <a:pt x="20249" y="9823"/>
                      <a:pt x="19947" y="10124"/>
                      <a:pt x="19575" y="10124"/>
                    </a:cubicBezTo>
                    <a:lnTo>
                      <a:pt x="18324" y="10124"/>
                    </a:lnTo>
                    <a:lnTo>
                      <a:pt x="15624" y="5400"/>
                    </a:lnTo>
                    <a:lnTo>
                      <a:pt x="17549" y="5400"/>
                    </a:lnTo>
                    <a:cubicBezTo>
                      <a:pt x="17762" y="5400"/>
                      <a:pt x="17962" y="5500"/>
                      <a:pt x="18089" y="5670"/>
                    </a:cubicBezTo>
                    <a:lnTo>
                      <a:pt x="20114" y="8370"/>
                    </a:lnTo>
                    <a:cubicBezTo>
                      <a:pt x="20202" y="8486"/>
                      <a:pt x="20249" y="8628"/>
                      <a:pt x="20249" y="8774"/>
                    </a:cubicBezTo>
                    <a:cubicBezTo>
                      <a:pt x="20249" y="8774"/>
                      <a:pt x="20249" y="9450"/>
                      <a:pt x="20249" y="9450"/>
                    </a:cubicBezTo>
                    <a:close/>
                    <a:moveTo>
                      <a:pt x="18224" y="20249"/>
                    </a:moveTo>
                    <a:lnTo>
                      <a:pt x="14174" y="20249"/>
                    </a:lnTo>
                    <a:lnTo>
                      <a:pt x="14174" y="13500"/>
                    </a:lnTo>
                    <a:cubicBezTo>
                      <a:pt x="14174" y="13126"/>
                      <a:pt x="13872" y="12825"/>
                      <a:pt x="13499" y="12825"/>
                    </a:cubicBezTo>
                    <a:lnTo>
                      <a:pt x="8437" y="12825"/>
                    </a:lnTo>
                    <a:cubicBezTo>
                      <a:pt x="8064" y="12825"/>
                      <a:pt x="7762" y="13126"/>
                      <a:pt x="7762" y="13500"/>
                    </a:cubicBezTo>
                    <a:lnTo>
                      <a:pt x="7762" y="20249"/>
                    </a:lnTo>
                    <a:lnTo>
                      <a:pt x="3374" y="20249"/>
                    </a:lnTo>
                    <a:lnTo>
                      <a:pt x="3374" y="11475"/>
                    </a:lnTo>
                    <a:lnTo>
                      <a:pt x="18224" y="11475"/>
                    </a:lnTo>
                    <a:cubicBezTo>
                      <a:pt x="18224" y="11475"/>
                      <a:pt x="18224" y="20249"/>
                      <a:pt x="18224" y="20249"/>
                    </a:cubicBezTo>
                    <a:close/>
                    <a:moveTo>
                      <a:pt x="13499" y="20249"/>
                    </a:moveTo>
                    <a:lnTo>
                      <a:pt x="8437" y="20249"/>
                    </a:lnTo>
                    <a:lnTo>
                      <a:pt x="8437" y="13500"/>
                    </a:lnTo>
                    <a:lnTo>
                      <a:pt x="13499" y="13500"/>
                    </a:lnTo>
                    <a:cubicBezTo>
                      <a:pt x="13499" y="13500"/>
                      <a:pt x="13499" y="20249"/>
                      <a:pt x="13499" y="20249"/>
                    </a:cubicBezTo>
                    <a:close/>
                    <a:moveTo>
                      <a:pt x="1349" y="9450"/>
                    </a:moveTo>
                    <a:lnTo>
                      <a:pt x="1349" y="8774"/>
                    </a:lnTo>
                    <a:cubicBezTo>
                      <a:pt x="1349" y="8628"/>
                      <a:pt x="1397" y="8486"/>
                      <a:pt x="1485" y="8370"/>
                    </a:cubicBezTo>
                    <a:lnTo>
                      <a:pt x="3510" y="5670"/>
                    </a:lnTo>
                    <a:cubicBezTo>
                      <a:pt x="3637" y="5500"/>
                      <a:pt x="3837" y="5400"/>
                      <a:pt x="4049" y="5400"/>
                    </a:cubicBezTo>
                    <a:lnTo>
                      <a:pt x="5975" y="5400"/>
                    </a:lnTo>
                    <a:lnTo>
                      <a:pt x="3275" y="10124"/>
                    </a:lnTo>
                    <a:lnTo>
                      <a:pt x="2024" y="10124"/>
                    </a:lnTo>
                    <a:cubicBezTo>
                      <a:pt x="1652" y="10124"/>
                      <a:pt x="1349" y="9823"/>
                      <a:pt x="1349" y="9450"/>
                    </a:cubicBezTo>
                    <a:moveTo>
                      <a:pt x="13369" y="5400"/>
                    </a:moveTo>
                    <a:lnTo>
                      <a:pt x="14846" y="5400"/>
                    </a:lnTo>
                    <a:lnTo>
                      <a:pt x="17546" y="10124"/>
                    </a:lnTo>
                    <a:lnTo>
                      <a:pt x="14719" y="10124"/>
                    </a:lnTo>
                    <a:cubicBezTo>
                      <a:pt x="14719" y="10124"/>
                      <a:pt x="13369" y="5400"/>
                      <a:pt x="13369" y="5400"/>
                    </a:cubicBezTo>
                    <a:close/>
                    <a:moveTo>
                      <a:pt x="11137" y="5400"/>
                    </a:moveTo>
                    <a:lnTo>
                      <a:pt x="12666" y="5400"/>
                    </a:lnTo>
                    <a:lnTo>
                      <a:pt x="14016" y="10124"/>
                    </a:lnTo>
                    <a:lnTo>
                      <a:pt x="11137" y="10124"/>
                    </a:lnTo>
                    <a:cubicBezTo>
                      <a:pt x="11137" y="10124"/>
                      <a:pt x="11137" y="5400"/>
                      <a:pt x="11137" y="5400"/>
                    </a:cubicBezTo>
                    <a:close/>
                    <a:moveTo>
                      <a:pt x="8932" y="5400"/>
                    </a:moveTo>
                    <a:lnTo>
                      <a:pt x="10462" y="5400"/>
                    </a:lnTo>
                    <a:lnTo>
                      <a:pt x="10462" y="10124"/>
                    </a:lnTo>
                    <a:lnTo>
                      <a:pt x="7582" y="10124"/>
                    </a:lnTo>
                    <a:cubicBezTo>
                      <a:pt x="7582" y="10124"/>
                      <a:pt x="8932" y="5400"/>
                      <a:pt x="8932" y="5400"/>
                    </a:cubicBezTo>
                    <a:close/>
                    <a:moveTo>
                      <a:pt x="6880" y="10124"/>
                    </a:moveTo>
                    <a:lnTo>
                      <a:pt x="4052" y="10124"/>
                    </a:lnTo>
                    <a:lnTo>
                      <a:pt x="6752" y="5400"/>
                    </a:lnTo>
                    <a:lnTo>
                      <a:pt x="8230" y="5400"/>
                    </a:lnTo>
                    <a:cubicBezTo>
                      <a:pt x="8230" y="5400"/>
                      <a:pt x="6880" y="10124"/>
                      <a:pt x="6880" y="10124"/>
                    </a:cubicBezTo>
                    <a:close/>
                    <a:moveTo>
                      <a:pt x="17549" y="1350"/>
                    </a:moveTo>
                    <a:lnTo>
                      <a:pt x="17549" y="4050"/>
                    </a:lnTo>
                    <a:lnTo>
                      <a:pt x="4049" y="4050"/>
                    </a:lnTo>
                    <a:lnTo>
                      <a:pt x="4049" y="1350"/>
                    </a:lnTo>
                    <a:cubicBezTo>
                      <a:pt x="4049" y="1350"/>
                      <a:pt x="17549" y="1350"/>
                      <a:pt x="17549" y="1350"/>
                    </a:cubicBezTo>
                    <a:close/>
                    <a:moveTo>
                      <a:pt x="21194" y="7560"/>
                    </a:moveTo>
                    <a:lnTo>
                      <a:pt x="19170" y="4861"/>
                    </a:lnTo>
                    <a:cubicBezTo>
                      <a:pt x="19091" y="4755"/>
                      <a:pt x="18997" y="4663"/>
                      <a:pt x="18899" y="4576"/>
                    </a:cubicBezTo>
                    <a:lnTo>
                      <a:pt x="18899" y="1350"/>
                    </a:lnTo>
                    <a:cubicBezTo>
                      <a:pt x="18899" y="605"/>
                      <a:pt x="18295" y="0"/>
                      <a:pt x="17549" y="0"/>
                    </a:cubicBezTo>
                    <a:lnTo>
                      <a:pt x="4049" y="0"/>
                    </a:lnTo>
                    <a:cubicBezTo>
                      <a:pt x="3304" y="0"/>
                      <a:pt x="2699" y="605"/>
                      <a:pt x="2699" y="1350"/>
                    </a:cubicBezTo>
                    <a:lnTo>
                      <a:pt x="2699" y="4576"/>
                    </a:lnTo>
                    <a:cubicBezTo>
                      <a:pt x="2602" y="4663"/>
                      <a:pt x="2508" y="4754"/>
                      <a:pt x="2430" y="4860"/>
                    </a:cubicBezTo>
                    <a:lnTo>
                      <a:pt x="406" y="7559"/>
                    </a:lnTo>
                    <a:cubicBezTo>
                      <a:pt x="143" y="7907"/>
                      <a:pt x="0" y="8338"/>
                      <a:pt x="0" y="8774"/>
                    </a:cubicBezTo>
                    <a:lnTo>
                      <a:pt x="0" y="9450"/>
                    </a:lnTo>
                    <a:cubicBezTo>
                      <a:pt x="0" y="10566"/>
                      <a:pt x="908" y="11475"/>
                      <a:pt x="2024" y="11475"/>
                    </a:cubicBezTo>
                    <a:lnTo>
                      <a:pt x="2024" y="20249"/>
                    </a:lnTo>
                    <a:cubicBezTo>
                      <a:pt x="2024" y="20994"/>
                      <a:pt x="2629" y="21599"/>
                      <a:pt x="3374" y="21599"/>
                    </a:cubicBezTo>
                    <a:lnTo>
                      <a:pt x="18224" y="21599"/>
                    </a:lnTo>
                    <a:cubicBezTo>
                      <a:pt x="18970" y="21599"/>
                      <a:pt x="19575" y="20994"/>
                      <a:pt x="19575" y="20249"/>
                    </a:cubicBezTo>
                    <a:lnTo>
                      <a:pt x="19575" y="11475"/>
                    </a:lnTo>
                    <a:cubicBezTo>
                      <a:pt x="20691" y="11475"/>
                      <a:pt x="21600" y="10566"/>
                      <a:pt x="21600" y="9450"/>
                    </a:cubicBezTo>
                    <a:lnTo>
                      <a:pt x="21600" y="8774"/>
                    </a:lnTo>
                    <a:cubicBezTo>
                      <a:pt x="21600" y="8338"/>
                      <a:pt x="21456" y="7907"/>
                      <a:pt x="21194" y="756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grpSp>
            <p:nvGrpSpPr>
              <p:cNvPr id="486" name="Group 23"/>
              <p:cNvGrpSpPr/>
              <p:nvPr/>
            </p:nvGrpSpPr>
            <p:grpSpPr>
              <a:xfrm>
                <a:off x="6346148" y="4215885"/>
                <a:ext cx="465138" cy="406400"/>
                <a:chOff x="6357938" y="3535363"/>
                <a:chExt cx="465138" cy="406400"/>
              </a:xfrm>
              <a:grpFill/>
            </p:grpSpPr>
            <p:sp>
              <p:nvSpPr>
                <p:cNvPr id="487" name="AutoShape 43"/>
                <p:cNvSpPr/>
                <p:nvPr/>
              </p:nvSpPr>
              <p:spPr bwMode="auto">
                <a:xfrm>
                  <a:off x="6357938" y="3535363"/>
                  <a:ext cx="465138" cy="3341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951" y="9367"/>
                      </a:moveTo>
                      <a:cubicBezTo>
                        <a:pt x="10901" y="9383"/>
                        <a:pt x="10851" y="9391"/>
                        <a:pt x="10800" y="9391"/>
                      </a:cubicBezTo>
                      <a:cubicBezTo>
                        <a:pt x="10748" y="9391"/>
                        <a:pt x="10698" y="9383"/>
                        <a:pt x="10648" y="9367"/>
                      </a:cubicBezTo>
                      <a:lnTo>
                        <a:pt x="1873" y="6550"/>
                      </a:lnTo>
                      <a:cubicBezTo>
                        <a:pt x="1566" y="6452"/>
                        <a:pt x="1349" y="6072"/>
                        <a:pt x="1349" y="5634"/>
                      </a:cubicBezTo>
                      <a:cubicBezTo>
                        <a:pt x="1349" y="5197"/>
                        <a:pt x="1566" y="4817"/>
                        <a:pt x="1873" y="4719"/>
                      </a:cubicBezTo>
                      <a:lnTo>
                        <a:pt x="10648" y="1902"/>
                      </a:lnTo>
                      <a:cubicBezTo>
                        <a:pt x="10698" y="1886"/>
                        <a:pt x="10748" y="1878"/>
                        <a:pt x="10800" y="1878"/>
                      </a:cubicBezTo>
                      <a:cubicBezTo>
                        <a:pt x="10851" y="1878"/>
                        <a:pt x="10901" y="1886"/>
                        <a:pt x="10951" y="1902"/>
                      </a:cubicBezTo>
                      <a:lnTo>
                        <a:pt x="19726" y="4719"/>
                      </a:lnTo>
                      <a:cubicBezTo>
                        <a:pt x="20033" y="4817"/>
                        <a:pt x="20249" y="5197"/>
                        <a:pt x="20249" y="5634"/>
                      </a:cubicBezTo>
                      <a:cubicBezTo>
                        <a:pt x="20249" y="6072"/>
                        <a:pt x="20033" y="6452"/>
                        <a:pt x="19726" y="6550"/>
                      </a:cubicBezTo>
                      <a:cubicBezTo>
                        <a:pt x="19726" y="6550"/>
                        <a:pt x="10951" y="9367"/>
                        <a:pt x="10951" y="9367"/>
                      </a:cubicBezTo>
                      <a:close/>
                      <a:moveTo>
                        <a:pt x="16874" y="16904"/>
                      </a:moveTo>
                      <a:cubicBezTo>
                        <a:pt x="16874" y="17942"/>
                        <a:pt x="14849" y="19721"/>
                        <a:pt x="10800" y="19721"/>
                      </a:cubicBezTo>
                      <a:cubicBezTo>
                        <a:pt x="6749" y="19721"/>
                        <a:pt x="4724" y="17942"/>
                        <a:pt x="4724" y="16904"/>
                      </a:cubicBezTo>
                      <a:lnTo>
                        <a:pt x="4724" y="9394"/>
                      </a:lnTo>
                      <a:lnTo>
                        <a:pt x="10353" y="11200"/>
                      </a:lnTo>
                      <a:cubicBezTo>
                        <a:pt x="10501" y="11246"/>
                        <a:pt x="10651" y="11269"/>
                        <a:pt x="10800" y="11269"/>
                      </a:cubicBezTo>
                      <a:cubicBezTo>
                        <a:pt x="10949" y="11269"/>
                        <a:pt x="11098" y="11246"/>
                        <a:pt x="11255" y="11198"/>
                      </a:cubicBezTo>
                      <a:lnTo>
                        <a:pt x="16874" y="9394"/>
                      </a:lnTo>
                      <a:cubicBezTo>
                        <a:pt x="16874" y="9394"/>
                        <a:pt x="16874" y="16904"/>
                        <a:pt x="16874" y="16904"/>
                      </a:cubicBezTo>
                      <a:close/>
                      <a:moveTo>
                        <a:pt x="21600" y="5634"/>
                      </a:moveTo>
                      <a:cubicBezTo>
                        <a:pt x="21600" y="4314"/>
                        <a:pt x="20954" y="3185"/>
                        <a:pt x="20030" y="2888"/>
                      </a:cubicBezTo>
                      <a:lnTo>
                        <a:pt x="11246" y="68"/>
                      </a:lnTo>
                      <a:cubicBezTo>
                        <a:pt x="11098" y="22"/>
                        <a:pt x="10949" y="0"/>
                        <a:pt x="10800" y="0"/>
                      </a:cubicBezTo>
                      <a:cubicBezTo>
                        <a:pt x="10651" y="0"/>
                        <a:pt x="10501" y="22"/>
                        <a:pt x="10344" y="71"/>
                      </a:cubicBezTo>
                      <a:lnTo>
                        <a:pt x="1570" y="2888"/>
                      </a:lnTo>
                      <a:cubicBezTo>
                        <a:pt x="645" y="3185"/>
                        <a:pt x="0" y="4314"/>
                        <a:pt x="0" y="5634"/>
                      </a:cubicBezTo>
                      <a:cubicBezTo>
                        <a:pt x="0" y="6955"/>
                        <a:pt x="645" y="8084"/>
                        <a:pt x="1569" y="8380"/>
                      </a:cubicBezTo>
                      <a:lnTo>
                        <a:pt x="3374" y="8960"/>
                      </a:lnTo>
                      <a:lnTo>
                        <a:pt x="3374" y="16904"/>
                      </a:lnTo>
                      <a:cubicBezTo>
                        <a:pt x="3374" y="19397"/>
                        <a:pt x="5425" y="21600"/>
                        <a:pt x="10800" y="21600"/>
                      </a:cubicBezTo>
                      <a:cubicBezTo>
                        <a:pt x="16174" y="21600"/>
                        <a:pt x="18224" y="19397"/>
                        <a:pt x="18224" y="16904"/>
                      </a:cubicBezTo>
                      <a:lnTo>
                        <a:pt x="18224" y="8960"/>
                      </a:lnTo>
                      <a:lnTo>
                        <a:pt x="20030" y="8380"/>
                      </a:lnTo>
                      <a:cubicBezTo>
                        <a:pt x="20954" y="8084"/>
                        <a:pt x="21600" y="6955"/>
                        <a:pt x="21600" y="563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488" name="AutoShape 44"/>
                <p:cNvSpPr/>
                <p:nvPr/>
              </p:nvSpPr>
              <p:spPr bwMode="auto">
                <a:xfrm>
                  <a:off x="6779419" y="3680619"/>
                  <a:ext cx="28575" cy="1595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1963"/>
                      </a:moveTo>
                      <a:lnTo>
                        <a:pt x="0" y="19636"/>
                      </a:lnTo>
                      <a:cubicBezTo>
                        <a:pt x="0" y="20721"/>
                        <a:pt x="4841" y="21599"/>
                        <a:pt x="10800" y="21599"/>
                      </a:cubicBezTo>
                      <a:cubicBezTo>
                        <a:pt x="16758" y="21599"/>
                        <a:pt x="21600" y="20721"/>
                        <a:pt x="21600" y="19636"/>
                      </a:cubicBezTo>
                      <a:lnTo>
                        <a:pt x="21600" y="1963"/>
                      </a:lnTo>
                      <a:cubicBezTo>
                        <a:pt x="21600" y="878"/>
                        <a:pt x="16758" y="0"/>
                        <a:pt x="10800" y="0"/>
                      </a:cubicBezTo>
                      <a:cubicBezTo>
                        <a:pt x="4841" y="0"/>
                        <a:pt x="0" y="878"/>
                        <a:pt x="0" y="1963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489" name="AutoShape 45"/>
                <p:cNvSpPr/>
                <p:nvPr/>
              </p:nvSpPr>
              <p:spPr bwMode="auto">
                <a:xfrm>
                  <a:off x="6764338" y="3854450"/>
                  <a:ext cx="58738" cy="87313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38" y="0"/>
                        <a:pt x="0" y="10427"/>
                        <a:pt x="0" y="14400"/>
                      </a:cubicBezTo>
                      <a:cubicBezTo>
                        <a:pt x="0" y="18372"/>
                        <a:pt x="4838" y="21599"/>
                        <a:pt x="10800" y="21599"/>
                      </a:cubicBezTo>
                      <a:cubicBezTo>
                        <a:pt x="16761" y="21599"/>
                        <a:pt x="21600" y="18372"/>
                        <a:pt x="21600" y="14400"/>
                      </a:cubicBezTo>
                      <a:cubicBezTo>
                        <a:pt x="21600" y="10427"/>
                        <a:pt x="16761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</p:grpSp>
          <p:sp>
            <p:nvSpPr>
              <p:cNvPr id="506" name="AutoShape 59"/>
              <p:cNvSpPr/>
              <p:nvPr/>
            </p:nvSpPr>
            <p:spPr bwMode="auto">
              <a:xfrm>
                <a:off x="6346148" y="3257829"/>
                <a:ext cx="465138" cy="464344"/>
              </a:xfrm>
              <a:custGeom>
                <a:avLst/>
                <a:gdLst>
                  <a:gd name="T0" fmla="+- 0 10794 23"/>
                  <a:gd name="T1" fmla="*/ T0 w 21543"/>
                  <a:gd name="T2" fmla="*/ 10800 h 21600"/>
                  <a:gd name="T3" fmla="+- 0 10794 23"/>
                  <a:gd name="T4" fmla="*/ T3 w 21543"/>
                  <a:gd name="T5" fmla="*/ 10800 h 21600"/>
                  <a:gd name="T6" fmla="+- 0 10794 23"/>
                  <a:gd name="T7" fmla="*/ T6 w 21543"/>
                  <a:gd name="T8" fmla="*/ 10800 h 21600"/>
                  <a:gd name="T9" fmla="+- 0 10794 23"/>
                  <a:gd name="T10" fmla="*/ T9 w 21543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43" h="21600">
                    <a:moveTo>
                      <a:pt x="16976" y="19986"/>
                    </a:moveTo>
                    <a:lnTo>
                      <a:pt x="11226" y="17680"/>
                    </a:lnTo>
                    <a:cubicBezTo>
                      <a:pt x="11088" y="17626"/>
                      <a:pt x="10946" y="17608"/>
                      <a:pt x="10806" y="17600"/>
                    </a:cubicBezTo>
                    <a:lnTo>
                      <a:pt x="19660" y="3837"/>
                    </a:lnTo>
                    <a:cubicBezTo>
                      <a:pt x="19660" y="3837"/>
                      <a:pt x="16976" y="19986"/>
                      <a:pt x="16976" y="19986"/>
                    </a:cubicBezTo>
                    <a:close/>
                    <a:moveTo>
                      <a:pt x="6859" y="16244"/>
                    </a:moveTo>
                    <a:cubicBezTo>
                      <a:pt x="6858" y="16242"/>
                      <a:pt x="6855" y="16240"/>
                      <a:pt x="6854" y="16238"/>
                    </a:cubicBezTo>
                    <a:lnTo>
                      <a:pt x="19606" y="2552"/>
                    </a:lnTo>
                    <a:lnTo>
                      <a:pt x="8735" y="19536"/>
                    </a:lnTo>
                    <a:cubicBezTo>
                      <a:pt x="8735" y="19536"/>
                      <a:pt x="6859" y="16244"/>
                      <a:pt x="6859" y="16244"/>
                    </a:cubicBezTo>
                    <a:close/>
                    <a:moveTo>
                      <a:pt x="2111" y="14024"/>
                    </a:moveTo>
                    <a:lnTo>
                      <a:pt x="17712" y="3595"/>
                    </a:lnTo>
                    <a:lnTo>
                      <a:pt x="6369" y="15770"/>
                    </a:lnTo>
                    <a:cubicBezTo>
                      <a:pt x="6309" y="15734"/>
                      <a:pt x="6256" y="15687"/>
                      <a:pt x="6190" y="15660"/>
                    </a:cubicBezTo>
                    <a:cubicBezTo>
                      <a:pt x="6190" y="15660"/>
                      <a:pt x="2111" y="14024"/>
                      <a:pt x="2111" y="14024"/>
                    </a:cubicBezTo>
                    <a:close/>
                    <a:moveTo>
                      <a:pt x="21234" y="108"/>
                    </a:moveTo>
                    <a:cubicBezTo>
                      <a:pt x="21123" y="35"/>
                      <a:pt x="20996" y="0"/>
                      <a:pt x="20868" y="0"/>
                    </a:cubicBezTo>
                    <a:cubicBezTo>
                      <a:pt x="20738" y="0"/>
                      <a:pt x="20608" y="36"/>
                      <a:pt x="20495" y="113"/>
                    </a:cubicBezTo>
                    <a:lnTo>
                      <a:pt x="299" y="13613"/>
                    </a:lnTo>
                    <a:cubicBezTo>
                      <a:pt x="91" y="13751"/>
                      <a:pt x="-23" y="13995"/>
                      <a:pt x="3" y="14244"/>
                    </a:cubicBezTo>
                    <a:cubicBezTo>
                      <a:pt x="28" y="14494"/>
                      <a:pt x="190" y="14708"/>
                      <a:pt x="422" y="14801"/>
                    </a:cubicBezTo>
                    <a:lnTo>
                      <a:pt x="5689" y="16914"/>
                    </a:lnTo>
                    <a:lnTo>
                      <a:pt x="8166" y="21259"/>
                    </a:lnTo>
                    <a:cubicBezTo>
                      <a:pt x="8284" y="21468"/>
                      <a:pt x="8505" y="21597"/>
                      <a:pt x="8743" y="21599"/>
                    </a:cubicBezTo>
                    <a:lnTo>
                      <a:pt x="8751" y="21599"/>
                    </a:lnTo>
                    <a:cubicBezTo>
                      <a:pt x="8987" y="21599"/>
                      <a:pt x="9206" y="21474"/>
                      <a:pt x="9328" y="21271"/>
                    </a:cubicBezTo>
                    <a:lnTo>
                      <a:pt x="10726" y="18934"/>
                    </a:lnTo>
                    <a:lnTo>
                      <a:pt x="17253" y="21551"/>
                    </a:lnTo>
                    <a:cubicBezTo>
                      <a:pt x="17332" y="21584"/>
                      <a:pt x="17418" y="21599"/>
                      <a:pt x="17502" y="21599"/>
                    </a:cubicBezTo>
                    <a:cubicBezTo>
                      <a:pt x="17617" y="21599"/>
                      <a:pt x="17731" y="21571"/>
                      <a:pt x="17832" y="21512"/>
                    </a:cubicBezTo>
                    <a:cubicBezTo>
                      <a:pt x="18010" y="21412"/>
                      <a:pt x="18133" y="21238"/>
                      <a:pt x="18167" y="21035"/>
                    </a:cubicBezTo>
                    <a:lnTo>
                      <a:pt x="21533" y="785"/>
                    </a:lnTo>
                    <a:cubicBezTo>
                      <a:pt x="21576" y="520"/>
                      <a:pt x="21459" y="254"/>
                      <a:pt x="21234" y="10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grpSp>
            <p:nvGrpSpPr>
              <p:cNvPr id="535" name="Group 35"/>
              <p:cNvGrpSpPr/>
              <p:nvPr/>
            </p:nvGrpSpPr>
            <p:grpSpPr>
              <a:xfrm>
                <a:off x="6346148" y="2328347"/>
                <a:ext cx="465138" cy="464344"/>
                <a:chOff x="6357938" y="1647825"/>
                <a:chExt cx="465138" cy="464344"/>
              </a:xfrm>
              <a:grpFill/>
            </p:grpSpPr>
            <p:sp>
              <p:nvSpPr>
                <p:cNvPr id="536" name="AutoShape 84"/>
                <p:cNvSpPr/>
                <p:nvPr/>
              </p:nvSpPr>
              <p:spPr bwMode="auto">
                <a:xfrm>
                  <a:off x="6357938" y="1647825"/>
                  <a:ext cx="465138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8900"/>
                      </a:moveTo>
                      <a:cubicBezTo>
                        <a:pt x="20249" y="19643"/>
                        <a:pt x="19644" y="20249"/>
                        <a:pt x="18899" y="20249"/>
                      </a:cubicBezTo>
                      <a:lnTo>
                        <a:pt x="2699" y="20249"/>
                      </a:lnTo>
                      <a:cubicBezTo>
                        <a:pt x="1955" y="20249"/>
                        <a:pt x="1349" y="19643"/>
                        <a:pt x="1349" y="18900"/>
                      </a:cubicBezTo>
                      <a:lnTo>
                        <a:pt x="1349" y="5400"/>
                      </a:lnTo>
                      <a:cubicBezTo>
                        <a:pt x="1349" y="5027"/>
                        <a:pt x="1652" y="4725"/>
                        <a:pt x="2024" y="4725"/>
                      </a:cubicBezTo>
                      <a:lnTo>
                        <a:pt x="2699" y="4725"/>
                      </a:lnTo>
                      <a:lnTo>
                        <a:pt x="2699" y="18225"/>
                      </a:lnTo>
                      <a:cubicBezTo>
                        <a:pt x="2699" y="18598"/>
                        <a:pt x="3001" y="18900"/>
                        <a:pt x="3374" y="18900"/>
                      </a:cubicBezTo>
                      <a:cubicBezTo>
                        <a:pt x="3748" y="18900"/>
                        <a:pt x="4049" y="18598"/>
                        <a:pt x="4049" y="18225"/>
                      </a:cubicBezTo>
                      <a:lnTo>
                        <a:pt x="4049" y="2025"/>
                      </a:lnTo>
                      <a:cubicBezTo>
                        <a:pt x="4049" y="1652"/>
                        <a:pt x="4352" y="1350"/>
                        <a:pt x="4724" y="1350"/>
                      </a:cubicBezTo>
                      <a:lnTo>
                        <a:pt x="19575" y="1350"/>
                      </a:lnTo>
                      <a:cubicBezTo>
                        <a:pt x="19947" y="1350"/>
                        <a:pt x="20249" y="1652"/>
                        <a:pt x="20249" y="2025"/>
                      </a:cubicBezTo>
                      <a:cubicBezTo>
                        <a:pt x="20249" y="2025"/>
                        <a:pt x="20249" y="18900"/>
                        <a:pt x="20249" y="18900"/>
                      </a:cubicBezTo>
                      <a:close/>
                      <a:moveTo>
                        <a:pt x="19575" y="0"/>
                      </a:moveTo>
                      <a:lnTo>
                        <a:pt x="4724" y="0"/>
                      </a:lnTo>
                      <a:cubicBezTo>
                        <a:pt x="3606" y="0"/>
                        <a:pt x="2699" y="905"/>
                        <a:pt x="2699" y="2025"/>
                      </a:cubicBezTo>
                      <a:lnTo>
                        <a:pt x="2699" y="3375"/>
                      </a:lnTo>
                      <a:lnTo>
                        <a:pt x="2024" y="3375"/>
                      </a:lnTo>
                      <a:cubicBezTo>
                        <a:pt x="906" y="3375"/>
                        <a:pt x="0" y="4280"/>
                        <a:pt x="0" y="5400"/>
                      </a:cubicBezTo>
                      <a:lnTo>
                        <a:pt x="0" y="18900"/>
                      </a:lnTo>
                      <a:cubicBezTo>
                        <a:pt x="0" y="20391"/>
                        <a:pt x="1208" y="21599"/>
                        <a:pt x="2699" y="21599"/>
                      </a:cubicBezTo>
                      <a:lnTo>
                        <a:pt x="18899" y="21599"/>
                      </a:lnTo>
                      <a:cubicBezTo>
                        <a:pt x="20391" y="21599"/>
                        <a:pt x="21600" y="20391"/>
                        <a:pt x="21600" y="18900"/>
                      </a:cubicBezTo>
                      <a:lnTo>
                        <a:pt x="21600" y="2025"/>
                      </a:lnTo>
                      <a:cubicBezTo>
                        <a:pt x="21600" y="905"/>
                        <a:pt x="20693" y="0"/>
                        <a:pt x="19575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537" name="AutoShape 85"/>
                <p:cNvSpPr/>
                <p:nvPr/>
              </p:nvSpPr>
              <p:spPr bwMode="auto">
                <a:xfrm>
                  <a:off x="6634163" y="1821657"/>
                  <a:ext cx="130175" cy="15081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200" y="21599"/>
                      </a:moveTo>
                      <a:lnTo>
                        <a:pt x="20400" y="21599"/>
                      </a:lnTo>
                      <a:cubicBezTo>
                        <a:pt x="21062" y="21599"/>
                        <a:pt x="21600" y="16748"/>
                        <a:pt x="21600" y="10800"/>
                      </a:cubicBezTo>
                      <a:cubicBezTo>
                        <a:pt x="21600" y="4830"/>
                        <a:pt x="21062" y="0"/>
                        <a:pt x="20400" y="0"/>
                      </a:cubicBezTo>
                      <a:lnTo>
                        <a:pt x="1200" y="0"/>
                      </a:lnTo>
                      <a:cubicBezTo>
                        <a:pt x="537" y="0"/>
                        <a:pt x="0" y="4830"/>
                        <a:pt x="0" y="10800"/>
                      </a:cubicBezTo>
                      <a:cubicBezTo>
                        <a:pt x="0" y="16748"/>
                        <a:pt x="537" y="21599"/>
                        <a:pt x="12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538" name="AutoShape 86"/>
                <p:cNvSpPr/>
                <p:nvPr/>
              </p:nvSpPr>
              <p:spPr bwMode="auto">
                <a:xfrm>
                  <a:off x="6634163" y="1778000"/>
                  <a:ext cx="130175" cy="1508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200" y="21599"/>
                      </a:moveTo>
                      <a:lnTo>
                        <a:pt x="20400" y="21599"/>
                      </a:lnTo>
                      <a:cubicBezTo>
                        <a:pt x="21062" y="21599"/>
                        <a:pt x="21600" y="16748"/>
                        <a:pt x="21600" y="10800"/>
                      </a:cubicBezTo>
                      <a:cubicBezTo>
                        <a:pt x="21600" y="4830"/>
                        <a:pt x="21062" y="0"/>
                        <a:pt x="20400" y="0"/>
                      </a:cubicBezTo>
                      <a:lnTo>
                        <a:pt x="1200" y="0"/>
                      </a:lnTo>
                      <a:cubicBezTo>
                        <a:pt x="537" y="0"/>
                        <a:pt x="0" y="4830"/>
                        <a:pt x="0" y="10800"/>
                      </a:cubicBezTo>
                      <a:cubicBezTo>
                        <a:pt x="0" y="16748"/>
                        <a:pt x="537" y="21599"/>
                        <a:pt x="12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539" name="AutoShape 87"/>
                <p:cNvSpPr/>
                <p:nvPr/>
              </p:nvSpPr>
              <p:spPr bwMode="auto">
                <a:xfrm>
                  <a:off x="6634163" y="1734344"/>
                  <a:ext cx="130175" cy="15081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200" y="21599"/>
                      </a:moveTo>
                      <a:lnTo>
                        <a:pt x="20400" y="21599"/>
                      </a:lnTo>
                      <a:cubicBezTo>
                        <a:pt x="21062" y="21599"/>
                        <a:pt x="21600" y="16748"/>
                        <a:pt x="21600" y="10800"/>
                      </a:cubicBezTo>
                      <a:cubicBezTo>
                        <a:pt x="21600" y="4830"/>
                        <a:pt x="21062" y="0"/>
                        <a:pt x="20400" y="0"/>
                      </a:cubicBezTo>
                      <a:lnTo>
                        <a:pt x="1200" y="0"/>
                      </a:lnTo>
                      <a:cubicBezTo>
                        <a:pt x="537" y="0"/>
                        <a:pt x="0" y="4830"/>
                        <a:pt x="0" y="10800"/>
                      </a:cubicBezTo>
                      <a:cubicBezTo>
                        <a:pt x="0" y="16748"/>
                        <a:pt x="537" y="21599"/>
                        <a:pt x="12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540" name="AutoShape 88"/>
                <p:cNvSpPr/>
                <p:nvPr/>
              </p:nvSpPr>
              <p:spPr bwMode="auto">
                <a:xfrm>
                  <a:off x="6474619" y="2039938"/>
                  <a:ext cx="130175" cy="142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400" y="0"/>
                      </a:moveTo>
                      <a:lnTo>
                        <a:pt x="1200" y="0"/>
                      </a:lnTo>
                      <a:cubicBezTo>
                        <a:pt x="537" y="0"/>
                        <a:pt x="0" y="4851"/>
                        <a:pt x="0" y="10800"/>
                      </a:cubicBezTo>
                      <a:cubicBezTo>
                        <a:pt x="0" y="16790"/>
                        <a:pt x="537" y="21599"/>
                        <a:pt x="1200" y="21599"/>
                      </a:cubicBezTo>
                      <a:lnTo>
                        <a:pt x="20400" y="21599"/>
                      </a:lnTo>
                      <a:cubicBezTo>
                        <a:pt x="21062" y="21599"/>
                        <a:pt x="21600" y="16790"/>
                        <a:pt x="21600" y="10800"/>
                      </a:cubicBezTo>
                      <a:cubicBezTo>
                        <a:pt x="21600" y="4851"/>
                        <a:pt x="21062" y="0"/>
                        <a:pt x="204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541" name="AutoShape 89"/>
                <p:cNvSpPr/>
                <p:nvPr/>
              </p:nvSpPr>
              <p:spPr bwMode="auto">
                <a:xfrm>
                  <a:off x="6474619" y="1996282"/>
                  <a:ext cx="130175" cy="142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400" y="0"/>
                      </a:moveTo>
                      <a:lnTo>
                        <a:pt x="1200" y="0"/>
                      </a:lnTo>
                      <a:cubicBezTo>
                        <a:pt x="537" y="0"/>
                        <a:pt x="0" y="4851"/>
                        <a:pt x="0" y="10800"/>
                      </a:cubicBezTo>
                      <a:cubicBezTo>
                        <a:pt x="0" y="16790"/>
                        <a:pt x="537" y="21599"/>
                        <a:pt x="1200" y="21599"/>
                      </a:cubicBezTo>
                      <a:lnTo>
                        <a:pt x="20400" y="21599"/>
                      </a:lnTo>
                      <a:cubicBezTo>
                        <a:pt x="21062" y="21599"/>
                        <a:pt x="21600" y="16790"/>
                        <a:pt x="21600" y="10800"/>
                      </a:cubicBezTo>
                      <a:cubicBezTo>
                        <a:pt x="21600" y="4851"/>
                        <a:pt x="21062" y="0"/>
                        <a:pt x="204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542" name="AutoShape 90"/>
                <p:cNvSpPr/>
                <p:nvPr/>
              </p:nvSpPr>
              <p:spPr bwMode="auto">
                <a:xfrm>
                  <a:off x="6474619" y="1952625"/>
                  <a:ext cx="130175" cy="142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400" y="0"/>
                      </a:moveTo>
                      <a:lnTo>
                        <a:pt x="1200" y="0"/>
                      </a:lnTo>
                      <a:cubicBezTo>
                        <a:pt x="537" y="0"/>
                        <a:pt x="0" y="4851"/>
                        <a:pt x="0" y="10800"/>
                      </a:cubicBezTo>
                      <a:cubicBezTo>
                        <a:pt x="0" y="16790"/>
                        <a:pt x="537" y="21599"/>
                        <a:pt x="1200" y="21599"/>
                      </a:cubicBezTo>
                      <a:lnTo>
                        <a:pt x="20400" y="21599"/>
                      </a:lnTo>
                      <a:cubicBezTo>
                        <a:pt x="21062" y="21599"/>
                        <a:pt x="21600" y="16790"/>
                        <a:pt x="21600" y="10800"/>
                      </a:cubicBezTo>
                      <a:cubicBezTo>
                        <a:pt x="21600" y="4851"/>
                        <a:pt x="21062" y="0"/>
                        <a:pt x="204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543" name="AutoShape 91"/>
                <p:cNvSpPr/>
                <p:nvPr/>
              </p:nvSpPr>
              <p:spPr bwMode="auto">
                <a:xfrm>
                  <a:off x="6634163" y="2039938"/>
                  <a:ext cx="130175" cy="142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400" y="0"/>
                      </a:moveTo>
                      <a:lnTo>
                        <a:pt x="1200" y="0"/>
                      </a:lnTo>
                      <a:cubicBezTo>
                        <a:pt x="537" y="0"/>
                        <a:pt x="0" y="4851"/>
                        <a:pt x="0" y="10800"/>
                      </a:cubicBezTo>
                      <a:cubicBezTo>
                        <a:pt x="0" y="16790"/>
                        <a:pt x="537" y="21599"/>
                        <a:pt x="1200" y="21599"/>
                      </a:cubicBezTo>
                      <a:lnTo>
                        <a:pt x="20400" y="21599"/>
                      </a:lnTo>
                      <a:cubicBezTo>
                        <a:pt x="21062" y="21599"/>
                        <a:pt x="21600" y="16790"/>
                        <a:pt x="21600" y="10800"/>
                      </a:cubicBezTo>
                      <a:cubicBezTo>
                        <a:pt x="21600" y="4851"/>
                        <a:pt x="21062" y="0"/>
                        <a:pt x="204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544" name="AutoShape 92"/>
                <p:cNvSpPr/>
                <p:nvPr/>
              </p:nvSpPr>
              <p:spPr bwMode="auto">
                <a:xfrm>
                  <a:off x="6634163" y="1996282"/>
                  <a:ext cx="130175" cy="142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400" y="0"/>
                      </a:moveTo>
                      <a:lnTo>
                        <a:pt x="1200" y="0"/>
                      </a:lnTo>
                      <a:cubicBezTo>
                        <a:pt x="537" y="0"/>
                        <a:pt x="0" y="4851"/>
                        <a:pt x="0" y="10800"/>
                      </a:cubicBezTo>
                      <a:cubicBezTo>
                        <a:pt x="0" y="16790"/>
                        <a:pt x="537" y="21599"/>
                        <a:pt x="1200" y="21599"/>
                      </a:cubicBezTo>
                      <a:lnTo>
                        <a:pt x="20400" y="21599"/>
                      </a:lnTo>
                      <a:cubicBezTo>
                        <a:pt x="21062" y="21599"/>
                        <a:pt x="21600" y="16790"/>
                        <a:pt x="21600" y="10800"/>
                      </a:cubicBezTo>
                      <a:cubicBezTo>
                        <a:pt x="21600" y="4851"/>
                        <a:pt x="21062" y="0"/>
                        <a:pt x="204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545" name="AutoShape 93"/>
                <p:cNvSpPr/>
                <p:nvPr/>
              </p:nvSpPr>
              <p:spPr bwMode="auto">
                <a:xfrm>
                  <a:off x="6634163" y="1952625"/>
                  <a:ext cx="130175" cy="142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400" y="0"/>
                      </a:moveTo>
                      <a:lnTo>
                        <a:pt x="1200" y="0"/>
                      </a:lnTo>
                      <a:cubicBezTo>
                        <a:pt x="537" y="0"/>
                        <a:pt x="0" y="4851"/>
                        <a:pt x="0" y="10800"/>
                      </a:cubicBezTo>
                      <a:cubicBezTo>
                        <a:pt x="0" y="16790"/>
                        <a:pt x="537" y="21599"/>
                        <a:pt x="1200" y="21599"/>
                      </a:cubicBezTo>
                      <a:lnTo>
                        <a:pt x="20400" y="21599"/>
                      </a:lnTo>
                      <a:cubicBezTo>
                        <a:pt x="21062" y="21599"/>
                        <a:pt x="21600" y="16790"/>
                        <a:pt x="21600" y="10800"/>
                      </a:cubicBezTo>
                      <a:cubicBezTo>
                        <a:pt x="21600" y="4851"/>
                        <a:pt x="21062" y="0"/>
                        <a:pt x="204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546" name="AutoShape 94"/>
                <p:cNvSpPr/>
                <p:nvPr/>
              </p:nvSpPr>
              <p:spPr bwMode="auto">
                <a:xfrm>
                  <a:off x="6474619" y="1865313"/>
                  <a:ext cx="289719" cy="142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1060" y="0"/>
                      </a:moveTo>
                      <a:lnTo>
                        <a:pt x="540" y="0"/>
                      </a:lnTo>
                      <a:cubicBezTo>
                        <a:pt x="242" y="0"/>
                        <a:pt x="0" y="4851"/>
                        <a:pt x="0" y="10800"/>
                      </a:cubicBezTo>
                      <a:cubicBezTo>
                        <a:pt x="0" y="16769"/>
                        <a:pt x="242" y="21599"/>
                        <a:pt x="540" y="21599"/>
                      </a:cubicBezTo>
                      <a:lnTo>
                        <a:pt x="21060" y="21599"/>
                      </a:lnTo>
                      <a:cubicBezTo>
                        <a:pt x="21357" y="21599"/>
                        <a:pt x="21600" y="16769"/>
                        <a:pt x="21600" y="10800"/>
                      </a:cubicBezTo>
                      <a:cubicBezTo>
                        <a:pt x="21600" y="4851"/>
                        <a:pt x="21357" y="0"/>
                        <a:pt x="2106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547" name="AutoShape 95"/>
                <p:cNvSpPr/>
                <p:nvPr/>
              </p:nvSpPr>
              <p:spPr bwMode="auto">
                <a:xfrm>
                  <a:off x="6474619" y="1908969"/>
                  <a:ext cx="289719" cy="142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1060" y="0"/>
                      </a:moveTo>
                      <a:lnTo>
                        <a:pt x="540" y="0"/>
                      </a:lnTo>
                      <a:cubicBezTo>
                        <a:pt x="242" y="0"/>
                        <a:pt x="0" y="4851"/>
                        <a:pt x="0" y="10800"/>
                      </a:cubicBezTo>
                      <a:cubicBezTo>
                        <a:pt x="0" y="16790"/>
                        <a:pt x="242" y="21599"/>
                        <a:pt x="540" y="21599"/>
                      </a:cubicBezTo>
                      <a:lnTo>
                        <a:pt x="21060" y="21599"/>
                      </a:lnTo>
                      <a:cubicBezTo>
                        <a:pt x="21357" y="21599"/>
                        <a:pt x="21600" y="16790"/>
                        <a:pt x="21600" y="10800"/>
                      </a:cubicBezTo>
                      <a:cubicBezTo>
                        <a:pt x="21600" y="4851"/>
                        <a:pt x="21357" y="0"/>
                        <a:pt x="2106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548" name="AutoShape 96"/>
                <p:cNvSpPr/>
                <p:nvPr/>
              </p:nvSpPr>
              <p:spPr bwMode="auto">
                <a:xfrm>
                  <a:off x="6474619" y="1705769"/>
                  <a:ext cx="130175" cy="1301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4799" y="4792"/>
                      </a:moveTo>
                      <a:lnTo>
                        <a:pt x="16800" y="4792"/>
                      </a:lnTo>
                      <a:lnTo>
                        <a:pt x="16800" y="16797"/>
                      </a:lnTo>
                      <a:lnTo>
                        <a:pt x="4799" y="16797"/>
                      </a:lnTo>
                      <a:cubicBezTo>
                        <a:pt x="4799" y="16797"/>
                        <a:pt x="4799" y="4792"/>
                        <a:pt x="4799" y="4792"/>
                      </a:cubicBezTo>
                      <a:close/>
                      <a:moveTo>
                        <a:pt x="2399" y="21600"/>
                      </a:moveTo>
                      <a:lnTo>
                        <a:pt x="19199" y="21600"/>
                      </a:lnTo>
                      <a:cubicBezTo>
                        <a:pt x="20527" y="21600"/>
                        <a:pt x="21600" y="20523"/>
                        <a:pt x="21600" y="19198"/>
                      </a:cubicBezTo>
                      <a:lnTo>
                        <a:pt x="21600" y="2401"/>
                      </a:lnTo>
                      <a:cubicBezTo>
                        <a:pt x="21600" y="1076"/>
                        <a:pt x="20527" y="0"/>
                        <a:pt x="19199" y="0"/>
                      </a:cubicBezTo>
                      <a:lnTo>
                        <a:pt x="2399" y="0"/>
                      </a:lnTo>
                      <a:cubicBezTo>
                        <a:pt x="1072" y="0"/>
                        <a:pt x="0" y="1076"/>
                        <a:pt x="0" y="2401"/>
                      </a:cubicBezTo>
                      <a:lnTo>
                        <a:pt x="0" y="19198"/>
                      </a:lnTo>
                      <a:cubicBezTo>
                        <a:pt x="0" y="20523"/>
                        <a:pt x="1072" y="21600"/>
                        <a:pt x="2399" y="2160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F5F5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uLnTx/>
                    <a:uFillTx/>
                    <a:latin typeface="Gill Sans" charset="0"/>
                    <a:ea typeface="+mn-ea"/>
                    <a:cs typeface="+mn-cs"/>
                    <a:sym typeface="Gill Sans" charset="0"/>
                  </a:endParaRPr>
                </a:p>
              </p:txBody>
            </p:sp>
          </p:grpSp>
        </p:grpSp>
        <p:grpSp>
          <p:nvGrpSpPr>
            <p:cNvPr id="549" name="Group 36"/>
            <p:cNvGrpSpPr/>
            <p:nvPr/>
          </p:nvGrpSpPr>
          <p:grpSpPr>
            <a:xfrm>
              <a:off x="5429367" y="5265903"/>
              <a:ext cx="319088" cy="465138"/>
              <a:chOff x="5429367" y="4908078"/>
              <a:chExt cx="319088" cy="465138"/>
            </a:xfrm>
            <a:grpFill/>
          </p:grpSpPr>
          <p:sp>
            <p:nvSpPr>
              <p:cNvPr id="550" name="AutoShape 97"/>
              <p:cNvSpPr/>
              <p:nvPr/>
            </p:nvSpPr>
            <p:spPr bwMode="auto">
              <a:xfrm>
                <a:off x="5429367" y="490807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51" name="AutoShape 98"/>
              <p:cNvSpPr/>
              <p:nvPr/>
            </p:nvSpPr>
            <p:spPr bwMode="auto">
              <a:xfrm>
                <a:off x="5559542" y="495173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52" name="AutoShape 99"/>
              <p:cNvSpPr/>
              <p:nvPr/>
            </p:nvSpPr>
            <p:spPr bwMode="auto">
              <a:xfrm>
                <a:off x="5574623" y="531527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553" name="AutoShape 100"/>
            <p:cNvSpPr/>
            <p:nvPr/>
          </p:nvSpPr>
          <p:spPr bwMode="auto">
            <a:xfrm>
              <a:off x="4457023" y="5265903"/>
              <a:ext cx="406400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554" name="AutoShape 101"/>
            <p:cNvSpPr/>
            <p:nvPr/>
          </p:nvSpPr>
          <p:spPr bwMode="auto">
            <a:xfrm>
              <a:off x="3498967" y="5295272"/>
              <a:ext cx="464344" cy="406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555" name="AutoShape 102"/>
            <p:cNvSpPr/>
            <p:nvPr/>
          </p:nvSpPr>
          <p:spPr bwMode="auto">
            <a:xfrm>
              <a:off x="3556910" y="5353215"/>
              <a:ext cx="354013" cy="261144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grpSp>
          <p:nvGrpSpPr>
            <p:cNvPr id="556" name="Group 40"/>
            <p:cNvGrpSpPr/>
            <p:nvPr/>
          </p:nvGrpSpPr>
          <p:grpSpPr>
            <a:xfrm>
              <a:off x="2569485" y="5295272"/>
              <a:ext cx="464344" cy="406400"/>
              <a:chOff x="2569485" y="4937447"/>
              <a:chExt cx="464344" cy="406400"/>
            </a:xfrm>
            <a:grpFill/>
          </p:grpSpPr>
          <p:sp>
            <p:nvSpPr>
              <p:cNvPr id="557" name="AutoShape 103"/>
              <p:cNvSpPr/>
              <p:nvPr/>
            </p:nvSpPr>
            <p:spPr bwMode="auto">
              <a:xfrm>
                <a:off x="2642510" y="5009678"/>
                <a:ext cx="166688" cy="1095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60" y="0"/>
                    </a:moveTo>
                    <a:cubicBezTo>
                      <a:pt x="9461" y="0"/>
                      <a:pt x="0" y="9233"/>
                      <a:pt x="0" y="20160"/>
                    </a:cubicBezTo>
                    <a:cubicBezTo>
                      <a:pt x="0" y="20954"/>
                      <a:pt x="420" y="21600"/>
                      <a:pt x="939" y="21600"/>
                    </a:cubicBezTo>
                    <a:cubicBezTo>
                      <a:pt x="1457" y="21600"/>
                      <a:pt x="1878" y="20954"/>
                      <a:pt x="1878" y="20160"/>
                    </a:cubicBezTo>
                    <a:cubicBezTo>
                      <a:pt x="1878" y="10956"/>
                      <a:pt x="10655" y="2880"/>
                      <a:pt x="20660" y="2880"/>
                    </a:cubicBezTo>
                    <a:cubicBezTo>
                      <a:pt x="21179" y="2880"/>
                      <a:pt x="21600" y="2234"/>
                      <a:pt x="21600" y="1440"/>
                    </a:cubicBezTo>
                    <a:cubicBezTo>
                      <a:pt x="21600" y="645"/>
                      <a:pt x="21179" y="0"/>
                      <a:pt x="206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58" name="AutoShape 104"/>
              <p:cNvSpPr/>
              <p:nvPr/>
            </p:nvSpPr>
            <p:spPr bwMode="auto">
              <a:xfrm>
                <a:off x="2569485" y="4937447"/>
                <a:ext cx="464344" cy="406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6971"/>
                    </a:moveTo>
                    <a:cubicBezTo>
                      <a:pt x="10181" y="16971"/>
                      <a:pt x="9546" y="16918"/>
                      <a:pt x="8912" y="16811"/>
                    </a:cubicBezTo>
                    <a:cubicBezTo>
                      <a:pt x="8847" y="16800"/>
                      <a:pt x="8781" y="16794"/>
                      <a:pt x="8716" y="16794"/>
                    </a:cubicBezTo>
                    <a:cubicBezTo>
                      <a:pt x="8315" y="16794"/>
                      <a:pt x="7931" y="16999"/>
                      <a:pt x="7673" y="17359"/>
                    </a:cubicBezTo>
                    <a:cubicBezTo>
                      <a:pt x="7384" y="17761"/>
                      <a:pt x="6563" y="18657"/>
                      <a:pt x="5591" y="19318"/>
                    </a:cubicBezTo>
                    <a:cubicBezTo>
                      <a:pt x="5854" y="18628"/>
                      <a:pt x="6060" y="17853"/>
                      <a:pt x="6074" y="17056"/>
                    </a:cubicBezTo>
                    <a:cubicBezTo>
                      <a:pt x="6078" y="17006"/>
                      <a:pt x="6080" y="16956"/>
                      <a:pt x="6080" y="16914"/>
                    </a:cubicBezTo>
                    <a:cubicBezTo>
                      <a:pt x="6080" y="16334"/>
                      <a:pt x="5796" y="15803"/>
                      <a:pt x="5344" y="15540"/>
                    </a:cubicBezTo>
                    <a:cubicBezTo>
                      <a:pt x="2843" y="14080"/>
                      <a:pt x="1349" y="11731"/>
                      <a:pt x="1349" y="9257"/>
                    </a:cubicBezTo>
                    <a:cubicBezTo>
                      <a:pt x="1349" y="5003"/>
                      <a:pt x="5588" y="1542"/>
                      <a:pt x="10800" y="1542"/>
                    </a:cubicBezTo>
                    <a:cubicBezTo>
                      <a:pt x="16011" y="1542"/>
                      <a:pt x="20249" y="5003"/>
                      <a:pt x="20249" y="9257"/>
                    </a:cubicBezTo>
                    <a:cubicBezTo>
                      <a:pt x="20249" y="13510"/>
                      <a:pt x="16011" y="16971"/>
                      <a:pt x="10800" y="16971"/>
                    </a:cubicBezTo>
                    <a:moveTo>
                      <a:pt x="10800" y="0"/>
                    </a:moveTo>
                    <a:cubicBezTo>
                      <a:pt x="4835" y="0"/>
                      <a:pt x="0" y="4144"/>
                      <a:pt x="0" y="9257"/>
                    </a:cubicBezTo>
                    <a:cubicBezTo>
                      <a:pt x="0" y="12440"/>
                      <a:pt x="1875" y="15248"/>
                      <a:pt x="4730" y="16914"/>
                    </a:cubicBezTo>
                    <a:cubicBezTo>
                      <a:pt x="4730" y="16935"/>
                      <a:pt x="4724" y="16949"/>
                      <a:pt x="4724" y="16971"/>
                    </a:cubicBezTo>
                    <a:cubicBezTo>
                      <a:pt x="4724" y="18354"/>
                      <a:pt x="3821" y="19843"/>
                      <a:pt x="3423" y="20625"/>
                    </a:cubicBezTo>
                    <a:lnTo>
                      <a:pt x="3425" y="20625"/>
                    </a:lnTo>
                    <a:cubicBezTo>
                      <a:pt x="3393" y="20709"/>
                      <a:pt x="3374" y="20802"/>
                      <a:pt x="3374" y="20900"/>
                    </a:cubicBezTo>
                    <a:cubicBezTo>
                      <a:pt x="3374" y="21287"/>
                      <a:pt x="3648" y="21600"/>
                      <a:pt x="3986" y="21600"/>
                    </a:cubicBezTo>
                    <a:cubicBezTo>
                      <a:pt x="4049" y="21600"/>
                      <a:pt x="4161" y="21580"/>
                      <a:pt x="4158" y="21590"/>
                    </a:cubicBezTo>
                    <a:cubicBezTo>
                      <a:pt x="6268" y="21195"/>
                      <a:pt x="8255" y="18979"/>
                      <a:pt x="8716" y="18338"/>
                    </a:cubicBezTo>
                    <a:cubicBezTo>
                      <a:pt x="9391" y="18451"/>
                      <a:pt x="10086" y="18514"/>
                      <a:pt x="10800" y="18514"/>
                    </a:cubicBezTo>
                    <a:cubicBezTo>
                      <a:pt x="16764" y="18514"/>
                      <a:pt x="21600" y="14369"/>
                      <a:pt x="21600" y="9257"/>
                    </a:cubicBezTo>
                    <a:cubicBezTo>
                      <a:pt x="21600" y="414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559" name="AutoShape 105"/>
            <p:cNvSpPr/>
            <p:nvPr/>
          </p:nvSpPr>
          <p:spPr bwMode="auto">
            <a:xfrm>
              <a:off x="1640798" y="5353215"/>
              <a:ext cx="463550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560" name="AutoShape 106"/>
            <p:cNvSpPr/>
            <p:nvPr/>
          </p:nvSpPr>
          <p:spPr bwMode="auto">
            <a:xfrm>
              <a:off x="1814629" y="5440528"/>
              <a:ext cx="65881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561" name="AutoShape 107"/>
            <p:cNvSpPr/>
            <p:nvPr/>
          </p:nvSpPr>
          <p:spPr bwMode="auto">
            <a:xfrm>
              <a:off x="1770973" y="5396872"/>
              <a:ext cx="203200" cy="203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770054" y="5265903"/>
              <a:ext cx="348456" cy="465138"/>
              <a:chOff x="770054" y="5120760"/>
              <a:chExt cx="348456" cy="465138"/>
            </a:xfrm>
            <a:grpFill/>
          </p:grpSpPr>
          <p:sp>
            <p:nvSpPr>
              <p:cNvPr id="562" name="AutoShape 108"/>
              <p:cNvSpPr/>
              <p:nvPr/>
            </p:nvSpPr>
            <p:spPr bwMode="auto">
              <a:xfrm>
                <a:off x="856573" y="5208072"/>
                <a:ext cx="174625" cy="1746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"/>
                    </a:moveTo>
                    <a:cubicBezTo>
                      <a:pt x="15764" y="1800"/>
                      <a:pt x="19800" y="5835"/>
                      <a:pt x="19800" y="10800"/>
                    </a:cubicBezTo>
                    <a:cubicBezTo>
                      <a:pt x="19800" y="15764"/>
                      <a:pt x="15764" y="19800"/>
                      <a:pt x="10800" y="19800"/>
                    </a:cubicBezTo>
                    <a:cubicBezTo>
                      <a:pt x="5835" y="19800"/>
                      <a:pt x="1800" y="15764"/>
                      <a:pt x="1800" y="10800"/>
                    </a:cubicBezTo>
                    <a:cubicBezTo>
                      <a:pt x="1800" y="5835"/>
                      <a:pt x="5835" y="1800"/>
                      <a:pt x="10800" y="1800"/>
                    </a:cubicBezTo>
                    <a:moveTo>
                      <a:pt x="10800" y="21599"/>
                    </a:moveTo>
                    <a:cubicBezTo>
                      <a:pt x="16756" y="21599"/>
                      <a:pt x="21600" y="16756"/>
                      <a:pt x="21600" y="10800"/>
                    </a:cubicBezTo>
                    <a:cubicBezTo>
                      <a:pt x="21600" y="4843"/>
                      <a:pt x="16756" y="0"/>
                      <a:pt x="10800" y="0"/>
                    </a:cubicBezTo>
                    <a:cubicBezTo>
                      <a:pt x="4843" y="0"/>
                      <a:pt x="0" y="4843"/>
                      <a:pt x="0" y="10800"/>
                    </a:cubicBezTo>
                    <a:cubicBezTo>
                      <a:pt x="0" y="16756"/>
                      <a:pt x="4843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63" name="AutoShape 109"/>
              <p:cNvSpPr/>
              <p:nvPr/>
            </p:nvSpPr>
            <p:spPr bwMode="auto">
              <a:xfrm>
                <a:off x="770054" y="5120760"/>
                <a:ext cx="348456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04" y="20170"/>
                    </a:moveTo>
                    <a:cubicBezTo>
                      <a:pt x="10885" y="20184"/>
                      <a:pt x="10830" y="20215"/>
                      <a:pt x="10782" y="20237"/>
                    </a:cubicBezTo>
                    <a:cubicBezTo>
                      <a:pt x="10774" y="20218"/>
                      <a:pt x="10707" y="20178"/>
                      <a:pt x="10666" y="20147"/>
                    </a:cubicBezTo>
                    <a:cubicBezTo>
                      <a:pt x="7368" y="17300"/>
                      <a:pt x="1799" y="12497"/>
                      <a:pt x="1799" y="8101"/>
                    </a:cubicBezTo>
                    <a:cubicBezTo>
                      <a:pt x="1799" y="4378"/>
                      <a:pt x="5838" y="1350"/>
                      <a:pt x="10800" y="1350"/>
                    </a:cubicBezTo>
                    <a:cubicBezTo>
                      <a:pt x="15762" y="1350"/>
                      <a:pt x="19800" y="4378"/>
                      <a:pt x="19800" y="8101"/>
                    </a:cubicBezTo>
                    <a:cubicBezTo>
                      <a:pt x="19800" y="12497"/>
                      <a:pt x="14231" y="17300"/>
                      <a:pt x="10904" y="20170"/>
                    </a:cubicBezTo>
                    <a:moveTo>
                      <a:pt x="10800" y="0"/>
                    </a:moveTo>
                    <a:cubicBezTo>
                      <a:pt x="4844" y="0"/>
                      <a:pt x="0" y="3588"/>
                      <a:pt x="0" y="8101"/>
                    </a:cubicBezTo>
                    <a:cubicBezTo>
                      <a:pt x="0" y="12826"/>
                      <a:pt x="5400" y="17660"/>
                      <a:pt x="9337" y="21056"/>
                    </a:cubicBezTo>
                    <a:cubicBezTo>
                      <a:pt x="9352" y="21070"/>
                      <a:pt x="9984" y="21599"/>
                      <a:pt x="10766" y="21599"/>
                    </a:cubicBezTo>
                    <a:lnTo>
                      <a:pt x="10834" y="21599"/>
                    </a:lnTo>
                    <a:cubicBezTo>
                      <a:pt x="11615" y="21599"/>
                      <a:pt x="12247" y="21070"/>
                      <a:pt x="12262" y="21056"/>
                    </a:cubicBezTo>
                    <a:cubicBezTo>
                      <a:pt x="16200" y="17660"/>
                      <a:pt x="21599" y="12826"/>
                      <a:pt x="21599" y="8101"/>
                    </a:cubicBezTo>
                    <a:cubicBezTo>
                      <a:pt x="21599" y="3588"/>
                      <a:pt x="16755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564" name="Group 46"/>
            <p:cNvGrpSpPr/>
            <p:nvPr/>
          </p:nvGrpSpPr>
          <p:grpSpPr>
            <a:xfrm>
              <a:off x="5356342" y="436579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565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66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567" name="AutoShape 112"/>
            <p:cNvSpPr/>
            <p:nvPr/>
          </p:nvSpPr>
          <p:spPr bwMode="auto">
            <a:xfrm>
              <a:off x="4427654" y="4336422"/>
              <a:ext cx="464344" cy="465138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grpSp>
          <p:nvGrpSpPr>
            <p:cNvPr id="568" name="Group 48"/>
            <p:cNvGrpSpPr/>
            <p:nvPr/>
          </p:nvGrpSpPr>
          <p:grpSpPr>
            <a:xfrm>
              <a:off x="3571198" y="4336422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569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70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571" name="Group 49"/>
            <p:cNvGrpSpPr/>
            <p:nvPr/>
          </p:nvGrpSpPr>
          <p:grpSpPr>
            <a:xfrm>
              <a:off x="2627429" y="4336422"/>
              <a:ext cx="348456" cy="465138"/>
              <a:chOff x="2639219" y="3510757"/>
              <a:chExt cx="348456" cy="465138"/>
            </a:xfrm>
            <a:grpFill/>
          </p:grpSpPr>
          <p:sp>
            <p:nvSpPr>
              <p:cNvPr id="572" name="AutoShape 115"/>
              <p:cNvSpPr/>
              <p:nvPr/>
            </p:nvSpPr>
            <p:spPr bwMode="auto">
              <a:xfrm>
                <a:off x="2639219" y="3510757"/>
                <a:ext cx="348456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73" name="AutoShape 116"/>
              <p:cNvSpPr/>
              <p:nvPr/>
            </p:nvSpPr>
            <p:spPr bwMode="auto">
              <a:xfrm>
                <a:off x="2784475" y="3786982"/>
                <a:ext cx="57944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574" name="AutoShape 117"/>
            <p:cNvSpPr/>
            <p:nvPr/>
          </p:nvSpPr>
          <p:spPr bwMode="auto">
            <a:xfrm>
              <a:off x="1640798" y="4423734"/>
              <a:ext cx="464344" cy="348456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grpSp>
          <p:nvGrpSpPr>
            <p:cNvPr id="575" name="Group 51"/>
            <p:cNvGrpSpPr/>
            <p:nvPr/>
          </p:nvGrpSpPr>
          <p:grpSpPr>
            <a:xfrm>
              <a:off x="712110" y="4395159"/>
              <a:ext cx="464344" cy="348456"/>
              <a:chOff x="712110" y="4037334"/>
              <a:chExt cx="464344" cy="348456"/>
            </a:xfrm>
            <a:grpFill/>
          </p:grpSpPr>
          <p:sp>
            <p:nvSpPr>
              <p:cNvPr id="576" name="AutoShape 118"/>
              <p:cNvSpPr/>
              <p:nvPr/>
            </p:nvSpPr>
            <p:spPr bwMode="auto">
              <a:xfrm>
                <a:off x="712110" y="4037334"/>
                <a:ext cx="464344" cy="348456"/>
              </a:xfrm>
              <a:custGeom>
                <a:avLst/>
                <a:gdLst>
                  <a:gd name="T0" fmla="*/ 10732 w 21464"/>
                  <a:gd name="T1" fmla="*/ 10800 h 21600"/>
                  <a:gd name="T2" fmla="*/ 10732 w 21464"/>
                  <a:gd name="T3" fmla="*/ 10800 h 21600"/>
                  <a:gd name="T4" fmla="*/ 10732 w 21464"/>
                  <a:gd name="T5" fmla="*/ 10800 h 21600"/>
                  <a:gd name="T6" fmla="*/ 10732 w 21464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64" h="21600">
                    <a:moveTo>
                      <a:pt x="19918" y="11754"/>
                    </a:moveTo>
                    <a:lnTo>
                      <a:pt x="16564" y="18954"/>
                    </a:lnTo>
                    <a:cubicBezTo>
                      <a:pt x="16317" y="19484"/>
                      <a:pt x="15892" y="19800"/>
                      <a:pt x="15427" y="19800"/>
                    </a:cubicBezTo>
                    <a:lnTo>
                      <a:pt x="2683" y="19800"/>
                    </a:lnTo>
                    <a:cubicBezTo>
                      <a:pt x="1943" y="19800"/>
                      <a:pt x="1341" y="18992"/>
                      <a:pt x="1341" y="18000"/>
                    </a:cubicBezTo>
                    <a:lnTo>
                      <a:pt x="1341" y="3600"/>
                    </a:lnTo>
                    <a:cubicBezTo>
                      <a:pt x="1341" y="2608"/>
                      <a:pt x="1943" y="1800"/>
                      <a:pt x="2683" y="1800"/>
                    </a:cubicBezTo>
                    <a:lnTo>
                      <a:pt x="15427" y="1800"/>
                    </a:lnTo>
                    <a:cubicBezTo>
                      <a:pt x="15892" y="1800"/>
                      <a:pt x="16317" y="2116"/>
                      <a:pt x="16564" y="2645"/>
                    </a:cubicBezTo>
                    <a:lnTo>
                      <a:pt x="19917" y="9845"/>
                    </a:lnTo>
                    <a:cubicBezTo>
                      <a:pt x="20188" y="10425"/>
                      <a:pt x="20188" y="11174"/>
                      <a:pt x="19918" y="11754"/>
                    </a:cubicBezTo>
                    <a:moveTo>
                      <a:pt x="21055" y="8891"/>
                    </a:moveTo>
                    <a:lnTo>
                      <a:pt x="17701" y="1691"/>
                    </a:lnTo>
                    <a:cubicBezTo>
                      <a:pt x="17211" y="639"/>
                      <a:pt x="16352" y="0"/>
                      <a:pt x="15427" y="0"/>
                    </a:cubicBezTo>
                    <a:lnTo>
                      <a:pt x="2683" y="0"/>
                    </a:lnTo>
                    <a:cubicBezTo>
                      <a:pt x="1201" y="0"/>
                      <a:pt x="0" y="1611"/>
                      <a:pt x="0" y="3600"/>
                    </a:cubicBezTo>
                    <a:lnTo>
                      <a:pt x="0" y="18000"/>
                    </a:lnTo>
                    <a:cubicBezTo>
                      <a:pt x="0" y="19988"/>
                      <a:pt x="1201" y="21599"/>
                      <a:pt x="2683" y="21599"/>
                    </a:cubicBezTo>
                    <a:lnTo>
                      <a:pt x="15427" y="21599"/>
                    </a:lnTo>
                    <a:cubicBezTo>
                      <a:pt x="16352" y="21599"/>
                      <a:pt x="17211" y="20960"/>
                      <a:pt x="17701" y="19908"/>
                    </a:cubicBezTo>
                    <a:lnTo>
                      <a:pt x="21055" y="12708"/>
                    </a:lnTo>
                    <a:cubicBezTo>
                      <a:pt x="21600" y="11541"/>
                      <a:pt x="21600" y="10059"/>
                      <a:pt x="21055" y="889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77" name="AutoShape 119"/>
              <p:cNvSpPr/>
              <p:nvPr/>
            </p:nvSpPr>
            <p:spPr bwMode="auto">
              <a:xfrm>
                <a:off x="1001829" y="4167509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0"/>
                    </a:moveTo>
                    <a:cubicBezTo>
                      <a:pt x="6825" y="18000"/>
                      <a:pt x="3600" y="14774"/>
                      <a:pt x="3600" y="10800"/>
                    </a:cubicBezTo>
                    <a:cubicBezTo>
                      <a:pt x="3600" y="6825"/>
                      <a:pt x="6825" y="3600"/>
                      <a:pt x="10800" y="3600"/>
                    </a:cubicBezTo>
                    <a:cubicBezTo>
                      <a:pt x="14774" y="3600"/>
                      <a:pt x="17999" y="6825"/>
                      <a:pt x="17999" y="10800"/>
                    </a:cubicBezTo>
                    <a:cubicBezTo>
                      <a:pt x="17999" y="14774"/>
                      <a:pt x="14774" y="18000"/>
                      <a:pt x="10800" y="18000"/>
                    </a:cubicBezTo>
                    <a:moveTo>
                      <a:pt x="10800" y="0"/>
                    </a:move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6"/>
                      <a:pt x="4833" y="21599"/>
                      <a:pt x="10800" y="21599"/>
                    </a:cubicBezTo>
                    <a:cubicBezTo>
                      <a:pt x="16766" y="21599"/>
                      <a:pt x="21600" y="16766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578" name="Group 52"/>
            <p:cNvGrpSpPr/>
            <p:nvPr/>
          </p:nvGrpSpPr>
          <p:grpSpPr>
            <a:xfrm>
              <a:off x="5356342" y="3451390"/>
              <a:ext cx="465138" cy="391319"/>
              <a:chOff x="5356342" y="3093565"/>
              <a:chExt cx="465138" cy="391319"/>
            </a:xfrm>
            <a:grpFill/>
          </p:grpSpPr>
          <p:sp>
            <p:nvSpPr>
              <p:cNvPr id="579" name="AutoShape 120"/>
              <p:cNvSpPr/>
              <p:nvPr/>
            </p:nvSpPr>
            <p:spPr bwMode="auto">
              <a:xfrm>
                <a:off x="5473023" y="319516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80" name="AutoShape 121"/>
              <p:cNvSpPr/>
              <p:nvPr/>
            </p:nvSpPr>
            <p:spPr bwMode="auto">
              <a:xfrm>
                <a:off x="5530967" y="325310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81" name="AutoShape 122"/>
              <p:cNvSpPr/>
              <p:nvPr/>
            </p:nvSpPr>
            <p:spPr bwMode="auto">
              <a:xfrm>
                <a:off x="5356342" y="309356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582" name="Group 53"/>
            <p:cNvGrpSpPr/>
            <p:nvPr/>
          </p:nvGrpSpPr>
          <p:grpSpPr>
            <a:xfrm>
              <a:off x="4427654" y="3407734"/>
              <a:ext cx="464344" cy="464344"/>
              <a:chOff x="4427654" y="3049909"/>
              <a:chExt cx="464344" cy="464344"/>
            </a:xfrm>
            <a:grpFill/>
          </p:grpSpPr>
          <p:sp>
            <p:nvSpPr>
              <p:cNvPr id="583" name="AutoShape 123"/>
              <p:cNvSpPr/>
              <p:nvPr/>
            </p:nvSpPr>
            <p:spPr bwMode="auto">
              <a:xfrm>
                <a:off x="4427654" y="304990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84" name="AutoShape 124"/>
              <p:cNvSpPr/>
              <p:nvPr/>
            </p:nvSpPr>
            <p:spPr bwMode="auto">
              <a:xfrm>
                <a:off x="4558623" y="318008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85" name="AutoShape 125"/>
              <p:cNvSpPr/>
              <p:nvPr/>
            </p:nvSpPr>
            <p:spPr bwMode="auto">
              <a:xfrm>
                <a:off x="4601485" y="322374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586" name="Group 54"/>
            <p:cNvGrpSpPr/>
            <p:nvPr/>
          </p:nvGrpSpPr>
          <p:grpSpPr>
            <a:xfrm>
              <a:off x="3498967" y="3407734"/>
              <a:ext cx="464344" cy="464344"/>
              <a:chOff x="3498967" y="3049909"/>
              <a:chExt cx="464344" cy="464344"/>
            </a:xfrm>
            <a:grpFill/>
          </p:grpSpPr>
          <p:sp>
            <p:nvSpPr>
              <p:cNvPr id="587" name="AutoShape 126"/>
              <p:cNvSpPr/>
              <p:nvPr/>
            </p:nvSpPr>
            <p:spPr bwMode="auto">
              <a:xfrm>
                <a:off x="3498967" y="304990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88" name="AutoShape 127"/>
              <p:cNvSpPr/>
              <p:nvPr/>
            </p:nvSpPr>
            <p:spPr bwMode="auto">
              <a:xfrm>
                <a:off x="3687085" y="3122140"/>
                <a:ext cx="109538" cy="1087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589" name="Group 55"/>
            <p:cNvGrpSpPr/>
            <p:nvPr/>
          </p:nvGrpSpPr>
          <p:grpSpPr>
            <a:xfrm>
              <a:off x="2569485" y="3407734"/>
              <a:ext cx="465138" cy="464344"/>
              <a:chOff x="2581275" y="2582069"/>
              <a:chExt cx="465138" cy="464344"/>
            </a:xfrm>
            <a:grpFill/>
          </p:grpSpPr>
          <p:sp>
            <p:nvSpPr>
              <p:cNvPr id="590" name="AutoShape 128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591" name="AutoShape 129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592" name="AutoShape 130"/>
            <p:cNvSpPr/>
            <p:nvPr/>
          </p:nvSpPr>
          <p:spPr bwMode="auto">
            <a:xfrm>
              <a:off x="1640798" y="3407734"/>
              <a:ext cx="464344" cy="464344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593" name="AutoShape 131"/>
            <p:cNvSpPr/>
            <p:nvPr/>
          </p:nvSpPr>
          <p:spPr bwMode="auto">
            <a:xfrm>
              <a:off x="740685" y="3407734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594" name="AutoShape 132"/>
            <p:cNvSpPr/>
            <p:nvPr/>
          </p:nvSpPr>
          <p:spPr bwMode="auto">
            <a:xfrm>
              <a:off x="827998" y="3595853"/>
              <a:ext cx="57944" cy="2182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595" name="AutoShape 133"/>
            <p:cNvSpPr/>
            <p:nvPr/>
          </p:nvSpPr>
          <p:spPr bwMode="auto">
            <a:xfrm>
              <a:off x="915310" y="3595853"/>
              <a:ext cx="57944" cy="2182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596" name="AutoShape 134"/>
            <p:cNvSpPr/>
            <p:nvPr/>
          </p:nvSpPr>
          <p:spPr bwMode="auto">
            <a:xfrm>
              <a:off x="1001829" y="3595853"/>
              <a:ext cx="57944" cy="2182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597" name="AutoShape 135"/>
            <p:cNvSpPr/>
            <p:nvPr/>
          </p:nvSpPr>
          <p:spPr bwMode="auto">
            <a:xfrm>
              <a:off x="5356342" y="2550484"/>
              <a:ext cx="465138" cy="3198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grpSp>
          <p:nvGrpSpPr>
            <p:cNvPr id="598" name="Group 62"/>
            <p:cNvGrpSpPr/>
            <p:nvPr/>
          </p:nvGrpSpPr>
          <p:grpSpPr>
            <a:xfrm>
              <a:off x="4427654" y="2478253"/>
              <a:ext cx="464344" cy="464344"/>
              <a:chOff x="4439444" y="1652588"/>
              <a:chExt cx="464344" cy="464344"/>
            </a:xfrm>
            <a:grpFill/>
          </p:grpSpPr>
          <p:sp>
            <p:nvSpPr>
              <p:cNvPr id="599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600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601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602" name="AutoShape 139"/>
            <p:cNvSpPr/>
            <p:nvPr/>
          </p:nvSpPr>
          <p:spPr bwMode="auto">
            <a:xfrm>
              <a:off x="3498967" y="2478253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grpSp>
          <p:nvGrpSpPr>
            <p:cNvPr id="603" name="Group 64"/>
            <p:cNvGrpSpPr/>
            <p:nvPr/>
          </p:nvGrpSpPr>
          <p:grpSpPr>
            <a:xfrm>
              <a:off x="2569485" y="2536197"/>
              <a:ext cx="464344" cy="362744"/>
              <a:chOff x="2581275" y="1710532"/>
              <a:chExt cx="464344" cy="362744"/>
            </a:xfrm>
            <a:grpFill/>
          </p:grpSpPr>
          <p:sp>
            <p:nvSpPr>
              <p:cNvPr id="604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605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606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607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608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609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610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grpSp>
          <p:nvGrpSpPr>
            <p:cNvPr id="611" name="Group 65"/>
            <p:cNvGrpSpPr/>
            <p:nvPr/>
          </p:nvGrpSpPr>
          <p:grpSpPr>
            <a:xfrm>
              <a:off x="1640798" y="2506828"/>
              <a:ext cx="464344" cy="407194"/>
              <a:chOff x="1640798" y="2149003"/>
              <a:chExt cx="464344" cy="407194"/>
            </a:xfrm>
            <a:grpFill/>
          </p:grpSpPr>
          <p:sp>
            <p:nvSpPr>
              <p:cNvPr id="612" name="AutoShape 147"/>
              <p:cNvSpPr/>
              <p:nvPr/>
            </p:nvSpPr>
            <p:spPr bwMode="auto">
              <a:xfrm>
                <a:off x="1640798" y="2149003"/>
                <a:ext cx="464344" cy="407194"/>
              </a:xfrm>
              <a:custGeom>
                <a:avLst/>
                <a:gdLst>
                  <a:gd name="T0" fmla="+- 0 10800 597"/>
                  <a:gd name="T1" fmla="*/ T0 w 20407"/>
                  <a:gd name="T2" fmla="+- 0 11028 672"/>
                  <a:gd name="T3" fmla="*/ 11028 h 20712"/>
                  <a:gd name="T4" fmla="+- 0 10800 597"/>
                  <a:gd name="T5" fmla="*/ T4 w 20407"/>
                  <a:gd name="T6" fmla="+- 0 11028 672"/>
                  <a:gd name="T7" fmla="*/ 11028 h 20712"/>
                  <a:gd name="T8" fmla="+- 0 10800 597"/>
                  <a:gd name="T9" fmla="*/ T8 w 20407"/>
                  <a:gd name="T10" fmla="+- 0 11028 672"/>
                  <a:gd name="T11" fmla="*/ 11028 h 20712"/>
                  <a:gd name="T12" fmla="+- 0 10800 597"/>
                  <a:gd name="T13" fmla="*/ T12 w 20407"/>
                  <a:gd name="T14" fmla="+- 0 11028 672"/>
                  <a:gd name="T15" fmla="*/ 11028 h 2071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407" h="20712">
                    <a:moveTo>
                      <a:pt x="17706" y="10922"/>
                    </a:moveTo>
                    <a:lnTo>
                      <a:pt x="10657" y="19017"/>
                    </a:lnTo>
                    <a:cubicBezTo>
                      <a:pt x="10407" y="19305"/>
                      <a:pt x="9998" y="19305"/>
                      <a:pt x="9748" y="19017"/>
                    </a:cubicBezTo>
                    <a:lnTo>
                      <a:pt x="2699" y="10922"/>
                    </a:lnTo>
                    <a:cubicBezTo>
                      <a:pt x="817" y="8762"/>
                      <a:pt x="817" y="5247"/>
                      <a:pt x="2699" y="3087"/>
                    </a:cubicBezTo>
                    <a:cubicBezTo>
                      <a:pt x="4512" y="1004"/>
                      <a:pt x="7429" y="931"/>
                      <a:pt x="9338" y="2923"/>
                    </a:cubicBezTo>
                    <a:lnTo>
                      <a:pt x="10202" y="3825"/>
                    </a:lnTo>
                    <a:lnTo>
                      <a:pt x="11067" y="2923"/>
                    </a:lnTo>
                    <a:cubicBezTo>
                      <a:pt x="12976" y="931"/>
                      <a:pt x="15893" y="1004"/>
                      <a:pt x="17706" y="3087"/>
                    </a:cubicBezTo>
                    <a:cubicBezTo>
                      <a:pt x="19588" y="5247"/>
                      <a:pt x="19588" y="8762"/>
                      <a:pt x="17706" y="10922"/>
                    </a:cubicBezTo>
                    <a:moveTo>
                      <a:pt x="18616" y="2043"/>
                    </a:moveTo>
                    <a:cubicBezTo>
                      <a:pt x="16301" y="-617"/>
                      <a:pt x="12601" y="-672"/>
                      <a:pt x="10202" y="1830"/>
                    </a:cubicBezTo>
                    <a:cubicBezTo>
                      <a:pt x="7805" y="-672"/>
                      <a:pt x="4104" y="-617"/>
                      <a:pt x="1789" y="2043"/>
                    </a:cubicBezTo>
                    <a:cubicBezTo>
                      <a:pt x="-597" y="4783"/>
                      <a:pt x="-597" y="9226"/>
                      <a:pt x="1789" y="11967"/>
                    </a:cubicBezTo>
                    <a:cubicBezTo>
                      <a:pt x="2470" y="12750"/>
                      <a:pt x="8838" y="20061"/>
                      <a:pt x="8838" y="20061"/>
                    </a:cubicBezTo>
                    <a:cubicBezTo>
                      <a:pt x="9592" y="20928"/>
                      <a:pt x="10812" y="20928"/>
                      <a:pt x="11567" y="20061"/>
                    </a:cubicBezTo>
                    <a:cubicBezTo>
                      <a:pt x="11567" y="20061"/>
                      <a:pt x="18539" y="12056"/>
                      <a:pt x="18616" y="11967"/>
                    </a:cubicBezTo>
                    <a:cubicBezTo>
                      <a:pt x="21003" y="9226"/>
                      <a:pt x="21003" y="4783"/>
                      <a:pt x="18616" y="2043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613" name="AutoShape 148"/>
              <p:cNvSpPr/>
              <p:nvPr/>
            </p:nvSpPr>
            <p:spPr bwMode="auto">
              <a:xfrm>
                <a:off x="1713029" y="2222028"/>
                <a:ext cx="69056" cy="6905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326" y="0"/>
                    </a:moveTo>
                    <a:cubicBezTo>
                      <a:pt x="19317" y="0"/>
                      <a:pt x="19317" y="4"/>
                      <a:pt x="19308" y="4"/>
                    </a:cubicBezTo>
                    <a:cubicBezTo>
                      <a:pt x="8643" y="13"/>
                      <a:pt x="0" y="8659"/>
                      <a:pt x="0" y="19326"/>
                    </a:cubicBezTo>
                    <a:cubicBezTo>
                      <a:pt x="0" y="20580"/>
                      <a:pt x="1019" y="21600"/>
                      <a:pt x="2273" y="21600"/>
                    </a:cubicBezTo>
                    <a:cubicBezTo>
                      <a:pt x="3528" y="21600"/>
                      <a:pt x="4547" y="20580"/>
                      <a:pt x="4547" y="19326"/>
                    </a:cubicBezTo>
                    <a:lnTo>
                      <a:pt x="4547" y="19321"/>
                    </a:lnTo>
                    <a:cubicBezTo>
                      <a:pt x="4547" y="11164"/>
                      <a:pt x="11164" y="4547"/>
                      <a:pt x="19321" y="4547"/>
                    </a:cubicBezTo>
                    <a:lnTo>
                      <a:pt x="19326" y="4547"/>
                    </a:lnTo>
                    <a:cubicBezTo>
                      <a:pt x="20580" y="4547"/>
                      <a:pt x="21599" y="3528"/>
                      <a:pt x="21599" y="2273"/>
                    </a:cubicBezTo>
                    <a:cubicBezTo>
                      <a:pt x="21599" y="1019"/>
                      <a:pt x="20580" y="0"/>
                      <a:pt x="19326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+mn-ea"/>
                  <a:cs typeface="+mn-cs"/>
                  <a:sym typeface="Gill Sans" charset="0"/>
                </a:endParaRPr>
              </a:p>
            </p:txBody>
          </p:sp>
        </p:grpSp>
        <p:sp>
          <p:nvSpPr>
            <p:cNvPr id="614" name="AutoShape 149"/>
            <p:cNvSpPr/>
            <p:nvPr/>
          </p:nvSpPr>
          <p:spPr bwMode="auto">
            <a:xfrm>
              <a:off x="712110" y="2536197"/>
              <a:ext cx="464344" cy="3341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Impact"/>
        <a:ea typeface="微软雅黑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稻壳标准字体">
    <a:majorFont>
      <a:latin typeface="Arial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4496</Words>
  <Application>WPS 演示</Application>
  <PresentationFormat>宽屏</PresentationFormat>
  <Paragraphs>478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9" baseType="lpstr">
      <vt:lpstr>Arial</vt:lpstr>
      <vt:lpstr>宋体</vt:lpstr>
      <vt:lpstr>Wingdings</vt:lpstr>
      <vt:lpstr>等线</vt:lpstr>
      <vt:lpstr>微软雅黑</vt:lpstr>
      <vt:lpstr>方正大标宋简体</vt:lpstr>
      <vt:lpstr>Arial Unicode MS</vt:lpstr>
      <vt:lpstr>Arial</vt:lpstr>
      <vt:lpstr>微软雅黑 Light</vt:lpstr>
      <vt:lpstr>黑体</vt:lpstr>
      <vt:lpstr>Gill Sans</vt:lpstr>
      <vt:lpstr>Open Sans Semibold</vt:lpstr>
      <vt:lpstr>Open Sans</vt:lpstr>
      <vt:lpstr>Neris Thin</vt:lpstr>
      <vt:lpstr>Segoe Print</vt:lpstr>
      <vt:lpstr>Roboto Black</vt:lpstr>
      <vt:lpstr>方正兰亭黑简体</vt:lpstr>
      <vt:lpstr>Impact</vt:lpstr>
      <vt:lpstr>Calibri</vt:lpstr>
      <vt:lpstr>Helvetica Light</vt:lpstr>
      <vt:lpstr>Helvetica Neue</vt:lpstr>
      <vt:lpstr>Calibri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67</cp:revision>
  <dcterms:created xsi:type="dcterms:W3CDTF">2017-11-20T03:00:00Z</dcterms:created>
  <dcterms:modified xsi:type="dcterms:W3CDTF">2020-09-17T09:31:53Z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