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93" r:id="rId5"/>
    <p:sldId id="260" r:id="rId6"/>
    <p:sldId id="261" r:id="rId7"/>
    <p:sldId id="269" r:id="rId8"/>
    <p:sldId id="266" r:id="rId9"/>
    <p:sldId id="263" r:id="rId10"/>
    <p:sldId id="270" r:id="rId11"/>
    <p:sldId id="271" r:id="rId12"/>
    <p:sldId id="262" r:id="rId13"/>
    <p:sldId id="274" r:id="rId14"/>
    <p:sldId id="283" r:id="rId15"/>
    <p:sldId id="275" r:id="rId16"/>
    <p:sldId id="276" r:id="rId17"/>
    <p:sldId id="277" r:id="rId18"/>
    <p:sldId id="284" r:id="rId19"/>
    <p:sldId id="285" r:id="rId20"/>
    <p:sldId id="286" r:id="rId21"/>
    <p:sldId id="287" r:id="rId22"/>
    <p:sldId id="288" r:id="rId23"/>
    <p:sldId id="289" r:id="rId24"/>
    <p:sldId id="290" r:id="rId25"/>
    <p:sldId id="291" r:id="rId26"/>
    <p:sldId id="292" r:id="rId27"/>
    <p:sldId id="264" r:id="rId28"/>
    <p:sldId id="278" r:id="rId29"/>
    <p:sldId id="279" r:id="rId30"/>
    <p:sldId id="26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4118"/>
    <a:srgbClr val="2F6C45"/>
    <a:srgbClr val="9A9F37"/>
    <a:srgbClr val="C4D520"/>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6" d="100"/>
          <a:sy n="116" d="100"/>
        </p:scale>
        <p:origin x="390" y="84"/>
      </p:cViewPr>
      <p:guideLst>
        <p:guide orient="horz" pos="161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085A31-95B6-4A68-A7DB-021754845DD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412B0-CA6B-4FBD-B0AF-440385B135F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5412B0-CA6B-4FBD-B0AF-440385B135F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29.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image" Target="../media/image31.png"/><Relationship Id="rId1"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image" Target="../media/image32.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3"/>
          <p:cNvSpPr txBox="1"/>
          <p:nvPr/>
        </p:nvSpPr>
        <p:spPr>
          <a:xfrm>
            <a:off x="2628265" y="2037080"/>
            <a:ext cx="7869555" cy="1630045"/>
          </a:xfrm>
          <a:prstGeom prst="rect">
            <a:avLst/>
          </a:prstGeom>
          <a:noFill/>
        </p:spPr>
        <p:txBody>
          <a:bodyPr wrap="square" rtlCol="0">
            <a:spAutoFit/>
          </a:bodyPr>
          <a:lstStyle/>
          <a:p>
            <a:r>
              <a:rPr lang="zh-CN" altLang="en-US" sz="100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激战世界杯</a:t>
            </a:r>
            <a:endParaRPr lang="zh-CN" altLang="en-US" sz="100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endParaRPr>
          </a:p>
        </p:txBody>
      </p:sp>
      <p:sp>
        <p:nvSpPr>
          <p:cNvPr id="6" name="文本框 5"/>
          <p:cNvSpPr txBox="1"/>
          <p:nvPr/>
        </p:nvSpPr>
        <p:spPr>
          <a:xfrm>
            <a:off x="5036872" y="3699960"/>
            <a:ext cx="2118252" cy="461665"/>
          </a:xfrm>
          <a:prstGeom prst="rect">
            <a:avLst/>
          </a:prstGeom>
          <a:noFill/>
        </p:spPr>
        <p:txBody>
          <a:bodyPr wrap="square" rtlCol="0">
            <a:spAutoFit/>
          </a:bodyPr>
          <a:lstStyle/>
          <a:p>
            <a:r>
              <a:rPr lang="zh-CN" altLang="en-US" sz="2400" spc="600" dirty="0">
                <a:solidFill>
                  <a:srgbClr val="9A9F37"/>
                </a:solidFill>
                <a:latin typeface="思源黑体 CN Medium" panose="020B0600000000000000" pitchFamily="34" charset="-122"/>
                <a:ea typeface="思源黑体 CN Medium" panose="020B0600000000000000" pitchFamily="34" charset="-122"/>
              </a:rPr>
              <a:t>决战俄罗斯</a:t>
            </a:r>
            <a:endParaRPr lang="zh-CN" altLang="en-US" sz="2400" spc="600" dirty="0">
              <a:solidFill>
                <a:srgbClr val="9A9F37"/>
              </a:solidFill>
              <a:latin typeface="思源黑体 CN Medium" panose="020B0600000000000000" pitchFamily="34" charset="-122"/>
              <a:ea typeface="思源黑体 CN Medium" panose="020B0600000000000000" pitchFamily="34" charset="-122"/>
            </a:endParaRPr>
          </a:p>
        </p:txBody>
      </p:sp>
      <p:sp>
        <p:nvSpPr>
          <p:cNvPr id="7" name="矩形 6"/>
          <p:cNvSpPr/>
          <p:nvPr/>
        </p:nvSpPr>
        <p:spPr>
          <a:xfrm>
            <a:off x="4165983" y="1563268"/>
            <a:ext cx="3860031" cy="461665"/>
          </a:xfrm>
          <a:prstGeom prst="rect">
            <a:avLst/>
          </a:prstGeom>
        </p:spPr>
        <p:txBody>
          <a:bodyPr wrap="none">
            <a:spAutoFit/>
          </a:bodyPr>
          <a:lstStyle/>
          <a:p>
            <a:r>
              <a:rPr lang="en-US" altLang="zh-CN" sz="2400" spc="6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2400" spc="6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3556" y="4309427"/>
            <a:ext cx="2744887" cy="2548573"/>
          </a:xfrm>
          <a:prstGeom prst="rect">
            <a:avLst/>
          </a:prstGeom>
        </p:spPr>
      </p:pic>
      <p:pic>
        <p:nvPicPr>
          <p:cNvPr id="5" name="川井憲次 - 七剑战歌">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755814" y="719419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0" presetClass="entr" presetSubtype="0" fill="hold" grpId="0" nodeType="afterEffect">
                                  <p:stCondLst>
                                    <p:cond delay="2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20"/>
                            </p:stCondLst>
                            <p:childTnLst>
                              <p:par>
                                <p:cTn id="12" presetID="10" presetClass="entr" presetSubtype="0" fill="hold" grpId="0" nodeType="afterEffect">
                                  <p:stCondLst>
                                    <p:cond delay="2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040"/>
                            </p:stCondLst>
                            <p:childTnLst>
                              <p:par>
                                <p:cTn id="16" presetID="10" presetClass="entr" presetSubtype="0" fill="hold" grpId="0" nodeType="afterEffect">
                                  <p:stCondLst>
                                    <p:cond delay="2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remove" display="0">
                  <p:stCondLst>
                    <p:cond delay="indefinite"/>
                  </p:stCondLst>
                  <p:endCondLst>
                    <p:cond evt="onStopAudio" delay="0">
                      <p:tgtEl>
                        <p:sldTgt/>
                      </p:tgtEl>
                    </p:cond>
                  </p:endCondLst>
                </p:cTn>
                <p:tgtEl>
                  <p:spTgt spid="5"/>
                </p:tgtEl>
              </p:cMediaNode>
            </p:audio>
          </p:childTnLst>
        </p:cTn>
      </p:par>
    </p:tnLst>
    <p:bldLst>
      <p:bldP spid="4"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3"/>
          <p:cNvSpPr txBox="1"/>
          <p:nvPr/>
        </p:nvSpPr>
        <p:spPr>
          <a:xfrm>
            <a:off x="2628265" y="2037080"/>
            <a:ext cx="7962265" cy="1630045"/>
          </a:xfrm>
          <a:prstGeom prst="rect">
            <a:avLst/>
          </a:prstGeom>
          <a:noFill/>
        </p:spPr>
        <p:txBody>
          <a:bodyPr wrap="square" rtlCol="0">
            <a:spAutoFit/>
          </a:bodyPr>
          <a:lstStyle/>
          <a:p>
            <a:r>
              <a:rPr lang="zh-CN" altLang="en-US" sz="100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激战世界杯</a:t>
            </a:r>
            <a:endParaRPr lang="zh-CN" altLang="en-US" sz="100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endParaRPr>
          </a:p>
        </p:txBody>
      </p:sp>
      <p:sp>
        <p:nvSpPr>
          <p:cNvPr id="6" name="文本框 5"/>
          <p:cNvSpPr txBox="1"/>
          <p:nvPr/>
        </p:nvSpPr>
        <p:spPr>
          <a:xfrm>
            <a:off x="5036872" y="3699960"/>
            <a:ext cx="2118252" cy="461665"/>
          </a:xfrm>
          <a:prstGeom prst="rect">
            <a:avLst/>
          </a:prstGeom>
          <a:noFill/>
        </p:spPr>
        <p:txBody>
          <a:bodyPr wrap="square" rtlCol="0">
            <a:spAutoFit/>
          </a:bodyPr>
          <a:lstStyle/>
          <a:p>
            <a:r>
              <a:rPr lang="zh-CN" altLang="en-US" sz="2400" spc="600" dirty="0">
                <a:solidFill>
                  <a:srgbClr val="9A9F37"/>
                </a:solidFill>
                <a:latin typeface="思源黑体 CN Medium" panose="020B0600000000000000" pitchFamily="34" charset="-122"/>
                <a:ea typeface="思源黑体 CN Medium" panose="020B0600000000000000" pitchFamily="34" charset="-122"/>
              </a:rPr>
              <a:t>决战俄罗斯</a:t>
            </a:r>
            <a:endParaRPr lang="zh-CN" altLang="en-US" sz="2400" spc="600" dirty="0">
              <a:solidFill>
                <a:srgbClr val="9A9F37"/>
              </a:solidFill>
              <a:latin typeface="思源黑体 CN Medium" panose="020B0600000000000000" pitchFamily="34" charset="-122"/>
              <a:ea typeface="思源黑体 CN Medium" panose="020B0600000000000000" pitchFamily="34" charset="-122"/>
            </a:endParaRPr>
          </a:p>
        </p:txBody>
      </p:sp>
      <p:sp>
        <p:nvSpPr>
          <p:cNvPr id="7" name="矩形 6"/>
          <p:cNvSpPr/>
          <p:nvPr/>
        </p:nvSpPr>
        <p:spPr>
          <a:xfrm>
            <a:off x="4165983" y="1563268"/>
            <a:ext cx="3860031" cy="461665"/>
          </a:xfrm>
          <a:prstGeom prst="rect">
            <a:avLst/>
          </a:prstGeom>
        </p:spPr>
        <p:txBody>
          <a:bodyPr wrap="none">
            <a:spAutoFit/>
          </a:bodyPr>
          <a:lstStyle/>
          <a:p>
            <a:r>
              <a:rPr lang="en-US" altLang="zh-CN" sz="2400" spc="6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2400" spc="6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3556" y="4309427"/>
            <a:ext cx="2744887" cy="2548573"/>
          </a:xfrm>
          <a:prstGeom prst="rect">
            <a:avLst/>
          </a:prstGeom>
        </p:spPr>
      </p:pic>
      <p:pic>
        <p:nvPicPr>
          <p:cNvPr id="5" name="川井憲次 - 七剑战歌">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755814" y="719419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0" presetClass="entr" presetSubtype="0" fill="hold" grpId="0" nodeType="afterEffect">
                                  <p:stCondLst>
                                    <p:cond delay="2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20"/>
                            </p:stCondLst>
                            <p:childTnLst>
                              <p:par>
                                <p:cTn id="12" presetID="10" presetClass="entr" presetSubtype="0" fill="hold" grpId="0" nodeType="afterEffect">
                                  <p:stCondLst>
                                    <p:cond delay="2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040"/>
                            </p:stCondLst>
                            <p:childTnLst>
                              <p:par>
                                <p:cTn id="16" presetID="10" presetClass="entr" presetSubtype="0" fill="hold" grpId="0" nodeType="afterEffect">
                                  <p:stCondLst>
                                    <p:cond delay="2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remove" display="0">
                  <p:stCondLst>
                    <p:cond delay="indefinite"/>
                  </p:stCondLst>
                  <p:endCondLst>
                    <p:cond evt="onStopAudio" delay="0">
                      <p:tgtEl>
                        <p:sldTgt/>
                      </p:tgtEl>
                    </p:cond>
                  </p:endCondLst>
                </p:cTn>
                <p:tgtEl>
                  <p:spTgt spid="5"/>
                </p:tgtEl>
              </p:cMediaNode>
            </p:audio>
          </p:childTnLst>
        </p:cTn>
      </p:par>
    </p:tnLst>
    <p:bldLst>
      <p:bldP spid="4"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文本框 2"/>
          <p:cNvSpPr txBox="1"/>
          <p:nvPr/>
        </p:nvSpPr>
        <p:spPr>
          <a:xfrm>
            <a:off x="1704337" y="718332"/>
            <a:ext cx="2191407" cy="1015663"/>
          </a:xfrm>
          <a:prstGeom prst="rect">
            <a:avLst/>
          </a:prstGeom>
          <a:noFill/>
        </p:spPr>
        <p:txBody>
          <a:bodyPr wrap="square" rtlCol="0">
            <a:spAutoFit/>
          </a:bodyPr>
          <a:lstStyle/>
          <a:p>
            <a:r>
              <a:rPr lang="zh-CN" altLang="en-US" sz="6000" b="1" dirty="0">
                <a:solidFill>
                  <a:srgbClr val="2F6C45"/>
                </a:solidFill>
                <a:latin typeface="思源黑体 CN Heavy" panose="020B0A00000000000000" pitchFamily="34" charset="-122"/>
                <a:ea typeface="思源黑体 CN Heavy" panose="020B0A00000000000000" pitchFamily="34" charset="-122"/>
              </a:rPr>
              <a:t>目 录</a:t>
            </a:r>
            <a:endParaRPr lang="zh-CN" altLang="en-US" sz="6000" b="1" dirty="0">
              <a:solidFill>
                <a:srgbClr val="2F6C45"/>
              </a:solidFill>
              <a:latin typeface="思源黑体 CN Heavy" panose="020B0A00000000000000" pitchFamily="34" charset="-122"/>
              <a:ea typeface="思源黑体 CN Heavy" panose="020B0A00000000000000" pitchFamily="34" charset="-122"/>
            </a:endParaRPr>
          </a:p>
        </p:txBody>
      </p:sp>
      <p:sp>
        <p:nvSpPr>
          <p:cNvPr id="4" name="矩形 3"/>
          <p:cNvSpPr/>
          <p:nvPr/>
        </p:nvSpPr>
        <p:spPr>
          <a:xfrm>
            <a:off x="2410337" y="1751657"/>
            <a:ext cx="1485407" cy="276999"/>
          </a:xfrm>
          <a:prstGeom prst="rect">
            <a:avLst/>
          </a:prstGeom>
        </p:spPr>
        <p:txBody>
          <a:bodyPr wrap="none">
            <a:spAutoFit/>
          </a:bodyPr>
          <a:lstStyle/>
          <a:p>
            <a:r>
              <a:rPr lang="en-US" altLang="zh-CN" sz="12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5" name="矩形 4"/>
          <p:cNvSpPr/>
          <p:nvPr/>
        </p:nvSpPr>
        <p:spPr>
          <a:xfrm>
            <a:off x="4458860" y="1870996"/>
            <a:ext cx="3711272"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cs typeface="Arial" panose="020B0604020202020204" pitchFamily="34" charset="0"/>
              </a:rPr>
              <a:t>01 </a:t>
            </a:r>
            <a:r>
              <a:rPr lang="zh-CN" altLang="en-US" sz="3200" dirty="0">
                <a:solidFill>
                  <a:srgbClr val="2F6C45"/>
                </a:solidFill>
                <a:latin typeface="思源黑体 CN Medium" panose="020B0600000000000000" pitchFamily="34" charset="-122"/>
                <a:ea typeface="思源黑体 CN Medium" panose="020B0600000000000000" pitchFamily="34" charset="-122"/>
              </a:rPr>
              <a:t>国际足联世界杯 </a:t>
            </a:r>
            <a:endParaRPr lang="zh-CN" altLang="en-US" sz="3200" dirty="0">
              <a:solidFill>
                <a:srgbClr val="2F6C45"/>
              </a:solidFill>
              <a:latin typeface="思源黑体 CN Medium" panose="020B0600000000000000" pitchFamily="34" charset="-122"/>
              <a:ea typeface="思源黑体 CN Medium" panose="020B0600000000000000" pitchFamily="34" charset="-122"/>
            </a:endParaRPr>
          </a:p>
        </p:txBody>
      </p:sp>
      <p:sp>
        <p:nvSpPr>
          <p:cNvPr id="6" name="矩形 5"/>
          <p:cNvSpPr/>
          <p:nvPr/>
        </p:nvSpPr>
        <p:spPr>
          <a:xfrm>
            <a:off x="4458860" y="2724997"/>
            <a:ext cx="3618298"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rPr>
              <a:t>02 </a:t>
            </a:r>
            <a:r>
              <a:rPr lang="zh-CN" altLang="en-US" sz="3200" dirty="0">
                <a:solidFill>
                  <a:srgbClr val="2F6C45"/>
                </a:solidFill>
                <a:latin typeface="思源黑体 CN Medium" panose="020B0600000000000000" pitchFamily="34" charset="-122"/>
                <a:ea typeface="思源黑体 CN Medium" panose="020B0600000000000000" pitchFamily="34" charset="-122"/>
              </a:rPr>
              <a:t>世界杯赛程赛制</a:t>
            </a:r>
            <a:endParaRPr lang="zh-CN" altLang="en-US" sz="3200" dirty="0">
              <a:solidFill>
                <a:srgbClr val="2F6C45"/>
              </a:solidFill>
              <a:latin typeface="思源黑体 CN Medium" panose="020B0600000000000000" pitchFamily="34" charset="-122"/>
              <a:ea typeface="思源黑体 CN Medium" panose="020B0600000000000000" pitchFamily="34" charset="-122"/>
            </a:endParaRPr>
          </a:p>
        </p:txBody>
      </p:sp>
      <p:sp>
        <p:nvSpPr>
          <p:cNvPr id="7" name="矩形 6"/>
          <p:cNvSpPr/>
          <p:nvPr/>
        </p:nvSpPr>
        <p:spPr>
          <a:xfrm>
            <a:off x="4458860" y="4432998"/>
            <a:ext cx="3618298"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rPr>
              <a:t>04 </a:t>
            </a:r>
            <a:r>
              <a:rPr lang="zh-CN" altLang="en-US" sz="3200" dirty="0">
                <a:solidFill>
                  <a:srgbClr val="2F6C45"/>
                </a:solidFill>
                <a:latin typeface="思源黑体 CN Medium" panose="020B0600000000000000" pitchFamily="34" charset="-122"/>
                <a:ea typeface="思源黑体 CN Medium" panose="020B0600000000000000" pitchFamily="34" charset="-122"/>
              </a:rPr>
              <a:t>世界杯影响作用</a:t>
            </a:r>
            <a:endParaRPr lang="zh-CN" altLang="en-US" sz="3200" dirty="0">
              <a:solidFill>
                <a:srgbClr val="2F6C45"/>
              </a:solidFill>
              <a:latin typeface="思源黑体 CN Medium" panose="020B0600000000000000" pitchFamily="34" charset="-122"/>
              <a:ea typeface="思源黑体 CN Medium" panose="020B0600000000000000" pitchFamily="34" charset="-122"/>
            </a:endParaRPr>
          </a:p>
        </p:txBody>
      </p:sp>
      <p:sp>
        <p:nvSpPr>
          <p:cNvPr id="8" name="矩形 7"/>
          <p:cNvSpPr/>
          <p:nvPr/>
        </p:nvSpPr>
        <p:spPr>
          <a:xfrm>
            <a:off x="4458860" y="3578998"/>
            <a:ext cx="3618298" cy="584775"/>
          </a:xfrm>
          <a:prstGeom prst="rect">
            <a:avLst/>
          </a:prstGeom>
        </p:spPr>
        <p:txBody>
          <a:bodyPr wrap="none">
            <a:spAutoFit/>
          </a:bodyPr>
          <a:lstStyle/>
          <a:p>
            <a:r>
              <a:rPr lang="en-US" altLang="zh-CN" sz="3200" dirty="0">
                <a:solidFill>
                  <a:srgbClr val="2F6C45"/>
                </a:solidFill>
                <a:latin typeface="思源黑体 CN Medium" panose="020B0600000000000000" pitchFamily="34" charset="-122"/>
                <a:ea typeface="思源黑体 CN Medium" panose="020B0600000000000000" pitchFamily="34" charset="-122"/>
              </a:rPr>
              <a:t>03 </a:t>
            </a:r>
            <a:r>
              <a:rPr lang="zh-CN" altLang="en-US" sz="3200" dirty="0">
                <a:solidFill>
                  <a:srgbClr val="2F6C45"/>
                </a:solidFill>
                <a:latin typeface="思源黑体 CN Medium" panose="020B0600000000000000" pitchFamily="34" charset="-122"/>
                <a:ea typeface="思源黑体 CN Medium" panose="020B0600000000000000" pitchFamily="34" charset="-122"/>
              </a:rPr>
              <a:t>世界杯比赛进程</a:t>
            </a:r>
            <a:endParaRPr lang="zh-CN" altLang="en-US" sz="3200" dirty="0">
              <a:solidFill>
                <a:srgbClr val="2F6C45"/>
              </a:solidFill>
              <a:latin typeface="思源黑体 CN Medium" panose="020B0600000000000000" pitchFamily="34" charset="-122"/>
              <a:ea typeface="思源黑体 CN Medium" panose="020B0600000000000000" pitchFamily="34" charset="-122"/>
            </a:endParaRPr>
          </a:p>
        </p:txBody>
      </p:sp>
      <p:cxnSp>
        <p:nvCxnSpPr>
          <p:cNvPr id="10" name="直接连接符 9"/>
          <p:cNvCxnSpPr/>
          <p:nvPr/>
        </p:nvCxnSpPr>
        <p:spPr>
          <a:xfrm>
            <a:off x="1545020" y="1677871"/>
            <a:ext cx="8339959"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120"/>
                            </p:stCondLst>
                            <p:childTnLst>
                              <p:par>
                                <p:cTn id="29" presetID="10" presetClass="entr" presetSubtype="0" fill="hold" grpId="0" nodeType="afterEffect">
                                  <p:stCondLst>
                                    <p:cond delay="2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国际足联世界杯 </a:t>
            </a:r>
            <a:endParaRPr lang="zh-CN" altLang="en-US" sz="4000" b="1" dirty="0">
              <a:solidFill>
                <a:srgbClr val="2F6C45"/>
              </a:solidFill>
              <a:latin typeface="思源黑体 CN Medium" panose="020B0600000000000000" pitchFamily="34" charset="-122"/>
              <a:ea typeface="思源黑体 CN Medium" panose="020B0600000000000000" pitchFamily="34" charset="-122"/>
            </a:endParaRPr>
          </a:p>
        </p:txBody>
      </p:sp>
      <p:sp>
        <p:nvSpPr>
          <p:cNvPr id="4" name="矩形 3"/>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01 </a:t>
            </a:r>
            <a:endParaRPr lang="zh-CN" altLang="en-US" sz="3200" dirty="0">
              <a:solidFill>
                <a:schemeClr val="tx1">
                  <a:lumMod val="65000"/>
                  <a:lumOff val="35000"/>
                </a:schemeClr>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21274" y="1917177"/>
            <a:ext cx="10149452" cy="129644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国际足联世界杯（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FIFA World Cup</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）简称“世界杯”，是世界上最高荣誉、最高规格、最高竞技水平、最高知名度的足球比赛，与奥运会并称为全球体育两大最顶级赛事，影响力和转播覆盖率超过奥运会的全球最大体育盛事。</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1008996"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01 </a:t>
            </a:r>
            <a:r>
              <a:rPr lang="zh-CN" altLang="en-US" sz="2800" b="1" spc="100" dirty="0">
                <a:solidFill>
                  <a:srgbClr val="2F6C45"/>
                </a:solidFill>
                <a:latin typeface="微软雅黑" panose="020B0503020204020204" pitchFamily="34" charset="-122"/>
                <a:ea typeface="微软雅黑" panose="020B0503020204020204" pitchFamily="34" charset="-122"/>
              </a:rPr>
              <a:t>国际足联世界杯 </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sp>
        <p:nvSpPr>
          <p:cNvPr id="7" name="矩形 6"/>
          <p:cNvSpPr/>
          <p:nvPr/>
        </p:nvSpPr>
        <p:spPr>
          <a:xfrm>
            <a:off x="1019507" y="3327313"/>
            <a:ext cx="10310645" cy="1289905"/>
          </a:xfrm>
          <a:prstGeom prst="rect">
            <a:avLst/>
          </a:prstGeom>
        </p:spPr>
        <p:txBody>
          <a:bodyPr wrap="square">
            <a:spAutoFit/>
          </a:bodyPr>
          <a:lstStyle/>
          <a:p>
            <a:pPr>
              <a:lnSpc>
                <a:spcPct val="150000"/>
              </a:lnSpc>
            </a:pP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年俄罗斯世界杯（英语：</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 FIFA World Cup</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，俄语：</a:t>
            </a:r>
            <a:r>
              <a:rPr lang="az-Cyrl-AZ" altLang="zh-CN" spc="100" dirty="0">
                <a:solidFill>
                  <a:schemeClr val="tx1">
                    <a:lumMod val="75000"/>
                    <a:lumOff val="25000"/>
                  </a:schemeClr>
                </a:solidFill>
                <a:latin typeface="微软雅黑" panose="020B0503020204020204" pitchFamily="34" charset="-122"/>
                <a:ea typeface="微软雅黑" panose="020B0503020204020204" pitchFamily="34" charset="-122"/>
              </a:rPr>
              <a:t>Чемпиона́т ми́ра по футбо́лу 2018</a:t>
            </a:r>
            <a:r>
              <a:rPr lang="zh-CN" altLang="az-Cyrl-AZ" spc="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是第</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21</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届世界杯足球赛。比赛将于</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日至</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日在俄罗斯境内</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11</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座城市中的</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座球场内举行。</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066800" y="1435931"/>
            <a:ext cx="1081314"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世界杯</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98213" y="4355931"/>
            <a:ext cx="1743710" cy="2153399"/>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257539" y="4326757"/>
            <a:ext cx="2063090" cy="21533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120"/>
                            </p:stCondLst>
                            <p:childTnLst>
                              <p:par>
                                <p:cTn id="29" presetID="10" presetClass="entr" presetSubtype="0" fill="hold" nodeType="afterEffect">
                                  <p:stCondLst>
                                    <p:cond delay="2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640"/>
                            </p:stCondLst>
                            <p:childTnLst>
                              <p:par>
                                <p:cTn id="33" presetID="10" presetClass="entr" presetSubtype="0" fill="hold" nodeType="afterEffect">
                                  <p:stCondLst>
                                    <p:cond delay="2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066800" y="804041"/>
            <a:ext cx="30480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01 </a:t>
            </a:r>
            <a:r>
              <a:rPr lang="zh-CN" altLang="en-US" sz="2800" b="1" spc="100" dirty="0">
                <a:solidFill>
                  <a:srgbClr val="2F6C45"/>
                </a:solidFill>
                <a:latin typeface="微软雅黑" panose="020B0503020204020204" pitchFamily="34" charset="-122"/>
                <a:ea typeface="微软雅黑" panose="020B0503020204020204" pitchFamily="34" charset="-122"/>
              </a:rPr>
              <a:t>国际足联世界杯 </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sp>
        <p:nvSpPr>
          <p:cNvPr id="10" name="矩形 9"/>
          <p:cNvSpPr/>
          <p:nvPr/>
        </p:nvSpPr>
        <p:spPr>
          <a:xfrm>
            <a:off x="1033552" y="1805263"/>
            <a:ext cx="10091648" cy="2120902"/>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世界杯是全球各个国家在足球领域最梦寐以求的神圣荣耀，也是各个国家（或地区）所有足球运动员的终极梦想。世界杯每四年举办一次，任何国际足联会员国（地区）都可以派出代表队报名参加这项赛事。世界杯是世界足球运动发展推广普及的源头和根本，所以也被誉为“生命之杯”。</a:t>
            </a:r>
            <a:endPar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066800" y="1435931"/>
            <a:ext cx="1153886"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世界杯</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1033552" y="3468417"/>
            <a:ext cx="10091648" cy="128990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巴西是夺得该项荣誉最多的球队，共获得</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次世界杯冠军，并且在</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夺世界杯后永久地保留了前任世界杯雷米特杯。现在的世界杯是大力神杯，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夺世界杯冠军的德国在</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1974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年首次捧杯并沿用至今，两者都统称为世界杯。</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62247" y="4528868"/>
            <a:ext cx="2300737" cy="2120902"/>
          </a:xfrm>
          <a:prstGeom prst="rect">
            <a:avLst/>
          </a:prstGeom>
        </p:spPr>
      </p:pic>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1541" y="4667400"/>
            <a:ext cx="2525101" cy="184383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120"/>
                            </p:stCondLst>
                            <p:childTnLst>
                              <p:par>
                                <p:cTn id="29" presetID="10" presetClass="entr" presetSubtype="0" fill="hold" nodeType="afterEffect">
                                  <p:stCondLst>
                                    <p:cond delay="2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3640"/>
                            </p:stCondLst>
                            <p:childTnLst>
                              <p:par>
                                <p:cTn id="33" presetID="10" presetClass="entr" presetSubtype="0" fill="hold" nodeType="afterEffect">
                                  <p:stCondLst>
                                    <p:cond delay="2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世界杯赛程赛制</a:t>
            </a:r>
            <a:endParaRPr lang="zh-CN" altLang="en-US" sz="4000" b="1" dirty="0">
              <a:solidFill>
                <a:srgbClr val="2F6C45"/>
              </a:solidFill>
              <a:latin typeface="思源黑体 CN Medium" panose="020B0600000000000000" pitchFamily="34" charset="-122"/>
              <a:ea typeface="思源黑体 CN Medium" panose="020B0600000000000000" pitchFamily="34" charset="-122"/>
            </a:endParaRPr>
          </a:p>
        </p:txBody>
      </p:sp>
      <p:sp>
        <p:nvSpPr>
          <p:cNvPr id="4" name="矩形 3"/>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02 </a:t>
            </a:r>
            <a:endParaRPr lang="zh-CN" altLang="en-US" sz="3200" dirty="0">
              <a:solidFill>
                <a:schemeClr val="tx1">
                  <a:lumMod val="65000"/>
                  <a:lumOff val="35000"/>
                </a:schemeClr>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8256" y="542431"/>
            <a:ext cx="10130192" cy="523220"/>
            <a:chOff x="1028256" y="542431"/>
            <a:chExt cx="10130192" cy="523220"/>
          </a:xfrm>
        </p:grpSpPr>
        <p:cxnSp>
          <p:nvCxnSpPr>
            <p:cNvPr id="2" name="直接连接符 1"/>
            <p:cNvCxnSpPr/>
            <p:nvPr/>
          </p:nvCxnSpPr>
          <p:spPr>
            <a:xfrm>
              <a:off x="1028256" y="804041"/>
              <a:ext cx="308654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02 </a:t>
              </a:r>
              <a:r>
                <a:rPr lang="zh-CN" altLang="en-US" sz="2800" b="1" spc="100" dirty="0">
                  <a:solidFill>
                    <a:srgbClr val="2F6C45"/>
                  </a:solidFill>
                  <a:latin typeface="微软雅黑" panose="020B0503020204020204" pitchFamily="34" charset="-122"/>
                  <a:ea typeface="微软雅黑" panose="020B0503020204020204" pitchFamily="34" charset="-122"/>
                </a:rPr>
                <a:t>世界杯赛程赛制</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933660" y="1712698"/>
            <a:ext cx="10259854" cy="1705403"/>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世界杯赛程分为预选赛阶段和决赛阶段两个阶段世界杯预选赛阶段分为六大赛区进行，分别是欧洲、南美洲、亚洲、非洲、北美洲和大洋洲赛区，每个赛区需要按照本赛区的实际情况制订预选赛规则，而各个已报名参加世界杯的国际足联（</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FIFA</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）会员国（地区）代表队，则需要在所在赛区进行预选赛，争夺进入世界杯决赛阶段的名额。</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028255" y="1358997"/>
            <a:ext cx="1395631"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赛程赛制</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28256" y="3742774"/>
            <a:ext cx="3174788" cy="2514952"/>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9415" y="3742774"/>
            <a:ext cx="2493169" cy="2851725"/>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2438" y="3812841"/>
            <a:ext cx="1619742" cy="25430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80"/>
                            </p:stCondLst>
                            <p:childTnLst>
                              <p:par>
                                <p:cTn id="21" presetID="10" presetClass="entr" presetSubtype="0" fill="hold" nodeType="afterEffect">
                                  <p:stCondLst>
                                    <p:cond delay="2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600"/>
                            </p:stCondLst>
                            <p:childTnLst>
                              <p:par>
                                <p:cTn id="25" presetID="10" presetClass="entr" presetSubtype="0" fill="hold" nodeType="afterEffect">
                                  <p:stCondLst>
                                    <p:cond delay="2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33553" y="542431"/>
            <a:ext cx="10124895" cy="523220"/>
            <a:chOff x="1033553" y="542431"/>
            <a:chExt cx="10124895" cy="523220"/>
          </a:xfrm>
        </p:grpSpPr>
        <p:cxnSp>
          <p:nvCxnSpPr>
            <p:cNvPr id="2" name="直接连接符 1"/>
            <p:cNvCxnSpPr/>
            <p:nvPr/>
          </p:nvCxnSpPr>
          <p:spPr>
            <a:xfrm>
              <a:off x="1033553" y="804041"/>
              <a:ext cx="3081247"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02 </a:t>
              </a:r>
              <a:r>
                <a:rPr lang="zh-CN" altLang="en-US" sz="2800" b="1" spc="100" dirty="0">
                  <a:solidFill>
                    <a:srgbClr val="2F6C45"/>
                  </a:solidFill>
                  <a:latin typeface="微软雅黑" panose="020B0503020204020204" pitchFamily="34" charset="-122"/>
                  <a:ea typeface="微软雅黑" panose="020B0503020204020204" pitchFamily="34" charset="-122"/>
                </a:rPr>
                <a:t>世界杯赛程赛制</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1033553" y="2015836"/>
            <a:ext cx="9923483" cy="128990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世界杯决赛阶段的名额是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个，决赛阶段主办国可以直接获得决赛阶段名额，除主办国外，其他名额由国际足联根据各个预选赛赛区的足球水平进行分配，不同的预选赛赛区会有不同数量的决赛阶段名额。</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033553" y="1646504"/>
            <a:ext cx="1491933"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赛程赛制</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84884" y="3291855"/>
            <a:ext cx="2829916" cy="2579266"/>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804873">
            <a:off x="5045056" y="2918117"/>
            <a:ext cx="2164950" cy="3383011"/>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1825" y="3291855"/>
            <a:ext cx="3200401" cy="29658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80"/>
                            </p:stCondLst>
                            <p:childTnLst>
                              <p:par>
                                <p:cTn id="21" presetID="10" presetClass="entr" presetSubtype="0" fill="hold" nodeType="afterEffect">
                                  <p:stCondLst>
                                    <p:cond delay="2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600"/>
                            </p:stCondLst>
                            <p:childTnLst>
                              <p:par>
                                <p:cTn id="25" presetID="10" presetClass="entr" presetSubtype="0" fill="hold" nodeType="afterEffect">
                                  <p:stCondLst>
                                    <p:cond delay="2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世界杯比赛进程</a:t>
            </a:r>
            <a:endParaRPr lang="zh-CN" altLang="en-US" sz="4000" b="1" dirty="0">
              <a:solidFill>
                <a:srgbClr val="2F6C45"/>
              </a:solidFill>
              <a:latin typeface="思源黑体 CN Medium" panose="020B0600000000000000" pitchFamily="34" charset="-122"/>
              <a:ea typeface="思源黑体 CN Medium" panose="020B0600000000000000" pitchFamily="34" charset="-122"/>
            </a:endParaRPr>
          </a:p>
        </p:txBody>
      </p:sp>
      <p:sp>
        <p:nvSpPr>
          <p:cNvPr id="4" name="矩形 3"/>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03 </a:t>
            </a:r>
            <a:endParaRPr lang="zh-CN" altLang="en-US" sz="3200" dirty="0">
              <a:solidFill>
                <a:schemeClr val="tx1">
                  <a:lumMod val="65000"/>
                  <a:lumOff val="35000"/>
                </a:schemeClr>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914400"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sp>
        <p:nvSpPr>
          <p:cNvPr id="5" name="矩形 4"/>
          <p:cNvSpPr/>
          <p:nvPr/>
        </p:nvSpPr>
        <p:spPr>
          <a:xfrm>
            <a:off x="1005507" y="1947451"/>
            <a:ext cx="10244049" cy="2536400"/>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国际足联北京时间今晨公布</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年俄罗斯世界杯的开球时间（均为北京时间），决赛是</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日，国际足联就已公布</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年世界杯的赛程是从</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日到</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7</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日，但开球的具体时间确定：揭幕战：</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时；小组赛：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21</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0</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时；小组赛有</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场比赛的比赛日：</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时；小组赛末轮、</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1/8</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时；半决赛：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时；决赛：</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23</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时</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005506" y="1516942"/>
            <a:ext cx="1331293"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开球时间</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175938" y="3941379"/>
            <a:ext cx="3058505" cy="30585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600"/>
                            </p:stCondLst>
                            <p:childTnLst>
                              <p:par>
                                <p:cTn id="25" presetID="10" presetClass="entr" presetSubtype="0" fill="hold" nodeType="afterEffect">
                                  <p:stCondLst>
                                    <p:cond delay="2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056290" y="542431"/>
            <a:ext cx="10102158" cy="523220"/>
            <a:chOff x="1056290" y="542431"/>
            <a:chExt cx="10102158" cy="523220"/>
          </a:xfrm>
        </p:grpSpPr>
        <p:cxnSp>
          <p:nvCxnSpPr>
            <p:cNvPr id="2" name="直接连接符 1"/>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14071" y="1444024"/>
            <a:ext cx="9826922" cy="4508938"/>
            <a:chOff x="1182539" y="1292772"/>
            <a:chExt cx="9826922" cy="4508938"/>
          </a:xfrm>
        </p:grpSpPr>
        <p:sp>
          <p:nvSpPr>
            <p:cNvPr id="8" name="矩形 7"/>
            <p:cNvSpPr/>
            <p:nvPr/>
          </p:nvSpPr>
          <p:spPr>
            <a:xfrm>
              <a:off x="1182539" y="1292772"/>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图片 6"/>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331526" y="1814924"/>
              <a:ext cx="9528949" cy="354534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87821" y="542431"/>
            <a:ext cx="10070627" cy="523220"/>
            <a:chOff x="1087821" y="542431"/>
            <a:chExt cx="10070627" cy="523220"/>
          </a:xfrm>
        </p:grpSpPr>
        <p:cxnSp>
          <p:nvCxnSpPr>
            <p:cNvPr id="2" name="直接连接符 1"/>
            <p:cNvCxnSpPr/>
            <p:nvPr/>
          </p:nvCxnSpPr>
          <p:spPr>
            <a:xfrm>
              <a:off x="1087821" y="804041"/>
              <a:ext cx="3026979"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250891" y="1814007"/>
              <a:ext cx="9674611" cy="3800297"/>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03586" y="542431"/>
            <a:ext cx="10054862" cy="523220"/>
            <a:chOff x="1103586" y="542431"/>
            <a:chExt cx="10054862" cy="523220"/>
          </a:xfrm>
        </p:grpSpPr>
        <p:cxnSp>
          <p:nvCxnSpPr>
            <p:cNvPr id="2" name="直接连接符 1"/>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527392" y="1811550"/>
              <a:ext cx="9275467" cy="378520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64328" y="1943094"/>
              <a:ext cx="9398113" cy="354131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72055" y="542431"/>
            <a:ext cx="10086393" cy="523220"/>
            <a:chOff x="1072055" y="542431"/>
            <a:chExt cx="10086393" cy="523220"/>
          </a:xfrm>
        </p:grpSpPr>
        <p:cxnSp>
          <p:nvCxnSpPr>
            <p:cNvPr id="2" name="直接连接符 1"/>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17031" y="2105515"/>
              <a:ext cx="9349072" cy="3380885"/>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056290" y="542431"/>
            <a:ext cx="10102158" cy="523220"/>
            <a:chOff x="1056290" y="542431"/>
            <a:chExt cx="10102158" cy="523220"/>
          </a:xfrm>
        </p:grpSpPr>
        <p:cxnSp>
          <p:nvCxnSpPr>
            <p:cNvPr id="2" name="直接连接符 1"/>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48563" y="1667855"/>
              <a:ext cx="9480383" cy="403926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072055" y="542431"/>
            <a:ext cx="10086393" cy="523220"/>
            <a:chOff x="1072055" y="542431"/>
            <a:chExt cx="10086393" cy="523220"/>
          </a:xfrm>
        </p:grpSpPr>
        <p:cxnSp>
          <p:nvCxnSpPr>
            <p:cNvPr id="2" name="直接连接符 1"/>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377841" y="1677381"/>
              <a:ext cx="9524272" cy="401397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03586" y="542431"/>
            <a:ext cx="10054862" cy="523220"/>
            <a:chOff x="1103586" y="542431"/>
            <a:chExt cx="10054862" cy="523220"/>
          </a:xfrm>
        </p:grpSpPr>
        <p:cxnSp>
          <p:nvCxnSpPr>
            <p:cNvPr id="2" name="直接连接符 1"/>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14071" y="1444024"/>
            <a:ext cx="9826922" cy="4508938"/>
            <a:chOff x="1214071" y="1444024"/>
            <a:chExt cx="9826922" cy="4508938"/>
          </a:xfrm>
        </p:grpSpPr>
        <p:sp>
          <p:nvSpPr>
            <p:cNvPr id="6" name="矩形 5"/>
            <p:cNvSpPr/>
            <p:nvPr/>
          </p:nvSpPr>
          <p:spPr>
            <a:xfrm>
              <a:off x="1214071" y="1444024"/>
              <a:ext cx="9826922"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14625" y="1743401"/>
              <a:ext cx="9463581" cy="390344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03586" y="542431"/>
            <a:ext cx="10054862" cy="523220"/>
            <a:chOff x="1103586" y="542431"/>
            <a:chExt cx="10054862" cy="523220"/>
          </a:xfrm>
        </p:grpSpPr>
        <p:cxnSp>
          <p:nvCxnSpPr>
            <p:cNvPr id="2" name="直接连接符 1"/>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524063" y="1444024"/>
            <a:ext cx="9143874" cy="4508938"/>
            <a:chOff x="1214071" y="1444024"/>
            <a:chExt cx="9143874" cy="4508938"/>
          </a:xfrm>
        </p:grpSpPr>
        <p:sp>
          <p:nvSpPr>
            <p:cNvPr id="6" name="矩形 5"/>
            <p:cNvSpPr/>
            <p:nvPr/>
          </p:nvSpPr>
          <p:spPr>
            <a:xfrm>
              <a:off x="1214071" y="1444024"/>
              <a:ext cx="9143874" cy="4508938"/>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2060867" y="1451869"/>
              <a:ext cx="7797125" cy="443018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72055" y="542431"/>
            <a:ext cx="10086393" cy="523220"/>
            <a:chOff x="1072055" y="542431"/>
            <a:chExt cx="10086393" cy="523220"/>
          </a:xfrm>
        </p:grpSpPr>
        <p:cxnSp>
          <p:nvCxnSpPr>
            <p:cNvPr id="2" name="直接连接符 1"/>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167305" y="1805974"/>
            <a:ext cx="9826922" cy="3759910"/>
            <a:chOff x="1214071" y="1444024"/>
            <a:chExt cx="9826922" cy="3759910"/>
          </a:xfrm>
        </p:grpSpPr>
        <p:sp>
          <p:nvSpPr>
            <p:cNvPr id="6" name="矩形 5"/>
            <p:cNvSpPr/>
            <p:nvPr/>
          </p:nvSpPr>
          <p:spPr>
            <a:xfrm>
              <a:off x="1214071" y="1444024"/>
              <a:ext cx="9826922" cy="3759910"/>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32797" y="1654061"/>
              <a:ext cx="9434108" cy="321747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182539" y="542431"/>
            <a:ext cx="9975909" cy="523220"/>
            <a:chOff x="1182539" y="542431"/>
            <a:chExt cx="9975909" cy="523220"/>
          </a:xfrm>
        </p:grpSpPr>
        <p:cxnSp>
          <p:nvCxnSpPr>
            <p:cNvPr id="2" name="直接连接符 1"/>
            <p:cNvCxnSpPr/>
            <p:nvPr/>
          </p:nvCxnSpPr>
          <p:spPr>
            <a:xfrm>
              <a:off x="1182539" y="804041"/>
              <a:ext cx="2932261"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2129824"/>
            <a:ext cx="9826922" cy="2954553"/>
            <a:chOff x="1214071" y="1444024"/>
            <a:chExt cx="9826922" cy="2954553"/>
          </a:xfrm>
        </p:grpSpPr>
        <p:sp>
          <p:nvSpPr>
            <p:cNvPr id="6" name="矩形 5"/>
            <p:cNvSpPr/>
            <p:nvPr/>
          </p:nvSpPr>
          <p:spPr>
            <a:xfrm>
              <a:off x="1214071" y="1444024"/>
              <a:ext cx="9826922" cy="2954553"/>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405922" y="1517754"/>
              <a:ext cx="9443955" cy="254974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82539" y="2341836"/>
            <a:ext cx="9826922" cy="2490947"/>
            <a:chOff x="1214071" y="1560786"/>
            <a:chExt cx="9826922" cy="2490947"/>
          </a:xfrm>
        </p:grpSpPr>
        <p:sp>
          <p:nvSpPr>
            <p:cNvPr id="6" name="矩形 5"/>
            <p:cNvSpPr/>
            <p:nvPr/>
          </p:nvSpPr>
          <p:spPr>
            <a:xfrm>
              <a:off x="1214071" y="1560786"/>
              <a:ext cx="9826922" cy="2490947"/>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288662" y="1973641"/>
              <a:ext cx="9700599" cy="1825849"/>
            </a:xfrm>
            <a:prstGeom prst="rect">
              <a:avLst/>
            </a:prstGeom>
          </p:spPr>
        </p:pic>
      </p:grpSp>
      <p:grpSp>
        <p:nvGrpSpPr>
          <p:cNvPr id="9" name="组合 8"/>
          <p:cNvGrpSpPr/>
          <p:nvPr/>
        </p:nvGrpSpPr>
        <p:grpSpPr>
          <a:xfrm>
            <a:off x="1056290" y="542431"/>
            <a:ext cx="10102158" cy="523220"/>
            <a:chOff x="1056290" y="542431"/>
            <a:chExt cx="10102158" cy="523220"/>
          </a:xfrm>
        </p:grpSpPr>
        <p:cxnSp>
          <p:nvCxnSpPr>
            <p:cNvPr id="3" name="直接连接符 2"/>
            <p:cNvCxnSpPr/>
            <p:nvPr/>
          </p:nvCxnSpPr>
          <p:spPr>
            <a:xfrm>
              <a:off x="1056290" y="804041"/>
              <a:ext cx="305851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072055" y="542431"/>
            <a:ext cx="10086393" cy="523220"/>
            <a:chOff x="1072055" y="542431"/>
            <a:chExt cx="10086393" cy="523220"/>
          </a:xfrm>
        </p:grpSpPr>
        <p:cxnSp>
          <p:nvCxnSpPr>
            <p:cNvPr id="2" name="直接连接符 1"/>
            <p:cNvCxnSpPr/>
            <p:nvPr/>
          </p:nvCxnSpPr>
          <p:spPr>
            <a:xfrm>
              <a:off x="1072055" y="804041"/>
              <a:ext cx="3042745"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03 </a:t>
              </a:r>
              <a:r>
                <a:rPr lang="zh-CN" altLang="en-US" sz="2800" b="1" spc="100" dirty="0">
                  <a:solidFill>
                    <a:srgbClr val="2F6C45"/>
                  </a:solidFill>
                  <a:latin typeface="微软雅黑" panose="020B0503020204020204" pitchFamily="34" charset="-122"/>
                  <a:ea typeface="微软雅黑" panose="020B0503020204020204" pitchFamily="34" charset="-122"/>
                </a:rPr>
                <a:t>世界杯比赛进程</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214071" y="2085730"/>
            <a:ext cx="9826922" cy="2686540"/>
            <a:chOff x="1214071" y="1444024"/>
            <a:chExt cx="9826922" cy="2686540"/>
          </a:xfrm>
        </p:grpSpPr>
        <p:sp>
          <p:nvSpPr>
            <p:cNvPr id="6" name="矩形 5"/>
            <p:cNvSpPr/>
            <p:nvPr/>
          </p:nvSpPr>
          <p:spPr>
            <a:xfrm>
              <a:off x="1214071" y="1444024"/>
              <a:ext cx="9826922" cy="2686540"/>
            </a:xfrm>
            <a:prstGeom prst="rect">
              <a:avLst/>
            </a:prstGeom>
            <a:solidFill>
              <a:schemeClr val="bg1"/>
            </a:solidFill>
            <a:ln w="28575">
              <a:solidFill>
                <a:srgbClr val="2F6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 4"/>
            <p:cNvPicPr>
              <a:picLocks noChangeAspect="1"/>
            </p:cNvPicPr>
            <p:nvPr/>
          </p:nvPicPr>
          <p:blipFill>
            <a:blip r:embed="rId1">
              <a:clrChange>
                <a:clrFrom>
                  <a:srgbClr val="FFFFFF"/>
                </a:clrFrom>
                <a:clrTo>
                  <a:srgbClr val="FFFFFF">
                    <a:alpha val="0"/>
                  </a:srgbClr>
                </a:clrTo>
              </a:clrChange>
              <a:duotone>
                <a:prstClr val="black"/>
                <a:srgbClr val="094118">
                  <a:tint val="45000"/>
                  <a:satMod val="400000"/>
                </a:srgbClr>
              </a:duotone>
            </a:blip>
            <a:stretch>
              <a:fillRect/>
            </a:stretch>
          </p:blipFill>
          <p:spPr>
            <a:xfrm>
              <a:off x="1373241" y="1460983"/>
              <a:ext cx="9552261" cy="215244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20"/>
                            </p:stCondLst>
                            <p:childTnLst>
                              <p:par>
                                <p:cTn id="9" presetID="10" presetClass="entr" presetSubtype="0" fill="hold" nodeType="afterEffect">
                                  <p:stCondLst>
                                    <p:cond delay="2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p:nvSpPr>
        <p:spPr>
          <a:xfrm>
            <a:off x="4151091" y="2567373"/>
            <a:ext cx="3889818" cy="707886"/>
          </a:xfrm>
          <a:prstGeom prst="rect">
            <a:avLst/>
          </a:prstGeom>
        </p:spPr>
        <p:txBody>
          <a:bodyPr wrap="square">
            <a:spAutoFit/>
          </a:bodyPr>
          <a:lstStyle/>
          <a:p>
            <a:r>
              <a:rPr lang="zh-CN" altLang="en-US" sz="4000" b="1" dirty="0">
                <a:solidFill>
                  <a:srgbClr val="2F6C45"/>
                </a:solidFill>
                <a:latin typeface="思源黑体 CN Medium" panose="020B0600000000000000" pitchFamily="34" charset="-122"/>
                <a:ea typeface="思源黑体 CN Medium" panose="020B0600000000000000" pitchFamily="34" charset="-122"/>
              </a:rPr>
              <a:t>世界杯影响作用</a:t>
            </a:r>
            <a:endParaRPr lang="zh-CN" altLang="en-US" sz="4000" b="1" dirty="0">
              <a:solidFill>
                <a:srgbClr val="2F6C45"/>
              </a:solidFill>
              <a:latin typeface="思源黑体 CN Medium" panose="020B0600000000000000" pitchFamily="34" charset="-122"/>
              <a:ea typeface="思源黑体 CN Medium" panose="020B0600000000000000" pitchFamily="34" charset="-122"/>
            </a:endParaRPr>
          </a:p>
        </p:txBody>
      </p:sp>
      <p:sp>
        <p:nvSpPr>
          <p:cNvPr id="4" name="矩形 3"/>
          <p:cNvSpPr/>
          <p:nvPr/>
        </p:nvSpPr>
        <p:spPr>
          <a:xfrm>
            <a:off x="5763706" y="1800587"/>
            <a:ext cx="664587" cy="584775"/>
          </a:xfrm>
          <a:prstGeom prst="rect">
            <a:avLst/>
          </a:prstGeom>
          <a:ln>
            <a:noFill/>
          </a:ln>
        </p:spPr>
        <p:txBody>
          <a:bodyPr wrap="square">
            <a:spAutoFit/>
          </a:bodyPr>
          <a:lstStyle/>
          <a:p>
            <a:r>
              <a:rPr lang="en-US" altLang="zh-CN" sz="3200" dirty="0">
                <a:solidFill>
                  <a:schemeClr val="tx1">
                    <a:lumMod val="65000"/>
                    <a:lumOff val="35000"/>
                  </a:schemeClr>
                </a:solidFill>
                <a:latin typeface="思源黑体 CN Medium" panose="020B0600000000000000" pitchFamily="34" charset="-122"/>
                <a:ea typeface="思源黑体 CN Medium" panose="020B0600000000000000" pitchFamily="34" charset="-122"/>
                <a:cs typeface="Arial" panose="020B0604020202020204" pitchFamily="34" charset="0"/>
              </a:rPr>
              <a:t>04</a:t>
            </a:r>
            <a:endParaRPr lang="zh-CN" altLang="en-US" sz="3200" dirty="0">
              <a:solidFill>
                <a:schemeClr val="tx1">
                  <a:lumMod val="65000"/>
                  <a:lumOff val="35000"/>
                </a:schemeClr>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9722" y="3744509"/>
            <a:ext cx="1992555" cy="18500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03586" y="542431"/>
            <a:ext cx="10054862" cy="523220"/>
            <a:chOff x="1103586" y="542431"/>
            <a:chExt cx="10054862" cy="523220"/>
          </a:xfrm>
        </p:grpSpPr>
        <p:cxnSp>
          <p:nvCxnSpPr>
            <p:cNvPr id="2" name="直接连接符 1"/>
            <p:cNvCxnSpPr/>
            <p:nvPr/>
          </p:nvCxnSpPr>
          <p:spPr>
            <a:xfrm>
              <a:off x="1103586" y="804041"/>
              <a:ext cx="3011214"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04 </a:t>
              </a:r>
              <a:r>
                <a:rPr lang="zh-CN" altLang="en-US" sz="2800" b="1" spc="100" dirty="0">
                  <a:solidFill>
                    <a:srgbClr val="2F6C45"/>
                  </a:solidFill>
                  <a:latin typeface="微软雅黑" panose="020B0503020204020204" pitchFamily="34" charset="-122"/>
                  <a:ea typeface="微软雅黑" panose="020B0503020204020204" pitchFamily="34" charset="-122"/>
                </a:rPr>
                <a:t>世界杯影响作用</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1103586" y="1808677"/>
            <a:ext cx="10054862" cy="1705403"/>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作为当今世界影响力最大的单项体育盛会，世界杯亦开始日趋商业化，高额赞助合同令人咋舌。</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2010</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年南非世界杯国际足联颁出高达</a:t>
            </a:r>
            <a:r>
              <a:rPr lang="en-US" altLang="zh-CN" spc="1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亿美元的总奖金给予各个球队，开创了世界体育史最高奖金纪录。</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各个参赛国亦对球员以及球队开出高额的奖金以刺激成绩。</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202433" y="1446209"/>
            <a:ext cx="1366596"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世界影响</a:t>
            </a:r>
            <a:endParaRPr lang="zh-CN" altLang="en-US" b="1" spc="3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31966" y="2393369"/>
            <a:ext cx="4244419" cy="4244419"/>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6031" y="3514080"/>
            <a:ext cx="2517538" cy="267950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60"/>
                            </p:stCondLst>
                            <p:childTnLst>
                              <p:par>
                                <p:cTn id="17" presetID="10" presetClass="entr" presetSubtype="0" fill="hold" nodeType="afterEffect">
                                  <p:stCondLst>
                                    <p:cond delay="2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80"/>
                            </p:stCondLst>
                            <p:childTnLst>
                              <p:par>
                                <p:cTn id="21" presetID="10" presetClass="entr" presetSubtype="0" fill="hold" nodeType="afterEffect">
                                  <p:stCondLst>
                                    <p:cond delay="2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45769" y="804041"/>
            <a:ext cx="3069031"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958048" y="804041"/>
            <a:ext cx="3200400" cy="0"/>
          </a:xfrm>
          <a:prstGeom prst="line">
            <a:avLst/>
          </a:prstGeom>
          <a:ln>
            <a:solidFill>
              <a:srgbClr val="2F6C45"/>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423098" y="542431"/>
            <a:ext cx="3408869" cy="523220"/>
          </a:xfrm>
          <a:prstGeom prst="rect">
            <a:avLst/>
          </a:prstGeom>
        </p:spPr>
        <p:txBody>
          <a:bodyPr wrap="square">
            <a:spAutoFit/>
          </a:bodyPr>
          <a:lstStyle/>
          <a:p>
            <a:r>
              <a:rPr lang="en-US" altLang="zh-CN" sz="2800" b="1" spc="100" dirty="0">
                <a:solidFill>
                  <a:srgbClr val="2F6C45"/>
                </a:solidFill>
                <a:latin typeface="微软雅黑" panose="020B0503020204020204" pitchFamily="34" charset="-122"/>
                <a:ea typeface="微软雅黑" panose="020B0503020204020204" pitchFamily="34" charset="-122"/>
              </a:rPr>
              <a:t>04 </a:t>
            </a:r>
            <a:r>
              <a:rPr lang="zh-CN" altLang="en-US" sz="2800" b="1" spc="100" dirty="0">
                <a:solidFill>
                  <a:srgbClr val="2F6C45"/>
                </a:solidFill>
                <a:latin typeface="微软雅黑" panose="020B0503020204020204" pitchFamily="34" charset="-122"/>
                <a:ea typeface="微软雅黑" panose="020B0503020204020204" pitchFamily="34" charset="-122"/>
              </a:rPr>
              <a:t>世界杯影响作用</a:t>
            </a:r>
            <a:endParaRPr lang="zh-CN" altLang="en-US" sz="2800" b="1" spc="100" dirty="0">
              <a:solidFill>
                <a:srgbClr val="2F6C45"/>
              </a:solidFill>
              <a:latin typeface="微软雅黑" panose="020B0503020204020204" pitchFamily="34" charset="-122"/>
              <a:ea typeface="微软雅黑" panose="020B0503020204020204" pitchFamily="34" charset="-122"/>
            </a:endParaRPr>
          </a:p>
        </p:txBody>
      </p:sp>
      <p:sp>
        <p:nvSpPr>
          <p:cNvPr id="5" name="矩形 4"/>
          <p:cNvSpPr/>
          <p:nvPr/>
        </p:nvSpPr>
        <p:spPr>
          <a:xfrm>
            <a:off x="1045769" y="1683957"/>
            <a:ext cx="10100462" cy="1289905"/>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中国人民共和国国家主席习近平将世界杯称为“中国梦”的重要组成部分，上升到国家高度。他对中国足球有三个愿望：“一是中国足球队进世界杯，二是中国能举办世界杯，三是中国有朝一日能获得世界冠军。”表明了国家领导人对中国足球事业的高度重视。</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77464" y="2977682"/>
            <a:ext cx="10100462" cy="874407"/>
          </a:xfrm>
          <a:prstGeom prst="rect">
            <a:avLst/>
          </a:prstGeom>
        </p:spPr>
        <p:txBody>
          <a:bodyPr wrap="square">
            <a:spAutoFit/>
          </a:bodyPr>
          <a:lstStyle/>
          <a:p>
            <a:pPr>
              <a:lnSpc>
                <a:spcPct val="150000"/>
              </a:lnSpc>
            </a:pPr>
            <a:r>
              <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rPr>
              <a:t>“足球梦”也是“中国梦”。当我国各项事业都在蓬勃发展时，国人渴望着中国足球能够“冲出亚洲、走向世界”，在世界最大舞台上展示出中国的强盛国力。</a:t>
            </a:r>
            <a:endParaRPr lang="zh-CN" altLang="en-US" spc="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061535" y="1261514"/>
            <a:ext cx="1130122" cy="369332"/>
          </a:xfrm>
          <a:prstGeom prst="rect">
            <a:avLst/>
          </a:prstGeom>
          <a:solidFill>
            <a:srgbClr val="094118"/>
          </a:solidFill>
        </p:spPr>
        <p:txBody>
          <a:bodyPr wrap="square">
            <a:spAutoFit/>
          </a:bodyPr>
          <a:lstStyle/>
          <a:p>
            <a:r>
              <a:rPr lang="zh-CN" altLang="en-US" b="1" spc="300" dirty="0">
                <a:solidFill>
                  <a:schemeClr val="bg1"/>
                </a:solidFill>
                <a:latin typeface="微软雅黑" panose="020B0503020204020204" pitchFamily="34" charset="-122"/>
                <a:ea typeface="微软雅黑" panose="020B0503020204020204" pitchFamily="34" charset="-122"/>
              </a:rPr>
              <a:t>足球梦</a:t>
            </a:r>
            <a:endParaRPr lang="zh-CN" altLang="en-US" b="1" spc="300" dirty="0">
              <a:solidFill>
                <a:schemeClr val="bg1"/>
              </a:solidFill>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56872" y="4036851"/>
            <a:ext cx="3630837" cy="25250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nodeType="afterEffect">
                                  <p:stCondLst>
                                    <p:cond delay="2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60"/>
                            </p:stCondLst>
                            <p:childTnLst>
                              <p:par>
                                <p:cTn id="17" presetID="10" presetClass="entr" presetSubtype="0" fill="hold" grpId="0" nodeType="afterEffect">
                                  <p:stCondLst>
                                    <p:cond delay="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80"/>
                            </p:stCondLst>
                            <p:childTnLst>
                              <p:par>
                                <p:cTn id="21" presetID="10" presetClass="entr" presetSubtype="0" fill="hold" grpId="0" nodeType="afterEffect">
                                  <p:stCondLst>
                                    <p:cond delay="2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600"/>
                            </p:stCondLst>
                            <p:childTnLst>
                              <p:par>
                                <p:cTn id="25" presetID="10" presetClass="entr" presetSubtype="0" fill="hold" grpId="0" nodeType="afterEffect">
                                  <p:stCondLst>
                                    <p:cond delay="2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120"/>
                            </p:stCondLst>
                            <p:childTnLst>
                              <p:par>
                                <p:cTn id="29" presetID="10" presetClass="entr" presetSubtype="0" fill="hold" nodeType="afterEffect">
                                  <p:stCondLst>
                                    <p:cond delay="2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3"/>
          <p:cNvSpPr txBox="1"/>
          <p:nvPr/>
        </p:nvSpPr>
        <p:spPr>
          <a:xfrm>
            <a:off x="4785484" y="1848828"/>
            <a:ext cx="2621032" cy="584775"/>
          </a:xfrm>
          <a:prstGeom prst="rect">
            <a:avLst/>
          </a:prstGeom>
          <a:noFill/>
        </p:spPr>
        <p:txBody>
          <a:bodyPr wrap="square" rtlCol="0">
            <a:spAutoFit/>
          </a:bodyPr>
          <a:lstStyle/>
          <a:p>
            <a:r>
              <a:rPr lang="zh-CN" altLang="en-US" sz="3200"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激战世界杯</a:t>
            </a:r>
            <a:endParaRPr lang="zh-CN" altLang="en-US" sz="3200"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endParaRPr>
          </a:p>
        </p:txBody>
      </p:sp>
      <p:sp>
        <p:nvSpPr>
          <p:cNvPr id="7" name="矩形 6"/>
          <p:cNvSpPr/>
          <p:nvPr/>
        </p:nvSpPr>
        <p:spPr>
          <a:xfrm>
            <a:off x="4868869" y="1292880"/>
            <a:ext cx="2454262" cy="338554"/>
          </a:xfrm>
          <a:prstGeom prst="rect">
            <a:avLst/>
          </a:prstGeom>
        </p:spPr>
        <p:txBody>
          <a:bodyPr wrap="none">
            <a:spAutoFit/>
          </a:bodyPr>
          <a:lstStyle/>
          <a:p>
            <a:r>
              <a:rPr lang="en-US" altLang="zh-CN" sz="1600" spc="300" dirty="0">
                <a:solidFill>
                  <a:schemeClr val="tx1">
                    <a:lumMod val="65000"/>
                    <a:lumOff val="35000"/>
                  </a:schemeClr>
                </a:solidFill>
                <a:latin typeface="Arial" panose="020B0604020202020204" pitchFamily="34" charset="0"/>
                <a:cs typeface="Arial" panose="020B0604020202020204" pitchFamily="34" charset="0"/>
              </a:rPr>
              <a:t>FIFA WORLD CUP</a:t>
            </a:r>
            <a:endParaRPr lang="zh-CN" altLang="en-US" sz="1600" spc="3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4212" y="4426347"/>
            <a:ext cx="2744887" cy="2548573"/>
          </a:xfrm>
          <a:prstGeom prst="rect">
            <a:avLst/>
          </a:prstGeom>
        </p:spPr>
      </p:pic>
      <p:sp>
        <p:nvSpPr>
          <p:cNvPr id="8" name="文本框 7"/>
          <p:cNvSpPr txBox="1"/>
          <p:nvPr/>
        </p:nvSpPr>
        <p:spPr>
          <a:xfrm>
            <a:off x="2938184" y="2373211"/>
            <a:ext cx="7288104" cy="1446550"/>
          </a:xfrm>
          <a:prstGeom prst="rect">
            <a:avLst/>
          </a:prstGeom>
          <a:noFill/>
        </p:spPr>
        <p:txBody>
          <a:bodyPr wrap="square" rtlCol="0">
            <a:spAutoFit/>
          </a:bodyPr>
          <a:lstStyle/>
          <a:p>
            <a:r>
              <a:rPr lang="zh-CN" altLang="en-US" sz="88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rPr>
              <a:t>感 谢 观 看！</a:t>
            </a:r>
            <a:endParaRPr lang="zh-CN" altLang="en-US" sz="8800" b="1" spc="600" dirty="0">
              <a:solidFill>
                <a:srgbClr val="2F6C45"/>
              </a:solidFill>
              <a:effectLst>
                <a:outerShdw blurRad="114300" dist="12700" sx="102000" sy="102000" algn="ctr" rotWithShape="0">
                  <a:prstClr val="black">
                    <a:alpha val="12000"/>
                  </a:prstClr>
                </a:outerShdw>
              </a:effectLst>
              <a:latin typeface="思源黑体 CN Heavy" panose="020B0A00000000000000" pitchFamily="34" charset="-122"/>
              <a:ea typeface="思源黑体 CN Heavy" panose="020B0A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20"/>
                            </p:stCondLst>
                            <p:childTnLst>
                              <p:par>
                                <p:cTn id="9" presetID="10" presetClass="entr" presetSubtype="0" fill="hold" grpId="0" nodeType="afterEffect">
                                  <p:stCondLst>
                                    <p:cond delay="2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40"/>
                            </p:stCondLst>
                            <p:childTnLst>
                              <p:par>
                                <p:cTn id="13" presetID="10" presetClass="entr" presetSubtype="0" fill="hold" grpId="0" nodeType="afterEffect">
                                  <p:stCondLst>
                                    <p:cond delay="2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1592</Words>
  <Application>WPS 演示</Application>
  <PresentationFormat>宽屏</PresentationFormat>
  <Paragraphs>123</Paragraphs>
  <Slides>28</Slides>
  <Notes>28</Notes>
  <HiddenSlides>0</HiddenSlides>
  <MMClips>2</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28</vt:i4>
      </vt:variant>
    </vt:vector>
  </HeadingPairs>
  <TitlesOfParts>
    <vt:vector size="39" baseType="lpstr">
      <vt:lpstr>Arial</vt:lpstr>
      <vt:lpstr>宋体</vt:lpstr>
      <vt:lpstr>Wingdings</vt:lpstr>
      <vt:lpstr>微软雅黑</vt:lpstr>
      <vt:lpstr>思源黑体 CN Heavy</vt:lpstr>
      <vt:lpstr>思源黑体 CN Medium</vt:lpstr>
      <vt:lpstr>黑体</vt:lpstr>
      <vt:lpstr>Arial Unicode MS</vt:lpstr>
      <vt:lpstr>等线</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演示文稿02</dc:title>
  <dc:creator>WIN7</dc:creator>
  <cp:lastModifiedBy>拉普耶鲁</cp:lastModifiedBy>
  <cp:revision>43</cp:revision>
  <dcterms:created xsi:type="dcterms:W3CDTF">2017-08-18T03:02:00Z</dcterms:created>
  <dcterms:modified xsi:type="dcterms:W3CDTF">2018-06-22T03:24:36Z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