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73" r:id="rId7"/>
    <p:sldId id="259" r:id="rId8"/>
    <p:sldId id="262" r:id="rId9"/>
    <p:sldId id="263" r:id="rId10"/>
    <p:sldId id="274" r:id="rId11"/>
    <p:sldId id="264" r:id="rId12"/>
    <p:sldId id="265" r:id="rId13"/>
    <p:sldId id="266" r:id="rId14"/>
    <p:sldId id="275" r:id="rId15"/>
    <p:sldId id="267" r:id="rId16"/>
    <p:sldId id="268" r:id="rId17"/>
    <p:sldId id="269" r:id="rId18"/>
    <p:sldId id="260" r:id="rId19"/>
    <p:sldId id="277" r:id="rId20"/>
    <p:sldId id="278" r:id="rId21"/>
    <p:sldId id="261" r:id="rId22"/>
    <p:sldId id="271" r:id="rId23"/>
    <p:sldId id="272" r:id="rId24"/>
    <p:sldId id="279"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6F3"/>
    <a:srgbClr val="D019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2754" autoAdjust="0"/>
  </p:normalViewPr>
  <p:slideViewPr>
    <p:cSldViewPr snapToGrid="0" showGuides="1">
      <p:cViewPr varScale="1">
        <p:scale>
          <a:sx n="69" d="100"/>
          <a:sy n="69" d="100"/>
        </p:scale>
        <p:origin x="763" y="4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2E0309-9565-4026-B072-655C6C39FD0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DFBE2F-2768-4363-859C-8BDDAD3F635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3DFBE2F-2768-4363-859C-8BDDAD3F635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86BF6816-CE7F-402E-B941-18820A94DDD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37192D-F301-41B7-8486-51D827B0AD0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6BF6816-CE7F-402E-B941-18820A94DDD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37192D-F301-41B7-8486-51D827B0AD0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86BF6816-CE7F-402E-B941-18820A94DDD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37192D-F301-41B7-8486-51D827B0AD0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6BF6816-CE7F-402E-B941-18820A94DDD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37192D-F301-41B7-8486-51D827B0AD0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6BF6816-CE7F-402E-B941-18820A94DDD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C37192D-F301-41B7-8486-51D827B0AD0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6BF6816-CE7F-402E-B941-18820A94DDD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C37192D-F301-41B7-8486-51D827B0AD0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6BF6816-CE7F-402E-B941-18820A94DDD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C37192D-F301-41B7-8486-51D827B0AD0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6BF6816-CE7F-402E-B941-18820A94DDD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37192D-F301-41B7-8486-51D827B0AD0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6BF6816-CE7F-402E-B941-18820A94DDD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C37192D-F301-41B7-8486-51D827B0AD0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6BF6816-CE7F-402E-B941-18820A94DDD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37192D-F301-41B7-8486-51D827B0AD0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6BF6816-CE7F-402E-B941-18820A94DDD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C37192D-F301-41B7-8486-51D827B0AD0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6F3"/>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BF6816-CE7F-402E-B941-18820A94DDD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37192D-F301-41B7-8486-51D827B0AD0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5669280" y="2875280"/>
            <a:ext cx="6461353" cy="4118277"/>
          </a:xfrm>
          <a:prstGeom prst="rect">
            <a:avLst/>
          </a:prstGeom>
        </p:spPr>
      </p:pic>
      <p:sp>
        <p:nvSpPr>
          <p:cNvPr id="6" name="矩形 5"/>
          <p:cNvSpPr/>
          <p:nvPr/>
        </p:nvSpPr>
        <p:spPr>
          <a:xfrm>
            <a:off x="1026160" y="1371600"/>
            <a:ext cx="3495040" cy="6096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spc="600" dirty="0">
                <a:latin typeface="微软雅黑" panose="020B0503020204020204" pitchFamily="34" charset="-122"/>
                <a:ea typeface="微软雅黑" panose="020B0503020204020204" pitchFamily="34" charset="-122"/>
              </a:rPr>
              <a:t>[2018</a:t>
            </a:r>
            <a:r>
              <a:rPr lang="zh-CN" altLang="en-US" sz="2000" spc="600" dirty="0">
                <a:latin typeface="微软雅黑" panose="020B0503020204020204" pitchFamily="34" charset="-122"/>
                <a:ea typeface="微软雅黑" panose="020B0503020204020204" pitchFamily="34" charset="-122"/>
              </a:rPr>
              <a:t>五四青年节</a:t>
            </a:r>
            <a:r>
              <a:rPr lang="en-US" altLang="zh-CN" sz="2000" spc="600" dirty="0">
                <a:latin typeface="微软雅黑" panose="020B0503020204020204" pitchFamily="34" charset="-122"/>
                <a:ea typeface="微软雅黑" panose="020B0503020204020204" pitchFamily="34" charset="-122"/>
              </a:rPr>
              <a:t>]</a:t>
            </a:r>
            <a:endParaRPr lang="zh-CN" altLang="en-US" sz="2000" spc="60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1026160" y="2291758"/>
            <a:ext cx="3616960" cy="1015663"/>
          </a:xfrm>
          <a:prstGeom prst="rect">
            <a:avLst/>
          </a:prstGeom>
          <a:noFill/>
        </p:spPr>
        <p:txBody>
          <a:bodyPr wrap="square" rtlCol="0">
            <a:spAutoFit/>
          </a:bodyPr>
          <a:lstStyle/>
          <a:p>
            <a:r>
              <a:rPr lang="zh-CN" altLang="en-US" sz="6000" b="1" spc="600" dirty="0">
                <a:latin typeface="微软雅黑" panose="020B0503020204020204" pitchFamily="34" charset="-122"/>
                <a:ea typeface="微软雅黑" panose="020B0503020204020204" pitchFamily="34" charset="-122"/>
              </a:rPr>
              <a:t>五四评优</a:t>
            </a:r>
            <a:endParaRPr lang="zh-CN" altLang="en-US" sz="6000" b="1" spc="600" dirty="0">
              <a:latin typeface="微软雅黑" panose="020B0503020204020204" pitchFamily="34" charset="-122"/>
              <a:ea typeface="微软雅黑" panose="020B0503020204020204" pitchFamily="34" charset="-122"/>
            </a:endParaRPr>
          </a:p>
        </p:txBody>
      </p:sp>
      <p:sp>
        <p:nvSpPr>
          <p:cNvPr id="8" name="矩形 7"/>
          <p:cNvSpPr/>
          <p:nvPr/>
        </p:nvSpPr>
        <p:spPr>
          <a:xfrm>
            <a:off x="4693920" y="2418589"/>
            <a:ext cx="81280" cy="7620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853940" y="2476424"/>
            <a:ext cx="3616960" cy="646331"/>
          </a:xfrm>
          <a:prstGeom prst="rect">
            <a:avLst/>
          </a:prstGeom>
          <a:noFill/>
        </p:spPr>
        <p:txBody>
          <a:bodyPr wrap="square" rtlCol="0">
            <a:spAutoFit/>
          </a:bodyPr>
          <a:lstStyle/>
          <a:p>
            <a:r>
              <a:rPr lang="en-US" altLang="zh-CN" sz="3600" spc="600" dirty="0">
                <a:latin typeface="微软雅黑" panose="020B0503020204020204" pitchFamily="34" charset="-122"/>
                <a:ea typeface="微软雅黑" panose="020B0503020204020204" pitchFamily="34" charset="-122"/>
              </a:rPr>
              <a:t>15</a:t>
            </a:r>
            <a:r>
              <a:rPr lang="zh-CN" altLang="en-US" sz="3600" spc="600" dirty="0">
                <a:latin typeface="微软雅黑" panose="020B0503020204020204" pitchFamily="34" charset="-122"/>
                <a:ea typeface="微软雅黑" panose="020B0503020204020204" pitchFamily="34" charset="-122"/>
              </a:rPr>
              <a:t>级通信</a:t>
            </a:r>
            <a:r>
              <a:rPr lang="en-US" altLang="zh-CN" sz="3600" spc="600" dirty="0">
                <a:latin typeface="微软雅黑" panose="020B0503020204020204" pitchFamily="34" charset="-122"/>
                <a:ea typeface="微软雅黑" panose="020B0503020204020204" pitchFamily="34" charset="-122"/>
              </a:rPr>
              <a:t>4</a:t>
            </a:r>
            <a:r>
              <a:rPr lang="zh-CN" altLang="en-US" sz="3600" spc="600" dirty="0">
                <a:latin typeface="微软雅黑" panose="020B0503020204020204" pitchFamily="34" charset="-122"/>
                <a:ea typeface="微软雅黑" panose="020B0503020204020204" pitchFamily="34" charset="-122"/>
              </a:rPr>
              <a:t>班</a:t>
            </a:r>
            <a:endParaRPr lang="zh-CN" altLang="en-US" sz="3600" spc="6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1026159" y="3617979"/>
            <a:ext cx="3616959" cy="58356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汇报人：</a:t>
            </a:r>
            <a:endParaRPr lang="zh-CN" altLang="en-US" sz="3200" spc="6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1026160" y="4513311"/>
            <a:ext cx="5199380" cy="58356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汇报时间：</a:t>
            </a:r>
            <a:r>
              <a:rPr lang="en-US" altLang="zh-CN" sz="3200" spc="600" dirty="0">
                <a:latin typeface="微软雅黑" panose="020B0503020204020204" pitchFamily="34" charset="-122"/>
                <a:ea typeface="微软雅黑" panose="020B0503020204020204" pitchFamily="34" charset="-122"/>
              </a:rPr>
              <a:t>2018</a:t>
            </a:r>
            <a:r>
              <a:rPr lang="zh-CN" altLang="en-US" sz="3200" spc="600" dirty="0">
                <a:latin typeface="微软雅黑" panose="020B0503020204020204" pitchFamily="34" charset="-122"/>
                <a:ea typeface="微软雅黑" panose="020B0503020204020204" pitchFamily="34" charset="-122"/>
              </a:rPr>
              <a:t>年</a:t>
            </a:r>
            <a:r>
              <a:rPr lang="en-US" altLang="zh-CN" sz="3200" spc="600" dirty="0">
                <a:latin typeface="微软雅黑" panose="020B0503020204020204" pitchFamily="34" charset="-122"/>
                <a:ea typeface="微软雅黑" panose="020B0503020204020204" pitchFamily="34" charset="-122"/>
              </a:rPr>
              <a:t>4</a:t>
            </a:r>
            <a:r>
              <a:rPr lang="zh-CN" altLang="en-US" sz="3200" spc="600" dirty="0">
                <a:latin typeface="微软雅黑" panose="020B0503020204020204" pitchFamily="34" charset="-122"/>
                <a:ea typeface="微软雅黑" panose="020B0503020204020204" pitchFamily="34" charset="-122"/>
              </a:rPr>
              <a:t>月</a:t>
            </a:r>
            <a:endParaRPr lang="zh-CN" altLang="en-US" sz="3200" spc="600" dirty="0">
              <a:latin typeface="微软雅黑" panose="020B0503020204020204" pitchFamily="34" charset="-122"/>
              <a:ea typeface="微软雅黑" panose="020B0503020204020204" pitchFamily="34" charset="-122"/>
            </a:endParaRPr>
          </a:p>
        </p:txBody>
      </p:sp>
      <p:pic>
        <p:nvPicPr>
          <p:cNvPr id="2" name="群星-光荣啊,中国共青团">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18790" y="5800403"/>
            <a:ext cx="487363"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8" decel="2400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additive="base">
                                        <p:cTn id="9" dur="750" fill="hold"/>
                                        <p:tgtEl>
                                          <p:spTgt spid="6"/>
                                        </p:tgtEl>
                                        <p:attrNameLst>
                                          <p:attrName>ppt_x</p:attrName>
                                        </p:attrNameLst>
                                      </p:cBhvr>
                                      <p:tavLst>
                                        <p:tav tm="0">
                                          <p:val>
                                            <p:strVal val="0-#ppt_w/2"/>
                                          </p:val>
                                        </p:tav>
                                        <p:tav tm="100000">
                                          <p:val>
                                            <p:strVal val="#ppt_x"/>
                                          </p:val>
                                        </p:tav>
                                      </p:tavLst>
                                    </p:anim>
                                    <p:anim calcmode="lin" valueType="num">
                                      <p:cBhvr additive="base">
                                        <p:cTn id="10" dur="750" fill="hold"/>
                                        <p:tgtEl>
                                          <p:spTgt spid="6"/>
                                        </p:tgtEl>
                                        <p:attrNameLst>
                                          <p:attrName>ppt_y</p:attrName>
                                        </p:attrNameLst>
                                      </p:cBhvr>
                                      <p:tavLst>
                                        <p:tav tm="0">
                                          <p:val>
                                            <p:strVal val="#ppt_y"/>
                                          </p:val>
                                        </p:tav>
                                        <p:tav tm="100000">
                                          <p:val>
                                            <p:strVal val="#ppt_y"/>
                                          </p:val>
                                        </p:tav>
                                      </p:tavLst>
                                    </p:anim>
                                  </p:childTnLst>
                                </p:cTn>
                              </p:par>
                            </p:childTnLst>
                          </p:cTn>
                        </p:par>
                        <p:par>
                          <p:cTn id="11" fill="hold">
                            <p:stCondLst>
                              <p:cond delay="0"/>
                            </p:stCondLst>
                            <p:childTnLst>
                              <p:par>
                                <p:cTn id="12" presetID="2" presetClass="entr" presetSubtype="8" decel="2400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750" fill="hold"/>
                                        <p:tgtEl>
                                          <p:spTgt spid="7"/>
                                        </p:tgtEl>
                                        <p:attrNameLst>
                                          <p:attrName>ppt_x</p:attrName>
                                        </p:attrNameLst>
                                      </p:cBhvr>
                                      <p:tavLst>
                                        <p:tav tm="0">
                                          <p:val>
                                            <p:strVal val="0-#ppt_w/2"/>
                                          </p:val>
                                        </p:tav>
                                        <p:tav tm="100000">
                                          <p:val>
                                            <p:strVal val="#ppt_x"/>
                                          </p:val>
                                        </p:tav>
                                      </p:tavLst>
                                    </p:anim>
                                    <p:anim calcmode="lin" valueType="num">
                                      <p:cBhvr additive="base">
                                        <p:cTn id="15" dur="75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p:stCondLst>
                              <p:cond delay="1500"/>
                            </p:stCondLst>
                            <p:childTnLst>
                              <p:par>
                                <p:cTn id="21" presetID="2" presetClass="entr" presetSubtype="8" decel="2400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750" fill="hold"/>
                                        <p:tgtEl>
                                          <p:spTgt spid="10"/>
                                        </p:tgtEl>
                                        <p:attrNameLst>
                                          <p:attrName>ppt_x</p:attrName>
                                        </p:attrNameLst>
                                      </p:cBhvr>
                                      <p:tavLst>
                                        <p:tav tm="0">
                                          <p:val>
                                            <p:strVal val="0-#ppt_w/2"/>
                                          </p:val>
                                        </p:tav>
                                        <p:tav tm="100000">
                                          <p:val>
                                            <p:strVal val="#ppt_x"/>
                                          </p:val>
                                        </p:tav>
                                      </p:tavLst>
                                    </p:anim>
                                    <p:anim calcmode="lin" valueType="num">
                                      <p:cBhvr additive="base">
                                        <p:cTn id="24" dur="75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decel="2400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750" fill="hold"/>
                                        <p:tgtEl>
                                          <p:spTgt spid="11"/>
                                        </p:tgtEl>
                                        <p:attrNameLst>
                                          <p:attrName>ppt_x</p:attrName>
                                        </p:attrNameLst>
                                      </p:cBhvr>
                                      <p:tavLst>
                                        <p:tav tm="0">
                                          <p:val>
                                            <p:strVal val="0-#ppt_w/2"/>
                                          </p:val>
                                        </p:tav>
                                        <p:tav tm="100000">
                                          <p:val>
                                            <p:strVal val="#ppt_x"/>
                                          </p:val>
                                        </p:tav>
                                      </p:tavLst>
                                    </p:anim>
                                    <p:anim calcmode="lin" valueType="num">
                                      <p:cBhvr additive="base">
                                        <p:cTn id="29" dur="750" fill="hold"/>
                                        <p:tgtEl>
                                          <p:spTgt spid="11"/>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8" decel="2400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750" fill="hold"/>
                                        <p:tgtEl>
                                          <p:spTgt spid="12"/>
                                        </p:tgtEl>
                                        <p:attrNameLst>
                                          <p:attrName>ppt_x</p:attrName>
                                        </p:attrNameLst>
                                      </p:cBhvr>
                                      <p:tavLst>
                                        <p:tav tm="0">
                                          <p:val>
                                            <p:strVal val="0-#ppt_w/2"/>
                                          </p:val>
                                        </p:tav>
                                        <p:tav tm="100000">
                                          <p:val>
                                            <p:strVal val="#ppt_x"/>
                                          </p:val>
                                        </p:tav>
                                      </p:tavLst>
                                    </p:anim>
                                    <p:anim calcmode="lin" valueType="num">
                                      <p:cBhvr additive="base">
                                        <p:cTn id="34" dur="750" fill="hold"/>
                                        <p:tgtEl>
                                          <p:spTgt spid="12"/>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42"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750"/>
                                        <p:tgtEl>
                                          <p:spTgt spid="5"/>
                                        </p:tgtEl>
                                      </p:cBhvr>
                                    </p:animEffect>
                                    <p:anim calcmode="lin" valueType="num">
                                      <p:cBhvr>
                                        <p:cTn id="39" dur="750" fill="hold"/>
                                        <p:tgtEl>
                                          <p:spTgt spid="5"/>
                                        </p:tgtEl>
                                        <p:attrNameLst>
                                          <p:attrName>ppt_x</p:attrName>
                                        </p:attrNameLst>
                                      </p:cBhvr>
                                      <p:tavLst>
                                        <p:tav tm="0">
                                          <p:val>
                                            <p:strVal val="#ppt_x"/>
                                          </p:val>
                                        </p:tav>
                                        <p:tav tm="100000">
                                          <p:val>
                                            <p:strVal val="#ppt_x"/>
                                          </p:val>
                                        </p:tav>
                                      </p:tavLst>
                                    </p:anim>
                                    <p:anim calcmode="lin" valueType="num">
                                      <p:cBhvr>
                                        <p:cTn id="40"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2"/>
                </p:tgtEl>
              </p:cMediaNode>
            </p:audio>
          </p:childTnLst>
        </p:cTn>
      </p:par>
    </p:tnLst>
    <p:bldLst>
      <p:bldP spid="6" grpId="0" animBg="1"/>
      <p:bldP spid="7" grpId="0"/>
      <p:bldP spid="8" grpId="0" animBg="1"/>
      <p:bldP spid="10"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25400" y="3647440"/>
            <a:ext cx="12166600" cy="3190558"/>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班级介绍</a:t>
            </a:r>
            <a:endParaRPr lang="zh-CN" altLang="en-US" sz="2400" spc="300" dirty="0">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rotWithShape="1">
          <a:blip r:embed="rId1" cstate="print">
            <a:extLst>
              <a:ext uri="{28A0092B-C50C-407E-A947-70E740481C1C}">
                <a14:useLocalDpi xmlns:a14="http://schemas.microsoft.com/office/drawing/2010/main" val="0"/>
              </a:ext>
            </a:extLst>
          </a:blip>
          <a:srcRect t="11860"/>
          <a:stretch>
            <a:fillRect/>
          </a:stretch>
        </p:blipFill>
        <p:spPr>
          <a:xfrm>
            <a:off x="547370" y="2245360"/>
            <a:ext cx="6553200" cy="385064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sp>
        <p:nvSpPr>
          <p:cNvPr id="16" name="文本框 15"/>
          <p:cNvSpPr txBox="1"/>
          <p:nvPr/>
        </p:nvSpPr>
        <p:spPr>
          <a:xfrm>
            <a:off x="7225030" y="2561977"/>
            <a:ext cx="3159760" cy="707886"/>
          </a:xfrm>
          <a:prstGeom prst="rect">
            <a:avLst/>
          </a:prstGeom>
          <a:noFill/>
        </p:spPr>
        <p:txBody>
          <a:bodyPr wrap="square" rtlCol="0">
            <a:spAutoFit/>
          </a:bodyPr>
          <a:lstStyle/>
          <a:p>
            <a:r>
              <a:rPr lang="zh-CN" altLang="en-US" sz="4000" spc="600" dirty="0">
                <a:solidFill>
                  <a:srgbClr val="FF0000"/>
                </a:solidFill>
                <a:latin typeface="微软雅黑" panose="020B0503020204020204" pitchFamily="34" charset="-122"/>
                <a:ea typeface="微软雅黑" panose="020B0503020204020204" pitchFamily="34" charset="-122"/>
              </a:rPr>
              <a:t>奋斗的四班</a:t>
            </a:r>
            <a:endParaRPr lang="zh-CN" altLang="en-US" sz="4000" spc="600" dirty="0">
              <a:solidFill>
                <a:srgbClr val="FF0000"/>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225030" y="3779520"/>
            <a:ext cx="4419600" cy="1892826"/>
          </a:xfrm>
          <a:prstGeom prst="rect">
            <a:avLst/>
          </a:prstGeom>
          <a:noFill/>
        </p:spPr>
        <p:txBody>
          <a:bodyPr wrap="square" rtlCol="0">
            <a:spAutoFit/>
          </a:bodyPr>
          <a:lstStyle/>
          <a:p>
            <a:pPr>
              <a:lnSpc>
                <a:spcPct val="130000"/>
              </a:lnSpc>
            </a:pPr>
            <a:r>
              <a:rPr lang="zh-CN" altLang="en-US" dirty="0">
                <a:solidFill>
                  <a:schemeClr val="bg1"/>
                </a:solidFill>
                <a:latin typeface="微软雅黑" panose="020B0503020204020204" pitchFamily="34" charset="-122"/>
                <a:ea typeface="微软雅黑" panose="020B0503020204020204" pitchFamily="34" charset="-122"/>
              </a:rPr>
              <a:t>这是我们的四班，那一只只与我握过的手一朵朵与我交换过的粲然微笑，都如微风拂面般让我心神安宁，真的很幸运能与四班的朋友们一起，手牵手，向着更好的远方前行。五四评优，我们在路上</a:t>
            </a:r>
            <a:endParaRPr lang="en-US" altLang="zh-CN"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750"/>
                                        <p:tgtEl>
                                          <p:spTgt spid="15"/>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250"/>
                                        <p:tgtEl>
                                          <p:spTgt spid="9"/>
                                        </p:tgtEl>
                                      </p:cBhvr>
                                    </p:animEffect>
                                    <p:anim calcmode="lin" valueType="num">
                                      <p:cBhvr>
                                        <p:cTn id="12" dur="1250" fill="hold"/>
                                        <p:tgtEl>
                                          <p:spTgt spid="9"/>
                                        </p:tgtEl>
                                        <p:attrNameLst>
                                          <p:attrName>ppt_x</p:attrName>
                                        </p:attrNameLst>
                                      </p:cBhvr>
                                      <p:tavLst>
                                        <p:tav tm="0">
                                          <p:val>
                                            <p:strVal val="#ppt_x"/>
                                          </p:val>
                                        </p:tav>
                                        <p:tav tm="100000">
                                          <p:val>
                                            <p:strVal val="#ppt_x"/>
                                          </p:val>
                                        </p:tav>
                                      </p:tavLst>
                                    </p:anim>
                                    <p:anim calcmode="lin" valueType="num">
                                      <p:cBhvr>
                                        <p:cTn id="13" dur="125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1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750"/>
                                        <p:tgtEl>
                                          <p:spTgt spid="16"/>
                                        </p:tgtEl>
                                        <p:attrNameLst>
                                          <p:attrName>ppt_x</p:attrName>
                                        </p:attrNameLst>
                                      </p:cBhvr>
                                      <p:tavLst>
                                        <p:tav tm="0">
                                          <p:val>
                                            <p:strVal val="#ppt_x-#ppt_w*1.125000"/>
                                          </p:val>
                                        </p:tav>
                                        <p:tav tm="100000">
                                          <p:val>
                                            <p:strVal val="#ppt_x"/>
                                          </p:val>
                                        </p:tav>
                                      </p:tavLst>
                                    </p:anim>
                                    <p:animEffect transition="in" filter="wipe(right)">
                                      <p:cBhvr>
                                        <p:cTn id="18" dur="750"/>
                                        <p:tgtEl>
                                          <p:spTgt spid="16"/>
                                        </p:tgtEl>
                                      </p:cBhvr>
                                    </p:animEffect>
                                  </p:childTnLst>
                                </p:cTn>
                              </p:par>
                            </p:childTnLst>
                          </p:cTn>
                        </p:par>
                        <p:par>
                          <p:cTn id="19" fill="hold">
                            <p:stCondLst>
                              <p:cond delay="3500"/>
                            </p:stCondLst>
                            <p:childTnLst>
                              <p:par>
                                <p:cTn id="20" presetID="10"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flipH="1">
            <a:off x="25400" y="2946400"/>
            <a:ext cx="6461353" cy="4118277"/>
          </a:xfrm>
          <a:prstGeom prst="rect">
            <a:avLst/>
          </a:prstGeom>
        </p:spPr>
      </p:pic>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011476" y="975360"/>
            <a:ext cx="2489200" cy="1323439"/>
          </a:xfrm>
          <a:prstGeom prst="rect">
            <a:avLst/>
          </a:prstGeom>
          <a:noFill/>
        </p:spPr>
        <p:txBody>
          <a:bodyPr wrap="square" rtlCol="0">
            <a:spAutoFit/>
          </a:bodyPr>
          <a:lstStyle/>
          <a:p>
            <a:r>
              <a:rPr lang="zh-CN" altLang="en-US" sz="8000" spc="600" dirty="0">
                <a:latin typeface="微软雅黑" panose="020B0503020204020204" pitchFamily="34" charset="-122"/>
                <a:ea typeface="微软雅黑" panose="020B0503020204020204" pitchFamily="34" charset="-122"/>
              </a:rPr>
              <a:t>目录</a:t>
            </a:r>
            <a:endParaRPr lang="zh-CN" altLang="en-US" sz="8000" spc="600" dirty="0">
              <a:latin typeface="微软雅黑" panose="020B0503020204020204" pitchFamily="34" charset="-122"/>
              <a:ea typeface="微软雅黑" panose="020B0503020204020204" pitchFamily="34" charset="-122"/>
            </a:endParaRPr>
          </a:p>
        </p:txBody>
      </p:sp>
      <p:grpSp>
        <p:nvGrpSpPr>
          <p:cNvPr id="9" name="组合 8"/>
          <p:cNvGrpSpPr/>
          <p:nvPr/>
        </p:nvGrpSpPr>
        <p:grpSpPr>
          <a:xfrm>
            <a:off x="6867752" y="1887220"/>
            <a:ext cx="3160168" cy="660400"/>
            <a:chOff x="6867752" y="1887220"/>
            <a:chExt cx="3160168" cy="660400"/>
          </a:xfrm>
        </p:grpSpPr>
        <p:grpSp>
          <p:nvGrpSpPr>
            <p:cNvPr id="7" name="组合 6"/>
            <p:cNvGrpSpPr/>
            <p:nvPr/>
          </p:nvGrpSpPr>
          <p:grpSpPr>
            <a:xfrm>
              <a:off x="6867752" y="1887220"/>
              <a:ext cx="660400" cy="660400"/>
              <a:chOff x="6522312" y="1468120"/>
              <a:chExt cx="660400" cy="660400"/>
            </a:xfrm>
          </p:grpSpPr>
          <p:sp>
            <p:nvSpPr>
              <p:cNvPr id="5" name="矩形 4"/>
              <p:cNvSpPr/>
              <p:nvPr/>
            </p:nvSpPr>
            <p:spPr>
              <a:xfrm>
                <a:off x="6522312" y="1468120"/>
                <a:ext cx="660400" cy="6604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562952" y="1508760"/>
                <a:ext cx="579120" cy="579120"/>
              </a:xfrm>
              <a:prstGeom prst="rect">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0191D"/>
                    </a:solidFill>
                    <a:latin typeface="微软雅黑" panose="020B0503020204020204" pitchFamily="34" charset="-122"/>
                    <a:ea typeface="微软雅黑" panose="020B0503020204020204" pitchFamily="34" charset="-122"/>
                  </a:rPr>
                  <a:t>01</a:t>
                </a:r>
                <a:endParaRPr lang="zh-CN" altLang="en-US" dirty="0">
                  <a:solidFill>
                    <a:srgbClr val="D0191D"/>
                  </a:solidFill>
                  <a:latin typeface="微软雅黑" panose="020B0503020204020204" pitchFamily="34" charset="-122"/>
                  <a:ea typeface="微软雅黑" panose="020B0503020204020204" pitchFamily="34" charset="-122"/>
                </a:endParaRPr>
              </a:p>
            </p:txBody>
          </p:sp>
        </p:grpSp>
        <p:sp>
          <p:nvSpPr>
            <p:cNvPr id="8" name="文本框 7"/>
            <p:cNvSpPr txBox="1"/>
            <p:nvPr/>
          </p:nvSpPr>
          <p:spPr>
            <a:xfrm>
              <a:off x="7782560" y="1925033"/>
              <a:ext cx="2245360" cy="58477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班组建设</a:t>
              </a:r>
              <a:endParaRPr lang="zh-CN" altLang="en-US" sz="3200" spc="600"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6867752" y="2839720"/>
            <a:ext cx="3160168" cy="660400"/>
            <a:chOff x="6867752" y="1887220"/>
            <a:chExt cx="3160168" cy="660400"/>
          </a:xfrm>
        </p:grpSpPr>
        <p:grpSp>
          <p:nvGrpSpPr>
            <p:cNvPr id="11" name="组合 10"/>
            <p:cNvGrpSpPr/>
            <p:nvPr/>
          </p:nvGrpSpPr>
          <p:grpSpPr>
            <a:xfrm>
              <a:off x="6867752" y="1887220"/>
              <a:ext cx="660400" cy="660400"/>
              <a:chOff x="6522312" y="1468120"/>
              <a:chExt cx="660400" cy="660400"/>
            </a:xfrm>
          </p:grpSpPr>
          <p:sp>
            <p:nvSpPr>
              <p:cNvPr id="13" name="矩形 12"/>
              <p:cNvSpPr/>
              <p:nvPr/>
            </p:nvSpPr>
            <p:spPr>
              <a:xfrm>
                <a:off x="6522312" y="1468120"/>
                <a:ext cx="660400" cy="6604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562952" y="1508760"/>
                <a:ext cx="579120" cy="579120"/>
              </a:xfrm>
              <a:prstGeom prst="rect">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0191D"/>
                    </a:solidFill>
                    <a:latin typeface="微软雅黑" panose="020B0503020204020204" pitchFamily="34" charset="-122"/>
                    <a:ea typeface="微软雅黑" panose="020B0503020204020204" pitchFamily="34" charset="-122"/>
                  </a:rPr>
                  <a:t>02</a:t>
                </a:r>
                <a:endParaRPr lang="zh-CN" altLang="en-US" dirty="0">
                  <a:solidFill>
                    <a:srgbClr val="D0191D"/>
                  </a:solidFill>
                  <a:latin typeface="微软雅黑" panose="020B0503020204020204" pitchFamily="34" charset="-122"/>
                  <a:ea typeface="微软雅黑" panose="020B0503020204020204" pitchFamily="34" charset="-122"/>
                </a:endParaRPr>
              </a:p>
            </p:txBody>
          </p:sp>
        </p:grpSp>
        <p:sp>
          <p:nvSpPr>
            <p:cNvPr id="12" name="文本框 11"/>
            <p:cNvSpPr txBox="1"/>
            <p:nvPr/>
          </p:nvSpPr>
          <p:spPr>
            <a:xfrm>
              <a:off x="7782560" y="1925033"/>
              <a:ext cx="2245360" cy="58477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组织活动</a:t>
              </a:r>
              <a:endParaRPr lang="zh-CN" altLang="en-US" sz="3200" spc="600"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867752" y="3792220"/>
            <a:ext cx="3160168" cy="660400"/>
            <a:chOff x="6867752" y="1887220"/>
            <a:chExt cx="3160168" cy="660400"/>
          </a:xfrm>
        </p:grpSpPr>
        <p:grpSp>
          <p:nvGrpSpPr>
            <p:cNvPr id="16" name="组合 15"/>
            <p:cNvGrpSpPr/>
            <p:nvPr/>
          </p:nvGrpSpPr>
          <p:grpSpPr>
            <a:xfrm>
              <a:off x="6867752" y="1887220"/>
              <a:ext cx="660400" cy="660400"/>
              <a:chOff x="6522312" y="1468120"/>
              <a:chExt cx="660400" cy="660400"/>
            </a:xfrm>
          </p:grpSpPr>
          <p:sp>
            <p:nvSpPr>
              <p:cNvPr id="18" name="矩形 17"/>
              <p:cNvSpPr/>
              <p:nvPr/>
            </p:nvSpPr>
            <p:spPr>
              <a:xfrm>
                <a:off x="6522312" y="1468120"/>
                <a:ext cx="660400" cy="6604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562952" y="1508760"/>
                <a:ext cx="579120" cy="579120"/>
              </a:xfrm>
              <a:prstGeom prst="rect">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0191D"/>
                    </a:solidFill>
                    <a:latin typeface="微软雅黑" panose="020B0503020204020204" pitchFamily="34" charset="-122"/>
                    <a:ea typeface="微软雅黑" panose="020B0503020204020204" pitchFamily="34" charset="-122"/>
                  </a:rPr>
                  <a:t>03</a:t>
                </a:r>
                <a:endParaRPr lang="zh-CN" altLang="en-US" dirty="0">
                  <a:solidFill>
                    <a:srgbClr val="D0191D"/>
                  </a:solidFill>
                  <a:latin typeface="微软雅黑" panose="020B0503020204020204" pitchFamily="34" charset="-122"/>
                  <a:ea typeface="微软雅黑" panose="020B0503020204020204" pitchFamily="34" charset="-122"/>
                </a:endParaRPr>
              </a:p>
            </p:txBody>
          </p:sp>
        </p:grpSp>
        <p:sp>
          <p:nvSpPr>
            <p:cNvPr id="17" name="文本框 16"/>
            <p:cNvSpPr txBox="1"/>
            <p:nvPr/>
          </p:nvSpPr>
          <p:spPr>
            <a:xfrm>
              <a:off x="7782560" y="1925033"/>
              <a:ext cx="2245360" cy="58477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思想建设</a:t>
              </a:r>
              <a:endParaRPr lang="zh-CN" altLang="en-US" sz="3200" spc="600" dirty="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867752" y="4744720"/>
            <a:ext cx="3160168" cy="660400"/>
            <a:chOff x="6867752" y="1887220"/>
            <a:chExt cx="3160168" cy="660400"/>
          </a:xfrm>
        </p:grpSpPr>
        <p:grpSp>
          <p:nvGrpSpPr>
            <p:cNvPr id="21" name="组合 20"/>
            <p:cNvGrpSpPr/>
            <p:nvPr/>
          </p:nvGrpSpPr>
          <p:grpSpPr>
            <a:xfrm>
              <a:off x="6867752" y="1887220"/>
              <a:ext cx="660400" cy="660400"/>
              <a:chOff x="6522312" y="1468120"/>
              <a:chExt cx="660400" cy="660400"/>
            </a:xfrm>
          </p:grpSpPr>
          <p:sp>
            <p:nvSpPr>
              <p:cNvPr id="23" name="矩形 22"/>
              <p:cNvSpPr/>
              <p:nvPr/>
            </p:nvSpPr>
            <p:spPr>
              <a:xfrm>
                <a:off x="6522312" y="1468120"/>
                <a:ext cx="660400" cy="6604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562952" y="1508760"/>
                <a:ext cx="579120" cy="579120"/>
              </a:xfrm>
              <a:prstGeom prst="rect">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0191D"/>
                    </a:solidFill>
                    <a:latin typeface="微软雅黑" panose="020B0503020204020204" pitchFamily="34" charset="-122"/>
                    <a:ea typeface="微软雅黑" panose="020B0503020204020204" pitchFamily="34" charset="-122"/>
                  </a:rPr>
                  <a:t>04</a:t>
                </a:r>
                <a:endParaRPr lang="zh-CN" altLang="en-US" dirty="0">
                  <a:solidFill>
                    <a:srgbClr val="D0191D"/>
                  </a:solidFill>
                  <a:latin typeface="微软雅黑" panose="020B0503020204020204" pitchFamily="34" charset="-122"/>
                  <a:ea typeface="微软雅黑" panose="020B0503020204020204" pitchFamily="34" charset="-122"/>
                </a:endParaRPr>
              </a:p>
            </p:txBody>
          </p:sp>
        </p:grpSp>
        <p:sp>
          <p:nvSpPr>
            <p:cNvPr id="22" name="文本框 21"/>
            <p:cNvSpPr txBox="1"/>
            <p:nvPr/>
          </p:nvSpPr>
          <p:spPr>
            <a:xfrm>
              <a:off x="7782560" y="1925033"/>
              <a:ext cx="2245360" cy="58477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成果收获</a:t>
              </a:r>
              <a:endParaRPr lang="zh-CN" altLang="en-US" sz="3200" spc="600" dirty="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867752" y="5697220"/>
            <a:ext cx="3160168" cy="660400"/>
            <a:chOff x="6867752" y="1887220"/>
            <a:chExt cx="3160168" cy="660400"/>
          </a:xfrm>
        </p:grpSpPr>
        <p:grpSp>
          <p:nvGrpSpPr>
            <p:cNvPr id="26" name="组合 25"/>
            <p:cNvGrpSpPr/>
            <p:nvPr/>
          </p:nvGrpSpPr>
          <p:grpSpPr>
            <a:xfrm>
              <a:off x="6867752" y="1887220"/>
              <a:ext cx="660400" cy="660400"/>
              <a:chOff x="6522312" y="1468120"/>
              <a:chExt cx="660400" cy="660400"/>
            </a:xfrm>
          </p:grpSpPr>
          <p:sp>
            <p:nvSpPr>
              <p:cNvPr id="28" name="矩形 27"/>
              <p:cNvSpPr/>
              <p:nvPr/>
            </p:nvSpPr>
            <p:spPr>
              <a:xfrm>
                <a:off x="6522312" y="1468120"/>
                <a:ext cx="660400" cy="6604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6562952" y="1508760"/>
                <a:ext cx="579120" cy="579120"/>
              </a:xfrm>
              <a:prstGeom prst="rect">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D0191D"/>
                    </a:solidFill>
                    <a:latin typeface="微软雅黑" panose="020B0503020204020204" pitchFamily="34" charset="-122"/>
                    <a:ea typeface="微软雅黑" panose="020B0503020204020204" pitchFamily="34" charset="-122"/>
                  </a:rPr>
                  <a:t>05</a:t>
                </a:r>
                <a:endParaRPr lang="zh-CN" altLang="en-US" dirty="0">
                  <a:solidFill>
                    <a:srgbClr val="D0191D"/>
                  </a:solidFill>
                  <a:latin typeface="微软雅黑" panose="020B0503020204020204" pitchFamily="34" charset="-122"/>
                  <a:ea typeface="微软雅黑" panose="020B0503020204020204" pitchFamily="34" charset="-122"/>
                </a:endParaRPr>
              </a:p>
            </p:txBody>
          </p:sp>
        </p:grpSp>
        <p:sp>
          <p:nvSpPr>
            <p:cNvPr id="27" name="文本框 26"/>
            <p:cNvSpPr txBox="1"/>
            <p:nvPr/>
          </p:nvSpPr>
          <p:spPr>
            <a:xfrm>
              <a:off x="7782560" y="1925033"/>
              <a:ext cx="2245360" cy="584775"/>
            </a:xfrm>
            <a:prstGeom prst="rect">
              <a:avLst/>
            </a:prstGeom>
            <a:noFill/>
          </p:spPr>
          <p:txBody>
            <a:bodyPr wrap="square" rtlCol="0">
              <a:spAutoFit/>
            </a:bodyPr>
            <a:lstStyle/>
            <a:p>
              <a:r>
                <a:rPr lang="zh-CN" altLang="en-US" sz="3200" spc="600" dirty="0">
                  <a:latin typeface="微软雅黑" panose="020B0503020204020204" pitchFamily="34" charset="-122"/>
                  <a:ea typeface="微软雅黑" panose="020B0503020204020204" pitchFamily="34" charset="-122"/>
                </a:rPr>
                <a:t>发展期许</a:t>
              </a:r>
              <a:endParaRPr lang="zh-CN" altLang="en-US" sz="3200" spc="6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750"/>
                                        <p:tgtEl>
                                          <p:spTgt spid="2"/>
                                        </p:tgtEl>
                                      </p:cBhvr>
                                    </p:animEffect>
                                  </p:childTnLst>
                                </p:cTn>
                              </p:par>
                            </p:childTnLst>
                          </p:cTn>
                        </p:par>
                        <p:par>
                          <p:cTn id="14" fill="hold">
                            <p:stCondLst>
                              <p:cond delay="2000"/>
                            </p:stCondLst>
                            <p:childTnLst>
                              <p:par>
                                <p:cTn id="15" presetID="2" presetClass="entr" presetSubtype="2"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750" fill="hold"/>
                                        <p:tgtEl>
                                          <p:spTgt spid="9"/>
                                        </p:tgtEl>
                                        <p:attrNameLst>
                                          <p:attrName>ppt_x</p:attrName>
                                        </p:attrNameLst>
                                      </p:cBhvr>
                                      <p:tavLst>
                                        <p:tav tm="0">
                                          <p:val>
                                            <p:strVal val="1+#ppt_w/2"/>
                                          </p:val>
                                        </p:tav>
                                        <p:tav tm="100000">
                                          <p:val>
                                            <p:strVal val="#ppt_x"/>
                                          </p:val>
                                        </p:tav>
                                      </p:tavLst>
                                    </p:anim>
                                    <p:anim calcmode="lin" valueType="num">
                                      <p:cBhvr additive="base">
                                        <p:cTn id="18" dur="75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750" fill="hold"/>
                                        <p:tgtEl>
                                          <p:spTgt spid="10"/>
                                        </p:tgtEl>
                                        <p:attrNameLst>
                                          <p:attrName>ppt_x</p:attrName>
                                        </p:attrNameLst>
                                      </p:cBhvr>
                                      <p:tavLst>
                                        <p:tav tm="0">
                                          <p:val>
                                            <p:strVal val="1+#ppt_w/2"/>
                                          </p:val>
                                        </p:tav>
                                        <p:tav tm="100000">
                                          <p:val>
                                            <p:strVal val="#ppt_x"/>
                                          </p:val>
                                        </p:tav>
                                      </p:tavLst>
                                    </p:anim>
                                    <p:anim calcmode="lin" valueType="num">
                                      <p:cBhvr additive="base">
                                        <p:cTn id="23" dur="75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 presetClass="entr" presetSubtype="2"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750" fill="hold"/>
                                        <p:tgtEl>
                                          <p:spTgt spid="15"/>
                                        </p:tgtEl>
                                        <p:attrNameLst>
                                          <p:attrName>ppt_x</p:attrName>
                                        </p:attrNameLst>
                                      </p:cBhvr>
                                      <p:tavLst>
                                        <p:tav tm="0">
                                          <p:val>
                                            <p:strVal val="1+#ppt_w/2"/>
                                          </p:val>
                                        </p:tav>
                                        <p:tav tm="100000">
                                          <p:val>
                                            <p:strVal val="#ppt_x"/>
                                          </p:val>
                                        </p:tav>
                                      </p:tavLst>
                                    </p:anim>
                                    <p:anim calcmode="lin" valueType="num">
                                      <p:cBhvr additive="base">
                                        <p:cTn id="28" dur="750" fill="hold"/>
                                        <p:tgtEl>
                                          <p:spTgt spid="15"/>
                                        </p:tgtEl>
                                        <p:attrNameLst>
                                          <p:attrName>ppt_y</p:attrName>
                                        </p:attrNameLst>
                                      </p:cBhvr>
                                      <p:tavLst>
                                        <p:tav tm="0">
                                          <p:val>
                                            <p:strVal val="#ppt_y"/>
                                          </p:val>
                                        </p:tav>
                                        <p:tav tm="100000">
                                          <p:val>
                                            <p:strVal val="#ppt_y"/>
                                          </p:val>
                                        </p:tav>
                                      </p:tavLst>
                                    </p:anim>
                                  </p:childTnLst>
                                </p:cTn>
                              </p:par>
                            </p:childTnLst>
                          </p:cTn>
                        </p:par>
                        <p:par>
                          <p:cTn id="29" fill="hold">
                            <p:stCondLst>
                              <p:cond delay="5000"/>
                            </p:stCondLst>
                            <p:childTnLst>
                              <p:par>
                                <p:cTn id="30" presetID="2" presetClass="entr" presetSubtype="2"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750" fill="hold"/>
                                        <p:tgtEl>
                                          <p:spTgt spid="20"/>
                                        </p:tgtEl>
                                        <p:attrNameLst>
                                          <p:attrName>ppt_x</p:attrName>
                                        </p:attrNameLst>
                                      </p:cBhvr>
                                      <p:tavLst>
                                        <p:tav tm="0">
                                          <p:val>
                                            <p:strVal val="1+#ppt_w/2"/>
                                          </p:val>
                                        </p:tav>
                                        <p:tav tm="100000">
                                          <p:val>
                                            <p:strVal val="#ppt_x"/>
                                          </p:val>
                                        </p:tav>
                                      </p:tavLst>
                                    </p:anim>
                                    <p:anim calcmode="lin" valueType="num">
                                      <p:cBhvr additive="base">
                                        <p:cTn id="33" dur="750" fill="hold"/>
                                        <p:tgtEl>
                                          <p:spTgt spid="20"/>
                                        </p:tgtEl>
                                        <p:attrNameLst>
                                          <p:attrName>ppt_y</p:attrName>
                                        </p:attrNameLst>
                                      </p:cBhvr>
                                      <p:tavLst>
                                        <p:tav tm="0">
                                          <p:val>
                                            <p:strVal val="#ppt_y"/>
                                          </p:val>
                                        </p:tav>
                                        <p:tav tm="100000">
                                          <p:val>
                                            <p:strVal val="#ppt_y"/>
                                          </p:val>
                                        </p:tav>
                                      </p:tavLst>
                                    </p:anim>
                                  </p:childTnLst>
                                </p:cTn>
                              </p:par>
                            </p:childTnLst>
                          </p:cTn>
                        </p:par>
                        <p:par>
                          <p:cTn id="34" fill="hold">
                            <p:stCondLst>
                              <p:cond delay="6000"/>
                            </p:stCondLst>
                            <p:childTnLst>
                              <p:par>
                                <p:cTn id="35" presetID="2" presetClass="entr" presetSubtype="2"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750" fill="hold"/>
                                        <p:tgtEl>
                                          <p:spTgt spid="25"/>
                                        </p:tgtEl>
                                        <p:attrNameLst>
                                          <p:attrName>ppt_x</p:attrName>
                                        </p:attrNameLst>
                                      </p:cBhvr>
                                      <p:tavLst>
                                        <p:tav tm="0">
                                          <p:val>
                                            <p:strVal val="1+#ppt_w/2"/>
                                          </p:val>
                                        </p:tav>
                                        <p:tav tm="100000">
                                          <p:val>
                                            <p:strVal val="#ppt_x"/>
                                          </p:val>
                                        </p:tav>
                                      </p:tavLst>
                                    </p:anim>
                                    <p:anim calcmode="lin" valueType="num">
                                      <p:cBhvr additive="base">
                                        <p:cTn id="38" dur="75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直角三角形 2"/>
          <p:cNvSpPr/>
          <p:nvPr/>
        </p:nvSpPr>
        <p:spPr>
          <a:xfrm>
            <a:off x="0" y="4135120"/>
            <a:ext cx="12192000" cy="2722880"/>
          </a:xfrm>
          <a:prstGeom prst="rtTriangl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flipH="1" flipV="1">
            <a:off x="0" y="0"/>
            <a:ext cx="12192000" cy="2722880"/>
          </a:xfrm>
          <a:prstGeom prst="rtTriangl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4" y="3956417"/>
            <a:ext cx="4872942" cy="1099595"/>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319058" y="1828864"/>
            <a:ext cx="4872942" cy="1099595"/>
          </a:xfrm>
          <a:prstGeom prst="line">
            <a:avLst/>
          </a:prstGeom>
          <a:ln w="28575">
            <a:solidFill>
              <a:srgbClr val="D0191D"/>
            </a:solidFill>
            <a:headEnd type="ova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rot="810717">
            <a:off x="2251657" y="2553312"/>
            <a:ext cx="8099412" cy="1862048"/>
          </a:xfrm>
          <a:prstGeom prst="rect">
            <a:avLst/>
          </a:prstGeom>
          <a:noFill/>
        </p:spPr>
        <p:txBody>
          <a:bodyPr wrap="square" rtlCol="0">
            <a:spAutoFit/>
          </a:bodyPr>
          <a:lstStyle/>
          <a:p>
            <a:r>
              <a:rPr lang="zh-CN" altLang="en-US" sz="11500" spc="600" dirty="0">
                <a:latin typeface="微软雅黑" panose="020B0503020204020204" pitchFamily="34" charset="-122"/>
                <a:ea typeface="微软雅黑" panose="020B0503020204020204" pitchFamily="34" charset="-122"/>
              </a:rPr>
              <a:t>班 组 建 设</a:t>
            </a:r>
            <a:endParaRPr lang="zh-CN" altLang="en-US" sz="11500" spc="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75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750"/>
                                        <p:tgtEl>
                                          <p:spTgt spid="3"/>
                                        </p:tgtEl>
                                      </p:cBhvr>
                                    </p:animEffect>
                                  </p:childTnLst>
                                </p:cTn>
                              </p:par>
                              <p:par>
                                <p:cTn id="11" presetID="2" presetClass="entr" presetSubtype="9" fill="hold" nodeType="withEffect">
                                  <p:stCondLst>
                                    <p:cond delay="75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750" fill="hold"/>
                                        <p:tgtEl>
                                          <p:spTgt spid="10"/>
                                        </p:tgtEl>
                                        <p:attrNameLst>
                                          <p:attrName>ppt_x</p:attrName>
                                        </p:attrNameLst>
                                      </p:cBhvr>
                                      <p:tavLst>
                                        <p:tav tm="0">
                                          <p:val>
                                            <p:strVal val="0-#ppt_w/2"/>
                                          </p:val>
                                        </p:tav>
                                        <p:tav tm="100000">
                                          <p:val>
                                            <p:strVal val="#ppt_x"/>
                                          </p:val>
                                        </p:tav>
                                      </p:tavLst>
                                    </p:anim>
                                    <p:anim calcmode="lin" valueType="num">
                                      <p:cBhvr additive="base">
                                        <p:cTn id="14" dur="750" fill="hold"/>
                                        <p:tgtEl>
                                          <p:spTgt spid="10"/>
                                        </p:tgtEl>
                                        <p:attrNameLst>
                                          <p:attrName>ppt_y</p:attrName>
                                        </p:attrNameLst>
                                      </p:cBhvr>
                                      <p:tavLst>
                                        <p:tav tm="0">
                                          <p:val>
                                            <p:strVal val="0-#ppt_h/2"/>
                                          </p:val>
                                        </p:tav>
                                        <p:tav tm="100000">
                                          <p:val>
                                            <p:strVal val="#ppt_y"/>
                                          </p:val>
                                        </p:tav>
                                      </p:tavLst>
                                    </p:anim>
                                  </p:childTnLst>
                                </p:cTn>
                              </p:par>
                              <p:par>
                                <p:cTn id="15" presetID="2" presetClass="entr" presetSubtype="6" fill="hold" nodeType="withEffect">
                                  <p:stCondLst>
                                    <p:cond delay="7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750" fill="hold"/>
                                        <p:tgtEl>
                                          <p:spTgt spid="6"/>
                                        </p:tgtEl>
                                        <p:attrNameLst>
                                          <p:attrName>ppt_x</p:attrName>
                                        </p:attrNameLst>
                                      </p:cBhvr>
                                      <p:tavLst>
                                        <p:tav tm="0">
                                          <p:val>
                                            <p:strVal val="1+#ppt_w/2"/>
                                          </p:val>
                                        </p:tav>
                                        <p:tav tm="100000">
                                          <p:val>
                                            <p:strVal val="#ppt_x"/>
                                          </p:val>
                                        </p:tav>
                                      </p:tavLst>
                                    </p:anim>
                                    <p:anim calcmode="lin" valueType="num">
                                      <p:cBhvr additive="base">
                                        <p:cTn id="18" dur="75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班组建设</a:t>
            </a:r>
            <a:endParaRPr lang="zh-CN" altLang="en-US" sz="2400" spc="300" dirty="0">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341120" y="1900962"/>
            <a:ext cx="9509760" cy="1513840"/>
            <a:chOff x="1503680" y="1900962"/>
            <a:chExt cx="9509760" cy="1513840"/>
          </a:xfrm>
        </p:grpSpPr>
        <p:sp>
          <p:nvSpPr>
            <p:cNvPr id="2" name="圆角矩形 1"/>
            <p:cNvSpPr/>
            <p:nvPr/>
          </p:nvSpPr>
          <p:spPr>
            <a:xfrm>
              <a:off x="1513840" y="1900962"/>
              <a:ext cx="9499600" cy="1513840"/>
            </a:xfrm>
            <a:prstGeom prst="round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1503680" y="1900962"/>
              <a:ext cx="1351280" cy="1513840"/>
            </a:xfrm>
            <a:custGeom>
              <a:avLst/>
              <a:gdLst>
                <a:gd name="connsiteX0" fmla="*/ 252312 w 1351280"/>
                <a:gd name="connsiteY0" fmla="*/ 0 h 1513840"/>
                <a:gd name="connsiteX1" fmla="*/ 1351280 w 1351280"/>
                <a:gd name="connsiteY1" fmla="*/ 0 h 1513840"/>
                <a:gd name="connsiteX2" fmla="*/ 1351280 w 1351280"/>
                <a:gd name="connsiteY2" fmla="*/ 1513840 h 1513840"/>
                <a:gd name="connsiteX3" fmla="*/ 252312 w 1351280"/>
                <a:gd name="connsiteY3" fmla="*/ 1513840 h 1513840"/>
                <a:gd name="connsiteX4" fmla="*/ 0 w 1351280"/>
                <a:gd name="connsiteY4" fmla="*/ 1261528 h 1513840"/>
                <a:gd name="connsiteX5" fmla="*/ 0 w 1351280"/>
                <a:gd name="connsiteY5" fmla="*/ 252312 h 1513840"/>
                <a:gd name="connsiteX6" fmla="*/ 252312 w 1351280"/>
                <a:gd name="connsiteY6" fmla="*/ 0 h 151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1280" h="1513840">
                  <a:moveTo>
                    <a:pt x="252312" y="0"/>
                  </a:moveTo>
                  <a:lnTo>
                    <a:pt x="1351280" y="0"/>
                  </a:lnTo>
                  <a:lnTo>
                    <a:pt x="1351280" y="1513840"/>
                  </a:lnTo>
                  <a:lnTo>
                    <a:pt x="252312" y="1513840"/>
                  </a:lnTo>
                  <a:cubicBezTo>
                    <a:pt x="112964" y="1513840"/>
                    <a:pt x="0" y="1400876"/>
                    <a:pt x="0" y="1261528"/>
                  </a:cubicBezTo>
                  <a:lnTo>
                    <a:pt x="0" y="252312"/>
                  </a:lnTo>
                  <a:cubicBezTo>
                    <a:pt x="0" y="112964"/>
                    <a:pt x="112964" y="0"/>
                    <a:pt x="2523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2844800" y="2587813"/>
              <a:ext cx="162560" cy="14013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625600" y="2365494"/>
              <a:ext cx="1107440"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班长</a:t>
              </a:r>
              <a:endParaRPr lang="zh-CN" altLang="en-US" sz="32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3119120" y="2225040"/>
              <a:ext cx="7498080" cy="853567"/>
            </a:xfrm>
            <a:prstGeom prst="rect">
              <a:avLst/>
            </a:prstGeom>
            <a:noFill/>
          </p:spPr>
          <p:txBody>
            <a:bodyPr wrap="square" rtlCol="0">
              <a:spAutoFit/>
            </a:bodyPr>
            <a:lstStyle/>
            <a:p>
              <a:pPr>
                <a:lnSpc>
                  <a:spcPct val="130000"/>
                </a:lnSpc>
              </a:pPr>
              <a:r>
                <a:rPr lang="zh-CN" altLang="en-US" sz="2000" dirty="0">
                  <a:solidFill>
                    <a:schemeClr val="bg1"/>
                  </a:solidFill>
                  <a:latin typeface="微软雅黑" panose="020B0503020204020204" pitchFamily="34" charset="-122"/>
                  <a:ea typeface="微软雅黑" panose="020B0503020204020204" pitchFamily="34" charset="-122"/>
                </a:rPr>
                <a:t>形成以班长为代表的优秀班委集体，积极引导、帮助同学们完成各项工作</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341120" y="4044722"/>
            <a:ext cx="9509760" cy="1513840"/>
            <a:chOff x="1503680" y="1900962"/>
            <a:chExt cx="9509760" cy="1513840"/>
          </a:xfrm>
        </p:grpSpPr>
        <p:sp>
          <p:nvSpPr>
            <p:cNvPr id="15" name="圆角矩形 14"/>
            <p:cNvSpPr/>
            <p:nvPr/>
          </p:nvSpPr>
          <p:spPr>
            <a:xfrm>
              <a:off x="1513840" y="1900962"/>
              <a:ext cx="9499600" cy="1513840"/>
            </a:xfrm>
            <a:prstGeom prst="round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1503680" y="1900962"/>
              <a:ext cx="1351280" cy="1513840"/>
            </a:xfrm>
            <a:custGeom>
              <a:avLst/>
              <a:gdLst>
                <a:gd name="connsiteX0" fmla="*/ 252312 w 1351280"/>
                <a:gd name="connsiteY0" fmla="*/ 0 h 1513840"/>
                <a:gd name="connsiteX1" fmla="*/ 1351280 w 1351280"/>
                <a:gd name="connsiteY1" fmla="*/ 0 h 1513840"/>
                <a:gd name="connsiteX2" fmla="*/ 1351280 w 1351280"/>
                <a:gd name="connsiteY2" fmla="*/ 1513840 h 1513840"/>
                <a:gd name="connsiteX3" fmla="*/ 252312 w 1351280"/>
                <a:gd name="connsiteY3" fmla="*/ 1513840 h 1513840"/>
                <a:gd name="connsiteX4" fmla="*/ 0 w 1351280"/>
                <a:gd name="connsiteY4" fmla="*/ 1261528 h 1513840"/>
                <a:gd name="connsiteX5" fmla="*/ 0 w 1351280"/>
                <a:gd name="connsiteY5" fmla="*/ 252312 h 1513840"/>
                <a:gd name="connsiteX6" fmla="*/ 252312 w 1351280"/>
                <a:gd name="connsiteY6" fmla="*/ 0 h 151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1280" h="1513840">
                  <a:moveTo>
                    <a:pt x="252312" y="0"/>
                  </a:moveTo>
                  <a:lnTo>
                    <a:pt x="1351280" y="0"/>
                  </a:lnTo>
                  <a:lnTo>
                    <a:pt x="1351280" y="1513840"/>
                  </a:lnTo>
                  <a:lnTo>
                    <a:pt x="252312" y="1513840"/>
                  </a:lnTo>
                  <a:cubicBezTo>
                    <a:pt x="112964" y="1513840"/>
                    <a:pt x="0" y="1400876"/>
                    <a:pt x="0" y="1261528"/>
                  </a:cubicBezTo>
                  <a:lnTo>
                    <a:pt x="0" y="252312"/>
                  </a:lnTo>
                  <a:cubicBezTo>
                    <a:pt x="0" y="112964"/>
                    <a:pt x="112964" y="0"/>
                    <a:pt x="2523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5400000">
              <a:off x="2844800" y="2587813"/>
              <a:ext cx="162560" cy="14013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25600" y="2365494"/>
              <a:ext cx="1107440"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寝室</a:t>
              </a:r>
              <a:endParaRPr lang="zh-CN" altLang="en-US" sz="32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3119120" y="2225040"/>
              <a:ext cx="7498080" cy="892552"/>
            </a:xfrm>
            <a:prstGeom prst="rect">
              <a:avLst/>
            </a:prstGeom>
            <a:noFill/>
          </p:spPr>
          <p:txBody>
            <a:bodyPr wrap="square" rtlCol="0">
              <a:spAutoFit/>
            </a:bodyPr>
            <a:lstStyle>
              <a:defPPr>
                <a:defRPr lang="zh-CN"/>
              </a:defPPr>
              <a:lvl1pPr>
                <a:lnSpc>
                  <a:spcPct val="130000"/>
                </a:lnSpc>
                <a:defRPr sz="2000">
                  <a:solidFill>
                    <a:schemeClr val="bg1"/>
                  </a:solidFill>
                  <a:latin typeface="微软雅黑" panose="020B0503020204020204" pitchFamily="34" charset="-122"/>
                  <a:ea typeface="微软雅黑" panose="020B0503020204020204" pitchFamily="34" charset="-122"/>
                </a:defRPr>
              </a:lvl1pPr>
            </a:lstStyle>
            <a:p>
              <a:r>
                <a:rPr lang="zh-CN" altLang="en-US" dirty="0"/>
                <a:t>每个寝室制定相关规章制度，并且形成以团小组为单位的团集体按时按质完成团组织交与的各项任务与活动</a:t>
              </a:r>
              <a:endParaRPr lang="en-US" altLang="zh-CN" dirty="0"/>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1000" fill="hold"/>
                                        <p:tgtEl>
                                          <p:spTgt spid="14"/>
                                        </p:tgtEl>
                                        <p:attrNameLst>
                                          <p:attrName>ppt_x</p:attrName>
                                        </p:attrNameLst>
                                      </p:cBhvr>
                                      <p:tavLst>
                                        <p:tav tm="0">
                                          <p:val>
                                            <p:strVal val="1+#ppt_w/2"/>
                                          </p:val>
                                        </p:tav>
                                        <p:tav tm="100000">
                                          <p:val>
                                            <p:strVal val="#ppt_x"/>
                                          </p:val>
                                        </p:tav>
                                      </p:tavLst>
                                    </p:anim>
                                    <p:anim calcmode="lin" valueType="num">
                                      <p:cBhvr additive="base">
                                        <p:cTn id="13"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5400" y="2607658"/>
            <a:ext cx="12141200" cy="1723962"/>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班组建设</a:t>
            </a:r>
            <a:endParaRPr lang="zh-CN" altLang="en-US" sz="2400" spc="3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40130" y="2114126"/>
            <a:ext cx="4066540" cy="271102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85330" y="2114126"/>
            <a:ext cx="4066540" cy="271102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sp>
        <p:nvSpPr>
          <p:cNvPr id="10" name="矩形 9"/>
          <p:cNvSpPr/>
          <p:nvPr/>
        </p:nvSpPr>
        <p:spPr>
          <a:xfrm>
            <a:off x="2087880" y="1879600"/>
            <a:ext cx="1971040" cy="43688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pc="600" dirty="0">
                <a:latin typeface="微软雅黑" panose="020B0503020204020204" pitchFamily="34" charset="-122"/>
                <a:ea typeface="微软雅黑" panose="020B0503020204020204" pitchFamily="34" charset="-122"/>
              </a:rPr>
              <a:t>班级活动</a:t>
            </a:r>
            <a:endParaRPr lang="zh-CN" altLang="en-US" spc="600" dirty="0">
              <a:latin typeface="微软雅黑" panose="020B0503020204020204" pitchFamily="34" charset="-122"/>
              <a:ea typeface="微软雅黑" panose="020B0503020204020204" pitchFamily="34" charset="-122"/>
            </a:endParaRPr>
          </a:p>
        </p:txBody>
      </p:sp>
      <p:sp>
        <p:nvSpPr>
          <p:cNvPr id="11" name="矩形 10"/>
          <p:cNvSpPr/>
          <p:nvPr/>
        </p:nvSpPr>
        <p:spPr>
          <a:xfrm>
            <a:off x="8133080" y="1879600"/>
            <a:ext cx="1971040" cy="43688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pc="600" dirty="0">
                <a:latin typeface="微软雅黑" panose="020B0503020204020204" pitchFamily="34" charset="-122"/>
                <a:ea typeface="微软雅黑" panose="020B0503020204020204" pitchFamily="34" charset="-122"/>
              </a:rPr>
              <a:t>班级活动</a:t>
            </a:r>
            <a:endParaRPr lang="zh-CN" altLang="en-US" spc="600" dirty="0">
              <a:latin typeface="微软雅黑" panose="020B0503020204020204" pitchFamily="34" charset="-122"/>
              <a:ea typeface="微软雅黑" panose="020B0503020204020204" pitchFamily="34" charset="-122"/>
            </a:endParaRPr>
          </a:p>
        </p:txBody>
      </p:sp>
      <p:grpSp>
        <p:nvGrpSpPr>
          <p:cNvPr id="9" name="组合 8"/>
          <p:cNvGrpSpPr/>
          <p:nvPr/>
        </p:nvGrpSpPr>
        <p:grpSpPr>
          <a:xfrm>
            <a:off x="1040130" y="5039360"/>
            <a:ext cx="10206990" cy="777457"/>
            <a:chOff x="1040130" y="5039360"/>
            <a:chExt cx="10206990" cy="777457"/>
          </a:xfrm>
        </p:grpSpPr>
        <p:sp>
          <p:nvSpPr>
            <p:cNvPr id="12" name="椭圆 11"/>
            <p:cNvSpPr/>
            <p:nvPr/>
          </p:nvSpPr>
          <p:spPr>
            <a:xfrm>
              <a:off x="1040130" y="5120640"/>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239520" y="5039360"/>
              <a:ext cx="10007600" cy="777457"/>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同学们能够积极参与团组织的各项活动，并且在各项活动中的比赛取得了好成绩，得到了老师和学生们的一致好评</a:t>
              </a:r>
              <a:endParaRPr lang="zh-CN" altLang="en-US" dirty="0">
                <a:solidFill>
                  <a:schemeClr val="tx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par>
                                <p:cTn id="8" presetID="52" presetClass="entr" presetSubtype="0" fill="hold" nodeType="withEffect">
                                  <p:stCondLst>
                                    <p:cond delay="750"/>
                                  </p:stCondLst>
                                  <p:childTnLst>
                                    <p:set>
                                      <p:cBhvr>
                                        <p:cTn id="9" dur="1" fill="hold">
                                          <p:stCondLst>
                                            <p:cond delay="0"/>
                                          </p:stCondLst>
                                        </p:cTn>
                                        <p:tgtEl>
                                          <p:spTgt spid="2"/>
                                        </p:tgtEl>
                                        <p:attrNameLst>
                                          <p:attrName>style.visibility</p:attrName>
                                        </p:attrNameLst>
                                      </p:cBhvr>
                                      <p:to>
                                        <p:strVal val="visible"/>
                                      </p:to>
                                    </p:set>
                                    <p:animScale>
                                      <p:cBhvr>
                                        <p:cTn id="10"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2"/>
                                        </p:tgtEl>
                                        <p:attrNameLst>
                                          <p:attrName>ppt_x</p:attrName>
                                          <p:attrName>ppt_y</p:attrName>
                                        </p:attrNameLst>
                                      </p:cBhvr>
                                    </p:animMotion>
                                    <p:animEffect transition="in" filter="fade">
                                      <p:cBhvr>
                                        <p:cTn id="12" dur="1000"/>
                                        <p:tgtEl>
                                          <p:spTgt spid="2"/>
                                        </p:tgtEl>
                                      </p:cBhvr>
                                    </p:animEffect>
                                  </p:childTnLst>
                                </p:cTn>
                              </p:par>
                              <p:par>
                                <p:cTn id="13" presetID="52" presetClass="entr" presetSubtype="0" fill="hold" nodeType="withEffect">
                                  <p:stCondLst>
                                    <p:cond delay="750"/>
                                  </p:stCondLst>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par>
                                <p:cTn id="18" presetID="16" presetClass="entr" presetSubtype="37" fill="hold" grpId="0" nodeType="withEffect">
                                  <p:stCondLst>
                                    <p:cond delay="1750"/>
                                  </p:stCondLst>
                                  <p:childTnLst>
                                    <p:set>
                                      <p:cBhvr>
                                        <p:cTn id="19" dur="1" fill="hold">
                                          <p:stCondLst>
                                            <p:cond delay="0"/>
                                          </p:stCondLst>
                                        </p:cTn>
                                        <p:tgtEl>
                                          <p:spTgt spid="10"/>
                                        </p:tgtEl>
                                        <p:attrNameLst>
                                          <p:attrName>style.visibility</p:attrName>
                                        </p:attrNameLst>
                                      </p:cBhvr>
                                      <p:to>
                                        <p:strVal val="visible"/>
                                      </p:to>
                                    </p:set>
                                    <p:animEffect transition="in" filter="barn(outVertical)">
                                      <p:cBhvr>
                                        <p:cTn id="20" dur="750"/>
                                        <p:tgtEl>
                                          <p:spTgt spid="10"/>
                                        </p:tgtEl>
                                      </p:cBhvr>
                                    </p:animEffect>
                                  </p:childTnLst>
                                </p:cTn>
                              </p:par>
                              <p:par>
                                <p:cTn id="21" presetID="16" presetClass="entr" presetSubtype="37" fill="hold" grpId="0" nodeType="withEffect">
                                  <p:stCondLst>
                                    <p:cond delay="1750"/>
                                  </p:stCondLst>
                                  <p:childTnLst>
                                    <p:set>
                                      <p:cBhvr>
                                        <p:cTn id="22" dur="1" fill="hold">
                                          <p:stCondLst>
                                            <p:cond delay="0"/>
                                          </p:stCondLst>
                                        </p:cTn>
                                        <p:tgtEl>
                                          <p:spTgt spid="11"/>
                                        </p:tgtEl>
                                        <p:attrNameLst>
                                          <p:attrName>style.visibility</p:attrName>
                                        </p:attrNameLst>
                                      </p:cBhvr>
                                      <p:to>
                                        <p:strVal val="visible"/>
                                      </p:to>
                                    </p:set>
                                    <p:animEffect transition="in" filter="barn(outVertical)">
                                      <p:cBhvr>
                                        <p:cTn id="23" dur="750"/>
                                        <p:tgtEl>
                                          <p:spTgt spid="11"/>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班组建设</a:t>
            </a:r>
            <a:endParaRPr lang="zh-CN" altLang="en-US" sz="2400" spc="300" dirty="0">
              <a:latin typeface="微软雅黑" panose="020B0503020204020204" pitchFamily="34" charset="-122"/>
              <a:ea typeface="微软雅黑" panose="020B0503020204020204" pitchFamily="34" charset="-122"/>
            </a:endParaRPr>
          </a:p>
        </p:txBody>
      </p:sp>
      <p:sp>
        <p:nvSpPr>
          <p:cNvPr id="9" name="矩形 8"/>
          <p:cNvSpPr/>
          <p:nvPr/>
        </p:nvSpPr>
        <p:spPr>
          <a:xfrm>
            <a:off x="1021080" y="1940560"/>
            <a:ext cx="6918960" cy="3982720"/>
          </a:xfrm>
          <a:prstGeom prst="rect">
            <a:avLst/>
          </a:prstGeom>
          <a:noFill/>
          <a:ln w="28575">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1020" y="2316481"/>
            <a:ext cx="4937760" cy="329184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65800" y="2296160"/>
            <a:ext cx="2600960" cy="1733973"/>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b="28515"/>
          <a:stretch>
            <a:fillRect/>
          </a:stretch>
        </p:blipFill>
        <p:spPr>
          <a:xfrm>
            <a:off x="5765800" y="4368801"/>
            <a:ext cx="2600960" cy="123952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sp>
        <p:nvSpPr>
          <p:cNvPr id="10" name="矩形 9"/>
          <p:cNvSpPr/>
          <p:nvPr/>
        </p:nvSpPr>
        <p:spPr>
          <a:xfrm>
            <a:off x="3347720" y="1686560"/>
            <a:ext cx="2265680" cy="42672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pc="600" dirty="0">
                <a:latin typeface="微软雅黑" panose="020B0503020204020204" pitchFamily="34" charset="-122"/>
                <a:ea typeface="微软雅黑" panose="020B0503020204020204" pitchFamily="34" charset="-122"/>
              </a:rPr>
              <a:t>读书活动</a:t>
            </a:r>
            <a:endParaRPr lang="zh-CN" altLang="en-US" spc="6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8653780" y="2641600"/>
            <a:ext cx="2997200" cy="2225096"/>
          </a:xfrm>
          <a:prstGeom prst="rect">
            <a:avLst/>
          </a:prstGeom>
          <a:noFill/>
        </p:spPr>
        <p:txBody>
          <a:bodyPr wrap="square" rtlCol="0">
            <a:spAutoFit/>
          </a:bodyPr>
          <a:lstStyle>
            <a:defPPr>
              <a:defRPr lang="zh-CN"/>
            </a:defPPr>
            <a:lvl1pPr>
              <a:lnSpc>
                <a:spcPct val="130000"/>
              </a:lnSpc>
              <a:defRPr>
                <a:latin typeface="微软雅黑" panose="020B0503020204020204" pitchFamily="34" charset="-122"/>
                <a:ea typeface="微软雅黑" panose="020B0503020204020204" pitchFamily="34" charset="-122"/>
              </a:defRPr>
            </a:lvl1pPr>
          </a:lstStyle>
          <a:p>
            <a:r>
              <a:rPr lang="zh-CN" altLang="en-US" dirty="0"/>
              <a:t>上半学期，每周安排至少一次集体自习促进大家在学习方面的交流 ；在临近英语四级考试期间，自发组织了三次模拟考试，打下了良好的基础</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75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750"/>
                                        <p:tgtEl>
                                          <p:spTgt spid="1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7000" b="-17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3020992" cy="68580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9171008" y="0"/>
            <a:ext cx="3020992" cy="68580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3328686" y="250785"/>
            <a:ext cx="0" cy="2326511"/>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8863314" y="4280704"/>
            <a:ext cx="0" cy="2326511"/>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5326559" y="379457"/>
            <a:ext cx="1538883" cy="6190527"/>
          </a:xfrm>
          <a:prstGeom prst="rect">
            <a:avLst/>
          </a:prstGeom>
          <a:noFill/>
        </p:spPr>
        <p:txBody>
          <a:bodyPr vert="eaVert" wrap="square" rtlCol="0">
            <a:spAutoFit/>
          </a:bodyPr>
          <a:lstStyle/>
          <a:p>
            <a:r>
              <a:rPr lang="zh-CN" altLang="en-US" sz="8800" spc="600" dirty="0">
                <a:latin typeface="微软雅黑" panose="020B0503020204020204" pitchFamily="34" charset="-122"/>
                <a:ea typeface="微软雅黑" panose="020B0503020204020204" pitchFamily="34" charset="-122"/>
              </a:rPr>
              <a:t>组 织 活 动</a:t>
            </a:r>
            <a:endParaRPr lang="zh-CN" altLang="en-US" sz="8800" spc="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75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750"/>
                                        <p:tgtEl>
                                          <p:spTgt spid="4"/>
                                        </p:tgtEl>
                                      </p:cBhvr>
                                    </p:animEffect>
                                  </p:childTnLst>
                                </p:cTn>
                              </p:par>
                              <p:par>
                                <p:cTn id="11" presetID="2" presetClass="entr" presetSubtype="4" fill="hold" nodeType="withEffect">
                                  <p:stCondLst>
                                    <p:cond delay="75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750" fill="hold"/>
                                        <p:tgtEl>
                                          <p:spTgt spid="8"/>
                                        </p:tgtEl>
                                        <p:attrNameLst>
                                          <p:attrName>ppt_x</p:attrName>
                                        </p:attrNameLst>
                                      </p:cBhvr>
                                      <p:tavLst>
                                        <p:tav tm="0">
                                          <p:val>
                                            <p:strVal val="#ppt_x"/>
                                          </p:val>
                                        </p:tav>
                                        <p:tav tm="100000">
                                          <p:val>
                                            <p:strVal val="#ppt_x"/>
                                          </p:val>
                                        </p:tav>
                                      </p:tavLst>
                                    </p:anim>
                                    <p:anim calcmode="lin" valueType="num">
                                      <p:cBhvr additive="base">
                                        <p:cTn id="14" dur="750" fill="hold"/>
                                        <p:tgtEl>
                                          <p:spTgt spid="8"/>
                                        </p:tgtEl>
                                        <p:attrNameLst>
                                          <p:attrName>ppt_y</p:attrName>
                                        </p:attrNameLst>
                                      </p:cBhvr>
                                      <p:tavLst>
                                        <p:tav tm="0">
                                          <p:val>
                                            <p:strVal val="1+#ppt_h/2"/>
                                          </p:val>
                                        </p:tav>
                                        <p:tav tm="100000">
                                          <p:val>
                                            <p:strVal val="#ppt_y"/>
                                          </p:val>
                                        </p:tav>
                                      </p:tavLst>
                                    </p:anim>
                                  </p:childTnLst>
                                </p:cTn>
                              </p:par>
                              <p:par>
                                <p:cTn id="15" presetID="2" presetClass="entr" presetSubtype="1" fill="hold" nodeType="withEffect">
                                  <p:stCondLst>
                                    <p:cond delay="75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750" fill="hold"/>
                                        <p:tgtEl>
                                          <p:spTgt spid="9"/>
                                        </p:tgtEl>
                                        <p:attrNameLst>
                                          <p:attrName>ppt_x</p:attrName>
                                        </p:attrNameLst>
                                      </p:cBhvr>
                                      <p:tavLst>
                                        <p:tav tm="0">
                                          <p:val>
                                            <p:strVal val="#ppt_x"/>
                                          </p:val>
                                        </p:tav>
                                        <p:tav tm="100000">
                                          <p:val>
                                            <p:strVal val="#ppt_x"/>
                                          </p:val>
                                        </p:tav>
                                      </p:tavLst>
                                    </p:anim>
                                    <p:anim calcmode="lin" valueType="num">
                                      <p:cBhvr additive="base">
                                        <p:cTn id="18" dur="750" fill="hold"/>
                                        <p:tgtEl>
                                          <p:spTgt spid="9"/>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2700" y="4004841"/>
            <a:ext cx="12166600" cy="2833157"/>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组织活动</a:t>
            </a:r>
            <a:endParaRPr lang="zh-CN" altLang="en-US" sz="2400" spc="300" dirty="0">
              <a:latin typeface="微软雅黑" panose="020B0503020204020204" pitchFamily="34" charset="-122"/>
              <a:ea typeface="微软雅黑" panose="020B0503020204020204" pitchFamily="34" charset="-122"/>
            </a:endParaRPr>
          </a:p>
        </p:txBody>
      </p:sp>
      <p:sp>
        <p:nvSpPr>
          <p:cNvPr id="8" name="椭圆 7"/>
          <p:cNvSpPr/>
          <p:nvPr/>
        </p:nvSpPr>
        <p:spPr>
          <a:xfrm>
            <a:off x="1663346" y="3171463"/>
            <a:ext cx="1666755" cy="1666755"/>
          </a:xfrm>
          <a:prstGeom prst="ellipse">
            <a:avLst/>
          </a:prstGeom>
          <a:blipFill>
            <a:blip r:embed="rId1"/>
            <a:stretch>
              <a:fillRect/>
            </a:stretch>
          </a:blip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234139" y="3171463"/>
            <a:ext cx="1666755" cy="1666755"/>
          </a:xfrm>
          <a:prstGeom prst="ellipse">
            <a:avLst/>
          </a:prstGeom>
          <a:blipFill>
            <a:blip r:embed="rId1"/>
            <a:stretch>
              <a:fillRect/>
            </a:stretch>
          </a:blip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8804932" y="3171463"/>
            <a:ext cx="1666755" cy="1666755"/>
          </a:xfrm>
          <a:prstGeom prst="ellipse">
            <a:avLst/>
          </a:prstGeom>
          <a:blipFill>
            <a:blip r:embed="rId1"/>
            <a:stretch>
              <a:fillRect/>
            </a:stretch>
          </a:blip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144302" y="1694555"/>
            <a:ext cx="10206990" cy="812530"/>
            <a:chOff x="1144302" y="1694555"/>
            <a:chExt cx="10206990" cy="812530"/>
          </a:xfrm>
        </p:grpSpPr>
        <p:sp>
          <p:nvSpPr>
            <p:cNvPr id="11" name="椭圆 10"/>
            <p:cNvSpPr/>
            <p:nvPr/>
          </p:nvSpPr>
          <p:spPr>
            <a:xfrm>
              <a:off x="1144302" y="1775835"/>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343692" y="1694555"/>
              <a:ext cx="1000760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同学们能够积极参与团组织的各项活动，并且在各项活动中的比赛取得了好成绩，得到了老师和学生们的一致好评。其中上学期组织了拔河活动、节约水活动、读书活动等</a:t>
              </a:r>
              <a:endParaRPr lang="zh-CN" altLang="en-US" dirty="0">
                <a:solidFill>
                  <a:schemeClr val="tx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2" presetClass="entr" presetSubtype="8"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750" fill="hold"/>
                                        <p:tgtEl>
                                          <p:spTgt spid="2"/>
                                        </p:tgtEl>
                                        <p:attrNameLst>
                                          <p:attrName>ppt_x</p:attrName>
                                        </p:attrNameLst>
                                      </p:cBhvr>
                                      <p:tavLst>
                                        <p:tav tm="0">
                                          <p:val>
                                            <p:strVal val="0-#ppt_w/2"/>
                                          </p:val>
                                        </p:tav>
                                        <p:tav tm="100000">
                                          <p:val>
                                            <p:strVal val="#ppt_x"/>
                                          </p:val>
                                        </p:tav>
                                      </p:tavLst>
                                    </p:anim>
                                    <p:anim calcmode="lin" valueType="num">
                                      <p:cBhvr additive="base">
                                        <p:cTn id="30"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组织活动</a:t>
            </a:r>
            <a:endParaRPr lang="zh-CN" altLang="en-US" sz="2400" spc="300" dirty="0">
              <a:latin typeface="微软雅黑" panose="020B0503020204020204" pitchFamily="34" charset="-122"/>
              <a:ea typeface="微软雅黑" panose="020B0503020204020204" pitchFamily="34" charset="-122"/>
            </a:endParaRPr>
          </a:p>
        </p:txBody>
      </p:sp>
      <p:sp>
        <p:nvSpPr>
          <p:cNvPr id="2" name="矩形 1"/>
          <p:cNvSpPr/>
          <p:nvPr/>
        </p:nvSpPr>
        <p:spPr>
          <a:xfrm>
            <a:off x="933690" y="2083443"/>
            <a:ext cx="4815068" cy="4062714"/>
          </a:xfrm>
          <a:prstGeom prst="rect">
            <a:avLst/>
          </a:prstGeom>
          <a:solidFill>
            <a:srgbClr val="D0191D"/>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507847" y="1535598"/>
            <a:ext cx="1666755" cy="1666755"/>
          </a:xfrm>
          <a:prstGeom prst="ellipse">
            <a:avLst/>
          </a:prstGeom>
          <a:blipFill>
            <a:blip r:embed="rId1"/>
            <a:stretch>
              <a:fillRect/>
            </a:stretch>
          </a:blip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012945" y="3503295"/>
            <a:ext cx="4656558" cy="2038220"/>
            <a:chOff x="1012945" y="3503295"/>
            <a:chExt cx="4656558" cy="2038220"/>
          </a:xfrm>
        </p:grpSpPr>
        <p:sp>
          <p:nvSpPr>
            <p:cNvPr id="10" name="文本框 9"/>
            <p:cNvSpPr txBox="1"/>
            <p:nvPr/>
          </p:nvSpPr>
          <p:spPr>
            <a:xfrm>
              <a:off x="2478910" y="3503295"/>
              <a:ext cx="1724628" cy="461665"/>
            </a:xfrm>
            <a:prstGeom prst="rect">
              <a:avLst/>
            </a:prstGeom>
            <a:noFill/>
          </p:spPr>
          <p:txBody>
            <a:bodyPr wrap="square" rtlCol="0">
              <a:spAutoFit/>
            </a:bodyPr>
            <a:lstStyle/>
            <a:p>
              <a:r>
                <a:rPr lang="zh-CN" altLang="en-US" sz="2400" spc="600" dirty="0">
                  <a:solidFill>
                    <a:schemeClr val="bg1"/>
                  </a:solidFill>
                  <a:latin typeface="微软雅黑" panose="020B0503020204020204" pitchFamily="34" charset="-122"/>
                  <a:ea typeface="微软雅黑" panose="020B0503020204020204" pitchFamily="34" charset="-122"/>
                </a:rPr>
                <a:t>拔河活动</a:t>
              </a:r>
              <a:endParaRPr lang="zh-CN" altLang="en-US" sz="2400" spc="600"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012945" y="4008788"/>
              <a:ext cx="4656558" cy="1532727"/>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t>同学们能够积极参与团组织的各项活动，并且在各项活动中的比赛取得了好成绩，得到了老师和学生们的一致好评。其中上学期组织了拔河活动、节约水活动、读书活动等</a:t>
              </a:r>
              <a:endParaRPr lang="zh-CN" altLang="en-US" dirty="0"/>
            </a:p>
          </p:txBody>
        </p:sp>
      </p:grpSp>
      <p:sp>
        <p:nvSpPr>
          <p:cNvPr id="12" name="矩形 11"/>
          <p:cNvSpPr/>
          <p:nvPr/>
        </p:nvSpPr>
        <p:spPr>
          <a:xfrm>
            <a:off x="6373793" y="2083443"/>
            <a:ext cx="4815068" cy="4062714"/>
          </a:xfrm>
          <a:prstGeom prst="rect">
            <a:avLst/>
          </a:prstGeom>
          <a:solidFill>
            <a:srgbClr val="D0191D"/>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7947950" y="1535598"/>
            <a:ext cx="1666755" cy="1666755"/>
          </a:xfrm>
          <a:prstGeom prst="ellipse">
            <a:avLst/>
          </a:prstGeom>
          <a:blipFill>
            <a:blip r:embed="rId1"/>
            <a:stretch>
              <a:fillRect/>
            </a:stretch>
          </a:blip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6453048" y="3503295"/>
            <a:ext cx="4656558" cy="2038220"/>
            <a:chOff x="6453048" y="3503295"/>
            <a:chExt cx="4656558" cy="2038220"/>
          </a:xfrm>
        </p:grpSpPr>
        <p:sp>
          <p:nvSpPr>
            <p:cNvPr id="14" name="文本框 13"/>
            <p:cNvSpPr txBox="1"/>
            <p:nvPr/>
          </p:nvSpPr>
          <p:spPr>
            <a:xfrm>
              <a:off x="7919013" y="3503295"/>
              <a:ext cx="1724628" cy="461665"/>
            </a:xfrm>
            <a:prstGeom prst="rect">
              <a:avLst/>
            </a:prstGeom>
            <a:noFill/>
          </p:spPr>
          <p:txBody>
            <a:bodyPr wrap="square" rtlCol="0">
              <a:spAutoFit/>
            </a:bodyPr>
            <a:lstStyle/>
            <a:p>
              <a:r>
                <a:rPr lang="zh-CN" altLang="en-US" sz="2400" spc="600" dirty="0">
                  <a:solidFill>
                    <a:schemeClr val="bg1"/>
                  </a:solidFill>
                  <a:latin typeface="微软雅黑" panose="020B0503020204020204" pitchFamily="34" charset="-122"/>
                  <a:ea typeface="微软雅黑" panose="020B0503020204020204" pitchFamily="34" charset="-122"/>
                </a:rPr>
                <a:t>拔河活动</a:t>
              </a:r>
              <a:endParaRPr lang="zh-CN" altLang="en-US" sz="2400" spc="6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6453048" y="4008788"/>
              <a:ext cx="4656558" cy="1532727"/>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t>同学们能够积极参与团组织的各项活动，并且在各项活动中的比赛取得了好成绩，得到了老师和学生们的一致好评。其中上学期组织了拔河活动、节约水活动、读书活动等</a:t>
              </a: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000"/>
                                        <p:tgtEl>
                                          <p:spTgt spid="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outVertical)">
                                      <p:cBhvr>
                                        <p:cTn id="10" dur="1000"/>
                                        <p:tgtEl>
                                          <p:spTgt spid="12"/>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750"/>
                                        <p:tgtEl>
                                          <p:spTgt spid="13"/>
                                        </p:tgtEl>
                                      </p:cBhvr>
                                    </p:animEffect>
                                  </p:childTnLst>
                                </p:cTn>
                              </p:par>
                              <p:par>
                                <p:cTn id="17" presetID="10" presetClass="entr" presetSubtype="0" fill="hold" nodeType="withEffect">
                                  <p:stCondLst>
                                    <p:cond delay="17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par>
                                <p:cTn id="20" presetID="10" presetClass="entr" presetSubtype="0" fill="hold" nodeType="withEffect">
                                  <p:stCondLst>
                                    <p:cond delay="17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组织活动</a:t>
            </a:r>
            <a:endParaRPr lang="zh-CN" altLang="en-US" sz="2400" spc="300" dirty="0">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800583" y="5741043"/>
            <a:ext cx="10590835" cy="0"/>
          </a:xfrm>
          <a:prstGeom prst="line">
            <a:avLst/>
          </a:prstGeom>
          <a:ln>
            <a:solidFill>
              <a:srgbClr val="D0191D"/>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738128" y="5975804"/>
            <a:ext cx="868102" cy="461665"/>
          </a:xfrm>
          <a:prstGeom prst="rect">
            <a:avLst/>
          </a:prstGeom>
          <a:noFill/>
        </p:spPr>
        <p:txBody>
          <a:bodyPr wrap="square" rtlCol="0">
            <a:spAutoFit/>
          </a:bodyPr>
          <a:lstStyle/>
          <a:p>
            <a:r>
              <a:rPr lang="en-US" altLang="zh-CN" sz="2400" spc="600" dirty="0">
                <a:latin typeface="微软雅黑" panose="020B0503020204020204" pitchFamily="34" charset="-122"/>
                <a:ea typeface="微软雅黑" panose="020B0503020204020204" pitchFamily="34" charset="-122"/>
              </a:rPr>
              <a:t>3</a:t>
            </a:r>
            <a:r>
              <a:rPr lang="zh-CN" altLang="en-US" sz="2400" spc="600" dirty="0">
                <a:latin typeface="微软雅黑" panose="020B0503020204020204" pitchFamily="34" charset="-122"/>
                <a:ea typeface="微软雅黑" panose="020B0503020204020204" pitchFamily="34" charset="-122"/>
              </a:rPr>
              <a:t>月</a:t>
            </a:r>
            <a:endParaRPr lang="zh-CN" altLang="en-US" sz="2400" spc="6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4384876" y="5975804"/>
            <a:ext cx="868102" cy="461665"/>
          </a:xfrm>
          <a:prstGeom prst="rect">
            <a:avLst/>
          </a:prstGeom>
          <a:noFill/>
        </p:spPr>
        <p:txBody>
          <a:bodyPr wrap="square" rtlCol="0">
            <a:spAutoFit/>
          </a:bodyPr>
          <a:lstStyle/>
          <a:p>
            <a:r>
              <a:rPr lang="en-US" altLang="zh-CN" sz="2400" spc="600" dirty="0">
                <a:latin typeface="微软雅黑" panose="020B0503020204020204" pitchFamily="34" charset="-122"/>
                <a:ea typeface="微软雅黑" panose="020B0503020204020204" pitchFamily="34" charset="-122"/>
              </a:rPr>
              <a:t>4</a:t>
            </a:r>
            <a:r>
              <a:rPr lang="zh-CN" altLang="en-US" sz="2400" spc="600" dirty="0">
                <a:latin typeface="微软雅黑" panose="020B0503020204020204" pitchFamily="34" charset="-122"/>
                <a:ea typeface="微软雅黑" panose="020B0503020204020204" pitchFamily="34" charset="-122"/>
              </a:rPr>
              <a:t>月</a:t>
            </a:r>
            <a:endParaRPr lang="zh-CN" altLang="en-US" sz="2400" spc="6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7031624" y="5975804"/>
            <a:ext cx="868102" cy="461665"/>
          </a:xfrm>
          <a:prstGeom prst="rect">
            <a:avLst/>
          </a:prstGeom>
          <a:noFill/>
        </p:spPr>
        <p:txBody>
          <a:bodyPr wrap="square" rtlCol="0">
            <a:spAutoFit/>
          </a:bodyPr>
          <a:lstStyle/>
          <a:p>
            <a:r>
              <a:rPr lang="en-US" altLang="zh-CN" sz="2400" spc="600" dirty="0">
                <a:latin typeface="微软雅黑" panose="020B0503020204020204" pitchFamily="34" charset="-122"/>
                <a:ea typeface="微软雅黑" panose="020B0503020204020204" pitchFamily="34" charset="-122"/>
              </a:rPr>
              <a:t>5</a:t>
            </a:r>
            <a:r>
              <a:rPr lang="zh-CN" altLang="en-US" sz="2400" spc="600" dirty="0">
                <a:latin typeface="微软雅黑" panose="020B0503020204020204" pitchFamily="34" charset="-122"/>
                <a:ea typeface="微软雅黑" panose="020B0503020204020204" pitchFamily="34" charset="-122"/>
              </a:rPr>
              <a:t>月</a:t>
            </a:r>
            <a:endParaRPr lang="zh-CN" altLang="en-US" sz="2400" spc="600"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9678371" y="5975804"/>
            <a:ext cx="868102" cy="461665"/>
          </a:xfrm>
          <a:prstGeom prst="rect">
            <a:avLst/>
          </a:prstGeom>
          <a:noFill/>
        </p:spPr>
        <p:txBody>
          <a:bodyPr wrap="square" rtlCol="0">
            <a:spAutoFit/>
          </a:bodyPr>
          <a:lstStyle/>
          <a:p>
            <a:r>
              <a:rPr lang="en-US" altLang="zh-CN" sz="2400" spc="600" dirty="0">
                <a:latin typeface="微软雅黑" panose="020B0503020204020204" pitchFamily="34" charset="-122"/>
                <a:ea typeface="微软雅黑" panose="020B0503020204020204" pitchFamily="34" charset="-122"/>
              </a:rPr>
              <a:t>6</a:t>
            </a:r>
            <a:r>
              <a:rPr lang="zh-CN" altLang="en-US" sz="2400" spc="600" dirty="0">
                <a:latin typeface="微软雅黑" panose="020B0503020204020204" pitchFamily="34" charset="-122"/>
                <a:ea typeface="微软雅黑" panose="020B0503020204020204" pitchFamily="34" charset="-122"/>
              </a:rPr>
              <a:t>月</a:t>
            </a:r>
            <a:endParaRPr lang="zh-CN" altLang="en-US" sz="2400" spc="600"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1299256" y="2779850"/>
            <a:ext cx="1769001" cy="3088515"/>
            <a:chOff x="1299256" y="2779850"/>
            <a:chExt cx="1769001" cy="3088515"/>
          </a:xfrm>
        </p:grpSpPr>
        <p:sp>
          <p:nvSpPr>
            <p:cNvPr id="8" name="椭圆 7"/>
            <p:cNvSpPr/>
            <p:nvPr/>
          </p:nvSpPr>
          <p:spPr>
            <a:xfrm>
              <a:off x="2050645" y="5602147"/>
              <a:ext cx="266218" cy="266218"/>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flipV="1">
              <a:off x="2172179" y="4548851"/>
              <a:ext cx="3861" cy="1053296"/>
            </a:xfrm>
            <a:prstGeom prst="line">
              <a:avLst/>
            </a:prstGeom>
            <a:ln>
              <a:solidFill>
                <a:srgbClr val="D0191D"/>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1299256" y="2779850"/>
              <a:ext cx="1769001" cy="1769001"/>
            </a:xfrm>
            <a:prstGeom prst="ellipse">
              <a:avLst/>
            </a:prstGeom>
            <a:solidFill>
              <a:srgbClr val="C00000"/>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486462" y="3078036"/>
              <a:ext cx="1394589" cy="1172629"/>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t>同学们能够积极参与团组织的各项</a:t>
              </a:r>
              <a:endParaRPr lang="zh-CN" altLang="en-US" dirty="0"/>
            </a:p>
          </p:txBody>
        </p:sp>
      </p:grpSp>
      <p:grpSp>
        <p:nvGrpSpPr>
          <p:cNvPr id="13" name="组合 12"/>
          <p:cNvGrpSpPr/>
          <p:nvPr/>
        </p:nvGrpSpPr>
        <p:grpSpPr>
          <a:xfrm>
            <a:off x="6519441" y="2779850"/>
            <a:ext cx="1769001" cy="3088515"/>
            <a:chOff x="6519441" y="2779850"/>
            <a:chExt cx="1769001" cy="3088515"/>
          </a:xfrm>
        </p:grpSpPr>
        <p:sp>
          <p:nvSpPr>
            <p:cNvPr id="10" name="椭圆 9"/>
            <p:cNvSpPr/>
            <p:nvPr/>
          </p:nvSpPr>
          <p:spPr>
            <a:xfrm>
              <a:off x="7266973" y="5602147"/>
              <a:ext cx="266218" cy="266218"/>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flipV="1">
              <a:off x="7392364" y="4548851"/>
              <a:ext cx="3861" cy="1053296"/>
            </a:xfrm>
            <a:prstGeom prst="line">
              <a:avLst/>
            </a:prstGeom>
            <a:ln>
              <a:solidFill>
                <a:srgbClr val="D0191D"/>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6519441" y="2779850"/>
              <a:ext cx="1769001" cy="1769001"/>
            </a:xfrm>
            <a:prstGeom prst="ellipse">
              <a:avLst/>
            </a:prstGeom>
            <a:solidFill>
              <a:srgbClr val="C00000"/>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706647" y="3078036"/>
              <a:ext cx="1394589" cy="1172629"/>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t>同学们能够积极参与团组织的各项</a:t>
              </a:r>
              <a:endParaRPr lang="zh-CN" altLang="en-US" dirty="0"/>
            </a:p>
          </p:txBody>
        </p:sp>
      </p:grpSp>
      <p:grpSp>
        <p:nvGrpSpPr>
          <p:cNvPr id="12" name="组合 11"/>
          <p:cNvGrpSpPr/>
          <p:nvPr/>
        </p:nvGrpSpPr>
        <p:grpSpPr>
          <a:xfrm>
            <a:off x="3891984" y="1520136"/>
            <a:ext cx="1769001" cy="4348229"/>
            <a:chOff x="3891984" y="1520136"/>
            <a:chExt cx="1769001" cy="4348229"/>
          </a:xfrm>
        </p:grpSpPr>
        <p:sp>
          <p:nvSpPr>
            <p:cNvPr id="9" name="椭圆 8"/>
            <p:cNvSpPr/>
            <p:nvPr/>
          </p:nvSpPr>
          <p:spPr>
            <a:xfrm>
              <a:off x="4658809" y="5602147"/>
              <a:ext cx="266218" cy="266218"/>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flipV="1">
              <a:off x="4776485" y="3287210"/>
              <a:ext cx="0" cy="2314937"/>
            </a:xfrm>
            <a:prstGeom prst="line">
              <a:avLst/>
            </a:prstGeom>
            <a:ln>
              <a:solidFill>
                <a:srgbClr val="D0191D"/>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3891984" y="1520136"/>
              <a:ext cx="1769001" cy="1769001"/>
            </a:xfrm>
            <a:prstGeom prst="ellipse">
              <a:avLst/>
            </a:prstGeom>
            <a:solidFill>
              <a:srgbClr val="C00000"/>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4079190" y="1818322"/>
              <a:ext cx="1394589" cy="1172629"/>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t>同学们能够积极参与团组织的各项</a:t>
              </a:r>
              <a:endParaRPr lang="zh-CN" altLang="en-US" dirty="0"/>
            </a:p>
          </p:txBody>
        </p:sp>
      </p:grpSp>
      <p:grpSp>
        <p:nvGrpSpPr>
          <p:cNvPr id="16" name="组合 15"/>
          <p:cNvGrpSpPr/>
          <p:nvPr/>
        </p:nvGrpSpPr>
        <p:grpSpPr>
          <a:xfrm>
            <a:off x="9112169" y="1520136"/>
            <a:ext cx="1769001" cy="4348229"/>
            <a:chOff x="9112169" y="1520136"/>
            <a:chExt cx="1769001" cy="4348229"/>
          </a:xfrm>
        </p:grpSpPr>
        <p:sp>
          <p:nvSpPr>
            <p:cNvPr id="11" name="椭圆 10"/>
            <p:cNvSpPr/>
            <p:nvPr/>
          </p:nvSpPr>
          <p:spPr>
            <a:xfrm>
              <a:off x="9875138" y="5602147"/>
              <a:ext cx="266218" cy="266218"/>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flipV="1">
              <a:off x="9996670" y="3287210"/>
              <a:ext cx="0" cy="2314937"/>
            </a:xfrm>
            <a:prstGeom prst="line">
              <a:avLst/>
            </a:prstGeom>
            <a:ln>
              <a:solidFill>
                <a:srgbClr val="D0191D"/>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9112169" y="1520136"/>
              <a:ext cx="1769001" cy="1769001"/>
            </a:xfrm>
            <a:prstGeom prst="ellipse">
              <a:avLst/>
            </a:prstGeom>
            <a:solidFill>
              <a:srgbClr val="C00000"/>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9322527" y="1818322"/>
              <a:ext cx="1394589" cy="1172629"/>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t>同学们能够积极参与团组织的各项</a:t>
              </a: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par>
                                <p:cTn id="8" presetID="10" presetClass="entr" presetSubtype="0" fill="hold" nodeType="withEffect">
                                  <p:stCondLst>
                                    <p:cond delay="75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250"/>
                                        <p:tgtEl>
                                          <p:spTgt spid="16"/>
                                        </p:tgtEl>
                                      </p:cBhvr>
                                    </p:animEffect>
                                  </p:childTnLst>
                                </p:cTn>
                              </p:par>
                              <p:par>
                                <p:cTn id="11" presetID="10" presetClass="entr" presetSubtype="0" fill="hold" nodeType="withEffect">
                                  <p:stCondLst>
                                    <p:cond delay="7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250"/>
                                        <p:tgtEl>
                                          <p:spTgt spid="2"/>
                                        </p:tgtEl>
                                      </p:cBhvr>
                                    </p:animEffect>
                                  </p:childTnLst>
                                </p:cTn>
                              </p:par>
                              <p:par>
                                <p:cTn id="14" presetID="10" presetClass="entr" presetSubtype="0" fill="hold" nodeType="withEffect">
                                  <p:stCondLst>
                                    <p:cond delay="7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250"/>
                                        <p:tgtEl>
                                          <p:spTgt spid="12"/>
                                        </p:tgtEl>
                                      </p:cBhvr>
                                    </p:animEffect>
                                  </p:childTnLst>
                                </p:cTn>
                              </p:par>
                              <p:par>
                                <p:cTn id="17" presetID="10" presetClass="entr" presetSubtype="0" fill="hold" nodeType="withEffect">
                                  <p:stCondLst>
                                    <p:cond delay="75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250"/>
                                        <p:tgtEl>
                                          <p:spTgt spid="13"/>
                                        </p:tgtEl>
                                      </p:cBhvr>
                                    </p:animEffect>
                                  </p:childTnLst>
                                </p:cTn>
                              </p:par>
                              <p:par>
                                <p:cTn id="20" presetID="10" presetClass="entr" presetSubtype="0" fill="hold" grpId="0" nodeType="withEffect">
                                  <p:stCondLst>
                                    <p:cond delay="20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750"/>
                                        <p:tgtEl>
                                          <p:spTgt spid="23"/>
                                        </p:tgtEl>
                                      </p:cBhvr>
                                    </p:animEffect>
                                  </p:childTnLst>
                                </p:cTn>
                              </p:par>
                              <p:par>
                                <p:cTn id="23" presetID="10" presetClass="entr" presetSubtype="0" fill="hold" grpId="0" nodeType="withEffect">
                                  <p:stCondLst>
                                    <p:cond delay="20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750"/>
                                        <p:tgtEl>
                                          <p:spTgt spid="24"/>
                                        </p:tgtEl>
                                      </p:cBhvr>
                                    </p:animEffect>
                                  </p:childTnLst>
                                </p:cTn>
                              </p:par>
                              <p:par>
                                <p:cTn id="26" presetID="10" presetClass="entr" presetSubtype="0" fill="hold" grpId="0" nodeType="withEffect">
                                  <p:stCondLst>
                                    <p:cond delay="200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750"/>
                                        <p:tgtEl>
                                          <p:spTgt spid="25"/>
                                        </p:tgtEl>
                                      </p:cBhvr>
                                    </p:animEffect>
                                  </p:childTnLst>
                                </p:cTn>
                              </p:par>
                              <p:par>
                                <p:cTn id="29" presetID="10" presetClass="entr" presetSubtype="0" fill="hold" grpId="0" nodeType="withEffect">
                                  <p:stCondLst>
                                    <p:cond delay="20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直角三角形 2"/>
          <p:cNvSpPr/>
          <p:nvPr/>
        </p:nvSpPr>
        <p:spPr>
          <a:xfrm>
            <a:off x="0" y="0"/>
            <a:ext cx="3916680" cy="6858000"/>
          </a:xfrm>
          <a:prstGeom prst="rtTriangl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rot="10800000">
            <a:off x="8275320" y="1"/>
            <a:ext cx="3916680" cy="6858000"/>
          </a:xfrm>
          <a:prstGeom prst="rtTriangl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525780" y="198120"/>
            <a:ext cx="2133600" cy="3413760"/>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9534253" y="3124200"/>
            <a:ext cx="2131967" cy="3535680"/>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726328" y="2598450"/>
            <a:ext cx="6739345" cy="1569660"/>
          </a:xfrm>
          <a:prstGeom prst="rect">
            <a:avLst/>
          </a:prstGeom>
          <a:noFill/>
        </p:spPr>
        <p:txBody>
          <a:bodyPr wrap="none" rtlCol="0">
            <a:spAutoFit/>
          </a:bodyPr>
          <a:lstStyle/>
          <a:p>
            <a:r>
              <a:rPr lang="zh-CN" altLang="en-US" sz="9600" spc="600" dirty="0">
                <a:latin typeface="微软雅黑" panose="020B0503020204020204" pitchFamily="34" charset="-122"/>
                <a:ea typeface="微软雅黑" panose="020B0503020204020204" pitchFamily="34" charset="-122"/>
              </a:rPr>
              <a:t>思 想 建 设</a:t>
            </a:r>
            <a:endParaRPr lang="zh-CN" altLang="en-US" sz="9600" spc="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1+#ppt_w/2"/>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par>
                                <p:cTn id="13" presetID="22" presetClass="entr" presetSubtype="1" fill="hold" nodeType="withEffect">
                                  <p:stCondLst>
                                    <p:cond delay="125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750"/>
                                        <p:tgtEl>
                                          <p:spTgt spid="6"/>
                                        </p:tgtEl>
                                      </p:cBhvr>
                                    </p:animEffect>
                                  </p:childTnLst>
                                </p:cTn>
                              </p:par>
                              <p:par>
                                <p:cTn id="16" presetID="22" presetClass="entr" presetSubtype="4" fill="hold" nodeType="withEffect">
                                  <p:stCondLst>
                                    <p:cond delay="125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750"/>
                                        <p:tgtEl>
                                          <p:spTgt spid="10"/>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思想建设</a:t>
            </a:r>
            <a:endParaRPr lang="zh-CN" altLang="en-US" sz="2400" spc="300" dirty="0">
              <a:latin typeface="微软雅黑" panose="020B0503020204020204" pitchFamily="34" charset="-122"/>
              <a:ea typeface="微软雅黑" panose="020B0503020204020204" pitchFamily="34" charset="-122"/>
            </a:endParaRPr>
          </a:p>
        </p:txBody>
      </p:sp>
      <p:sp>
        <p:nvSpPr>
          <p:cNvPr id="2" name="椭圆 1"/>
          <p:cNvSpPr/>
          <p:nvPr/>
        </p:nvSpPr>
        <p:spPr>
          <a:xfrm>
            <a:off x="1998560" y="2176040"/>
            <a:ext cx="1643605" cy="1643605"/>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pitchFamily="34" charset="-122"/>
                <a:ea typeface="微软雅黑" panose="020B0503020204020204" pitchFamily="34" charset="-122"/>
              </a:rPr>
              <a:t>常态化</a:t>
            </a:r>
            <a:endParaRPr lang="zh-CN" altLang="en-US" sz="2000" dirty="0">
              <a:latin typeface="微软雅黑" panose="020B0503020204020204" pitchFamily="34" charset="-122"/>
              <a:ea typeface="微软雅黑" panose="020B0503020204020204" pitchFamily="34" charset="-122"/>
            </a:endParaRPr>
          </a:p>
        </p:txBody>
      </p:sp>
      <p:sp>
        <p:nvSpPr>
          <p:cNvPr id="7" name="椭圆 6"/>
          <p:cNvSpPr/>
          <p:nvPr/>
        </p:nvSpPr>
        <p:spPr>
          <a:xfrm>
            <a:off x="5274198" y="2176040"/>
            <a:ext cx="1643605" cy="1643605"/>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pitchFamily="34" charset="-122"/>
                <a:ea typeface="微软雅黑" panose="020B0503020204020204" pitchFamily="34" charset="-122"/>
              </a:rPr>
              <a:t>日常化</a:t>
            </a:r>
            <a:endParaRPr lang="zh-CN" altLang="en-US" sz="2000" dirty="0">
              <a:latin typeface="微软雅黑" panose="020B0503020204020204" pitchFamily="34" charset="-122"/>
              <a:ea typeface="微软雅黑" panose="020B0503020204020204" pitchFamily="34" charset="-122"/>
            </a:endParaRPr>
          </a:p>
        </p:txBody>
      </p:sp>
      <p:sp>
        <p:nvSpPr>
          <p:cNvPr id="8" name="椭圆 7"/>
          <p:cNvSpPr/>
          <p:nvPr/>
        </p:nvSpPr>
        <p:spPr>
          <a:xfrm>
            <a:off x="8549836" y="2176040"/>
            <a:ext cx="1643605" cy="1643605"/>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latin typeface="微软雅黑" panose="020B0503020204020204" pitchFamily="34" charset="-122"/>
                <a:ea typeface="微软雅黑" panose="020B0503020204020204" pitchFamily="34" charset="-122"/>
              </a:rPr>
              <a:t>制度化</a:t>
            </a:r>
            <a:endParaRPr lang="zh-CN" altLang="en-US" sz="2000" dirty="0">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800583" y="4456253"/>
            <a:ext cx="10590835" cy="0"/>
          </a:xfrm>
          <a:prstGeom prst="line">
            <a:avLst/>
          </a:prstGeom>
          <a:ln w="12700">
            <a:solidFill>
              <a:srgbClr val="D0191D"/>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144302" y="4842870"/>
            <a:ext cx="10206990" cy="812530"/>
            <a:chOff x="1144302" y="4842870"/>
            <a:chExt cx="10206990" cy="812530"/>
          </a:xfrm>
        </p:grpSpPr>
        <p:sp>
          <p:nvSpPr>
            <p:cNvPr id="11" name="椭圆 10"/>
            <p:cNvSpPr/>
            <p:nvPr/>
          </p:nvSpPr>
          <p:spPr>
            <a:xfrm>
              <a:off x="1144302" y="4924150"/>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343692" y="4842870"/>
              <a:ext cx="1000760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同学们能够积极参与团组织的各项活动，并且在各项活动中的比赛取得了好成绩，得到了老师和学生们的一致好评。其中上学期组织了拔河活动、节约水活动、读书活动等</a:t>
              </a:r>
              <a:endParaRPr lang="zh-CN" altLang="en-US" dirty="0">
                <a:solidFill>
                  <a:schemeClr val="tx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思想建设</a:t>
            </a:r>
            <a:endParaRPr lang="zh-CN" altLang="en-US" sz="2400" spc="300" dirty="0">
              <a:latin typeface="微软雅黑" panose="020B0503020204020204" pitchFamily="34" charset="-122"/>
              <a:ea typeface="微软雅黑" panose="020B0503020204020204" pitchFamily="34" charset="-122"/>
            </a:endParaRPr>
          </a:p>
        </p:txBody>
      </p:sp>
      <p:sp>
        <p:nvSpPr>
          <p:cNvPr id="7" name="直角三角形 6"/>
          <p:cNvSpPr/>
          <p:nvPr/>
        </p:nvSpPr>
        <p:spPr>
          <a:xfrm rot="10800000">
            <a:off x="8275320" y="1"/>
            <a:ext cx="3916680" cy="6858000"/>
          </a:xfrm>
          <a:prstGeom prst="rtTriangl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47260" y="2063188"/>
            <a:ext cx="5486400" cy="365760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grpSp>
        <p:nvGrpSpPr>
          <p:cNvPr id="11" name="组合 10"/>
          <p:cNvGrpSpPr/>
          <p:nvPr/>
        </p:nvGrpSpPr>
        <p:grpSpPr>
          <a:xfrm>
            <a:off x="795647" y="2402849"/>
            <a:ext cx="3718480" cy="1172629"/>
            <a:chOff x="795647" y="2284864"/>
            <a:chExt cx="3718480" cy="1172629"/>
          </a:xfrm>
        </p:grpSpPr>
        <p:sp>
          <p:nvSpPr>
            <p:cNvPr id="9" name="文本框 8"/>
            <p:cNvSpPr txBox="1"/>
            <p:nvPr/>
          </p:nvSpPr>
          <p:spPr>
            <a:xfrm>
              <a:off x="984877" y="2284864"/>
              <a:ext cx="3529250" cy="1172629"/>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a:t>
              </a:r>
              <a:endParaRPr lang="zh-CN" altLang="en-US" dirty="0">
                <a:solidFill>
                  <a:schemeClr val="tx1"/>
                </a:solidFill>
              </a:endParaRPr>
            </a:p>
          </p:txBody>
        </p:sp>
        <p:sp>
          <p:nvSpPr>
            <p:cNvPr id="10" name="椭圆 9"/>
            <p:cNvSpPr/>
            <p:nvPr/>
          </p:nvSpPr>
          <p:spPr>
            <a:xfrm>
              <a:off x="795647" y="2412443"/>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795647" y="4208498"/>
            <a:ext cx="3718480" cy="1172629"/>
            <a:chOff x="795647" y="2284864"/>
            <a:chExt cx="3718480" cy="1172629"/>
          </a:xfrm>
        </p:grpSpPr>
        <p:sp>
          <p:nvSpPr>
            <p:cNvPr id="13" name="文本框 12"/>
            <p:cNvSpPr txBox="1"/>
            <p:nvPr/>
          </p:nvSpPr>
          <p:spPr>
            <a:xfrm>
              <a:off x="984877" y="2284864"/>
              <a:ext cx="3529250" cy="1172629"/>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a:t>
              </a:r>
              <a:endParaRPr lang="zh-CN" altLang="en-US" dirty="0">
                <a:solidFill>
                  <a:schemeClr val="tx1"/>
                </a:solidFill>
              </a:endParaRPr>
            </a:p>
          </p:txBody>
        </p:sp>
        <p:sp>
          <p:nvSpPr>
            <p:cNvPr id="14" name="椭圆 13"/>
            <p:cNvSpPr/>
            <p:nvPr/>
          </p:nvSpPr>
          <p:spPr>
            <a:xfrm>
              <a:off x="795647" y="2412443"/>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1+#ppt_w/2"/>
                                          </p:val>
                                        </p:tav>
                                        <p:tav tm="100000">
                                          <p:val>
                                            <p:strVal val="#ppt_x"/>
                                          </p:val>
                                        </p:tav>
                                      </p:tavLst>
                                    </p:anim>
                                    <p:anim calcmode="lin" valueType="num">
                                      <p:cBhvr additive="base">
                                        <p:cTn id="12" dur="10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10"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思想建设</a:t>
            </a:r>
            <a:endParaRPr lang="zh-CN" altLang="en-US" sz="2400" spc="300" dirty="0">
              <a:latin typeface="微软雅黑" panose="020B0503020204020204" pitchFamily="34" charset="-122"/>
              <a:ea typeface="微软雅黑" panose="020B0503020204020204" pitchFamily="34" charset="-122"/>
            </a:endParaRPr>
          </a:p>
        </p:txBody>
      </p:sp>
      <p:sp>
        <p:nvSpPr>
          <p:cNvPr id="2" name="椭圆 1"/>
          <p:cNvSpPr/>
          <p:nvPr/>
        </p:nvSpPr>
        <p:spPr>
          <a:xfrm>
            <a:off x="1170843" y="2339536"/>
            <a:ext cx="3044143" cy="3044143"/>
          </a:xfrm>
          <a:prstGeom prst="ellipse">
            <a:avLst/>
          </a:prstGeom>
          <a:blipFill>
            <a:blip r:embed="rId1"/>
            <a:stretch>
              <a:fillRect/>
            </a:stretch>
          </a:blip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802545" y="2321024"/>
            <a:ext cx="6218612" cy="812530"/>
            <a:chOff x="5228750" y="2356550"/>
            <a:chExt cx="6218612" cy="812530"/>
          </a:xfrm>
        </p:grpSpPr>
        <p:sp>
          <p:nvSpPr>
            <p:cNvPr id="9" name="文本框 8"/>
            <p:cNvSpPr txBox="1"/>
            <p:nvPr/>
          </p:nvSpPr>
          <p:spPr>
            <a:xfrm>
              <a:off x="5417980" y="2356550"/>
              <a:ext cx="6029382"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a:t>
              </a:r>
              <a:endParaRPr lang="zh-CN" altLang="en-US" dirty="0">
                <a:solidFill>
                  <a:schemeClr val="tx1"/>
                </a:solidFill>
              </a:endParaRPr>
            </a:p>
          </p:txBody>
        </p:sp>
        <p:sp>
          <p:nvSpPr>
            <p:cNvPr id="10" name="椭圆 9"/>
            <p:cNvSpPr/>
            <p:nvPr/>
          </p:nvSpPr>
          <p:spPr>
            <a:xfrm>
              <a:off x="5228750" y="2484129"/>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4802545" y="3455343"/>
            <a:ext cx="6218612" cy="812530"/>
            <a:chOff x="5228750" y="2356550"/>
            <a:chExt cx="6218612" cy="812530"/>
          </a:xfrm>
        </p:grpSpPr>
        <p:sp>
          <p:nvSpPr>
            <p:cNvPr id="13" name="文本框 12"/>
            <p:cNvSpPr txBox="1"/>
            <p:nvPr/>
          </p:nvSpPr>
          <p:spPr>
            <a:xfrm>
              <a:off x="5417980" y="2356550"/>
              <a:ext cx="6029382"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a:t>
              </a:r>
              <a:endParaRPr lang="zh-CN" altLang="en-US" dirty="0">
                <a:solidFill>
                  <a:schemeClr val="tx1"/>
                </a:solidFill>
              </a:endParaRPr>
            </a:p>
          </p:txBody>
        </p:sp>
        <p:sp>
          <p:nvSpPr>
            <p:cNvPr id="14" name="椭圆 13"/>
            <p:cNvSpPr/>
            <p:nvPr/>
          </p:nvSpPr>
          <p:spPr>
            <a:xfrm>
              <a:off x="5228750" y="2484129"/>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802545" y="4589661"/>
            <a:ext cx="6218612" cy="812530"/>
            <a:chOff x="5228750" y="2356550"/>
            <a:chExt cx="6218612" cy="812530"/>
          </a:xfrm>
        </p:grpSpPr>
        <p:sp>
          <p:nvSpPr>
            <p:cNvPr id="16" name="文本框 15"/>
            <p:cNvSpPr txBox="1"/>
            <p:nvPr/>
          </p:nvSpPr>
          <p:spPr>
            <a:xfrm>
              <a:off x="5417980" y="2356550"/>
              <a:ext cx="6029382"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a:t>
              </a:r>
              <a:endParaRPr lang="zh-CN" altLang="en-US" dirty="0">
                <a:solidFill>
                  <a:schemeClr val="tx1"/>
                </a:solidFill>
              </a:endParaRPr>
            </a:p>
          </p:txBody>
        </p:sp>
        <p:sp>
          <p:nvSpPr>
            <p:cNvPr id="17" name="椭圆 16"/>
            <p:cNvSpPr/>
            <p:nvPr/>
          </p:nvSpPr>
          <p:spPr>
            <a:xfrm>
              <a:off x="5228750" y="2484129"/>
              <a:ext cx="189230" cy="18923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1000"/>
                                        <p:tgtEl>
                                          <p:spTgt spid="11"/>
                                        </p:tgtEl>
                                        <p:attrNameLst>
                                          <p:attrName>ppt_x</p:attrName>
                                        </p:attrNameLst>
                                      </p:cBhvr>
                                      <p:tavLst>
                                        <p:tav tm="0">
                                          <p:val>
                                            <p:strVal val="#ppt_x-#ppt_w*1.125000"/>
                                          </p:val>
                                        </p:tav>
                                        <p:tav tm="100000">
                                          <p:val>
                                            <p:strVal val="#ppt_x"/>
                                          </p:val>
                                        </p:tav>
                                      </p:tavLst>
                                    </p:anim>
                                    <p:animEffect transition="in" filter="wipe(right)">
                                      <p:cBhvr>
                                        <p:cTn id="14" dur="1000"/>
                                        <p:tgtEl>
                                          <p:spTgt spid="11"/>
                                        </p:tgtEl>
                                      </p:cBhvr>
                                    </p:animEffect>
                                  </p:childTnLst>
                                </p:cTn>
                              </p:par>
                            </p:childTnLst>
                          </p:cTn>
                        </p:par>
                        <p:par>
                          <p:cTn id="15" fill="hold">
                            <p:stCondLst>
                              <p:cond delay="2000"/>
                            </p:stCondLst>
                            <p:childTnLst>
                              <p:par>
                                <p:cTn id="16" presetID="1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1000"/>
                                        <p:tgtEl>
                                          <p:spTgt spid="12"/>
                                        </p:tgtEl>
                                        <p:attrNameLst>
                                          <p:attrName>ppt_x</p:attrName>
                                        </p:attrNameLst>
                                      </p:cBhvr>
                                      <p:tavLst>
                                        <p:tav tm="0">
                                          <p:val>
                                            <p:strVal val="#ppt_x-#ppt_w*1.125000"/>
                                          </p:val>
                                        </p:tav>
                                        <p:tav tm="100000">
                                          <p:val>
                                            <p:strVal val="#ppt_x"/>
                                          </p:val>
                                        </p:tav>
                                      </p:tavLst>
                                    </p:anim>
                                    <p:animEffect transition="in" filter="wipe(right)">
                                      <p:cBhvr>
                                        <p:cTn id="19" dur="1000"/>
                                        <p:tgtEl>
                                          <p:spTgt spid="12"/>
                                        </p:tgtEl>
                                      </p:cBhvr>
                                    </p:animEffect>
                                  </p:childTnLst>
                                </p:cTn>
                              </p:par>
                            </p:childTnLst>
                          </p:cTn>
                        </p:par>
                        <p:par>
                          <p:cTn id="20" fill="hold">
                            <p:stCondLst>
                              <p:cond delay="3000"/>
                            </p:stCondLst>
                            <p:childTnLst>
                              <p:par>
                                <p:cTn id="21" presetID="12" presetClass="entr" presetSubtype="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1000"/>
                                        <p:tgtEl>
                                          <p:spTgt spid="15"/>
                                        </p:tgtEl>
                                        <p:attrNameLst>
                                          <p:attrName>ppt_x</p:attrName>
                                        </p:attrNameLst>
                                      </p:cBhvr>
                                      <p:tavLst>
                                        <p:tav tm="0">
                                          <p:val>
                                            <p:strVal val="#ppt_x-#ppt_w*1.125000"/>
                                          </p:val>
                                        </p:tav>
                                        <p:tav tm="100000">
                                          <p:val>
                                            <p:strVal val="#ppt_x"/>
                                          </p:val>
                                        </p:tav>
                                      </p:tavLst>
                                    </p:anim>
                                    <p:animEffect transition="in" filter="wipe(right)">
                                      <p:cBhvr>
                                        <p:cTn id="2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bg1">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0"/>
            <a:ext cx="12192000" cy="192024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4937760"/>
            <a:ext cx="12192000" cy="192024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685800" y="2156460"/>
            <a:ext cx="2941320" cy="0"/>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8564880" y="4701540"/>
            <a:ext cx="2941320" cy="0"/>
          </a:xfrm>
          <a:prstGeom prst="line">
            <a:avLst/>
          </a:prstGeom>
          <a:ln w="28575">
            <a:solidFill>
              <a:srgbClr val="D0191D"/>
            </a:solidFill>
            <a:tailEnd type="ova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2726328" y="2598450"/>
            <a:ext cx="6739345" cy="1569660"/>
          </a:xfrm>
          <a:prstGeom prst="rect">
            <a:avLst/>
          </a:prstGeom>
          <a:noFill/>
        </p:spPr>
        <p:txBody>
          <a:bodyPr wrap="none" rtlCol="0">
            <a:spAutoFit/>
          </a:bodyPr>
          <a:lstStyle/>
          <a:p>
            <a:r>
              <a:rPr lang="zh-CN" altLang="en-US" sz="9600" spc="600" dirty="0">
                <a:latin typeface="微软雅黑" panose="020B0503020204020204" pitchFamily="34" charset="-122"/>
                <a:ea typeface="微软雅黑" panose="020B0503020204020204" pitchFamily="34" charset="-122"/>
              </a:rPr>
              <a:t>成 果 收 获</a:t>
            </a:r>
            <a:endParaRPr lang="zh-CN" altLang="en-US" sz="9600" spc="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750"/>
                                        <p:tgtEl>
                                          <p:spTgt spid="5"/>
                                        </p:tgtEl>
                                      </p:cBhvr>
                                    </p:animEffect>
                                  </p:childTnLst>
                                </p:cTn>
                              </p:par>
                              <p:par>
                                <p:cTn id="11" presetID="2" presetClass="entr" presetSubtype="2" fill="hold" nodeType="withEffect">
                                  <p:stCondLst>
                                    <p:cond delay="75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50" fill="hold"/>
                                        <p:tgtEl>
                                          <p:spTgt spid="7"/>
                                        </p:tgtEl>
                                        <p:attrNameLst>
                                          <p:attrName>ppt_x</p:attrName>
                                        </p:attrNameLst>
                                      </p:cBhvr>
                                      <p:tavLst>
                                        <p:tav tm="0">
                                          <p:val>
                                            <p:strVal val="1+#ppt_w/2"/>
                                          </p:val>
                                        </p:tav>
                                        <p:tav tm="100000">
                                          <p:val>
                                            <p:strVal val="#ppt_x"/>
                                          </p:val>
                                        </p:tav>
                                      </p:tavLst>
                                    </p:anim>
                                    <p:anim calcmode="lin" valueType="num">
                                      <p:cBhvr additive="base">
                                        <p:cTn id="14" dur="750" fill="hold"/>
                                        <p:tgtEl>
                                          <p:spTgt spid="7"/>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7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750" fill="hold"/>
                                        <p:tgtEl>
                                          <p:spTgt spid="8"/>
                                        </p:tgtEl>
                                        <p:attrNameLst>
                                          <p:attrName>ppt_x</p:attrName>
                                        </p:attrNameLst>
                                      </p:cBhvr>
                                      <p:tavLst>
                                        <p:tav tm="0">
                                          <p:val>
                                            <p:strVal val="0-#ppt_w/2"/>
                                          </p:val>
                                        </p:tav>
                                        <p:tav tm="100000">
                                          <p:val>
                                            <p:strVal val="#ppt_x"/>
                                          </p:val>
                                        </p:tav>
                                      </p:tavLst>
                                    </p:anim>
                                    <p:anim calcmode="lin" valueType="num">
                                      <p:cBhvr additive="base">
                                        <p:cTn id="18" dur="75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成果收获</a:t>
            </a:r>
            <a:endParaRPr lang="zh-CN" altLang="en-US" sz="2400" spc="300" dirty="0">
              <a:latin typeface="微软雅黑" panose="020B0503020204020204" pitchFamily="34" charset="-122"/>
              <a:ea typeface="微软雅黑" panose="020B0503020204020204" pitchFamily="34" charset="-122"/>
            </a:endParaRPr>
          </a:p>
        </p:txBody>
      </p:sp>
      <p:sp>
        <p:nvSpPr>
          <p:cNvPr id="2" name="矩形 1"/>
          <p:cNvSpPr/>
          <p:nvPr/>
        </p:nvSpPr>
        <p:spPr>
          <a:xfrm>
            <a:off x="25400" y="2025569"/>
            <a:ext cx="12141200" cy="3796496"/>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0777" y="1795201"/>
            <a:ext cx="6385849" cy="4257233"/>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sp>
        <p:nvSpPr>
          <p:cNvPr id="8" name="矩形 7"/>
          <p:cNvSpPr/>
          <p:nvPr/>
        </p:nvSpPr>
        <p:spPr>
          <a:xfrm>
            <a:off x="6609144" y="2517493"/>
            <a:ext cx="5012080" cy="2812649"/>
          </a:xfrm>
          <a:prstGeom prst="rect">
            <a:avLst/>
          </a:prstGeom>
          <a:solidFill>
            <a:srgbClr val="F4F6F3"/>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5400000">
            <a:off x="6589986" y="3804079"/>
            <a:ext cx="277792" cy="239476"/>
          </a:xfrm>
          <a:prstGeom prst="triangl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909580" y="3157454"/>
            <a:ext cx="4535660" cy="1532727"/>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同学们能够积极参与团组织的各项活动，并且在各项活动中的比赛取得了好成绩，得到了老师和学生们的一致好评。其中上学期组织了拔河活动、节约水活动、读书活动等</a:t>
            </a:r>
            <a:endParaRPr lang="zh-CN" altLang="en-US"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52" presetClass="entr" presetSubtype="0" fill="hold" nodeType="withEffect">
                                  <p:stCondLst>
                                    <p:cond delay="1000"/>
                                  </p:stCondLst>
                                  <p:childTnLst>
                                    <p:set>
                                      <p:cBhvr>
                                        <p:cTn id="9" dur="1" fill="hold">
                                          <p:stCondLst>
                                            <p:cond delay="0"/>
                                          </p:stCondLst>
                                        </p:cTn>
                                        <p:tgtEl>
                                          <p:spTgt spid="7"/>
                                        </p:tgtEl>
                                        <p:attrNameLst>
                                          <p:attrName>style.visibility</p:attrName>
                                        </p:attrNameLst>
                                      </p:cBhvr>
                                      <p:to>
                                        <p:strVal val="visible"/>
                                      </p:to>
                                    </p:set>
                                    <p:animScale>
                                      <p:cBhvr>
                                        <p:cTn id="1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7"/>
                                        </p:tgtEl>
                                        <p:attrNameLst>
                                          <p:attrName>ppt_x</p:attrName>
                                          <p:attrName>ppt_y</p:attrName>
                                        </p:attrNameLst>
                                      </p:cBhvr>
                                    </p:animMotion>
                                    <p:animEffect transition="in" filter="fade">
                                      <p:cBhvr>
                                        <p:cTn id="12" dur="1000"/>
                                        <p:tgtEl>
                                          <p:spTgt spid="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000"/>
                                        <p:tgtEl>
                                          <p:spTgt spid="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0"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成果收获</a:t>
            </a:r>
            <a:endParaRPr lang="zh-CN" altLang="en-US" sz="2400" spc="300" dirty="0">
              <a:latin typeface="微软雅黑" panose="020B0503020204020204" pitchFamily="34" charset="-122"/>
              <a:ea typeface="微软雅黑" panose="020B0503020204020204" pitchFamily="34" charset="-122"/>
            </a:endParaRPr>
          </a:p>
        </p:txBody>
      </p:sp>
      <p:sp>
        <p:nvSpPr>
          <p:cNvPr id="9" name="矩形 8"/>
          <p:cNvSpPr/>
          <p:nvPr/>
        </p:nvSpPr>
        <p:spPr>
          <a:xfrm>
            <a:off x="4250690" y="2077620"/>
            <a:ext cx="3693160" cy="3693160"/>
          </a:xfrm>
          <a:prstGeom prst="rect">
            <a:avLst/>
          </a:prstGeom>
          <a:noFill/>
          <a:ln w="28575">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6667" r="16667"/>
          <a:stretch>
            <a:fillRect/>
          </a:stretch>
        </p:blipFill>
        <p:spPr>
          <a:xfrm>
            <a:off x="4385262" y="2212192"/>
            <a:ext cx="3424016" cy="342401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sp>
        <p:nvSpPr>
          <p:cNvPr id="10" name="矩形 9"/>
          <p:cNvSpPr/>
          <p:nvPr/>
        </p:nvSpPr>
        <p:spPr>
          <a:xfrm>
            <a:off x="3930602" y="1765176"/>
            <a:ext cx="624888" cy="624888"/>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01</a:t>
            </a:r>
            <a:endParaRPr lang="zh-CN" altLang="en-US" sz="1600" dirty="0">
              <a:latin typeface="微软雅黑" panose="020B0503020204020204" pitchFamily="34" charset="-122"/>
              <a:ea typeface="微软雅黑" panose="020B0503020204020204" pitchFamily="34" charset="-122"/>
            </a:endParaRPr>
          </a:p>
        </p:txBody>
      </p:sp>
      <p:sp>
        <p:nvSpPr>
          <p:cNvPr id="11" name="矩形 10"/>
          <p:cNvSpPr/>
          <p:nvPr/>
        </p:nvSpPr>
        <p:spPr>
          <a:xfrm>
            <a:off x="3930602" y="5443096"/>
            <a:ext cx="624888" cy="624888"/>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03</a:t>
            </a:r>
            <a:endParaRPr lang="zh-CN" altLang="en-US" sz="1600" dirty="0">
              <a:latin typeface="微软雅黑" panose="020B0503020204020204" pitchFamily="34" charset="-122"/>
              <a:ea typeface="微软雅黑" panose="020B0503020204020204" pitchFamily="34" charset="-122"/>
            </a:endParaRPr>
          </a:p>
        </p:txBody>
      </p:sp>
      <p:sp>
        <p:nvSpPr>
          <p:cNvPr id="12" name="矩形 11"/>
          <p:cNvSpPr/>
          <p:nvPr/>
        </p:nvSpPr>
        <p:spPr>
          <a:xfrm>
            <a:off x="7649162" y="5443096"/>
            <a:ext cx="624888" cy="624888"/>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04</a:t>
            </a:r>
            <a:endParaRPr lang="zh-CN" altLang="en-US" sz="1600" dirty="0">
              <a:latin typeface="微软雅黑" panose="020B0503020204020204" pitchFamily="34" charset="-122"/>
              <a:ea typeface="微软雅黑" panose="020B0503020204020204" pitchFamily="34" charset="-122"/>
            </a:endParaRPr>
          </a:p>
        </p:txBody>
      </p:sp>
      <p:sp>
        <p:nvSpPr>
          <p:cNvPr id="13" name="矩形 12"/>
          <p:cNvSpPr/>
          <p:nvPr/>
        </p:nvSpPr>
        <p:spPr>
          <a:xfrm>
            <a:off x="7649162" y="1765176"/>
            <a:ext cx="624888" cy="624888"/>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02</a:t>
            </a:r>
            <a:endParaRPr lang="zh-CN" altLang="en-US" sz="16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544830" y="2411537"/>
            <a:ext cx="370586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a:t>
            </a:r>
            <a:endParaRPr lang="zh-CN" altLang="en-US" dirty="0">
              <a:solidFill>
                <a:schemeClr val="tx1"/>
              </a:solidFill>
            </a:endParaRPr>
          </a:p>
        </p:txBody>
      </p:sp>
      <p:sp>
        <p:nvSpPr>
          <p:cNvPr id="15" name="文本框 14"/>
          <p:cNvSpPr txBox="1"/>
          <p:nvPr/>
        </p:nvSpPr>
        <p:spPr>
          <a:xfrm>
            <a:off x="544830" y="4636577"/>
            <a:ext cx="370586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a:t>
            </a:r>
            <a:endParaRPr lang="zh-CN" altLang="en-US" dirty="0">
              <a:solidFill>
                <a:schemeClr val="tx1"/>
              </a:solidFill>
            </a:endParaRPr>
          </a:p>
        </p:txBody>
      </p:sp>
      <p:sp>
        <p:nvSpPr>
          <p:cNvPr id="16" name="文本框 15"/>
          <p:cNvSpPr txBox="1"/>
          <p:nvPr/>
        </p:nvSpPr>
        <p:spPr>
          <a:xfrm>
            <a:off x="7941310" y="4636577"/>
            <a:ext cx="370586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a:t>
            </a:r>
            <a:endParaRPr lang="zh-CN" altLang="en-US" dirty="0">
              <a:solidFill>
                <a:schemeClr val="tx1"/>
              </a:solidFill>
            </a:endParaRPr>
          </a:p>
        </p:txBody>
      </p:sp>
      <p:sp>
        <p:nvSpPr>
          <p:cNvPr id="17" name="文本框 16"/>
          <p:cNvSpPr txBox="1"/>
          <p:nvPr/>
        </p:nvSpPr>
        <p:spPr>
          <a:xfrm>
            <a:off x="7941310" y="2411537"/>
            <a:ext cx="370586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a:t>
            </a:r>
            <a:endParaRPr lang="zh-CN" altLang="en-US"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fltVal val="0"/>
                                          </p:val>
                                        </p:tav>
                                        <p:tav tm="100000">
                                          <p:val>
                                            <p:strVal val="#ppt_w"/>
                                          </p:val>
                                        </p:tav>
                                      </p:tavLst>
                                    </p:anim>
                                    <p:anim calcmode="lin" valueType="num">
                                      <p:cBhvr>
                                        <p:cTn id="8" dur="750" fill="hold"/>
                                        <p:tgtEl>
                                          <p:spTgt spid="7"/>
                                        </p:tgtEl>
                                        <p:attrNameLst>
                                          <p:attrName>ppt_h</p:attrName>
                                        </p:attrNameLst>
                                      </p:cBhvr>
                                      <p:tavLst>
                                        <p:tav tm="0">
                                          <p:val>
                                            <p:fltVal val="0"/>
                                          </p:val>
                                        </p:tav>
                                        <p:tav tm="100000">
                                          <p:val>
                                            <p:strVal val="#ppt_h"/>
                                          </p:val>
                                        </p:tav>
                                      </p:tavLst>
                                    </p:anim>
                                    <p:animEffect transition="in" filter="fade">
                                      <p:cBhvr>
                                        <p:cTn id="9" dur="750"/>
                                        <p:tgtEl>
                                          <p:spTgt spid="7"/>
                                        </p:tgtEl>
                                      </p:cBhvr>
                                    </p:animEffect>
                                  </p:childTnLst>
                                </p:cTn>
                              </p:par>
                            </p:childTnLst>
                          </p:cTn>
                        </p:par>
                        <p:par>
                          <p:cTn id="10" fill="hold">
                            <p:stCondLst>
                              <p:cond delay="1000"/>
                            </p:stCondLst>
                            <p:childTnLst>
                              <p:par>
                                <p:cTn id="11" presetID="16" presetClass="entr" presetSubtype="42"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outHorizontal)">
                                      <p:cBhvr>
                                        <p:cTn id="13" dur="750"/>
                                        <p:tgtEl>
                                          <p:spTgt spid="9"/>
                                        </p:tgtEl>
                                      </p:cBhvr>
                                    </p:animEffect>
                                  </p:childTnLst>
                                </p:cTn>
                              </p:par>
                              <p:par>
                                <p:cTn id="14" presetID="2" presetClass="entr" presetSubtype="6" fill="hold" grpId="0" nodeType="withEffect">
                                  <p:stCondLst>
                                    <p:cond delay="75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750" fill="hold"/>
                                        <p:tgtEl>
                                          <p:spTgt spid="10"/>
                                        </p:tgtEl>
                                        <p:attrNameLst>
                                          <p:attrName>ppt_x</p:attrName>
                                        </p:attrNameLst>
                                      </p:cBhvr>
                                      <p:tavLst>
                                        <p:tav tm="0">
                                          <p:val>
                                            <p:strVal val="1+#ppt_w/2"/>
                                          </p:val>
                                        </p:tav>
                                        <p:tav tm="100000">
                                          <p:val>
                                            <p:strVal val="#ppt_x"/>
                                          </p:val>
                                        </p:tav>
                                      </p:tavLst>
                                    </p:anim>
                                    <p:anim calcmode="lin" valueType="num">
                                      <p:cBhvr additive="base">
                                        <p:cTn id="17" dur="750" fill="hold"/>
                                        <p:tgtEl>
                                          <p:spTgt spid="10"/>
                                        </p:tgtEl>
                                        <p:attrNameLst>
                                          <p:attrName>ppt_y</p:attrName>
                                        </p:attrNameLst>
                                      </p:cBhvr>
                                      <p:tavLst>
                                        <p:tav tm="0">
                                          <p:val>
                                            <p:strVal val="1+#ppt_h/2"/>
                                          </p:val>
                                        </p:tav>
                                        <p:tav tm="100000">
                                          <p:val>
                                            <p:strVal val="#ppt_y"/>
                                          </p:val>
                                        </p:tav>
                                      </p:tavLst>
                                    </p:anim>
                                  </p:childTnLst>
                                </p:cTn>
                              </p:par>
                              <p:par>
                                <p:cTn id="18" presetID="2" presetClass="entr" presetSubtype="12" fill="hold" grpId="0" nodeType="withEffect">
                                  <p:stCondLst>
                                    <p:cond delay="75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750" fill="hold"/>
                                        <p:tgtEl>
                                          <p:spTgt spid="13"/>
                                        </p:tgtEl>
                                        <p:attrNameLst>
                                          <p:attrName>ppt_x</p:attrName>
                                        </p:attrNameLst>
                                      </p:cBhvr>
                                      <p:tavLst>
                                        <p:tav tm="0">
                                          <p:val>
                                            <p:strVal val="0-#ppt_w/2"/>
                                          </p:val>
                                        </p:tav>
                                        <p:tav tm="100000">
                                          <p:val>
                                            <p:strVal val="#ppt_x"/>
                                          </p:val>
                                        </p:tav>
                                      </p:tavLst>
                                    </p:anim>
                                    <p:anim calcmode="lin" valueType="num">
                                      <p:cBhvr additive="base">
                                        <p:cTn id="21" dur="75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3" fill="hold" grpId="0" nodeType="withEffect">
                                  <p:stCondLst>
                                    <p:cond delay="75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1+#ppt_w/2"/>
                                          </p:val>
                                        </p:tav>
                                        <p:tav tm="100000">
                                          <p:val>
                                            <p:strVal val="#ppt_x"/>
                                          </p:val>
                                        </p:tav>
                                      </p:tavLst>
                                    </p:anim>
                                    <p:anim calcmode="lin" valueType="num">
                                      <p:cBhvr additive="base">
                                        <p:cTn id="25" dur="750" fill="hold"/>
                                        <p:tgtEl>
                                          <p:spTgt spid="11"/>
                                        </p:tgtEl>
                                        <p:attrNameLst>
                                          <p:attrName>ppt_y</p:attrName>
                                        </p:attrNameLst>
                                      </p:cBhvr>
                                      <p:tavLst>
                                        <p:tav tm="0">
                                          <p:val>
                                            <p:strVal val="0-#ppt_h/2"/>
                                          </p:val>
                                        </p:tav>
                                        <p:tav tm="100000">
                                          <p:val>
                                            <p:strVal val="#ppt_y"/>
                                          </p:val>
                                        </p:tav>
                                      </p:tavLst>
                                    </p:anim>
                                  </p:childTnLst>
                                </p:cTn>
                              </p:par>
                              <p:par>
                                <p:cTn id="26" presetID="2" presetClass="entr" presetSubtype="9" fill="hold" grpId="0" nodeType="withEffect">
                                  <p:stCondLst>
                                    <p:cond delay="75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750" fill="hold"/>
                                        <p:tgtEl>
                                          <p:spTgt spid="12"/>
                                        </p:tgtEl>
                                        <p:attrNameLst>
                                          <p:attrName>ppt_x</p:attrName>
                                        </p:attrNameLst>
                                      </p:cBhvr>
                                      <p:tavLst>
                                        <p:tav tm="0">
                                          <p:val>
                                            <p:strVal val="0-#ppt_w/2"/>
                                          </p:val>
                                        </p:tav>
                                        <p:tav tm="100000">
                                          <p:val>
                                            <p:strVal val="#ppt_x"/>
                                          </p:val>
                                        </p:tav>
                                      </p:tavLst>
                                    </p:anim>
                                    <p:anim calcmode="lin" valueType="num">
                                      <p:cBhvr additive="base">
                                        <p:cTn id="29" dur="750" fill="hold"/>
                                        <p:tgtEl>
                                          <p:spTgt spid="12"/>
                                        </p:tgtEl>
                                        <p:attrNameLst>
                                          <p:attrName>ppt_y</p:attrName>
                                        </p:attrNameLst>
                                      </p:cBhvr>
                                      <p:tavLst>
                                        <p:tav tm="0">
                                          <p:val>
                                            <p:strVal val="0-#ppt_h/2"/>
                                          </p:val>
                                        </p:tav>
                                        <p:tav tm="100000">
                                          <p:val>
                                            <p:strVal val="#ppt_y"/>
                                          </p:val>
                                        </p:tav>
                                      </p:tavLst>
                                    </p:anim>
                                  </p:childTnLst>
                                </p:cTn>
                              </p:par>
                              <p:par>
                                <p:cTn id="30" presetID="10" presetClass="entr" presetSubtype="0" fill="hold" grpId="0" nodeType="withEffect">
                                  <p:stCondLst>
                                    <p:cond delay="1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par>
                                <p:cTn id="33" presetID="10" presetClass="entr" presetSubtype="0" fill="hold" grpId="0" nodeType="withEffect">
                                  <p:stCondLst>
                                    <p:cond delay="150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750"/>
                                        <p:tgtEl>
                                          <p:spTgt spid="15"/>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750"/>
                                        <p:tgtEl>
                                          <p:spTgt spid="17"/>
                                        </p:tgtEl>
                                      </p:cBhvr>
                                    </p:animEffect>
                                  </p:childTnLst>
                                </p:cTn>
                              </p:par>
                              <p:par>
                                <p:cTn id="39" presetID="10" presetClass="entr" presetSubtype="0" fill="hold" grpId="0" nodeType="withEffect">
                                  <p:stCondLst>
                                    <p:cond delay="150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p:bldP spid="15" grpId="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16000" b="-16000"/>
          </a:stretch>
        </a:blipFill>
        <a:effectLst/>
      </p:bgPr>
    </p:bg>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bg1">
              <a:alpha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六边形 1"/>
          <p:cNvSpPr/>
          <p:nvPr/>
        </p:nvSpPr>
        <p:spPr>
          <a:xfrm>
            <a:off x="3736848" y="1395249"/>
            <a:ext cx="4718304" cy="4067503"/>
          </a:xfrm>
          <a:prstGeom prst="hexagon">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p:cNvSpPr txBox="1"/>
          <p:nvPr/>
        </p:nvSpPr>
        <p:spPr>
          <a:xfrm>
            <a:off x="5059680" y="1942439"/>
            <a:ext cx="2072640" cy="2973122"/>
          </a:xfrm>
          <a:prstGeom prst="rect">
            <a:avLst/>
          </a:prstGeom>
          <a:noFill/>
        </p:spPr>
        <p:txBody>
          <a:bodyPr wrap="square" rtlCol="0">
            <a:spAutoFit/>
          </a:bodyPr>
          <a:lstStyle/>
          <a:p>
            <a:pPr>
              <a:lnSpc>
                <a:spcPct val="130000"/>
              </a:lnSpc>
            </a:pPr>
            <a:r>
              <a:rPr lang="zh-CN" altLang="en-US" sz="7200" dirty="0">
                <a:solidFill>
                  <a:schemeClr val="bg1"/>
                </a:solidFill>
                <a:latin typeface="微软雅黑" panose="020B0503020204020204" pitchFamily="34" charset="-122"/>
                <a:ea typeface="微软雅黑" panose="020B0503020204020204" pitchFamily="34" charset="-122"/>
              </a:rPr>
              <a:t>发展</a:t>
            </a:r>
            <a:endParaRPr lang="en-US" altLang="zh-CN" sz="7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7200" dirty="0">
                <a:solidFill>
                  <a:schemeClr val="bg1"/>
                </a:solidFill>
                <a:latin typeface="微软雅黑" panose="020B0503020204020204" pitchFamily="34" charset="-122"/>
                <a:ea typeface="微软雅黑" panose="020B0503020204020204" pitchFamily="34" charset="-122"/>
              </a:rPr>
              <a:t>期许</a:t>
            </a:r>
            <a:endParaRPr lang="zh-CN" altLang="en-US" sz="7200" dirty="0">
              <a:solidFill>
                <a:schemeClr val="bg1"/>
              </a:solidFill>
              <a:latin typeface="微软雅黑" panose="020B0503020204020204" pitchFamily="34" charset="-122"/>
              <a:ea typeface="微软雅黑" panose="020B0503020204020204" pitchFamily="34" charset="-122"/>
            </a:endParaRPr>
          </a:p>
        </p:txBody>
      </p:sp>
      <p:sp>
        <p:nvSpPr>
          <p:cNvPr id="6" name="六边形 5"/>
          <p:cNvSpPr/>
          <p:nvPr/>
        </p:nvSpPr>
        <p:spPr>
          <a:xfrm>
            <a:off x="2887980" y="663466"/>
            <a:ext cx="6416040" cy="5531069"/>
          </a:xfrm>
          <a:prstGeom prst="hexagon">
            <a:avLst/>
          </a:prstGeom>
          <a:noFill/>
          <a:ln w="1905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发展期许</a:t>
            </a:r>
            <a:endParaRPr lang="zh-CN" altLang="en-US" sz="2400" spc="300" dirty="0">
              <a:latin typeface="微软雅黑" panose="020B0503020204020204" pitchFamily="34" charset="-122"/>
              <a:ea typeface="微软雅黑" panose="020B0503020204020204" pitchFamily="34" charset="-122"/>
            </a:endParaRPr>
          </a:p>
        </p:txBody>
      </p:sp>
      <p:sp>
        <p:nvSpPr>
          <p:cNvPr id="2" name="矩形 1"/>
          <p:cNvSpPr/>
          <p:nvPr/>
        </p:nvSpPr>
        <p:spPr>
          <a:xfrm>
            <a:off x="548640" y="1432560"/>
            <a:ext cx="11094720" cy="4754880"/>
          </a:xfrm>
          <a:prstGeom prst="rect">
            <a:avLst/>
          </a:prstGeom>
          <a:noFill/>
          <a:ln w="381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44880" y="2777350"/>
            <a:ext cx="4968240" cy="368964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25000"/>
              </a:srgbClr>
            </a:outerShdw>
          </a:effectLst>
          <a:scene3d>
            <a:camera prst="orthographicFront"/>
            <a:lightRig rig="twoPt" dir="t">
              <a:rot lat="0" lon="0" rev="7200000"/>
            </a:lightRig>
          </a:scene3d>
          <a:sp3d>
            <a:bevelT w="25400" h="19050"/>
            <a:contourClr>
              <a:srgbClr val="FFFFFF"/>
            </a:contourClr>
          </a:sp3d>
        </p:spPr>
      </p:pic>
      <p:sp>
        <p:nvSpPr>
          <p:cNvPr id="8" name="文本框 7"/>
          <p:cNvSpPr txBox="1"/>
          <p:nvPr/>
        </p:nvSpPr>
        <p:spPr>
          <a:xfrm>
            <a:off x="1351280" y="1775694"/>
            <a:ext cx="9489440" cy="812530"/>
          </a:xfrm>
          <a:prstGeom prst="rect">
            <a:avLst/>
          </a:prstGeom>
          <a:noFill/>
        </p:spPr>
        <p:txBody>
          <a:bodyPr wrap="square" rtlCol="0">
            <a:spAutoFit/>
          </a:bodyPr>
          <a:lstStyle>
            <a:defPPr>
              <a:defRPr lang="zh-CN"/>
            </a:defPPr>
            <a:lvl1pPr>
              <a:lnSpc>
                <a:spcPct val="130000"/>
              </a:lnSpc>
              <a:defRPr>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同学们能够积极参与团组织的各项活动，并且在各项活动中的比赛取得了好成绩，得到了老师和学生们的一致好评。其中上学期组织了拔河活动、节约水活动、读书活动等</a:t>
            </a:r>
            <a:endParaRPr lang="zh-CN" altLang="en-US" dirty="0">
              <a:solidFill>
                <a:schemeClr val="tx1"/>
              </a:solidFill>
            </a:endParaRPr>
          </a:p>
        </p:txBody>
      </p:sp>
      <p:sp>
        <p:nvSpPr>
          <p:cNvPr id="9" name="椭圆 8"/>
          <p:cNvSpPr/>
          <p:nvPr/>
        </p:nvSpPr>
        <p:spPr>
          <a:xfrm>
            <a:off x="7010400" y="3051119"/>
            <a:ext cx="1239520" cy="123952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保持</a:t>
            </a:r>
            <a:endParaRPr lang="zh-CN" altLang="en-US" dirty="0">
              <a:latin typeface="微软雅黑" panose="020B0503020204020204" pitchFamily="34" charset="-122"/>
              <a:ea typeface="微软雅黑" panose="020B0503020204020204" pitchFamily="34" charset="-122"/>
            </a:endParaRPr>
          </a:p>
        </p:txBody>
      </p:sp>
      <p:sp>
        <p:nvSpPr>
          <p:cNvPr id="10" name="椭圆 9"/>
          <p:cNvSpPr/>
          <p:nvPr/>
        </p:nvSpPr>
        <p:spPr>
          <a:xfrm>
            <a:off x="9326880" y="3051119"/>
            <a:ext cx="1239520" cy="123952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努力</a:t>
            </a:r>
            <a:endParaRPr lang="zh-CN" altLang="en-US" dirty="0">
              <a:latin typeface="微软雅黑" panose="020B0503020204020204" pitchFamily="34" charset="-122"/>
              <a:ea typeface="微软雅黑" panose="020B0503020204020204" pitchFamily="34" charset="-122"/>
            </a:endParaRPr>
          </a:p>
        </p:txBody>
      </p:sp>
      <p:sp>
        <p:nvSpPr>
          <p:cNvPr id="11" name="椭圆 10"/>
          <p:cNvSpPr/>
          <p:nvPr/>
        </p:nvSpPr>
        <p:spPr>
          <a:xfrm>
            <a:off x="7010400" y="4575119"/>
            <a:ext cx="1239520" cy="123952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奋进</a:t>
            </a:r>
            <a:endParaRPr lang="zh-CN" altLang="en-US" dirty="0">
              <a:latin typeface="微软雅黑" panose="020B0503020204020204" pitchFamily="34" charset="-122"/>
              <a:ea typeface="微软雅黑" panose="020B0503020204020204" pitchFamily="34" charset="-122"/>
            </a:endParaRPr>
          </a:p>
        </p:txBody>
      </p:sp>
      <p:sp>
        <p:nvSpPr>
          <p:cNvPr id="12" name="椭圆 11"/>
          <p:cNvSpPr/>
          <p:nvPr/>
        </p:nvSpPr>
        <p:spPr>
          <a:xfrm>
            <a:off x="9326880" y="4575119"/>
            <a:ext cx="1239520" cy="1239520"/>
          </a:xfrm>
          <a:prstGeom prst="ellipse">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学习</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75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childTnLst>
                                </p:cTn>
                              </p:par>
                            </p:childTnLst>
                          </p:cTn>
                        </p:par>
                        <p:par>
                          <p:cTn id="12" fill="hold">
                            <p:stCondLst>
                              <p:cond delay="2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750"/>
                                        <p:tgtEl>
                                          <p:spTgt spid="7"/>
                                        </p:tgtEl>
                                      </p:cBhvr>
                                    </p:animEffect>
                                    <p:anim calcmode="lin" valueType="num">
                                      <p:cBhvr>
                                        <p:cTn id="16" dur="750" fill="hold"/>
                                        <p:tgtEl>
                                          <p:spTgt spid="7"/>
                                        </p:tgtEl>
                                        <p:attrNameLst>
                                          <p:attrName>ppt_x</p:attrName>
                                        </p:attrNameLst>
                                      </p:cBhvr>
                                      <p:tavLst>
                                        <p:tav tm="0">
                                          <p:val>
                                            <p:strVal val="#ppt_x"/>
                                          </p:val>
                                        </p:tav>
                                        <p:tav tm="100000">
                                          <p:val>
                                            <p:strVal val="#ppt_x"/>
                                          </p:val>
                                        </p:tav>
                                      </p:tavLst>
                                    </p:anim>
                                    <p:anim calcmode="lin" valueType="num">
                                      <p:cBhvr>
                                        <p:cTn id="17" dur="75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3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p:stCondLst>
                              <p:cond delay="45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animBg="1"/>
      <p:bldP spid="10" grpId="0" animBg="1"/>
      <p:bldP spid="11"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400" y="525472"/>
            <a:ext cx="38100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43560" y="525472"/>
            <a:ext cx="970280" cy="36576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13840" y="477520"/>
            <a:ext cx="1605280" cy="461665"/>
          </a:xfrm>
          <a:prstGeom prst="rect">
            <a:avLst/>
          </a:prstGeom>
          <a:noFill/>
        </p:spPr>
        <p:txBody>
          <a:bodyPr wrap="square" rtlCol="0">
            <a:spAutoFit/>
          </a:bodyPr>
          <a:lstStyle/>
          <a:p>
            <a:r>
              <a:rPr lang="zh-CN" altLang="en-US" sz="2400" spc="300" dirty="0">
                <a:latin typeface="微软雅黑" panose="020B0503020204020204" pitchFamily="34" charset="-122"/>
                <a:ea typeface="微软雅黑" panose="020B0503020204020204" pitchFamily="34" charset="-122"/>
              </a:rPr>
              <a:t>发展期许</a:t>
            </a:r>
            <a:endParaRPr lang="zh-CN" altLang="en-US" sz="2400" spc="300" dirty="0">
              <a:latin typeface="微软雅黑" panose="020B0503020204020204" pitchFamily="34" charset="-122"/>
              <a:ea typeface="微软雅黑" panose="020B0503020204020204" pitchFamily="34" charset="-122"/>
            </a:endParaRPr>
          </a:p>
        </p:txBody>
      </p:sp>
      <p:sp>
        <p:nvSpPr>
          <p:cNvPr id="8" name="右箭头 7"/>
          <p:cNvSpPr/>
          <p:nvPr/>
        </p:nvSpPr>
        <p:spPr>
          <a:xfrm>
            <a:off x="2032000" y="1548591"/>
            <a:ext cx="8128000" cy="4680000"/>
          </a:xfrm>
          <a:prstGeom prst="rightArrow">
            <a:avLst/>
          </a:prstGeom>
          <a:solidFill>
            <a:srgbClr val="D0191D"/>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2" name="组合 1"/>
          <p:cNvGrpSpPr/>
          <p:nvPr/>
        </p:nvGrpSpPr>
        <p:grpSpPr>
          <a:xfrm>
            <a:off x="2688034" y="2258999"/>
            <a:ext cx="2034115" cy="2340000"/>
            <a:chOff x="2688034" y="2258999"/>
            <a:chExt cx="2034115" cy="2340000"/>
          </a:xfrm>
        </p:grpSpPr>
        <p:sp>
          <p:nvSpPr>
            <p:cNvPr id="11" name="任意多边形 10"/>
            <p:cNvSpPr/>
            <p:nvPr/>
          </p:nvSpPr>
          <p:spPr>
            <a:xfrm>
              <a:off x="2688034" y="2258999"/>
              <a:ext cx="1958578" cy="2340000"/>
            </a:xfrm>
            <a:custGeom>
              <a:avLst/>
              <a:gdLst>
                <a:gd name="connsiteX0" fmla="*/ 0 w 1958578"/>
                <a:gd name="connsiteY0" fmla="*/ 0 h 2340000"/>
                <a:gd name="connsiteX1" fmla="*/ 1958578 w 1958578"/>
                <a:gd name="connsiteY1" fmla="*/ 0 h 2340000"/>
                <a:gd name="connsiteX2" fmla="*/ 1958578 w 1958578"/>
                <a:gd name="connsiteY2" fmla="*/ 2340000 h 2340000"/>
                <a:gd name="connsiteX3" fmla="*/ 0 w 1958578"/>
                <a:gd name="connsiteY3" fmla="*/ 2340000 h 2340000"/>
                <a:gd name="connsiteX4" fmla="*/ 0 w 1958578"/>
                <a:gd name="connsiteY4" fmla="*/ 0 h 23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8578" h="2340000">
                  <a:moveTo>
                    <a:pt x="0" y="0"/>
                  </a:moveTo>
                  <a:lnTo>
                    <a:pt x="1958578" y="0"/>
                  </a:lnTo>
                  <a:lnTo>
                    <a:pt x="1958578" y="2340000"/>
                  </a:lnTo>
                  <a:lnTo>
                    <a:pt x="0" y="234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660400" rIns="0" bIns="660400" numCol="1" spcCol="1270" anchor="ctr" anchorCtr="0">
              <a:noAutofit/>
            </a:bodyPr>
            <a:lstStyle/>
            <a:p>
              <a:pPr lvl="0" algn="ctr" defTabSz="2889250">
                <a:lnSpc>
                  <a:spcPct val="90000"/>
                </a:lnSpc>
                <a:spcBef>
                  <a:spcPct val="0"/>
                </a:spcBef>
                <a:spcAft>
                  <a:spcPct val="35000"/>
                </a:spcAft>
              </a:pPr>
              <a:endParaRPr lang="zh-CN" altLang="en-US" sz="6500" kern="1200"/>
            </a:p>
          </p:txBody>
        </p:sp>
        <p:sp>
          <p:nvSpPr>
            <p:cNvPr id="12" name="右箭头 11"/>
            <p:cNvSpPr/>
            <p:nvPr/>
          </p:nvSpPr>
          <p:spPr>
            <a:xfrm>
              <a:off x="3029932" y="3238351"/>
              <a:ext cx="1692217" cy="1300480"/>
            </a:xfrm>
            <a:prstGeom prst="rightArrow">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3288916" y="3703925"/>
              <a:ext cx="117424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输入标题</a:t>
              </a:r>
              <a:endParaRPr lang="zh-CN" altLang="en-US" dirty="0">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038328" y="2258999"/>
            <a:ext cx="1958578" cy="2340000"/>
            <a:chOff x="5038328" y="2258999"/>
            <a:chExt cx="1958578" cy="2340000"/>
          </a:xfrm>
        </p:grpSpPr>
        <p:sp>
          <p:nvSpPr>
            <p:cNvPr id="10" name="任意多边形 9"/>
            <p:cNvSpPr/>
            <p:nvPr/>
          </p:nvSpPr>
          <p:spPr>
            <a:xfrm>
              <a:off x="5038328" y="2258999"/>
              <a:ext cx="1958578" cy="2340000"/>
            </a:xfrm>
            <a:custGeom>
              <a:avLst/>
              <a:gdLst>
                <a:gd name="connsiteX0" fmla="*/ 0 w 1958578"/>
                <a:gd name="connsiteY0" fmla="*/ 0 h 2340000"/>
                <a:gd name="connsiteX1" fmla="*/ 1958578 w 1958578"/>
                <a:gd name="connsiteY1" fmla="*/ 0 h 2340000"/>
                <a:gd name="connsiteX2" fmla="*/ 1958578 w 1958578"/>
                <a:gd name="connsiteY2" fmla="*/ 2340000 h 2340000"/>
                <a:gd name="connsiteX3" fmla="*/ 0 w 1958578"/>
                <a:gd name="connsiteY3" fmla="*/ 2340000 h 2340000"/>
                <a:gd name="connsiteX4" fmla="*/ 0 w 1958578"/>
                <a:gd name="connsiteY4" fmla="*/ 0 h 23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8578" h="2340000">
                  <a:moveTo>
                    <a:pt x="0" y="0"/>
                  </a:moveTo>
                  <a:lnTo>
                    <a:pt x="1958578" y="0"/>
                  </a:lnTo>
                  <a:lnTo>
                    <a:pt x="1958578" y="2340000"/>
                  </a:lnTo>
                  <a:lnTo>
                    <a:pt x="0" y="234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660400" rIns="0" bIns="660400" numCol="1" spcCol="1270" anchor="ctr" anchorCtr="0">
              <a:noAutofit/>
            </a:bodyPr>
            <a:lstStyle/>
            <a:p>
              <a:pPr lvl="0" algn="ctr" defTabSz="2889250">
                <a:lnSpc>
                  <a:spcPct val="90000"/>
                </a:lnSpc>
                <a:spcBef>
                  <a:spcPct val="0"/>
                </a:spcBef>
                <a:spcAft>
                  <a:spcPct val="35000"/>
                </a:spcAft>
              </a:pPr>
              <a:endParaRPr lang="zh-CN" altLang="en-US" sz="6500" kern="1200"/>
            </a:p>
          </p:txBody>
        </p:sp>
        <p:sp>
          <p:nvSpPr>
            <p:cNvPr id="13" name="右箭头 12"/>
            <p:cNvSpPr/>
            <p:nvPr/>
          </p:nvSpPr>
          <p:spPr>
            <a:xfrm>
              <a:off x="5249892" y="3238351"/>
              <a:ext cx="1692217" cy="1300480"/>
            </a:xfrm>
            <a:prstGeom prst="rightArrow">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508876" y="3703925"/>
              <a:ext cx="117424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输入标题</a:t>
              </a:r>
              <a:endParaRPr lang="zh-CN" altLang="en-US"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7388621" y="2258999"/>
            <a:ext cx="1958578" cy="2340000"/>
            <a:chOff x="7388621" y="2258999"/>
            <a:chExt cx="1958578" cy="2340000"/>
          </a:xfrm>
        </p:grpSpPr>
        <p:sp>
          <p:nvSpPr>
            <p:cNvPr id="9" name="任意多边形 8"/>
            <p:cNvSpPr/>
            <p:nvPr/>
          </p:nvSpPr>
          <p:spPr>
            <a:xfrm>
              <a:off x="7388621" y="2258999"/>
              <a:ext cx="1958578" cy="2340000"/>
            </a:xfrm>
            <a:custGeom>
              <a:avLst/>
              <a:gdLst>
                <a:gd name="connsiteX0" fmla="*/ 0 w 1958578"/>
                <a:gd name="connsiteY0" fmla="*/ 0 h 2340000"/>
                <a:gd name="connsiteX1" fmla="*/ 1958578 w 1958578"/>
                <a:gd name="connsiteY1" fmla="*/ 0 h 2340000"/>
                <a:gd name="connsiteX2" fmla="*/ 1958578 w 1958578"/>
                <a:gd name="connsiteY2" fmla="*/ 2340000 h 2340000"/>
                <a:gd name="connsiteX3" fmla="*/ 0 w 1958578"/>
                <a:gd name="connsiteY3" fmla="*/ 2340000 h 2340000"/>
                <a:gd name="connsiteX4" fmla="*/ 0 w 1958578"/>
                <a:gd name="connsiteY4" fmla="*/ 0 h 23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8578" h="2340000">
                  <a:moveTo>
                    <a:pt x="0" y="0"/>
                  </a:moveTo>
                  <a:lnTo>
                    <a:pt x="1958578" y="0"/>
                  </a:lnTo>
                  <a:lnTo>
                    <a:pt x="1958578" y="2340000"/>
                  </a:lnTo>
                  <a:lnTo>
                    <a:pt x="0" y="234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660400" rIns="0" bIns="660400" numCol="1" spcCol="1270" anchor="ctr" anchorCtr="0">
              <a:noAutofit/>
            </a:bodyPr>
            <a:lstStyle/>
            <a:p>
              <a:pPr lvl="0" algn="ctr" defTabSz="2889250">
                <a:lnSpc>
                  <a:spcPct val="90000"/>
                </a:lnSpc>
                <a:spcBef>
                  <a:spcPct val="0"/>
                </a:spcBef>
                <a:spcAft>
                  <a:spcPct val="35000"/>
                </a:spcAft>
              </a:pPr>
              <a:endParaRPr lang="zh-CN" altLang="en-US" sz="6500" kern="1200"/>
            </a:p>
          </p:txBody>
        </p:sp>
        <p:sp>
          <p:nvSpPr>
            <p:cNvPr id="14" name="右箭头 13"/>
            <p:cNvSpPr/>
            <p:nvPr/>
          </p:nvSpPr>
          <p:spPr>
            <a:xfrm>
              <a:off x="7469852" y="3238351"/>
              <a:ext cx="1692217" cy="1300480"/>
            </a:xfrm>
            <a:prstGeom prst="rightArrow">
              <a:avLst/>
            </a:prstGeom>
            <a:solidFill>
              <a:srgbClr val="F4F6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7728836" y="3703925"/>
              <a:ext cx="117424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输入标题</a:t>
              </a:r>
              <a:endParaRPr lang="zh-CN" altLang="en-US"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0-#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750" fill="hold"/>
                                        <p:tgtEl>
                                          <p:spTgt spid="7"/>
                                        </p:tgtEl>
                                        <p:attrNameLst>
                                          <p:attrName>ppt_x</p:attrName>
                                        </p:attrNameLst>
                                      </p:cBhvr>
                                      <p:tavLst>
                                        <p:tav tm="0">
                                          <p:val>
                                            <p:strVal val="0-#ppt_w/2"/>
                                          </p:val>
                                        </p:tav>
                                        <p:tav tm="100000">
                                          <p:val>
                                            <p:strVal val="#ppt_x"/>
                                          </p:val>
                                        </p:tav>
                                      </p:tavLst>
                                    </p:anim>
                                    <p:anim calcmode="lin" valueType="num">
                                      <p:cBhvr additive="base">
                                        <p:cTn id="18" dur="75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750" fill="hold"/>
                                        <p:tgtEl>
                                          <p:spTgt spid="2"/>
                                        </p:tgtEl>
                                        <p:attrNameLst>
                                          <p:attrName>ppt_x</p:attrName>
                                        </p:attrNameLst>
                                      </p:cBhvr>
                                      <p:tavLst>
                                        <p:tav tm="0">
                                          <p:val>
                                            <p:strVal val="0-#ppt_w/2"/>
                                          </p:val>
                                        </p:tav>
                                        <p:tav tm="100000">
                                          <p:val>
                                            <p:strVal val="#ppt_x"/>
                                          </p:val>
                                        </p:tav>
                                      </p:tavLst>
                                    </p:anim>
                                    <p:anim calcmode="lin" valueType="num">
                                      <p:cBhvr additive="base">
                                        <p:cTn id="23"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5400" y="20003"/>
            <a:ext cx="12141200" cy="6817995"/>
          </a:xfrm>
          <a:prstGeom prst="rect">
            <a:avLst/>
          </a:prstGeom>
          <a:noFill/>
          <a:ln w="76200">
            <a:solidFill>
              <a:srgbClr val="D01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5669280" y="2875280"/>
            <a:ext cx="6461353" cy="4118277"/>
          </a:xfrm>
          <a:prstGeom prst="rect">
            <a:avLst/>
          </a:prstGeom>
        </p:spPr>
      </p:pic>
      <p:sp>
        <p:nvSpPr>
          <p:cNvPr id="6" name="矩形 5"/>
          <p:cNvSpPr/>
          <p:nvPr/>
        </p:nvSpPr>
        <p:spPr>
          <a:xfrm>
            <a:off x="1026160" y="1371600"/>
            <a:ext cx="3495040" cy="6096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[2018</a:t>
            </a:r>
            <a:r>
              <a:rPr kumimoji="0" lang="zh-CN" altLang="en-US" sz="2000" b="0"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五四青年节</a:t>
            </a:r>
            <a:r>
              <a:rPr kumimoji="0" lang="en-US" altLang="zh-CN" sz="2000" b="0"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a:t>
            </a:r>
            <a:endParaRPr kumimoji="0" lang="zh-CN" altLang="en-US" sz="2000" b="0" i="0" u="none" strike="noStrike" kern="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7" name="文本框 6"/>
          <p:cNvSpPr txBox="1"/>
          <p:nvPr/>
        </p:nvSpPr>
        <p:spPr>
          <a:xfrm>
            <a:off x="1026160" y="2291758"/>
            <a:ext cx="3616960" cy="10156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6000" b="1"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谢谢欣赏</a:t>
            </a:r>
            <a:endParaRPr kumimoji="0" lang="zh-CN" altLang="en-US" sz="6000" b="1"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8" name="矩形 7"/>
          <p:cNvSpPr/>
          <p:nvPr/>
        </p:nvSpPr>
        <p:spPr>
          <a:xfrm>
            <a:off x="4693920" y="2418589"/>
            <a:ext cx="81280" cy="762000"/>
          </a:xfrm>
          <a:prstGeom prst="rect">
            <a:avLst/>
          </a:prstGeom>
          <a:solidFill>
            <a:srgbClr val="D019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文本框 9"/>
          <p:cNvSpPr txBox="1"/>
          <p:nvPr/>
        </p:nvSpPr>
        <p:spPr>
          <a:xfrm>
            <a:off x="4853940" y="2476424"/>
            <a:ext cx="361696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15</a:t>
            </a:r>
            <a:r>
              <a:rPr kumimoji="0" lang="zh-CN" altLang="en-US" sz="36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级通信</a:t>
            </a:r>
            <a:r>
              <a:rPr kumimoji="0" lang="en-US" altLang="zh-CN" sz="36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4</a:t>
            </a:r>
            <a:r>
              <a:rPr kumimoji="0" lang="zh-CN" altLang="en-US" sz="36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班</a:t>
            </a:r>
            <a:endParaRPr kumimoji="0" lang="zh-CN" altLang="en-US" sz="36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 name="文本框 10"/>
          <p:cNvSpPr txBox="1"/>
          <p:nvPr/>
        </p:nvSpPr>
        <p:spPr>
          <a:xfrm>
            <a:off x="1026160" y="3617979"/>
            <a:ext cx="3157220" cy="5835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汇报人：</a:t>
            </a:r>
            <a:endParaRPr kumimoji="0" lang="zh-CN" altLang="en-US" sz="32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2" name="文本框 11"/>
          <p:cNvSpPr txBox="1"/>
          <p:nvPr/>
        </p:nvSpPr>
        <p:spPr>
          <a:xfrm>
            <a:off x="1026160" y="4513311"/>
            <a:ext cx="5199380" cy="5835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汇报时间：</a:t>
            </a:r>
            <a:r>
              <a:rPr kumimoji="0" lang="en-US" altLang="zh-CN" sz="32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2018</a:t>
            </a:r>
            <a:r>
              <a:rPr kumimoji="0" lang="zh-CN" altLang="en-US" sz="32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年</a:t>
            </a:r>
            <a:r>
              <a:rPr kumimoji="0" lang="en-US" altLang="zh-CN" sz="32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4</a:t>
            </a:r>
            <a:r>
              <a:rPr kumimoji="0" lang="zh-CN" altLang="en-US" sz="32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月</a:t>
            </a:r>
            <a:endParaRPr kumimoji="0" lang="zh-CN" altLang="en-US" sz="3200" b="0" i="0" u="none" strike="noStrike" kern="0" cap="none" spc="60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4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0-#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decel="24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750" fill="hold"/>
                                        <p:tgtEl>
                                          <p:spTgt spid="7"/>
                                        </p:tgtEl>
                                        <p:attrNameLst>
                                          <p:attrName>ppt_x</p:attrName>
                                        </p:attrNameLst>
                                      </p:cBhvr>
                                      <p:tavLst>
                                        <p:tav tm="0">
                                          <p:val>
                                            <p:strVal val="0-#ppt_w/2"/>
                                          </p:val>
                                        </p:tav>
                                        <p:tav tm="100000">
                                          <p:val>
                                            <p:strVal val="#ppt_x"/>
                                          </p:val>
                                        </p:tav>
                                      </p:tavLst>
                                    </p:anim>
                                    <p:anim calcmode="lin" valueType="num">
                                      <p:cBhvr additive="base">
                                        <p:cTn id="13" dur="75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par>
                          <p:cTn id="18" fill="hold">
                            <p:stCondLst>
                              <p:cond delay="2500"/>
                            </p:stCondLst>
                            <p:childTnLst>
                              <p:par>
                                <p:cTn id="19" presetID="2" presetClass="entr" presetSubtype="8" decel="2400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0-#ppt_w/2"/>
                                          </p:val>
                                        </p:tav>
                                        <p:tav tm="100000">
                                          <p:val>
                                            <p:strVal val="#ppt_x"/>
                                          </p:val>
                                        </p:tav>
                                      </p:tavLst>
                                    </p:anim>
                                    <p:anim calcmode="lin" valueType="num">
                                      <p:cBhvr additive="base">
                                        <p:cTn id="22" dur="75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3500"/>
                            </p:stCondLst>
                            <p:childTnLst>
                              <p:par>
                                <p:cTn id="24" presetID="2" presetClass="entr" presetSubtype="8" decel="2400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750" fill="hold"/>
                                        <p:tgtEl>
                                          <p:spTgt spid="11"/>
                                        </p:tgtEl>
                                        <p:attrNameLst>
                                          <p:attrName>ppt_x</p:attrName>
                                        </p:attrNameLst>
                                      </p:cBhvr>
                                      <p:tavLst>
                                        <p:tav tm="0">
                                          <p:val>
                                            <p:strVal val="0-#ppt_w/2"/>
                                          </p:val>
                                        </p:tav>
                                        <p:tav tm="100000">
                                          <p:val>
                                            <p:strVal val="#ppt_x"/>
                                          </p:val>
                                        </p:tav>
                                      </p:tavLst>
                                    </p:anim>
                                    <p:anim calcmode="lin" valueType="num">
                                      <p:cBhvr additive="base">
                                        <p:cTn id="27" dur="750" fill="hold"/>
                                        <p:tgtEl>
                                          <p:spTgt spid="11"/>
                                        </p:tgtEl>
                                        <p:attrNameLst>
                                          <p:attrName>ppt_y</p:attrName>
                                        </p:attrNameLst>
                                      </p:cBhvr>
                                      <p:tavLst>
                                        <p:tav tm="0">
                                          <p:val>
                                            <p:strVal val="#ppt_y"/>
                                          </p:val>
                                        </p:tav>
                                        <p:tav tm="100000">
                                          <p:val>
                                            <p:strVal val="#ppt_y"/>
                                          </p:val>
                                        </p:tav>
                                      </p:tavLst>
                                    </p:anim>
                                  </p:childTnLst>
                                </p:cTn>
                              </p:par>
                            </p:childTnLst>
                          </p:cTn>
                        </p:par>
                        <p:par>
                          <p:cTn id="28" fill="hold">
                            <p:stCondLst>
                              <p:cond delay="4500"/>
                            </p:stCondLst>
                            <p:childTnLst>
                              <p:par>
                                <p:cTn id="29" presetID="2" presetClass="entr" presetSubtype="8" decel="2400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750" fill="hold"/>
                                        <p:tgtEl>
                                          <p:spTgt spid="12"/>
                                        </p:tgtEl>
                                        <p:attrNameLst>
                                          <p:attrName>ppt_x</p:attrName>
                                        </p:attrNameLst>
                                      </p:cBhvr>
                                      <p:tavLst>
                                        <p:tav tm="0">
                                          <p:val>
                                            <p:strVal val="0-#ppt_w/2"/>
                                          </p:val>
                                        </p:tav>
                                        <p:tav tm="100000">
                                          <p:val>
                                            <p:strVal val="#ppt_x"/>
                                          </p:val>
                                        </p:tav>
                                      </p:tavLst>
                                    </p:anim>
                                    <p:anim calcmode="lin" valueType="num">
                                      <p:cBhvr additive="base">
                                        <p:cTn id="32" dur="75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5500"/>
                            </p:stCondLst>
                            <p:childTnLst>
                              <p:par>
                                <p:cTn id="34" presetID="42"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750"/>
                                        <p:tgtEl>
                                          <p:spTgt spid="5"/>
                                        </p:tgtEl>
                                      </p:cBhvr>
                                    </p:animEffect>
                                    <p:anim calcmode="lin" valueType="num">
                                      <p:cBhvr>
                                        <p:cTn id="37" dur="750" fill="hold"/>
                                        <p:tgtEl>
                                          <p:spTgt spid="5"/>
                                        </p:tgtEl>
                                        <p:attrNameLst>
                                          <p:attrName>ppt_x</p:attrName>
                                        </p:attrNameLst>
                                      </p:cBhvr>
                                      <p:tavLst>
                                        <p:tav tm="0">
                                          <p:val>
                                            <p:strVal val="#ppt_x"/>
                                          </p:val>
                                        </p:tav>
                                        <p:tav tm="100000">
                                          <p:val>
                                            <p:strVal val="#ppt_x"/>
                                          </p:val>
                                        </p:tav>
                                      </p:tavLst>
                                    </p:anim>
                                    <p:anim calcmode="lin" valueType="num">
                                      <p:cBhvr>
                                        <p:cTn id="38"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10" grpId="0"/>
      <p:bldP spid="11" grpId="0"/>
      <p:bldP spid="12"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1388</Words>
  <Application>WPS 演示</Application>
  <PresentationFormat>宽屏</PresentationFormat>
  <Paragraphs>181</Paragraphs>
  <Slides>22</Slides>
  <Notes>22</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Arial</vt:lpstr>
      <vt:lpstr>宋体</vt:lpstr>
      <vt:lpstr>Wingdings</vt:lpstr>
      <vt:lpstr>微软雅黑</vt:lpstr>
      <vt:lpstr>等线</vt:lpstr>
      <vt:lpstr>Segoe Print</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五四评优青年节团课通用模版-动</dc:title>
  <dc:creator>微软用户</dc:creator>
  <cp:lastModifiedBy>拉普耶鲁</cp:lastModifiedBy>
  <cp:revision>96</cp:revision>
  <dcterms:created xsi:type="dcterms:W3CDTF">2017-04-16T02:19:00Z</dcterms:created>
  <dcterms:modified xsi:type="dcterms:W3CDTF">2018-03-28T03:14:35Z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