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 id="275" r:id="rId21"/>
  </p:sldIdLst>
  <p:sldSz cx="12192000" cy="6858000"/>
  <p:notesSz cx="7104063" cy="10234613"/>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2018/12/27</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758595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503787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453555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177718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097704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762719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134930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05549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713771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2045517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3331863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3195042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845102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1254384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4139682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4010531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811597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50103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26866921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1415067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281988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2018/12/27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5.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emf"/></Relationships>
</file>

<file path=ppt/slides/_rels/slide7.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3.jpeg"/><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5.jpeg"/><Relationship Id="rId4"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1.emf"/></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1.emf"/></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3.xm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5.xml"/><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image" Target="../media/image20.emf"/><Relationship Id="rId18" Type="http://schemas.openxmlformats.org/officeDocument/2006/relationships/image" Target="../media/image37.jpeg"/><Relationship Id="rId3" Type="http://schemas.openxmlformats.org/officeDocument/2006/relationships/tags" Target="../tags/tag11.xml"/><Relationship Id="rId7" Type="http://schemas.openxmlformats.org/officeDocument/2006/relationships/tags" Target="../tags/tag15.xml"/><Relationship Id="rId12" Type="http://schemas.openxmlformats.org/officeDocument/2006/relationships/notesSlide" Target="../notesSlides/notesSlide16.xml"/><Relationship Id="rId17" Type="http://schemas.openxmlformats.org/officeDocument/2006/relationships/image" Target="../media/image36.jpeg"/><Relationship Id="rId2" Type="http://schemas.openxmlformats.org/officeDocument/2006/relationships/tags" Target="../tags/tag10.xml"/><Relationship Id="rId16" Type="http://schemas.openxmlformats.org/officeDocument/2006/relationships/image" Target="../media/image35.jpe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slideLayout" Target="../slideLayouts/slideLayout1.xml"/><Relationship Id="rId5" Type="http://schemas.openxmlformats.org/officeDocument/2006/relationships/tags" Target="../tags/tag13.xml"/><Relationship Id="rId15" Type="http://schemas.openxmlformats.org/officeDocument/2006/relationships/image" Target="../media/image34.jpeg"/><Relationship Id="rId10" Type="http://schemas.openxmlformats.org/officeDocument/2006/relationships/tags" Target="../tags/tag18.xml"/><Relationship Id="rId19" Type="http://schemas.openxmlformats.org/officeDocument/2006/relationships/image" Target="../media/image38.jpeg"/><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image" Target="../media/image21.emf"/></Relationships>
</file>

<file path=ppt/slides/_rels/slide17.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image" Target="../media/image20.emf"/><Relationship Id="rId18" Type="http://schemas.openxmlformats.org/officeDocument/2006/relationships/image" Target="../media/image41.jpe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notesSlide" Target="../notesSlides/notesSlide17.xml"/><Relationship Id="rId17" Type="http://schemas.openxmlformats.org/officeDocument/2006/relationships/image" Target="../media/image40.jpeg"/><Relationship Id="rId2" Type="http://schemas.openxmlformats.org/officeDocument/2006/relationships/tags" Target="../tags/tag20.xml"/><Relationship Id="rId16" Type="http://schemas.openxmlformats.org/officeDocument/2006/relationships/image" Target="../media/image39.jpeg"/><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slideLayout" Target="../slideLayouts/slideLayout1.xml"/><Relationship Id="rId5" Type="http://schemas.openxmlformats.org/officeDocument/2006/relationships/tags" Target="../tags/tag23.xml"/><Relationship Id="rId15" Type="http://schemas.openxmlformats.org/officeDocument/2006/relationships/image" Target="../media/image34.jpeg"/><Relationship Id="rId10" Type="http://schemas.openxmlformats.org/officeDocument/2006/relationships/tags" Target="../tags/tag28.xml"/><Relationship Id="rId19" Type="http://schemas.openxmlformats.org/officeDocument/2006/relationships/image" Target="../media/image42.jpeg"/><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image" Target="../media/image21.emf"/></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notesSlide" Target="../notesSlides/notesSlide18.xml"/><Relationship Id="rId9"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21.emf"/></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5"/>
          <a:stretch>
            <a:fillRect/>
          </a:stretch>
        </p:blipFill>
        <p:spPr>
          <a:xfrm>
            <a:off x="-6985" y="3867150"/>
            <a:ext cx="12205335" cy="3049905"/>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322767">
            <a:off x="946150" y="2486660"/>
            <a:ext cx="1430655" cy="1575435"/>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70041">
            <a:off x="10195897" y="2481907"/>
            <a:ext cx="704215" cy="915670"/>
          </a:xfrm>
          <a:prstGeom prst="rect">
            <a:avLst/>
          </a:prstGeom>
        </p:spPr>
      </p:pic>
      <p:pic>
        <p:nvPicPr>
          <p:cNvPr id="12" name="图片 11" descr="36f9a2a7dc2088575b3175c2c9b24629"/>
          <p:cNvPicPr>
            <a:picLocks noChangeAspect="1"/>
          </p:cNvPicPr>
          <p:nvPr/>
        </p:nvPicPr>
        <p:blipFill>
          <a:blip r:embed="rId8"/>
          <a:stretch>
            <a:fillRect/>
          </a:stretch>
        </p:blipFill>
        <p:spPr>
          <a:xfrm>
            <a:off x="3865245" y="4268470"/>
            <a:ext cx="4813300" cy="2538730"/>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23795" y="4728845"/>
            <a:ext cx="1163955" cy="1918335"/>
          </a:xfrm>
          <a:prstGeom prst="rect">
            <a:avLst/>
          </a:prstGeom>
        </p:spPr>
      </p:pic>
      <p:sp>
        <p:nvSpPr>
          <p:cNvPr id="17" name="矩形 259"/>
          <p:cNvSpPr>
            <a:spLocks noChangeArrowheads="1"/>
          </p:cNvSpPr>
          <p:nvPr/>
        </p:nvSpPr>
        <p:spPr bwMode="auto">
          <a:xfrm>
            <a:off x="364490" y="407035"/>
            <a:ext cx="1245870" cy="47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en-US" altLang="zh-CN" sz="2500" b="1" cap="all" dirty="0">
                <a:ln>
                  <a:solidFill>
                    <a:schemeClr val="bg1"/>
                  </a:solidFill>
                </a:ln>
                <a:solidFill>
                  <a:srgbClr val="00903B"/>
                </a:solidFill>
                <a:effectLst>
                  <a:outerShdw blurRad="38100" dist="38100" dir="2700000" algn="tl">
                    <a:srgbClr val="000000">
                      <a:alpha val="43137"/>
                    </a:srgbClr>
                  </a:outerShdw>
                </a:effectLst>
                <a:cs typeface="Arial" panose="020B0604020202020204" pitchFamily="34" charset="0"/>
              </a:rPr>
              <a:t>LOGO</a:t>
            </a:r>
          </a:p>
        </p:txBody>
      </p:sp>
      <p:sp>
        <p:nvSpPr>
          <p:cNvPr id="32" name="矩形 259"/>
          <p:cNvSpPr>
            <a:spLocks noChangeArrowheads="1"/>
          </p:cNvSpPr>
          <p:nvPr/>
        </p:nvSpPr>
        <p:spPr bwMode="auto">
          <a:xfrm>
            <a:off x="2144450" y="1951355"/>
            <a:ext cx="7934325" cy="76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zh-CN" altLang="en-US" sz="5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儿童寝室安全教育</a:t>
            </a:r>
            <a:r>
              <a:rPr lang="en-US" altLang="zh-CN" sz="5000" b="1" dirty="0" err="1">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ppt</a:t>
            </a:r>
            <a:r>
              <a:rPr lang="zh-CN" altLang="en-US" sz="5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模板</a:t>
            </a:r>
            <a:endParaRPr sz="5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endParaRPr>
          </a:p>
        </p:txBody>
      </p:sp>
      <p:sp>
        <p:nvSpPr>
          <p:cNvPr id="34" name="矩形 259"/>
          <p:cNvSpPr>
            <a:spLocks noChangeArrowheads="1"/>
          </p:cNvSpPr>
          <p:nvPr/>
        </p:nvSpPr>
        <p:spPr bwMode="auto">
          <a:xfrm>
            <a:off x="2273935" y="2771140"/>
            <a:ext cx="775589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en-US" altLang="zh-CN" sz="800" dirty="0">
                <a:solidFill>
                  <a:schemeClr val="tx1">
                    <a:lumMod val="75000"/>
                    <a:lumOff val="25000"/>
                  </a:schemeClr>
                </a:solidFill>
                <a:latin typeface="微软雅黑" panose="020B0503020204020204" charset="-122"/>
                <a:sym typeface="Calibri" panose="020F050202020403020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800" dirty="0" err="1">
                <a:solidFill>
                  <a:schemeClr val="tx1">
                    <a:lumMod val="75000"/>
                    <a:lumOff val="25000"/>
                  </a:schemeClr>
                </a:solidFill>
                <a:latin typeface="微软雅黑" panose="020B0503020204020204" charset="-122"/>
                <a:sym typeface="Calibri" panose="020F0502020204030204" charset="0"/>
              </a:rPr>
              <a:t>coPlease</a:t>
            </a:r>
            <a:r>
              <a:rPr lang="en-US" altLang="zh-CN" sz="800" dirty="0">
                <a:solidFill>
                  <a:schemeClr val="tx1">
                    <a:lumMod val="75000"/>
                    <a:lumOff val="25000"/>
                  </a:schemeClr>
                </a:solidFill>
                <a:latin typeface="微软雅黑" panose="020B0503020204020204" charset="-122"/>
                <a:sym typeface="Calibri" panose="020F0502020204030204" charset="0"/>
              </a:rPr>
              <a:t> replace text, click add relevant headline, modify the text content, also can copy your content to this directly. Please replace text, click add relevant headline,</a:t>
            </a:r>
            <a:endParaRPr lang="en-US" altLang="zh-CN" sz="800" dirty="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35" name="矩形 259"/>
          <p:cNvSpPr>
            <a:spLocks noChangeArrowheads="1"/>
          </p:cNvSpPr>
          <p:nvPr/>
        </p:nvSpPr>
        <p:spPr bwMode="auto">
          <a:xfrm>
            <a:off x="4468628" y="720552"/>
            <a:ext cx="3285967"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en-US" altLang="zh-CN" sz="80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Calibri" panose="020F0502020204030204" charset="0"/>
              </a:rPr>
              <a:t>2018</a:t>
            </a:r>
          </a:p>
        </p:txBody>
      </p:sp>
      <p:sp>
        <p:nvSpPr>
          <p:cNvPr id="36" name="圆角矩形 35"/>
          <p:cNvSpPr/>
          <p:nvPr/>
        </p:nvSpPr>
        <p:spPr>
          <a:xfrm>
            <a:off x="5225415" y="3388360"/>
            <a:ext cx="1824355" cy="492760"/>
          </a:xfrm>
          <a:prstGeom prst="roundRect">
            <a:avLst/>
          </a:prstGeom>
          <a:solidFill>
            <a:schemeClr val="bg1"/>
          </a:solidFill>
          <a:ln w="381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259"/>
          <p:cNvSpPr>
            <a:spLocks noChangeArrowheads="1"/>
          </p:cNvSpPr>
          <p:nvPr/>
        </p:nvSpPr>
        <p:spPr bwMode="auto">
          <a:xfrm>
            <a:off x="5238750" y="3317240"/>
            <a:ext cx="1783080"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20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0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年级 </a:t>
            </a:r>
            <a:r>
              <a:rPr lang="en-US" altLang="zh-CN" sz="20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0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班</a:t>
            </a:r>
          </a:p>
        </p:txBody>
      </p:sp>
      <p:pic>
        <p:nvPicPr>
          <p:cNvPr id="2" name="Joy Gruttmann-Schnappi">
            <a:hlinkClick r:id="" action="ppaction://media"/>
            <a:extLst>
              <a:ext uri="{FF2B5EF4-FFF2-40B4-BE49-F238E27FC236}">
                <a16:creationId xmlns:a16="http://schemas.microsoft.com/office/drawing/2014/main" xmlns="" id="{4C7723D4-4B46-4E40-8C86-2E0F0BD1288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09600" y="14003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316"/>
    </mc:Choice>
    <mc:Fallback xmlns="">
      <p:transition spd="slow" advTm="8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32"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strVal val="4*#ppt_w"/>
                                          </p:val>
                                        </p:tav>
                                        <p:tav tm="100000">
                                          <p:val>
                                            <p:strVal val="#ppt_w"/>
                                          </p:val>
                                        </p:tav>
                                      </p:tavLst>
                                    </p:anim>
                                    <p:anim calcmode="lin" valueType="num">
                                      <p:cBhvr>
                                        <p:cTn id="11" dur="500" fill="hold"/>
                                        <p:tgtEl>
                                          <p:spTgt spid="8"/>
                                        </p:tgtEl>
                                        <p:attrNameLst>
                                          <p:attrName>ppt_h</p:attrName>
                                        </p:attrNameLst>
                                      </p:cBhvr>
                                      <p:tavLst>
                                        <p:tav tm="0">
                                          <p:val>
                                            <p:strVal val="4*#ppt_h"/>
                                          </p:val>
                                        </p:tav>
                                        <p:tav tm="100000">
                                          <p:val>
                                            <p:strVal val="#ppt_h"/>
                                          </p:val>
                                        </p:tav>
                                      </p:tavLst>
                                    </p:anim>
                                  </p:childTnLst>
                                </p:cTn>
                              </p:par>
                              <p:par>
                                <p:cTn id="12" presetID="23" presetClass="entr" presetSubtype="36" fill="hold" nodeType="withEffect">
                                  <p:stCondLst>
                                    <p:cond delay="20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700"/>
                            </p:stCondLst>
                            <p:childTnLst>
                              <p:par>
                                <p:cTn id="19" presetID="31"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700"/>
                            </p:stCondLst>
                            <p:childTnLst>
                              <p:par>
                                <p:cTn id="26" presetID="42"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7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7"/>
                                        </p:tgtEl>
                                        <p:attrNameLst>
                                          <p:attrName>ppt_y</p:attrName>
                                        </p:attrNameLst>
                                      </p:cBhvr>
                                      <p:tavLst>
                                        <p:tav tm="0">
                                          <p:val>
                                            <p:strVal val="#ppt_y"/>
                                          </p:val>
                                        </p:tav>
                                        <p:tav tm="100000">
                                          <p:val>
                                            <p:strVal val="#ppt_y"/>
                                          </p:val>
                                        </p:tav>
                                      </p:tavLst>
                                    </p:anim>
                                    <p:anim calcmode="lin" valueType="num">
                                      <p:cBhvr>
                                        <p:cTn id="36"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7"/>
                                        </p:tgtEl>
                                      </p:cBhvr>
                                    </p:animEffect>
                                  </p:childTnLst>
                                </p:cTn>
                              </p:par>
                            </p:childTnLst>
                          </p:cTn>
                        </p:par>
                        <p:par>
                          <p:cTn id="39" fill="hold">
                            <p:stCondLst>
                              <p:cond delay="33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2"/>
                                        </p:tgtEl>
                                        <p:attrNameLst>
                                          <p:attrName>ppt_y</p:attrName>
                                        </p:attrNameLst>
                                      </p:cBhvr>
                                      <p:tavLst>
                                        <p:tav tm="0">
                                          <p:val>
                                            <p:strVal val="#ppt_y"/>
                                          </p:val>
                                        </p:tav>
                                        <p:tav tm="100000">
                                          <p:val>
                                            <p:strVal val="#ppt_y"/>
                                          </p:val>
                                        </p:tav>
                                      </p:tavLst>
                                    </p:anim>
                                    <p:anim calcmode="lin" valueType="num">
                                      <p:cBhvr>
                                        <p:cTn id="44"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2"/>
                                        </p:tgtEl>
                                      </p:cBhvr>
                                    </p:animEffect>
                                  </p:childTnLst>
                                </p:cTn>
                              </p:par>
                            </p:childTnLst>
                          </p:cTn>
                        </p:par>
                        <p:par>
                          <p:cTn id="47" fill="hold">
                            <p:stCondLst>
                              <p:cond delay="4450"/>
                            </p:stCondLst>
                            <p:childTnLst>
                              <p:par>
                                <p:cTn id="48" presetID="26" presetClass="emph" presetSubtype="0" fill="hold" grpId="1" nodeType="afterEffect">
                                  <p:stCondLst>
                                    <p:cond delay="0"/>
                                  </p:stCondLst>
                                  <p:iterate type="lt">
                                    <p:tmAbs val="0"/>
                                  </p:iterate>
                                  <p:childTnLst>
                                    <p:animEffect transition="out" filter="fade">
                                      <p:cBhvr>
                                        <p:cTn id="49" dur="500" tmFilter="0, 0; .2, .5; .8, .5; 1, 0"/>
                                        <p:tgtEl>
                                          <p:spTgt spid="32"/>
                                        </p:tgtEl>
                                      </p:cBhvr>
                                    </p:animEffect>
                                    <p:animScale>
                                      <p:cBhvr>
                                        <p:cTn id="50" dur="250" autoRev="1" fill="hold"/>
                                        <p:tgtEl>
                                          <p:spTgt spid="32"/>
                                        </p:tgtEl>
                                      </p:cBhvr>
                                      <p:by x="105000" y="105000"/>
                                    </p:animScale>
                                  </p:childTnLst>
                                </p:cTn>
                              </p:par>
                            </p:childTnLst>
                          </p:cTn>
                        </p:par>
                        <p:par>
                          <p:cTn id="51" fill="hold">
                            <p:stCondLst>
                              <p:cond delay="4950"/>
                            </p:stCondLst>
                            <p:childTnLst>
                              <p:par>
                                <p:cTn id="52" presetID="10" presetClass="entr" presetSubtype="0"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1000"/>
                                        <p:tgtEl>
                                          <p:spTgt spid="34"/>
                                        </p:tgtEl>
                                      </p:cBhvr>
                                    </p:animEffect>
                                  </p:childTnLst>
                                </p:cTn>
                              </p:par>
                            </p:childTnLst>
                          </p:cTn>
                        </p:par>
                        <p:par>
                          <p:cTn id="55" fill="hold">
                            <p:stCondLst>
                              <p:cond delay="59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5"/>
                                        </p:tgtEl>
                                        <p:attrNameLst>
                                          <p:attrName>ppt_y</p:attrName>
                                        </p:attrNameLst>
                                      </p:cBhvr>
                                      <p:tavLst>
                                        <p:tav tm="0">
                                          <p:val>
                                            <p:strVal val="#ppt_y"/>
                                          </p:val>
                                        </p:tav>
                                        <p:tav tm="100000">
                                          <p:val>
                                            <p:strVal val="#ppt_y"/>
                                          </p:val>
                                        </p:tav>
                                      </p:tavLst>
                                    </p:anim>
                                    <p:anim calcmode="lin" valueType="num">
                                      <p:cBhvr>
                                        <p:cTn id="60"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5"/>
                                        </p:tgtEl>
                                      </p:cBhvr>
                                    </p:animEffect>
                                  </p:childTnLst>
                                </p:cTn>
                              </p:par>
                            </p:childTnLst>
                          </p:cTn>
                        </p:par>
                        <p:par>
                          <p:cTn id="63" fill="hold">
                            <p:stCondLst>
                              <p:cond delay="6600"/>
                            </p:stCondLst>
                            <p:childTnLst>
                              <p:par>
                                <p:cTn id="64" presetID="26" presetClass="emph" presetSubtype="0" fill="hold" grpId="1" nodeType="afterEffect">
                                  <p:stCondLst>
                                    <p:cond delay="0"/>
                                  </p:stCondLst>
                                  <p:iterate type="lt">
                                    <p:tmAbs val="0"/>
                                  </p:iterate>
                                  <p:childTnLst>
                                    <p:animEffect transition="out" filter="fade">
                                      <p:cBhvr>
                                        <p:cTn id="65" dur="500" tmFilter="0, 0; .2, .5; .8, .5; 1, 0"/>
                                        <p:tgtEl>
                                          <p:spTgt spid="35"/>
                                        </p:tgtEl>
                                      </p:cBhvr>
                                    </p:animEffect>
                                    <p:animScale>
                                      <p:cBhvr>
                                        <p:cTn id="66" dur="250" autoRev="1" fill="hold"/>
                                        <p:tgtEl>
                                          <p:spTgt spid="35"/>
                                        </p:tgtEl>
                                      </p:cBhvr>
                                      <p:by x="105000" y="105000"/>
                                    </p:animScale>
                                  </p:childTnLst>
                                </p:cTn>
                              </p:par>
                            </p:childTnLst>
                          </p:cTn>
                        </p:par>
                        <p:par>
                          <p:cTn id="67" fill="hold">
                            <p:stCondLst>
                              <p:cond delay="7100"/>
                            </p:stCondLst>
                            <p:childTnLst>
                              <p:par>
                                <p:cTn id="68" presetID="53" presetClass="entr" presetSubtype="16" fill="hold" grpId="0" nodeType="after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p:cTn id="75" dur="500" fill="hold"/>
                                        <p:tgtEl>
                                          <p:spTgt spid="37"/>
                                        </p:tgtEl>
                                        <p:attrNameLst>
                                          <p:attrName>ppt_w</p:attrName>
                                        </p:attrNameLst>
                                      </p:cBhvr>
                                      <p:tavLst>
                                        <p:tav tm="0">
                                          <p:val>
                                            <p:fltVal val="0"/>
                                          </p:val>
                                        </p:tav>
                                        <p:tav tm="100000">
                                          <p:val>
                                            <p:strVal val="#ppt_w"/>
                                          </p:val>
                                        </p:tav>
                                      </p:tavLst>
                                    </p:anim>
                                    <p:anim calcmode="lin" valueType="num">
                                      <p:cBhvr>
                                        <p:cTn id="76" dur="500" fill="hold"/>
                                        <p:tgtEl>
                                          <p:spTgt spid="37"/>
                                        </p:tgtEl>
                                        <p:attrNameLst>
                                          <p:attrName>ppt_h</p:attrName>
                                        </p:attrNameLst>
                                      </p:cBhvr>
                                      <p:tavLst>
                                        <p:tav tm="0">
                                          <p:val>
                                            <p:fltVal val="0"/>
                                          </p:val>
                                        </p:tav>
                                        <p:tav tm="100000">
                                          <p:val>
                                            <p:strVal val="#ppt_h"/>
                                          </p:val>
                                        </p:tav>
                                      </p:tavLst>
                                    </p:anim>
                                    <p:animEffect transition="in" filter="fade">
                                      <p:cBhvr>
                                        <p:cTn id="7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8" repeatCount="indefinite" fill="hold" display="0">
                  <p:stCondLst>
                    <p:cond delay="indefinite"/>
                  </p:stCondLst>
                  <p:endCondLst>
                    <p:cond evt="onStopAudio" delay="0">
                      <p:tgtEl>
                        <p:sldTgt/>
                      </p:tgtEl>
                    </p:cond>
                  </p:endCondLst>
                </p:cTn>
                <p:tgtEl>
                  <p:spTgt spid="2"/>
                </p:tgtEl>
              </p:cMediaNode>
            </p:audio>
          </p:childTnLst>
        </p:cTn>
      </p:par>
    </p:tnLst>
    <p:bldLst>
      <p:bldP spid="17" grpId="0"/>
      <p:bldP spid="32" grpId="0"/>
      <p:bldP spid="32" grpId="1"/>
      <p:bldP spid="34" grpId="0"/>
      <p:bldP spid="35" grpId="0"/>
      <p:bldP spid="35" grpId="1"/>
      <p:bldP spid="36" grpId="0" bldLvl="0" animBg="1"/>
      <p:bldP spid="37" grpId="0"/>
    </p:bldLst>
  </p:timing>
  <p:extLst mod="1">
    <p:ext uri="{E180D4A7-C9FB-4DFB-919C-405C955672EB}">
      <p14:showEvtLst xmlns:p14="http://schemas.microsoft.com/office/powerpoint/2010/main">
        <p14:playEvt time="159"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155" y="96520"/>
            <a:ext cx="12150090" cy="6664960"/>
          </a:xfrm>
          <a:prstGeom prst="rect">
            <a:avLst/>
          </a:prstGeom>
        </p:spPr>
      </p:pic>
      <p:sp>
        <p:nvSpPr>
          <p:cNvPr id="47" name="矩形 46"/>
          <p:cNvSpPr/>
          <p:nvPr/>
        </p:nvSpPr>
        <p:spPr>
          <a:xfrm>
            <a:off x="2612390" y="3449320"/>
            <a:ext cx="7685405" cy="1360805"/>
          </a:xfrm>
          <a:prstGeom prst="rect">
            <a:avLst/>
          </a:prstGeom>
        </p:spPr>
        <p:txBody>
          <a:bodyPr wrap="square">
            <a:spAutoFit/>
          </a:bodyPr>
          <a:lstStyle/>
          <a:p>
            <a:pPr>
              <a:lnSpc>
                <a:spcPct val="110000"/>
              </a:lnSpc>
            </a:pPr>
            <a:r>
              <a:rPr lang="en-US" sz="2500" dirty="0">
                <a:solidFill>
                  <a:schemeClr val="bg1"/>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      </a:t>
            </a:r>
            <a:r>
              <a:rPr sz="2500" dirty="0">
                <a:solidFill>
                  <a:schemeClr val="bg1"/>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增强安全意识和安全法制观念，提高面临突发事件的自我防护能力，防止各类安全事故的发生，进一步做好平安校园构建工作。 </a:t>
            </a:r>
          </a:p>
        </p:txBody>
      </p:sp>
      <p:sp>
        <p:nvSpPr>
          <p:cNvPr id="2" name="矩形 1"/>
          <p:cNvSpPr/>
          <p:nvPr/>
        </p:nvSpPr>
        <p:spPr>
          <a:xfrm>
            <a:off x="3920490" y="2588895"/>
            <a:ext cx="5069205" cy="860425"/>
          </a:xfrm>
          <a:prstGeom prst="rect">
            <a:avLst/>
          </a:prstGeom>
        </p:spPr>
        <p:txBody>
          <a:bodyPr wrap="square">
            <a:spAutoFit/>
          </a:bodyPr>
          <a:lstStyle/>
          <a:p>
            <a:pPr algn="ctr"/>
            <a:r>
              <a:rPr lang="zh-CN" altLang="en-US" sz="5000" dirty="0">
                <a:solidFill>
                  <a:srgbClr val="FFFF00"/>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班会目的：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454">
        <p15:prstTrans prst="airplane"/>
      </p:transition>
    </mc:Choice>
    <mc:Fallback xmlns="">
      <p:transition spd="slow" advTm="24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
                                        </p:tgtEl>
                                        <p:attrNameLst>
                                          <p:attrName>ppt_y</p:attrName>
                                        </p:attrNameLst>
                                      </p:cBhvr>
                                      <p:tavLst>
                                        <p:tav tm="0">
                                          <p:val>
                                            <p:strVal val="#ppt_y"/>
                                          </p:val>
                                        </p:tav>
                                        <p:tav tm="100000">
                                          <p:val>
                                            <p:strVal val="#ppt_y"/>
                                          </p:val>
                                        </p:tav>
                                      </p:tavLst>
                                    </p:anim>
                                    <p:anim calcmode="lin" valueType="num">
                                      <p:cBhvr>
                                        <p:cTn id="14"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up)">
                                      <p:cBhvr>
                                        <p:cTn id="2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02768">
            <a:off x="1376136" y="1591092"/>
            <a:ext cx="1978013" cy="2177198"/>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70041">
            <a:off x="9119087" y="753434"/>
            <a:ext cx="1119146" cy="1454890"/>
          </a:xfrm>
          <a:prstGeom prst="rect">
            <a:avLst/>
          </a:prstGeom>
        </p:spPr>
      </p:pic>
      <p:sp>
        <p:nvSpPr>
          <p:cNvPr id="8" name="TextBox 12"/>
          <p:cNvSpPr>
            <a:spLocks noChangeArrowheads="1"/>
          </p:cNvSpPr>
          <p:nvPr/>
        </p:nvSpPr>
        <p:spPr bwMode="auto">
          <a:xfrm>
            <a:off x="5268354" y="293460"/>
            <a:ext cx="1859280" cy="1106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600" dirty="0">
                <a:solidFill>
                  <a:srgbClr val="FFC000"/>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sym typeface="Arial" panose="020B0604020202020204" pitchFamily="34" charset="0"/>
              </a:rPr>
              <a:t>目录</a:t>
            </a:r>
          </a:p>
        </p:txBody>
      </p:sp>
      <p:pic>
        <p:nvPicPr>
          <p:cNvPr id="35" name="图片 34" descr="1"/>
          <p:cNvPicPr>
            <a:picLocks noChangeAspect="1"/>
          </p:cNvPicPr>
          <p:nvPr/>
        </p:nvPicPr>
        <p:blipFill>
          <a:blip r:embed="rId6"/>
          <a:stretch>
            <a:fillRect/>
          </a:stretch>
        </p:blipFill>
        <p:spPr>
          <a:xfrm>
            <a:off x="-6985" y="3867150"/>
            <a:ext cx="12205335" cy="3049905"/>
          </a:xfrm>
          <a:prstGeom prst="rect">
            <a:avLst/>
          </a:prstGeom>
        </p:spPr>
      </p:pic>
      <p:sp>
        <p:nvSpPr>
          <p:cNvPr id="4" name="TextBox 13"/>
          <p:cNvSpPr>
            <a:spLocks noChangeArrowheads="1"/>
          </p:cNvSpPr>
          <p:nvPr/>
        </p:nvSpPr>
        <p:spPr bwMode="auto">
          <a:xfrm>
            <a:off x="4157248" y="1616098"/>
            <a:ext cx="4547626" cy="500380"/>
          </a:xfrm>
          <a:prstGeom prst="rect">
            <a:avLst/>
          </a:prstGeom>
          <a:solidFill>
            <a:srgbClr val="FF000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防火灾</a:t>
            </a:r>
          </a:p>
        </p:txBody>
      </p:sp>
      <p:sp>
        <p:nvSpPr>
          <p:cNvPr id="6" name="五边形 2"/>
          <p:cNvSpPr>
            <a:spLocks noChangeArrowheads="1"/>
          </p:cNvSpPr>
          <p:nvPr/>
        </p:nvSpPr>
        <p:spPr bwMode="auto">
          <a:xfrm>
            <a:off x="3520737" y="1630067"/>
            <a:ext cx="863494" cy="461906"/>
          </a:xfrm>
          <a:prstGeom prst="homePlate">
            <a:avLst>
              <a:gd name="adj" fmla="val 46735"/>
            </a:avLst>
          </a:prstGeom>
          <a:solidFill>
            <a:srgbClr val="FF000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7" name="TextBox 5"/>
          <p:cNvSpPr>
            <a:spLocks noChangeArrowheads="1"/>
          </p:cNvSpPr>
          <p:nvPr/>
        </p:nvSpPr>
        <p:spPr bwMode="auto">
          <a:xfrm>
            <a:off x="3646467" y="1561832"/>
            <a:ext cx="457200"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1</a:t>
            </a:r>
            <a:endParaRPr lang="en-US" alt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endParaRPr>
          </a:p>
        </p:txBody>
      </p:sp>
      <p:sp>
        <p:nvSpPr>
          <p:cNvPr id="9" name="TextBox 13"/>
          <p:cNvSpPr>
            <a:spLocks noChangeArrowheads="1"/>
          </p:cNvSpPr>
          <p:nvPr/>
        </p:nvSpPr>
        <p:spPr bwMode="auto">
          <a:xfrm>
            <a:off x="4157248" y="2434964"/>
            <a:ext cx="4547626" cy="500380"/>
          </a:xfrm>
          <a:prstGeom prst="rect">
            <a:avLst/>
          </a:prstGeom>
          <a:solidFill>
            <a:srgbClr val="FFC00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防溺水</a:t>
            </a:r>
          </a:p>
        </p:txBody>
      </p:sp>
      <p:sp>
        <p:nvSpPr>
          <p:cNvPr id="10" name="五边形 2"/>
          <p:cNvSpPr>
            <a:spLocks noChangeArrowheads="1"/>
          </p:cNvSpPr>
          <p:nvPr/>
        </p:nvSpPr>
        <p:spPr bwMode="auto">
          <a:xfrm>
            <a:off x="3520737" y="2448933"/>
            <a:ext cx="863494" cy="461906"/>
          </a:xfrm>
          <a:prstGeom prst="homePlate">
            <a:avLst>
              <a:gd name="adj" fmla="val 46735"/>
            </a:avLst>
          </a:prstGeom>
          <a:solidFill>
            <a:srgbClr val="FFC00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17" name="TextBox 5"/>
          <p:cNvSpPr>
            <a:spLocks noChangeArrowheads="1"/>
          </p:cNvSpPr>
          <p:nvPr/>
        </p:nvSpPr>
        <p:spPr bwMode="auto">
          <a:xfrm>
            <a:off x="3646467" y="2380697"/>
            <a:ext cx="429895"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2</a:t>
            </a:r>
            <a:endParaRPr lang="en-US" alt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endParaRPr>
          </a:p>
        </p:txBody>
      </p:sp>
      <p:sp>
        <p:nvSpPr>
          <p:cNvPr id="27" name="TextBox 13"/>
          <p:cNvSpPr>
            <a:spLocks noChangeArrowheads="1"/>
          </p:cNvSpPr>
          <p:nvPr/>
        </p:nvSpPr>
        <p:spPr bwMode="auto">
          <a:xfrm>
            <a:off x="4157248" y="3253829"/>
            <a:ext cx="4547626" cy="500380"/>
          </a:xfrm>
          <a:prstGeom prst="rect">
            <a:avLst/>
          </a:prstGeom>
          <a:solidFill>
            <a:srgbClr val="92D05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防踩踏</a:t>
            </a:r>
          </a:p>
        </p:txBody>
      </p:sp>
      <p:sp>
        <p:nvSpPr>
          <p:cNvPr id="29" name="五边形 2"/>
          <p:cNvSpPr>
            <a:spLocks noChangeArrowheads="1"/>
          </p:cNvSpPr>
          <p:nvPr/>
        </p:nvSpPr>
        <p:spPr bwMode="auto">
          <a:xfrm>
            <a:off x="3520737" y="3267798"/>
            <a:ext cx="863494" cy="461906"/>
          </a:xfrm>
          <a:prstGeom prst="homePlate">
            <a:avLst>
              <a:gd name="adj" fmla="val 46735"/>
            </a:avLst>
          </a:prstGeom>
          <a:solidFill>
            <a:srgbClr val="92D05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0" name="TextBox 5"/>
          <p:cNvSpPr>
            <a:spLocks noChangeArrowheads="1"/>
          </p:cNvSpPr>
          <p:nvPr/>
        </p:nvSpPr>
        <p:spPr bwMode="auto">
          <a:xfrm>
            <a:off x="3646467" y="3199563"/>
            <a:ext cx="429895"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3</a:t>
            </a:r>
            <a:endParaRPr lang="en-US" alt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endParaRPr>
          </a:p>
        </p:txBody>
      </p:sp>
      <p:sp>
        <p:nvSpPr>
          <p:cNvPr id="31" name="TextBox 13"/>
          <p:cNvSpPr>
            <a:spLocks noChangeArrowheads="1"/>
          </p:cNvSpPr>
          <p:nvPr/>
        </p:nvSpPr>
        <p:spPr bwMode="auto">
          <a:xfrm>
            <a:off x="4157248" y="4084737"/>
            <a:ext cx="4547626" cy="500380"/>
          </a:xfrm>
          <a:prstGeom prst="rect">
            <a:avLst/>
          </a:prstGeom>
          <a:solidFill>
            <a:srgbClr val="00B0F0"/>
          </a:solidFill>
          <a:ln>
            <a:noFill/>
          </a:ln>
        </p:spPr>
        <p:txBody>
          <a:bodyPr>
            <a:spAutoFit/>
          </a:bodyPr>
          <a:lstStyle/>
          <a:p>
            <a:pPr algn="ctr" defTabSz="963930"/>
            <a:r>
              <a:rPr lang="zh-CN" altLang="en-US" sz="2655"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lt"/>
              </a:rPr>
              <a:t>防交通事故</a:t>
            </a:r>
          </a:p>
        </p:txBody>
      </p:sp>
      <p:sp>
        <p:nvSpPr>
          <p:cNvPr id="33" name="五边形 2"/>
          <p:cNvSpPr>
            <a:spLocks noChangeArrowheads="1"/>
          </p:cNvSpPr>
          <p:nvPr/>
        </p:nvSpPr>
        <p:spPr bwMode="auto">
          <a:xfrm>
            <a:off x="3520737" y="4098706"/>
            <a:ext cx="863494" cy="461906"/>
          </a:xfrm>
          <a:prstGeom prst="homePlate">
            <a:avLst>
              <a:gd name="adj" fmla="val 46735"/>
            </a:avLst>
          </a:prstGeom>
          <a:solidFill>
            <a:srgbClr val="00B0F0"/>
          </a:solidFill>
          <a:ln>
            <a:solidFill>
              <a:schemeClr val="bg1"/>
            </a:solidFill>
          </a:ln>
        </p:spPr>
        <p:txBody>
          <a:bodyPr anchor="ctr"/>
          <a:lstStyle/>
          <a:p>
            <a:pPr algn="ctr"/>
            <a:endParaRPr lang="zh-CN" altLang="zh-CN" sz="3500">
              <a:solidFill>
                <a:srgbClr val="FFFFFF"/>
              </a:solidFill>
              <a:latin typeface="Arial" panose="020B0604020202020204" pitchFamily="34" charset="0"/>
              <a:ea typeface="微软雅黑" panose="020B0503020204020204" charset="-122"/>
              <a:sym typeface="Arial" panose="020B0604020202020204" pitchFamily="34" charset="0"/>
            </a:endParaRPr>
          </a:p>
        </p:txBody>
      </p:sp>
      <p:sp>
        <p:nvSpPr>
          <p:cNvPr id="34" name="TextBox 5"/>
          <p:cNvSpPr>
            <a:spLocks noChangeArrowheads="1"/>
          </p:cNvSpPr>
          <p:nvPr/>
        </p:nvSpPr>
        <p:spPr bwMode="auto">
          <a:xfrm>
            <a:off x="3646467" y="4030471"/>
            <a:ext cx="429895" cy="62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5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rial Unicode MS" panose="020B0604020202020204" charset="-122"/>
                <a:sym typeface="Arial" panose="020B0604020202020204" pitchFamily="34" charset="0"/>
              </a:rPr>
              <a:t>4</a:t>
            </a:r>
          </a:p>
        </p:txBody>
      </p:sp>
      <p:pic>
        <p:nvPicPr>
          <p:cNvPr id="52" name="图片 51" descr="36f9a2a7dc2088575b3175c2c9b24629"/>
          <p:cNvPicPr>
            <a:picLocks noChangeAspect="1"/>
          </p:cNvPicPr>
          <p:nvPr/>
        </p:nvPicPr>
        <p:blipFill>
          <a:blip r:embed="rId7"/>
          <a:stretch>
            <a:fillRect/>
          </a:stretch>
        </p:blipFill>
        <p:spPr>
          <a:xfrm>
            <a:off x="4384040" y="4728845"/>
            <a:ext cx="3908425" cy="2061210"/>
          </a:xfrm>
          <a:prstGeom prst="rect">
            <a:avLst/>
          </a:prstGeom>
        </p:spPr>
      </p:pic>
      <p:pic>
        <p:nvPicPr>
          <p:cNvPr id="53" name="图片 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9012">
        <p14:ripple/>
      </p:transition>
    </mc:Choice>
    <mc:Fallback xmlns="">
      <p:transition spd="slow" advTm="90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6" dur="4000" fill="hold"/>
                                        <p:tgtEl>
                                          <p:spTgt spid="45"/>
                                        </p:tgtEl>
                                        <p:attrNameLst>
                                          <p:attrName>ppt_x</p:attrName>
                                          <p:attrName>ppt_y</p:attrName>
                                        </p:attrNameLst>
                                      </p:cBhvr>
                                    </p:animMotion>
                                  </p:childTnLst>
                                </p:cTn>
                              </p:par>
                            </p:childTnLst>
                          </p:cTn>
                        </p:par>
                        <p:par>
                          <p:cTn id="7" fill="hold">
                            <p:stCondLst>
                              <p:cond delay="4000"/>
                            </p:stCondLst>
                            <p:childTnLst>
                              <p:par>
                                <p:cTn id="8"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9" dur="4000" fill="hold"/>
                                        <p:tgtEl>
                                          <p:spTgt spid="3"/>
                                        </p:tgtEl>
                                        <p:attrNameLst>
                                          <p:attrName>ppt_x</p:attrName>
                                          <p:attrName>ppt_y</p:attrName>
                                        </p:attrNameLst>
                                      </p:cBhvr>
                                    </p:animMotion>
                                  </p:childTnLst>
                                </p:cTn>
                              </p:par>
                            </p:childTnLst>
                          </p:cTn>
                        </p:par>
                        <p:par>
                          <p:cTn id="10" fill="hold">
                            <p:stCondLst>
                              <p:cond delay="80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8500"/>
                            </p:stCondLst>
                            <p:childTnLst>
                              <p:par>
                                <p:cTn id="17" presetID="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9000"/>
                            </p:stCondLst>
                            <p:childTnLst>
                              <p:par>
                                <p:cTn id="22" presetID="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95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10000"/>
                            </p:stCondLst>
                            <p:childTnLst>
                              <p:par>
                                <p:cTn id="33" presetID="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10500"/>
                            </p:stCondLst>
                            <p:childTnLst>
                              <p:par>
                                <p:cTn id="38" presetID="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0-#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11000"/>
                            </p:stCondLst>
                            <p:childTnLst>
                              <p:par>
                                <p:cTn id="43" presetID="53" presetClass="entr" presetSubtype="16"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par>
                          <p:cTn id="48" fill="hold">
                            <p:stCondLst>
                              <p:cond delay="11500"/>
                            </p:stCondLst>
                            <p:childTnLst>
                              <p:par>
                                <p:cTn id="49" presetID="2" presetClass="entr" presetSubtype="2"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12000"/>
                            </p:stCondLst>
                            <p:childTnLst>
                              <p:par>
                                <p:cTn id="54" presetID="2" presetClass="entr" presetSubtype="8"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0-#ppt_w/2"/>
                                          </p:val>
                                        </p:tav>
                                        <p:tav tm="100000">
                                          <p:val>
                                            <p:strVal val="#ppt_x"/>
                                          </p:val>
                                        </p:tav>
                                      </p:tavLst>
                                    </p:anim>
                                    <p:anim calcmode="lin" valueType="num">
                                      <p:cBhvr additive="base">
                                        <p:cTn id="57" dur="500" fill="hold"/>
                                        <p:tgtEl>
                                          <p:spTgt spid="29"/>
                                        </p:tgtEl>
                                        <p:attrNameLst>
                                          <p:attrName>ppt_y</p:attrName>
                                        </p:attrNameLst>
                                      </p:cBhvr>
                                      <p:tavLst>
                                        <p:tav tm="0">
                                          <p:val>
                                            <p:strVal val="#ppt_y"/>
                                          </p:val>
                                        </p:tav>
                                        <p:tav tm="100000">
                                          <p:val>
                                            <p:strVal val="#ppt_y"/>
                                          </p:val>
                                        </p:tav>
                                      </p:tavLst>
                                    </p:anim>
                                  </p:childTnLst>
                                </p:cTn>
                              </p:par>
                            </p:childTnLst>
                          </p:cTn>
                        </p:par>
                        <p:par>
                          <p:cTn id="58" fill="hold">
                            <p:stCondLst>
                              <p:cond delay="12500"/>
                            </p:stCondLst>
                            <p:childTnLst>
                              <p:par>
                                <p:cTn id="59" presetID="53" presetClass="entr" presetSubtype="16"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childTnLst>
                          </p:cTn>
                        </p:par>
                        <p:par>
                          <p:cTn id="64" fill="hold">
                            <p:stCondLst>
                              <p:cond delay="13000"/>
                            </p:stCondLst>
                            <p:childTnLst>
                              <p:par>
                                <p:cTn id="65" presetID="2" presetClass="entr" presetSubtype="2"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1+#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par>
                          <p:cTn id="69" fill="hold">
                            <p:stCondLst>
                              <p:cond delay="13500"/>
                            </p:stCondLst>
                            <p:childTnLst>
                              <p:par>
                                <p:cTn id="70" presetID="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0-#ppt_w/2"/>
                                          </p:val>
                                        </p:tav>
                                        <p:tav tm="100000">
                                          <p:val>
                                            <p:strVal val="#ppt_x"/>
                                          </p:val>
                                        </p:tav>
                                      </p:tavLst>
                                    </p:anim>
                                    <p:anim calcmode="lin" valueType="num">
                                      <p:cBhvr additive="base">
                                        <p:cTn id="73" dur="500" fill="hold"/>
                                        <p:tgtEl>
                                          <p:spTgt spid="33"/>
                                        </p:tgtEl>
                                        <p:attrNameLst>
                                          <p:attrName>ppt_y</p:attrName>
                                        </p:attrNameLst>
                                      </p:cBhvr>
                                      <p:tavLst>
                                        <p:tav tm="0">
                                          <p:val>
                                            <p:strVal val="#ppt_y"/>
                                          </p:val>
                                        </p:tav>
                                        <p:tav tm="100000">
                                          <p:val>
                                            <p:strVal val="#ppt_y"/>
                                          </p:val>
                                        </p:tav>
                                      </p:tavLst>
                                    </p:anim>
                                  </p:childTnLst>
                                </p:cTn>
                              </p:par>
                            </p:childTnLst>
                          </p:cTn>
                        </p:par>
                        <p:par>
                          <p:cTn id="74" fill="hold">
                            <p:stCondLst>
                              <p:cond delay="14000"/>
                            </p:stCondLst>
                            <p:childTnLst>
                              <p:par>
                                <p:cTn id="75" presetID="53" presetClass="entr" presetSubtype="16"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31" presetClass="entr" presetSubtype="0" fill="hold" nodeType="click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p:cTn id="84" dur="1000" fill="hold"/>
                                        <p:tgtEl>
                                          <p:spTgt spid="52"/>
                                        </p:tgtEl>
                                        <p:attrNameLst>
                                          <p:attrName>ppt_w</p:attrName>
                                        </p:attrNameLst>
                                      </p:cBhvr>
                                      <p:tavLst>
                                        <p:tav tm="0">
                                          <p:val>
                                            <p:fltVal val="0"/>
                                          </p:val>
                                        </p:tav>
                                        <p:tav tm="100000">
                                          <p:val>
                                            <p:strVal val="#ppt_w"/>
                                          </p:val>
                                        </p:tav>
                                      </p:tavLst>
                                    </p:anim>
                                    <p:anim calcmode="lin" valueType="num">
                                      <p:cBhvr>
                                        <p:cTn id="85" dur="1000" fill="hold"/>
                                        <p:tgtEl>
                                          <p:spTgt spid="52"/>
                                        </p:tgtEl>
                                        <p:attrNameLst>
                                          <p:attrName>ppt_h</p:attrName>
                                        </p:attrNameLst>
                                      </p:cBhvr>
                                      <p:tavLst>
                                        <p:tav tm="0">
                                          <p:val>
                                            <p:fltVal val="0"/>
                                          </p:val>
                                        </p:tav>
                                        <p:tav tm="100000">
                                          <p:val>
                                            <p:strVal val="#ppt_h"/>
                                          </p:val>
                                        </p:tav>
                                      </p:tavLst>
                                    </p:anim>
                                    <p:anim calcmode="lin" valueType="num">
                                      <p:cBhvr>
                                        <p:cTn id="86" dur="1000" fill="hold"/>
                                        <p:tgtEl>
                                          <p:spTgt spid="52"/>
                                        </p:tgtEl>
                                        <p:attrNameLst>
                                          <p:attrName>style.rotation</p:attrName>
                                        </p:attrNameLst>
                                      </p:cBhvr>
                                      <p:tavLst>
                                        <p:tav tm="0">
                                          <p:val>
                                            <p:fltVal val="90"/>
                                          </p:val>
                                        </p:tav>
                                        <p:tav tm="100000">
                                          <p:val>
                                            <p:fltVal val="0"/>
                                          </p:val>
                                        </p:tav>
                                      </p:tavLst>
                                    </p:anim>
                                    <p:animEffect transition="in" filter="fade">
                                      <p:cBhvr>
                                        <p:cTn id="87" dur="10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fade">
                                      <p:cBhvr>
                                        <p:cTn id="92" dur="1000"/>
                                        <p:tgtEl>
                                          <p:spTgt spid="53"/>
                                        </p:tgtEl>
                                      </p:cBhvr>
                                    </p:animEffect>
                                    <p:anim calcmode="lin" valueType="num">
                                      <p:cBhvr>
                                        <p:cTn id="93" dur="1000" fill="hold"/>
                                        <p:tgtEl>
                                          <p:spTgt spid="53"/>
                                        </p:tgtEl>
                                        <p:attrNameLst>
                                          <p:attrName>ppt_x</p:attrName>
                                        </p:attrNameLst>
                                      </p:cBhvr>
                                      <p:tavLst>
                                        <p:tav tm="0">
                                          <p:val>
                                            <p:strVal val="#ppt_x"/>
                                          </p:val>
                                        </p:tav>
                                        <p:tav tm="100000">
                                          <p:val>
                                            <p:strVal val="#ppt_x"/>
                                          </p:val>
                                        </p:tav>
                                      </p:tavLst>
                                    </p:anim>
                                    <p:anim calcmode="lin" valueType="num">
                                      <p:cBhvr>
                                        <p:cTn id="9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bldLvl="0" animBg="1"/>
      <p:bldP spid="6" grpId="0" bldLvl="0" animBg="1"/>
      <p:bldP spid="7" grpId="0"/>
      <p:bldP spid="9" grpId="0" bldLvl="0" animBg="1"/>
      <p:bldP spid="10" grpId="0" bldLvl="0" animBg="1"/>
      <p:bldP spid="17" grpId="0"/>
      <p:bldP spid="27" grpId="0" bldLvl="0" animBg="1"/>
      <p:bldP spid="29" grpId="0" bldLvl="0" animBg="1"/>
      <p:bldP spid="30" grpId="0"/>
      <p:bldP spid="31" grpId="0" bldLvl="0" animBg="1"/>
      <p:bldP spid="33" grpId="0" bldLvl="0" animBg="1"/>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F:\未标题-1.png"/>
          <p:cNvPicPr>
            <a:picLocks noChangeAspect="1" noChangeArrowheads="1"/>
          </p:cNvPicPr>
          <p:nvPr/>
        </p:nvPicPr>
        <p:blipFill rotWithShape="1">
          <a:blip r:embed="rId3">
            <a:extLst>
              <a:ext uri="{28A0092B-C50C-407E-A947-70E740481C1C}">
                <a14:useLocalDpi xmlns:a14="http://schemas.microsoft.com/office/drawing/2010/main" val="0"/>
              </a:ext>
            </a:extLst>
          </a:blip>
          <a:srcRect l="15443" t="3279" r="21015" b="1397"/>
          <a:stretch>
            <a:fillRect/>
          </a:stretch>
        </p:blipFill>
        <p:spPr bwMode="auto">
          <a:xfrm rot="21292182">
            <a:off x="1035070" y="466562"/>
            <a:ext cx="5747528" cy="54592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未标题-1.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7896" t="6754" r="24208" b="21990"/>
          <a:stretch>
            <a:fillRect/>
          </a:stretch>
        </p:blipFill>
        <p:spPr bwMode="auto">
          <a:xfrm>
            <a:off x="293216" y="4217004"/>
            <a:ext cx="2033390" cy="2420827"/>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strator\Desktop\QQ截图20170827154618.jpgQQ截图20170827154618"/>
          <p:cNvPicPr>
            <a:picLocks noChangeAspect="1" noChangeArrowheads="1"/>
          </p:cNvPicPr>
          <p:nvPr/>
        </p:nvPicPr>
        <p:blipFill rotWithShape="1">
          <a:blip r:embed="rId5"/>
          <a:srcRect/>
          <a:stretch>
            <a:fillRect/>
          </a:stretch>
        </p:blipFill>
        <p:spPr bwMode="auto">
          <a:xfrm rot="20338053">
            <a:off x="2406650" y="1534795"/>
            <a:ext cx="3116580" cy="33947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
          <p:cNvSpPr txBox="1"/>
          <p:nvPr/>
        </p:nvSpPr>
        <p:spPr>
          <a:xfrm>
            <a:off x="7001437" y="1227298"/>
            <a:ext cx="2352040" cy="1245235"/>
          </a:xfrm>
          <a:prstGeom prst="rect">
            <a:avLst/>
          </a:prstGeom>
          <a:noFill/>
        </p:spPr>
        <p:txBody>
          <a:bodyPr wrap="none" rtlCol="0">
            <a:spAutoFit/>
          </a:bodyPr>
          <a:lstStyle/>
          <a:p>
            <a:pPr algn="l"/>
            <a:r>
              <a:rPr lang="zh-CN" altLang="en-US" sz="7500" dirty="0">
                <a:ln w="38100">
                  <a:solidFill>
                    <a:schemeClr val="bg1"/>
                  </a:solidFill>
                </a:ln>
                <a:solidFill>
                  <a:srgbClr val="00B0F0"/>
                </a:solidFill>
                <a:effectLst>
                  <a:outerShdw blurRad="38100" dist="38100" dir="2700000" algn="tl">
                    <a:srgbClr val="000000">
                      <a:alpha val="43137"/>
                    </a:srgbClr>
                  </a:outerShdw>
                </a:effectLst>
                <a:latin typeface="方正少儿简体" panose="03000509000000000000" charset="-122"/>
                <a:ea typeface="方正少儿简体" panose="03000509000000000000" charset="-122"/>
              </a:rPr>
              <a:t>前 言</a:t>
            </a:r>
          </a:p>
        </p:txBody>
      </p:sp>
      <p:sp>
        <p:nvSpPr>
          <p:cNvPr id="5" name="TextBox 2"/>
          <p:cNvSpPr txBox="1"/>
          <p:nvPr/>
        </p:nvSpPr>
        <p:spPr>
          <a:xfrm>
            <a:off x="7001510" y="2294890"/>
            <a:ext cx="3923030" cy="2707005"/>
          </a:xfrm>
          <a:prstGeom prst="rect">
            <a:avLst/>
          </a:prstGeom>
          <a:noFill/>
        </p:spPr>
        <p:txBody>
          <a:bodyPr wrap="square" rtlCol="0">
            <a:spAutoFit/>
          </a:bodyPr>
          <a:lstStyle/>
          <a:p>
            <a:pPr algn="just"/>
            <a:r>
              <a:rPr lang="en-US" altLang="zh-CN" sz="1700" b="1" dirty="0">
                <a:solidFill>
                  <a:schemeClr val="tx1">
                    <a:lumMod val="75000"/>
                    <a:lumOff val="25000"/>
                  </a:schemeClr>
                </a:solidFill>
                <a:latin typeface="微软雅黑" panose="020B0503020204020204" charset="-122"/>
                <a:ea typeface="微软雅黑" panose="020B0503020204020204" charset="-122"/>
              </a:rPr>
              <a:t>      </a:t>
            </a:r>
            <a:r>
              <a:rPr lang="zh-CN" altLang="en-US" sz="1700" b="1" dirty="0">
                <a:solidFill>
                  <a:schemeClr val="tx1">
                    <a:lumMod val="75000"/>
                    <a:lumOff val="25000"/>
                  </a:schemeClr>
                </a:solidFill>
                <a:latin typeface="微软雅黑" panose="020B0503020204020204" charset="-122"/>
                <a:ea typeface="微软雅黑" panose="020B0503020204020204" charset="-122"/>
              </a:rPr>
              <a:t>人的生命是非常脆弱的，如果我们不注 重安全意识，视安全隐患而不顾，对安全问题 措施不及，防范不严，责任心不强，把生命当 儿戏，那么造成的后果不堪设想：交通事故猛 如虎狼；火灾频频，大火吞噬了多少生命财产； 食品中毒接连不断；疾病染身；游泳溺水；玩 耍坠楼等等，所以我们身边随时都潜伏着多少 张牙舞爪的杀人凶手。随时都威胁着你的生命 安全。 </a:t>
            </a:r>
          </a:p>
        </p:txBody>
      </p:sp>
      <p:pic>
        <p:nvPicPr>
          <p:cNvPr id="1033" name="Picture 9" descr="F:\未标题-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4347" y="458406"/>
            <a:ext cx="2403341" cy="240334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未标题-1.png"/>
          <p:cNvPicPr>
            <a:picLocks noChangeAspect="1" noChangeArrowheads="1"/>
          </p:cNvPicPr>
          <p:nvPr/>
        </p:nvPicPr>
        <p:blipFill rotWithShape="1">
          <a:blip r:embed="rId7">
            <a:extLst>
              <a:ext uri="{28A0092B-C50C-407E-A947-70E740481C1C}">
                <a14:useLocalDpi xmlns:a14="http://schemas.microsoft.com/office/drawing/2010/main" val="0"/>
              </a:ext>
            </a:extLst>
          </a:blip>
          <a:srcRect l="14501" t="8694" r="15868" b="18041"/>
          <a:stretch>
            <a:fillRect/>
          </a:stretch>
        </p:blipFill>
        <p:spPr bwMode="auto">
          <a:xfrm>
            <a:off x="5765240" y="5263636"/>
            <a:ext cx="1534783" cy="161486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F:\未标题-1.png"/>
          <p:cNvPicPr>
            <a:picLocks noChangeAspect="1" noChangeArrowheads="1"/>
          </p:cNvPicPr>
          <p:nvPr/>
        </p:nvPicPr>
        <p:blipFill rotWithShape="1">
          <a:blip r:embed="rId8">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39325" y="624754"/>
            <a:ext cx="1465335" cy="13605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F:\未标题-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0669110" y="2065498"/>
            <a:ext cx="603073" cy="55993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未标题-1.png"/>
          <p:cNvPicPr>
            <a:picLocks noChangeAspect="1" noChangeArrowheads="1"/>
          </p:cNvPicPr>
          <p:nvPr/>
        </p:nvPicPr>
        <p:blipFill rotWithShape="1">
          <a:blip r:embed="rId10">
            <a:extLst>
              <a:ext uri="{28A0092B-C50C-407E-A947-70E740481C1C}">
                <a14:useLocalDpi xmlns:a14="http://schemas.microsoft.com/office/drawing/2010/main" val="0"/>
              </a:ext>
            </a:extLst>
          </a:blip>
          <a:srcRect l="26590" t="26889" r="23240" b="36556"/>
          <a:stretch>
            <a:fillRect/>
          </a:stretch>
        </p:blipFill>
        <p:spPr bwMode="auto">
          <a:xfrm>
            <a:off x="5929811" y="865193"/>
            <a:ext cx="1205747" cy="8785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F:\未标题-1.png"/>
          <p:cNvPicPr>
            <a:picLocks noChangeAspect="1" noChangeArrowheads="1"/>
          </p:cNvPicPr>
          <p:nvPr/>
        </p:nvPicPr>
        <p:blipFill rotWithShape="1">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8119855" y="653614"/>
            <a:ext cx="759498" cy="7051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F:\未标题-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1285851" y="623178"/>
            <a:ext cx="603073" cy="559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9213974" y="1023282"/>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845309" y="601743"/>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561847" y="2526936"/>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F:\未标题-1.png"/>
          <p:cNvPicPr>
            <a:picLocks noChangeAspect="1" noChangeArrowheads="1"/>
          </p:cNvPicPr>
          <p:nvPr/>
        </p:nvPicPr>
        <p:blipFill rotWithShape="1">
          <a:blip r:embed="rId11"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4666979" y="5532354"/>
            <a:ext cx="825540" cy="7664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F:\未标题-1.png"/>
          <p:cNvPicPr>
            <a:picLocks noChangeAspect="1" noChangeArrowheads="1"/>
          </p:cNvPicPr>
          <p:nvPr/>
        </p:nvPicPr>
        <p:blipFill rotWithShape="1">
          <a:blip r:embed="rId9"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1393721" y="4300901"/>
            <a:ext cx="603073" cy="55993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10940227" y="3668174"/>
            <a:ext cx="453368" cy="42094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未标题-1.png"/>
          <p:cNvPicPr>
            <a:picLocks noChangeAspect="1" noChangeArrowheads="1"/>
          </p:cNvPicPr>
          <p:nvPr/>
        </p:nvPicPr>
        <p:blipFill rotWithShape="1">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l="21948" t="33508" r="27866" b="19895"/>
          <a:stretch>
            <a:fillRect/>
          </a:stretch>
        </p:blipFill>
        <p:spPr bwMode="auto">
          <a:xfrm>
            <a:off x="6364880" y="4960748"/>
            <a:ext cx="453368" cy="4209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3948">
        <p14:doors dir="vert"/>
      </p:transition>
    </mc:Choice>
    <mc:Fallback xmlns="">
      <p:transition spd="slow" advTm="39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500"/>
                                        <p:tgtEl>
                                          <p:spTgt spid="6"/>
                                        </p:tgtEl>
                                      </p:cBhvr>
                                    </p:animEffect>
                                    <p:anim calcmode="lin" valueType="num">
                                      <p:cBhvr>
                                        <p:cTn id="13" dur="1500" fill="hold"/>
                                        <p:tgtEl>
                                          <p:spTgt spid="6"/>
                                        </p:tgtEl>
                                        <p:attrNameLst>
                                          <p:attrName>ppt_x</p:attrName>
                                        </p:attrNameLst>
                                      </p:cBhvr>
                                      <p:tavLst>
                                        <p:tav tm="0">
                                          <p:val>
                                            <p:strVal val="#ppt_x"/>
                                          </p:val>
                                        </p:tav>
                                        <p:tav tm="100000">
                                          <p:val>
                                            <p:strVal val="#ppt_x"/>
                                          </p:val>
                                        </p:tav>
                                      </p:tavLst>
                                    </p:anim>
                                    <p:anim calcmode="lin" valueType="num">
                                      <p:cBhvr>
                                        <p:cTn id="14" dur="1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250"/>
                                        <p:tgtEl>
                                          <p:spTgt spid="17"/>
                                        </p:tgtEl>
                                      </p:cBhvr>
                                    </p:animEffect>
                                    <p:anim calcmode="lin" valueType="num">
                                      <p:cBhvr>
                                        <p:cTn id="23" dur="2250" fill="hold"/>
                                        <p:tgtEl>
                                          <p:spTgt spid="17"/>
                                        </p:tgtEl>
                                        <p:attrNameLst>
                                          <p:attrName>ppt_x</p:attrName>
                                        </p:attrNameLst>
                                      </p:cBhvr>
                                      <p:tavLst>
                                        <p:tav tm="0">
                                          <p:val>
                                            <p:strVal val="#ppt_x"/>
                                          </p:val>
                                        </p:tav>
                                        <p:tav tm="100000">
                                          <p:val>
                                            <p:strVal val="#ppt_x"/>
                                          </p:val>
                                        </p:tav>
                                      </p:tavLst>
                                    </p:anim>
                                    <p:anim calcmode="lin" valueType="num">
                                      <p:cBhvr>
                                        <p:cTn id="24" dur="225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500"/>
                                        <p:tgtEl>
                                          <p:spTgt spid="7"/>
                                        </p:tgtEl>
                                      </p:cBhvr>
                                    </p:animEffect>
                                    <p:anim calcmode="lin" valueType="num">
                                      <p:cBhvr>
                                        <p:cTn id="28" dur="1500" fill="hold"/>
                                        <p:tgtEl>
                                          <p:spTgt spid="7"/>
                                        </p:tgtEl>
                                        <p:attrNameLst>
                                          <p:attrName>ppt_x</p:attrName>
                                        </p:attrNameLst>
                                      </p:cBhvr>
                                      <p:tavLst>
                                        <p:tav tm="0">
                                          <p:val>
                                            <p:strVal val="#ppt_x"/>
                                          </p:val>
                                        </p:tav>
                                        <p:tav tm="100000">
                                          <p:val>
                                            <p:strVal val="#ppt_x"/>
                                          </p:val>
                                        </p:tav>
                                      </p:tavLst>
                                    </p:anim>
                                    <p:anim calcmode="lin" valueType="num">
                                      <p:cBhvr>
                                        <p:cTn id="29" dur="15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35"/>
                                        </p:tgtEl>
                                        <p:attrNameLst>
                                          <p:attrName>style.visibility</p:attrName>
                                        </p:attrNameLst>
                                      </p:cBhvr>
                                      <p:to>
                                        <p:strVal val="visible"/>
                                      </p:to>
                                    </p:set>
                                    <p:animEffect transition="in" filter="fade">
                                      <p:cBhvr>
                                        <p:cTn id="32" dur="1000"/>
                                        <p:tgtEl>
                                          <p:spTgt spid="1035"/>
                                        </p:tgtEl>
                                      </p:cBhvr>
                                    </p:animEffect>
                                    <p:anim calcmode="lin" valueType="num">
                                      <p:cBhvr>
                                        <p:cTn id="33" dur="1000" fill="hold"/>
                                        <p:tgtEl>
                                          <p:spTgt spid="1035"/>
                                        </p:tgtEl>
                                        <p:attrNameLst>
                                          <p:attrName>ppt_x</p:attrName>
                                        </p:attrNameLst>
                                      </p:cBhvr>
                                      <p:tavLst>
                                        <p:tav tm="0">
                                          <p:val>
                                            <p:strVal val="#ppt_x"/>
                                          </p:val>
                                        </p:tav>
                                        <p:tav tm="100000">
                                          <p:val>
                                            <p:strVal val="#ppt_x"/>
                                          </p:val>
                                        </p:tav>
                                      </p:tavLst>
                                    </p:anim>
                                    <p:anim calcmode="lin" valueType="num">
                                      <p:cBhvr>
                                        <p:cTn id="34" dur="1000" fill="hold"/>
                                        <p:tgtEl>
                                          <p:spTgt spid="103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250"/>
                                        <p:tgtEl>
                                          <p:spTgt spid="8"/>
                                        </p:tgtEl>
                                      </p:cBhvr>
                                    </p:animEffect>
                                    <p:anim calcmode="lin" valueType="num">
                                      <p:cBhvr>
                                        <p:cTn id="38" dur="2250" fill="hold"/>
                                        <p:tgtEl>
                                          <p:spTgt spid="8"/>
                                        </p:tgtEl>
                                        <p:attrNameLst>
                                          <p:attrName>ppt_x</p:attrName>
                                        </p:attrNameLst>
                                      </p:cBhvr>
                                      <p:tavLst>
                                        <p:tav tm="0">
                                          <p:val>
                                            <p:strVal val="#ppt_x"/>
                                          </p:val>
                                        </p:tav>
                                        <p:tav tm="100000">
                                          <p:val>
                                            <p:strVal val="#ppt_x"/>
                                          </p:val>
                                        </p:tav>
                                      </p:tavLst>
                                    </p:anim>
                                    <p:anim calcmode="lin" valueType="num">
                                      <p:cBhvr>
                                        <p:cTn id="39" dur="225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500"/>
                                        <p:tgtEl>
                                          <p:spTgt spid="11"/>
                                        </p:tgtEl>
                                      </p:cBhvr>
                                    </p:animEffect>
                                    <p:anim calcmode="lin" valueType="num">
                                      <p:cBhvr>
                                        <p:cTn id="48" dur="1500" fill="hold"/>
                                        <p:tgtEl>
                                          <p:spTgt spid="11"/>
                                        </p:tgtEl>
                                        <p:attrNameLst>
                                          <p:attrName>ppt_x</p:attrName>
                                        </p:attrNameLst>
                                      </p:cBhvr>
                                      <p:tavLst>
                                        <p:tav tm="0">
                                          <p:val>
                                            <p:strVal val="#ppt_x"/>
                                          </p:val>
                                        </p:tav>
                                        <p:tav tm="100000">
                                          <p:val>
                                            <p:strVal val="#ppt_x"/>
                                          </p:val>
                                        </p:tav>
                                      </p:tavLst>
                                    </p:anim>
                                    <p:anim calcmode="lin" valueType="num">
                                      <p:cBhvr>
                                        <p:cTn id="49" dur="15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2250"/>
                                        <p:tgtEl>
                                          <p:spTgt spid="10"/>
                                        </p:tgtEl>
                                      </p:cBhvr>
                                    </p:animEffect>
                                    <p:anim calcmode="lin" valueType="num">
                                      <p:cBhvr>
                                        <p:cTn id="53" dur="2250" fill="hold"/>
                                        <p:tgtEl>
                                          <p:spTgt spid="10"/>
                                        </p:tgtEl>
                                        <p:attrNameLst>
                                          <p:attrName>ppt_x</p:attrName>
                                        </p:attrNameLst>
                                      </p:cBhvr>
                                      <p:tavLst>
                                        <p:tav tm="0">
                                          <p:val>
                                            <p:strVal val="#ppt_x"/>
                                          </p:val>
                                        </p:tav>
                                        <p:tav tm="100000">
                                          <p:val>
                                            <p:strVal val="#ppt_x"/>
                                          </p:val>
                                        </p:tav>
                                      </p:tavLst>
                                    </p:anim>
                                    <p:anim calcmode="lin" valueType="num">
                                      <p:cBhvr>
                                        <p:cTn id="54" dur="2250" fill="hold"/>
                                        <p:tgtEl>
                                          <p:spTgt spid="1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500"/>
                                        <p:tgtEl>
                                          <p:spTgt spid="12"/>
                                        </p:tgtEl>
                                      </p:cBhvr>
                                    </p:animEffect>
                                    <p:anim calcmode="lin" valueType="num">
                                      <p:cBhvr>
                                        <p:cTn id="58" dur="1500" fill="hold"/>
                                        <p:tgtEl>
                                          <p:spTgt spid="12"/>
                                        </p:tgtEl>
                                        <p:attrNameLst>
                                          <p:attrName>ppt_x</p:attrName>
                                        </p:attrNameLst>
                                      </p:cBhvr>
                                      <p:tavLst>
                                        <p:tav tm="0">
                                          <p:val>
                                            <p:strVal val="#ppt_x"/>
                                          </p:val>
                                        </p:tav>
                                        <p:tav tm="100000">
                                          <p:val>
                                            <p:strVal val="#ppt_x"/>
                                          </p:val>
                                        </p:tav>
                                      </p:tavLst>
                                    </p:anim>
                                    <p:anim calcmode="lin" valueType="num">
                                      <p:cBhvr>
                                        <p:cTn id="59" dur="15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36"/>
                                        </p:tgtEl>
                                        <p:attrNameLst>
                                          <p:attrName>style.visibility</p:attrName>
                                        </p:attrNameLst>
                                      </p:cBhvr>
                                      <p:to>
                                        <p:strVal val="visible"/>
                                      </p:to>
                                    </p:set>
                                    <p:animEffect transition="in" filter="fade">
                                      <p:cBhvr>
                                        <p:cTn id="62" dur="1000"/>
                                        <p:tgtEl>
                                          <p:spTgt spid="1036"/>
                                        </p:tgtEl>
                                      </p:cBhvr>
                                    </p:animEffect>
                                    <p:anim calcmode="lin" valueType="num">
                                      <p:cBhvr>
                                        <p:cTn id="63" dur="1000" fill="hold"/>
                                        <p:tgtEl>
                                          <p:spTgt spid="1036"/>
                                        </p:tgtEl>
                                        <p:attrNameLst>
                                          <p:attrName>ppt_x</p:attrName>
                                        </p:attrNameLst>
                                      </p:cBhvr>
                                      <p:tavLst>
                                        <p:tav tm="0">
                                          <p:val>
                                            <p:strVal val="#ppt_x"/>
                                          </p:val>
                                        </p:tav>
                                        <p:tav tm="100000">
                                          <p:val>
                                            <p:strVal val="#ppt_x"/>
                                          </p:val>
                                        </p:tav>
                                      </p:tavLst>
                                    </p:anim>
                                    <p:anim calcmode="lin" valueType="num">
                                      <p:cBhvr>
                                        <p:cTn id="64" dur="1000" fill="hold"/>
                                        <p:tgtEl>
                                          <p:spTgt spid="1036"/>
                                        </p:tgtEl>
                                        <p:attrNameLst>
                                          <p:attrName>ppt_y</p:attrName>
                                        </p:attrNameLst>
                                      </p:cBhvr>
                                      <p:tavLst>
                                        <p:tav tm="0">
                                          <p:val>
                                            <p:strVal val="#ppt_y+.1"/>
                                          </p:val>
                                        </p:tav>
                                        <p:tav tm="100000">
                                          <p:val>
                                            <p:strVal val="#ppt_y"/>
                                          </p:val>
                                        </p:tav>
                                      </p:tavLst>
                                    </p:anim>
                                  </p:childTnLst>
                                </p:cTn>
                              </p:par>
                              <p:par>
                                <p:cTn id="65" presetID="53" presetClass="entr" presetSubtype="16"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 calcmode="lin" valueType="num">
                                      <p:cBhvr>
                                        <p:cTn id="67" dur="1250" fill="hold"/>
                                        <p:tgtEl>
                                          <p:spTgt spid="4"/>
                                        </p:tgtEl>
                                        <p:attrNameLst>
                                          <p:attrName>ppt_w</p:attrName>
                                        </p:attrNameLst>
                                      </p:cBhvr>
                                      <p:tavLst>
                                        <p:tav tm="0">
                                          <p:val>
                                            <p:fltVal val="0"/>
                                          </p:val>
                                        </p:tav>
                                        <p:tav tm="100000">
                                          <p:val>
                                            <p:strVal val="#ppt_w"/>
                                          </p:val>
                                        </p:tav>
                                      </p:tavLst>
                                    </p:anim>
                                    <p:anim calcmode="lin" valueType="num">
                                      <p:cBhvr>
                                        <p:cTn id="68" dur="1250" fill="hold"/>
                                        <p:tgtEl>
                                          <p:spTgt spid="4"/>
                                        </p:tgtEl>
                                        <p:attrNameLst>
                                          <p:attrName>ppt_h</p:attrName>
                                        </p:attrNameLst>
                                      </p:cBhvr>
                                      <p:tavLst>
                                        <p:tav tm="0">
                                          <p:val>
                                            <p:fltVal val="0"/>
                                          </p:val>
                                        </p:tav>
                                        <p:tav tm="100000">
                                          <p:val>
                                            <p:strVal val="#ppt_h"/>
                                          </p:val>
                                        </p:tav>
                                      </p:tavLst>
                                    </p:anim>
                                    <p:animEffect transition="in" filter="fade">
                                      <p:cBhvr>
                                        <p:cTn id="69" dur="1250"/>
                                        <p:tgtEl>
                                          <p:spTgt spid="4"/>
                                        </p:tgtEl>
                                      </p:cBhvr>
                                    </p:animEffect>
                                  </p:childTnLst>
                                </p:cTn>
                              </p:par>
                              <p:par>
                                <p:cTn id="70" presetID="32" presetClass="emph" presetSubtype="0" fill="hold" grpId="1" nodeType="withEffect">
                                  <p:stCondLst>
                                    <p:cond delay="0"/>
                                  </p:stCondLst>
                                  <p:childTnLst>
                                    <p:animRot by="120000">
                                      <p:cBhvr>
                                        <p:cTn id="71" dur="100" fill="hold">
                                          <p:stCondLst>
                                            <p:cond delay="0"/>
                                          </p:stCondLst>
                                        </p:cTn>
                                        <p:tgtEl>
                                          <p:spTgt spid="4"/>
                                        </p:tgtEl>
                                        <p:attrNameLst>
                                          <p:attrName>r</p:attrName>
                                        </p:attrNameLst>
                                      </p:cBhvr>
                                    </p:animRot>
                                    <p:animRot by="-240000">
                                      <p:cBhvr>
                                        <p:cTn id="72" dur="200" fill="hold">
                                          <p:stCondLst>
                                            <p:cond delay="200"/>
                                          </p:stCondLst>
                                        </p:cTn>
                                        <p:tgtEl>
                                          <p:spTgt spid="4"/>
                                        </p:tgtEl>
                                        <p:attrNameLst>
                                          <p:attrName>r</p:attrName>
                                        </p:attrNameLst>
                                      </p:cBhvr>
                                    </p:animRot>
                                    <p:animRot by="240000">
                                      <p:cBhvr>
                                        <p:cTn id="73" dur="200" fill="hold">
                                          <p:stCondLst>
                                            <p:cond delay="400"/>
                                          </p:stCondLst>
                                        </p:cTn>
                                        <p:tgtEl>
                                          <p:spTgt spid="4"/>
                                        </p:tgtEl>
                                        <p:attrNameLst>
                                          <p:attrName>r</p:attrName>
                                        </p:attrNameLst>
                                      </p:cBhvr>
                                    </p:animRot>
                                    <p:animRot by="-240000">
                                      <p:cBhvr>
                                        <p:cTn id="74" dur="200" fill="hold">
                                          <p:stCondLst>
                                            <p:cond delay="600"/>
                                          </p:stCondLst>
                                        </p:cTn>
                                        <p:tgtEl>
                                          <p:spTgt spid="4"/>
                                        </p:tgtEl>
                                        <p:attrNameLst>
                                          <p:attrName>r</p:attrName>
                                        </p:attrNameLst>
                                      </p:cBhvr>
                                    </p:animRot>
                                    <p:animRot by="120000">
                                      <p:cBhvr>
                                        <p:cTn id="75" dur="200" fill="hold">
                                          <p:stCondLst>
                                            <p:cond delay="800"/>
                                          </p:stCondLst>
                                        </p:cTn>
                                        <p:tgtEl>
                                          <p:spTgt spid="4"/>
                                        </p:tgtEl>
                                        <p:attrNameLst>
                                          <p:attrName>r</p:attrName>
                                        </p:attrNameLst>
                                      </p:cBhvr>
                                    </p:animRo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5"/>
                                        </p:tgtEl>
                                        <p:attrNameLst>
                                          <p:attrName>style.visibility</p:attrName>
                                        </p:attrNameLst>
                                      </p:cBhvr>
                                      <p:to>
                                        <p:strVal val="visible"/>
                                      </p:to>
                                    </p:set>
                                    <p:anim calcmode="lin" valueType="num">
                                      <p:cBhvr>
                                        <p:cTn id="78" dur="1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9" dur="1250" fill="hold"/>
                                        <p:tgtEl>
                                          <p:spTgt spid="5"/>
                                        </p:tgtEl>
                                        <p:attrNameLst>
                                          <p:attrName>ppt_y</p:attrName>
                                        </p:attrNameLst>
                                      </p:cBhvr>
                                      <p:tavLst>
                                        <p:tav tm="0">
                                          <p:val>
                                            <p:strVal val="#ppt_y"/>
                                          </p:val>
                                        </p:tav>
                                        <p:tav tm="100000">
                                          <p:val>
                                            <p:strVal val="#ppt_y"/>
                                          </p:val>
                                        </p:tav>
                                      </p:tavLst>
                                    </p:anim>
                                    <p:anim calcmode="lin" valueType="num">
                                      <p:cBhvr>
                                        <p:cTn id="80" dur="1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81" dur="1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82" dur="1250" tmFilter="0,0; .5, 1; 1, 1"/>
                                        <p:tgtEl>
                                          <p:spTgt spid="5"/>
                                        </p:tgtEl>
                                      </p:cBhvr>
                                    </p:animEffect>
                                  </p:childTnLst>
                                </p:cTn>
                              </p:par>
                              <p:par>
                                <p:cTn id="83" presetID="53" presetClass="entr" presetSubtype="16" fill="hold" nodeType="withEffect">
                                  <p:stCondLst>
                                    <p:cond delay="0"/>
                                  </p:stCondLst>
                                  <p:childTnLst>
                                    <p:set>
                                      <p:cBhvr>
                                        <p:cTn id="84" dur="1" fill="hold">
                                          <p:stCondLst>
                                            <p:cond delay="0"/>
                                          </p:stCondLst>
                                        </p:cTn>
                                        <p:tgtEl>
                                          <p:spTgt spid="1034"/>
                                        </p:tgtEl>
                                        <p:attrNameLst>
                                          <p:attrName>style.visibility</p:attrName>
                                        </p:attrNameLst>
                                      </p:cBhvr>
                                      <p:to>
                                        <p:strVal val="visible"/>
                                      </p:to>
                                    </p:set>
                                    <p:anim calcmode="lin" valueType="num">
                                      <p:cBhvr>
                                        <p:cTn id="85" dur="500" fill="hold"/>
                                        <p:tgtEl>
                                          <p:spTgt spid="1034"/>
                                        </p:tgtEl>
                                        <p:attrNameLst>
                                          <p:attrName>ppt_w</p:attrName>
                                        </p:attrNameLst>
                                      </p:cBhvr>
                                      <p:tavLst>
                                        <p:tav tm="0">
                                          <p:val>
                                            <p:fltVal val="0"/>
                                          </p:val>
                                        </p:tav>
                                        <p:tav tm="100000">
                                          <p:val>
                                            <p:strVal val="#ppt_w"/>
                                          </p:val>
                                        </p:tav>
                                      </p:tavLst>
                                    </p:anim>
                                    <p:anim calcmode="lin" valueType="num">
                                      <p:cBhvr>
                                        <p:cTn id="86" dur="500" fill="hold"/>
                                        <p:tgtEl>
                                          <p:spTgt spid="1034"/>
                                        </p:tgtEl>
                                        <p:attrNameLst>
                                          <p:attrName>ppt_h</p:attrName>
                                        </p:attrNameLst>
                                      </p:cBhvr>
                                      <p:tavLst>
                                        <p:tav tm="0">
                                          <p:val>
                                            <p:fltVal val="0"/>
                                          </p:val>
                                        </p:tav>
                                        <p:tav tm="100000">
                                          <p:val>
                                            <p:strVal val="#ppt_h"/>
                                          </p:val>
                                        </p:tav>
                                      </p:tavLst>
                                    </p:anim>
                                    <p:animEffect transition="in" filter="fade">
                                      <p:cBhvr>
                                        <p:cTn id="87" dur="500"/>
                                        <p:tgtEl>
                                          <p:spTgt spid="1034"/>
                                        </p:tgtEl>
                                      </p:cBhvr>
                                    </p:animEffect>
                                  </p:childTnLst>
                                </p:cTn>
                              </p:par>
                              <p:par>
                                <p:cTn id="88" presetID="2" presetClass="entr" presetSubtype="8" fill="hold" nodeType="withEffect">
                                  <p:stCondLst>
                                    <p:cond delay="0"/>
                                  </p:stCondLst>
                                  <p:childTnLst>
                                    <p:set>
                                      <p:cBhvr>
                                        <p:cTn id="89" dur="1" fill="hold">
                                          <p:stCondLst>
                                            <p:cond delay="0"/>
                                          </p:stCondLst>
                                        </p:cTn>
                                        <p:tgtEl>
                                          <p:spTgt spid="1030"/>
                                        </p:tgtEl>
                                        <p:attrNameLst>
                                          <p:attrName>style.visibility</p:attrName>
                                        </p:attrNameLst>
                                      </p:cBhvr>
                                      <p:to>
                                        <p:strVal val="visible"/>
                                      </p:to>
                                    </p:set>
                                    <p:anim calcmode="lin" valueType="num">
                                      <p:cBhvr additive="base">
                                        <p:cTn id="90" dur="2000" fill="hold"/>
                                        <p:tgtEl>
                                          <p:spTgt spid="1030"/>
                                        </p:tgtEl>
                                        <p:attrNameLst>
                                          <p:attrName>ppt_x</p:attrName>
                                        </p:attrNameLst>
                                      </p:cBhvr>
                                      <p:tavLst>
                                        <p:tav tm="0">
                                          <p:val>
                                            <p:strVal val="0-#ppt_w/2"/>
                                          </p:val>
                                        </p:tav>
                                        <p:tav tm="100000">
                                          <p:val>
                                            <p:strVal val="#ppt_x"/>
                                          </p:val>
                                        </p:tav>
                                      </p:tavLst>
                                    </p:anim>
                                    <p:anim calcmode="lin" valueType="num">
                                      <p:cBhvr additive="base">
                                        <p:cTn id="91" dur="2000" fill="hold"/>
                                        <p:tgtEl>
                                          <p:spTgt spid="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01</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4887727" y="2876901"/>
            <a:ext cx="2416170"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防火灾</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903">
        <p14:doors dir="vert"/>
      </p:transition>
    </mc:Choice>
    <mc:Fallback xmlns="">
      <p:transition spd="slow" advTm="39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9" name="组合 8"/>
          <p:cNvGrpSpPr/>
          <p:nvPr/>
        </p:nvGrpSpPr>
        <p:grpSpPr>
          <a:xfrm>
            <a:off x="1314815" y="1708572"/>
            <a:ext cx="4547235" cy="3862207"/>
            <a:chOff x="6738467" y="2412704"/>
            <a:chExt cx="4002131" cy="3399221"/>
          </a:xfrm>
        </p:grpSpPr>
        <p:sp>
          <p:nvSpPr>
            <p:cNvPr id="13" name="Rectangle 29"/>
            <p:cNvSpPr/>
            <p:nvPr/>
          </p:nvSpPr>
          <p:spPr>
            <a:xfrm>
              <a:off x="6864992" y="5081470"/>
              <a:ext cx="3655410" cy="730455"/>
            </a:xfrm>
            <a:prstGeom prst="rect">
              <a:avLst/>
            </a:prstGeom>
          </p:spPr>
          <p:txBody>
            <a:bodyPr wrap="square">
              <a:spAutoFit/>
            </a:bodyPr>
            <a:lstStyle/>
            <a:p>
              <a:pPr algn="ctr">
                <a:lnSpc>
                  <a:spcPct val="100000"/>
                </a:lnSpc>
              </a:pP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 点击添加文字，点击点击添加文字，点击添加文字点击添加文字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 点击添加文字，点击</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a:p>
              <a:pPr lvl="0" algn="ctr">
                <a:lnSpc>
                  <a:spcPct val="10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p:txBody>
        </p:sp>
        <p:sp>
          <p:nvSpPr>
            <p:cNvPr id="14" name="Freeform 107"/>
            <p:cNvSpPr>
              <a:spLocks noEditPoints="1"/>
            </p:cNvSpPr>
            <p:nvPr/>
          </p:nvSpPr>
          <p:spPr bwMode="auto">
            <a:xfrm>
              <a:off x="8597101" y="5139260"/>
              <a:ext cx="191192" cy="192962"/>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p:spPr>
          <p:txBody>
            <a:bodyPr vert="horz" wrap="square" lIns="91463" tIns="45731" rIns="91463" bIns="45731"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ysClr val="windowText" lastClr="000000"/>
                </a:solidFill>
                <a:effectLst/>
                <a:uLnTx/>
                <a:uFillTx/>
                <a:latin typeface="微软雅黑" panose="020B0503020204020204" charset="-122"/>
                <a:ea typeface="微软雅黑" panose="020B0503020204020204" charset="-122"/>
              </a:endParaRPr>
            </a:p>
          </p:txBody>
        </p:sp>
        <p:sp>
          <p:nvSpPr>
            <p:cNvPr id="17" name="矩形 16"/>
            <p:cNvSpPr/>
            <p:nvPr/>
          </p:nvSpPr>
          <p:spPr>
            <a:xfrm>
              <a:off x="6738467" y="2412704"/>
              <a:ext cx="4002131" cy="2641261"/>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charset="-122"/>
                <a:ea typeface="微软雅黑" panose="020B0503020204020204" charset="-122"/>
              </a:endParaRPr>
            </a:p>
          </p:txBody>
        </p:sp>
      </p:grpSp>
      <p:sp>
        <p:nvSpPr>
          <p:cNvPr id="18" name="TextBox 20"/>
          <p:cNvSpPr txBox="1"/>
          <p:nvPr/>
        </p:nvSpPr>
        <p:spPr>
          <a:xfrm>
            <a:off x="6522538" y="1963167"/>
            <a:ext cx="4365056" cy="2491740"/>
          </a:xfrm>
          <a:prstGeom prst="rect">
            <a:avLst/>
          </a:prstGeom>
          <a:noFill/>
        </p:spPr>
        <p:txBody>
          <a:bodyPr wrap="square" rtlCol="0">
            <a:spAutoFit/>
          </a:bodyPr>
          <a:lstStyle/>
          <a:p>
            <a:pPr>
              <a:lnSpc>
                <a:spcPct val="150000"/>
              </a:lnSpc>
            </a:pPr>
            <a:r>
              <a:rPr lang="zh-CN" altLang="en-US" sz="28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防火灾要点</a:t>
            </a:r>
          </a:p>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点击添加文字， 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1200" dirty="0">
                <a:solidFill>
                  <a:schemeClr val="tx1">
                    <a:lumMod val="75000"/>
                    <a:lumOff val="25000"/>
                  </a:schemeClr>
                </a:solidFill>
                <a:latin typeface="微软雅黑" panose="020B0503020204020204" charset="-122"/>
                <a:ea typeface="微软雅黑" panose="020B0503020204020204" charset="-122"/>
                <a:sym typeface="+mn-ea"/>
              </a:rPr>
              <a:t>点击添加文字，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a:p>
            <a:pPr>
              <a:lnSpc>
                <a:spcPct val="150000"/>
              </a:lnSpc>
            </a:pPr>
            <a:endParaRPr lang="zh-CN" altLang="en-US" sz="28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endParaRPr>
          </a:p>
          <a:p>
            <a:pP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a:p>
            <a:pP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p:txBody>
      </p:sp>
      <p:sp>
        <p:nvSpPr>
          <p:cNvPr id="19" name="Oval 36"/>
          <p:cNvSpPr/>
          <p:nvPr/>
        </p:nvSpPr>
        <p:spPr>
          <a:xfrm>
            <a:off x="6644327" y="3345490"/>
            <a:ext cx="392148" cy="39214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charset="-122"/>
                <a:ea typeface="微软雅黑" panose="020B0503020204020204" charset="-122"/>
              </a:rPr>
              <a:t>1</a:t>
            </a:r>
          </a:p>
        </p:txBody>
      </p:sp>
      <p:sp>
        <p:nvSpPr>
          <p:cNvPr id="20" name="Oval 37"/>
          <p:cNvSpPr/>
          <p:nvPr/>
        </p:nvSpPr>
        <p:spPr>
          <a:xfrm>
            <a:off x="6644327" y="4448359"/>
            <a:ext cx="392148" cy="39214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微软雅黑" panose="020B0503020204020204" charset="-122"/>
                <a:ea typeface="微软雅黑" panose="020B0503020204020204" charset="-122"/>
              </a:rPr>
              <a:t>2</a:t>
            </a:r>
          </a:p>
        </p:txBody>
      </p:sp>
      <p:sp>
        <p:nvSpPr>
          <p:cNvPr id="22" name="TextBox 24"/>
          <p:cNvSpPr txBox="1"/>
          <p:nvPr/>
        </p:nvSpPr>
        <p:spPr>
          <a:xfrm>
            <a:off x="7188835" y="3264535"/>
            <a:ext cx="3539490" cy="1134745"/>
          </a:xfrm>
          <a:prstGeom prst="rect">
            <a:avLst/>
          </a:prstGeom>
          <a:noFill/>
        </p:spPr>
        <p:txBody>
          <a:bodyPr wrap="square" rtlCol="0">
            <a:spAutoFit/>
          </a:bodyPr>
          <a:lstStyle/>
          <a:p>
            <a:pPr lvl="0">
              <a:lnSpc>
                <a:spcPts val="2035"/>
              </a:lnSpc>
            </a:pPr>
            <a:r>
              <a:rPr sz="1600" dirty="0">
                <a:solidFill>
                  <a:schemeClr val="tx1">
                    <a:lumMod val="75000"/>
                    <a:lumOff val="25000"/>
                  </a:schemeClr>
                </a:solidFill>
                <a:latin typeface="微软雅黑" panose="020B0503020204020204" charset="-122"/>
                <a:ea typeface="微软雅黑" panose="020B0503020204020204" charset="-122"/>
              </a:rPr>
              <a:t>不应乱拉乱接电线，使用电熨斗、电吹风、电热杯、电取暖等家用电热器具时，人不能离开，也不要用灯泡取暖或烘烤衣物。</a:t>
            </a:r>
          </a:p>
        </p:txBody>
      </p:sp>
      <p:sp>
        <p:nvSpPr>
          <p:cNvPr id="23" name="TextBox 25"/>
          <p:cNvSpPr txBox="1"/>
          <p:nvPr/>
        </p:nvSpPr>
        <p:spPr>
          <a:xfrm>
            <a:off x="7184390" y="4367530"/>
            <a:ext cx="3539490" cy="612775"/>
          </a:xfrm>
          <a:prstGeom prst="rect">
            <a:avLst/>
          </a:prstGeom>
          <a:noFill/>
        </p:spPr>
        <p:txBody>
          <a:bodyPr wrap="square" rtlCol="0">
            <a:spAutoFit/>
          </a:bodyPr>
          <a:lstStyle/>
          <a:p>
            <a:pPr lvl="0">
              <a:lnSpc>
                <a:spcPts val="2035"/>
              </a:lnSpc>
            </a:pPr>
            <a:r>
              <a:rPr sz="1600" dirty="0">
                <a:solidFill>
                  <a:schemeClr val="tx1">
                    <a:lumMod val="75000"/>
                    <a:lumOff val="25000"/>
                  </a:schemeClr>
                </a:solidFill>
                <a:latin typeface="微软雅黑" panose="020B0503020204020204" charset="-122"/>
                <a:ea typeface="微软雅黑" panose="020B0503020204020204" charset="-122"/>
              </a:rPr>
              <a:t>说明：插头及插座松动极易因接触不良而发热。 </a:t>
            </a:r>
          </a:p>
        </p:txBody>
      </p:sp>
    </p:spTree>
  </p:cSld>
  <p:clrMapOvr>
    <a:masterClrMapping/>
  </p:clrMapOvr>
  <mc:AlternateContent xmlns:mc="http://schemas.openxmlformats.org/markup-compatibility/2006" xmlns:p14="http://schemas.microsoft.com/office/powerpoint/2010/main">
    <mc:Choice Requires="p14">
      <p:transition spd="slow" p14:dur="1400" advTm="3321">
        <p14:doors dir="vert"/>
      </p:transition>
    </mc:Choice>
    <mc:Fallback xmlns="">
      <p:transition spd="slow" advTm="33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Horizontal)">
                                      <p:cBhvr>
                                        <p:cTn id="7" dur="500"/>
                                        <p:tgtEl>
                                          <p:spTgt spid="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fill="hold"/>
                                        <p:tgtEl>
                                          <p:spTgt spid="18"/>
                                        </p:tgtEl>
                                        <p:attrNameLst>
                                          <p:attrName>ppt_x</p:attrName>
                                        </p:attrNameLst>
                                      </p:cBhvr>
                                      <p:tavLst>
                                        <p:tav tm="0">
                                          <p:val>
                                            <p:strVal val="#ppt_x"/>
                                          </p:val>
                                        </p:tav>
                                        <p:tav tm="100000">
                                          <p:val>
                                            <p:strVal val="#ppt_x"/>
                                          </p:val>
                                        </p:tav>
                                      </p:tavLst>
                                    </p:anim>
                                    <p:anim calcmode="lin" valueType="num">
                                      <p:cBhvr additive="base">
                                        <p:cTn id="12" dur="25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250" fill="hold"/>
                                        <p:tgtEl>
                                          <p:spTgt spid="19"/>
                                        </p:tgtEl>
                                        <p:attrNameLst>
                                          <p:attrName>ppt_x</p:attrName>
                                        </p:attrNameLst>
                                      </p:cBhvr>
                                      <p:tavLst>
                                        <p:tav tm="0">
                                          <p:val>
                                            <p:strVal val="#ppt_x"/>
                                          </p:val>
                                        </p:tav>
                                        <p:tav tm="100000">
                                          <p:val>
                                            <p:strVal val="#ppt_x"/>
                                          </p:val>
                                        </p:tav>
                                      </p:tavLst>
                                    </p:anim>
                                    <p:anim calcmode="lin" valueType="num">
                                      <p:cBhvr additive="base">
                                        <p:cTn id="17" dur="25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50" fill="hold"/>
                                        <p:tgtEl>
                                          <p:spTgt spid="20"/>
                                        </p:tgtEl>
                                        <p:attrNameLst>
                                          <p:attrName>ppt_x</p:attrName>
                                        </p:attrNameLst>
                                      </p:cBhvr>
                                      <p:tavLst>
                                        <p:tav tm="0">
                                          <p:val>
                                            <p:strVal val="#ppt_x"/>
                                          </p:val>
                                        </p:tav>
                                        <p:tav tm="100000">
                                          <p:val>
                                            <p:strVal val="#ppt_x"/>
                                          </p:val>
                                        </p:tav>
                                      </p:tavLst>
                                    </p:anim>
                                    <p:anim calcmode="lin" valueType="num">
                                      <p:cBhvr additive="base">
                                        <p:cTn id="22" dur="250" fill="hold"/>
                                        <p:tgtEl>
                                          <p:spTgt spid="20"/>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250" fill="hold"/>
                                        <p:tgtEl>
                                          <p:spTgt spid="22"/>
                                        </p:tgtEl>
                                        <p:attrNameLst>
                                          <p:attrName>ppt_x</p:attrName>
                                        </p:attrNameLst>
                                      </p:cBhvr>
                                      <p:tavLst>
                                        <p:tav tm="0">
                                          <p:val>
                                            <p:strVal val="#ppt_x"/>
                                          </p:val>
                                        </p:tav>
                                        <p:tav tm="100000">
                                          <p:val>
                                            <p:strVal val="#ppt_x"/>
                                          </p:val>
                                        </p:tav>
                                      </p:tavLst>
                                    </p:anim>
                                    <p:anim calcmode="lin" valueType="num">
                                      <p:cBhvr additive="base">
                                        <p:cTn id="27" dur="250" fill="hold"/>
                                        <p:tgtEl>
                                          <p:spTgt spid="22"/>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250" fill="hold"/>
                                        <p:tgtEl>
                                          <p:spTgt spid="23"/>
                                        </p:tgtEl>
                                        <p:attrNameLst>
                                          <p:attrName>ppt_x</p:attrName>
                                        </p:attrNameLst>
                                      </p:cBhvr>
                                      <p:tavLst>
                                        <p:tav tm="0">
                                          <p:val>
                                            <p:strVal val="#ppt_x"/>
                                          </p:val>
                                        </p:tav>
                                        <p:tav tm="100000">
                                          <p:val>
                                            <p:strVal val="#ppt_x"/>
                                          </p:val>
                                        </p:tav>
                                      </p:tavLst>
                                    </p:anim>
                                    <p:anim calcmode="lin" valueType="num">
                                      <p:cBhvr additive="base">
                                        <p:cTn id="32" dur="2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20" grpId="0" bldLvl="0" animBg="1"/>
      <p:bldP spid="22"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9" name="组合 8"/>
          <p:cNvGrpSpPr/>
          <p:nvPr/>
        </p:nvGrpSpPr>
        <p:grpSpPr>
          <a:xfrm>
            <a:off x="1767901" y="2344381"/>
            <a:ext cx="2935090" cy="2507523"/>
            <a:chOff x="7147155" y="1052695"/>
            <a:chExt cx="3810244" cy="3255190"/>
          </a:xfrm>
        </p:grpSpPr>
        <p:sp>
          <p:nvSpPr>
            <p:cNvPr id="2" name="Rounded Rectangle 94"/>
            <p:cNvSpPr/>
            <p:nvPr/>
          </p:nvSpPr>
          <p:spPr>
            <a:xfrm>
              <a:off x="7147155" y="2744067"/>
              <a:ext cx="67594" cy="67698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lumMod val="75000"/>
                    <a:lumOff val="25000"/>
                  </a:schemeClr>
                </a:solidFill>
                <a:latin typeface="微软雅黑" panose="020B0503020204020204" charset="-122"/>
                <a:ea typeface="微软雅黑" panose="020B0503020204020204" charset="-122"/>
              </a:endParaRPr>
            </a:p>
          </p:txBody>
        </p:sp>
        <p:sp>
          <p:nvSpPr>
            <p:cNvPr id="17" name="TextBox 95"/>
            <p:cNvSpPr txBox="1"/>
            <p:nvPr/>
          </p:nvSpPr>
          <p:spPr>
            <a:xfrm>
              <a:off x="7433670" y="2953498"/>
              <a:ext cx="3523729" cy="1354387"/>
            </a:xfrm>
            <a:prstGeom prst="rect">
              <a:avLst/>
            </a:prstGeom>
            <a:noFill/>
          </p:spPr>
          <p:txBody>
            <a:bodyPr wrap="square" lIns="0" tIns="0" rIns="0" bIns="0" rtlCol="0">
              <a:spAutoFit/>
            </a:bodyPr>
            <a:lstStyle/>
            <a:p>
              <a:pPr lvl="0">
                <a:lnSpc>
                  <a:spcPts val="2035"/>
                </a:lnSpc>
              </a:pPr>
              <a:r>
                <a:rPr dirty="0">
                  <a:solidFill>
                    <a:schemeClr val="tx1">
                      <a:lumMod val="75000"/>
                      <a:lumOff val="25000"/>
                    </a:schemeClr>
                  </a:solidFill>
                  <a:latin typeface="微软雅黑" panose="020B0503020204020204" charset="-122"/>
                  <a:ea typeface="微软雅黑" panose="020B0503020204020204" charset="-122"/>
                </a:rPr>
                <a:t>公共场所之营业者必须时常注意用火场所、用电设备之安全，并防范人为纵火案件。</a:t>
              </a:r>
            </a:p>
          </p:txBody>
        </p:sp>
        <p:sp>
          <p:nvSpPr>
            <p:cNvPr id="18" name="TextBox 96"/>
            <p:cNvSpPr txBox="1"/>
            <p:nvPr/>
          </p:nvSpPr>
          <p:spPr>
            <a:xfrm>
              <a:off x="7471363" y="2606919"/>
              <a:ext cx="366006" cy="288518"/>
            </a:xfrm>
            <a:prstGeom prst="rect">
              <a:avLst/>
            </a:prstGeom>
            <a:noFill/>
          </p:spPr>
          <p:txBody>
            <a:bodyPr wrap="none" lIns="0" tIns="0" rIns="0" bIns="0" rtlCol="0">
              <a:spAutoFit/>
            </a:bodyPr>
            <a:lstStyle/>
            <a:p>
              <a:pPr>
                <a:lnSpc>
                  <a:spcPts val="1735"/>
                </a:lnSpc>
                <a:spcAft>
                  <a:spcPts val="1600"/>
                </a:spcAft>
              </a:pPr>
              <a:r>
                <a:rPr lang="en-US" altLang="zh-CN" b="1" dirty="0">
                  <a:solidFill>
                    <a:srgbClr val="00B0F0"/>
                  </a:solidFill>
                  <a:latin typeface="微软雅黑" panose="020B0503020204020204" charset="-122"/>
                  <a:ea typeface="微软雅黑" panose="020B0503020204020204" charset="-122"/>
                  <a:cs typeface="Lato Bold" charset="0"/>
                </a:rPr>
                <a:t>02</a:t>
              </a:r>
            </a:p>
          </p:txBody>
        </p:sp>
        <p:sp>
          <p:nvSpPr>
            <p:cNvPr id="19" name="Rounded Rectangle 97"/>
            <p:cNvSpPr/>
            <p:nvPr/>
          </p:nvSpPr>
          <p:spPr>
            <a:xfrm>
              <a:off x="7147155" y="1189843"/>
              <a:ext cx="67594" cy="67698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tx1">
                    <a:lumMod val="75000"/>
                    <a:lumOff val="25000"/>
                  </a:schemeClr>
                </a:solidFill>
                <a:latin typeface="微软雅黑" panose="020B0503020204020204" charset="-122"/>
                <a:ea typeface="微软雅黑" panose="020B0503020204020204" charset="-122"/>
              </a:endParaRPr>
            </a:p>
          </p:txBody>
        </p:sp>
        <p:sp>
          <p:nvSpPr>
            <p:cNvPr id="20" name="TextBox 98"/>
            <p:cNvSpPr txBox="1"/>
            <p:nvPr/>
          </p:nvSpPr>
          <p:spPr>
            <a:xfrm>
              <a:off x="7433670" y="1399274"/>
              <a:ext cx="3523729" cy="1015584"/>
            </a:xfrm>
            <a:prstGeom prst="rect">
              <a:avLst/>
            </a:prstGeom>
            <a:noFill/>
          </p:spPr>
          <p:txBody>
            <a:bodyPr wrap="square" lIns="0" tIns="0" rIns="0" bIns="0" rtlCol="0">
              <a:spAutoFit/>
            </a:bodyPr>
            <a:lstStyle/>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公共场所之营业者平时必须制定逃生计划，并时常进行实际之演练。</a:t>
              </a:r>
            </a:p>
          </p:txBody>
        </p:sp>
        <p:sp>
          <p:nvSpPr>
            <p:cNvPr id="21" name="TextBox 99"/>
            <p:cNvSpPr txBox="1"/>
            <p:nvPr/>
          </p:nvSpPr>
          <p:spPr>
            <a:xfrm>
              <a:off x="7471363" y="1052695"/>
              <a:ext cx="366006" cy="288518"/>
            </a:xfrm>
            <a:prstGeom prst="rect">
              <a:avLst/>
            </a:prstGeom>
            <a:noFill/>
          </p:spPr>
          <p:txBody>
            <a:bodyPr wrap="none" lIns="0" tIns="0" rIns="0" bIns="0" rtlCol="0">
              <a:spAutoFit/>
            </a:bodyPr>
            <a:lstStyle/>
            <a:p>
              <a:pPr>
                <a:lnSpc>
                  <a:spcPts val="1735"/>
                </a:lnSpc>
                <a:spcAft>
                  <a:spcPts val="1600"/>
                </a:spcAft>
              </a:pPr>
              <a:r>
                <a:rPr lang="en-US" altLang="zh-CN" b="1" dirty="0">
                  <a:solidFill>
                    <a:srgbClr val="00B0F0"/>
                  </a:solidFill>
                  <a:latin typeface="微软雅黑" panose="020B0503020204020204" charset="-122"/>
                  <a:ea typeface="微软雅黑" panose="020B0503020204020204" charset="-122"/>
                  <a:cs typeface="Lato Bold" charset="0"/>
                </a:rPr>
                <a:t>01</a:t>
              </a:r>
            </a:p>
          </p:txBody>
        </p:sp>
      </p:grpSp>
      <p:sp>
        <p:nvSpPr>
          <p:cNvPr id="22" name="Rectangle 30"/>
          <p:cNvSpPr/>
          <p:nvPr/>
        </p:nvSpPr>
        <p:spPr>
          <a:xfrm rot="20994151">
            <a:off x="6287052" y="1757912"/>
            <a:ext cx="4656822" cy="2861693"/>
          </a:xfrm>
          <a:prstGeom prst="rect">
            <a:avLst/>
          </a:prstGeom>
          <a:blipFill dpi="0" rotWithShape="1">
            <a:blip r:embed="rId5">
              <a:extLst>
                <a:ext uri="{BEBA8EAE-BF5A-486C-A8C5-ECC9F3942E4B}">
                  <a14:imgProps xmlns:a14="http://schemas.microsoft.com/office/drawing/2010/main">
                    <a14:imgLayer r:embed="rId6">
                      <a14:imgEffect>
                        <a14:sharpenSoften amount="20000"/>
                      </a14:imgEffect>
                    </a14:imgLayer>
                  </a14:imgProps>
                </a:ext>
              </a:extLst>
            </a:blip>
            <a:srcRect/>
            <a:stretch>
              <a:fillRect/>
            </a:stretch>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75000"/>
                  <a:lumOff val="25000"/>
                </a:schemeClr>
              </a:solidFill>
              <a:latin typeface="微软雅黑" panose="020B0503020204020204" charset="-122"/>
              <a:ea typeface="微软雅黑" panose="020B0503020204020204" charset="-122"/>
            </a:endParaRPr>
          </a:p>
        </p:txBody>
      </p:sp>
      <p:sp>
        <p:nvSpPr>
          <p:cNvPr id="23" name="Rectangle 30"/>
          <p:cNvSpPr/>
          <p:nvPr/>
        </p:nvSpPr>
        <p:spPr>
          <a:xfrm rot="445392">
            <a:off x="5546331" y="2633317"/>
            <a:ext cx="4656822" cy="2861693"/>
          </a:xfrm>
          <a:prstGeom prst="rect">
            <a:avLst/>
          </a:prstGeom>
          <a:blipFill dpi="0" rotWithShape="1">
            <a:blip r:embed="rId7"/>
            <a:srcRect/>
            <a:stretch>
              <a:fillRect/>
            </a:stretch>
          </a:blipFill>
          <a:ln>
            <a:noFill/>
          </a:ln>
          <a:effectLst>
            <a:outerShdw blurRad="50800" dist="1524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Tm="2972">
        <p14:doors dir="vert"/>
      </p:transition>
    </mc:Choice>
    <mc:Fallback xmlns="">
      <p:transition spd="slow" advTm="29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6" presetClass="entr" presetSubtype="2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arn(inVertical)">
                                      <p:cBhvr>
                                        <p:cTn id="16"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9" name="组合 8"/>
          <p:cNvGrpSpPr/>
          <p:nvPr/>
        </p:nvGrpSpPr>
        <p:grpSpPr>
          <a:xfrm>
            <a:off x="5954980" y="1888125"/>
            <a:ext cx="4679248" cy="3464340"/>
            <a:chOff x="6220893" y="1742935"/>
            <a:chExt cx="4852269" cy="4093808"/>
          </a:xfrm>
        </p:grpSpPr>
        <p:sp>
          <p:nvSpPr>
            <p:cNvPr id="10" name="矩形 9"/>
            <p:cNvSpPr/>
            <p:nvPr/>
          </p:nvSpPr>
          <p:spPr>
            <a:xfrm>
              <a:off x="6220893" y="1742935"/>
              <a:ext cx="4852269" cy="4093808"/>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11" name="矩形 7"/>
            <p:cNvSpPr>
              <a:spLocks noChangeArrowheads="1"/>
            </p:cNvSpPr>
            <p:nvPr/>
          </p:nvSpPr>
          <p:spPr bwMode="auto">
            <a:xfrm>
              <a:off x="6507288" y="1886253"/>
              <a:ext cx="4279062" cy="3808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三、各教学楼管理人员必须于楼层明显处悬挂（紧急逃生路线），并时常维护防火避难措施</a:t>
              </a:r>
            </a:p>
            <a:p>
              <a:pPr>
                <a:lnSpc>
                  <a:spcPts val="2035"/>
                </a:lnSpc>
              </a:pPr>
              <a:endParaRPr dirty="0">
                <a:solidFill>
                  <a:schemeClr val="tx1">
                    <a:lumMod val="75000"/>
                    <a:lumOff val="25000"/>
                  </a:schemeClr>
                </a:solidFill>
                <a:latin typeface="微软雅黑" panose="020B0503020204020204" charset="-122"/>
                <a:ea typeface="微软雅黑" panose="020B0503020204020204" charset="-122"/>
              </a:endParaRPr>
            </a:p>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四、进入公共场所消费时应先观察安全门、楼梯及各种防火避难措施、消防设备之位置所在</a:t>
              </a:r>
            </a:p>
            <a:p>
              <a:pPr>
                <a:lnSpc>
                  <a:spcPts val="2035"/>
                </a:lnSpc>
              </a:pPr>
              <a:endParaRPr dirty="0">
                <a:solidFill>
                  <a:schemeClr val="tx1">
                    <a:lumMod val="75000"/>
                    <a:lumOff val="25000"/>
                  </a:schemeClr>
                </a:solidFill>
                <a:latin typeface="微软雅黑" panose="020B0503020204020204" charset="-122"/>
                <a:ea typeface="微软雅黑" panose="020B0503020204020204" charset="-122"/>
              </a:endParaRPr>
            </a:p>
            <a:p>
              <a:pPr>
                <a:lnSpc>
                  <a:spcPts val="2035"/>
                </a:lnSpc>
              </a:pPr>
              <a:r>
                <a:rPr dirty="0">
                  <a:solidFill>
                    <a:schemeClr val="tx1">
                      <a:lumMod val="75000"/>
                      <a:lumOff val="25000"/>
                    </a:schemeClr>
                  </a:solidFill>
                  <a:latin typeface="微软雅黑" panose="020B0503020204020204" charset="-122"/>
                  <a:ea typeface="微软雅黑" panose="020B0503020204020204" charset="-122"/>
                </a:rPr>
                <a:t>五、高楼安全门梯及通道，应经常保持畅通，不得任意封闭、加锁或堵塞，安全门装置自动锁并能自动关闭，室内梯道内不宜铺设易燃性地毯。</a:t>
              </a:r>
            </a:p>
          </p:txBody>
        </p:sp>
      </p:grpSp>
      <p:sp>
        <p:nvSpPr>
          <p:cNvPr id="13" name="矩形 12"/>
          <p:cNvSpPr/>
          <p:nvPr/>
        </p:nvSpPr>
        <p:spPr>
          <a:xfrm>
            <a:off x="1050930" y="1778184"/>
            <a:ext cx="4455261" cy="2717344"/>
          </a:xfrm>
          <a:prstGeom prst="rect">
            <a:avLst/>
          </a:prstGeom>
          <a:blipFill dpi="0" rotWithShape="1">
            <a:blip r:embed="rId5">
              <a:extLst>
                <a:ext uri="{BEBA8EAE-BF5A-486C-A8C5-ECC9F3942E4B}">
                  <a14:imgProps xmlns:a14="http://schemas.microsoft.com/office/drawing/2010/main">
                    <a14:imgLayer r:embed="rId6">
                      <a14:imgEffect>
                        <a14:brightnessContrast bright="22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14" name="TextBox 5"/>
          <p:cNvSpPr txBox="1"/>
          <p:nvPr/>
        </p:nvSpPr>
        <p:spPr>
          <a:xfrm>
            <a:off x="1006315" y="4685584"/>
            <a:ext cx="4499876" cy="873760"/>
          </a:xfrm>
          <a:prstGeom prst="rect">
            <a:avLst/>
          </a:prstGeom>
          <a:noFill/>
        </p:spPr>
        <p:txBody>
          <a:bodyPr wrap="square" rtlCol="0">
            <a:spAutoFit/>
          </a:bodyPr>
          <a:lstStyle/>
          <a:p>
            <a:pPr>
              <a:lnSpc>
                <a:spcPts val="2035"/>
              </a:lnSpc>
            </a:pPr>
            <a:r>
              <a:rPr lang="zh-CN" altLang="en-US" sz="1200" dirty="0">
                <a:solidFill>
                  <a:schemeClr val="tx1">
                    <a:lumMod val="75000"/>
                    <a:lumOff val="25000"/>
                  </a:schemeClr>
                </a:solidFill>
                <a:latin typeface="微软雅黑" panose="020B0503020204020204" charset="-122"/>
                <a:ea typeface="微软雅黑" panose="020B0503020204020204" charset="-122"/>
              </a:rPr>
              <a:t> 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 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点击添加文字，点击添加文字，点击添加文字点击添加文字</a:t>
            </a:r>
            <a:r>
              <a:rPr lang="en-US" altLang="zh-CN" sz="1200" dirty="0">
                <a:solidFill>
                  <a:schemeClr val="tx1">
                    <a:lumMod val="75000"/>
                    <a:lumOff val="25000"/>
                  </a:schemeClr>
                </a:solidFill>
                <a:latin typeface="微软雅黑" panose="020B0503020204020204" charset="-122"/>
                <a:ea typeface="微软雅黑" panose="020B0503020204020204" charset="-122"/>
              </a:rPr>
              <a:t>,</a:t>
            </a:r>
            <a:r>
              <a:rPr lang="zh-CN" altLang="en-US" sz="1200" dirty="0">
                <a:solidFill>
                  <a:schemeClr val="tx1">
                    <a:lumMod val="75000"/>
                    <a:lumOff val="25000"/>
                  </a:schemeClr>
                </a:solidFill>
                <a:latin typeface="微软雅黑" panose="020B0503020204020204" charset="-122"/>
                <a:ea typeface="微软雅黑" panose="020B0503020204020204" charset="-122"/>
              </a:rPr>
              <a:t>点击添加文字，</a:t>
            </a:r>
            <a:endParaRPr lang="zh-CN" altLang="en-US" sz="1200" dirty="0">
              <a:solidFill>
                <a:schemeClr val="tx1">
                  <a:lumMod val="75000"/>
                  <a:lumOff val="25000"/>
                </a:schemeClr>
              </a:solidFill>
              <a:latin typeface="微软雅黑" panose="020B0503020204020204" charset="-122"/>
              <a:ea typeface="微软雅黑" panose="020B0503020204020204" charset="-122"/>
              <a:cs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Tm="2632">
        <p14:doors dir="vert"/>
      </p:transition>
    </mc:Choice>
    <mc:Fallback xmlns="">
      <p:transition spd="slow" advTm="26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outVertical)">
                                      <p:cBhvr>
                                        <p:cTn id="13" dur="750"/>
                                        <p:tgtEl>
                                          <p:spTgt spid="13"/>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FF0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altLang="zh-CN" sz="3400" b="1" i="1" dirty="0">
                  <a:solidFill>
                    <a:schemeClr val="bg1"/>
                  </a:solidFill>
                  <a:latin typeface="微软雅黑" panose="020B0503020204020204" charset="-122"/>
                  <a:ea typeface="微软雅黑" panose="020B0503020204020204" charset="-122"/>
                </a:rPr>
                <a:t>1</a:t>
              </a:r>
              <a:endParaRPr lang="zh-CN" altLang="en-US" sz="3400" b="1" i="1" dirty="0">
                <a:solidFill>
                  <a:schemeClr val="bg1"/>
                </a:solidFill>
                <a:latin typeface="微软雅黑" panose="020B0503020204020204" charset="-122"/>
                <a:ea typeface="微软雅黑" panose="020B0503020204020204" charset="-122"/>
              </a:endParaRPr>
            </a:p>
          </p:txBody>
        </p:sp>
      </p:grpSp>
      <p:sp>
        <p:nvSpPr>
          <p:cNvPr id="3" name="TextBox 15"/>
          <p:cNvSpPr txBox="1"/>
          <p:nvPr/>
        </p:nvSpPr>
        <p:spPr>
          <a:xfrm>
            <a:off x="4105910" y="2499360"/>
            <a:ext cx="2629535" cy="927100"/>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火灾袭来时要迅速逃生，不要贪恋财物</a:t>
            </a:r>
          </a:p>
        </p:txBody>
      </p:sp>
      <p:grpSp>
        <p:nvGrpSpPr>
          <p:cNvPr id="8" name="组合 7"/>
          <p:cNvGrpSpPr/>
          <p:nvPr/>
        </p:nvGrpSpPr>
        <p:grpSpPr>
          <a:xfrm>
            <a:off x="7084645" y="3016825"/>
            <a:ext cx="1129195" cy="735467"/>
            <a:chOff x="1341549" y="971997"/>
            <a:chExt cx="1033906" cy="733425"/>
          </a:xfrm>
        </p:grpSpPr>
        <p:sp>
          <p:nvSpPr>
            <p:cNvPr id="9" name="椭圆 8"/>
            <p:cNvSpPr/>
            <p:nvPr/>
          </p:nvSpPr>
          <p:spPr>
            <a:xfrm>
              <a:off x="1341549" y="971997"/>
              <a:ext cx="733425" cy="733425"/>
            </a:xfrm>
            <a:prstGeom prst="ellipse">
              <a:avLst/>
            </a:prstGeom>
            <a:solidFill>
              <a:srgbClr val="FFC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2</a:t>
              </a:r>
            </a:p>
          </p:txBody>
        </p:sp>
      </p:grpSp>
      <p:sp>
        <p:nvSpPr>
          <p:cNvPr id="11" name="TextBox 15"/>
          <p:cNvSpPr txBox="1"/>
          <p:nvPr/>
        </p:nvSpPr>
        <p:spPr>
          <a:xfrm>
            <a:off x="3977640" y="3727450"/>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家庭成员平时就要了解掌握火灾逃生基本方法，熟悉几条逃生路线</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429">
        <p14:doors dir="vert"/>
      </p:transition>
    </mc:Choice>
    <mc:Fallback xmlns="">
      <p:transition spd="slow" advTm="44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92D05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3</a:t>
              </a:r>
            </a:p>
          </p:txBody>
        </p:sp>
      </p:grpSp>
      <p:sp>
        <p:nvSpPr>
          <p:cNvPr id="3" name="TextBox 15"/>
          <p:cNvSpPr txBox="1"/>
          <p:nvPr/>
        </p:nvSpPr>
        <p:spPr>
          <a:xfrm>
            <a:off x="4105910" y="2499360"/>
            <a:ext cx="3126105" cy="1343025"/>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收到火势威胁时，要当机立断披上浸湿的衣物、被褥等向安全出口方向冲去出去。</a:t>
            </a:r>
          </a:p>
        </p:txBody>
      </p:sp>
      <p:grpSp>
        <p:nvGrpSpPr>
          <p:cNvPr id="8" name="组合 7"/>
          <p:cNvGrpSpPr/>
          <p:nvPr/>
        </p:nvGrpSpPr>
        <p:grpSpPr>
          <a:xfrm>
            <a:off x="7084645" y="3769300"/>
            <a:ext cx="1129195" cy="735467"/>
            <a:chOff x="1341549" y="971997"/>
            <a:chExt cx="1033906" cy="733425"/>
          </a:xfrm>
        </p:grpSpPr>
        <p:sp>
          <p:nvSpPr>
            <p:cNvPr id="9" name="椭圆 8"/>
            <p:cNvSpPr/>
            <p:nvPr/>
          </p:nvSpPr>
          <p:spPr>
            <a:xfrm>
              <a:off x="1341549" y="971997"/>
              <a:ext cx="733425" cy="733425"/>
            </a:xfrm>
            <a:prstGeom prst="ellipse">
              <a:avLst/>
            </a:prstGeom>
            <a:solidFill>
              <a:srgbClr val="00B0F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4</a:t>
              </a:r>
            </a:p>
          </p:txBody>
        </p:sp>
      </p:grpSp>
      <p:sp>
        <p:nvSpPr>
          <p:cNvPr id="11" name="TextBox 15"/>
          <p:cNvSpPr txBox="1"/>
          <p:nvPr/>
        </p:nvSpPr>
        <p:spPr>
          <a:xfrm>
            <a:off x="3977640" y="4479925"/>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穿过浓烟逃生时，要尽量使身体贴近地面，并用湿毛巾捂住口鼻。</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332">
        <p14:doors dir="vert"/>
      </p:transition>
    </mc:Choice>
    <mc:Fallback xmlns="">
      <p:transition spd="slow" advTm="43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FF0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5</a:t>
              </a:r>
            </a:p>
          </p:txBody>
        </p:sp>
      </p:grpSp>
      <p:sp>
        <p:nvSpPr>
          <p:cNvPr id="3" name="TextBox 15"/>
          <p:cNvSpPr txBox="1"/>
          <p:nvPr/>
        </p:nvSpPr>
        <p:spPr>
          <a:xfrm>
            <a:off x="4105910" y="2499360"/>
            <a:ext cx="3704590" cy="1343025"/>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收到火势威胁时，要当机立断披上浸湿的衣物、被褥等向安全出口方向冲去出去。</a:t>
            </a:r>
          </a:p>
        </p:txBody>
      </p:sp>
      <p:grpSp>
        <p:nvGrpSpPr>
          <p:cNvPr id="8" name="组合 7"/>
          <p:cNvGrpSpPr/>
          <p:nvPr/>
        </p:nvGrpSpPr>
        <p:grpSpPr>
          <a:xfrm>
            <a:off x="7252285" y="3766760"/>
            <a:ext cx="1129195" cy="735467"/>
            <a:chOff x="1341549" y="971997"/>
            <a:chExt cx="1033906" cy="733425"/>
          </a:xfrm>
        </p:grpSpPr>
        <p:sp>
          <p:nvSpPr>
            <p:cNvPr id="9" name="椭圆 8"/>
            <p:cNvSpPr/>
            <p:nvPr/>
          </p:nvSpPr>
          <p:spPr>
            <a:xfrm>
              <a:off x="1341549" y="971997"/>
              <a:ext cx="733425" cy="733425"/>
            </a:xfrm>
            <a:prstGeom prst="ellipse">
              <a:avLst/>
            </a:prstGeom>
            <a:solidFill>
              <a:srgbClr val="FFC00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6</a:t>
              </a:r>
            </a:p>
          </p:txBody>
        </p:sp>
      </p:grpSp>
      <p:sp>
        <p:nvSpPr>
          <p:cNvPr id="11" name="TextBox 15"/>
          <p:cNvSpPr txBox="1"/>
          <p:nvPr/>
        </p:nvSpPr>
        <p:spPr>
          <a:xfrm>
            <a:off x="4145280" y="4477385"/>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穿过浓烟逃生时，要尽量使身体贴近地面，并用湿毛巾捂住口鼻。</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520">
        <p14:doors dir="vert"/>
      </p:transition>
    </mc:Choice>
    <mc:Fallback xmlns="">
      <p:transition spd="slow" advTm="4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防火灾</a:t>
            </a:r>
          </a:p>
        </p:txBody>
      </p:sp>
      <p:grpSp>
        <p:nvGrpSpPr>
          <p:cNvPr id="7" name="组合 6"/>
          <p:cNvGrpSpPr/>
          <p:nvPr/>
        </p:nvGrpSpPr>
        <p:grpSpPr>
          <a:xfrm>
            <a:off x="4000450" y="1763970"/>
            <a:ext cx="1129195" cy="735467"/>
            <a:chOff x="1341549" y="971997"/>
            <a:chExt cx="1033906" cy="733425"/>
          </a:xfrm>
        </p:grpSpPr>
        <p:sp>
          <p:nvSpPr>
            <p:cNvPr id="18" name="椭圆 17"/>
            <p:cNvSpPr/>
            <p:nvPr/>
          </p:nvSpPr>
          <p:spPr>
            <a:xfrm>
              <a:off x="1341549" y="971997"/>
              <a:ext cx="733425" cy="733425"/>
            </a:xfrm>
            <a:prstGeom prst="ellipse">
              <a:avLst/>
            </a:prstGeom>
            <a:solidFill>
              <a:srgbClr val="92D05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9"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7</a:t>
              </a:r>
            </a:p>
          </p:txBody>
        </p:sp>
      </p:grpSp>
      <p:sp>
        <p:nvSpPr>
          <p:cNvPr id="3" name="TextBox 15"/>
          <p:cNvSpPr txBox="1"/>
          <p:nvPr/>
        </p:nvSpPr>
        <p:spPr>
          <a:xfrm>
            <a:off x="4105910" y="2499360"/>
            <a:ext cx="3321685" cy="1343025"/>
          </a:xfrm>
          <a:prstGeom prst="rect">
            <a:avLst/>
          </a:prstGeom>
          <a:noFill/>
        </p:spPr>
        <p:txBody>
          <a:bodyPr wrap="square" lIns="96762" tIns="48381" rIns="96762" bIns="48381" rtlCol="0">
            <a:spAutoFit/>
          </a:bodyPr>
          <a:lstStyle/>
          <a:p>
            <a:pP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收到火势威胁时，要当机立断披上浸湿的衣物、被褥等向安全出口方向冲去出去。</a:t>
            </a:r>
          </a:p>
        </p:txBody>
      </p:sp>
      <p:grpSp>
        <p:nvGrpSpPr>
          <p:cNvPr id="8" name="组合 7"/>
          <p:cNvGrpSpPr/>
          <p:nvPr/>
        </p:nvGrpSpPr>
        <p:grpSpPr>
          <a:xfrm>
            <a:off x="7084645" y="3641030"/>
            <a:ext cx="1129195" cy="735467"/>
            <a:chOff x="1341549" y="971997"/>
            <a:chExt cx="1033906" cy="733425"/>
          </a:xfrm>
        </p:grpSpPr>
        <p:sp>
          <p:nvSpPr>
            <p:cNvPr id="9" name="椭圆 8"/>
            <p:cNvSpPr/>
            <p:nvPr/>
          </p:nvSpPr>
          <p:spPr>
            <a:xfrm>
              <a:off x="1341549" y="971997"/>
              <a:ext cx="733425" cy="733425"/>
            </a:xfrm>
            <a:prstGeom prst="ellipse">
              <a:avLst/>
            </a:prstGeom>
            <a:solidFill>
              <a:srgbClr val="00B0F0"/>
            </a:solid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0" name="TextBox 18"/>
            <p:cNvSpPr txBox="1"/>
            <p:nvPr/>
          </p:nvSpPr>
          <p:spPr>
            <a:xfrm flipH="1">
              <a:off x="1476401" y="1068240"/>
              <a:ext cx="899054" cy="612340"/>
            </a:xfrm>
            <a:prstGeom prst="rect">
              <a:avLst/>
            </a:prstGeom>
            <a:noFill/>
          </p:spPr>
          <p:txBody>
            <a:bodyPr wrap="square" rtlCol="0">
              <a:spAutoFit/>
            </a:bodyPr>
            <a:lstStyle/>
            <a:p>
              <a:r>
                <a:rPr lang="en-US" sz="3400" b="1" i="1" dirty="0">
                  <a:solidFill>
                    <a:schemeClr val="bg1"/>
                  </a:solidFill>
                  <a:latin typeface="微软雅黑" panose="020B0503020204020204" charset="-122"/>
                  <a:ea typeface="微软雅黑" panose="020B0503020204020204" charset="-122"/>
                </a:rPr>
                <a:t>8</a:t>
              </a:r>
            </a:p>
          </p:txBody>
        </p:sp>
      </p:grpSp>
      <p:sp>
        <p:nvSpPr>
          <p:cNvPr id="11" name="TextBox 15"/>
          <p:cNvSpPr txBox="1"/>
          <p:nvPr/>
        </p:nvSpPr>
        <p:spPr>
          <a:xfrm>
            <a:off x="3977640" y="4351655"/>
            <a:ext cx="4044315" cy="927100"/>
          </a:xfrm>
          <a:prstGeom prst="rect">
            <a:avLst/>
          </a:prstGeom>
          <a:noFill/>
        </p:spPr>
        <p:txBody>
          <a:bodyPr wrap="square" lIns="96762" tIns="48381" rIns="96762" bIns="48381" rtlCol="0">
            <a:spAutoFit/>
          </a:bodyPr>
          <a:lstStyle/>
          <a:p>
            <a:pPr algn="r">
              <a:lnSpc>
                <a:spcPct val="150000"/>
              </a:lnSpc>
            </a:pPr>
            <a:r>
              <a:rPr lang="zh-CN" altLang="en-US" b="1" dirty="0">
                <a:solidFill>
                  <a:schemeClr val="tx1">
                    <a:lumMod val="65000"/>
                    <a:lumOff val="35000"/>
                  </a:schemeClr>
                </a:solidFill>
                <a:latin typeface="微软雅黑" panose="020B0503020204020204" charset="-122"/>
                <a:ea typeface="微软雅黑" panose="020B0503020204020204" charset="-122"/>
              </a:rPr>
              <a:t>穿过浓烟逃生时，要尽量使身体贴近地面，并用湿毛巾捂住口鼻。</a:t>
            </a:r>
          </a:p>
        </p:txBody>
      </p:sp>
      <p:sp>
        <p:nvSpPr>
          <p:cNvPr id="13" name="对角圆角矩形 12"/>
          <p:cNvSpPr/>
          <p:nvPr/>
        </p:nvSpPr>
        <p:spPr>
          <a:xfrm>
            <a:off x="1323340" y="1636395"/>
            <a:ext cx="2614295" cy="3054985"/>
          </a:xfrm>
          <a:prstGeom prst="round2DiagRect">
            <a:avLst/>
          </a:prstGeom>
          <a:blipFill rotWithShape="1">
            <a:blip r:embed="rId5"/>
            <a:stretch>
              <a:fillRect/>
            </a:stretch>
          </a:blipFill>
          <a:ln w="63500">
            <a:solidFill>
              <a:srgbClr val="92D05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对角圆角矩形 13"/>
          <p:cNvSpPr/>
          <p:nvPr/>
        </p:nvSpPr>
        <p:spPr>
          <a:xfrm>
            <a:off x="8213725" y="2346960"/>
            <a:ext cx="2614295" cy="3054985"/>
          </a:xfrm>
          <a:prstGeom prst="round2DiagRect">
            <a:avLst/>
          </a:prstGeom>
          <a:blipFill rotWithShape="1">
            <a:blip r:embed="rId6"/>
            <a:stretch>
              <a:fillRect/>
            </a:stretch>
          </a:blipFill>
          <a:ln w="635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Tm="4367">
        <p14:doors dir="vert"/>
      </p:transition>
    </mc:Choice>
    <mc:Fallback xmlns="">
      <p:transition spd="slow" advTm="43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up)">
                                      <p:cBhvr>
                                        <p:cTn id="24" dur="1000"/>
                                        <p:tgtEl>
                                          <p:spTgt spid="3">
                                            <p:txEl>
                                              <p:pRg st="0" end="0"/>
                                            </p:txEl>
                                          </p:spTgt>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wipe(up)">
                                      <p:cBhvr>
                                        <p:cTn id="34" dur="1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build="p"/>
      <p:bldP spid="13" grpId="0" bldLvl="0" animBg="1"/>
      <p:bldP spid="14"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02</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4887727" y="2876901"/>
            <a:ext cx="2416170"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防溺水</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534">
        <p14:doors dir="vert"/>
      </p:transition>
    </mc:Choice>
    <mc:Fallback xmlns="">
      <p:transition spd="slow" advTm="35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016753" y="98520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防溺水</a:t>
            </a:r>
          </a:p>
        </p:txBody>
      </p:sp>
      <p:grpSp>
        <p:nvGrpSpPr>
          <p:cNvPr id="18" name="组合 15"/>
          <p:cNvGrpSpPr/>
          <p:nvPr/>
        </p:nvGrpSpPr>
        <p:grpSpPr bwMode="auto">
          <a:xfrm>
            <a:off x="1920836" y="2148521"/>
            <a:ext cx="2358039" cy="1212971"/>
            <a:chOff x="0" y="0"/>
            <a:chExt cx="2358517" cy="1213667"/>
          </a:xfrm>
        </p:grpSpPr>
        <p:sp>
          <p:nvSpPr>
            <p:cNvPr id="19" name="矩形 127"/>
            <p:cNvSpPr>
              <a:spLocks noChangeArrowheads="1"/>
            </p:cNvSpPr>
            <p:nvPr/>
          </p:nvSpPr>
          <p:spPr bwMode="auto">
            <a:xfrm>
              <a:off x="0" y="476009"/>
              <a:ext cx="2358517" cy="737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不到有溺水危险地等游泳戏水、玩耍打闹、清洗衣物、打捞物品等。</a:t>
              </a:r>
            </a:p>
          </p:txBody>
        </p:sp>
        <p:grpSp>
          <p:nvGrpSpPr>
            <p:cNvPr id="20" name="组合 11"/>
            <p:cNvGrpSpPr/>
            <p:nvPr/>
          </p:nvGrpSpPr>
          <p:grpSpPr bwMode="auto">
            <a:xfrm>
              <a:off x="33757" y="0"/>
              <a:ext cx="1854752" cy="425446"/>
              <a:chOff x="0" y="0"/>
              <a:chExt cx="1854752" cy="425446"/>
            </a:xfrm>
          </p:grpSpPr>
          <p:grpSp>
            <p:nvGrpSpPr>
              <p:cNvPr id="21" name="组合 79"/>
              <p:cNvGrpSpPr/>
              <p:nvPr/>
            </p:nvGrpSpPr>
            <p:grpSpPr bwMode="auto">
              <a:xfrm>
                <a:off x="0" y="0"/>
                <a:ext cx="422357" cy="422357"/>
                <a:chOff x="0" y="0"/>
                <a:chExt cx="612620" cy="612620"/>
              </a:xfrm>
            </p:grpSpPr>
            <p:sp>
              <p:nvSpPr>
                <p:cNvPr id="23" name="椭圆 82"/>
                <p:cNvSpPr>
                  <a:spLocks noChangeArrowheads="1"/>
                </p:cNvSpPr>
                <p:nvPr/>
              </p:nvSpPr>
              <p:spPr bwMode="auto">
                <a:xfrm>
                  <a:off x="0" y="0"/>
                  <a:ext cx="612620" cy="612620"/>
                </a:xfrm>
                <a:prstGeom prst="ellipse">
                  <a:avLst/>
                </a:prstGeom>
                <a:solidFill>
                  <a:srgbClr val="FF00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24" name="组合 83"/>
                <p:cNvGrpSpPr/>
                <p:nvPr/>
              </p:nvGrpSpPr>
              <p:grpSpPr bwMode="auto">
                <a:xfrm>
                  <a:off x="146814" y="146814"/>
                  <a:ext cx="318993" cy="318993"/>
                  <a:chOff x="0" y="0"/>
                  <a:chExt cx="479425" cy="479425"/>
                </a:xfrm>
              </p:grpSpPr>
              <p:sp>
                <p:nvSpPr>
                  <p:cNvPr id="25" name="Freeform 7"/>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6" name="Freeform 8"/>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7" name="Freeform 9"/>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8" name="Rectangle 10"/>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9" name="Rectangle 11"/>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0" name="Rectangle 12"/>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sp>
            <p:nvSpPr>
              <p:cNvPr id="22" name="矩形 128"/>
              <p:cNvSpPr>
                <a:spLocks noChangeArrowheads="1"/>
              </p:cNvSpPr>
              <p:nvPr/>
            </p:nvSpPr>
            <p:spPr bwMode="auto">
              <a:xfrm>
                <a:off x="426901" y="88068"/>
                <a:ext cx="1427851" cy="33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01</a:t>
                </a:r>
              </a:p>
            </p:txBody>
          </p:sp>
        </p:grpSp>
      </p:grpSp>
      <p:grpSp>
        <p:nvGrpSpPr>
          <p:cNvPr id="31" name="组合 16"/>
          <p:cNvGrpSpPr/>
          <p:nvPr/>
        </p:nvGrpSpPr>
        <p:grpSpPr bwMode="auto">
          <a:xfrm>
            <a:off x="4753587" y="2148521"/>
            <a:ext cx="2359626" cy="1212971"/>
            <a:chOff x="0" y="0"/>
            <a:chExt cx="2358517" cy="1213668"/>
          </a:xfrm>
        </p:grpSpPr>
        <p:sp>
          <p:nvSpPr>
            <p:cNvPr id="32" name="矩形 130"/>
            <p:cNvSpPr>
              <a:spLocks noChangeArrowheads="1"/>
            </p:cNvSpPr>
            <p:nvPr/>
          </p:nvSpPr>
          <p:spPr bwMode="auto">
            <a:xfrm>
              <a:off x="0" y="476009"/>
              <a:ext cx="2358517" cy="737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游泳前要做好准备活动，下水时尽可能携带救生圈，以确保安全。</a:t>
              </a:r>
            </a:p>
          </p:txBody>
        </p:sp>
        <p:sp>
          <p:nvSpPr>
            <p:cNvPr id="33" name="椭圆 134"/>
            <p:cNvSpPr>
              <a:spLocks noChangeArrowheads="1"/>
            </p:cNvSpPr>
            <p:nvPr/>
          </p:nvSpPr>
          <p:spPr bwMode="auto">
            <a:xfrm>
              <a:off x="33757" y="0"/>
              <a:ext cx="422357" cy="422357"/>
            </a:xfrm>
            <a:prstGeom prst="ellipse">
              <a:avLst/>
            </a:prstGeom>
            <a:solidFill>
              <a:srgbClr val="00B0F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4" name="矩形 133"/>
            <p:cNvSpPr>
              <a:spLocks noChangeArrowheads="1"/>
            </p:cNvSpPr>
            <p:nvPr/>
          </p:nvSpPr>
          <p:spPr bwMode="auto">
            <a:xfrm>
              <a:off x="460658" y="88068"/>
              <a:ext cx="1427851" cy="337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03</a:t>
              </a:r>
            </a:p>
          </p:txBody>
        </p:sp>
        <p:grpSp>
          <p:nvGrpSpPr>
            <p:cNvPr id="35" name="组合 14"/>
            <p:cNvGrpSpPr/>
            <p:nvPr/>
          </p:nvGrpSpPr>
          <p:grpSpPr bwMode="auto">
            <a:xfrm>
              <a:off x="134973" y="141998"/>
              <a:ext cx="219923" cy="151470"/>
              <a:chOff x="0" y="0"/>
              <a:chExt cx="219923" cy="151470"/>
            </a:xfrm>
          </p:grpSpPr>
          <p:sp>
            <p:nvSpPr>
              <p:cNvPr id="36" name="Rectangle 27"/>
              <p:cNvSpPr>
                <a:spLocks noChangeArrowheads="1"/>
              </p:cNvSpPr>
              <p:nvPr/>
            </p:nvSpPr>
            <p:spPr bwMode="auto">
              <a:xfrm>
                <a:off x="40780"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7" name="Rectangle 28"/>
              <p:cNvSpPr>
                <a:spLocks noChangeArrowheads="1"/>
              </p:cNvSpPr>
              <p:nvPr/>
            </p:nvSpPr>
            <p:spPr bwMode="auto">
              <a:xfrm>
                <a:off x="82289"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8" name="Rectangle 29"/>
              <p:cNvSpPr>
                <a:spLocks noChangeArrowheads="1"/>
              </p:cNvSpPr>
              <p:nvPr/>
            </p:nvSpPr>
            <p:spPr bwMode="auto">
              <a:xfrm>
                <a:off x="123798" y="61899"/>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9" name="Rectangle 30"/>
              <p:cNvSpPr>
                <a:spLocks noChangeArrowheads="1"/>
              </p:cNvSpPr>
              <p:nvPr/>
            </p:nvSpPr>
            <p:spPr bwMode="auto">
              <a:xfrm>
                <a:off x="165307" y="61899"/>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0" name="Rectangle 31"/>
              <p:cNvSpPr>
                <a:spLocks noChangeArrowheads="1"/>
              </p:cNvSpPr>
              <p:nvPr/>
            </p:nvSpPr>
            <p:spPr bwMode="auto">
              <a:xfrm>
                <a:off x="40780"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1" name="Rectangle 32"/>
              <p:cNvSpPr>
                <a:spLocks noChangeArrowheads="1"/>
              </p:cNvSpPr>
              <p:nvPr/>
            </p:nvSpPr>
            <p:spPr bwMode="auto">
              <a:xfrm>
                <a:off x="82289"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2" name="Rectangle 33"/>
              <p:cNvSpPr>
                <a:spLocks noChangeArrowheads="1"/>
              </p:cNvSpPr>
              <p:nvPr/>
            </p:nvSpPr>
            <p:spPr bwMode="auto">
              <a:xfrm>
                <a:off x="123798" y="3422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3" name="Rectangle 34"/>
              <p:cNvSpPr>
                <a:spLocks noChangeArrowheads="1"/>
              </p:cNvSpPr>
              <p:nvPr/>
            </p:nvSpPr>
            <p:spPr bwMode="auto">
              <a:xfrm>
                <a:off x="165307" y="3422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4" name="Rectangle 35"/>
              <p:cNvSpPr>
                <a:spLocks noChangeArrowheads="1"/>
              </p:cNvSpPr>
              <p:nvPr/>
            </p:nvSpPr>
            <p:spPr bwMode="auto">
              <a:xfrm>
                <a:off x="54617" y="103407"/>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5" name="Freeform 36"/>
              <p:cNvSpPr>
                <a:spLocks noChangeArrowheads="1"/>
              </p:cNvSpPr>
              <p:nvPr/>
            </p:nvSpPr>
            <p:spPr bwMode="auto">
              <a:xfrm>
                <a:off x="0" y="0"/>
                <a:ext cx="219923" cy="151470"/>
              </a:xfrm>
              <a:custGeom>
                <a:avLst/>
                <a:gdLst>
                  <a:gd name="T0" fmla="*/ 160152735 w 302"/>
                  <a:gd name="T1" fmla="*/ 110303658 h 208"/>
                  <a:gd name="T2" fmla="*/ 0 w 302"/>
                  <a:gd name="T3" fmla="*/ 110303658 h 208"/>
                  <a:gd name="T4" fmla="*/ 0 w 302"/>
                  <a:gd name="T5" fmla="*/ 14848429 h 208"/>
                  <a:gd name="T6" fmla="*/ 10075678 w 302"/>
                  <a:gd name="T7" fmla="*/ 14848429 h 208"/>
                  <a:gd name="T8" fmla="*/ 10075678 w 302"/>
                  <a:gd name="T9" fmla="*/ 100227990 h 208"/>
                  <a:gd name="T10" fmla="*/ 150077057 w 302"/>
                  <a:gd name="T11" fmla="*/ 100227990 h 208"/>
                  <a:gd name="T12" fmla="*/ 150077057 w 302"/>
                  <a:gd name="T13" fmla="*/ 10075668 h 208"/>
                  <a:gd name="T14" fmla="*/ 0 w 302"/>
                  <a:gd name="T15" fmla="*/ 10075668 h 208"/>
                  <a:gd name="T16" fmla="*/ 0 w 302"/>
                  <a:gd name="T17" fmla="*/ 0 h 208"/>
                  <a:gd name="T18" fmla="*/ 160152735 w 302"/>
                  <a:gd name="T19" fmla="*/ 0 h 208"/>
                  <a:gd name="T20" fmla="*/ 160152735 w 302"/>
                  <a:gd name="T21" fmla="*/ 110303658 h 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208"/>
                  <a:gd name="T35" fmla="*/ 302 w 302"/>
                  <a:gd name="T36" fmla="*/ 208 h 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46" name="组合 18"/>
          <p:cNvGrpSpPr/>
          <p:nvPr/>
        </p:nvGrpSpPr>
        <p:grpSpPr bwMode="auto">
          <a:xfrm>
            <a:off x="1920836" y="3705350"/>
            <a:ext cx="2358039" cy="998271"/>
            <a:chOff x="0" y="0"/>
            <a:chExt cx="2358517" cy="997659"/>
          </a:xfrm>
        </p:grpSpPr>
        <p:sp>
          <p:nvSpPr>
            <p:cNvPr id="47" name="矩形 142"/>
            <p:cNvSpPr>
              <a:spLocks noChangeArrowheads="1"/>
            </p:cNvSpPr>
            <p:nvPr/>
          </p:nvSpPr>
          <p:spPr bwMode="auto">
            <a:xfrm>
              <a:off x="0" y="476009"/>
              <a:ext cx="2358517" cy="52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上学、放学路上不得下水游泳。</a:t>
              </a:r>
            </a:p>
          </p:txBody>
        </p:sp>
        <p:sp>
          <p:nvSpPr>
            <p:cNvPr id="48" name="椭圆 146"/>
            <p:cNvSpPr>
              <a:spLocks noChangeArrowheads="1"/>
            </p:cNvSpPr>
            <p:nvPr/>
          </p:nvSpPr>
          <p:spPr bwMode="auto">
            <a:xfrm>
              <a:off x="33757" y="0"/>
              <a:ext cx="422357" cy="422357"/>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49" name="矩形 145"/>
            <p:cNvSpPr>
              <a:spLocks noChangeArrowheads="1"/>
            </p:cNvSpPr>
            <p:nvPr/>
          </p:nvSpPr>
          <p:spPr bwMode="auto">
            <a:xfrm>
              <a:off x="460658" y="88068"/>
              <a:ext cx="1427851" cy="3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02</a:t>
              </a:r>
            </a:p>
          </p:txBody>
        </p:sp>
        <p:grpSp>
          <p:nvGrpSpPr>
            <p:cNvPr id="50" name="组合 118"/>
            <p:cNvGrpSpPr/>
            <p:nvPr/>
          </p:nvGrpSpPr>
          <p:grpSpPr bwMode="auto">
            <a:xfrm>
              <a:off x="135678" y="103701"/>
              <a:ext cx="218514" cy="214955"/>
              <a:chOff x="0" y="0"/>
              <a:chExt cx="487362" cy="479425"/>
            </a:xfrm>
          </p:grpSpPr>
          <p:sp>
            <p:nvSpPr>
              <p:cNvPr id="51" name="Freeform 37"/>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2" name="Freeform 38"/>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3" name="Freeform 39"/>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4" name="Freeform 40"/>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5" name="Freeform 41"/>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6" name="Freeform 42"/>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7" name="Freeform 43"/>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58" name="Freeform 44"/>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59" name="组合 17"/>
          <p:cNvGrpSpPr/>
          <p:nvPr/>
        </p:nvGrpSpPr>
        <p:grpSpPr bwMode="auto">
          <a:xfrm>
            <a:off x="4753587" y="3705350"/>
            <a:ext cx="2359626" cy="998271"/>
            <a:chOff x="0" y="0"/>
            <a:chExt cx="2358517" cy="997659"/>
          </a:xfrm>
        </p:grpSpPr>
        <p:sp>
          <p:nvSpPr>
            <p:cNvPr id="60" name="矩形 154"/>
            <p:cNvSpPr>
              <a:spLocks noChangeArrowheads="1"/>
            </p:cNvSpPr>
            <p:nvPr/>
          </p:nvSpPr>
          <p:spPr bwMode="auto">
            <a:xfrm>
              <a:off x="0" y="476009"/>
              <a:ext cx="2358517" cy="52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游泳时要有熟悉水性的大人看护。</a:t>
              </a:r>
            </a:p>
          </p:txBody>
        </p:sp>
        <p:sp>
          <p:nvSpPr>
            <p:cNvPr id="61" name="椭圆 155"/>
            <p:cNvSpPr>
              <a:spLocks noChangeArrowheads="1"/>
            </p:cNvSpPr>
            <p:nvPr/>
          </p:nvSpPr>
          <p:spPr bwMode="auto">
            <a:xfrm>
              <a:off x="33757" y="0"/>
              <a:ext cx="422357" cy="422357"/>
            </a:xfrm>
            <a:prstGeom prst="ellipse">
              <a:avLst/>
            </a:prstGeom>
            <a:solidFill>
              <a:srgbClr val="FFC0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62" name="矩形 156"/>
            <p:cNvSpPr>
              <a:spLocks noChangeArrowheads="1"/>
            </p:cNvSpPr>
            <p:nvPr/>
          </p:nvSpPr>
          <p:spPr bwMode="auto">
            <a:xfrm>
              <a:off x="460658" y="88068"/>
              <a:ext cx="1427851" cy="3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04</a:t>
              </a:r>
            </a:p>
          </p:txBody>
        </p:sp>
        <p:grpSp>
          <p:nvGrpSpPr>
            <p:cNvPr id="63" name="组合 100"/>
            <p:cNvGrpSpPr/>
            <p:nvPr/>
          </p:nvGrpSpPr>
          <p:grpSpPr bwMode="auto">
            <a:xfrm>
              <a:off x="148689" y="104493"/>
              <a:ext cx="212641" cy="213370"/>
              <a:chOff x="0" y="0"/>
              <a:chExt cx="463550" cy="465138"/>
            </a:xfrm>
          </p:grpSpPr>
          <p:sp>
            <p:nvSpPr>
              <p:cNvPr id="64" name="Freeform 23"/>
              <p:cNvSpPr>
                <a:spLocks noEditPoints="1" noChangeArrowheads="1"/>
              </p:cNvSpPr>
              <p:nvPr/>
            </p:nvSpPr>
            <p:spPr bwMode="auto">
              <a:xfrm>
                <a:off x="47625" y="0"/>
                <a:ext cx="415925" cy="417513"/>
              </a:xfrm>
              <a:custGeom>
                <a:avLst/>
                <a:gdLst>
                  <a:gd name="T0" fmla="*/ 257055938 w 262"/>
                  <a:gd name="T1" fmla="*/ 662802681 h 263"/>
                  <a:gd name="T2" fmla="*/ 0 w 262"/>
                  <a:gd name="T3" fmla="*/ 400706117 h 263"/>
                  <a:gd name="T4" fmla="*/ 511590925 w 262"/>
                  <a:gd name="T5" fmla="*/ 0 h 263"/>
                  <a:gd name="T6" fmla="*/ 660280938 w 262"/>
                  <a:gd name="T7" fmla="*/ 148690191 h 263"/>
                  <a:gd name="T8" fmla="*/ 257055938 w 262"/>
                  <a:gd name="T9" fmla="*/ 662802681 h 263"/>
                  <a:gd name="T10" fmla="*/ 73083738 w 262"/>
                  <a:gd name="T11" fmla="*/ 405746436 h 263"/>
                  <a:gd name="T12" fmla="*/ 252015625 w 262"/>
                  <a:gd name="T13" fmla="*/ 589717269 h 263"/>
                  <a:gd name="T14" fmla="*/ 597276238 w 262"/>
                  <a:gd name="T15" fmla="*/ 156249875 h 263"/>
                  <a:gd name="T16" fmla="*/ 506550613 w 262"/>
                  <a:gd name="T17" fmla="*/ 65524141 h 263"/>
                  <a:gd name="T18" fmla="*/ 73083738 w 262"/>
                  <a:gd name="T19" fmla="*/ 405746436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2"/>
                  <a:gd name="T31" fmla="*/ 0 h 263"/>
                  <a:gd name="T32" fmla="*/ 262 w 26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65" name="Freeform 24"/>
              <p:cNvSpPr>
                <a:spLocks noChangeArrowheads="1"/>
              </p:cNvSpPr>
              <p:nvPr/>
            </p:nvSpPr>
            <p:spPr bwMode="auto">
              <a:xfrm>
                <a:off x="149225" y="90487"/>
                <a:ext cx="220662" cy="179388"/>
              </a:xfrm>
              <a:custGeom>
                <a:avLst/>
                <a:gdLst>
                  <a:gd name="T0" fmla="*/ 30241806 w 139"/>
                  <a:gd name="T1" fmla="*/ 284779244 h 113"/>
                  <a:gd name="T2" fmla="*/ 0 w 139"/>
                  <a:gd name="T3" fmla="*/ 249496958 h 113"/>
                  <a:gd name="T4" fmla="*/ 322579269 w 139"/>
                  <a:gd name="T5" fmla="*/ 0 h 113"/>
                  <a:gd name="T6" fmla="*/ 350300131 w 139"/>
                  <a:gd name="T7" fmla="*/ 35282286 h 113"/>
                  <a:gd name="T8" fmla="*/ 30241806 w 139"/>
                  <a:gd name="T9" fmla="*/ 284779244 h 113"/>
                  <a:gd name="T10" fmla="*/ 0 60000 65536"/>
                  <a:gd name="T11" fmla="*/ 0 60000 65536"/>
                  <a:gd name="T12" fmla="*/ 0 60000 65536"/>
                  <a:gd name="T13" fmla="*/ 0 60000 65536"/>
                  <a:gd name="T14" fmla="*/ 0 60000 65536"/>
                  <a:gd name="T15" fmla="*/ 0 w 139"/>
                  <a:gd name="T16" fmla="*/ 0 h 113"/>
                  <a:gd name="T17" fmla="*/ 139 w 139"/>
                  <a:gd name="T18" fmla="*/ 113 h 113"/>
                </a:gdLst>
                <a:ahLst/>
                <a:cxnLst>
                  <a:cxn ang="T10">
                    <a:pos x="T0" y="T1"/>
                  </a:cxn>
                  <a:cxn ang="T11">
                    <a:pos x="T2" y="T3"/>
                  </a:cxn>
                  <a:cxn ang="T12">
                    <a:pos x="T4" y="T5"/>
                  </a:cxn>
                  <a:cxn ang="T13">
                    <a:pos x="T6" y="T7"/>
                  </a:cxn>
                  <a:cxn ang="T14">
                    <a:pos x="T8" y="T9"/>
                  </a:cxn>
                </a:cxnLst>
                <a:rect l="T15" t="T16" r="T17" b="T18"/>
                <a:pathLst>
                  <a:path w="139" h="113">
                    <a:moveTo>
                      <a:pt x="12" y="113"/>
                    </a:moveTo>
                    <a:lnTo>
                      <a:pt x="0" y="99"/>
                    </a:lnTo>
                    <a:lnTo>
                      <a:pt x="128" y="0"/>
                    </a:lnTo>
                    <a:lnTo>
                      <a:pt x="139" y="14"/>
                    </a:lnTo>
                    <a:lnTo>
                      <a:pt x="12" y="1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66" name="Freeform 25"/>
              <p:cNvSpPr>
                <a:spLocks noChangeArrowheads="1"/>
              </p:cNvSpPr>
              <p:nvPr/>
            </p:nvSpPr>
            <p:spPr bwMode="auto">
              <a:xfrm>
                <a:off x="11113" y="293687"/>
                <a:ext cx="160337" cy="160338"/>
              </a:xfrm>
              <a:custGeom>
                <a:avLst/>
                <a:gdLst>
                  <a:gd name="T0" fmla="*/ 166843699 w 43"/>
                  <a:gd name="T1" fmla="*/ 597866843 h 43"/>
                  <a:gd name="T2" fmla="*/ 0 w 43"/>
                  <a:gd name="T3" fmla="*/ 431018374 h 43"/>
                  <a:gd name="T4" fmla="*/ 41709993 w 43"/>
                  <a:gd name="T5" fmla="*/ 403212782 h 43"/>
                  <a:gd name="T6" fmla="*/ 41709993 w 43"/>
                  <a:gd name="T7" fmla="*/ 166844740 h 43"/>
                  <a:gd name="T8" fmla="*/ 0 w 43"/>
                  <a:gd name="T9" fmla="*/ 125134487 h 43"/>
                  <a:gd name="T10" fmla="*/ 125133707 w 43"/>
                  <a:gd name="T11" fmla="*/ 0 h 43"/>
                  <a:gd name="T12" fmla="*/ 194652847 w 43"/>
                  <a:gd name="T13" fmla="*/ 83424234 h 43"/>
                  <a:gd name="T14" fmla="*/ 152939125 w 43"/>
                  <a:gd name="T15" fmla="*/ 125134487 h 43"/>
                  <a:gd name="T16" fmla="*/ 152939125 w 43"/>
                  <a:gd name="T17" fmla="*/ 431018374 h 43"/>
                  <a:gd name="T18" fmla="*/ 166843699 w 43"/>
                  <a:gd name="T19" fmla="*/ 444923035 h 43"/>
                  <a:gd name="T20" fmla="*/ 472725679 w 43"/>
                  <a:gd name="T21" fmla="*/ 444923035 h 43"/>
                  <a:gd name="T22" fmla="*/ 514435671 w 43"/>
                  <a:gd name="T23" fmla="*/ 403212782 h 43"/>
                  <a:gd name="T24" fmla="*/ 597859385 w 43"/>
                  <a:gd name="T25" fmla="*/ 472732356 h 43"/>
                  <a:gd name="T26" fmla="*/ 472725679 w 43"/>
                  <a:gd name="T27" fmla="*/ 597866843 h 43"/>
                  <a:gd name="T28" fmla="*/ 431015686 w 43"/>
                  <a:gd name="T29" fmla="*/ 556156590 h 43"/>
                  <a:gd name="T30" fmla="*/ 194652847 w 43"/>
                  <a:gd name="T31" fmla="*/ 556156590 h 43"/>
                  <a:gd name="T32" fmla="*/ 166843699 w 43"/>
                  <a:gd name="T33" fmla="*/ 597866843 h 4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3"/>
                  <a:gd name="T52" fmla="*/ 0 h 43"/>
                  <a:gd name="T53" fmla="*/ 43 w 43"/>
                  <a:gd name="T54" fmla="*/ 43 h 4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67" name="Freeform 26"/>
              <p:cNvSpPr>
                <a:spLocks noChangeArrowheads="1"/>
              </p:cNvSpPr>
              <p:nvPr/>
            </p:nvSpPr>
            <p:spPr bwMode="auto">
              <a:xfrm>
                <a:off x="0" y="409575"/>
                <a:ext cx="55562" cy="55563"/>
              </a:xfrm>
              <a:custGeom>
                <a:avLst/>
                <a:gdLst>
                  <a:gd name="T0" fmla="*/ 35281870 w 35"/>
                  <a:gd name="T1" fmla="*/ 88207056 h 35"/>
                  <a:gd name="T2" fmla="*/ 0 w 35"/>
                  <a:gd name="T3" fmla="*/ 52924551 h 35"/>
                  <a:gd name="T4" fmla="*/ 52922011 w 35"/>
                  <a:gd name="T5" fmla="*/ 0 h 35"/>
                  <a:gd name="T6" fmla="*/ 88203881 w 35"/>
                  <a:gd name="T7" fmla="*/ 35282505 h 35"/>
                  <a:gd name="T8" fmla="*/ 35281870 w 35"/>
                  <a:gd name="T9" fmla="*/ 88207056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4" y="35"/>
                    </a:moveTo>
                    <a:lnTo>
                      <a:pt x="0" y="21"/>
                    </a:lnTo>
                    <a:lnTo>
                      <a:pt x="21" y="0"/>
                    </a:lnTo>
                    <a:lnTo>
                      <a:pt x="35" y="14"/>
                    </a:lnTo>
                    <a:lnTo>
                      <a:pt x="14" y="3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 name="组合 15"/>
          <p:cNvGrpSpPr/>
          <p:nvPr/>
        </p:nvGrpSpPr>
        <p:grpSpPr bwMode="auto">
          <a:xfrm>
            <a:off x="7659331" y="2149156"/>
            <a:ext cx="2358039" cy="1212971"/>
            <a:chOff x="0" y="0"/>
            <a:chExt cx="2358517" cy="1213667"/>
          </a:xfrm>
        </p:grpSpPr>
        <p:sp>
          <p:nvSpPr>
            <p:cNvPr id="3" name="矩形 127"/>
            <p:cNvSpPr>
              <a:spLocks noChangeArrowheads="1"/>
            </p:cNvSpPr>
            <p:nvPr/>
          </p:nvSpPr>
          <p:spPr bwMode="auto">
            <a:xfrm>
              <a:off x="0" y="476009"/>
              <a:ext cx="2358517" cy="737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游泳前要做好准备活动，下水时尽可能携带救生圈，以确保安全。</a:t>
              </a:r>
            </a:p>
          </p:txBody>
        </p:sp>
        <p:grpSp>
          <p:nvGrpSpPr>
            <p:cNvPr id="7" name="组合 11"/>
            <p:cNvGrpSpPr/>
            <p:nvPr/>
          </p:nvGrpSpPr>
          <p:grpSpPr bwMode="auto">
            <a:xfrm>
              <a:off x="33757" y="0"/>
              <a:ext cx="1854752" cy="425446"/>
              <a:chOff x="0" y="0"/>
              <a:chExt cx="1854752" cy="425446"/>
            </a:xfrm>
          </p:grpSpPr>
          <p:grpSp>
            <p:nvGrpSpPr>
              <p:cNvPr id="8" name="组合 79"/>
              <p:cNvGrpSpPr/>
              <p:nvPr/>
            </p:nvGrpSpPr>
            <p:grpSpPr bwMode="auto">
              <a:xfrm>
                <a:off x="0" y="0"/>
                <a:ext cx="422357" cy="422357"/>
                <a:chOff x="0" y="0"/>
                <a:chExt cx="612620" cy="612620"/>
              </a:xfrm>
            </p:grpSpPr>
            <p:sp>
              <p:nvSpPr>
                <p:cNvPr id="9" name="椭圆 82"/>
                <p:cNvSpPr>
                  <a:spLocks noChangeArrowheads="1"/>
                </p:cNvSpPr>
                <p:nvPr/>
              </p:nvSpPr>
              <p:spPr bwMode="auto">
                <a:xfrm>
                  <a:off x="0" y="0"/>
                  <a:ext cx="612620" cy="612620"/>
                </a:xfrm>
                <a:prstGeom prst="ellipse">
                  <a:avLst/>
                </a:prstGeom>
                <a:solidFill>
                  <a:srgbClr val="FF00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10" name="组合 83"/>
                <p:cNvGrpSpPr/>
                <p:nvPr/>
              </p:nvGrpSpPr>
              <p:grpSpPr bwMode="auto">
                <a:xfrm>
                  <a:off x="146814" y="146814"/>
                  <a:ext cx="318993" cy="318993"/>
                  <a:chOff x="0" y="0"/>
                  <a:chExt cx="479425" cy="479425"/>
                </a:xfrm>
              </p:grpSpPr>
              <p:sp>
                <p:nvSpPr>
                  <p:cNvPr id="11" name="Freeform 7"/>
                  <p:cNvSpPr>
                    <a:spLocks noChangeArrowheads="1"/>
                  </p:cNvSpPr>
                  <p:nvPr/>
                </p:nvSpPr>
                <p:spPr bwMode="auto">
                  <a:xfrm>
                    <a:off x="88900" y="88900"/>
                    <a:ext cx="300037" cy="120650"/>
                  </a:xfrm>
                  <a:custGeom>
                    <a:avLst/>
                    <a:gdLst>
                      <a:gd name="T0" fmla="*/ 476307944 w 189"/>
                      <a:gd name="T1" fmla="*/ 191531875 h 76"/>
                      <a:gd name="T2" fmla="*/ 0 w 189"/>
                      <a:gd name="T3" fmla="*/ 191531875 h 76"/>
                      <a:gd name="T4" fmla="*/ 0 w 189"/>
                      <a:gd name="T5" fmla="*/ 0 h 76"/>
                      <a:gd name="T6" fmla="*/ 47882095 w 189"/>
                      <a:gd name="T7" fmla="*/ 0 h 76"/>
                      <a:gd name="T8" fmla="*/ 47882095 w 189"/>
                      <a:gd name="T9" fmla="*/ 143648113 h 76"/>
                      <a:gd name="T10" fmla="*/ 428425849 w 189"/>
                      <a:gd name="T11" fmla="*/ 143648113 h 76"/>
                      <a:gd name="T12" fmla="*/ 428425849 w 189"/>
                      <a:gd name="T13" fmla="*/ 0 h 76"/>
                      <a:gd name="T14" fmla="*/ 476307944 w 189"/>
                      <a:gd name="T15" fmla="*/ 0 h 76"/>
                      <a:gd name="T16" fmla="*/ 476307944 w 189"/>
                      <a:gd name="T17" fmla="*/ 1915318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9"/>
                      <a:gd name="T28" fmla="*/ 0 h 76"/>
                      <a:gd name="T29" fmla="*/ 189 w 189"/>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9" h="76">
                        <a:moveTo>
                          <a:pt x="189" y="76"/>
                        </a:moveTo>
                        <a:lnTo>
                          <a:pt x="0" y="76"/>
                        </a:lnTo>
                        <a:lnTo>
                          <a:pt x="0" y="0"/>
                        </a:lnTo>
                        <a:lnTo>
                          <a:pt x="19" y="0"/>
                        </a:lnTo>
                        <a:lnTo>
                          <a:pt x="19" y="57"/>
                        </a:lnTo>
                        <a:lnTo>
                          <a:pt x="170" y="57"/>
                        </a:lnTo>
                        <a:lnTo>
                          <a:pt x="170" y="0"/>
                        </a:lnTo>
                        <a:lnTo>
                          <a:pt x="189" y="0"/>
                        </a:lnTo>
                        <a:lnTo>
                          <a:pt x="189" y="7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2" name="Freeform 8"/>
                  <p:cNvSpPr>
                    <a:spLocks noChangeArrowheads="1"/>
                  </p:cNvSpPr>
                  <p:nvPr/>
                </p:nvSpPr>
                <p:spPr bwMode="auto">
                  <a:xfrm>
                    <a:off x="239712" y="88900"/>
                    <a:ext cx="88900" cy="60325"/>
                  </a:xfrm>
                  <a:custGeom>
                    <a:avLst/>
                    <a:gdLst>
                      <a:gd name="T0" fmla="*/ 141128750 w 56"/>
                      <a:gd name="T1" fmla="*/ 95765938 h 38"/>
                      <a:gd name="T2" fmla="*/ 0 w 56"/>
                      <a:gd name="T3" fmla="*/ 95765938 h 38"/>
                      <a:gd name="T4" fmla="*/ 0 w 56"/>
                      <a:gd name="T5" fmla="*/ 0 h 38"/>
                      <a:gd name="T6" fmla="*/ 47883763 w 56"/>
                      <a:gd name="T7" fmla="*/ 0 h 38"/>
                      <a:gd name="T8" fmla="*/ 47883763 w 56"/>
                      <a:gd name="T9" fmla="*/ 47883763 h 38"/>
                      <a:gd name="T10" fmla="*/ 93246575 w 56"/>
                      <a:gd name="T11" fmla="*/ 47883763 h 38"/>
                      <a:gd name="T12" fmla="*/ 93246575 w 56"/>
                      <a:gd name="T13" fmla="*/ 0 h 38"/>
                      <a:gd name="T14" fmla="*/ 141128750 w 56"/>
                      <a:gd name="T15" fmla="*/ 0 h 38"/>
                      <a:gd name="T16" fmla="*/ 141128750 w 56"/>
                      <a:gd name="T17" fmla="*/ 95765938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6"/>
                      <a:gd name="T28" fmla="*/ 0 h 38"/>
                      <a:gd name="T29" fmla="*/ 56 w 56"/>
                      <a:gd name="T30" fmla="*/ 38 h 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6" h="38">
                        <a:moveTo>
                          <a:pt x="56" y="38"/>
                        </a:moveTo>
                        <a:lnTo>
                          <a:pt x="0" y="38"/>
                        </a:lnTo>
                        <a:lnTo>
                          <a:pt x="0" y="0"/>
                        </a:lnTo>
                        <a:lnTo>
                          <a:pt x="19" y="0"/>
                        </a:lnTo>
                        <a:lnTo>
                          <a:pt x="19" y="19"/>
                        </a:lnTo>
                        <a:lnTo>
                          <a:pt x="37" y="19"/>
                        </a:lnTo>
                        <a:lnTo>
                          <a:pt x="37" y="0"/>
                        </a:lnTo>
                        <a:lnTo>
                          <a:pt x="56" y="0"/>
                        </a:lnTo>
                        <a:lnTo>
                          <a:pt x="56"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3" name="Freeform 9"/>
                  <p:cNvSpPr>
                    <a:spLocks noChangeArrowheads="1"/>
                  </p:cNvSpPr>
                  <p:nvPr/>
                </p:nvSpPr>
                <p:spPr bwMode="auto">
                  <a:xfrm>
                    <a:off x="0" y="0"/>
                    <a:ext cx="479425" cy="479425"/>
                  </a:xfrm>
                  <a:custGeom>
                    <a:avLst/>
                    <a:gdLst>
                      <a:gd name="T0" fmla="*/ 761087188 w 302"/>
                      <a:gd name="T1" fmla="*/ 761087188 h 302"/>
                      <a:gd name="T2" fmla="*/ 0 w 302"/>
                      <a:gd name="T3" fmla="*/ 761087188 h 302"/>
                      <a:gd name="T4" fmla="*/ 0 w 302"/>
                      <a:gd name="T5" fmla="*/ 0 h 302"/>
                      <a:gd name="T6" fmla="*/ 617437488 w 302"/>
                      <a:gd name="T7" fmla="*/ 0 h 302"/>
                      <a:gd name="T8" fmla="*/ 617437488 w 302"/>
                      <a:gd name="T9" fmla="*/ 45362813 h 302"/>
                      <a:gd name="T10" fmla="*/ 45362813 w 302"/>
                      <a:gd name="T11" fmla="*/ 45362813 h 302"/>
                      <a:gd name="T12" fmla="*/ 45362813 w 302"/>
                      <a:gd name="T13" fmla="*/ 713205013 h 302"/>
                      <a:gd name="T14" fmla="*/ 713205013 w 302"/>
                      <a:gd name="T15" fmla="*/ 713205013 h 302"/>
                      <a:gd name="T16" fmla="*/ 713205013 w 302"/>
                      <a:gd name="T17" fmla="*/ 141128750 h 302"/>
                      <a:gd name="T18" fmla="*/ 761087188 w 302"/>
                      <a:gd name="T19" fmla="*/ 141128750 h 302"/>
                      <a:gd name="T20" fmla="*/ 761087188 w 302"/>
                      <a:gd name="T21" fmla="*/ 761087188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2"/>
                      <a:gd name="T34" fmla="*/ 0 h 302"/>
                      <a:gd name="T35" fmla="*/ 302 w 302"/>
                      <a:gd name="T36" fmla="*/ 302 h 30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4" name="Rectangle 10"/>
                  <p:cNvSpPr>
                    <a:spLocks noChangeArrowheads="1"/>
                  </p:cNvSpPr>
                  <p:nvPr/>
                </p:nvSpPr>
                <p:spPr bwMode="auto">
                  <a:xfrm>
                    <a:off x="88900" y="269875"/>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5" name="Rectangle 11"/>
                  <p:cNvSpPr>
                    <a:spLocks noChangeArrowheads="1"/>
                  </p:cNvSpPr>
                  <p:nvPr/>
                </p:nvSpPr>
                <p:spPr bwMode="auto">
                  <a:xfrm>
                    <a:off x="88900" y="328613"/>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7" name="Rectangle 12"/>
                  <p:cNvSpPr>
                    <a:spLocks noChangeArrowheads="1"/>
                  </p:cNvSpPr>
                  <p:nvPr/>
                </p:nvSpPr>
                <p:spPr bwMode="auto">
                  <a:xfrm>
                    <a:off x="88900" y="388938"/>
                    <a:ext cx="300037" cy="301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sp>
            <p:nvSpPr>
              <p:cNvPr id="68" name="矩形 128"/>
              <p:cNvSpPr>
                <a:spLocks noChangeArrowheads="1"/>
              </p:cNvSpPr>
              <p:nvPr/>
            </p:nvSpPr>
            <p:spPr bwMode="auto">
              <a:xfrm>
                <a:off x="426901" y="88068"/>
                <a:ext cx="1427851" cy="33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eaLnBrk="1" hangingPunct="1">
                  <a:spcBef>
                    <a:spcPct val="0"/>
                  </a:spcBef>
                  <a:buFont typeface="Arial" panose="020B0604020202020204" pitchFamily="34" charset="0"/>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05</a:t>
                </a:r>
              </a:p>
            </p:txBody>
          </p:sp>
        </p:grpSp>
      </p:grpSp>
      <p:grpSp>
        <p:nvGrpSpPr>
          <p:cNvPr id="69" name="组合 18"/>
          <p:cNvGrpSpPr/>
          <p:nvPr/>
        </p:nvGrpSpPr>
        <p:grpSpPr bwMode="auto">
          <a:xfrm>
            <a:off x="7659331" y="3705985"/>
            <a:ext cx="2358039" cy="998271"/>
            <a:chOff x="0" y="0"/>
            <a:chExt cx="2358517" cy="997659"/>
          </a:xfrm>
        </p:grpSpPr>
        <p:sp>
          <p:nvSpPr>
            <p:cNvPr id="70" name="矩形 142"/>
            <p:cNvSpPr>
              <a:spLocks noChangeArrowheads="1"/>
            </p:cNvSpPr>
            <p:nvPr/>
          </p:nvSpPr>
          <p:spPr bwMode="auto">
            <a:xfrm>
              <a:off x="0" y="476009"/>
              <a:ext cx="2358517" cy="52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ts val="0"/>
                </a:spcBef>
                <a:buNone/>
              </a:pPr>
              <a:r>
                <a:rPr lang="zh-CN" altLang="en-US" sz="1400" b="1" dirty="0">
                  <a:solidFill>
                    <a:schemeClr val="tx1">
                      <a:lumMod val="75000"/>
                      <a:lumOff val="25000"/>
                    </a:schemeClr>
                  </a:solidFill>
                  <a:latin typeface="微软雅黑" panose="020B0503020204020204" charset="-122"/>
                  <a:ea typeface="微软雅黑" panose="020B0503020204020204" charset="-122"/>
                  <a:cs typeface="Open Sans" panose="020B0606030504020204" pitchFamily="34" charset="0"/>
                </a:rPr>
                <a:t>未成年人发现别人溺水，要立即呼救，不要下水营救。</a:t>
              </a:r>
            </a:p>
          </p:txBody>
        </p:sp>
        <p:sp>
          <p:nvSpPr>
            <p:cNvPr id="71" name="椭圆 146"/>
            <p:cNvSpPr>
              <a:spLocks noChangeArrowheads="1"/>
            </p:cNvSpPr>
            <p:nvPr/>
          </p:nvSpPr>
          <p:spPr bwMode="auto">
            <a:xfrm>
              <a:off x="33757" y="0"/>
              <a:ext cx="422357" cy="422357"/>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1800" b="1">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2" name="矩形 145"/>
            <p:cNvSpPr>
              <a:spLocks noChangeArrowheads="1"/>
            </p:cNvSpPr>
            <p:nvPr/>
          </p:nvSpPr>
          <p:spPr bwMode="auto">
            <a:xfrm>
              <a:off x="460658" y="88068"/>
              <a:ext cx="1427851" cy="33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eaLnBrk="0" hangingPunct="0">
                <a:spcBef>
                  <a:spcPct val="20000"/>
                </a:spcBef>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eaLnBrk="0" hangingPunct="0">
                <a:spcBef>
                  <a:spcPct val="20000"/>
                </a:spcBef>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eaLnBrk="0" hangingPunct="0">
                <a:spcBef>
                  <a:spcPct val="20000"/>
                </a:spcBef>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lvl="0" eaLnBrk="1" hangingPunct="1">
                <a:spcBef>
                  <a:spcPct val="0"/>
                </a:spcBef>
                <a:buNone/>
              </a:pPr>
              <a:r>
                <a:rPr lang="en-US" altLang="zh-CN" sz="16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06</a:t>
              </a:r>
            </a:p>
          </p:txBody>
        </p:sp>
        <p:grpSp>
          <p:nvGrpSpPr>
            <p:cNvPr id="73" name="组合 118"/>
            <p:cNvGrpSpPr/>
            <p:nvPr/>
          </p:nvGrpSpPr>
          <p:grpSpPr bwMode="auto">
            <a:xfrm>
              <a:off x="135678" y="103701"/>
              <a:ext cx="218514" cy="214955"/>
              <a:chOff x="0" y="0"/>
              <a:chExt cx="487362" cy="479425"/>
            </a:xfrm>
          </p:grpSpPr>
          <p:sp>
            <p:nvSpPr>
              <p:cNvPr id="74" name="Freeform 37"/>
              <p:cNvSpPr>
                <a:spLocks noEditPoints="1" noChangeArrowheads="1"/>
              </p:cNvSpPr>
              <p:nvPr/>
            </p:nvSpPr>
            <p:spPr bwMode="auto">
              <a:xfrm>
                <a:off x="100012" y="93662"/>
                <a:ext cx="296862" cy="295275"/>
              </a:xfrm>
              <a:custGeom>
                <a:avLst/>
                <a:gdLst>
                  <a:gd name="T0" fmla="*/ 204131519 w 187"/>
                  <a:gd name="T1" fmla="*/ 468749063 h 186"/>
                  <a:gd name="T2" fmla="*/ 0 w 187"/>
                  <a:gd name="T3" fmla="*/ 267136563 h 186"/>
                  <a:gd name="T4" fmla="*/ 269655471 w 187"/>
                  <a:gd name="T5" fmla="*/ 0 h 186"/>
                  <a:gd name="T6" fmla="*/ 471267631 w 187"/>
                  <a:gd name="T7" fmla="*/ 201612500 h 186"/>
                  <a:gd name="T8" fmla="*/ 204131519 w 187"/>
                  <a:gd name="T9" fmla="*/ 468749063 h 186"/>
                  <a:gd name="T10" fmla="*/ 65523952 w 187"/>
                  <a:gd name="T11" fmla="*/ 267136563 h 186"/>
                  <a:gd name="T12" fmla="*/ 204131519 w 187"/>
                  <a:gd name="T13" fmla="*/ 398184688 h 186"/>
                  <a:gd name="T14" fmla="*/ 400703375 w 187"/>
                  <a:gd name="T15" fmla="*/ 201612500 h 186"/>
                  <a:gd name="T16" fmla="*/ 269655471 w 187"/>
                  <a:gd name="T17" fmla="*/ 65524063 h 186"/>
                  <a:gd name="T18" fmla="*/ 65523952 w 187"/>
                  <a:gd name="T19" fmla="*/ 267136563 h 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7"/>
                  <a:gd name="T31" fmla="*/ 0 h 186"/>
                  <a:gd name="T32" fmla="*/ 187 w 187"/>
                  <a:gd name="T33" fmla="*/ 186 h 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5" name="Freeform 38"/>
              <p:cNvSpPr>
                <a:spLocks noChangeArrowheads="1"/>
              </p:cNvSpPr>
              <p:nvPr/>
            </p:nvSpPr>
            <p:spPr bwMode="auto">
              <a:xfrm>
                <a:off x="0" y="284162"/>
                <a:ext cx="201612" cy="195263"/>
              </a:xfrm>
              <a:custGeom>
                <a:avLst/>
                <a:gdLst>
                  <a:gd name="T0" fmla="*/ 362423705 w 54"/>
                  <a:gd name="T1" fmla="*/ 733223830 h 52"/>
                  <a:gd name="T2" fmla="*/ 125454934 w 54"/>
                  <a:gd name="T3" fmla="*/ 634522139 h 52"/>
                  <a:gd name="T4" fmla="*/ 125454934 w 54"/>
                  <a:gd name="T5" fmla="*/ 155106413 h 52"/>
                  <a:gd name="T6" fmla="*/ 278788327 w 54"/>
                  <a:gd name="T7" fmla="*/ 0 h 52"/>
                  <a:gd name="T8" fmla="*/ 362423705 w 54"/>
                  <a:gd name="T9" fmla="*/ 84601450 h 52"/>
                  <a:gd name="T10" fmla="*/ 209090312 w 54"/>
                  <a:gd name="T11" fmla="*/ 239707863 h 52"/>
                  <a:gd name="T12" fmla="*/ 139396030 w 54"/>
                  <a:gd name="T13" fmla="*/ 394814276 h 52"/>
                  <a:gd name="T14" fmla="*/ 209090312 w 54"/>
                  <a:gd name="T15" fmla="*/ 549916934 h 52"/>
                  <a:gd name="T16" fmla="*/ 362423705 w 54"/>
                  <a:gd name="T17" fmla="*/ 620421897 h 52"/>
                  <a:gd name="T18" fmla="*/ 515760832 w 54"/>
                  <a:gd name="T19" fmla="*/ 549916934 h 52"/>
                  <a:gd name="T20" fmla="*/ 669094225 w 54"/>
                  <a:gd name="T21" fmla="*/ 394814276 h 52"/>
                  <a:gd name="T22" fmla="*/ 752729603 w 54"/>
                  <a:gd name="T23" fmla="*/ 479415726 h 52"/>
                  <a:gd name="T24" fmla="*/ 599396210 w 54"/>
                  <a:gd name="T25" fmla="*/ 634522139 h 52"/>
                  <a:gd name="T26" fmla="*/ 362423705 w 54"/>
                  <a:gd name="T27" fmla="*/ 733223830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4"/>
                  <a:gd name="T43" fmla="*/ 0 h 52"/>
                  <a:gd name="T44" fmla="*/ 54 w 5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6" name="Freeform 39"/>
              <p:cNvSpPr>
                <a:spLocks noChangeArrowheads="1"/>
              </p:cNvSpPr>
              <p:nvPr/>
            </p:nvSpPr>
            <p:spPr bwMode="auto">
              <a:xfrm>
                <a:off x="292100" y="0"/>
                <a:ext cx="195262" cy="193675"/>
              </a:xfrm>
              <a:custGeom>
                <a:avLst/>
                <a:gdLst>
                  <a:gd name="T0" fmla="*/ 479409515 w 52"/>
                  <a:gd name="T1" fmla="*/ 721346262 h 52"/>
                  <a:gd name="T2" fmla="*/ 394808499 w 52"/>
                  <a:gd name="T3" fmla="*/ 638114431 h 52"/>
                  <a:gd name="T4" fmla="*/ 549914118 w 52"/>
                  <a:gd name="T5" fmla="*/ 485520878 h 52"/>
                  <a:gd name="T6" fmla="*/ 620414965 w 52"/>
                  <a:gd name="T7" fmla="*/ 332927325 h 52"/>
                  <a:gd name="T8" fmla="*/ 549914118 w 52"/>
                  <a:gd name="T9" fmla="*/ 180337497 h 52"/>
                  <a:gd name="T10" fmla="*/ 239706635 w 52"/>
                  <a:gd name="T11" fmla="*/ 180337497 h 52"/>
                  <a:gd name="T12" fmla="*/ 84601017 w 52"/>
                  <a:gd name="T13" fmla="*/ 332927325 h 52"/>
                  <a:gd name="T14" fmla="*/ 0 w 52"/>
                  <a:gd name="T15" fmla="*/ 249695494 h 52"/>
                  <a:gd name="T16" fmla="*/ 155101864 w 52"/>
                  <a:gd name="T17" fmla="*/ 97105665 h 52"/>
                  <a:gd name="T18" fmla="*/ 394808499 w 52"/>
                  <a:gd name="T19" fmla="*/ 0 h 52"/>
                  <a:gd name="T20" fmla="*/ 634515134 w 52"/>
                  <a:gd name="T21" fmla="*/ 97105665 h 52"/>
                  <a:gd name="T22" fmla="*/ 733216320 w 52"/>
                  <a:gd name="T23" fmla="*/ 332927325 h 52"/>
                  <a:gd name="T24" fmla="*/ 634515134 w 52"/>
                  <a:gd name="T25" fmla="*/ 568752709 h 52"/>
                  <a:gd name="T26" fmla="*/ 479409515 w 52"/>
                  <a:gd name="T27" fmla="*/ 72134626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52"/>
                  <a:gd name="T44" fmla="*/ 52 w 52"/>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7" name="Freeform 40"/>
              <p:cNvSpPr>
                <a:spLocks noChangeArrowheads="1"/>
              </p:cNvSpPr>
              <p:nvPr/>
            </p:nvSpPr>
            <p:spPr bwMode="auto">
              <a:xfrm>
                <a:off x="163512" y="231775"/>
                <a:ext cx="46037" cy="44450"/>
              </a:xfrm>
              <a:custGeom>
                <a:avLst/>
                <a:gdLst>
                  <a:gd name="T0" fmla="*/ 37801139 w 29"/>
                  <a:gd name="T1" fmla="*/ 70564375 h 28"/>
                  <a:gd name="T2" fmla="*/ 0 w 29"/>
                  <a:gd name="T3" fmla="*/ 35282188 h 28"/>
                  <a:gd name="T4" fmla="*/ 37801139 w 29"/>
                  <a:gd name="T5" fmla="*/ 0 h 28"/>
                  <a:gd name="T6" fmla="*/ 73082944 w 29"/>
                  <a:gd name="T7" fmla="*/ 35282188 h 28"/>
                  <a:gd name="T8" fmla="*/ 37801139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5" y="28"/>
                    </a:moveTo>
                    <a:lnTo>
                      <a:pt x="0" y="14"/>
                    </a:lnTo>
                    <a:lnTo>
                      <a:pt x="15" y="0"/>
                    </a:lnTo>
                    <a:lnTo>
                      <a:pt x="29" y="14"/>
                    </a:lnTo>
                    <a:lnTo>
                      <a:pt x="15"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8" name="Freeform 41"/>
              <p:cNvSpPr>
                <a:spLocks noChangeArrowheads="1"/>
              </p:cNvSpPr>
              <p:nvPr/>
            </p:nvSpPr>
            <p:spPr bwMode="auto">
              <a:xfrm>
                <a:off x="223837" y="217487"/>
                <a:ext cx="46037" cy="44450"/>
              </a:xfrm>
              <a:custGeom>
                <a:avLst/>
                <a:gdLst>
                  <a:gd name="T0" fmla="*/ 35281804 w 29"/>
                  <a:gd name="T1" fmla="*/ 70564375 h 28"/>
                  <a:gd name="T2" fmla="*/ 0 w 29"/>
                  <a:gd name="T3" fmla="*/ 35282188 h 28"/>
                  <a:gd name="T4" fmla="*/ 35281804 w 29"/>
                  <a:gd name="T5" fmla="*/ 0 h 28"/>
                  <a:gd name="T6" fmla="*/ 73082944 w 29"/>
                  <a:gd name="T7" fmla="*/ 35282188 h 28"/>
                  <a:gd name="T8" fmla="*/ 35281804 w 29"/>
                  <a:gd name="T9" fmla="*/ 70564375 h 28"/>
                  <a:gd name="T10" fmla="*/ 0 60000 65536"/>
                  <a:gd name="T11" fmla="*/ 0 60000 65536"/>
                  <a:gd name="T12" fmla="*/ 0 60000 65536"/>
                  <a:gd name="T13" fmla="*/ 0 60000 65536"/>
                  <a:gd name="T14" fmla="*/ 0 60000 65536"/>
                  <a:gd name="T15" fmla="*/ 0 w 29"/>
                  <a:gd name="T16" fmla="*/ 0 h 28"/>
                  <a:gd name="T17" fmla="*/ 29 w 29"/>
                  <a:gd name="T18" fmla="*/ 28 h 28"/>
                </a:gdLst>
                <a:ahLst/>
                <a:cxnLst>
                  <a:cxn ang="T10">
                    <a:pos x="T0" y="T1"/>
                  </a:cxn>
                  <a:cxn ang="T11">
                    <a:pos x="T2" y="T3"/>
                  </a:cxn>
                  <a:cxn ang="T12">
                    <a:pos x="T4" y="T5"/>
                  </a:cxn>
                  <a:cxn ang="T13">
                    <a:pos x="T6" y="T7"/>
                  </a:cxn>
                  <a:cxn ang="T14">
                    <a:pos x="T8" y="T9"/>
                  </a:cxn>
                </a:cxnLst>
                <a:rect l="T15" t="T16" r="T17" b="T18"/>
                <a:pathLst>
                  <a:path w="29" h="28">
                    <a:moveTo>
                      <a:pt x="14" y="28"/>
                    </a:moveTo>
                    <a:lnTo>
                      <a:pt x="0" y="14"/>
                    </a:lnTo>
                    <a:lnTo>
                      <a:pt x="14" y="0"/>
                    </a:lnTo>
                    <a:lnTo>
                      <a:pt x="29"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9" name="Freeform 42"/>
              <p:cNvSpPr>
                <a:spLocks noChangeArrowheads="1"/>
              </p:cNvSpPr>
              <p:nvPr/>
            </p:nvSpPr>
            <p:spPr bwMode="auto">
              <a:xfrm>
                <a:off x="239712" y="157162"/>
                <a:ext cx="44450" cy="44450"/>
              </a:xfrm>
              <a:custGeom>
                <a:avLst/>
                <a:gdLst>
                  <a:gd name="T0" fmla="*/ 35282188 w 28"/>
                  <a:gd name="T1" fmla="*/ 70564375 h 28"/>
                  <a:gd name="T2" fmla="*/ 0 w 28"/>
                  <a:gd name="T3" fmla="*/ 35282188 h 28"/>
                  <a:gd name="T4" fmla="*/ 35282188 w 28"/>
                  <a:gd name="T5" fmla="*/ 0 h 28"/>
                  <a:gd name="T6" fmla="*/ 70564375 w 28"/>
                  <a:gd name="T7" fmla="*/ 35282188 h 28"/>
                  <a:gd name="T8" fmla="*/ 35282188 w 28"/>
                  <a:gd name="T9" fmla="*/ 70564375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14" y="28"/>
                    </a:moveTo>
                    <a:lnTo>
                      <a:pt x="0" y="14"/>
                    </a:lnTo>
                    <a:lnTo>
                      <a:pt x="14" y="0"/>
                    </a:lnTo>
                    <a:lnTo>
                      <a:pt x="28" y="14"/>
                    </a:lnTo>
                    <a:lnTo>
                      <a:pt x="14" y="2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80" name="Freeform 43"/>
              <p:cNvSpPr>
                <a:spLocks noChangeArrowheads="1"/>
              </p:cNvSpPr>
              <p:nvPr/>
            </p:nvSpPr>
            <p:spPr bwMode="auto">
              <a:xfrm>
                <a:off x="209550" y="276225"/>
                <a:ext cx="44450" cy="46038"/>
              </a:xfrm>
              <a:custGeom>
                <a:avLst/>
                <a:gdLst>
                  <a:gd name="T0" fmla="*/ 35282188 w 28"/>
                  <a:gd name="T1" fmla="*/ 73086119 h 29"/>
                  <a:gd name="T2" fmla="*/ 0 w 28"/>
                  <a:gd name="T3" fmla="*/ 37803548 h 29"/>
                  <a:gd name="T4" fmla="*/ 35282188 w 28"/>
                  <a:gd name="T5" fmla="*/ 0 h 29"/>
                  <a:gd name="T6" fmla="*/ 70564375 w 28"/>
                  <a:gd name="T7" fmla="*/ 37803548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5"/>
                    </a:lnTo>
                    <a:lnTo>
                      <a:pt x="14" y="0"/>
                    </a:lnTo>
                    <a:lnTo>
                      <a:pt x="28" y="15"/>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81" name="Freeform 44"/>
              <p:cNvSpPr>
                <a:spLocks noChangeArrowheads="1"/>
              </p:cNvSpPr>
              <p:nvPr/>
            </p:nvSpPr>
            <p:spPr bwMode="auto">
              <a:xfrm>
                <a:off x="284162" y="201612"/>
                <a:ext cx="44450" cy="46038"/>
              </a:xfrm>
              <a:custGeom>
                <a:avLst/>
                <a:gdLst>
                  <a:gd name="T0" fmla="*/ 35282188 w 28"/>
                  <a:gd name="T1" fmla="*/ 73086119 h 29"/>
                  <a:gd name="T2" fmla="*/ 0 w 28"/>
                  <a:gd name="T3" fmla="*/ 35282571 h 29"/>
                  <a:gd name="T4" fmla="*/ 35282188 w 28"/>
                  <a:gd name="T5" fmla="*/ 0 h 29"/>
                  <a:gd name="T6" fmla="*/ 70564375 w 28"/>
                  <a:gd name="T7" fmla="*/ 35282571 h 29"/>
                  <a:gd name="T8" fmla="*/ 35282188 w 28"/>
                  <a:gd name="T9" fmla="*/ 73086119 h 29"/>
                  <a:gd name="T10" fmla="*/ 0 60000 65536"/>
                  <a:gd name="T11" fmla="*/ 0 60000 65536"/>
                  <a:gd name="T12" fmla="*/ 0 60000 65536"/>
                  <a:gd name="T13" fmla="*/ 0 60000 65536"/>
                  <a:gd name="T14" fmla="*/ 0 60000 65536"/>
                  <a:gd name="T15" fmla="*/ 0 w 28"/>
                  <a:gd name="T16" fmla="*/ 0 h 29"/>
                  <a:gd name="T17" fmla="*/ 28 w 28"/>
                  <a:gd name="T18" fmla="*/ 29 h 29"/>
                </a:gdLst>
                <a:ahLst/>
                <a:cxnLst>
                  <a:cxn ang="T10">
                    <a:pos x="T0" y="T1"/>
                  </a:cxn>
                  <a:cxn ang="T11">
                    <a:pos x="T2" y="T3"/>
                  </a:cxn>
                  <a:cxn ang="T12">
                    <a:pos x="T4" y="T5"/>
                  </a:cxn>
                  <a:cxn ang="T13">
                    <a:pos x="T6" y="T7"/>
                  </a:cxn>
                  <a:cxn ang="T14">
                    <a:pos x="T8" y="T9"/>
                  </a:cxn>
                </a:cxnLst>
                <a:rect l="T15" t="T16" r="T17" b="T18"/>
                <a:pathLst>
                  <a:path w="28" h="29">
                    <a:moveTo>
                      <a:pt x="14" y="29"/>
                    </a:moveTo>
                    <a:lnTo>
                      <a:pt x="0" y="14"/>
                    </a:lnTo>
                    <a:lnTo>
                      <a:pt x="14" y="0"/>
                    </a:lnTo>
                    <a:lnTo>
                      <a:pt x="28" y="14"/>
                    </a:lnTo>
                    <a:lnTo>
                      <a:pt x="14" y="2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400" advTm="6614">
        <p14:doors dir="vert"/>
      </p:transition>
    </mc:Choice>
    <mc:Fallback xmlns="">
      <p:transition spd="slow" advTm="66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0" dur="1000" fill="hold"/>
                                        <p:tgtEl>
                                          <p:spTgt spid="1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8"/>
                                        </p:tgtEl>
                                        <p:attrNameLst>
                                          <p:attrName>ppt_y</p:attrName>
                                        </p:attrNameLst>
                                      </p:cBhvr>
                                      <p:tavLst>
                                        <p:tav tm="0">
                                          <p:val>
                                            <p:strVal val="#ppt_y+.1"/>
                                          </p:val>
                                        </p:tav>
                                        <p:tav tm="100000">
                                          <p:val>
                                            <p:strVal val="#ppt_y"/>
                                          </p:val>
                                        </p:tav>
                                      </p:tavLst>
                                    </p:anim>
                                    <p:animEffect>
                                      <p:cBhvr>
                                        <p:cTn id="14" dur="1000" decel="50000">
                                          <p:stCondLst>
                                            <p:cond delay="0"/>
                                          </p:stCondLst>
                                        </p:cTn>
                                        <p:tgtEl>
                                          <p:spTgt spid="18"/>
                                        </p:tgtEl>
                                      </p:cBhvr>
                                    </p:animEffect>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21" dur="1000" fill="hold"/>
                                        <p:tgtEl>
                                          <p:spTgt spid="31"/>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1"/>
                                        </p:tgtEl>
                                        <p:attrNameLst>
                                          <p:attrName>ppt_y</p:attrName>
                                        </p:attrNameLst>
                                      </p:cBhvr>
                                      <p:tavLst>
                                        <p:tav tm="0">
                                          <p:val>
                                            <p:strVal val="#ppt_y+.1"/>
                                          </p:val>
                                        </p:tav>
                                        <p:tav tm="100000">
                                          <p:val>
                                            <p:strVal val="#ppt_y"/>
                                          </p:val>
                                        </p:tav>
                                      </p:tavLst>
                                    </p:anim>
                                    <p:animEffect>
                                      <p:cBhvr>
                                        <p:cTn id="25" dur="1000" decel="50000">
                                          <p:stCondLst>
                                            <p:cond delay="0"/>
                                          </p:stCondLst>
                                        </p:cTn>
                                        <p:tgtEl>
                                          <p:spTgt spid="31"/>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32" dur="1000" fill="hold"/>
                                        <p:tgtEl>
                                          <p:spTgt spid="46"/>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6"/>
                                        </p:tgtEl>
                                        <p:attrNameLst>
                                          <p:attrName>ppt_y</p:attrName>
                                        </p:attrNameLst>
                                      </p:cBhvr>
                                      <p:tavLst>
                                        <p:tav tm="0">
                                          <p:val>
                                            <p:strVal val="#ppt_y+.1"/>
                                          </p:val>
                                        </p:tav>
                                        <p:tav tm="100000">
                                          <p:val>
                                            <p:strVal val="#ppt_y"/>
                                          </p:val>
                                        </p:tav>
                                      </p:tavLst>
                                    </p:anim>
                                    <p:animEffect>
                                      <p:cBhvr>
                                        <p:cTn id="36" dur="1000" decel="50000">
                                          <p:stCondLst>
                                            <p:cond delay="0"/>
                                          </p:stCondLst>
                                        </p:cTn>
                                        <p:tgtEl>
                                          <p:spTgt spid="46"/>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43" dur="1000" fill="hold"/>
                                        <p:tgtEl>
                                          <p:spTgt spid="59"/>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9"/>
                                        </p:tgtEl>
                                        <p:attrNameLst>
                                          <p:attrName>ppt_y</p:attrName>
                                        </p:attrNameLst>
                                      </p:cBhvr>
                                      <p:tavLst>
                                        <p:tav tm="0">
                                          <p:val>
                                            <p:strVal val="#ppt_y+.1"/>
                                          </p:val>
                                        </p:tav>
                                        <p:tav tm="100000">
                                          <p:val>
                                            <p:strVal val="#ppt_y"/>
                                          </p:val>
                                        </p:tav>
                                      </p:tavLst>
                                    </p:anim>
                                    <p:animEffect>
                                      <p:cBhvr>
                                        <p:cTn id="47" dur="1000" decel="50000">
                                          <p:stCondLst>
                                            <p:cond delay="0"/>
                                          </p:stCondLst>
                                        </p:cTn>
                                        <p:tgtEl>
                                          <p:spTgt spid="59"/>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54" dur="1000" fill="hold"/>
                                        <p:tgtEl>
                                          <p:spTgt spid="2"/>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2"/>
                                        </p:tgtEl>
                                        <p:attrNameLst>
                                          <p:attrName>ppt_y</p:attrName>
                                        </p:attrNameLst>
                                      </p:cBhvr>
                                      <p:tavLst>
                                        <p:tav tm="0">
                                          <p:val>
                                            <p:strVal val="#ppt_y+.1"/>
                                          </p:val>
                                        </p:tav>
                                        <p:tav tm="100000">
                                          <p:val>
                                            <p:strVal val="#ppt_y"/>
                                          </p:val>
                                        </p:tav>
                                      </p:tavLst>
                                    </p:anim>
                                    <p:animEffect>
                                      <p:cBhvr>
                                        <p:cTn id="58" dur="1000" decel="50000">
                                          <p:stCondLst>
                                            <p:cond delay="0"/>
                                          </p:stCondLst>
                                        </p:cTn>
                                        <p:tgtEl>
                                          <p:spTgt spid="2"/>
                                        </p:tgtEl>
                                      </p:cBhvr>
                                    </p:animEffect>
                                  </p:childTnLst>
                                </p:cTn>
                              </p:par>
                            </p:childTnLst>
                          </p:cTn>
                        </p:par>
                        <p:par>
                          <p:cTn id="59" fill="hold">
                            <p:stCondLst>
                              <p:cond delay="5000"/>
                            </p:stCondLst>
                            <p:childTnLst>
                              <p:par>
                                <p:cTn id="60" presetID="25" presetClass="entr" presetSubtype="0" fill="hold" nodeType="after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p:cTn id="62" dur="500" decel="50000" fill="hold">
                                          <p:stCondLst>
                                            <p:cond delay="0"/>
                                          </p:stCondLst>
                                        </p:cTn>
                                        <p:tgtEl>
                                          <p:spTgt spid="69"/>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69"/>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69"/>
                                        </p:tgtEl>
                                        <p:attrNameLst>
                                          <p:attrName>ppt_w</p:attrName>
                                        </p:attrNameLst>
                                      </p:cBhvr>
                                      <p:tavLst>
                                        <p:tav tm="0">
                                          <p:val>
                                            <p:strVal val="#ppt_w*.05"/>
                                          </p:val>
                                        </p:tav>
                                        <p:tav tm="100000">
                                          <p:val>
                                            <p:strVal val="#ppt_w"/>
                                          </p:val>
                                        </p:tav>
                                      </p:tavLst>
                                    </p:anim>
                                    <p:anim calcmode="lin" valueType="num">
                                      <p:cBhvr>
                                        <p:cTn id="65" dur="1000" fill="hold"/>
                                        <p:tgtEl>
                                          <p:spTgt spid="69"/>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69"/>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69"/>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69"/>
                                        </p:tgtEl>
                                        <p:attrNameLst>
                                          <p:attrName>ppt_y</p:attrName>
                                        </p:attrNameLst>
                                      </p:cBhvr>
                                      <p:tavLst>
                                        <p:tav tm="0">
                                          <p:val>
                                            <p:strVal val="#ppt_y+.1"/>
                                          </p:val>
                                        </p:tav>
                                        <p:tav tm="100000">
                                          <p:val>
                                            <p:strVal val="#ppt_y"/>
                                          </p:val>
                                        </p:tav>
                                      </p:tavLst>
                                    </p:anim>
                                    <p:animEffect>
                                      <p:cBhvr>
                                        <p:cTn id="69" dur="1000" decel="50000">
                                          <p:stCondLst>
                                            <p:cond delay="0"/>
                                          </p:stCondLst>
                                        </p:cTn>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03</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4887727" y="2876901"/>
            <a:ext cx="2416170"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防踩踏</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721">
        <p14:doors dir="vert"/>
      </p:transition>
    </mc:Choice>
    <mc:Fallback xmlns="">
      <p:transition spd="slow" advTm="37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1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1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防踩踏</a:t>
            </a:r>
          </a:p>
        </p:txBody>
      </p:sp>
      <p:grpSp>
        <p:nvGrpSpPr>
          <p:cNvPr id="2" name="组合 1"/>
          <p:cNvGrpSpPr/>
          <p:nvPr/>
        </p:nvGrpSpPr>
        <p:grpSpPr>
          <a:xfrm>
            <a:off x="573568" y="1556880"/>
            <a:ext cx="5581429" cy="3602282"/>
            <a:chOff x="1690533" y="1556880"/>
            <a:chExt cx="5581429" cy="3602282"/>
          </a:xfrm>
        </p:grpSpPr>
        <p:sp>
          <p:nvSpPr>
            <p:cNvPr id="3" name="MH_Other_1"/>
            <p:cNvSpPr/>
            <p:nvPr>
              <p:custDataLst>
                <p:tags r:id="rId1"/>
              </p:custDataLst>
            </p:nvPr>
          </p:nvSpPr>
          <p:spPr bwMode="auto">
            <a:xfrm rot="18169033">
              <a:off x="1887374" y="2868652"/>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7" name="MH_Picture_5"/>
            <p:cNvSpPr/>
            <p:nvPr>
              <p:custDataLst>
                <p:tags r:id="rId2"/>
              </p:custDataLst>
            </p:nvPr>
          </p:nvSpPr>
          <p:spPr bwMode="auto">
            <a:xfrm rot="18169033">
              <a:off x="2013566" y="3018572"/>
              <a:ext cx="1841285" cy="2187511"/>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8" name="MH_Other_2"/>
            <p:cNvSpPr/>
            <p:nvPr>
              <p:custDataLst>
                <p:tags r:id="rId3"/>
              </p:custDataLst>
            </p:nvPr>
          </p:nvSpPr>
          <p:spPr bwMode="auto">
            <a:xfrm rot="20147881">
              <a:off x="2234388" y="20374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9" name="MH_Picture_4"/>
            <p:cNvSpPr/>
            <p:nvPr>
              <p:custDataLst>
                <p:tags r:id="rId4"/>
              </p:custDataLst>
            </p:nvPr>
          </p:nvSpPr>
          <p:spPr bwMode="auto">
            <a:xfrm rot="20147881">
              <a:off x="2360580" y="2187350"/>
              <a:ext cx="1841285" cy="2187511"/>
            </a:xfrm>
            <a:prstGeom prst="rect">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0" name="MH_Other_3"/>
            <p:cNvSpPr/>
            <p:nvPr>
              <p:custDataLst>
                <p:tags r:id="rId5"/>
              </p:custDataLst>
            </p:nvPr>
          </p:nvSpPr>
          <p:spPr bwMode="auto">
            <a:xfrm rot="119492">
              <a:off x="3296192" y="155688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1" name="MH_Picture_3"/>
            <p:cNvSpPr/>
            <p:nvPr>
              <p:custDataLst>
                <p:tags r:id="rId6"/>
              </p:custDataLst>
            </p:nvPr>
          </p:nvSpPr>
          <p:spPr bwMode="auto">
            <a:xfrm rot="119492">
              <a:off x="3422384" y="1706801"/>
              <a:ext cx="1841285" cy="2187511"/>
            </a:xfrm>
            <a:prstGeom prst="rect">
              <a:avLst/>
            </a:prstGeom>
            <a:blipFill dpi="0" rotWithShape="1">
              <a:blip r:embed="rId17">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2" name="MH_Other_4"/>
            <p:cNvSpPr/>
            <p:nvPr>
              <p:custDataLst>
                <p:tags r:id="rId7"/>
              </p:custDataLst>
            </p:nvPr>
          </p:nvSpPr>
          <p:spPr bwMode="auto">
            <a:xfrm rot="2300446">
              <a:off x="4251548" y="19046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3" name="MH_Picture_2"/>
            <p:cNvSpPr/>
            <p:nvPr>
              <p:custDataLst>
                <p:tags r:id="rId8"/>
              </p:custDataLst>
            </p:nvPr>
          </p:nvSpPr>
          <p:spPr bwMode="auto">
            <a:xfrm rot="2300446">
              <a:off x="4377740" y="2054549"/>
              <a:ext cx="1841285" cy="2187511"/>
            </a:xfrm>
            <a:prstGeom prst="rect">
              <a:avLst/>
            </a:prstGeom>
            <a:blipFill dpi="0" rotWithShape="1">
              <a:blip r:embed="rId18"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5" name="MH_Other_5"/>
            <p:cNvSpPr/>
            <p:nvPr>
              <p:custDataLst>
                <p:tags r:id="rId9"/>
              </p:custDataLst>
            </p:nvPr>
          </p:nvSpPr>
          <p:spPr bwMode="auto">
            <a:xfrm rot="4150311">
              <a:off x="4981452" y="241080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4" name="MH_Picture_1"/>
            <p:cNvSpPr/>
            <p:nvPr>
              <p:custDataLst>
                <p:tags r:id="rId10"/>
              </p:custDataLst>
            </p:nvPr>
          </p:nvSpPr>
          <p:spPr bwMode="auto">
            <a:xfrm rot="4150311">
              <a:off x="5107645" y="2560720"/>
              <a:ext cx="1841285" cy="2187511"/>
            </a:xfrm>
            <a:prstGeom prst="rect">
              <a:avLst/>
            </a:prstGeom>
            <a:blipFill dpi="0" rotWithShape="1">
              <a:blip r:embed="rId19"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grpSp>
      <p:sp>
        <p:nvSpPr>
          <p:cNvPr id="19" name="矩形 18"/>
          <p:cNvSpPr/>
          <p:nvPr/>
        </p:nvSpPr>
        <p:spPr>
          <a:xfrm>
            <a:off x="6445885" y="1906270"/>
            <a:ext cx="4987925" cy="3630930"/>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charset="-122"/>
                <a:ea typeface="微软雅黑" panose="020B0503020204020204" charset="-122"/>
              </a:rPr>
              <a:t>1.不在楼梯或狭窄通道嬉戏打闹，人多的时候不拥挤、不起哄、不制造紧张或恐慌气氛。</a:t>
            </a:r>
          </a:p>
          <a:p>
            <a:pPr>
              <a:lnSpc>
                <a:spcPct val="120000"/>
              </a:lnSpc>
            </a:pPr>
            <a:r>
              <a:rPr lang="zh-CN" altLang="en-US" sz="1600" dirty="0">
                <a:latin typeface="微软雅黑" panose="020B0503020204020204" charset="-122"/>
                <a:ea typeface="微软雅黑" panose="020B0503020204020204" charset="-122"/>
              </a:rPr>
              <a:t>2.尽量避免到拥挤的人群中，不得已时，尽量走在人流的边缘。</a:t>
            </a:r>
          </a:p>
          <a:p>
            <a:pPr>
              <a:lnSpc>
                <a:spcPct val="120000"/>
              </a:lnSpc>
            </a:pPr>
            <a:r>
              <a:rPr lang="zh-CN" altLang="en-US" sz="1600" dirty="0">
                <a:latin typeface="微软雅黑" panose="020B0503020204020204" charset="-122"/>
                <a:ea typeface="微软雅黑" panose="020B0503020204020204" charset="-122"/>
              </a:rPr>
              <a:t>3.发觉拥挤的人群向自己的方向走来时，应立即避到一旁，不要慌乱，不要奔跑，避免摔倒。</a:t>
            </a:r>
          </a:p>
          <a:p>
            <a:pPr>
              <a:lnSpc>
                <a:spcPct val="120000"/>
              </a:lnSpc>
            </a:pPr>
            <a:r>
              <a:rPr lang="zh-CN" altLang="en-US" sz="1600" dirty="0">
                <a:latin typeface="微软雅黑" panose="020B0503020204020204" charset="-122"/>
                <a:ea typeface="微软雅黑" panose="020B0503020204020204" charset="-122"/>
              </a:rPr>
              <a:t>4.顺着人流走，切不可逆着人流前进，否则，很容易被人流推倒。</a:t>
            </a:r>
          </a:p>
          <a:p>
            <a:pPr>
              <a:lnSpc>
                <a:spcPct val="120000"/>
              </a:lnSpc>
            </a:pPr>
            <a:r>
              <a:rPr lang="zh-CN" altLang="en-US" sz="1600" dirty="0">
                <a:latin typeface="微软雅黑" panose="020B0503020204020204" charset="-122"/>
                <a:ea typeface="微软雅黑" panose="020B0503020204020204" charset="-122"/>
              </a:rPr>
              <a:t>5.假如陷入拥挤的人流，一定要先站稳，身体不要倾斜失去重心，即使鞋子被踩掉，也不要弯腰捡鞋子或系鞋带。有可能的话，可先尽快抓住坚固可靠的东西慢慢走动或停住，待人群过去后再迅速离开现场。</a:t>
            </a:r>
          </a:p>
        </p:txBody>
      </p:sp>
    </p:spTree>
  </p:cSld>
  <p:clrMapOvr>
    <a:masterClrMapping/>
  </p:clrMapOvr>
  <mc:AlternateContent xmlns:mc="http://schemas.openxmlformats.org/markup-compatibility/2006" xmlns:p14="http://schemas.microsoft.com/office/powerpoint/2010/main">
    <mc:Choice Requires="p14">
      <p:transition spd="slow" p14:dur="1400" advTm="1930">
        <p14:doors dir="vert"/>
      </p:transition>
    </mc:Choice>
    <mc:Fallback xmlns="">
      <p:transition spd="slow" advTm="19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up)">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1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1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防踩踏</a:t>
            </a:r>
          </a:p>
        </p:txBody>
      </p:sp>
      <p:grpSp>
        <p:nvGrpSpPr>
          <p:cNvPr id="2" name="组合 1"/>
          <p:cNvGrpSpPr/>
          <p:nvPr/>
        </p:nvGrpSpPr>
        <p:grpSpPr>
          <a:xfrm>
            <a:off x="6071398" y="1496555"/>
            <a:ext cx="5581429" cy="3602282"/>
            <a:chOff x="1690533" y="1556880"/>
            <a:chExt cx="5581429" cy="3602282"/>
          </a:xfrm>
        </p:grpSpPr>
        <p:sp>
          <p:nvSpPr>
            <p:cNvPr id="3" name="MH_Other_1"/>
            <p:cNvSpPr/>
            <p:nvPr>
              <p:custDataLst>
                <p:tags r:id="rId1"/>
              </p:custDataLst>
            </p:nvPr>
          </p:nvSpPr>
          <p:spPr bwMode="auto">
            <a:xfrm rot="18169033">
              <a:off x="1887374" y="2868652"/>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7" name="MH_Picture_5"/>
            <p:cNvSpPr/>
            <p:nvPr>
              <p:custDataLst>
                <p:tags r:id="rId2"/>
              </p:custDataLst>
            </p:nvPr>
          </p:nvSpPr>
          <p:spPr bwMode="auto">
            <a:xfrm rot="18169033">
              <a:off x="2013566" y="3018572"/>
              <a:ext cx="1841285" cy="2187511"/>
            </a:xfrm>
            <a:prstGeom prst="rect">
              <a:avLst/>
            </a:prstGeom>
            <a:blipFill dpi="0" rotWithShape="1">
              <a:blip r:embed="rId15">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9" name="MH_Other_2"/>
            <p:cNvSpPr/>
            <p:nvPr>
              <p:custDataLst>
                <p:tags r:id="rId3"/>
              </p:custDataLst>
            </p:nvPr>
          </p:nvSpPr>
          <p:spPr bwMode="auto">
            <a:xfrm rot="20147881">
              <a:off x="2234388" y="20374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0" name="MH_Picture_4"/>
            <p:cNvSpPr/>
            <p:nvPr>
              <p:custDataLst>
                <p:tags r:id="rId4"/>
              </p:custDataLst>
            </p:nvPr>
          </p:nvSpPr>
          <p:spPr bwMode="auto">
            <a:xfrm rot="20147881">
              <a:off x="2360580" y="2187350"/>
              <a:ext cx="1841285" cy="2187511"/>
            </a:xfrm>
            <a:prstGeom prst="rect">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1" name="MH_Other_3"/>
            <p:cNvSpPr/>
            <p:nvPr>
              <p:custDataLst>
                <p:tags r:id="rId5"/>
              </p:custDataLst>
            </p:nvPr>
          </p:nvSpPr>
          <p:spPr bwMode="auto">
            <a:xfrm rot="119492">
              <a:off x="3296192" y="155688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2" name="MH_Picture_3"/>
            <p:cNvSpPr/>
            <p:nvPr>
              <p:custDataLst>
                <p:tags r:id="rId6"/>
              </p:custDataLst>
            </p:nvPr>
          </p:nvSpPr>
          <p:spPr bwMode="auto">
            <a:xfrm rot="119492">
              <a:off x="3422384" y="1706801"/>
              <a:ext cx="1841285" cy="2187511"/>
            </a:xfrm>
            <a:prstGeom prst="rect">
              <a:avLst/>
            </a:prstGeom>
            <a:blipFill dpi="0" rotWithShape="1">
              <a:blip r:embed="rId17">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3" name="MH_Other_4"/>
            <p:cNvSpPr/>
            <p:nvPr>
              <p:custDataLst>
                <p:tags r:id="rId7"/>
              </p:custDataLst>
            </p:nvPr>
          </p:nvSpPr>
          <p:spPr bwMode="auto">
            <a:xfrm rot="2300446">
              <a:off x="4251548" y="1904629"/>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5" name="MH_Picture_2"/>
            <p:cNvSpPr/>
            <p:nvPr>
              <p:custDataLst>
                <p:tags r:id="rId8"/>
              </p:custDataLst>
            </p:nvPr>
          </p:nvSpPr>
          <p:spPr bwMode="auto">
            <a:xfrm rot="2300446">
              <a:off x="4377740" y="2054549"/>
              <a:ext cx="1841285" cy="2187511"/>
            </a:xfrm>
            <a:prstGeom prst="rect">
              <a:avLst/>
            </a:prstGeom>
            <a:blipFill dpi="0" rotWithShape="1">
              <a:blip r:embed="rId18" cstate="print">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19" name="MH_Other_5"/>
            <p:cNvSpPr/>
            <p:nvPr>
              <p:custDataLst>
                <p:tags r:id="rId9"/>
              </p:custDataLst>
            </p:nvPr>
          </p:nvSpPr>
          <p:spPr bwMode="auto">
            <a:xfrm rot="4150311">
              <a:off x="4981452" y="2410800"/>
              <a:ext cx="2093669" cy="2487351"/>
            </a:xfrm>
            <a:prstGeom prst="rect">
              <a:avLst/>
            </a:prstGeom>
            <a:solidFill>
              <a:srgbClr val="FFFFFF"/>
            </a:solidFill>
            <a:ln>
              <a:solidFill>
                <a:srgbClr val="DCDCDC"/>
              </a:solidFill>
            </a:ln>
            <a:effectLst/>
          </p:spPr>
          <p:txBody>
            <a:bodyPr rtlCol="0" anchor="ctr"/>
            <a:lstStyle/>
            <a:p>
              <a:pPr algn="ctr" eaLnBrk="1" hangingPunct="1">
                <a:spcBef>
                  <a:spcPct val="0"/>
                </a:spcBef>
                <a:buFontTx/>
                <a:buNone/>
              </a:pPr>
              <a:endParaRPr lang="zh-CN" altLang="en-US">
                <a:solidFill>
                  <a:srgbClr val="FFFFFF"/>
                </a:solidFill>
              </a:endParaRPr>
            </a:p>
          </p:txBody>
        </p:sp>
        <p:sp>
          <p:nvSpPr>
            <p:cNvPr id="25" name="MH_Picture_1"/>
            <p:cNvSpPr/>
            <p:nvPr>
              <p:custDataLst>
                <p:tags r:id="rId10"/>
              </p:custDataLst>
            </p:nvPr>
          </p:nvSpPr>
          <p:spPr bwMode="auto">
            <a:xfrm rot="4150311">
              <a:off x="5107645" y="2560720"/>
              <a:ext cx="1841285" cy="2187511"/>
            </a:xfrm>
            <a:prstGeom prst="rect">
              <a:avLst/>
            </a:prstGeom>
            <a:blipFill dpi="0" rotWithShape="1">
              <a:blip r:embed="rId19">
                <a:extLst>
                  <a:ext uri="{28A0092B-C50C-407E-A947-70E740481C1C}">
                    <a14:useLocalDpi xmlns:a14="http://schemas.microsoft.com/office/drawing/2010/main" val="0"/>
                  </a:ext>
                </a:extLst>
              </a:blip>
              <a:srcRect/>
              <a:stretch>
                <a:fillRect/>
              </a:stretch>
            </a:blipFill>
            <a:ln>
              <a:noFill/>
            </a:ln>
            <a:effectLst/>
          </p:spPr>
          <p:txBody>
            <a:bodyPr rtlCol="0" anchor="ctr"/>
            <a:lstStyle/>
            <a:p>
              <a:pPr algn="ctr" eaLnBrk="1" hangingPunct="1">
                <a:spcBef>
                  <a:spcPct val="0"/>
                </a:spcBef>
                <a:buFontTx/>
                <a:buNone/>
              </a:pPr>
              <a:endParaRPr lang="zh-CN" altLang="en-US">
                <a:solidFill>
                  <a:srgbClr val="FFFFFF"/>
                </a:solidFill>
              </a:endParaRPr>
            </a:p>
          </p:txBody>
        </p:sp>
      </p:grpSp>
      <p:sp>
        <p:nvSpPr>
          <p:cNvPr id="26" name="矩形 25"/>
          <p:cNvSpPr/>
          <p:nvPr/>
        </p:nvSpPr>
        <p:spPr>
          <a:xfrm>
            <a:off x="802640" y="1779270"/>
            <a:ext cx="4987925" cy="3630930"/>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微软雅黑" panose="020B0503020204020204" charset="-122"/>
                <a:ea typeface="微软雅黑" panose="020B0503020204020204" charset="-122"/>
              </a:rPr>
              <a:t>6.若自己不幸被人群拥倒后，要设法靠近墙角，身体蜷成球状，双手在颈后紧扣以保护身体最脆弱的部位。</a:t>
            </a:r>
          </a:p>
          <a:p>
            <a:pPr>
              <a:lnSpc>
                <a:spcPct val="120000"/>
              </a:lnSpc>
            </a:pPr>
            <a:r>
              <a:rPr lang="zh-CN" altLang="en-US" sz="1600" dirty="0">
                <a:latin typeface="微软雅黑" panose="020B0503020204020204" charset="-122"/>
                <a:ea typeface="微软雅黑" panose="020B0503020204020204" charset="-122"/>
              </a:rPr>
              <a:t>7.在人群中走动，遇到台阶或楼梯时，尽量抓住扶手，防止摔倒。</a:t>
            </a:r>
          </a:p>
          <a:p>
            <a:pPr>
              <a:lnSpc>
                <a:spcPct val="120000"/>
              </a:lnSpc>
            </a:pPr>
            <a:r>
              <a:rPr lang="zh-CN" altLang="en-US" sz="1600" dirty="0">
                <a:latin typeface="微软雅黑" panose="020B0503020204020204" charset="-122"/>
                <a:ea typeface="微软雅黑" panose="020B0503020204020204" charset="-122"/>
              </a:rPr>
              <a:t>8.在拥挤的人群中，要时刻保持警惕，当发现有人情绪不对，或人群开始骚动时，要做好准备保护自己和他人。</a:t>
            </a:r>
          </a:p>
          <a:p>
            <a:pPr>
              <a:lnSpc>
                <a:spcPct val="120000"/>
              </a:lnSpc>
            </a:pPr>
            <a:r>
              <a:rPr lang="zh-CN" altLang="en-US" sz="1600" dirty="0">
                <a:latin typeface="微软雅黑" panose="020B0503020204020204" charset="-122"/>
                <a:ea typeface="微软雅黑" panose="020B0503020204020204" charset="-122"/>
              </a:rPr>
              <a:t>9.在人群骚动时，脚下要注意些，千万不能被绊倒，避免自己成为拥挤踩踏事件的诱发因素。</a:t>
            </a:r>
          </a:p>
          <a:p>
            <a:pPr>
              <a:lnSpc>
                <a:spcPct val="120000"/>
              </a:lnSpc>
            </a:pPr>
            <a:r>
              <a:rPr lang="zh-CN" altLang="en-US" sz="1600" dirty="0">
                <a:latin typeface="微软雅黑" panose="020B0503020204020204" charset="-122"/>
                <a:ea typeface="微软雅黑" panose="020B0503020204020204" charset="-122"/>
              </a:rPr>
              <a:t>10.当发现自己前面有人突然摔倒了，要马上停下脚步，同时大声呼救，告知后面的人不要向前靠近，及时分流拥挤人流，组织有序疏散。</a:t>
            </a:r>
          </a:p>
        </p:txBody>
      </p:sp>
    </p:spTree>
  </p:cSld>
  <p:clrMapOvr>
    <a:masterClrMapping/>
  </p:clrMapOvr>
  <mc:AlternateContent xmlns:mc="http://schemas.openxmlformats.org/markup-compatibility/2006" xmlns:p14="http://schemas.microsoft.com/office/powerpoint/2010/main">
    <mc:Choice Requires="p14">
      <p:transition spd="slow" p14:dur="1400" advTm="1788">
        <p14:doors dir="vert"/>
      </p:transition>
    </mc:Choice>
    <mc:Fallback xmlns="">
      <p:transition spd="slow" advTm="17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up)">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1"/>
          <p:cNvPicPr>
            <a:picLocks noChangeAspect="1"/>
          </p:cNvPicPr>
          <p:nvPr/>
        </p:nvPicPr>
        <p:blipFill>
          <a:blip r:embed="rId5"/>
          <a:stretch>
            <a:fillRect/>
          </a:stretch>
        </p:blipFill>
        <p:spPr>
          <a:xfrm>
            <a:off x="-6985" y="3867150"/>
            <a:ext cx="12205335" cy="3049905"/>
          </a:xfrm>
          <a:prstGeom prst="rect">
            <a:avLst/>
          </a:prstGeom>
        </p:spPr>
      </p:pic>
      <p:pic>
        <p:nvPicPr>
          <p:cNvPr id="52" name="图片 51" descr="36f9a2a7dc2088575b3175c2c9b24629"/>
          <p:cNvPicPr>
            <a:picLocks noChangeAspect="1"/>
          </p:cNvPicPr>
          <p:nvPr/>
        </p:nvPicPr>
        <p:blipFill>
          <a:blip r:embed="rId6"/>
          <a:stretch>
            <a:fillRect/>
          </a:stretch>
        </p:blipFill>
        <p:spPr>
          <a:xfrm>
            <a:off x="4384040" y="4728845"/>
            <a:ext cx="3908425" cy="2061210"/>
          </a:xfrm>
          <a:prstGeom prst="rect">
            <a:avLst/>
          </a:prstGeom>
        </p:spPr>
      </p:pic>
      <p:pic>
        <p:nvPicPr>
          <p:cNvPr id="53" name="图片 5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73375" y="4800600"/>
            <a:ext cx="1163955" cy="1918335"/>
          </a:xfrm>
          <a:prstGeom prst="rect">
            <a:avLst/>
          </a:prstGeom>
        </p:spPr>
      </p:pic>
      <p:sp>
        <p:nvSpPr>
          <p:cNvPr id="11" name="MH_Number_1"/>
          <p:cNvSpPr/>
          <p:nvPr>
            <p:custDataLst>
              <p:tags r:id="rId1"/>
            </p:custDataLst>
          </p:nvPr>
        </p:nvSpPr>
        <p:spPr>
          <a:xfrm>
            <a:off x="5255240" y="866547"/>
            <a:ext cx="1681144" cy="1681144"/>
          </a:xfrm>
          <a:prstGeom prst="ellipse">
            <a:avLst/>
          </a:prstGeom>
          <a:solidFill>
            <a:srgbClr val="00B0F0"/>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04</a:t>
            </a:r>
            <a:endParaRPr lang="zh-CN" altLang="en-US" sz="6600" dirty="0">
              <a:solidFill>
                <a:schemeClr val="bg1"/>
              </a:solidFill>
              <a:latin typeface="微软雅黑" panose="020B0503020204020204" charset="-122"/>
              <a:ea typeface="微软雅黑" panose="020B0503020204020204" charset="-122"/>
              <a:cs typeface="Arial" panose="020B0604020202020204" pitchFamily="34" charset="0"/>
              <a:sym typeface="Arial" panose="020B0604020202020204" pitchFamily="34" charset="0"/>
            </a:endParaRPr>
          </a:p>
        </p:txBody>
      </p:sp>
      <p:sp>
        <p:nvSpPr>
          <p:cNvPr id="12" name="MH_Entry_1"/>
          <p:cNvSpPr/>
          <p:nvPr>
            <p:custDataLst>
              <p:tags r:id="rId2"/>
            </p:custDataLst>
          </p:nvPr>
        </p:nvSpPr>
        <p:spPr>
          <a:xfrm>
            <a:off x="3869819" y="2877185"/>
            <a:ext cx="4451985" cy="8858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chemeClr val="bg1">
              <a:lumMod val="50000"/>
            </a:schemeClr>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lnSpc>
                <a:spcPct val="90000"/>
              </a:lnSpc>
            </a:pPr>
            <a:r>
              <a:rPr lang="zh-CN" altLang="en-US" sz="5500" b="1" dirty="0">
                <a:ln>
                  <a:solidFill>
                    <a:schemeClr val="bg1"/>
                  </a:solidFill>
                </a:ln>
                <a:solidFill>
                  <a:srgbClr val="00B0F0"/>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Arial" panose="020B0604020202020204" pitchFamily="34" charset="0"/>
              </a:rPr>
              <a:t>防交通事故</a:t>
            </a:r>
          </a:p>
          <a:p>
            <a:pPr algn="ctr">
              <a:lnSpc>
                <a:spcPct val="90000"/>
              </a:lnSpc>
            </a:pPr>
            <a:r>
              <a:rPr lang="en-US" altLang="zh-CN" sz="900" dirty="0">
                <a:solidFill>
                  <a:srgbClr val="FF0000"/>
                </a:solidFill>
                <a:latin typeface="微软雅黑" panose="020B0503020204020204" charset="-122"/>
                <a:ea typeface="微软雅黑" panose="020B0503020204020204" charset="-122"/>
                <a:cs typeface="Arial" panose="020B0604020202020204" pitchFamily="34" charset="0"/>
                <a:sym typeface="Arial" panose="020B0604020202020204" pitchFamily="34" charset="0"/>
              </a:rPr>
              <a:t>Click on add related title words</a:t>
            </a:r>
          </a:p>
        </p:txBody>
      </p:sp>
      <p:grpSp>
        <p:nvGrpSpPr>
          <p:cNvPr id="13" name="组合 12"/>
          <p:cNvGrpSpPr/>
          <p:nvPr/>
        </p:nvGrpSpPr>
        <p:grpSpPr>
          <a:xfrm>
            <a:off x="4687065" y="2754712"/>
            <a:ext cx="2817495" cy="45720"/>
            <a:chOff x="4955994" y="3809489"/>
            <a:chExt cx="2817495" cy="45720"/>
          </a:xfrm>
        </p:grpSpPr>
        <p:cxnSp>
          <p:nvCxnSpPr>
            <p:cNvPr id="14" name="直接连接符 13"/>
            <p:cNvCxnSpPr/>
            <p:nvPr/>
          </p:nvCxnSpPr>
          <p:spPr>
            <a:xfrm>
              <a:off x="4989215" y="3832349"/>
              <a:ext cx="27614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7727769"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6" name="椭圆 15"/>
            <p:cNvSpPr/>
            <p:nvPr/>
          </p:nvSpPr>
          <p:spPr>
            <a:xfrm>
              <a:off x="4955994" y="3809489"/>
              <a:ext cx="45720" cy="45720"/>
            </a:xfrm>
            <a:prstGeom prst="ellipse">
              <a:avLst/>
            </a:prstGeom>
            <a:solidFill>
              <a:schemeClr val="accent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02768">
            <a:off x="885916" y="954822"/>
            <a:ext cx="1978013" cy="2177198"/>
          </a:xfrm>
          <a:prstGeom prst="rect">
            <a:avLst/>
          </a:prstGeom>
        </p:spPr>
      </p:pic>
      <p:pic>
        <p:nvPicPr>
          <p:cNvPr id="40" name="图片 3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70041">
            <a:off x="9402297" y="1429709"/>
            <a:ext cx="1119146" cy="14548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3084">
        <p14:doors dir="vert"/>
      </p:transition>
    </mc:Choice>
    <mc:Fallback xmlns="">
      <p:transition spd="slow" advTm="30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1000"/>
                                        <p:tgtEl>
                                          <p:spTgt spid="53"/>
                                        </p:tgtEl>
                                      </p:cBhvr>
                                    </p:animEffect>
                                    <p:anim calcmode="lin" valueType="num">
                                      <p:cBhvr>
                                        <p:cTn id="15" dur="1000" fill="hold"/>
                                        <p:tgtEl>
                                          <p:spTgt spid="53"/>
                                        </p:tgtEl>
                                        <p:attrNameLst>
                                          <p:attrName>ppt_x</p:attrName>
                                        </p:attrNameLst>
                                      </p:cBhvr>
                                      <p:tavLst>
                                        <p:tav tm="0">
                                          <p:val>
                                            <p:strVal val="#ppt_x"/>
                                          </p:val>
                                        </p:tav>
                                        <p:tav tm="100000">
                                          <p:val>
                                            <p:strVal val="#ppt_x"/>
                                          </p:val>
                                        </p:tav>
                                      </p:tavLst>
                                    </p:anim>
                                    <p:anim calcmode="lin" valueType="num">
                                      <p:cBhvr>
                                        <p:cTn id="16" dur="1000" fill="hold"/>
                                        <p:tgtEl>
                                          <p:spTgt spid="5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0" presetClass="path" presetSubtype="0" accel="50000" decel="50000" fill="hold" nodeType="afterEffect">
                                  <p:stCondLst>
                                    <p:cond delay="0"/>
                                  </p:stCondLst>
                                  <p:childTnLst>
                                    <p:animMotion origin="layout" path="M -0.01446 0.01134 L -0.01446 0.01134 C -0.025 0.01852 -0.0168 0.01134 -0.02227 0.01898 C -0.02357 0.02083 -0.02513 0.02222 -0.02657 0.02407 L -0.02865 0.02662 C -0.03138 0.03634 -0.02826 0.02708 -0.03295 0.03541 C -0.03529 0.03958 -0.03347 0.03912 -0.03568 0.04421 C -0.03698 0.04699 -0.03881 0.04861 -0.03998 0.05162 C -0.04649 0.06898 -0.03972 0.05115 -0.04493 0.06435 C -0.04545 0.06551 -0.04571 0.06713 -0.04636 0.06805 C -0.04714 0.06921 -0.04818 0.06967 -0.04922 0.0706 C -0.05065 0.08102 -0.04857 0.07106 -0.05196 0.07801 C -0.05521 0.08472 -0.05365 0.08495 -0.0569 0.08935 C -0.05834 0.0912 -0.0612 0.09444 -0.0612 0.09444 C -0.06329 0.1 -0.06498 0.10555 -0.06823 0.10949 C -0.06901 0.11041 -0.06967 0.11134 -0.07045 0.11203 C -0.07136 0.11296 -0.0724 0.11342 -0.07318 0.11458 C -0.07409 0.11551 -0.07461 0.11713 -0.07539 0.11828 C -0.07605 0.11921 -0.07683 0.1199 -0.07748 0.12083 C -0.07826 0.12199 -0.07878 0.12361 -0.07956 0.12453 C -0.08099 0.12639 -0.08243 0.12801 -0.08386 0.12963 C -0.08646 0.13264 -0.08842 0.13541 -0.09167 0.13727 L -0.09375 0.13842 C -0.09558 0.14166 -0.09753 0.14583 -0.10013 0.14722 L -0.10222 0.14861 C -0.10756 0.15486 -0.10105 0.14676 -0.10651 0.15486 C -0.10808 0.15717 -0.11003 0.1581 -0.11146 0.16111 C -0.11263 0.16342 -0.11433 0.16875 -0.11433 0.16875 C -0.11446 0.17152 -0.11472 0.17453 -0.11498 0.17754 C -0.11524 0.18009 -0.11563 0.1824 -0.11563 0.18495 C -0.11563 0.20092 -0.11563 0.21689 -0.11498 0.23287 C -0.11485 0.23472 -0.11394 0.23611 -0.11355 0.23796 C -0.11329 0.23912 -0.11315 0.24051 -0.11289 0.24166 C -0.11198 0.24514 -0.1099 0.25208 -0.1086 0.25416 C -0.10717 0.25671 -0.10599 0.25972 -0.10443 0.2618 C -0.10365 0.2625 -0.103 0.26365 -0.10222 0.26435 C -0.10118 0.26527 -0.09987 0.26597 -0.0987 0.26689 C -0.09805 0.26736 -0.09727 0.26736 -0.09662 0.26805 C -0.09584 0.26875 -0.09519 0.2699 -0.0944 0.2706 C -0.09349 0.27152 -0.09037 0.27268 -0.08946 0.27314 C -0.08881 0.27384 -0.08815 0.275 -0.08737 0.27569 C -0.08659 0.27615 -0.08164 0.27801 -0.08099 0.27801 C -0.07956 0.27847 -0.07813 0.27893 -0.07683 0.27939 C -0.07513 0.27986 -0.07201 0.28171 -0.07045 0.28194 C -0.06094 0.28264 -0.05157 0.28264 -0.04206 0.2831 C -0.03789 0.28356 -0.0336 0.28379 -0.0293 0.28449 C -0.02435 0.28518 -0.02539 0.28611 -0.02019 0.28819 C -0.01849 0.28889 -0.0168 0.28912 -0.01524 0.28935 C -0.01381 0.29027 -0.01237 0.2912 -0.01094 0.29189 C -0.00873 0.29305 -0.00365 0.29421 -0.0017 0.29444 C 0.00416 0.29514 0.01002 0.29537 0.01588 0.29583 C 0.01836 0.29652 0.01992 0.29699 0.02226 0.29814 C 0.02304 0.29861 0.02369 0.2993 0.02448 0.29953 C 0.0263 0.3 0.02825 0.30023 0.03007 0.30069 C 0.03203 0.30139 0.03385 0.30277 0.0358 0.30324 C 0.03724 0.3037 0.03854 0.30393 0.03997 0.30463 C 0.04101 0.30486 0.04192 0.30555 0.04283 0.30578 C 0.04453 0.30625 0.04609 0.30648 0.04778 0.30694 C 0.04895 0.3074 0.05013 0.30787 0.0513 0.30833 C 0.05273 0.30879 0.05416 0.30926 0.0556 0.30949 C 0.06054 0.3125 0.05455 0.30926 0.06406 0.31203 C 0.06484 0.31227 0.06549 0.31296 0.06614 0.31342 C 0.06757 0.31389 0.06901 0.31412 0.07044 0.31458 C 0.07109 0.31504 0.07187 0.31597 0.07252 0.31597 C 0.08489 0.31597 0.0776 0.31574 0.0832 0.31342 C 0.09075 0.30995 0.08268 0.31458 0.09023 0.30949 C 0.09101 0.30902 0.09166 0.30879 0.09231 0.30833 C 0.09362 0.30717 0.09479 0.30578 0.09596 0.30463 C 0.09661 0.3037 0.09726 0.30277 0.09804 0.30208 C 0.10026 0.3 0.10364 0.3 0.10586 0.29953 C 0.10703 0.29907 0.1082 0.29861 0.10937 0.29814 C 0.11119 0.29745 0.11315 0.29629 0.11497 0.29583 L 0.11992 0.29444 C 0.1207 0.29398 0.12135 0.29352 0.12213 0.29328 C 0.12395 0.29236 0.12591 0.29166 0.12773 0.29074 C 0.12968 0.28958 0.13632 0.28495 0.13841 0.2831 C 0.14075 0.28102 0.14531 0.27615 0.14752 0.27314 C 0.15104 0.26852 0.14948 0.27037 0.15247 0.26689 C 0.15299 0.26551 0.15351 0.26435 0.1539 0.26296 C 0.15468 0.26134 0.15573 0.25995 0.15612 0.2581 C 0.15703 0.25139 0.15742 0.23796 0.15742 0.23796 C 0.15729 0.21944 0.15677 0.20092 0.15677 0.1824 C 0.15677 0.11875 0.15416 0.1375 0.15885 0.10833 C 0.15911 0.10416 0.15911 0.09977 0.15963 0.0956 C 0.15989 0.09305 0.16054 0.09074 0.16106 0.08819 C 0.16198 0.08287 0.16132 0.08541 0.16315 0.08055 L 0.16523 0.06921 C 0.16549 0.06805 0.16562 0.06666 0.16601 0.06551 C 0.1664 0.06435 0.16705 0.06319 0.16744 0.0618 C 0.16796 0.05926 0.16796 0.05648 0.16875 0.05416 C 0.16927 0.05301 0.16979 0.05185 0.17018 0.05046 C 0.17083 0.04838 0.17135 0.04352 0.17161 0.04166 C 0.17187 0.04027 0.172 0.03912 0.17239 0.03773 C 0.17278 0.03657 0.1733 0.03541 0.17382 0.03402 C 0.17356 -0.02894 0.17356 -0.09167 0.17304 -0.15463 C 0.17304 -0.15787 0.17161 -0.15949 0.17096 -0.16227 C 0.17057 -0.16343 0.17057 -0.16482 0.17018 -0.16598 C 0.1694 -0.16852 0.16731 -0.17269 0.16601 -0.17477 C 0.16367 -0.17801 0.16263 -0.17801 0.15963 -0.17986 L 0.15533 -0.18241 C 0.15468 -0.18264 0.1539 -0.18287 0.15325 -0.18357 C 0.14948 -0.18681 0.15143 -0.18565 0.14752 -0.18727 C 0.14687 -0.1882 0.14622 -0.18936 0.14544 -0.18982 C 0.14414 -0.19098 0.14257 -0.19144 0.14114 -0.19236 L 0.13906 -0.19375 C 0.13906 -0.19375 0.13489 -0.19607 0.13489 -0.19607 C 0.13294 -0.19676 0.12864 -0.19815 0.12708 -0.2 C 0.12448 -0.20301 0.12487 -0.20301 0.12135 -0.20486 C 0.11823 -0.20695 0.11836 -0.20556 0.11497 -0.2088 C 0.11393 -0.20973 0.11328 -0.21158 0.11224 -0.2125 C 0.11132 -0.2132 0.11028 -0.2132 0.10937 -0.21366 C 0.10429 -0.21644 0.11093 -0.21366 0.10364 -0.21621 C 0.10273 -0.21713 0.10182 -0.21806 0.10091 -0.21875 C 0.10013 -0.21922 0.09948 -0.21945 0.09869 -0.22014 C 0.09687 -0.22153 0.09505 -0.22385 0.0931 -0.225 L 0.0888 -0.22755 C 0.08815 -0.22801 0.0875 -0.22848 0.08671 -0.22894 C 0.0858 -0.22917 0.08489 -0.22986 0.08385 -0.2301 C 0.08242 -0.23056 0.08099 -0.23102 0.07968 -0.23148 C 0.07851 -0.23172 0.07734 -0.23218 0.07604 -0.23264 C 0.06992 -0.23704 0.075 -0.23403 0.06692 -0.23635 C 0.06588 -0.23681 0.06497 -0.23727 0.06406 -0.23773 C 0.06263 -0.2382 0.06119 -0.23843 0.05976 -0.23889 C 0.05885 -0.23936 0.05794 -0.23982 0.05703 -0.24028 C 0.0556 -0.24074 0.05416 -0.24098 0.05273 -0.24144 C 0.04843 -0.24398 0.05234 -0.2419 0.04492 -0.24398 C 0.04023 -0.24514 0.04283 -0.24468 0.03932 -0.24653 C 0.03737 -0.24746 0.03476 -0.24838 0.03294 -0.24908 L 0.02018 -0.25278 C 0.01419 -0.25625 0.01744 -0.25486 0.01028 -0.25648 C 0.00963 -0.25695 0.00885 -0.25741 0.0082 -0.25787 C -0.00417 -0.2632 -0.02162 -0.25811 -0.03073 -0.25787 C -0.03151 -0.25695 -0.03217 -0.25602 -0.03295 -0.25533 C -0.03477 -0.25348 -0.03672 -0.25186 -0.03855 -0.25023 C -0.03946 -0.24931 -0.0405 -0.24861 -0.04141 -0.24769 C -0.04258 -0.24653 -0.04388 -0.24537 -0.04493 -0.24398 C -0.04571 -0.24283 -0.04623 -0.24098 -0.04701 -0.24028 C -0.04831 -0.23889 -0.05 -0.23889 -0.05131 -0.23773 C -0.05222 -0.23681 -0.05326 -0.23611 -0.05417 -0.23519 C -0.05651 -0.23241 -0.05717 -0.23102 -0.05912 -0.22755 C -0.05951 -0.22547 -0.06003 -0.22338 -0.06055 -0.2213 C -0.06081 -0.22014 -0.06081 -0.21875 -0.0612 -0.2176 C -0.06198 -0.21482 -0.06329 -0.21273 -0.06407 -0.20996 C -0.06576 -0.20394 -0.06537 -0.2051 -0.06758 -0.19861 C -0.06797 -0.19746 -0.06862 -0.1963 -0.06901 -0.19491 C -0.07214 -0.18426 -0.07201 -0.18473 -0.07396 -0.17593 C -0.0737 -0.16806 -0.07357 -0.16019 -0.07318 -0.15209 C -0.07305 -0.14861 -0.07227 -0.14676 -0.07188 -0.14329 C -0.07149 -0.14121 -0.07136 -0.13912 -0.0711 -0.13704 C -0.07032 -0.13172 -0.07032 -0.13426 -0.06901 -0.12824 C -0.06849 -0.1257 -0.06823 -0.12315 -0.06758 -0.12061 C -0.06667 -0.11736 -0.06524 -0.11436 -0.06472 -0.11065 C -0.06446 -0.10903 -0.06446 -0.10718 -0.06407 -0.10556 C -0.06355 -0.10394 -0.0625 -0.10324 -0.06185 -0.10186 C -0.06042 -0.09861 -0.05899 -0.09514 -0.05769 -0.09167 C -0.05717 -0.09051 -0.05664 -0.08936 -0.05625 -0.08797 C -0.05586 -0.08681 -0.05599 -0.08519 -0.0556 -0.08426 C -0.05495 -0.08264 -0.05404 -0.08195 -0.05339 -0.08033 C -0.05274 -0.07894 -0.05274 -0.07686 -0.05196 -0.07547 C -0.05118 -0.07385 -0.05 -0.07315 -0.04922 -0.07153 C -0.0431 -0.05949 -0.04909 -0.06736 -0.04427 -0.06158 C -0.04297 -0.0551 -0.04375 -0.05764 -0.03998 -0.05023 C -0.03868 -0.04769 -0.03737 -0.04491 -0.03568 -0.0426 C -0.03217 -0.03797 -0.03386 -0.04005 -0.03073 -0.03635 C -0.02982 -0.0338 -0.02891 -0.03125 -0.028 -0.02894 C -0.02722 -0.02709 -0.02644 -0.02547 -0.02579 -0.02385 C -0.02487 -0.0213 -0.02292 -0.01621 -0.02292 -0.01621 C -0.02097 -0.00579 -0.02435 -0.02223 -0.0194 -0.00486 C -0.01901 -0.00324 -0.01862 -0.00162 -0.01797 3.33333E-6 C -0.01719 0.00277 -0.01511 0.00949 -0.01446 0.01134 Z " pathEditMode="relative" ptsTypes="AAAAAAAAAAAAAAAAAAAAAAAAAAAAAAAAAAAAAAAAAAAAAAAAAAAAAAAAAAAAAAAAAAAAAAAAAAAAAAAAAAAAAAAAAAAAAAAAAAAAAAAAAAAAAAAAAAAAAAAAAAAAAAAAAAAAAAAAAAAAAAAAAAAAAAAAAAAAAAAAAAAAAAAAAA">
                                      <p:cBhvr>
                                        <p:cTn id="19" dur="4000" fill="hold"/>
                                        <p:tgtEl>
                                          <p:spTgt spid="2"/>
                                        </p:tgtEl>
                                        <p:attrNameLst>
                                          <p:attrName>ppt_x</p:attrName>
                                          <p:attrName>ppt_y</p:attrName>
                                        </p:attrNameLst>
                                      </p:cBhvr>
                                    </p:animMotion>
                                  </p:childTnLst>
                                </p:cTn>
                              </p:par>
                            </p:childTnLst>
                          </p:cTn>
                        </p:par>
                        <p:par>
                          <p:cTn id="20" fill="hold">
                            <p:stCondLst>
                              <p:cond delay="6000"/>
                            </p:stCondLst>
                            <p:childTnLst>
                              <p:par>
                                <p:cTn id="21" presetID="0" presetClass="path" presetSubtype="0" accel="50000" decel="50000" fill="hold" nodeType="afterEffect">
                                  <p:stCondLst>
                                    <p:cond delay="0"/>
                                  </p:stCondLst>
                                  <p:childTnLst>
                                    <p:animMotion origin="layout" path="M -0.01472 -0.00139 L -0.01472 -0.00139 C -0.01641 0.00139 -0.01797 0.00463 -0.01966 0.00741 C -0.02253 0.01181 -0.025 0.0132 -0.02813 0.01736 C -0.02878 0.01829 -0.03216 0.02269 -0.03308 0.02361 C -0.03386 0.02431 -0.03451 0.02454 -0.03529 0.025 C -0.03594 0.02593 -0.03672 0.02662 -0.03737 0.02755 C -0.03828 0.02871 -0.0392 0.03033 -0.04024 0.03125 C -0.04089 0.03195 -0.04167 0.03195 -0.04232 0.03264 C -0.05104 0.03912 -0.04024 0.03125 -0.04727 0.0375 C -0.04792 0.0382 -0.0487 0.0382 -0.04935 0.03889 C -0.05039 0.03959 -0.0513 0.04051 -0.05222 0.04144 C -0.05287 0.0419 -0.05365 0.0419 -0.05443 0.0426 C -0.05508 0.04329 -0.05573 0.04468 -0.05651 0.04514 C -0.05834 0.0463 -0.06029 0.04676 -0.06211 0.04769 C -0.06498 0.04908 -0.06407 0.04908 -0.06706 0.05139 C -0.06823 0.05232 -0.0694 0.05324 -0.07071 0.05394 C -0.07201 0.05486 -0.07487 0.05648 -0.07487 0.05648 C -0.07578 0.05764 -0.0767 0.05926 -0.07774 0.06019 C -0.07878 0.06135 -0.08008 0.06181 -0.08125 0.06273 C -0.08607 0.06644 -0.08203 0.06459 -0.08763 0.06644 C -0.09089 0.06945 -0.09037 0.06922 -0.09401 0.07153 C -0.09779 0.07408 -0.09479 0.0713 -0.09961 0.07523 C -0.10495 0.0794 -0.10026 0.07639 -0.10456 0.07917 C -0.10547 0.08033 -0.10834 0.08426 -0.10951 0.08542 C -0.11185 0.0875 -0.1142 0.08982 -0.11667 0.09167 C -0.11784 0.0926 -0.11901 0.09306 -0.12018 0.09422 C -0.12162 0.09561 -0.12292 0.09792 -0.12448 0.09931 L -0.13008 0.10417 C -0.13242 0.11042 -0.13034 0.10625 -0.13438 0.11042 C -0.13581 0.11204 -0.13854 0.11551 -0.13854 0.11551 C -0.14167 0.12385 -0.13802 0.11459 -0.14206 0.12315 C -0.14349 0.12593 -0.14453 0.12894 -0.14571 0.13195 C -0.14584 0.13311 -0.14636 0.13426 -0.14636 0.13565 C -0.14636 0.13611 -0.14532 0.14352 -0.14492 0.14445 C -0.1444 0.14607 -0.14349 0.14676 -0.14284 0.14815 C -0.1418 0.1507 -0.14115 0.15371 -0.13998 0.15579 C -0.13907 0.15741 -0.13815 0.15926 -0.13711 0.16088 C -0.1336 0.16598 -0.12982 0.17061 -0.12578 0.17477 C -0.12487 0.1757 -0.12396 0.17639 -0.12305 0.17709 C -0.11836 0.18195 -0.12084 0.18033 -0.11589 0.18357 C -0.11315 0.18519 -0.11159 0.18611 -0.10886 0.18727 C -0.10378 0.18936 -0.10703 0.1875 -0.10326 0.18982 C -0.10248 0.19051 -0.10183 0.19167 -0.10104 0.19236 C -0.10039 0.19283 -0.09974 0.19352 -0.09896 0.19352 C -0.08203 0.19445 -0.06498 0.19445 -0.04805 0.19491 C -0.04714 0.19514 -0.04401 0.1963 -0.0431 0.19723 C -0.04232 0.19792 -0.04167 0.19908 -0.04089 0.19977 C -0.03841 0.20232 -0.03841 0.20209 -0.03594 0.20371 C -0.03438 0.20648 -0.03373 0.20811 -0.03177 0.20996 C -0.03099 0.21042 -0.03034 0.21065 -0.02956 0.21111 C -0.02891 0.2125 -0.02826 0.21389 -0.02748 0.21482 C -0.02683 0.21598 -0.02591 0.21644 -0.02539 0.21736 C -0.02474 0.21852 -0.02461 0.22037 -0.02396 0.2213 C -0.02318 0.22223 -0.02201 0.22199 -0.0211 0.22246 C -0.02018 0.22338 -0.01927 0.22431 -0.01823 0.225 C -0.01641 0.22616 -0.01498 0.22593 -0.01328 0.22755 C -0.0125 0.22824 -0.01198 0.2294 -0.0112 0.2301 C -0.0099 0.23102 -0.00508 0.23218 -0.00417 0.23264 C 0.00521 0.23912 -0.00495 0.23264 0.01575 0.2375 C 0.01745 0.23797 0.01901 0.23912 0.0207 0.24005 C 0.02135 0.24051 0.02213 0.24074 0.02278 0.24144 C 0.0237 0.24213 0.02461 0.24306 0.02565 0.24375 C 0.02695 0.24491 0.02982 0.2463 0.02982 0.2463 C 0.0306 0.24769 0.03112 0.24908 0.03203 0.25023 C 0.03255 0.25093 0.03346 0.25093 0.03411 0.25139 C 0.0358 0.25255 0.0375 0.25371 0.03906 0.2551 C 0.04453 0.25996 0.03802 0.25579 0.04323 0.25903 C 0.04505 0.26204 0.04648 0.26389 0.04752 0.26783 C 0.0483 0.27061 0.04883 0.27385 0.04961 0.27662 C 0.05026 0.27848 0.05117 0.27986 0.05182 0.28148 C 0.05495 0.29051 0.0513 0.28311 0.05534 0.29051 C 0.05573 0.29306 0.05677 0.30139 0.05742 0.30301 C 0.0582 0.30463 0.05898 0.30625 0.0595 0.30811 C 0.0612 0.3125 0.06054 0.31366 0.06315 0.3169 C 0.06367 0.3176 0.06458 0.31736 0.06523 0.31806 C 0.06666 0.31945 0.06797 0.32176 0.06953 0.32315 C 0.07083 0.32431 0.07226 0.32593 0.0737 0.32686 C 0.07552 0.32801 0.07942 0.3294 0.07942 0.3294 C 0.08541 0.33658 0.07773 0.32801 0.08359 0.33311 C 0.08906 0.33797 0.08255 0.3338 0.08789 0.33704 C 0.08854 0.3382 0.08919 0.33959 0.08997 0.34074 C 0.09062 0.34167 0.09166 0.3419 0.09205 0.34329 C 0.09271 0.34468 0.09258 0.34653 0.09284 0.34838 C 0.09375 0.34746 0.09492 0.34699 0.0957 0.34584 C 0.09661 0.34398 0.097 0.34144 0.09778 0.33936 C 0.10143 0.33079 0.09974 0.34144 0.10416 0.3257 C 0.10599 0.31922 0.10468 0.32153 0.10768 0.31806 C 0.10859 0.31551 0.10976 0.3132 0.11054 0.31042 C 0.11093 0.3088 0.11146 0.30718 0.11198 0.30556 C 0.11224 0.30417 0.11237 0.30301 0.11263 0.30162 C 0.11497 0.29283 0.11471 0.29375 0.11692 0.28797 C 0.11718 0.28658 0.11732 0.28542 0.11758 0.28403 C 0.11849 0.28079 0.11979 0.27755 0.12044 0.27408 C 0.1207 0.27269 0.12096 0.27153 0.12109 0.27037 C 0.12135 0.26852 0.12148 0.2669 0.12187 0.26528 C 0.12278 0.26042 0.12343 0.25834 0.12461 0.25394 C 0.12487 0.25139 0.12487 0.24885 0.12539 0.2463 C 0.12578 0.24445 0.12721 0.24329 0.12747 0.24144 C 0.12812 0.23773 0.12786 0.2338 0.12825 0.2301 C 0.12838 0.22871 0.12864 0.22755 0.1289 0.22616 C 0.12864 0.19028 0.12825 0.15417 0.12825 0.11806 C 0.12825 0.10973 0.12851 0.10116 0.1289 0.09283 C 0.12903 0.09167 0.12942 0.09051 0.12968 0.08912 C 0.12995 0.08704 0.13008 0.08496 0.13034 0.08287 C 0.1306 0.08125 0.13086 0.0794 0.13099 0.07778 C 0.13125 0.07408 0.13138 0.07014 0.13177 0.06644 C 0.1319 0.06482 0.13229 0.0632 0.13242 0.06135 C 0.13281 0.05764 0.13294 0.05394 0.1332 0.05023 C 0.13346 0.04098 0.13333 0.03172 0.13385 0.02246 C 0.13398 0.01991 0.13528 0.01482 0.13528 0.01482 C 0.13554 0.01158 0.13567 0.00811 0.13593 0.00486 C 0.13685 -0.00463 0.13646 0.00186 0.13737 -0.00648 C 0.13763 -0.00902 0.13789 -0.01157 0.13815 -0.01412 C 0.13828 -0.01597 0.13906 -0.02083 0.13958 -0.02291 C 0.13997 -0.02453 0.14049 -0.02615 0.14101 -0.02777 C 0.14023 -0.04676 0.1401 -0.06574 0.1388 -0.08449 C 0.13867 -0.08727 0.13737 -0.08935 0.13672 -0.09189 C 0.13424 -0.10139 0.13515 -0.09977 0.13242 -0.10833 C 0.13164 -0.11088 0.12995 -0.11574 0.1289 -0.11852 C 0.12825 -0.12014 0.12747 -0.12176 0.12682 -0.12338 C 0.12656 -0.12523 0.1263 -0.12685 0.12604 -0.12847 C 0.12578 -0.13148 0.12578 -0.13449 0.12539 -0.13727 C 0.12513 -0.13912 0.12448 -0.14074 0.12396 -0.14236 C 0.11953 -0.15648 0.12383 -0.14166 0.12044 -0.1537 C 0.12018 -0.15532 0.12005 -0.15717 0.11966 -0.15879 C 0.1194 -0.16041 0.11875 -0.16203 0.11836 -0.16365 C 0.11784 -0.16574 0.11745 -0.16805 0.11692 -0.1699 C 0.1164 -0.17176 0.11588 -0.17338 0.11549 -0.175 C 0.11497 -0.17708 0.11458 -0.17916 0.11406 -0.18125 C 0.1125 -0.18727 0.1125 -0.18634 0.11054 -0.19259 C 0.11002 -0.19421 0.10976 -0.19606 0.10911 -0.19768 C 0.10846 -0.19907 0.10768 -0.2 0.10703 -0.20139 C 0.10625 -0.20301 0.10573 -0.20509 0.10482 -0.20648 C 0.10429 -0.20764 0.10338 -0.2081 0.10273 -0.20902 C 0.10195 -0.21018 0.10143 -0.21157 0.10065 -0.21273 C 0.1 -0.21365 0.09909 -0.21435 0.09843 -0.21527 C 0.09778 -0.21643 0.09713 -0.21805 0.09635 -0.21898 C 0.0957 -0.2199 0.09492 -0.21967 0.09427 -0.22037 C 0.09349 -0.22106 0.09284 -0.22222 0.09205 -0.22291 C 0.09101 -0.22384 0.08971 -0.2243 0.08854 -0.22546 C 0.0862 -0.22754 0.08385 -0.23009 0.08151 -0.23287 C 0.08086 -0.23379 0.08021 -0.23472 0.07942 -0.23541 C 0.07851 -0.23611 0.07747 -0.23611 0.07656 -0.23657 C 0.07578 -0.23703 0.07513 -0.2375 0.07448 -0.23796 C 0.07044 -0.24514 0.07448 -0.23912 0.06953 -0.24305 C 0.06875 -0.24352 0.0681 -0.2449 0.06732 -0.24537 C 0.06601 -0.24652 0.06315 -0.24791 0.06315 -0.24791 C 0.05807 -0.25393 0.06445 -0.24699 0.05742 -0.25185 C 0.05664 -0.25231 0.05612 -0.2537 0.05534 -0.25439 C 0.0539 -0.25532 0.05234 -0.25532 0.05104 -0.25671 C 0.05039 -0.25764 0.04974 -0.25856 0.04896 -0.25926 C 0.0483 -0.25995 0.04752 -0.26018 0.04687 -0.26064 C 0.04557 -0.26134 0.04284 -0.26365 0.04114 -0.26435 C 0.03997 -0.26481 0.0388 -0.26504 0.03763 -0.26551 C 0.03385 -0.26713 0.03554 -0.26689 0.03125 -0.26805 C 0.02955 -0.26852 0.02799 -0.26898 0.0263 -0.26944 C 0.02565 -0.27014 0.025 -0.27129 0.02422 -0.27199 C 0.02252 -0.27314 0.01849 -0.27384 0.01705 -0.2743 C 0.01562 -0.275 0.01432 -0.27615 0.01289 -0.27685 C 0.01211 -0.27731 0.01146 -0.27801 0.01067 -0.27824 C -0.00391 -0.28032 0.00508 -0.27916 -0.01615 -0.28078 C -0.01758 -0.28102 -0.01901 -0.28148 -0.02045 -0.28194 C -0.02136 -0.2824 -0.02227 -0.2831 -0.02318 -0.2831 C -0.03099 -0.2831 -0.0388 -0.2824 -0.04662 -0.28194 C -0.05664 -0.28009 -0.04961 -0.28194 -0.05573 -0.27939 C -0.0569 -0.27893 -0.05821 -0.2787 -0.05938 -0.27824 C -0.06081 -0.27754 -0.06211 -0.27615 -0.06354 -0.27569 C -0.06524 -0.27523 -0.06693 -0.275 -0.06849 -0.2743 C -0.07045 -0.27384 -0.07292 -0.27199 -0.07487 -0.27199 C -0.08334 -0.27106 -0.09193 -0.27106 -0.10039 -0.2706 C -0.1017 -0.2699 -0.10404 -0.26828 -0.10534 -0.26805 C -0.10886 -0.26736 -0.11237 -0.26736 -0.11589 -0.26689 C -0.11771 -0.26643 -0.1211 -0.2662 -0.12305 -0.26435 C -0.12383 -0.26365 -0.12448 -0.26273 -0.12513 -0.2618 C -0.12865 -0.25254 -0.12396 -0.26342 -0.12943 -0.25555 C -0.13151 -0.25231 -0.13073 -0.24838 -0.13216 -0.24421 C -0.13425 -0.23889 -0.13308 -0.24143 -0.13581 -0.23657 C -0.13594 -0.23287 -0.13581 -0.22893 -0.13646 -0.22546 C -0.13672 -0.22361 -0.13789 -0.22291 -0.13854 -0.22152 C -0.1444 -0.20949 -0.13659 -0.22384 -0.14349 -0.21157 C -0.14571 -0.19977 -0.14193 -0.21921 -0.14636 -0.20139 C -0.14675 -0.19977 -0.14688 -0.19814 -0.14701 -0.19652 C -0.14649 -0.19236 -0.14597 -0.18588 -0.14349 -0.18379 C -0.13802 -0.17893 -0.14336 -0.18402 -0.13789 -0.17754 C -0.13607 -0.17546 -0.13399 -0.17361 -0.13216 -0.17129 C -0.12487 -0.16157 -0.13425 -0.17314 -0.12578 -0.16504 C -0.11901 -0.1581 -0.12826 -0.1625 -0.11589 -0.1537 C -0.11472 -0.15277 -0.11354 -0.15231 -0.11237 -0.15115 C -0.11133 -0.15023 -0.11055 -0.14861 -0.10951 -0.14745 C -0.10847 -0.14606 -0.10729 -0.14467 -0.10599 -0.14352 C -0.09922 -0.13703 -0.10013 -0.13958 -0.0905 -0.13102 C -0.08815 -0.12893 -0.08581 -0.12662 -0.08334 -0.12477 C -0.06576 -0.11064 -0.0862 -0.12777 -0.06992 -0.11597 C -0.06797 -0.11458 -0.06615 -0.1125 -0.06433 -0.11088 C -0.06237 -0.10949 -0.06055 -0.10833 -0.0586 -0.10717 C -0.05651 -0.10578 -0.05222 -0.10324 -0.05222 -0.10324 C -0.0513 -0.10208 -0.05039 -0.10069 -0.04935 -0.09953 C -0.0487 -0.09861 -0.04792 -0.09814 -0.04727 -0.09699 C -0.04623 -0.09514 -0.04545 -0.09282 -0.0444 -0.09074 C -0.0431 -0.08819 -0.04128 -0.08611 -0.04024 -0.0831 C -0.03972 -0.08194 -0.03933 -0.08055 -0.0388 -0.07939 C -0.03464 -0.07129 -0.03529 -0.07222 -0.03177 -0.06805 C -0.03125 -0.06597 -0.03073 -0.06389 -0.03034 -0.0618 C -0.02995 -0.05972 -0.02995 -0.05764 -0.02956 -0.05555 C -0.02904 -0.05277 -0.02774 -0.04907 -0.02683 -0.04676 C -0.02539 -0.04328 -0.02435 -0.04051 -0.02253 -0.03796 C -0.02188 -0.03703 -0.0211 -0.03634 -0.02045 -0.03541 C -0.02018 -0.03426 -0.02005 -0.03287 -0.01966 -0.03171 C -0.01849 -0.02777 -0.01706 -0.02569 -0.0155 -0.02291 C -0.01459 -0.00856 -0.01485 -0.00509 -0.01472 -0.00139 Z " pathEditMode="relative" ptsTypes="AAAAAAAAAAAAAAAAAAAAAAAAAAAAAAAAAAAAAAAAAAAAAAAAAAAAAAAAAAAAAAAAAAAAAAAAAAAAAAAAAAAAAAAAAAAAAAAAAAAAAAAAAAAAAAAAAAAAAAAAAAAAAAAAAAAAAAAAAAAAAAAAAAAAAAAAAAAAAAAAAAAAAAAAAAAAAAAAAAAAAAAAAAAAAAAAAAAAAAAAAAAAAAAAAAA">
                                      <p:cBhvr>
                                        <p:cTn id="22" dur="4000" fill="hold"/>
                                        <p:tgtEl>
                                          <p:spTgt spid="40"/>
                                        </p:tgtEl>
                                        <p:attrNameLst>
                                          <p:attrName>ppt_x</p:attrName>
                                          <p:attrName>ppt_y</p:attrName>
                                        </p:attrNameLst>
                                      </p:cBhvr>
                                    </p:animMotion>
                                  </p:childTnLst>
                                </p:cTn>
                              </p:par>
                            </p:childTnLst>
                          </p:cTn>
                        </p:par>
                        <p:par>
                          <p:cTn id="23" fill="hold">
                            <p:stCondLst>
                              <p:cond delay="10000"/>
                            </p:stCondLst>
                            <p:childTnLst>
                              <p:par>
                                <p:cTn id="24" presetID="47"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1500"/>
                            </p:stCondLst>
                            <p:childTnLst>
                              <p:par>
                                <p:cTn id="36" presetID="42"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3"/>
          <a:stretch>
            <a:fillRect/>
          </a:stretch>
        </p:blipFill>
        <p:spPr>
          <a:xfrm rot="5400000">
            <a:off x="1219157" y="-516887"/>
            <a:ext cx="813793" cy="2553607"/>
          </a:xfrm>
          <a:prstGeom prst="rect">
            <a:avLst/>
          </a:prstGeom>
        </p:spPr>
      </p:pic>
      <p:pic>
        <p:nvPicPr>
          <p:cNvPr id="6" name="图片 5"/>
          <p:cNvPicPr>
            <a:picLocks noChangeAspect="1"/>
          </p:cNvPicPr>
          <p:nvPr userDrawn="1"/>
        </p:nvPicPr>
        <p:blipFill>
          <a:blip r:embed="rId4"/>
          <a:stretch>
            <a:fillRect/>
          </a:stretch>
        </p:blipFill>
        <p:spPr>
          <a:xfrm>
            <a:off x="9243448" y="957263"/>
            <a:ext cx="596607" cy="311150"/>
          </a:xfrm>
          <a:prstGeom prst="rect">
            <a:avLst/>
          </a:prstGeom>
        </p:spPr>
      </p:pic>
      <p:sp>
        <p:nvSpPr>
          <p:cNvPr id="16" name="矩形 15"/>
          <p:cNvSpPr/>
          <p:nvPr/>
        </p:nvSpPr>
        <p:spPr>
          <a:xfrm>
            <a:off x="3476625" y="353365"/>
            <a:ext cx="5238750" cy="768350"/>
          </a:xfrm>
          <a:prstGeom prst="rect">
            <a:avLst/>
          </a:prstGeom>
        </p:spPr>
        <p:txBody>
          <a:bodyPr wrap="square">
            <a:spAutoFit/>
            <a:scene3d>
              <a:camera prst="orthographicFront"/>
              <a:lightRig rig="threePt" dir="t"/>
            </a:scene3d>
            <a:sp3d contourW="12700"/>
          </a:bodyPr>
          <a:lstStyle/>
          <a:p>
            <a:pPr algn="ctr"/>
            <a:r>
              <a:rPr lang="zh-CN" altLang="en-US" sz="4400" b="1" dirty="0">
                <a:ln w="15875">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rPr>
              <a:t>防交通事故</a:t>
            </a:r>
          </a:p>
        </p:txBody>
      </p:sp>
      <p:grpSp>
        <p:nvGrpSpPr>
          <p:cNvPr id="8" name="组合 7"/>
          <p:cNvGrpSpPr/>
          <p:nvPr/>
        </p:nvGrpSpPr>
        <p:grpSpPr>
          <a:xfrm>
            <a:off x="1565772" y="1532229"/>
            <a:ext cx="4718671" cy="649877"/>
            <a:chOff x="252264" y="1044005"/>
            <a:chExt cx="4320480" cy="648072"/>
          </a:xfrm>
        </p:grpSpPr>
        <p:grpSp>
          <p:nvGrpSpPr>
            <p:cNvPr id="23" name="组合 22"/>
            <p:cNvGrpSpPr/>
            <p:nvPr/>
          </p:nvGrpSpPr>
          <p:grpSpPr>
            <a:xfrm>
              <a:off x="252264" y="1044005"/>
              <a:ext cx="4320480" cy="648072"/>
              <a:chOff x="252264" y="1044005"/>
              <a:chExt cx="4320480" cy="648072"/>
            </a:xfrm>
          </p:grpSpPr>
          <p:sp>
            <p:nvSpPr>
              <p:cNvPr id="20" name="圆角矩形 19"/>
              <p:cNvSpPr/>
              <p:nvPr/>
            </p:nvSpPr>
            <p:spPr>
              <a:xfrm>
                <a:off x="252264" y="1044005"/>
                <a:ext cx="4320480" cy="648072"/>
              </a:xfrm>
              <a:prstGeom prst="roundRect">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01</a:t>
                </a:r>
                <a:endParaRPr lang="zh-CN" altLang="en-US" sz="2500" dirty="0">
                  <a:latin typeface="方正大黑简体" panose="02010601030101010101" pitchFamily="2" charset="-122"/>
                  <a:ea typeface="方正大黑简体" panose="02010601030101010101" pitchFamily="2" charset="-122"/>
                </a:endParaRPr>
              </a:p>
            </p:txBody>
          </p:sp>
        </p:grpSp>
        <p:sp>
          <p:nvSpPr>
            <p:cNvPr id="24" name="TextBox 23"/>
            <p:cNvSpPr txBox="1"/>
            <p:nvPr/>
          </p:nvSpPr>
          <p:spPr>
            <a:xfrm>
              <a:off x="1116246" y="1139625"/>
              <a:ext cx="3343135" cy="551549"/>
            </a:xfrm>
            <a:prstGeom prst="rect">
              <a:avLst/>
            </a:prstGeom>
            <a:noFill/>
          </p:spPr>
          <p:txBody>
            <a:bodyPr wrap="squar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不要在道路上强行拦车、追车、扒车或抛物击车。</a:t>
              </a:r>
            </a:p>
          </p:txBody>
        </p:sp>
      </p:grpSp>
      <p:grpSp>
        <p:nvGrpSpPr>
          <p:cNvPr id="27" name="组合 26"/>
          <p:cNvGrpSpPr/>
          <p:nvPr/>
        </p:nvGrpSpPr>
        <p:grpSpPr>
          <a:xfrm>
            <a:off x="1565771" y="2380681"/>
            <a:ext cx="4718670" cy="649877"/>
            <a:chOff x="252264" y="1044005"/>
            <a:chExt cx="4320480" cy="648072"/>
          </a:xfrm>
        </p:grpSpPr>
        <p:grpSp>
          <p:nvGrpSpPr>
            <p:cNvPr id="28" name="组合 27"/>
            <p:cNvGrpSpPr/>
            <p:nvPr/>
          </p:nvGrpSpPr>
          <p:grpSpPr>
            <a:xfrm>
              <a:off x="252264" y="1044005"/>
              <a:ext cx="4320480" cy="648072"/>
              <a:chOff x="252264" y="1044005"/>
              <a:chExt cx="4320480" cy="648072"/>
            </a:xfrm>
          </p:grpSpPr>
          <p:sp>
            <p:nvSpPr>
              <p:cNvPr id="30" name="圆角矩形 29"/>
              <p:cNvSpPr/>
              <p:nvPr/>
            </p:nvSpPr>
            <p:spPr>
              <a:xfrm>
                <a:off x="252264" y="1044005"/>
                <a:ext cx="4320480" cy="6480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02</a:t>
                </a:r>
                <a:endParaRPr lang="zh-CN" altLang="en-US" sz="2500" dirty="0">
                  <a:latin typeface="方正大黑简体" panose="02010601030101010101" pitchFamily="2" charset="-122"/>
                  <a:ea typeface="方正大黑简体" panose="02010601030101010101" pitchFamily="2" charset="-122"/>
                </a:endParaRPr>
              </a:p>
            </p:txBody>
          </p:sp>
        </p:grpSp>
        <p:sp>
          <p:nvSpPr>
            <p:cNvPr id="29" name="TextBox 28"/>
            <p:cNvSpPr txBox="1"/>
            <p:nvPr/>
          </p:nvSpPr>
          <p:spPr>
            <a:xfrm>
              <a:off x="1002289" y="1133925"/>
              <a:ext cx="3401858" cy="551549"/>
            </a:xfrm>
            <a:prstGeom prst="rect">
              <a:avLst/>
            </a:prstGeom>
            <a:noFill/>
          </p:spPr>
          <p:txBody>
            <a:bodyPr wrap="squar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不要在道路上玩耍、坐卧或进行其他妨碍交通的行为。</a:t>
              </a:r>
            </a:p>
          </p:txBody>
        </p:sp>
      </p:grpSp>
      <p:grpSp>
        <p:nvGrpSpPr>
          <p:cNvPr id="33" name="组合 32"/>
          <p:cNvGrpSpPr/>
          <p:nvPr/>
        </p:nvGrpSpPr>
        <p:grpSpPr>
          <a:xfrm>
            <a:off x="1565772" y="3229130"/>
            <a:ext cx="4718671" cy="649877"/>
            <a:chOff x="252264" y="1044005"/>
            <a:chExt cx="4320480" cy="648072"/>
          </a:xfrm>
        </p:grpSpPr>
        <p:grpSp>
          <p:nvGrpSpPr>
            <p:cNvPr id="34" name="组合 33"/>
            <p:cNvGrpSpPr/>
            <p:nvPr/>
          </p:nvGrpSpPr>
          <p:grpSpPr>
            <a:xfrm>
              <a:off x="252264" y="1044005"/>
              <a:ext cx="4320480" cy="648072"/>
              <a:chOff x="252264" y="1044005"/>
              <a:chExt cx="4320480" cy="648072"/>
            </a:xfrm>
          </p:grpSpPr>
          <p:sp>
            <p:nvSpPr>
              <p:cNvPr id="36" name="圆角矩形 35"/>
              <p:cNvSpPr/>
              <p:nvPr/>
            </p:nvSpPr>
            <p:spPr>
              <a:xfrm>
                <a:off x="252264" y="1044005"/>
                <a:ext cx="4320480" cy="64807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03</a:t>
                </a:r>
                <a:endParaRPr lang="zh-CN" altLang="en-US" sz="2500" dirty="0">
                  <a:latin typeface="方正大黑简体" panose="02010601030101010101" pitchFamily="2" charset="-122"/>
                  <a:ea typeface="方正大黑简体" panose="02010601030101010101" pitchFamily="2" charset="-122"/>
                </a:endParaRPr>
              </a:p>
            </p:txBody>
          </p:sp>
        </p:grpSp>
        <p:sp>
          <p:nvSpPr>
            <p:cNvPr id="35" name="TextBox 34"/>
            <p:cNvSpPr txBox="1"/>
            <p:nvPr/>
          </p:nvSpPr>
          <p:spPr>
            <a:xfrm>
              <a:off x="1035055" y="1152017"/>
              <a:ext cx="3533257" cy="321051"/>
            </a:xfrm>
            <a:prstGeom prst="rect">
              <a:avLst/>
            </a:prstGeom>
            <a:noFill/>
          </p:spPr>
          <p:txBody>
            <a:bodyPr wrap="non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不要钻越、跨越人行护栏或道路隔离设施。 </a:t>
              </a:r>
            </a:p>
          </p:txBody>
        </p:sp>
      </p:grpSp>
      <p:grpSp>
        <p:nvGrpSpPr>
          <p:cNvPr id="39" name="组合 38"/>
          <p:cNvGrpSpPr/>
          <p:nvPr/>
        </p:nvGrpSpPr>
        <p:grpSpPr>
          <a:xfrm>
            <a:off x="1565772" y="4077581"/>
            <a:ext cx="4718671" cy="649877"/>
            <a:chOff x="252264" y="1044005"/>
            <a:chExt cx="4320480" cy="648072"/>
          </a:xfrm>
        </p:grpSpPr>
        <p:grpSp>
          <p:nvGrpSpPr>
            <p:cNvPr id="40" name="组合 39"/>
            <p:cNvGrpSpPr/>
            <p:nvPr/>
          </p:nvGrpSpPr>
          <p:grpSpPr>
            <a:xfrm>
              <a:off x="252264" y="1044005"/>
              <a:ext cx="4320480" cy="648072"/>
              <a:chOff x="252264" y="1044005"/>
              <a:chExt cx="4320480" cy="648072"/>
            </a:xfrm>
          </p:grpSpPr>
          <p:sp>
            <p:nvSpPr>
              <p:cNvPr id="42" name="圆角矩形 41"/>
              <p:cNvSpPr/>
              <p:nvPr/>
            </p:nvSpPr>
            <p:spPr>
              <a:xfrm>
                <a:off x="252264" y="1044005"/>
                <a:ext cx="4320480" cy="64807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04</a:t>
                </a:r>
                <a:endParaRPr lang="zh-CN" altLang="en-US" sz="2500" dirty="0">
                  <a:latin typeface="方正大黑简体" panose="02010601030101010101" pitchFamily="2" charset="-122"/>
                  <a:ea typeface="方正大黑简体" panose="02010601030101010101" pitchFamily="2" charset="-122"/>
                </a:endParaRPr>
              </a:p>
            </p:txBody>
          </p:sp>
        </p:grpSp>
        <p:sp>
          <p:nvSpPr>
            <p:cNvPr id="41" name="TextBox 40"/>
            <p:cNvSpPr txBox="1"/>
            <p:nvPr/>
          </p:nvSpPr>
          <p:spPr>
            <a:xfrm>
              <a:off x="1044151" y="1100997"/>
              <a:ext cx="3379764" cy="551549"/>
            </a:xfrm>
            <a:prstGeom prst="rect">
              <a:avLst/>
            </a:prstGeom>
            <a:noFill/>
          </p:spPr>
          <p:txBody>
            <a:bodyPr wrap="square" rtlCol="0">
              <a:spAutoFit/>
            </a:bodyPr>
            <a:lstStyle/>
            <a:p>
              <a:pPr algn="l"/>
              <a:r>
                <a:rPr lang="zh-CN" altLang="en-US" sz="1500" b="1" dirty="0">
                  <a:solidFill>
                    <a:schemeClr val="bg1"/>
                  </a:solidFill>
                  <a:latin typeface="微软雅黑" panose="020B0503020204020204" charset="-122"/>
                  <a:ea typeface="微软雅黑" panose="020B0503020204020204" charset="-122"/>
                </a:rPr>
                <a:t>不要进入高速公路、高架道路或者有人行隔离设施的机动车专用道。</a:t>
              </a:r>
            </a:p>
          </p:txBody>
        </p:sp>
      </p:grpSp>
      <p:grpSp>
        <p:nvGrpSpPr>
          <p:cNvPr id="45" name="组合 44"/>
          <p:cNvGrpSpPr/>
          <p:nvPr/>
        </p:nvGrpSpPr>
        <p:grpSpPr>
          <a:xfrm>
            <a:off x="1565772" y="4926030"/>
            <a:ext cx="4844000" cy="649877"/>
            <a:chOff x="252264" y="1044005"/>
            <a:chExt cx="4435233" cy="648072"/>
          </a:xfrm>
        </p:grpSpPr>
        <p:grpSp>
          <p:nvGrpSpPr>
            <p:cNvPr id="46" name="组合 45"/>
            <p:cNvGrpSpPr/>
            <p:nvPr/>
          </p:nvGrpSpPr>
          <p:grpSpPr>
            <a:xfrm>
              <a:off x="252264" y="1044005"/>
              <a:ext cx="4320480" cy="648072"/>
              <a:chOff x="252264" y="1044005"/>
              <a:chExt cx="4320480" cy="648072"/>
            </a:xfrm>
          </p:grpSpPr>
          <p:sp>
            <p:nvSpPr>
              <p:cNvPr id="48" name="圆角矩形 47"/>
              <p:cNvSpPr/>
              <p:nvPr/>
            </p:nvSpPr>
            <p:spPr>
              <a:xfrm>
                <a:off x="252264" y="1044005"/>
                <a:ext cx="4320480" cy="64807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396280" y="1116013"/>
                <a:ext cx="504056" cy="504056"/>
              </a:xfrm>
              <a:prstGeom prst="ellipse">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409624" y="1147951"/>
                <a:ext cx="489551" cy="474294"/>
              </a:xfrm>
              <a:prstGeom prst="rect">
                <a:avLst/>
              </a:prstGeom>
              <a:noFill/>
            </p:spPr>
            <p:txBody>
              <a:bodyPr wrap="none" rtlCol="0">
                <a:spAutoFit/>
              </a:bodyPr>
              <a:lstStyle/>
              <a:p>
                <a:r>
                  <a:rPr lang="en-US" altLang="zh-CN" sz="2500" dirty="0">
                    <a:latin typeface="方正大黑简体" panose="02010601030101010101" pitchFamily="2" charset="-122"/>
                    <a:ea typeface="方正大黑简体" panose="02010601030101010101" pitchFamily="2" charset="-122"/>
                  </a:rPr>
                  <a:t>05</a:t>
                </a:r>
                <a:endParaRPr lang="zh-CN" altLang="en-US" sz="2500" dirty="0">
                  <a:latin typeface="方正大黑简体" panose="02010601030101010101" pitchFamily="2" charset="-122"/>
                  <a:ea typeface="方正大黑简体" panose="02010601030101010101" pitchFamily="2" charset="-122"/>
                </a:endParaRPr>
              </a:p>
            </p:txBody>
          </p:sp>
        </p:grpSp>
        <p:sp>
          <p:nvSpPr>
            <p:cNvPr id="47" name="TextBox 46"/>
            <p:cNvSpPr txBox="1"/>
            <p:nvPr/>
          </p:nvSpPr>
          <p:spPr>
            <a:xfrm>
              <a:off x="1031561" y="1209507"/>
              <a:ext cx="3655936" cy="321051"/>
            </a:xfrm>
            <a:prstGeom prst="rect">
              <a:avLst/>
            </a:prstGeom>
            <a:noFill/>
          </p:spPr>
          <p:txBody>
            <a:bodyPr wrap="none" rtlCol="0">
              <a:spAutoFit/>
            </a:bodyPr>
            <a:lstStyle/>
            <a:p>
              <a:pPr algn="l"/>
              <a:r>
                <a:rPr sz="1500" b="1" dirty="0">
                  <a:solidFill>
                    <a:schemeClr val="bg1"/>
                  </a:solidFill>
                  <a:latin typeface="微软雅黑" panose="020B0503020204020204" charset="-122"/>
                  <a:ea typeface="微软雅黑" panose="020B0503020204020204" charset="-122"/>
                </a:rPr>
                <a:t>学龄前儿童应当由成年人带领在道路上行走。</a:t>
              </a:r>
            </a:p>
          </p:txBody>
        </p:sp>
      </p:grpSp>
      <p:pic>
        <p:nvPicPr>
          <p:cNvPr id="14" name="Picture 5" descr="E:\素材\卡通\c67cbf2b1cdbfca99c62c107b2916c25.pngc67cbf2b1cdbfca99c62c107b2916c25"/>
          <p:cNvPicPr>
            <a:picLocks noChangeAspect="1" noChangeArrowheads="1"/>
          </p:cNvPicPr>
          <p:nvPr/>
        </p:nvPicPr>
        <p:blipFill>
          <a:blip r:embed="rId5"/>
          <a:srcRect/>
          <a:stretch>
            <a:fillRect/>
          </a:stretch>
        </p:blipFill>
        <p:spPr bwMode="auto">
          <a:xfrm>
            <a:off x="6409690" y="1389380"/>
            <a:ext cx="4419600" cy="436245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advTm="2353">
        <p14:doors dir="vert"/>
      </p:transition>
    </mc:Choice>
    <mc:Fallback xmlns="">
      <p:transition spd="slow" advTm="23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0-#ppt_w/2"/>
                                          </p:val>
                                        </p:tav>
                                        <p:tav tm="100000">
                                          <p:val>
                                            <p:strVal val="#ppt_x"/>
                                          </p:val>
                                        </p:tav>
                                      </p:tavLst>
                                    </p:anim>
                                    <p:anim calcmode="lin" valueType="num">
                                      <p:cBhvr additive="base">
                                        <p:cTn id="16" dur="50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0-#ppt_w/2"/>
                                          </p:val>
                                        </p:tav>
                                        <p:tav tm="100000">
                                          <p:val>
                                            <p:strVal val="#ppt_x"/>
                                          </p:val>
                                        </p:tav>
                                      </p:tavLst>
                                    </p:anim>
                                    <p:anim calcmode="lin" valueType="num">
                                      <p:cBhvr additive="base">
                                        <p:cTn id="20" dur="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0-#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250" fill="hold"/>
                                        <p:tgtEl>
                                          <p:spTgt spid="14"/>
                                        </p:tgtEl>
                                        <p:attrNameLst>
                                          <p:attrName>ppt_x</p:attrName>
                                        </p:attrNameLst>
                                      </p:cBhvr>
                                      <p:tavLst>
                                        <p:tav tm="0">
                                          <p:val>
                                            <p:strVal val="0-#ppt_w/2"/>
                                          </p:val>
                                        </p:tav>
                                        <p:tav tm="100000">
                                          <p:val>
                                            <p:strVal val="#ppt_x"/>
                                          </p:val>
                                        </p:tav>
                                      </p:tavLst>
                                    </p:anim>
                                    <p:anim calcmode="lin" valueType="num">
                                      <p:cBhvr additive="base">
                                        <p:cTn id="29" dur="1250" fill="hold"/>
                                        <p:tgtEl>
                                          <p:spTgt spid="14"/>
                                        </p:tgtEl>
                                        <p:attrNameLst>
                                          <p:attrName>ppt_y</p:attrName>
                                        </p:attrNameLst>
                                      </p:cBhvr>
                                      <p:tavLst>
                                        <p:tav tm="0">
                                          <p:val>
                                            <p:strVal val="#ppt_y"/>
                                          </p:val>
                                        </p:tav>
                                        <p:tav tm="100000">
                                          <p:val>
                                            <p:strVal val="#ppt_y"/>
                                          </p:val>
                                        </p:tav>
                                      </p:tavLst>
                                    </p:anim>
                                  </p:childTnLst>
                                </p:cTn>
                              </p:par>
                              <p:par>
                                <p:cTn id="30" presetID="32" presetClass="emph" presetSubtype="0" fill="hold" nodeType="withEffect">
                                  <p:stCondLst>
                                    <p:cond delay="0"/>
                                  </p:stCondLst>
                                  <p:childTnLst>
                                    <p:animRot by="120000">
                                      <p:cBhvr>
                                        <p:cTn id="31" dur="100" fill="hold">
                                          <p:stCondLst>
                                            <p:cond delay="0"/>
                                          </p:stCondLst>
                                        </p:cTn>
                                        <p:tgtEl>
                                          <p:spTgt spid="14"/>
                                        </p:tgtEl>
                                        <p:attrNameLst>
                                          <p:attrName>r</p:attrName>
                                        </p:attrNameLst>
                                      </p:cBhvr>
                                    </p:animRot>
                                    <p:animRot by="-240000">
                                      <p:cBhvr>
                                        <p:cTn id="32" dur="200" fill="hold">
                                          <p:stCondLst>
                                            <p:cond delay="200"/>
                                          </p:stCondLst>
                                        </p:cTn>
                                        <p:tgtEl>
                                          <p:spTgt spid="14"/>
                                        </p:tgtEl>
                                        <p:attrNameLst>
                                          <p:attrName>r</p:attrName>
                                        </p:attrNameLst>
                                      </p:cBhvr>
                                    </p:animRot>
                                    <p:animRot by="240000">
                                      <p:cBhvr>
                                        <p:cTn id="33" dur="200" fill="hold">
                                          <p:stCondLst>
                                            <p:cond delay="400"/>
                                          </p:stCondLst>
                                        </p:cTn>
                                        <p:tgtEl>
                                          <p:spTgt spid="14"/>
                                        </p:tgtEl>
                                        <p:attrNameLst>
                                          <p:attrName>r</p:attrName>
                                        </p:attrNameLst>
                                      </p:cBhvr>
                                    </p:animRot>
                                    <p:animRot by="-240000">
                                      <p:cBhvr>
                                        <p:cTn id="34" dur="200" fill="hold">
                                          <p:stCondLst>
                                            <p:cond delay="600"/>
                                          </p:stCondLst>
                                        </p:cTn>
                                        <p:tgtEl>
                                          <p:spTgt spid="14"/>
                                        </p:tgtEl>
                                        <p:attrNameLst>
                                          <p:attrName>r</p:attrName>
                                        </p:attrNameLst>
                                      </p:cBhvr>
                                    </p:animRot>
                                    <p:animRot by="120000">
                                      <p:cBhvr>
                                        <p:cTn id="35"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1"/>
          <p:cNvPicPr>
            <a:picLocks noChangeAspect="1"/>
          </p:cNvPicPr>
          <p:nvPr/>
        </p:nvPicPr>
        <p:blipFill>
          <a:blip r:embed="rId3"/>
          <a:stretch>
            <a:fillRect/>
          </a:stretch>
        </p:blipFill>
        <p:spPr>
          <a:xfrm>
            <a:off x="-6985" y="3867150"/>
            <a:ext cx="12205335" cy="3049905"/>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22767">
            <a:off x="946150" y="2486660"/>
            <a:ext cx="1430655" cy="1575435"/>
          </a:xfrm>
          <a:prstGeom prst="rect">
            <a:avLst/>
          </a:prstGeom>
        </p:spPr>
      </p:pic>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570041">
            <a:off x="10195897" y="2481907"/>
            <a:ext cx="704215" cy="915670"/>
          </a:xfrm>
          <a:prstGeom prst="rect">
            <a:avLst/>
          </a:prstGeom>
        </p:spPr>
      </p:pic>
      <p:pic>
        <p:nvPicPr>
          <p:cNvPr id="12" name="图片 11" descr="36f9a2a7dc2088575b3175c2c9b24629"/>
          <p:cNvPicPr>
            <a:picLocks noChangeAspect="1"/>
          </p:cNvPicPr>
          <p:nvPr/>
        </p:nvPicPr>
        <p:blipFill>
          <a:blip r:embed="rId6"/>
          <a:stretch>
            <a:fillRect/>
          </a:stretch>
        </p:blipFill>
        <p:spPr>
          <a:xfrm>
            <a:off x="3865245" y="4268470"/>
            <a:ext cx="4813300" cy="2538730"/>
          </a:xfrm>
          <a:prstGeom prst="rect">
            <a:avLst/>
          </a:prstGeom>
        </p:spPr>
      </p:pic>
      <p:pic>
        <p:nvPicPr>
          <p:cNvPr id="15" name="图片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23795" y="4728845"/>
            <a:ext cx="1163955" cy="1918335"/>
          </a:xfrm>
          <a:prstGeom prst="rect">
            <a:avLst/>
          </a:prstGeom>
        </p:spPr>
      </p:pic>
      <p:sp>
        <p:nvSpPr>
          <p:cNvPr id="17" name="矩形 259"/>
          <p:cNvSpPr>
            <a:spLocks noChangeArrowheads="1"/>
          </p:cNvSpPr>
          <p:nvPr/>
        </p:nvSpPr>
        <p:spPr bwMode="auto">
          <a:xfrm>
            <a:off x="293370" y="321945"/>
            <a:ext cx="1245870" cy="47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en-US" altLang="zh-CN" sz="2500" b="1" cap="all" dirty="0">
                <a:ln>
                  <a:solidFill>
                    <a:schemeClr val="bg1"/>
                  </a:solidFill>
                </a:ln>
                <a:solidFill>
                  <a:srgbClr val="00903B"/>
                </a:solidFill>
                <a:effectLst>
                  <a:outerShdw blurRad="38100" dist="38100" dir="2700000" algn="tl">
                    <a:srgbClr val="000000">
                      <a:alpha val="43137"/>
                    </a:srgbClr>
                  </a:outerShdw>
                </a:effectLst>
                <a:cs typeface="Arial" panose="020B0604020202020204" pitchFamily="34" charset="0"/>
              </a:rPr>
              <a:t>LOGO</a:t>
            </a:r>
          </a:p>
        </p:txBody>
      </p:sp>
      <p:sp>
        <p:nvSpPr>
          <p:cNvPr id="32" name="矩形 259"/>
          <p:cNvSpPr>
            <a:spLocks noChangeArrowheads="1"/>
          </p:cNvSpPr>
          <p:nvPr/>
        </p:nvSpPr>
        <p:spPr bwMode="auto">
          <a:xfrm>
            <a:off x="2184718" y="1694180"/>
            <a:ext cx="7934325" cy="1230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sz="8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谢谢您的聆听</a:t>
            </a:r>
            <a:r>
              <a:rPr lang="en-US" altLang="zh-CN" sz="8000" b="1" dirty="0">
                <a:ln>
                  <a:solidFill>
                    <a:schemeClr val="bg1"/>
                  </a:solidFill>
                </a:ln>
                <a:solidFill>
                  <a:srgbClr val="00B0F0"/>
                </a:solidFill>
                <a:effectLst>
                  <a:outerShdw blurRad="38100" dist="38100" dir="2700000" algn="tl">
                    <a:srgbClr val="000000">
                      <a:alpha val="43137"/>
                    </a:srgbClr>
                  </a:outerShdw>
                </a:effectLst>
                <a:latin typeface="方正大标宋简体" panose="02010601030101010101" charset="-122"/>
                <a:ea typeface="方正大标宋简体" panose="02010601030101010101" charset="-122"/>
                <a:sym typeface="Calibri" panose="020F0502020204030204" charset="0"/>
              </a:rPr>
              <a:t>!</a:t>
            </a:r>
          </a:p>
        </p:txBody>
      </p:sp>
      <p:sp>
        <p:nvSpPr>
          <p:cNvPr id="34" name="矩形 259"/>
          <p:cNvSpPr>
            <a:spLocks noChangeArrowheads="1"/>
          </p:cNvSpPr>
          <p:nvPr/>
        </p:nvSpPr>
        <p:spPr bwMode="auto">
          <a:xfrm>
            <a:off x="2273935" y="2952750"/>
            <a:ext cx="775589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en-US" altLang="zh-CN" sz="800" dirty="0">
                <a:solidFill>
                  <a:schemeClr val="tx1">
                    <a:lumMod val="75000"/>
                    <a:lumOff val="25000"/>
                  </a:schemeClr>
                </a:solidFill>
                <a:latin typeface="微软雅黑" panose="020B0503020204020204" charset="-122"/>
                <a:sym typeface="Calibri" panose="020F050202020403020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800" dirty="0" err="1">
                <a:solidFill>
                  <a:schemeClr val="tx1">
                    <a:lumMod val="75000"/>
                    <a:lumOff val="25000"/>
                  </a:schemeClr>
                </a:solidFill>
                <a:latin typeface="微软雅黑" panose="020B0503020204020204" charset="-122"/>
                <a:sym typeface="Calibri" panose="020F0502020204030204" charset="0"/>
              </a:rPr>
              <a:t>coPlease</a:t>
            </a:r>
            <a:r>
              <a:rPr lang="en-US" altLang="zh-CN" sz="800" dirty="0">
                <a:solidFill>
                  <a:schemeClr val="tx1">
                    <a:lumMod val="75000"/>
                    <a:lumOff val="25000"/>
                  </a:schemeClr>
                </a:solidFill>
                <a:latin typeface="微软雅黑" panose="020B0503020204020204" charset="-122"/>
                <a:sym typeface="Calibri" panose="020F0502020204030204" charset="0"/>
              </a:rPr>
              <a:t> replace text, click add relevant headline, modify the text content, also can copy your content to this directly. Please replace text, click add relevant headline,</a:t>
            </a:r>
            <a:endParaRPr lang="en-US" altLang="zh-CN" sz="800" dirty="0">
              <a:solidFill>
                <a:schemeClr val="tx1">
                  <a:lumMod val="75000"/>
                  <a:lumOff val="25000"/>
                </a:schemeClr>
              </a:solidFill>
              <a:latin typeface="微软雅黑" panose="020B0503020204020204" charset="-122"/>
              <a:ea typeface="微软雅黑" panose="020B0503020204020204" charset="-122"/>
              <a:sym typeface="Calibri" panose="020F0502020204030204" charset="0"/>
            </a:endParaRPr>
          </a:p>
        </p:txBody>
      </p:sp>
      <p:sp>
        <p:nvSpPr>
          <p:cNvPr id="36" name="圆角矩形 35"/>
          <p:cNvSpPr/>
          <p:nvPr/>
        </p:nvSpPr>
        <p:spPr>
          <a:xfrm>
            <a:off x="5225415" y="3597910"/>
            <a:ext cx="1824355" cy="492760"/>
          </a:xfrm>
          <a:prstGeom prst="roundRect">
            <a:avLst/>
          </a:prstGeom>
          <a:solidFill>
            <a:schemeClr val="bg1"/>
          </a:solidFill>
          <a:ln w="38100">
            <a:solidFill>
              <a:srgbClr val="00B0F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259"/>
          <p:cNvSpPr>
            <a:spLocks noChangeArrowheads="1"/>
          </p:cNvSpPr>
          <p:nvPr/>
        </p:nvSpPr>
        <p:spPr bwMode="auto">
          <a:xfrm>
            <a:off x="5245735" y="3483610"/>
            <a:ext cx="1783080" cy="59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22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2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年级 </a:t>
            </a:r>
            <a:r>
              <a:rPr lang="en-US" altLang="zh-CN" sz="2200" dirty="0">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X </a:t>
            </a:r>
            <a:r>
              <a:rPr lang="zh-CN" altLang="en-US" sz="2200" dirty="0">
                <a:solidFill>
                  <a:schemeClr val="tx1"/>
                </a:solidFill>
                <a:effectLst>
                  <a:outerShdw blurRad="38100" dist="38100" dir="2700000" algn="tl">
                    <a:srgbClr val="000000">
                      <a:alpha val="43137"/>
                    </a:srgbClr>
                  </a:outerShdw>
                </a:effectLst>
                <a:latin typeface="隶书" panose="02010509060101010101" charset="-122"/>
                <a:ea typeface="隶书" panose="02010509060101010101" charset="-122"/>
                <a:cs typeface="Arial" panose="020B0604020202020204" pitchFamily="34" charset="0"/>
              </a:rPr>
              <a:t>班</a:t>
            </a:r>
          </a:p>
        </p:txBody>
      </p:sp>
    </p:spTree>
  </p:cSld>
  <p:clrMapOvr>
    <a:masterClrMapping/>
  </p:clrMapOvr>
  <mc:AlternateContent xmlns:mc="http://schemas.openxmlformats.org/markup-compatibility/2006" xmlns:p14="http://schemas.microsoft.com/office/powerpoint/2010/main">
    <mc:Choice Requires="p14">
      <p:transition spd="slow" p14:dur="4000" advTm="4801">
        <p14:vortex dir="r"/>
      </p:transition>
    </mc:Choice>
    <mc:Fallback xmlns="">
      <p:transition spd="slow" advTm="48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ppt_h"/>
                                          </p:val>
                                        </p:tav>
                                        <p:tav tm="100000">
                                          <p:val>
                                            <p:strVal val="#ppt_h"/>
                                          </p:val>
                                        </p:tav>
                                      </p:tavLst>
                                    </p:anim>
                                  </p:childTnLst>
                                </p:cTn>
                              </p:par>
                              <p:par>
                                <p:cTn id="9" presetID="23" presetClass="entr" presetSubtype="36" fill="hold" nodeType="withEffect">
                                  <p:stCondLst>
                                    <p:cond delay="20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6*min(max(#ppt_w*#ppt_h,.3),1)-7.4)/-.7*#ppt_w"/>
                                          </p:val>
                                        </p:tav>
                                        <p:tav tm="100000">
                                          <p:val>
                                            <p:strVal val="#ppt_w"/>
                                          </p:val>
                                        </p:tav>
                                      </p:tavLst>
                                    </p:anim>
                                    <p:anim calcmode="lin" valueType="num">
                                      <p:cBhvr>
                                        <p:cTn id="12" dur="500" fill="hold"/>
                                        <p:tgtEl>
                                          <p:spTgt spid="9"/>
                                        </p:tgtEl>
                                        <p:attrNameLst>
                                          <p:attrName>ppt_h</p:attrName>
                                        </p:attrNameLst>
                                      </p:cBhvr>
                                      <p:tavLst>
                                        <p:tav tm="0">
                                          <p:val>
                                            <p:strVal val="(6*min(max(#ppt_w*#ppt_h,.3),1)-7.4)/-.7*#ppt_h"/>
                                          </p:val>
                                        </p:tav>
                                        <p:tav tm="100000">
                                          <p:val>
                                            <p:strVal val="#ppt_h"/>
                                          </p:val>
                                        </p:tav>
                                      </p:tavLst>
                                    </p:anim>
                                    <p:anim calcmode="lin" valueType="num">
                                      <p:cBhvr>
                                        <p:cTn id="13" dur="500" fill="hold"/>
                                        <p:tgtEl>
                                          <p:spTgt spid="9"/>
                                        </p:tgtEl>
                                        <p:attrNameLst>
                                          <p:attrName>ppt_x</p:attrName>
                                        </p:attrNameLst>
                                      </p:cBhvr>
                                      <p:tavLst>
                                        <p:tav tm="0">
                                          <p:val>
                                            <p:fltVal val="0.5"/>
                                          </p:val>
                                        </p:tav>
                                        <p:tav tm="100000">
                                          <p:val>
                                            <p:strVal val="#ppt_x"/>
                                          </p:val>
                                        </p:tav>
                                      </p:tavLst>
                                    </p:anim>
                                    <p:anim calcmode="lin" valueType="num">
                                      <p:cBhvr>
                                        <p:cTn id="14"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 calcmode="lin" valueType="num">
                                      <p:cBhvr>
                                        <p:cTn id="20" dur="1000" fill="hold"/>
                                        <p:tgtEl>
                                          <p:spTgt spid="12"/>
                                        </p:tgtEl>
                                        <p:attrNameLst>
                                          <p:attrName>style.rotation</p:attrName>
                                        </p:attrNameLst>
                                      </p:cBhvr>
                                      <p:tavLst>
                                        <p:tav tm="0">
                                          <p:val>
                                            <p:fltVal val="90"/>
                                          </p:val>
                                        </p:tav>
                                        <p:tav tm="100000">
                                          <p:val>
                                            <p:fltVal val="0"/>
                                          </p:val>
                                        </p:tav>
                                      </p:tavLst>
                                    </p:anim>
                                    <p:animEffect transition="in" filter="fade">
                                      <p:cBhvr>
                                        <p:cTn id="21" dur="1000"/>
                                        <p:tgtEl>
                                          <p:spTgt spid="12"/>
                                        </p:tgtEl>
                                      </p:cBhvr>
                                    </p:animEffect>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7"/>
                                        </p:tgtEl>
                                        <p:attrNameLst>
                                          <p:attrName>ppt_y</p:attrName>
                                        </p:attrNameLst>
                                      </p:cBhvr>
                                      <p:tavLst>
                                        <p:tav tm="0">
                                          <p:val>
                                            <p:strVal val="#ppt_y"/>
                                          </p:val>
                                        </p:tav>
                                        <p:tav tm="100000">
                                          <p:val>
                                            <p:strVal val="#ppt_y"/>
                                          </p:val>
                                        </p:tav>
                                      </p:tavLst>
                                    </p:anim>
                                    <p:anim calcmode="lin" valueType="num">
                                      <p:cBhvr>
                                        <p:cTn id="3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7"/>
                                        </p:tgtEl>
                                      </p:cBhvr>
                                    </p:animEffect>
                                  </p:childTnLst>
                                </p:cTn>
                              </p:par>
                            </p:childTnLst>
                          </p:cTn>
                        </p:par>
                        <p:par>
                          <p:cTn id="36" fill="hold">
                            <p:stCondLst>
                              <p:cond delay="33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2"/>
                                        </p:tgtEl>
                                        <p:attrNameLst>
                                          <p:attrName>ppt_y</p:attrName>
                                        </p:attrNameLst>
                                      </p:cBhvr>
                                      <p:tavLst>
                                        <p:tav tm="0">
                                          <p:val>
                                            <p:strVal val="#ppt_y"/>
                                          </p:val>
                                        </p:tav>
                                        <p:tav tm="100000">
                                          <p:val>
                                            <p:strVal val="#ppt_y"/>
                                          </p:val>
                                        </p:tav>
                                      </p:tavLst>
                                    </p:anim>
                                    <p:anim calcmode="lin" valueType="num">
                                      <p:cBhvr>
                                        <p:cTn id="41"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2"/>
                                        </p:tgtEl>
                                      </p:cBhvr>
                                    </p:animEffect>
                                  </p:childTnLst>
                                </p:cTn>
                              </p:par>
                            </p:childTnLst>
                          </p:cTn>
                        </p:par>
                        <p:par>
                          <p:cTn id="44" fill="hold">
                            <p:stCondLst>
                              <p:cond delay="4150"/>
                            </p:stCondLst>
                            <p:childTnLst>
                              <p:par>
                                <p:cTn id="45" presetID="26" presetClass="emph" presetSubtype="0" fill="hold" grpId="1" nodeType="afterEffect">
                                  <p:stCondLst>
                                    <p:cond delay="0"/>
                                  </p:stCondLst>
                                  <p:iterate type="lt">
                                    <p:tmAbs val="0"/>
                                  </p:iterate>
                                  <p:childTnLst>
                                    <p:animEffect transition="out" filter="fade">
                                      <p:cBhvr>
                                        <p:cTn id="46" dur="500" tmFilter="0, 0; .2, .5; .8, .5; 1, 0"/>
                                        <p:tgtEl>
                                          <p:spTgt spid="32"/>
                                        </p:tgtEl>
                                      </p:cBhvr>
                                    </p:animEffect>
                                    <p:animScale>
                                      <p:cBhvr>
                                        <p:cTn id="47" dur="250" autoRev="1" fill="hold"/>
                                        <p:tgtEl>
                                          <p:spTgt spid="32"/>
                                        </p:tgtEl>
                                      </p:cBhvr>
                                      <p:by x="105000" y="105000"/>
                                    </p:animScale>
                                  </p:childTnLst>
                                </p:cTn>
                              </p:par>
                            </p:childTnLst>
                          </p:cTn>
                        </p:par>
                        <p:par>
                          <p:cTn id="48" fill="hold">
                            <p:stCondLst>
                              <p:cond delay="4649"/>
                            </p:stCondLst>
                            <p:childTnLst>
                              <p:par>
                                <p:cTn id="49" presetID="10"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childTnLst>
                                </p:cTn>
                              </p:par>
                            </p:childTnLst>
                          </p:cTn>
                        </p:par>
                        <p:par>
                          <p:cTn id="52" fill="hold">
                            <p:stCondLst>
                              <p:cond delay="5649"/>
                            </p:stCondLst>
                            <p:childTnLst>
                              <p:par>
                                <p:cTn id="53" presetID="53" presetClass="entr" presetSubtype="16"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p:cTn id="60" dur="500" fill="hold"/>
                                        <p:tgtEl>
                                          <p:spTgt spid="37"/>
                                        </p:tgtEl>
                                        <p:attrNameLst>
                                          <p:attrName>ppt_w</p:attrName>
                                        </p:attrNameLst>
                                      </p:cBhvr>
                                      <p:tavLst>
                                        <p:tav tm="0">
                                          <p:val>
                                            <p:fltVal val="0"/>
                                          </p:val>
                                        </p:tav>
                                        <p:tav tm="100000">
                                          <p:val>
                                            <p:strVal val="#ppt_w"/>
                                          </p:val>
                                        </p:tav>
                                      </p:tavLst>
                                    </p:anim>
                                    <p:anim calcmode="lin" valueType="num">
                                      <p:cBhvr>
                                        <p:cTn id="61" dur="500" fill="hold"/>
                                        <p:tgtEl>
                                          <p:spTgt spid="37"/>
                                        </p:tgtEl>
                                        <p:attrNameLst>
                                          <p:attrName>ppt_h</p:attrName>
                                        </p:attrNameLst>
                                      </p:cBhvr>
                                      <p:tavLst>
                                        <p:tav tm="0">
                                          <p:val>
                                            <p:fltVal val="0"/>
                                          </p:val>
                                        </p:tav>
                                        <p:tav tm="100000">
                                          <p:val>
                                            <p:strVal val="#ppt_h"/>
                                          </p:val>
                                        </p:tav>
                                      </p:tavLst>
                                    </p:anim>
                                    <p:animEffect transition="in" filter="fade">
                                      <p:cBhvr>
                                        <p:cTn id="6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2" grpId="0"/>
      <p:bldP spid="32" grpId="1"/>
      <p:bldP spid="34" grpId="0"/>
      <p:bldP spid="36" grpId="0" bldLvl="0" animBg="1"/>
      <p:bldP spid="3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6.6|0.6"/>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Other"/>
  <p:tag name="MH_ORDER" val="5"/>
</p:tagLst>
</file>

<file path=ppt/tags/tag28.xml><?xml version="1.0" encoding="utf-8"?>
<p:tagLst xmlns:a="http://schemas.openxmlformats.org/drawingml/2006/main" xmlns:r="http://schemas.openxmlformats.org/officeDocument/2006/relationships" xmlns:p="http://schemas.openxmlformats.org/presentationml/2006/main">
  <p:tag name="MH" val="20170910175125"/>
  <p:tag name="MH_LIBRARY" val="GRAPHIC"/>
  <p:tag name="MH_TYPE" val="Picture"/>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1221</Words>
  <Application>Microsoft Office PowerPoint</Application>
  <PresentationFormat>宽屏</PresentationFormat>
  <Paragraphs>130</Paragraphs>
  <Slides>20</Slides>
  <Notes>20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20</vt:i4>
      </vt:variant>
    </vt:vector>
  </HeadingPairs>
  <TitlesOfParts>
    <vt:vector size="34" baseType="lpstr">
      <vt:lpstr>Arial Unicode MS</vt:lpstr>
      <vt:lpstr>Lato Bold</vt:lpstr>
      <vt:lpstr>Lato Light</vt:lpstr>
      <vt:lpstr>方正大标宋简体</vt:lpstr>
      <vt:lpstr>方正大黑简体</vt:lpstr>
      <vt:lpstr>方正少儿简体</vt:lpstr>
      <vt:lpstr>隶书</vt:lpstr>
      <vt:lpstr>宋体</vt:lpstr>
      <vt:lpstr>微软雅黑</vt:lpstr>
      <vt:lpstr>Arial</vt:lpstr>
      <vt:lpstr>Calibri</vt:lpstr>
      <vt:lpstr>Calibri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7</cp:revision>
  <dcterms:created xsi:type="dcterms:W3CDTF">2017-10-03T14:23:00Z</dcterms:created>
  <dcterms:modified xsi:type="dcterms:W3CDTF">2018-12-27T02:58:15Z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