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66" r:id="rId6"/>
    <p:sldId id="261" r:id="rId7"/>
    <p:sldId id="265" r:id="rId8"/>
    <p:sldId id="262" r:id="rId9"/>
    <p:sldId id="264" r:id="rId10"/>
    <p:sldId id="259" r:id="rId11"/>
    <p:sldId id="263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8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677A"/>
    <a:srgbClr val="85F9ED"/>
    <a:srgbClr val="FE6377"/>
    <a:srgbClr val="938DED"/>
    <a:srgbClr val="ED6BB5"/>
    <a:srgbClr val="FFD101"/>
    <a:srgbClr val="CAFEEB"/>
    <a:srgbClr val="FCCAD5"/>
    <a:srgbClr val="262626"/>
    <a:srgbClr val="C6A1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C5077-AFE2-411A-B2A7-1C5EBDEB0FDA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E3EDD-1D7E-4A9D-BF79-414AA4470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92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627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827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004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309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8862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263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030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179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274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755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210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6538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1464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192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2526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369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3428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7065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E3EDD-1D7E-4A9D-BF79-414AA4470CA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21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D020714-39D9-4A92-A2C1-9D7058069F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C0CBB508-E8DE-4C97-B48C-D4357D5467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A64E202-45E8-4CD9-B1FC-9D1CB5D7B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E952F5B-2F95-479C-AC0C-B1651BEDE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C9BC83B-57C7-495E-B7B2-3FBB2782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02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9168339-C7AE-4F88-977D-2070BEDC5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49A1EF4-73BE-4487-8633-091D2487A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D4004B5-95D0-4032-9B50-1A0956381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95E3723-0F49-407A-B6A1-DC47CB533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CA0A2E3-CC70-4E22-A84D-62DDFC775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66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4767B80-0068-4931-8840-BFFD006AD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D58AF48-CA56-4003-8E27-CF0A3022A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64F5201-BDA1-4EEF-81FE-5148A764A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D514BB0-50DA-47E5-A92A-5D999E274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0622449-E47A-44BC-9BDC-B2EEC8820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371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6AF6668-01E9-439E-9901-1F60F7980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3590696-D91B-4BF7-BD20-17146660D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58A3A44-2FDC-4723-BA9E-E5FA76A6F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B99B411-C846-4314-B002-EF403178B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47CBA87-ABE0-4602-85B7-B1856ADA2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2991941-183A-4F05-ADBB-321991C8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18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0D6B7F2-79A7-40B1-82B3-4E2FBBF5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C5D847F-2A78-46AB-B8D7-0091BB130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F06E08A-D17D-4813-A3ED-B02AC9C3A1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6930D69-1B09-4CC4-8F06-FCAB323FF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FFF6BDAF-9737-49BA-918B-BCA6D38CF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9483F73F-22BE-4602-89D6-500B0FB1A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A85D85FB-85BE-47B6-884B-37823C149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B4903F8A-88D8-44CF-9D09-8F82236AD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53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37F67D2-0FFF-45E2-8F22-5030A5E76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B096630-8DCF-4251-B0BF-9A2E4C32A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D1D96D8-7D99-45DE-A491-7A094054C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E9E5D41-054C-4B57-AD1A-1A235F0B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45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40DBF552-F77D-4FE8-8271-8587DF01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153EF4B0-5E3A-41F4-87E6-D14BD401D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1B55BFED-1B38-4436-B113-A2F8B2637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98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42CB243C-5D35-4842-A3D9-C7F87A95FDC7}"/>
              </a:ext>
            </a:extLst>
          </p:cNvPr>
          <p:cNvSpPr/>
          <p:nvPr userDrawn="1"/>
        </p:nvSpPr>
        <p:spPr>
          <a:xfrm>
            <a:off x="403184" y="361709"/>
            <a:ext cx="11385631" cy="6134582"/>
          </a:xfrm>
          <a:prstGeom prst="roundRect">
            <a:avLst>
              <a:gd name="adj" fmla="val 1867"/>
            </a:avLst>
          </a:prstGeom>
          <a:noFill/>
          <a:ln w="1270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9011023E-AA2E-4353-88C6-2A13271912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2857"/>
            <a:ext cx="12192000" cy="125077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A518BCB-AFD4-4419-818F-FE61C17248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" y="5350939"/>
            <a:ext cx="2083446" cy="150706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E6C81DB-1140-4559-99EA-5A8B42E1CDB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6" y="0"/>
            <a:ext cx="1245242" cy="1245242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86CFB976-CBF7-4070-AFB8-2CE5E9CF9A23}"/>
              </a:ext>
            </a:extLst>
          </p:cNvPr>
          <p:cNvSpPr/>
          <p:nvPr userDrawn="1"/>
        </p:nvSpPr>
        <p:spPr>
          <a:xfrm>
            <a:off x="1169042" y="703417"/>
            <a:ext cx="2835799" cy="544010"/>
          </a:xfrm>
          <a:prstGeom prst="roundRect">
            <a:avLst>
              <a:gd name="adj" fmla="val 10284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E8805BBC-2C58-4EBF-BF07-27ACFB789E4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2522" y="4430556"/>
            <a:ext cx="3089475" cy="242744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F197DAA7-DD76-49FB-B715-FC429A609B0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087" y="-925185"/>
            <a:ext cx="4021001" cy="3237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9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78F7B1F-14B0-4AD2-A875-20D4EF709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2F52A78D-BC0C-4FE8-8676-801CB510CF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41D2BEA-9E9C-4FC2-9EEA-6D775A2FB2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45F6184-7B50-4B6E-8603-35BEB5DF9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B068263-4742-4764-9F76-518DA8D7F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45F9DA0-E0C3-43C5-AA95-5AC15CA6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71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EA243E-2612-4CE6-BE1E-543839FE1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F9802FE-B452-4DD0-AB00-88F20BA5B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B0A10BA-6D74-4940-B3A3-C5CFE2A81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B48FDD3-6CA8-4344-8966-5B40D10B9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59A8365-4C7F-4FF8-9D26-0CE7BCE4D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63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43C81C6-4FA2-4E14-87F7-F507351EF4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27E3AE2-1D19-4DEA-963A-22A6132D83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DD5B6C2-5A54-4E37-9312-C8258249B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0E911ED-A160-46A9-96E6-64B27512A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FC53CF9-D367-453F-8DC5-A0F0683E6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0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67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5DADBCF4-5479-40FD-B68C-B2453CA8F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141345A-B8CC-4D2F-B9E0-7D211816A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CC4C22B-50A0-43BB-9F74-AE2AAF6C96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D3830-2D44-4A2B-8732-398310FCC230}" type="datetimeFigureOut">
              <a:rPr lang="zh-CN" altLang="en-US" smtClean="0"/>
              <a:t>2018/12/19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689B79B-3301-4933-8EFB-B6CD41102A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FC81297-52D9-407C-893B-EC5AB350A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7F0D0-485B-4A98-AB1C-C16D79F1356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46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png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97CA261D-DE39-4987-96DF-BE4E1602B9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07" y="4731375"/>
            <a:ext cx="7531265" cy="1973191"/>
          </a:xfrm>
          <a:prstGeom prst="rect">
            <a:avLst/>
          </a:prstGeom>
        </p:spPr>
      </p:pic>
      <p:sp>
        <p:nvSpPr>
          <p:cNvPr id="38" name="矩形: 圆角 37">
            <a:extLst>
              <a:ext uri="{FF2B5EF4-FFF2-40B4-BE49-F238E27FC236}">
                <a16:creationId xmlns:a16="http://schemas.microsoft.com/office/drawing/2014/main" xmlns="" id="{65918504-FB96-43FF-B3E9-1672569F16E1}"/>
              </a:ext>
            </a:extLst>
          </p:cNvPr>
          <p:cNvSpPr/>
          <p:nvPr/>
        </p:nvSpPr>
        <p:spPr>
          <a:xfrm>
            <a:off x="403184" y="361709"/>
            <a:ext cx="11385631" cy="6134582"/>
          </a:xfrm>
          <a:prstGeom prst="roundRect">
            <a:avLst>
              <a:gd name="adj" fmla="val 1867"/>
            </a:avLst>
          </a:prstGeom>
          <a:noFill/>
          <a:ln w="1270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EBA923C-AA08-47CE-9912-F1B9E73FF5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4729" y="2986271"/>
            <a:ext cx="5532697" cy="4149523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39F142C0-052C-419B-B605-23BE626862F1}"/>
              </a:ext>
            </a:extLst>
          </p:cNvPr>
          <p:cNvSpPr/>
          <p:nvPr/>
        </p:nvSpPr>
        <p:spPr>
          <a:xfrm>
            <a:off x="3523018" y="3537042"/>
            <a:ext cx="51459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感恩主题幼儿园</a:t>
            </a:r>
            <a:r>
              <a:rPr lang="en-US" altLang="zh-CN" sz="3600" b="1" dirty="0" err="1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8A549A2E-1D8E-4065-91BF-E7A4209BB1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2857"/>
            <a:ext cx="12192000" cy="1250773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8ABBCB50-1CF9-42F7-A921-DCE045D5F6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437" y="-599899"/>
            <a:ext cx="6446468" cy="2211855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C31FB82A-28F9-4731-86D9-3090007BBC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087" y="-925185"/>
            <a:ext cx="4021001" cy="3237689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617986D1-F8CE-482B-A0CC-CA6544D8A46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59504" y="-643836"/>
            <a:ext cx="4285853" cy="2881307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xmlns="" id="{6E066449-86B0-4D16-A607-02554209B6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7" y="-574124"/>
            <a:ext cx="4804883" cy="1648609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2275A345-83DD-46E6-A12F-4700AB69F9D1}"/>
              </a:ext>
            </a:extLst>
          </p:cNvPr>
          <p:cNvSpPr txBox="1"/>
          <p:nvPr/>
        </p:nvSpPr>
        <p:spPr>
          <a:xfrm>
            <a:off x="4842074" y="4362043"/>
            <a:ext cx="2507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在此输入你的单位名称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C85F49E6-34AE-419C-A468-0FAE6816849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33547" y="3645457"/>
            <a:ext cx="1436583" cy="1436583"/>
          </a:xfrm>
          <a:prstGeom prst="rect">
            <a:avLst/>
          </a:prstGeom>
        </p:spPr>
      </p:pic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A2B82906-C8A6-44BC-A1B9-EC9A0D9A59D7}"/>
              </a:ext>
            </a:extLst>
          </p:cNvPr>
          <p:cNvGrpSpPr/>
          <p:nvPr/>
        </p:nvGrpSpPr>
        <p:grpSpPr>
          <a:xfrm>
            <a:off x="2475101" y="1097756"/>
            <a:ext cx="7683352" cy="2646878"/>
            <a:chOff x="2511071" y="1004168"/>
            <a:chExt cx="7683352" cy="2646878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xmlns="" id="{67FC09EA-4E3D-4ABD-9231-8E438CE44109}"/>
                </a:ext>
              </a:extLst>
            </p:cNvPr>
            <p:cNvSpPr txBox="1"/>
            <p:nvPr/>
          </p:nvSpPr>
          <p:spPr>
            <a:xfrm>
              <a:off x="2511071" y="1004168"/>
              <a:ext cx="1645031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6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幼</a:t>
              </a:r>
              <a:endParaRPr lang="zh-CN" altLang="en-US" sz="166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xmlns="" id="{339E4FF3-C59E-482A-8C98-BB9842DC9836}"/>
                </a:ext>
              </a:extLst>
            </p:cNvPr>
            <p:cNvSpPr txBox="1"/>
            <p:nvPr/>
          </p:nvSpPr>
          <p:spPr>
            <a:xfrm>
              <a:off x="3849593" y="1539637"/>
              <a:ext cx="16450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儿</a:t>
              </a:r>
              <a:endParaRPr lang="zh-CN" altLang="en-US" sz="96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xmlns="" id="{D7736B28-9C37-420E-9072-2FBEAD26CFF7}"/>
                </a:ext>
              </a:extLst>
            </p:cNvPr>
            <p:cNvSpPr txBox="1"/>
            <p:nvPr/>
          </p:nvSpPr>
          <p:spPr>
            <a:xfrm>
              <a:off x="4913097" y="1662971"/>
              <a:ext cx="16450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园</a:t>
              </a:r>
              <a:endParaRPr lang="zh-CN" altLang="en-US" sz="96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xmlns="" id="{01778E81-C592-4DA4-A678-F985CEE582F6}"/>
                </a:ext>
              </a:extLst>
            </p:cNvPr>
            <p:cNvSpPr txBox="1"/>
            <p:nvPr/>
          </p:nvSpPr>
          <p:spPr>
            <a:xfrm>
              <a:off x="6163372" y="1016640"/>
              <a:ext cx="1645031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感</a:t>
              </a:r>
              <a:endParaRPr lang="zh-CN" altLang="en-US" sz="138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11F73720-0806-487F-A9FD-6B147276E303}"/>
                </a:ext>
              </a:extLst>
            </p:cNvPr>
            <p:cNvSpPr txBox="1"/>
            <p:nvPr/>
          </p:nvSpPr>
          <p:spPr>
            <a:xfrm>
              <a:off x="7466739" y="1610241"/>
              <a:ext cx="16450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恩</a:t>
              </a:r>
              <a:endParaRPr lang="zh-CN" altLang="en-US" sz="96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45FBA05E-0941-4D94-B48D-78D1F34221FA}"/>
                </a:ext>
              </a:extLst>
            </p:cNvPr>
            <p:cNvSpPr txBox="1"/>
            <p:nvPr/>
          </p:nvSpPr>
          <p:spPr>
            <a:xfrm>
              <a:off x="8549392" y="1755358"/>
              <a:ext cx="1645031" cy="1844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5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节</a:t>
              </a:r>
              <a:endParaRPr lang="zh-CN" altLang="en-US" sz="115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pic>
          <p:nvPicPr>
            <p:cNvPr id="62" name="图片 61">
              <a:extLst>
                <a:ext uri="{FF2B5EF4-FFF2-40B4-BE49-F238E27FC236}">
                  <a16:creationId xmlns:a16="http://schemas.microsoft.com/office/drawing/2014/main" xmlns="" id="{295E9516-701F-4725-9352-75A59232D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6973" y="1933879"/>
              <a:ext cx="472234" cy="456493"/>
            </a:xfrm>
            <a:prstGeom prst="rect">
              <a:avLst/>
            </a:prstGeom>
          </p:spPr>
        </p:pic>
      </p:grpSp>
      <p:pic>
        <p:nvPicPr>
          <p:cNvPr id="64" name="汤飞啊飞 - 夏季茉的花（Cover 萧忆情&amp;西瓜Jun）">
            <a:hlinkClick r:id="" action="ppaction://media"/>
            <a:extLst>
              <a:ext uri="{FF2B5EF4-FFF2-40B4-BE49-F238E27FC236}">
                <a16:creationId xmlns:a16="http://schemas.microsoft.com/office/drawing/2014/main" xmlns="" id="{069C43E5-625B-4499-A49A-57257FEC78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26349" y="-86657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9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5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</p:childTnLst>
        </p:cTn>
      </p:par>
    </p:tnLst>
    <p:bldLst>
      <p:bldP spid="27" grpId="0"/>
      <p:bldP spid="4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6C0B3EA5-55DE-478B-83FA-37F63EF1155B}"/>
              </a:ext>
            </a:extLst>
          </p:cNvPr>
          <p:cNvSpPr/>
          <p:nvPr/>
        </p:nvSpPr>
        <p:spPr>
          <a:xfrm>
            <a:off x="403184" y="361709"/>
            <a:ext cx="11385631" cy="6134582"/>
          </a:xfrm>
          <a:prstGeom prst="roundRect">
            <a:avLst>
              <a:gd name="adj" fmla="val 1867"/>
            </a:avLst>
          </a:prstGeom>
          <a:noFill/>
          <a:ln w="1270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8B9FF30-7FE3-4088-BD9A-63CC5148D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948" y="0"/>
            <a:ext cx="2720051" cy="272005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0893EFA-10C2-4331-A6C1-6DE11E34DD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5324" y="913435"/>
            <a:ext cx="5944565" cy="594456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371CC44-2707-4EA1-8F2A-F03592B251E0}"/>
              </a:ext>
            </a:extLst>
          </p:cNvPr>
          <p:cNvSpPr txBox="1"/>
          <p:nvPr/>
        </p:nvSpPr>
        <p:spPr>
          <a:xfrm>
            <a:off x="4735974" y="783539"/>
            <a:ext cx="27200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ln w="25400">
                  <a:solidFill>
                    <a:schemeClr val="bg1"/>
                  </a:solidFill>
                </a:ln>
                <a:gradFill>
                  <a:gsLst>
                    <a:gs pos="0">
                      <a:srgbClr val="C00000">
                        <a:lumMod val="96000"/>
                      </a:srgbClr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字心坊初恋物语" panose="00020600040101010101" pitchFamily="18" charset="-122"/>
                <a:ea typeface="字心坊初恋物语" panose="00020600040101010101" pitchFamily="18" charset="-122"/>
              </a:rPr>
              <a:t>目录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FC20739-AB89-4934-8C6E-5D082668C3AE}"/>
              </a:ext>
            </a:extLst>
          </p:cNvPr>
          <p:cNvSpPr/>
          <p:nvPr/>
        </p:nvSpPr>
        <p:spPr>
          <a:xfrm>
            <a:off x="5313745" y="2137292"/>
            <a:ext cx="3918032" cy="3318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大活动名称</a:t>
            </a:r>
            <a:endParaRPr lang="en-US" altLang="zh-CN" sz="36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大活动目标</a:t>
            </a:r>
            <a:endParaRPr lang="en-US" altLang="zh-CN" sz="36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活动安排</a:t>
            </a:r>
            <a:endParaRPr lang="en-US" altLang="zh-CN" sz="36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阶段性工作安排</a:t>
            </a:r>
            <a:endParaRPr lang="en-US" altLang="zh-CN" sz="36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8C21E84-D98D-43C9-9469-8252635BB4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032" y="3796497"/>
            <a:ext cx="1769210" cy="293418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E35A2B78-06C0-41BB-A441-D5C097E63A1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61" y="2352234"/>
            <a:ext cx="576407" cy="55719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B89E917-2DA6-4131-A4F3-06FBD5E299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61" y="3183629"/>
            <a:ext cx="576407" cy="557193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1A6ED38F-0547-4BB9-9771-1837D7757C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61" y="4846418"/>
            <a:ext cx="576407" cy="55719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A7DA1381-EBC4-4648-8465-988D02F977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161" y="4015024"/>
            <a:ext cx="576407" cy="55719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67232DEF-15BF-4D29-8A7C-D07ED12234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59504" y="-643836"/>
            <a:ext cx="4285853" cy="288130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C092D062-29E1-4B14-886E-16CB5057CE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2857"/>
            <a:ext cx="12192000" cy="125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6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5F6F34CB-FF01-45CE-A7D2-4BFE027F0AD2}"/>
              </a:ext>
            </a:extLst>
          </p:cNvPr>
          <p:cNvSpPr/>
          <p:nvPr/>
        </p:nvSpPr>
        <p:spPr>
          <a:xfrm>
            <a:off x="403184" y="361709"/>
            <a:ext cx="11385631" cy="6134582"/>
          </a:xfrm>
          <a:prstGeom prst="roundRect">
            <a:avLst>
              <a:gd name="adj" fmla="val 1867"/>
            </a:avLst>
          </a:prstGeom>
          <a:noFill/>
          <a:ln w="1270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403B927-E105-4638-8E56-AB7023A95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2857"/>
            <a:ext cx="12192000" cy="125077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F327A5B-9A47-4D22-8C5B-4F9CAB778B63}"/>
              </a:ext>
            </a:extLst>
          </p:cNvPr>
          <p:cNvSpPr/>
          <p:nvPr/>
        </p:nvSpPr>
        <p:spPr>
          <a:xfrm>
            <a:off x="5980253" y="2109615"/>
            <a:ext cx="5467112" cy="33673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古人云：“滴水之恩，当涌泉相报。”感恩教育应该从孩子抓起。中国是一个礼仪之邦，祖先们为我们留下了很多关于感恩的教诲：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滴水之恩，当涌泉相报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谁言寸草心，报得三春晖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为了弘扬中华民族的传统美德，全面提升幼儿的思想素质，让幼儿懂得感恩父母、感恩老师、感恩伙伴、感恩自然、感恩社会、感恩身边的一切，幼儿园进行一次有意义的感恩节活动，以此增进师生家校之间的情感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26DA4D4-7222-4343-B6F7-130F3BDF63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4753"/>
            <a:ext cx="5980253" cy="448519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8456729-9E08-40DC-A04B-76F7022EE8CB}"/>
              </a:ext>
            </a:extLst>
          </p:cNvPr>
          <p:cNvSpPr txBox="1"/>
          <p:nvPr/>
        </p:nvSpPr>
        <p:spPr>
          <a:xfrm>
            <a:off x="4735974" y="627793"/>
            <a:ext cx="27200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ln w="25400">
                  <a:solidFill>
                    <a:schemeClr val="bg1"/>
                  </a:solidFill>
                </a:ln>
                <a:gradFill>
                  <a:gsLst>
                    <a:gs pos="0">
                      <a:srgbClr val="C00000">
                        <a:lumMod val="96000"/>
                      </a:srgbClr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字心坊初恋物语" panose="00020600040101010101" pitchFamily="18" charset="-122"/>
                <a:ea typeface="字心坊初恋物语" panose="00020600040101010101" pitchFamily="18" charset="-122"/>
              </a:rPr>
              <a:t>感恩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8F0C20F-555E-4218-B0B4-9C3BE5C00B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59504" y="-643836"/>
            <a:ext cx="4285853" cy="288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0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C084233F-59B2-4119-8F17-69D0354C59FD}"/>
              </a:ext>
            </a:extLst>
          </p:cNvPr>
          <p:cNvSpPr/>
          <p:nvPr/>
        </p:nvSpPr>
        <p:spPr>
          <a:xfrm>
            <a:off x="403184" y="361709"/>
            <a:ext cx="11385631" cy="6134582"/>
          </a:xfrm>
          <a:prstGeom prst="roundRect">
            <a:avLst>
              <a:gd name="adj" fmla="val 1867"/>
            </a:avLst>
          </a:prstGeom>
          <a:noFill/>
          <a:ln w="1270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D3CE993-940B-47DD-BB8E-A9ACA7D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2857"/>
            <a:ext cx="12192000" cy="12507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89FA58E-6DE2-4656-B90C-1944FAB43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1326365"/>
            <a:ext cx="2279264" cy="490187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8B089DB-80A5-4950-AA1C-CDDF392B3D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009" y="-56072"/>
            <a:ext cx="2025570" cy="202557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1C02616-987F-4AFB-A2A4-486AB9117B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742" y="1196697"/>
            <a:ext cx="6259875" cy="417528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BDBC816F-0B9D-48B2-A384-29A9BB98255B}"/>
              </a:ext>
            </a:extLst>
          </p:cNvPr>
          <p:cNvSpPr/>
          <p:nvPr/>
        </p:nvSpPr>
        <p:spPr>
          <a:xfrm>
            <a:off x="6431467" y="3488272"/>
            <a:ext cx="32624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大活动名称</a:t>
            </a:r>
            <a:endParaRPr lang="en-US" altLang="zh-CN" sz="48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1BB55A4-76E8-44AB-81F4-0EC29BC6CB42}"/>
              </a:ext>
            </a:extLst>
          </p:cNvPr>
          <p:cNvSpPr txBox="1"/>
          <p:nvPr/>
        </p:nvSpPr>
        <p:spPr>
          <a:xfrm>
            <a:off x="2184720" y="2164833"/>
            <a:ext cx="244225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01</a:t>
            </a:r>
            <a:endParaRPr lang="zh-CN" altLang="en-US" sz="166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华康饰艺体W5" panose="04020509000000000000" pitchFamily="81" charset="-122"/>
              <a:ea typeface="华康饰艺体W5" panose="04020509000000000000" pitchFamily="81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0587E5C9-1C0C-4373-8706-92C40B24F3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457" y="-667302"/>
            <a:ext cx="1795606" cy="173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61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3840AD0-EE7F-4575-8891-DE82EB6E14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479" y="3124153"/>
            <a:ext cx="4081041" cy="408104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575716" y="721052"/>
            <a:ext cx="198002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大活动名称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FD4DDBB-D1FF-4596-8CCA-DFA3A8DCED87}"/>
              </a:ext>
            </a:extLst>
          </p:cNvPr>
          <p:cNvSpPr/>
          <p:nvPr/>
        </p:nvSpPr>
        <p:spPr>
          <a:xfrm>
            <a:off x="1405429" y="1282745"/>
            <a:ext cx="107865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800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将</a:t>
            </a:r>
            <a:r>
              <a:rPr lang="zh-CN" altLang="en-US" sz="7200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感恩的种子</a:t>
            </a:r>
            <a:endParaRPr lang="en-US" altLang="zh-CN" sz="7200" dirty="0">
              <a:ln w="12700">
                <a:solidFill>
                  <a:prstClr val="white"/>
                </a:solidFill>
              </a:ln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华康饰艺体W5" panose="04020509000000000000" pitchFamily="81" charset="-122"/>
              <a:ea typeface="华康饰艺体W5" panose="04020509000000000000" pitchFamily="81" charset="-122"/>
            </a:endParaRPr>
          </a:p>
          <a:p>
            <a:r>
              <a:rPr lang="en-US" altLang="zh-CN" sz="7200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   </a:t>
            </a:r>
            <a:endParaRPr lang="zh-CN" altLang="en-US" sz="7200" dirty="0">
              <a:ln w="12700">
                <a:solidFill>
                  <a:prstClr val="white"/>
                </a:solidFill>
              </a:ln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华康饰艺体W5" panose="04020509000000000000" pitchFamily="81" charset="-122"/>
              <a:ea typeface="华康饰艺体W5" panose="04020509000000000000" pitchFamily="81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EC75B1E5-1647-40C9-BBD7-D6367359AA2C}"/>
              </a:ext>
            </a:extLst>
          </p:cNvPr>
          <p:cNvSpPr/>
          <p:nvPr/>
        </p:nvSpPr>
        <p:spPr>
          <a:xfrm>
            <a:off x="2044848" y="982662"/>
            <a:ext cx="9507731" cy="3154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播撒在幼儿的</a:t>
            </a:r>
            <a:r>
              <a:rPr lang="zh-CN" altLang="en-US" sz="19900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心</a:t>
            </a:r>
            <a:r>
              <a:rPr lang="zh-CN" altLang="en-US" sz="9600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田</a:t>
            </a:r>
            <a:endParaRPr lang="zh-CN" alt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28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C084233F-59B2-4119-8F17-69D0354C59FD}"/>
              </a:ext>
            </a:extLst>
          </p:cNvPr>
          <p:cNvSpPr/>
          <p:nvPr/>
        </p:nvSpPr>
        <p:spPr>
          <a:xfrm>
            <a:off x="403184" y="361709"/>
            <a:ext cx="11385631" cy="6134582"/>
          </a:xfrm>
          <a:prstGeom prst="roundRect">
            <a:avLst>
              <a:gd name="adj" fmla="val 1867"/>
            </a:avLst>
          </a:prstGeom>
          <a:noFill/>
          <a:ln w="1270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D3CE993-940B-47DD-BB8E-A9ACA7D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2857"/>
            <a:ext cx="12192000" cy="12507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89FA58E-6DE2-4656-B90C-1944FAB43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1326365"/>
            <a:ext cx="2279264" cy="490187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8B089DB-80A5-4950-AA1C-CDDF392B3D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009" y="-56072"/>
            <a:ext cx="2025570" cy="202557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1C02616-987F-4AFB-A2A4-486AB9117B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742" y="1196697"/>
            <a:ext cx="6259875" cy="417528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BDBC816F-0B9D-48B2-A384-29A9BB98255B}"/>
              </a:ext>
            </a:extLst>
          </p:cNvPr>
          <p:cNvSpPr/>
          <p:nvPr/>
        </p:nvSpPr>
        <p:spPr>
          <a:xfrm>
            <a:off x="6431469" y="3488272"/>
            <a:ext cx="32624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大活动目标</a:t>
            </a:r>
            <a:endParaRPr lang="en-US" altLang="zh-CN" sz="48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1BB55A4-76E8-44AB-81F4-0EC29BC6CB42}"/>
              </a:ext>
            </a:extLst>
          </p:cNvPr>
          <p:cNvSpPr txBox="1"/>
          <p:nvPr/>
        </p:nvSpPr>
        <p:spPr>
          <a:xfrm>
            <a:off x="2184720" y="2164833"/>
            <a:ext cx="244225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02</a:t>
            </a:r>
            <a:endParaRPr lang="zh-CN" altLang="en-US" sz="166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华康饰艺体W5" panose="04020509000000000000" pitchFamily="81" charset="-122"/>
              <a:ea typeface="华康饰艺体W5" panose="04020509000000000000" pitchFamily="81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0587E5C9-1C0C-4373-8706-92C40B24F3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457" y="-667302"/>
            <a:ext cx="1795606" cy="173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28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575712" y="721052"/>
            <a:ext cx="198002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大活动目标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594B2A1F-039A-4F50-A8AF-A4F26AF901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466" y="486137"/>
            <a:ext cx="9144000" cy="685800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8E5D320E-3557-4A66-B6B8-44B1EDB53677}"/>
              </a:ext>
            </a:extLst>
          </p:cNvPr>
          <p:cNvSpPr txBox="1"/>
          <p:nvPr/>
        </p:nvSpPr>
        <p:spPr>
          <a:xfrm>
            <a:off x="609601" y="2088386"/>
            <a:ext cx="5169218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感</a:t>
            </a:r>
            <a:r>
              <a:rPr lang="zh-CN" altLang="en-US" sz="8000" b="1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恩</a:t>
            </a:r>
            <a:r>
              <a:rPr lang="zh-CN" altLang="en-US" sz="7200" b="1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你</a:t>
            </a:r>
            <a:r>
              <a:rPr lang="zh-CN" altLang="en-US" sz="9600" b="1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我</a:t>
            </a:r>
            <a:endParaRPr lang="zh-CN" altLang="en-US" sz="96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华康饰艺体W5" panose="04020509000000000000" pitchFamily="81" charset="-122"/>
              <a:ea typeface="华康饰艺体W5" panose="04020509000000000000" pitchFamily="81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DB8C743C-27F5-4C58-BF41-DB78E26F071F}"/>
              </a:ext>
            </a:extLst>
          </p:cNvPr>
          <p:cNvSpPr txBox="1"/>
          <p:nvPr/>
        </p:nvSpPr>
        <p:spPr>
          <a:xfrm>
            <a:off x="1051560" y="2846521"/>
            <a:ext cx="76080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 真</a:t>
            </a:r>
            <a:r>
              <a:rPr lang="zh-CN" altLang="en-US" sz="8000" b="1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情</a:t>
            </a:r>
            <a:r>
              <a:rPr lang="zh-CN" altLang="en-US" sz="7200" b="1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成</a:t>
            </a:r>
            <a:r>
              <a:rPr lang="zh-CN" altLang="en-US" sz="13800" b="1" dirty="0">
                <a:ln w="12700">
                  <a:solidFill>
                    <a:prstClr val="white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长</a:t>
            </a:r>
            <a:endParaRPr lang="zh-CN" altLang="en-US" sz="96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华康饰艺体W5" panose="04020509000000000000" pitchFamily="81" charset="-122"/>
              <a:ea typeface="华康饰艺体W5" panose="040205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358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C084233F-59B2-4119-8F17-69D0354C59FD}"/>
              </a:ext>
            </a:extLst>
          </p:cNvPr>
          <p:cNvSpPr/>
          <p:nvPr/>
        </p:nvSpPr>
        <p:spPr>
          <a:xfrm>
            <a:off x="403184" y="361709"/>
            <a:ext cx="11385631" cy="6134582"/>
          </a:xfrm>
          <a:prstGeom prst="roundRect">
            <a:avLst>
              <a:gd name="adj" fmla="val 1867"/>
            </a:avLst>
          </a:prstGeom>
          <a:noFill/>
          <a:ln w="1270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D3CE993-940B-47DD-BB8E-A9ACA7D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2857"/>
            <a:ext cx="12192000" cy="12507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89FA58E-6DE2-4656-B90C-1944FAB43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1326365"/>
            <a:ext cx="2279264" cy="490187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8B089DB-80A5-4950-AA1C-CDDF392B3D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009" y="-56072"/>
            <a:ext cx="2025570" cy="202557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1C02616-987F-4AFB-A2A4-486AB9117B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742" y="1196697"/>
            <a:ext cx="6259875" cy="417528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BDBC816F-0B9D-48B2-A384-29A9BB98255B}"/>
              </a:ext>
            </a:extLst>
          </p:cNvPr>
          <p:cNvSpPr/>
          <p:nvPr/>
        </p:nvSpPr>
        <p:spPr>
          <a:xfrm>
            <a:off x="6739243" y="3488272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活动安排</a:t>
            </a:r>
            <a:endParaRPr lang="en-US" altLang="zh-CN" sz="48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1BB55A4-76E8-44AB-81F4-0EC29BC6CB42}"/>
              </a:ext>
            </a:extLst>
          </p:cNvPr>
          <p:cNvSpPr txBox="1"/>
          <p:nvPr/>
        </p:nvSpPr>
        <p:spPr>
          <a:xfrm>
            <a:off x="2184720" y="2164833"/>
            <a:ext cx="244225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03</a:t>
            </a:r>
            <a:endParaRPr lang="zh-CN" altLang="en-US" sz="166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华康饰艺体W5" panose="04020509000000000000" pitchFamily="81" charset="-122"/>
              <a:ea typeface="华康饰艺体W5" panose="04020509000000000000" pitchFamily="81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0587E5C9-1C0C-4373-8706-92C40B24F3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457" y="-667302"/>
            <a:ext cx="1795606" cy="173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175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24B4AA7-D86F-4BFF-89F3-983863E9B1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394" y="1002464"/>
            <a:ext cx="8176289" cy="613221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755244" y="721052"/>
            <a:ext cx="162095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活动安排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7C244F7-56EB-4FE2-B55B-532D653246B2}"/>
              </a:ext>
            </a:extLst>
          </p:cNvPr>
          <p:cNvSpPr/>
          <p:nvPr/>
        </p:nvSpPr>
        <p:spPr>
          <a:xfrm>
            <a:off x="1535325" y="2451392"/>
            <a:ext cx="6096000" cy="19552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开幕式：</a:t>
            </a:r>
            <a:r>
              <a: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</a:t>
            </a: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xx</a:t>
            </a: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</a:p>
          <a:p>
            <a:pPr algn="just" fontAlgn="base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主题活动：</a:t>
            </a:r>
            <a:r>
              <a: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</a:t>
            </a: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xx</a:t>
            </a: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  <a:r>
              <a: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——11</a:t>
            </a: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xx</a:t>
            </a: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</a:p>
          <a:p>
            <a:pPr algn="just" fontAlgn="base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闭幕式：</a:t>
            </a:r>
            <a:r>
              <a: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</a:t>
            </a: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xx</a:t>
            </a:r>
            <a:r>
              <a:rPr lang="zh-CN" alt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5200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C084233F-59B2-4119-8F17-69D0354C59FD}"/>
              </a:ext>
            </a:extLst>
          </p:cNvPr>
          <p:cNvSpPr/>
          <p:nvPr/>
        </p:nvSpPr>
        <p:spPr>
          <a:xfrm>
            <a:off x="403184" y="361709"/>
            <a:ext cx="11385631" cy="6134582"/>
          </a:xfrm>
          <a:prstGeom prst="roundRect">
            <a:avLst>
              <a:gd name="adj" fmla="val 1867"/>
            </a:avLst>
          </a:prstGeom>
          <a:noFill/>
          <a:ln w="1270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3D3CE993-940B-47DD-BB8E-A9ACA7DF2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2857"/>
            <a:ext cx="12192000" cy="12507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89FA58E-6DE2-4656-B90C-1944FAB431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1326365"/>
            <a:ext cx="2279264" cy="490187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58B089DB-80A5-4950-AA1C-CDDF392B3D9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009" y="-56072"/>
            <a:ext cx="2025570" cy="202557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1C02616-987F-4AFB-A2A4-486AB9117B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742" y="1196697"/>
            <a:ext cx="6259875" cy="417528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BDBC816F-0B9D-48B2-A384-29A9BB98255B}"/>
              </a:ext>
            </a:extLst>
          </p:cNvPr>
          <p:cNvSpPr/>
          <p:nvPr/>
        </p:nvSpPr>
        <p:spPr>
          <a:xfrm>
            <a:off x="5815911" y="3488272"/>
            <a:ext cx="44935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阶段性工作安排</a:t>
            </a:r>
            <a:endParaRPr lang="en-US" altLang="zh-CN" sz="48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1BB55A4-76E8-44AB-81F4-0EC29BC6CB42}"/>
              </a:ext>
            </a:extLst>
          </p:cNvPr>
          <p:cNvSpPr txBox="1"/>
          <p:nvPr/>
        </p:nvSpPr>
        <p:spPr>
          <a:xfrm>
            <a:off x="2184720" y="2164833"/>
            <a:ext cx="244225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rPr>
              <a:t>04</a:t>
            </a:r>
            <a:endParaRPr lang="zh-CN" altLang="en-US" sz="166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华康饰艺体W5" panose="04020509000000000000" pitchFamily="81" charset="-122"/>
              <a:ea typeface="华康饰艺体W5" panose="04020509000000000000" pitchFamily="81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0587E5C9-1C0C-4373-8706-92C40B24F3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457" y="-667302"/>
            <a:ext cx="1795606" cy="173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4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099CC92-061A-425C-9831-D38DF47537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284" y="1744475"/>
            <a:ext cx="5672644" cy="4254483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216633" y="721052"/>
            <a:ext cx="26981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阶段性工作安排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A7EB998-2A3E-47E6-8804-50A967CAAFA8}"/>
              </a:ext>
            </a:extLst>
          </p:cNvPr>
          <p:cNvSpPr/>
          <p:nvPr/>
        </p:nvSpPr>
        <p:spPr>
          <a:xfrm>
            <a:off x="3179175" y="1600729"/>
            <a:ext cx="58336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大展板的制作，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号前完成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81B0896-2575-4472-A647-5F659D6154B3}"/>
              </a:ext>
            </a:extLst>
          </p:cNvPr>
          <p:cNvSpPr/>
          <p:nvPr/>
        </p:nvSpPr>
        <p:spPr>
          <a:xfrm>
            <a:off x="1300223" y="2603517"/>
            <a:ext cx="4795777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、小班级部完成横幅的打印及制作。</a:t>
            </a:r>
          </a:p>
          <a:p>
            <a:pPr fontAlgn="base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、背景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幕布亦是海报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的制作。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各级部将各自活动的具体安排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必须写清活动名称、目标、准备、时间、地点及参加人员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以图文并茂的形式写在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2k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的铅画纸上。经园部审核后由中班统一布置和装饰。</a:t>
            </a:r>
          </a:p>
        </p:txBody>
      </p:sp>
    </p:spTree>
    <p:extLst>
      <p:ext uri="{BB962C8B-B14F-4D97-AF65-F5344CB8AC3E}">
        <p14:creationId xmlns:p14="http://schemas.microsoft.com/office/powerpoint/2010/main" val="358855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216633" y="721052"/>
            <a:ext cx="26981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阶段性工作安排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88EFD35-7A00-4417-BB4B-7E34186A6FAF}"/>
              </a:ext>
            </a:extLst>
          </p:cNvPr>
          <p:cNvSpPr/>
          <p:nvPr/>
        </p:nvSpPr>
        <p:spPr>
          <a:xfrm>
            <a:off x="4157007" y="1600729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开幕式及准备分工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637BE09-FEAC-47F2-9CE1-66F71B33A5D4}"/>
              </a:ext>
            </a:extLst>
          </p:cNvPr>
          <p:cNvSpPr/>
          <p:nvPr/>
        </p:nvSpPr>
        <p:spPr>
          <a:xfrm>
            <a:off x="1230774" y="2526334"/>
            <a:ext cx="6096000" cy="212090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、时间安排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开幕式将按照大、中、小的顺序进行，时间安排如下：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大班：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00-15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中班：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25-15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小班：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50-16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F987E10-9EC4-43EA-9A2D-53003DA38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764" y="3679592"/>
            <a:ext cx="3684455" cy="293835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3469C575-EB99-4709-87E0-4BAFCD17BA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499" y="2117608"/>
            <a:ext cx="4147760" cy="293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1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8F94B170-8369-409B-A53E-B806BD4F1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62" y="2039641"/>
            <a:ext cx="5612750" cy="3433041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216633" y="721052"/>
            <a:ext cx="26981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阶段性工作安排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C3282669-A57B-4B55-AF5C-8E68B360170F}"/>
              </a:ext>
            </a:extLst>
          </p:cNvPr>
          <p:cNvSpPr/>
          <p:nvPr/>
        </p:nvSpPr>
        <p:spPr>
          <a:xfrm>
            <a:off x="6212712" y="2787712"/>
            <a:ext cx="5046563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、家长宣传工作到位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、主持人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各级部推选一名能渲染气氛的主持人介绍本级部活动的目标、内容安排及家长配合。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84143F9A-2EAF-40AB-A40B-0466AB93014A}"/>
              </a:ext>
            </a:extLst>
          </p:cNvPr>
          <p:cNvSpPr/>
          <p:nvPr/>
        </p:nvSpPr>
        <p:spPr>
          <a:xfrm>
            <a:off x="4157007" y="1600729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开幕式及准备分工</a:t>
            </a:r>
          </a:p>
        </p:txBody>
      </p:sp>
    </p:spTree>
    <p:extLst>
      <p:ext uri="{BB962C8B-B14F-4D97-AF65-F5344CB8AC3E}">
        <p14:creationId xmlns:p14="http://schemas.microsoft.com/office/powerpoint/2010/main" val="182438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82614D0C-7DA8-4C2B-8B9E-F4C4C5CE9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63" b="96241" l="9961" r="89933">
                        <a14:foregroundMark x1="44204" y1="94220" x2="55158" y2="96241"/>
                        <a14:foregroundMark x1="27331" y1="89491" x2="31195" y2="80396"/>
                        <a14:foregroundMark x1="25558" y1="89854" x2="30308" y2="80719"/>
                        <a14:foregroundMark x1="25275" y1="90865" x2="26728" y2="85125"/>
                        <a14:foregroundMark x1="42715" y1="9863" x2="43602" y2="98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271" y="1923894"/>
            <a:ext cx="5237150" cy="4592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216633" y="721052"/>
            <a:ext cx="26981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阶段性工作安排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33DE5DC-2F52-4B8B-9636-6CB662F8AEFE}"/>
              </a:ext>
            </a:extLst>
          </p:cNvPr>
          <p:cNvSpPr/>
          <p:nvPr/>
        </p:nvSpPr>
        <p:spPr>
          <a:xfrm>
            <a:off x="4157007" y="1600729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开幕式及准备分工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574A616-B2C2-4474-B8E9-CC492D135412}"/>
              </a:ext>
            </a:extLst>
          </p:cNvPr>
          <p:cNvSpPr/>
          <p:nvPr/>
        </p:nvSpPr>
        <p:spPr>
          <a:xfrm>
            <a:off x="1216633" y="2355067"/>
            <a:ext cx="6096000" cy="2536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、开场方式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各级部设计一个感性的开场方式，要能够让家长了解我们活动的意义并支持我们的活动，时间控制在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  <a:p>
            <a:pPr fontAlgn="base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如：大班可以用手语表演“感恩的心”作为开场，中班可以排练一个简短的表现同伴间团结友爱、互帮互助的情景表演，小班可以用音乐游戏“小乌鸦爱妈妈”作为开场。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7573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7F43FCF-45C9-4DCD-BEC4-FA219E9F6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1616521"/>
            <a:ext cx="4724279" cy="482219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216633" y="721052"/>
            <a:ext cx="26981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阶段性工作安排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87494164-41A4-459D-9024-AB7CB9FF5767}"/>
              </a:ext>
            </a:extLst>
          </p:cNvPr>
          <p:cNvSpPr/>
          <p:nvPr/>
        </p:nvSpPr>
        <p:spPr>
          <a:xfrm>
            <a:off x="1238492" y="2576298"/>
            <a:ext cx="4857508" cy="1705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、各级部所需音乐由自己年级组负责统一整理、建包后拷到办公室桌面上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</a:p>
          <a:p>
            <a:pPr fontAlgn="base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、开幕式过程资料的拍摄与收集，活动新闻及时上传由大班级部负责。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96CC9B1-77D3-47CB-B5E0-8F864C4118AA}"/>
              </a:ext>
            </a:extLst>
          </p:cNvPr>
          <p:cNvSpPr/>
          <p:nvPr/>
        </p:nvSpPr>
        <p:spPr>
          <a:xfrm>
            <a:off x="4157007" y="1600729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开幕式及准备分工</a:t>
            </a:r>
          </a:p>
        </p:txBody>
      </p:sp>
    </p:spTree>
    <p:extLst>
      <p:ext uri="{BB962C8B-B14F-4D97-AF65-F5344CB8AC3E}">
        <p14:creationId xmlns:p14="http://schemas.microsoft.com/office/powerpoint/2010/main" val="193283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216633" y="721052"/>
            <a:ext cx="26981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阶段性工作安排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21C44C8-9175-46E2-8A31-17FBB1FD0B4D}"/>
              </a:ext>
            </a:extLst>
          </p:cNvPr>
          <p:cNvSpPr/>
          <p:nvPr/>
        </p:nvSpPr>
        <p:spPr>
          <a:xfrm>
            <a:off x="4157007" y="1600729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开幕式及准备分工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DFB68982-2568-4E64-9682-59FBFB40A263}"/>
              </a:ext>
            </a:extLst>
          </p:cNvPr>
          <p:cNvSpPr/>
          <p:nvPr/>
        </p:nvSpPr>
        <p:spPr>
          <a:xfrm>
            <a:off x="6277337" y="2806481"/>
            <a:ext cx="4255626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、过程设计：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上午活动：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(8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30)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）、主持人宣布活动开幕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）园长致开幕词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）大班教师手语表演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感恩的心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  <a:p>
            <a:pPr fontAlgn="base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）全体表演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幸福拍手歌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9E63FCF5-0F86-4500-A80B-093CDE3422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481" y="2559577"/>
            <a:ext cx="3162254" cy="3162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886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B6C7975-8FF0-4E4E-8DB3-29E0A11AA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339" y="1462627"/>
            <a:ext cx="6440313" cy="435365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216633" y="721052"/>
            <a:ext cx="26981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阶段性工作安排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7FD76438-0ED6-4CEB-83CC-C9D6B83CC346}"/>
              </a:ext>
            </a:extLst>
          </p:cNvPr>
          <p:cNvSpPr/>
          <p:nvPr/>
        </p:nvSpPr>
        <p:spPr>
          <a:xfrm>
            <a:off x="5080339" y="1600729"/>
            <a:ext cx="20313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下午活动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07B067DA-EC52-4893-92B7-6132BDDA48B1}"/>
              </a:ext>
            </a:extLst>
          </p:cNvPr>
          <p:cNvSpPr/>
          <p:nvPr/>
        </p:nvSpPr>
        <p:spPr>
          <a:xfrm>
            <a:off x="1381246" y="2504348"/>
            <a:ext cx="4278774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大班表演，主持人向家长介绍级部活动意义及安排。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fontAlgn="base"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中班表演，主持人向家长介绍级部活动意义及安排。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fontAlgn="base">
              <a:lnSpc>
                <a:spcPct val="150000"/>
              </a:lnSpc>
              <a:buClr>
                <a:schemeClr val="bg1"/>
              </a:buClr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小班表演，主持人向家长介绍级部活动意义及安排。</a:t>
            </a:r>
          </a:p>
        </p:txBody>
      </p:sp>
    </p:spTree>
    <p:extLst>
      <p:ext uri="{BB962C8B-B14F-4D97-AF65-F5344CB8AC3E}">
        <p14:creationId xmlns:p14="http://schemas.microsoft.com/office/powerpoint/2010/main" val="341866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C3CFE05-91D4-458E-98BE-CB999F4EE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532" y="2155785"/>
            <a:ext cx="5432262" cy="470510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87DEF9E2-AECA-4A58-AD90-6C87DBA7021A}"/>
              </a:ext>
            </a:extLst>
          </p:cNvPr>
          <p:cNvSpPr/>
          <p:nvPr/>
        </p:nvSpPr>
        <p:spPr>
          <a:xfrm>
            <a:off x="1216633" y="721052"/>
            <a:ext cx="26981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E677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阶段性工作安排</a:t>
            </a:r>
            <a:endParaRPr lang="en-US" altLang="zh-CN" sz="2800" b="1" dirty="0">
              <a:solidFill>
                <a:srgbClr val="FE677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9470126-01A3-4D71-A6F0-BC55269F904D}"/>
              </a:ext>
            </a:extLst>
          </p:cNvPr>
          <p:cNvSpPr/>
          <p:nvPr/>
        </p:nvSpPr>
        <p:spPr>
          <a:xfrm>
            <a:off x="2310348" y="1600729"/>
            <a:ext cx="7571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中班级部准备好去孤儿院的相关事宜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9BB317-4ABA-44DE-B74E-15733179C8CA}"/>
              </a:ext>
            </a:extLst>
          </p:cNvPr>
          <p:cNvSpPr/>
          <p:nvPr/>
        </p:nvSpPr>
        <p:spPr>
          <a:xfrm>
            <a:off x="2006280" y="2603517"/>
            <a:ext cx="6096000" cy="29518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altLang="zh-CN" b="0" i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b="0" i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、家长宣传工作到位。</a:t>
            </a:r>
          </a:p>
          <a:p>
            <a:pPr algn="just" fontAlgn="base">
              <a:lnSpc>
                <a:spcPct val="150000"/>
              </a:lnSpc>
            </a:pPr>
            <a:r>
              <a:rPr lang="en-US" altLang="zh-CN" b="0" i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b="0" i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、联系孤儿院、车子；标语的打印、横幅的制作。</a:t>
            </a:r>
          </a:p>
          <a:p>
            <a:pPr algn="just" fontAlgn="base">
              <a:lnSpc>
                <a:spcPct val="150000"/>
              </a:lnSpc>
            </a:pPr>
            <a:r>
              <a:rPr lang="en-US" altLang="zh-CN" b="0" i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b="0" i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、领好幼儿园园旗、园服、园帽。</a:t>
            </a:r>
            <a:endParaRPr lang="en-US" altLang="zh-CN" b="0" i="0" dirty="0">
              <a:solidFill>
                <a:schemeClr val="bg1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just" fontAlgn="base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、慰问礼品的准备。</a:t>
            </a:r>
          </a:p>
          <a:p>
            <a:pPr algn="just" fontAlgn="base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、幼儿安全教育、礼貌教育。</a:t>
            </a:r>
          </a:p>
          <a:p>
            <a:pPr algn="just" fontAlgn="base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</a:t>
            </a:r>
            <a:r>
              <a:rPr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、过程资料的拍摄与收集。</a:t>
            </a:r>
          </a:p>
          <a:p>
            <a:pPr algn="just" fontAlgn="base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</a:t>
            </a:r>
            <a:r>
              <a:rPr lang="zh-CN" altLang="en-US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、活动新闻及时上传。</a:t>
            </a:r>
          </a:p>
        </p:txBody>
      </p:sp>
    </p:spTree>
    <p:extLst>
      <p:ext uri="{BB962C8B-B14F-4D97-AF65-F5344CB8AC3E}">
        <p14:creationId xmlns:p14="http://schemas.microsoft.com/office/powerpoint/2010/main" val="221439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>
            <a:extLst>
              <a:ext uri="{FF2B5EF4-FFF2-40B4-BE49-F238E27FC236}">
                <a16:creationId xmlns:a16="http://schemas.microsoft.com/office/drawing/2014/main" xmlns="" id="{97CA261D-DE39-4987-96DF-BE4E1602B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07" y="4731375"/>
            <a:ext cx="7531265" cy="1973191"/>
          </a:xfrm>
          <a:prstGeom prst="rect">
            <a:avLst/>
          </a:prstGeom>
        </p:spPr>
      </p:pic>
      <p:sp>
        <p:nvSpPr>
          <p:cNvPr id="38" name="矩形: 圆角 37">
            <a:extLst>
              <a:ext uri="{FF2B5EF4-FFF2-40B4-BE49-F238E27FC236}">
                <a16:creationId xmlns:a16="http://schemas.microsoft.com/office/drawing/2014/main" xmlns="" id="{65918504-FB96-43FF-B3E9-1672569F16E1}"/>
              </a:ext>
            </a:extLst>
          </p:cNvPr>
          <p:cNvSpPr/>
          <p:nvPr/>
        </p:nvSpPr>
        <p:spPr>
          <a:xfrm>
            <a:off x="403184" y="361709"/>
            <a:ext cx="11385631" cy="6134582"/>
          </a:xfrm>
          <a:prstGeom prst="roundRect">
            <a:avLst>
              <a:gd name="adj" fmla="val 1867"/>
            </a:avLst>
          </a:prstGeom>
          <a:noFill/>
          <a:ln w="1270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EBA923C-AA08-47CE-9912-F1B9E73FF5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4729" y="2986271"/>
            <a:ext cx="5532697" cy="4149523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39F142C0-052C-419B-B605-23BE626862F1}"/>
              </a:ext>
            </a:extLst>
          </p:cNvPr>
          <p:cNvSpPr/>
          <p:nvPr/>
        </p:nvSpPr>
        <p:spPr>
          <a:xfrm>
            <a:off x="4065635" y="3537042"/>
            <a:ext cx="40607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活动策划方案 </a:t>
            </a:r>
            <a:endParaRPr lang="zh-CN" altLang="en-US" sz="4800" b="1" dirty="0"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8A549A2E-1D8E-4065-91BF-E7A4209BB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5602857"/>
            <a:ext cx="12192000" cy="1250773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8ABBCB50-1CF9-42F7-A921-DCE045D5F6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437" y="-599899"/>
            <a:ext cx="6446468" cy="2211855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C31FB82A-28F9-4731-86D9-3090007BBC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087" y="-925185"/>
            <a:ext cx="4021001" cy="3237689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617986D1-F8CE-482B-A0CC-CA6544D8A46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59504" y="-643836"/>
            <a:ext cx="4285853" cy="2881307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xmlns="" id="{6E066449-86B0-4D16-A607-02554209B6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7" y="-574124"/>
            <a:ext cx="4804883" cy="1648609"/>
          </a:xfrm>
          <a:prstGeom prst="rect">
            <a:avLst/>
          </a:prstGeom>
        </p:spPr>
      </p:pic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2275A345-83DD-46E6-A12F-4700AB69F9D1}"/>
              </a:ext>
            </a:extLst>
          </p:cNvPr>
          <p:cNvSpPr txBox="1"/>
          <p:nvPr/>
        </p:nvSpPr>
        <p:spPr>
          <a:xfrm>
            <a:off x="4842074" y="4362043"/>
            <a:ext cx="2507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在此输入你的单位名称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C85F49E6-34AE-419C-A468-0FAE681684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33547" y="3645457"/>
            <a:ext cx="1436583" cy="1436583"/>
          </a:xfrm>
          <a:prstGeom prst="rect">
            <a:avLst/>
          </a:prstGeom>
        </p:spPr>
      </p:pic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A2B82906-C8A6-44BC-A1B9-EC9A0D9A59D7}"/>
              </a:ext>
            </a:extLst>
          </p:cNvPr>
          <p:cNvGrpSpPr/>
          <p:nvPr/>
        </p:nvGrpSpPr>
        <p:grpSpPr>
          <a:xfrm>
            <a:off x="2475101" y="1097756"/>
            <a:ext cx="7683352" cy="2646878"/>
            <a:chOff x="2511071" y="1004168"/>
            <a:chExt cx="7683352" cy="2646878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xmlns="" id="{67FC09EA-4E3D-4ABD-9231-8E438CE44109}"/>
                </a:ext>
              </a:extLst>
            </p:cNvPr>
            <p:cNvSpPr txBox="1"/>
            <p:nvPr/>
          </p:nvSpPr>
          <p:spPr>
            <a:xfrm>
              <a:off x="2511071" y="1004168"/>
              <a:ext cx="1645031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6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谢</a:t>
              </a:r>
              <a:endParaRPr lang="zh-CN" altLang="en-US" sz="166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xmlns="" id="{339E4FF3-C59E-482A-8C98-BB9842DC9836}"/>
                </a:ext>
              </a:extLst>
            </p:cNvPr>
            <p:cNvSpPr txBox="1"/>
            <p:nvPr/>
          </p:nvSpPr>
          <p:spPr>
            <a:xfrm>
              <a:off x="3849593" y="1539637"/>
              <a:ext cx="16450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谢</a:t>
              </a:r>
              <a:endParaRPr lang="zh-CN" altLang="en-US" sz="96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xmlns="" id="{D7736B28-9C37-420E-9072-2FBEAD26CFF7}"/>
                </a:ext>
              </a:extLst>
            </p:cNvPr>
            <p:cNvSpPr txBox="1"/>
            <p:nvPr/>
          </p:nvSpPr>
          <p:spPr>
            <a:xfrm>
              <a:off x="4913097" y="1662971"/>
              <a:ext cx="16450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你</a:t>
              </a:r>
              <a:endParaRPr lang="zh-CN" altLang="en-US" sz="96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xmlns="" id="{01778E81-C592-4DA4-A678-F985CEE582F6}"/>
                </a:ext>
              </a:extLst>
            </p:cNvPr>
            <p:cNvSpPr txBox="1"/>
            <p:nvPr/>
          </p:nvSpPr>
          <p:spPr>
            <a:xfrm>
              <a:off x="6163372" y="1016640"/>
              <a:ext cx="1645031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的</a:t>
              </a:r>
              <a:endParaRPr lang="zh-CN" altLang="en-US" sz="138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11F73720-0806-487F-A9FD-6B147276E303}"/>
                </a:ext>
              </a:extLst>
            </p:cNvPr>
            <p:cNvSpPr txBox="1"/>
            <p:nvPr/>
          </p:nvSpPr>
          <p:spPr>
            <a:xfrm>
              <a:off x="7466739" y="1610241"/>
              <a:ext cx="164503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观</a:t>
              </a:r>
              <a:endParaRPr lang="zh-CN" altLang="en-US" sz="96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45FBA05E-0941-4D94-B48D-78D1F34221FA}"/>
                </a:ext>
              </a:extLst>
            </p:cNvPr>
            <p:cNvSpPr txBox="1"/>
            <p:nvPr/>
          </p:nvSpPr>
          <p:spPr>
            <a:xfrm>
              <a:off x="8549392" y="1755358"/>
              <a:ext cx="1645031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500" b="1" dirty="0">
                  <a:ln w="25400">
                    <a:solidFill>
                      <a:prstClr val="white"/>
                    </a:solidFill>
                  </a:ln>
                  <a:gradFill flip="none" rotWithShape="1">
                    <a:gsLst>
                      <a:gs pos="0">
                        <a:srgbClr val="C00000"/>
                      </a:gs>
                      <a:gs pos="50000">
                        <a:srgbClr val="ED6BB5"/>
                      </a:gs>
                      <a:gs pos="100000">
                        <a:srgbClr val="00B0F0"/>
                      </a:gs>
                    </a:gsLst>
                    <a:lin ang="13500000" scaled="1"/>
                    <a:tileRect/>
                  </a:gra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华康饰艺体W5" panose="04020509000000000000" pitchFamily="81" charset="-122"/>
                  <a:ea typeface="华康饰艺体W5" panose="04020509000000000000" pitchFamily="81" charset="-122"/>
                </a:rPr>
                <a:t>看</a:t>
              </a:r>
              <a:endParaRPr lang="zh-CN" altLang="en-US" sz="11500" b="1" dirty="0">
                <a:ln w="2540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ED6BB5"/>
                    </a:gs>
                    <a:gs pos="100000">
                      <a:srgbClr val="00B0F0"/>
                    </a:gs>
                  </a:gsLst>
                  <a:lin ang="13500000" scaled="1"/>
                  <a:tileRect/>
                </a:gra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华康饰艺体W5" panose="04020509000000000000" pitchFamily="81" charset="-122"/>
                <a:ea typeface="华康饰艺体W5" panose="04020509000000000000" pitchFamily="81" charset="-122"/>
              </a:endParaRPr>
            </a:p>
          </p:txBody>
        </p:sp>
        <p:pic>
          <p:nvPicPr>
            <p:cNvPr id="62" name="图片 61">
              <a:extLst>
                <a:ext uri="{FF2B5EF4-FFF2-40B4-BE49-F238E27FC236}">
                  <a16:creationId xmlns:a16="http://schemas.microsoft.com/office/drawing/2014/main" xmlns="" id="{295E9516-701F-4725-9352-75A59232D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6973" y="1933879"/>
              <a:ext cx="472234" cy="4564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903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740</Words>
  <Application>Microsoft Office PowerPoint</Application>
  <PresentationFormat>宽屏</PresentationFormat>
  <Paragraphs>109</Paragraphs>
  <Slides>19</Slides>
  <Notes>19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8" baseType="lpstr">
      <vt:lpstr>等线</vt:lpstr>
      <vt:lpstr>等线 Light</vt:lpstr>
      <vt:lpstr>华康饰艺体W5</vt:lpstr>
      <vt:lpstr>微软雅黑</vt:lpstr>
      <vt:lpstr>微软雅黑</vt:lpstr>
      <vt:lpstr>字心坊初恋物语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 威廉</dc:creator>
  <cp:lastModifiedBy>faith123</cp:lastModifiedBy>
  <cp:revision>30</cp:revision>
  <dcterms:created xsi:type="dcterms:W3CDTF">2018-11-21T10:14:26Z</dcterms:created>
  <dcterms:modified xsi:type="dcterms:W3CDTF">2018-12-19T05:21:28Z</dcterms:modified>
</cp:coreProperties>
</file>