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sldIdLst>
    <p:sldId id="314" r:id="rId2"/>
    <p:sldId id="280" r:id="rId3"/>
    <p:sldId id="259" r:id="rId4"/>
    <p:sldId id="292" r:id="rId5"/>
    <p:sldId id="315" r:id="rId6"/>
    <p:sldId id="316" r:id="rId7"/>
    <p:sldId id="293" r:id="rId8"/>
    <p:sldId id="317" r:id="rId9"/>
    <p:sldId id="318" r:id="rId10"/>
    <p:sldId id="319" r:id="rId11"/>
    <p:sldId id="320" r:id="rId12"/>
    <p:sldId id="321" r:id="rId13"/>
    <p:sldId id="322" r:id="rId14"/>
    <p:sldId id="323" r:id="rId15"/>
    <p:sldId id="324" r:id="rId16"/>
    <p:sldId id="325" r:id="rId17"/>
    <p:sldId id="326" r:id="rId18"/>
    <p:sldId id="327" r:id="rId19"/>
    <p:sldId id="328" r:id="rId20"/>
    <p:sldId id="329" r:id="rId21"/>
    <p:sldId id="330" r:id="rId22"/>
    <p:sldId id="331" r:id="rId23"/>
    <p:sldId id="332" r:id="rId24"/>
    <p:sldId id="333" r:id="rId25"/>
    <p:sldId id="334" r:id="rId26"/>
    <p:sldId id="335" r:id="rId27"/>
    <p:sldId id="336" r:id="rId28"/>
    <p:sldId id="337" r:id="rId29"/>
    <p:sldId id="338" r:id="rId30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" initials="p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3E8"/>
    <a:srgbClr val="E72D2A"/>
    <a:srgbClr val="E9C731"/>
    <a:srgbClr val="E175DA"/>
    <a:srgbClr val="FF99A8"/>
    <a:srgbClr val="ECB1CF"/>
    <a:srgbClr val="F9D8AE"/>
    <a:srgbClr val="A70876"/>
    <a:srgbClr val="F14E2F"/>
    <a:srgbClr val="52B7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52" autoAdjust="0"/>
    <p:restoredTop sz="94660"/>
  </p:normalViewPr>
  <p:slideViewPr>
    <p:cSldViewPr snapToGrid="0">
      <p:cViewPr varScale="1">
        <p:scale>
          <a:sx n="87" d="100"/>
          <a:sy n="87" d="100"/>
        </p:scale>
        <p:origin x="4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8C88B9-8ED1-446F-A7E6-AD54E6632FF4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E29A9D-8CE2-40F2-8A21-51D123D5C1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143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29A9D-8CE2-40F2-8A21-51D123D5C1B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09163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29A9D-8CE2-40F2-8A21-51D123D5C1B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5053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29A9D-8CE2-40F2-8A21-51D123D5C1B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03362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29A9D-8CE2-40F2-8A21-51D123D5C1B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57288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29A9D-8CE2-40F2-8A21-51D123D5C1B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0683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29A9D-8CE2-40F2-8A21-51D123D5C1B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291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29A9D-8CE2-40F2-8A21-51D123D5C1B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41797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29A9D-8CE2-40F2-8A21-51D123D5C1B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45710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29A9D-8CE2-40F2-8A21-51D123D5C1B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67121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29A9D-8CE2-40F2-8A21-51D123D5C1B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2329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29A9D-8CE2-40F2-8A21-51D123D5C1B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26038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29A9D-8CE2-40F2-8A21-51D123D5C1B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42640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29A9D-8CE2-40F2-8A21-51D123D5C1B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03022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29A9D-8CE2-40F2-8A21-51D123D5C1B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68941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29A9D-8CE2-40F2-8A21-51D123D5C1B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17427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29A9D-8CE2-40F2-8A21-51D123D5C1B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36957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29A9D-8CE2-40F2-8A21-51D123D5C1B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05025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29A9D-8CE2-40F2-8A21-51D123D5C1B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41290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29A9D-8CE2-40F2-8A21-51D123D5C1B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09219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29A9D-8CE2-40F2-8A21-51D123D5C1B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25093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29A9D-8CE2-40F2-8A21-51D123D5C1B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32558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29A9D-8CE2-40F2-8A21-51D123D5C1B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20601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29A9D-8CE2-40F2-8A21-51D123D5C1B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47626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29A9D-8CE2-40F2-8A21-51D123D5C1B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34063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29A9D-8CE2-40F2-8A21-51D123D5C1B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84847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29A9D-8CE2-40F2-8A21-51D123D5C1B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1815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29A9D-8CE2-40F2-8A21-51D123D5C1B5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505131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29A9D-8CE2-40F2-8A21-51D123D5C1B5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329887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29A9D-8CE2-40F2-8A21-51D123D5C1B5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448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195944" y="277586"/>
            <a:ext cx="11674928" cy="6384471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195944" y="277586"/>
            <a:ext cx="11674928" cy="6384471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图片占位符 20"/>
          <p:cNvSpPr>
            <a:spLocks noGrp="1"/>
          </p:cNvSpPr>
          <p:nvPr>
            <p:ph type="pic" sz="quarter" idx="13"/>
          </p:nvPr>
        </p:nvSpPr>
        <p:spPr>
          <a:xfrm>
            <a:off x="874712" y="3990667"/>
            <a:ext cx="3390178" cy="2135496"/>
          </a:xfrm>
          <a:custGeom>
            <a:avLst/>
            <a:gdLst>
              <a:gd name="connsiteX0" fmla="*/ 0 w 3390178"/>
              <a:gd name="connsiteY0" fmla="*/ 0 h 2135496"/>
              <a:gd name="connsiteX1" fmla="*/ 3390178 w 3390178"/>
              <a:gd name="connsiteY1" fmla="*/ 0 h 2135496"/>
              <a:gd name="connsiteX2" fmla="*/ 3390178 w 3390178"/>
              <a:gd name="connsiteY2" fmla="*/ 2135496 h 2135496"/>
              <a:gd name="connsiteX3" fmla="*/ 0 w 3390178"/>
              <a:gd name="connsiteY3" fmla="*/ 2135496 h 2135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0178" h="2135496">
                <a:moveTo>
                  <a:pt x="0" y="0"/>
                </a:moveTo>
                <a:lnTo>
                  <a:pt x="3390178" y="0"/>
                </a:lnTo>
                <a:lnTo>
                  <a:pt x="3390178" y="2135496"/>
                </a:lnTo>
                <a:lnTo>
                  <a:pt x="0" y="213549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2" name="图片占位符 21"/>
          <p:cNvSpPr>
            <a:spLocks noGrp="1"/>
          </p:cNvSpPr>
          <p:nvPr>
            <p:ph type="pic" sz="quarter" idx="14"/>
          </p:nvPr>
        </p:nvSpPr>
        <p:spPr>
          <a:xfrm>
            <a:off x="4400910" y="3990667"/>
            <a:ext cx="3390178" cy="2135496"/>
          </a:xfrm>
          <a:custGeom>
            <a:avLst/>
            <a:gdLst>
              <a:gd name="connsiteX0" fmla="*/ 0 w 3390178"/>
              <a:gd name="connsiteY0" fmla="*/ 0 h 2135496"/>
              <a:gd name="connsiteX1" fmla="*/ 3390178 w 3390178"/>
              <a:gd name="connsiteY1" fmla="*/ 0 h 2135496"/>
              <a:gd name="connsiteX2" fmla="*/ 3390178 w 3390178"/>
              <a:gd name="connsiteY2" fmla="*/ 2135496 h 2135496"/>
              <a:gd name="connsiteX3" fmla="*/ 0 w 3390178"/>
              <a:gd name="connsiteY3" fmla="*/ 2135496 h 2135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0178" h="2135496">
                <a:moveTo>
                  <a:pt x="0" y="0"/>
                </a:moveTo>
                <a:lnTo>
                  <a:pt x="3390178" y="0"/>
                </a:lnTo>
                <a:lnTo>
                  <a:pt x="3390178" y="2135496"/>
                </a:lnTo>
                <a:lnTo>
                  <a:pt x="0" y="213549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3" name="图片占位符 22"/>
          <p:cNvSpPr>
            <a:spLocks noGrp="1"/>
          </p:cNvSpPr>
          <p:nvPr>
            <p:ph type="pic" sz="quarter" idx="15"/>
          </p:nvPr>
        </p:nvSpPr>
        <p:spPr>
          <a:xfrm>
            <a:off x="7927109" y="3990667"/>
            <a:ext cx="3390178" cy="2135496"/>
          </a:xfrm>
          <a:custGeom>
            <a:avLst/>
            <a:gdLst>
              <a:gd name="connsiteX0" fmla="*/ 0 w 3390178"/>
              <a:gd name="connsiteY0" fmla="*/ 0 h 2135496"/>
              <a:gd name="connsiteX1" fmla="*/ 3390178 w 3390178"/>
              <a:gd name="connsiteY1" fmla="*/ 0 h 2135496"/>
              <a:gd name="connsiteX2" fmla="*/ 3390178 w 3390178"/>
              <a:gd name="connsiteY2" fmla="*/ 2135496 h 2135496"/>
              <a:gd name="connsiteX3" fmla="*/ 0 w 3390178"/>
              <a:gd name="connsiteY3" fmla="*/ 2135496 h 2135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0178" h="2135496">
                <a:moveTo>
                  <a:pt x="0" y="0"/>
                </a:moveTo>
                <a:lnTo>
                  <a:pt x="3390178" y="0"/>
                </a:lnTo>
                <a:lnTo>
                  <a:pt x="3390178" y="2135496"/>
                </a:lnTo>
                <a:lnTo>
                  <a:pt x="0" y="213549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0"/>
          </p:nvPr>
        </p:nvSpPr>
        <p:spPr>
          <a:xfrm>
            <a:off x="874712" y="1742767"/>
            <a:ext cx="3390178" cy="2135496"/>
          </a:xfrm>
          <a:custGeom>
            <a:avLst/>
            <a:gdLst>
              <a:gd name="connsiteX0" fmla="*/ 0 w 3390178"/>
              <a:gd name="connsiteY0" fmla="*/ 0 h 2135496"/>
              <a:gd name="connsiteX1" fmla="*/ 3390178 w 3390178"/>
              <a:gd name="connsiteY1" fmla="*/ 0 h 2135496"/>
              <a:gd name="connsiteX2" fmla="*/ 3390178 w 3390178"/>
              <a:gd name="connsiteY2" fmla="*/ 2135496 h 2135496"/>
              <a:gd name="connsiteX3" fmla="*/ 0 w 3390178"/>
              <a:gd name="connsiteY3" fmla="*/ 2135496 h 2135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0178" h="2135496">
                <a:moveTo>
                  <a:pt x="0" y="0"/>
                </a:moveTo>
                <a:lnTo>
                  <a:pt x="3390178" y="0"/>
                </a:lnTo>
                <a:lnTo>
                  <a:pt x="3390178" y="2135496"/>
                </a:lnTo>
                <a:lnTo>
                  <a:pt x="0" y="213549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9" name="图片占位符 18"/>
          <p:cNvSpPr>
            <a:spLocks noGrp="1"/>
          </p:cNvSpPr>
          <p:nvPr>
            <p:ph type="pic" sz="quarter" idx="11"/>
          </p:nvPr>
        </p:nvSpPr>
        <p:spPr>
          <a:xfrm>
            <a:off x="4400910" y="1742767"/>
            <a:ext cx="3390178" cy="2135496"/>
          </a:xfrm>
          <a:custGeom>
            <a:avLst/>
            <a:gdLst>
              <a:gd name="connsiteX0" fmla="*/ 0 w 3390178"/>
              <a:gd name="connsiteY0" fmla="*/ 0 h 2135496"/>
              <a:gd name="connsiteX1" fmla="*/ 3390178 w 3390178"/>
              <a:gd name="connsiteY1" fmla="*/ 0 h 2135496"/>
              <a:gd name="connsiteX2" fmla="*/ 3390178 w 3390178"/>
              <a:gd name="connsiteY2" fmla="*/ 2135496 h 2135496"/>
              <a:gd name="connsiteX3" fmla="*/ 0 w 3390178"/>
              <a:gd name="connsiteY3" fmla="*/ 2135496 h 2135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0178" h="2135496">
                <a:moveTo>
                  <a:pt x="0" y="0"/>
                </a:moveTo>
                <a:lnTo>
                  <a:pt x="3390178" y="0"/>
                </a:lnTo>
                <a:lnTo>
                  <a:pt x="3390178" y="2135496"/>
                </a:lnTo>
                <a:lnTo>
                  <a:pt x="0" y="213549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0" name="图片占位符 19"/>
          <p:cNvSpPr>
            <a:spLocks noGrp="1"/>
          </p:cNvSpPr>
          <p:nvPr>
            <p:ph type="pic" sz="quarter" idx="12"/>
          </p:nvPr>
        </p:nvSpPr>
        <p:spPr>
          <a:xfrm>
            <a:off x="7927109" y="1742767"/>
            <a:ext cx="3390178" cy="2135496"/>
          </a:xfrm>
          <a:custGeom>
            <a:avLst/>
            <a:gdLst>
              <a:gd name="connsiteX0" fmla="*/ 0 w 3390178"/>
              <a:gd name="connsiteY0" fmla="*/ 0 h 2135496"/>
              <a:gd name="connsiteX1" fmla="*/ 3390178 w 3390178"/>
              <a:gd name="connsiteY1" fmla="*/ 0 h 2135496"/>
              <a:gd name="connsiteX2" fmla="*/ 3390178 w 3390178"/>
              <a:gd name="connsiteY2" fmla="*/ 2135496 h 2135496"/>
              <a:gd name="connsiteX3" fmla="*/ 0 w 3390178"/>
              <a:gd name="connsiteY3" fmla="*/ 2135496 h 2135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0178" h="2135496">
                <a:moveTo>
                  <a:pt x="0" y="0"/>
                </a:moveTo>
                <a:lnTo>
                  <a:pt x="3390178" y="0"/>
                </a:lnTo>
                <a:lnTo>
                  <a:pt x="3390178" y="2135496"/>
                </a:lnTo>
                <a:lnTo>
                  <a:pt x="0" y="213549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195944" y="277586"/>
            <a:ext cx="11674928" cy="6384471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874713" y="2082799"/>
            <a:ext cx="2485088" cy="3567113"/>
          </a:xfrm>
          <a:custGeom>
            <a:avLst/>
            <a:gdLst>
              <a:gd name="connsiteX0" fmla="*/ 0 w 2485088"/>
              <a:gd name="connsiteY0" fmla="*/ 0 h 3567113"/>
              <a:gd name="connsiteX1" fmla="*/ 2485088 w 2485088"/>
              <a:gd name="connsiteY1" fmla="*/ 0 h 3567113"/>
              <a:gd name="connsiteX2" fmla="*/ 2485088 w 2485088"/>
              <a:gd name="connsiteY2" fmla="*/ 3567113 h 3567113"/>
              <a:gd name="connsiteX3" fmla="*/ 0 w 2485088"/>
              <a:gd name="connsiteY3" fmla="*/ 3567113 h 3567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5088" h="3567113">
                <a:moveTo>
                  <a:pt x="0" y="0"/>
                </a:moveTo>
                <a:lnTo>
                  <a:pt x="2485088" y="0"/>
                </a:lnTo>
                <a:lnTo>
                  <a:pt x="2485088" y="3567113"/>
                </a:lnTo>
                <a:lnTo>
                  <a:pt x="0" y="3567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3527209" y="2082799"/>
            <a:ext cx="2485088" cy="3567113"/>
          </a:xfrm>
          <a:custGeom>
            <a:avLst/>
            <a:gdLst>
              <a:gd name="connsiteX0" fmla="*/ 0 w 2485088"/>
              <a:gd name="connsiteY0" fmla="*/ 0 h 3567113"/>
              <a:gd name="connsiteX1" fmla="*/ 2485088 w 2485088"/>
              <a:gd name="connsiteY1" fmla="*/ 0 h 3567113"/>
              <a:gd name="connsiteX2" fmla="*/ 2485088 w 2485088"/>
              <a:gd name="connsiteY2" fmla="*/ 3567113 h 3567113"/>
              <a:gd name="connsiteX3" fmla="*/ 0 w 2485088"/>
              <a:gd name="connsiteY3" fmla="*/ 3567113 h 3567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5088" h="3567113">
                <a:moveTo>
                  <a:pt x="0" y="0"/>
                </a:moveTo>
                <a:lnTo>
                  <a:pt x="2485088" y="0"/>
                </a:lnTo>
                <a:lnTo>
                  <a:pt x="2485088" y="3567113"/>
                </a:lnTo>
                <a:lnTo>
                  <a:pt x="0" y="3567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6179705" y="2082799"/>
            <a:ext cx="2485088" cy="3567113"/>
          </a:xfrm>
          <a:custGeom>
            <a:avLst/>
            <a:gdLst>
              <a:gd name="connsiteX0" fmla="*/ 0 w 2485088"/>
              <a:gd name="connsiteY0" fmla="*/ 0 h 3567113"/>
              <a:gd name="connsiteX1" fmla="*/ 2485088 w 2485088"/>
              <a:gd name="connsiteY1" fmla="*/ 0 h 3567113"/>
              <a:gd name="connsiteX2" fmla="*/ 2485088 w 2485088"/>
              <a:gd name="connsiteY2" fmla="*/ 3567113 h 3567113"/>
              <a:gd name="connsiteX3" fmla="*/ 0 w 2485088"/>
              <a:gd name="connsiteY3" fmla="*/ 3567113 h 3567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5088" h="3567113">
                <a:moveTo>
                  <a:pt x="0" y="0"/>
                </a:moveTo>
                <a:lnTo>
                  <a:pt x="2485088" y="0"/>
                </a:lnTo>
                <a:lnTo>
                  <a:pt x="2485088" y="3567113"/>
                </a:lnTo>
                <a:lnTo>
                  <a:pt x="0" y="3567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8832200" y="2082799"/>
            <a:ext cx="2485088" cy="3567113"/>
          </a:xfrm>
          <a:custGeom>
            <a:avLst/>
            <a:gdLst>
              <a:gd name="connsiteX0" fmla="*/ 0 w 2485088"/>
              <a:gd name="connsiteY0" fmla="*/ 0 h 3567113"/>
              <a:gd name="connsiteX1" fmla="*/ 2485088 w 2485088"/>
              <a:gd name="connsiteY1" fmla="*/ 0 h 3567113"/>
              <a:gd name="connsiteX2" fmla="*/ 2485088 w 2485088"/>
              <a:gd name="connsiteY2" fmla="*/ 3567113 h 3567113"/>
              <a:gd name="connsiteX3" fmla="*/ 0 w 2485088"/>
              <a:gd name="connsiteY3" fmla="*/ 3567113 h 3567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5088" h="3567113">
                <a:moveTo>
                  <a:pt x="0" y="0"/>
                </a:moveTo>
                <a:lnTo>
                  <a:pt x="2485088" y="0"/>
                </a:lnTo>
                <a:lnTo>
                  <a:pt x="2485088" y="3567113"/>
                </a:lnTo>
                <a:lnTo>
                  <a:pt x="0" y="3567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195944" y="277586"/>
            <a:ext cx="11674928" cy="6384471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874713" y="1689100"/>
            <a:ext cx="5094287" cy="3567113"/>
          </a:xfrm>
          <a:custGeom>
            <a:avLst/>
            <a:gdLst>
              <a:gd name="connsiteX0" fmla="*/ 0 w 5094287"/>
              <a:gd name="connsiteY0" fmla="*/ 0 h 3567113"/>
              <a:gd name="connsiteX1" fmla="*/ 5094287 w 5094287"/>
              <a:gd name="connsiteY1" fmla="*/ 0 h 3567113"/>
              <a:gd name="connsiteX2" fmla="*/ 5094287 w 5094287"/>
              <a:gd name="connsiteY2" fmla="*/ 3567113 h 3567113"/>
              <a:gd name="connsiteX3" fmla="*/ 0 w 5094287"/>
              <a:gd name="connsiteY3" fmla="*/ 3567113 h 3567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4287" h="3567113">
                <a:moveTo>
                  <a:pt x="0" y="0"/>
                </a:moveTo>
                <a:lnTo>
                  <a:pt x="5094287" y="0"/>
                </a:lnTo>
                <a:lnTo>
                  <a:pt x="5094287" y="3567113"/>
                </a:lnTo>
                <a:lnTo>
                  <a:pt x="0" y="3567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6223002" y="1689100"/>
            <a:ext cx="5094287" cy="3567113"/>
          </a:xfrm>
          <a:custGeom>
            <a:avLst/>
            <a:gdLst>
              <a:gd name="connsiteX0" fmla="*/ 0 w 5094287"/>
              <a:gd name="connsiteY0" fmla="*/ 0 h 3567113"/>
              <a:gd name="connsiteX1" fmla="*/ 5094287 w 5094287"/>
              <a:gd name="connsiteY1" fmla="*/ 0 h 3567113"/>
              <a:gd name="connsiteX2" fmla="*/ 5094287 w 5094287"/>
              <a:gd name="connsiteY2" fmla="*/ 3567113 h 3567113"/>
              <a:gd name="connsiteX3" fmla="*/ 0 w 5094287"/>
              <a:gd name="connsiteY3" fmla="*/ 3567113 h 3567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4287" h="3567113">
                <a:moveTo>
                  <a:pt x="0" y="0"/>
                </a:moveTo>
                <a:lnTo>
                  <a:pt x="5094287" y="0"/>
                </a:lnTo>
                <a:lnTo>
                  <a:pt x="5094287" y="3567113"/>
                </a:lnTo>
                <a:lnTo>
                  <a:pt x="0" y="3567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195944" y="277586"/>
            <a:ext cx="11674928" cy="6384471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1613332" y="2037111"/>
            <a:ext cx="3472530" cy="3472530"/>
          </a:xfrm>
          <a:custGeom>
            <a:avLst/>
            <a:gdLst>
              <a:gd name="connsiteX0" fmla="*/ 1736265 w 3472530"/>
              <a:gd name="connsiteY0" fmla="*/ 0 h 3472530"/>
              <a:gd name="connsiteX1" fmla="*/ 3472530 w 3472530"/>
              <a:gd name="connsiteY1" fmla="*/ 1736265 h 3472530"/>
              <a:gd name="connsiteX2" fmla="*/ 1736265 w 3472530"/>
              <a:gd name="connsiteY2" fmla="*/ 3472530 h 3472530"/>
              <a:gd name="connsiteX3" fmla="*/ 0 w 3472530"/>
              <a:gd name="connsiteY3" fmla="*/ 1736265 h 3472530"/>
              <a:gd name="connsiteX4" fmla="*/ 1736265 w 3472530"/>
              <a:gd name="connsiteY4" fmla="*/ 0 h 3472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2530" h="3472530">
                <a:moveTo>
                  <a:pt x="1736265" y="0"/>
                </a:moveTo>
                <a:cubicBezTo>
                  <a:pt x="2695178" y="0"/>
                  <a:pt x="3472530" y="777352"/>
                  <a:pt x="3472530" y="1736265"/>
                </a:cubicBezTo>
                <a:cubicBezTo>
                  <a:pt x="3472530" y="2695178"/>
                  <a:pt x="2695178" y="3472530"/>
                  <a:pt x="1736265" y="3472530"/>
                </a:cubicBezTo>
                <a:cubicBezTo>
                  <a:pt x="777352" y="3472530"/>
                  <a:pt x="0" y="2695178"/>
                  <a:pt x="0" y="1736265"/>
                </a:cubicBezTo>
                <a:cubicBezTo>
                  <a:pt x="0" y="777352"/>
                  <a:pt x="777352" y="0"/>
                  <a:pt x="173626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>
            <a:off x="195944" y="277586"/>
            <a:ext cx="11674928" cy="6384471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87384" cy="68580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43" b="18968"/>
          <a:stretch>
            <a:fillRect/>
          </a:stretch>
        </p:blipFill>
        <p:spPr>
          <a:xfrm>
            <a:off x="918946" y="3527610"/>
            <a:ext cx="2492884" cy="1513812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061355" y="2916863"/>
            <a:ext cx="6069290" cy="8254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600" b="1" dirty="0">
                <a:gradFill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</a:gradFill>
                <a:latin typeface="+mn-ea"/>
              </a:rPr>
              <a:t>关于青春故事主题的</a:t>
            </a:r>
            <a:r>
              <a:rPr lang="en-US" altLang="zh-CN" sz="3600" b="1" dirty="0" err="1">
                <a:gradFill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</a:gradFill>
                <a:latin typeface="+mn-ea"/>
              </a:rPr>
              <a:t>ppt</a:t>
            </a:r>
            <a:r>
              <a:rPr lang="zh-CN" altLang="en-US" sz="3600" b="1" dirty="0">
                <a:gradFill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</a:gradFill>
                <a:latin typeface="+mn-ea"/>
              </a:rPr>
              <a:t>模板</a:t>
            </a:r>
            <a:endParaRPr lang="zh-CN" altLang="en-US" sz="3600" b="1" dirty="0">
              <a:gradFill>
                <a:gsLst>
                  <a:gs pos="20000">
                    <a:srgbClr val="E175DA"/>
                  </a:gs>
                  <a:gs pos="50000">
                    <a:srgbClr val="E9C731"/>
                  </a:gs>
                  <a:gs pos="79000">
                    <a:srgbClr val="E72D2A"/>
                  </a:gs>
                  <a:gs pos="100000">
                    <a:srgbClr val="00A3E8"/>
                  </a:gs>
                </a:gsLst>
                <a:path path="circle">
                  <a:fillToRect l="100000" t="100000"/>
                </a:path>
              </a:gradFill>
              <a:latin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904536" y="1507663"/>
            <a:ext cx="7210567" cy="1200329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sz="7200" b="1" dirty="0" smtClean="0">
                <a:gradFill flip="none" rotWithShape="1"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华文行楷" panose="02010800040101010101" pitchFamily="2" charset="-122"/>
                <a:ea typeface="华文行楷" panose="02010800040101010101" pitchFamily="2" charset="-122"/>
              </a:rPr>
              <a:t>我的大学我的梦</a:t>
            </a:r>
            <a:endParaRPr lang="zh-CN" altLang="en-US" sz="7200" b="1" dirty="0">
              <a:gradFill flip="none" rotWithShape="1">
                <a:gsLst>
                  <a:gs pos="20000">
                    <a:srgbClr val="E175DA"/>
                  </a:gs>
                  <a:gs pos="50000">
                    <a:srgbClr val="E9C731"/>
                  </a:gs>
                  <a:gs pos="79000">
                    <a:srgbClr val="E72D2A"/>
                  </a:gs>
                  <a:gs pos="100000">
                    <a:srgbClr val="00A3E8"/>
                  </a:gs>
                </a:gsLst>
                <a:path path="circle">
                  <a:fillToRect l="100000" t="100000"/>
                </a:path>
                <a:tileRect r="-100000" b="-100000"/>
              </a:gra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22246" y="3120410"/>
            <a:ext cx="2792857" cy="384202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109" y="5238912"/>
            <a:ext cx="3866125" cy="164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663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00">
        <p14:ripple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87384" cy="6858000"/>
          </a:xfrm>
          <a:prstGeom prst="rect">
            <a:avLst/>
          </a:prstGeom>
        </p:spPr>
      </p:pic>
      <p:sp>
        <p:nvSpPr>
          <p:cNvPr id="54" name="矩形 53"/>
          <p:cNvSpPr/>
          <p:nvPr/>
        </p:nvSpPr>
        <p:spPr>
          <a:xfrm>
            <a:off x="5157240" y="620451"/>
            <a:ext cx="2632452" cy="1107996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6600" b="1" dirty="0" smtClean="0">
                <a:gradFill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</a:gradFill>
                <a:latin typeface="+mn-ea"/>
              </a:rPr>
              <a:t>目   录</a:t>
            </a:r>
            <a:endParaRPr lang="zh-CN" altLang="en-US" sz="6600" b="1" dirty="0">
              <a:gradFill>
                <a:gsLst>
                  <a:gs pos="20000">
                    <a:srgbClr val="E175DA"/>
                  </a:gs>
                  <a:gs pos="50000">
                    <a:srgbClr val="E9C731"/>
                  </a:gs>
                  <a:gs pos="79000">
                    <a:srgbClr val="E72D2A"/>
                  </a:gs>
                  <a:gs pos="100000">
                    <a:srgbClr val="00A3E8"/>
                  </a:gs>
                </a:gsLst>
                <a:path path="circle">
                  <a:fillToRect l="100000" t="100000"/>
                </a:path>
              </a:gradFill>
              <a:latin typeface="+mn-ea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1841754" y="2362574"/>
            <a:ext cx="3823238" cy="1416422"/>
            <a:chOff x="1866998" y="2078979"/>
            <a:chExt cx="3823238" cy="1416422"/>
          </a:xfrm>
        </p:grpSpPr>
        <p:sp>
          <p:nvSpPr>
            <p:cNvPr id="2" name="矩形 1"/>
            <p:cNvSpPr/>
            <p:nvPr/>
          </p:nvSpPr>
          <p:spPr>
            <a:xfrm>
              <a:off x="1866998" y="2972181"/>
              <a:ext cx="3823238" cy="523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/>
              <a:r>
                <a:rPr lang="zh-CN" altLang="en-US" sz="2800" b="1" dirty="0">
                  <a:gradFill flip="none" rotWithShape="1">
                    <a:gsLst>
                      <a:gs pos="20000">
                        <a:srgbClr val="E175DA"/>
                      </a:gs>
                      <a:gs pos="50000">
                        <a:srgbClr val="E9C731"/>
                      </a:gs>
                      <a:gs pos="79000">
                        <a:srgbClr val="E72D2A"/>
                      </a:gs>
                      <a:gs pos="100000">
                        <a:srgbClr val="00A3E8"/>
                      </a:gs>
                    </a:gsLst>
                    <a:path path="rect">
                      <a:fillToRect l="100000" t="100000"/>
                    </a:path>
                    <a:tileRect r="-100000" b="-100000"/>
                  </a:gradFill>
                  <a:latin typeface="+mn-ea"/>
                </a:rPr>
                <a:t>大学，你迷茫了吗？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3136310" y="2078979"/>
              <a:ext cx="893193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600" b="1" dirty="0" smtClean="0">
                  <a:gradFill>
                    <a:gsLst>
                      <a:gs pos="20000">
                        <a:srgbClr val="E175DA"/>
                      </a:gs>
                      <a:gs pos="50000">
                        <a:srgbClr val="E9C731"/>
                      </a:gs>
                      <a:gs pos="79000">
                        <a:srgbClr val="E72D2A"/>
                      </a:gs>
                      <a:gs pos="100000">
                        <a:srgbClr val="00A3E8"/>
                      </a:gs>
                    </a:gsLst>
                    <a:path path="circle">
                      <a:fillToRect l="100000" t="100000"/>
                    </a:path>
                  </a:gradFill>
                  <a:latin typeface="+mn-ea"/>
                </a:rPr>
                <a:t>01 </a:t>
              </a:r>
              <a:endParaRPr lang="zh-CN" altLang="en-US" sz="3600" b="1" dirty="0">
                <a:gradFill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</a:gradFill>
                <a:latin typeface="+mn-ea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5652138" y="2348897"/>
            <a:ext cx="2852334" cy="1430099"/>
            <a:chOff x="2639552" y="2028602"/>
            <a:chExt cx="2852334" cy="1430099"/>
          </a:xfrm>
        </p:grpSpPr>
        <p:sp>
          <p:nvSpPr>
            <p:cNvPr id="68" name="矩形 67"/>
            <p:cNvSpPr/>
            <p:nvPr/>
          </p:nvSpPr>
          <p:spPr>
            <a:xfrm>
              <a:off x="2639552" y="2935481"/>
              <a:ext cx="2852334" cy="52322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fontAlgn="base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zh-CN" altLang="zh-CN" sz="2800" b="1" dirty="0">
                  <a:gradFill flip="none" rotWithShape="1">
                    <a:gsLst>
                      <a:gs pos="20000">
                        <a:srgbClr val="E175DA"/>
                      </a:gs>
                      <a:gs pos="50000">
                        <a:srgbClr val="E9C731"/>
                      </a:gs>
                      <a:gs pos="79000">
                        <a:srgbClr val="E72D2A"/>
                      </a:gs>
                      <a:gs pos="100000">
                        <a:srgbClr val="00A3E8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effectDag name="">
                    <a:cont type="tree" name="">
                      <a:effect ref="fillLine"/>
                      <a:outerShdw dist="38100" dir="13500000" algn="br">
                        <a:srgbClr val="FFFFFF"/>
                      </a:outerShdw>
                    </a:cont>
                    <a:cont type="tree" name="">
                      <a:effect ref="fillLine"/>
                      <a:outerShdw dist="38100" dir="2700000" algn="tl">
                        <a:srgbClr val="999999"/>
                      </a:outerShdw>
                    </a:cont>
                    <a:effect ref="fillLine"/>
                  </a:effectDag>
                  <a:latin typeface="+mn-ea"/>
                </a:rPr>
                <a:t>梦想，起航</a:t>
              </a:r>
              <a:endParaRPr lang="en-US" altLang="zh-CN" sz="2800" b="1" dirty="0">
                <a:gradFill flip="none" rotWithShape="1"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Dag name="">
                  <a:cont type="tree" name="">
                    <a:effect ref="fillLine"/>
                    <a:outerShdw dist="38100" dir="13500000" algn="br">
                      <a:srgbClr val="FFFFFF"/>
                    </a:outerShdw>
                  </a:cont>
                  <a:cont type="tree" name="">
                    <a:effect ref="fillLine"/>
                    <a:outerShdw dist="38100" dir="2700000" algn="tl">
                      <a:srgbClr val="999999"/>
                    </a:outerShdw>
                  </a:cont>
                  <a:effect ref="fillLine"/>
                </a:effectDag>
                <a:latin typeface="+mn-ea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3283393" y="2028602"/>
              <a:ext cx="893193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600" b="1" dirty="0" smtClean="0">
                  <a:gradFill flip="none" rotWithShape="1">
                    <a:gsLst>
                      <a:gs pos="20000">
                        <a:srgbClr val="E175DA"/>
                      </a:gs>
                      <a:gs pos="50000">
                        <a:srgbClr val="E9C731"/>
                      </a:gs>
                      <a:gs pos="79000">
                        <a:srgbClr val="E72D2A"/>
                      </a:gs>
                      <a:gs pos="100000">
                        <a:srgbClr val="00A3E8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+mn-ea"/>
                </a:rPr>
                <a:t>02 </a:t>
              </a:r>
              <a:endParaRPr lang="zh-CN" altLang="en-US" sz="3600" b="1" dirty="0">
                <a:gradFill flip="none" rotWithShape="1"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+mn-ea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8423924" y="2362574"/>
            <a:ext cx="2852334" cy="1935647"/>
            <a:chOff x="1633832" y="2028602"/>
            <a:chExt cx="2852334" cy="1935647"/>
          </a:xfrm>
        </p:grpSpPr>
        <p:sp>
          <p:nvSpPr>
            <p:cNvPr id="82" name="矩形 81"/>
            <p:cNvSpPr/>
            <p:nvPr/>
          </p:nvSpPr>
          <p:spPr>
            <a:xfrm>
              <a:off x="1633832" y="2923964"/>
              <a:ext cx="2852334" cy="104028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fontAlgn="base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zh-CN" altLang="en-US" sz="2800" b="1" dirty="0">
                  <a:ln w="9525">
                    <a:noFill/>
                    <a:round/>
                  </a:ln>
                  <a:gradFill flip="none" rotWithShape="1">
                    <a:gsLst>
                      <a:gs pos="20000">
                        <a:srgbClr val="E175DA"/>
                      </a:gs>
                      <a:gs pos="50000">
                        <a:srgbClr val="E9C731"/>
                      </a:gs>
                      <a:gs pos="79000">
                        <a:srgbClr val="E72D2A"/>
                      </a:gs>
                      <a:gs pos="100000">
                        <a:srgbClr val="00A3E8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effectLst/>
                  <a:latin typeface="+mn-ea"/>
                </a:rPr>
                <a:t>我的人生规划</a:t>
              </a:r>
            </a:p>
            <a:p>
              <a:pPr marL="342900" lvl="0" indent="-342900" fontAlgn="base">
                <a:spcBef>
                  <a:spcPct val="20000"/>
                </a:spcBef>
                <a:spcAft>
                  <a:spcPct val="0"/>
                </a:spcAft>
                <a:buFontTx/>
                <a:buChar char="•"/>
                <a:defRPr/>
              </a:pPr>
              <a:endParaRPr lang="zh-CN" altLang="zh-CN" sz="2800" b="1" dirty="0">
                <a:gradFill flip="none" rotWithShape="1"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/>
                <a:latin typeface="+mn-ea"/>
              </a:endParaRPr>
            </a:p>
          </p:txBody>
        </p:sp>
        <p:sp>
          <p:nvSpPr>
            <p:cNvPr id="84" name="矩形 83"/>
            <p:cNvSpPr/>
            <p:nvPr/>
          </p:nvSpPr>
          <p:spPr>
            <a:xfrm>
              <a:off x="2381326" y="2028602"/>
              <a:ext cx="893193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600" b="1" dirty="0" smtClean="0">
                  <a:gradFill flip="none" rotWithShape="1">
                    <a:gsLst>
                      <a:gs pos="20000">
                        <a:srgbClr val="E175DA"/>
                      </a:gs>
                      <a:gs pos="50000">
                        <a:srgbClr val="E9C731"/>
                      </a:gs>
                      <a:gs pos="79000">
                        <a:srgbClr val="E72D2A"/>
                      </a:gs>
                      <a:gs pos="100000">
                        <a:srgbClr val="00A3E8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+mn-ea"/>
                </a:rPr>
                <a:t>03 </a:t>
              </a:r>
              <a:endParaRPr lang="zh-CN" altLang="en-US" sz="3600" b="1" dirty="0">
                <a:gradFill flip="none" rotWithShape="1"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+mn-ea"/>
              </a:endParaRPr>
            </a:p>
          </p:txBody>
        </p:sp>
      </p:grpSp>
      <p:pic>
        <p:nvPicPr>
          <p:cNvPr id="42" name="图片 4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72483" y="4048734"/>
            <a:ext cx="2132634" cy="2933782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109" y="5238912"/>
            <a:ext cx="3866125" cy="16491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4000">
        <p15:prstTrans prst="curtains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87384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28252" y="1159311"/>
            <a:ext cx="4206241" cy="5786363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4923925" y="1651767"/>
            <a:ext cx="1133644" cy="1015663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6000" b="1" dirty="0" smtClean="0">
                <a:gradFill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</a:gradFill>
                <a:latin typeface="+mn-ea"/>
              </a:rPr>
              <a:t>01</a:t>
            </a:r>
            <a:endParaRPr lang="zh-CN" altLang="en-US" sz="6000" b="1" dirty="0">
              <a:gradFill>
                <a:gsLst>
                  <a:gs pos="20000">
                    <a:srgbClr val="E175DA"/>
                  </a:gs>
                  <a:gs pos="50000">
                    <a:srgbClr val="E9C731"/>
                  </a:gs>
                  <a:gs pos="79000">
                    <a:srgbClr val="E72D2A"/>
                  </a:gs>
                  <a:gs pos="100000">
                    <a:srgbClr val="00A3E8"/>
                  </a:gs>
                </a:gsLst>
                <a:path path="circle">
                  <a:fillToRect l="100000" t="100000"/>
                </a:path>
              </a:gradFill>
              <a:latin typeface="+mn-ea"/>
            </a:endParaRPr>
          </a:p>
        </p:txBody>
      </p:sp>
      <p:sp>
        <p:nvSpPr>
          <p:cNvPr id="19" name="Rectangle 3"/>
          <p:cNvSpPr>
            <a:spLocks noGrp="1"/>
          </p:cNvSpPr>
          <p:nvPr/>
        </p:nvSpPr>
        <p:spPr>
          <a:xfrm>
            <a:off x="2789382" y="2299892"/>
            <a:ext cx="6332811" cy="17526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zh-CN" sz="4800" b="1" kern="1200" dirty="0">
                <a:gradFill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</a:gradFill>
                <a:latin typeface="+mn-ea"/>
              </a:rPr>
              <a:t> </a:t>
            </a:r>
          </a:p>
          <a:p>
            <a:pPr eaLnBrk="1" hangingPunct="1"/>
            <a:r>
              <a:rPr lang="zh-CN" altLang="zh-CN" sz="4800" b="1" kern="1200" dirty="0">
                <a:gradFill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</a:gradFill>
                <a:latin typeface="+mn-ea"/>
              </a:rPr>
              <a:t>大学，你迷茫了吗？”</a:t>
            </a: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723" y="5208814"/>
            <a:ext cx="3866125" cy="16491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eelOff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38778" y="2115477"/>
            <a:ext cx="5020577" cy="317009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250000"/>
              </a:lnSpc>
            </a:pPr>
            <a:r>
              <a:rPr lang="zh-CN" altLang="en-US" sz="1600" dirty="0" smtClean="0">
                <a:latin typeface="+mn-ea"/>
              </a:rPr>
              <a:t>     有</a:t>
            </a:r>
            <a:r>
              <a:rPr lang="zh-CN" altLang="en-US" sz="1600" dirty="0">
                <a:latin typeface="+mn-ea"/>
              </a:rPr>
              <a:t>个大学生给李开复写了一封信，信中说：“开复老师，就要毕业了。回头看自己所谓的大学生活，我想哭，不是因为离别，而是因为什么都没学到。我不知，简历该怎么写，若是以往我会让它空白。最大的收获也许是……对什么都没有的忍耐和适应……”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575953" y="1336138"/>
            <a:ext cx="11215713" cy="0"/>
          </a:xfrm>
          <a:prstGeom prst="line">
            <a:avLst/>
          </a:prstGeom>
          <a:ln w="25400">
            <a:solidFill>
              <a:srgbClr val="00A3E8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736851" y="726273"/>
            <a:ext cx="4251207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zh-CN" sz="2400" b="1" dirty="0">
                <a:gradFill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</a:gradFill>
                <a:latin typeface="+mn-ea"/>
              </a:rPr>
              <a:t>大学，你迷茫了吗？”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71" y="653659"/>
            <a:ext cx="1221680" cy="52113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6904" y="2437601"/>
            <a:ext cx="3810000" cy="28479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4000">
        <p14:glitter pattern="hexagon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575953" y="1336138"/>
            <a:ext cx="11215713" cy="0"/>
          </a:xfrm>
          <a:prstGeom prst="line">
            <a:avLst/>
          </a:prstGeom>
          <a:ln w="25400">
            <a:solidFill>
              <a:srgbClr val="00A3E8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736851" y="726273"/>
            <a:ext cx="4251207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zh-CN" sz="2400" b="1" dirty="0">
                <a:gradFill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</a:gradFill>
                <a:latin typeface="+mn-ea"/>
              </a:rPr>
              <a:t>大学，你迷茫了吗？”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71" y="653659"/>
            <a:ext cx="1221680" cy="521136"/>
          </a:xfrm>
          <a:prstGeom prst="rect">
            <a:avLst/>
          </a:prstGeom>
        </p:spPr>
      </p:pic>
      <p:sp>
        <p:nvSpPr>
          <p:cNvPr id="7" name="Rectangle 3"/>
          <p:cNvSpPr>
            <a:spLocks noGrp="1"/>
          </p:cNvSpPr>
          <p:nvPr/>
        </p:nvSpPr>
        <p:spPr>
          <a:xfrm>
            <a:off x="5435440" y="2013857"/>
            <a:ext cx="6553200" cy="11430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chemeClr val="tx1"/>
                </a:solidFill>
                <a:latin typeface="+mn-ea"/>
                <a:ea typeface="+mn-ea"/>
              </a:rPr>
              <a:t>大学迷茫，成为一种流  行。</a:t>
            </a:r>
          </a:p>
        </p:txBody>
      </p:sp>
      <p:sp>
        <p:nvSpPr>
          <p:cNvPr id="8" name="Rectangle 4"/>
          <p:cNvSpPr>
            <a:spLocks noGrp="1"/>
          </p:cNvSpPr>
          <p:nvPr/>
        </p:nvSpPr>
        <p:spPr>
          <a:xfrm>
            <a:off x="7688669" y="3451079"/>
            <a:ext cx="3744913" cy="103663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None/>
            </a:pPr>
            <a:r>
              <a:rPr lang="zh-CN" altLang="zh-CN" sz="2000" b="1" dirty="0">
                <a:latin typeface="+mn-ea"/>
              </a:rPr>
              <a:t>好像谁不迷茫</a:t>
            </a:r>
          </a:p>
          <a:p>
            <a:pPr eaLnBrk="1" hangingPunct="1">
              <a:buNone/>
            </a:pPr>
            <a:endParaRPr lang="zh-CN" altLang="zh-CN" sz="2000" b="1" dirty="0">
              <a:latin typeface="+mn-ea"/>
            </a:endParaRPr>
          </a:p>
          <a:p>
            <a:pPr eaLnBrk="1" hangingPunct="1">
              <a:buNone/>
            </a:pPr>
            <a:r>
              <a:rPr lang="zh-CN" altLang="zh-CN" sz="2000" b="1" dirty="0">
                <a:latin typeface="+mn-ea"/>
              </a:rPr>
              <a:t>还OUT了一样？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5558" y="2585357"/>
            <a:ext cx="4762500" cy="2971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48654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4000">
        <p14:glitter pattern="hexagon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575953" y="1336138"/>
            <a:ext cx="11215713" cy="0"/>
          </a:xfrm>
          <a:prstGeom prst="line">
            <a:avLst/>
          </a:prstGeom>
          <a:ln w="25400">
            <a:solidFill>
              <a:srgbClr val="00A3E8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736851" y="726273"/>
            <a:ext cx="4251207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zh-CN" sz="2400" b="1" dirty="0">
                <a:gradFill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</a:gradFill>
                <a:latin typeface="+mn-ea"/>
              </a:rPr>
              <a:t>大学，你迷茫了吗？”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71" y="653659"/>
            <a:ext cx="1221680" cy="521136"/>
          </a:xfrm>
          <a:prstGeom prst="rect">
            <a:avLst/>
          </a:prstGeom>
        </p:spPr>
      </p:pic>
      <p:pic>
        <p:nvPicPr>
          <p:cNvPr id="9" name="Picture 2" descr="127_4551359_61dceb4020e23b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5115" y="2171700"/>
            <a:ext cx="3224925" cy="2559504"/>
          </a:xfrm>
          <a:prstGeom prst="rect">
            <a:avLst/>
          </a:prstGeom>
          <a:noFill/>
          <a:ln w="9525" cap="flat" cmpd="sng">
            <a:solidFill>
              <a:srgbClr val="CCFF99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10" name="Picture 2" descr="10076_maquelianliankan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42710" y="2171700"/>
            <a:ext cx="3497434" cy="255950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Picture 3" descr="魔兽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2863" y="2171700"/>
            <a:ext cx="2917023" cy="2559504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3903677" y="5305155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为什么这么多人这样？</a:t>
            </a:r>
          </a:p>
        </p:txBody>
      </p:sp>
    </p:spTree>
    <p:extLst>
      <p:ext uri="{BB962C8B-B14F-4D97-AF65-F5344CB8AC3E}">
        <p14:creationId xmlns:p14="http://schemas.microsoft.com/office/powerpoint/2010/main" val="3652381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4000">
        <p14:glitter pattern="hexagon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72019" y="1950138"/>
            <a:ext cx="5820478" cy="37824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>
                <a:ln w="9525">
                  <a:noFill/>
                  <a:round/>
                </a:ln>
                <a:latin typeface="微软雅黑" panose="020B0503020204020204" pitchFamily="34" charset="-122"/>
                <a:ea typeface="微软雅黑" panose="020B0503020204020204" pitchFamily="34" charset="-122"/>
              </a:rPr>
              <a:t>“大学就是，大概学学。。。”</a:t>
            </a:r>
          </a:p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>
                <a:ln w="9525">
                  <a:noFill/>
                  <a:round/>
                </a:ln>
                <a:latin typeface="微软雅黑" panose="020B0503020204020204" pitchFamily="34" charset="-122"/>
                <a:ea typeface="微软雅黑" panose="020B0503020204020204" pitchFamily="34" charset="-122"/>
              </a:rPr>
              <a:t>“老师</a:t>
            </a:r>
            <a:r>
              <a:rPr lang="en-US" altLang="zh-CN" dirty="0">
                <a:ln w="9525">
                  <a:noFill/>
                  <a:round/>
                </a:ln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n w="9525">
                  <a:noFill/>
                  <a:round/>
                </a:ln>
                <a:latin typeface="微软雅黑" panose="020B0503020204020204" pitchFamily="34" charset="-122"/>
                <a:ea typeface="微软雅黑" panose="020B0503020204020204" pitchFamily="34" charset="-122"/>
              </a:rPr>
              <a:t>你别耍了．每当我考试拿下６０分６１分，在考场上随心所欲的拿分，拿下两届班上得分王，你还真以为，　那是我一个人干的！？ </a:t>
            </a:r>
          </a:p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>
                <a:ln w="9525">
                  <a:noFill/>
                  <a:round/>
                </a:ln>
                <a:latin typeface="微软雅黑" panose="020B0503020204020204" pitchFamily="34" charset="-122"/>
                <a:ea typeface="微软雅黑" panose="020B0503020204020204" pitchFamily="34" charset="-122"/>
              </a:rPr>
              <a:t>其实说真的，考试是一群人的，信不信由你．．．”</a:t>
            </a:r>
          </a:p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>
                <a:ln w="9525">
                  <a:noFill/>
                  <a:round/>
                </a:ln>
                <a:latin typeface="微软雅黑" panose="020B0503020204020204" pitchFamily="34" charset="-122"/>
                <a:ea typeface="微软雅黑" panose="020B0503020204020204" pitchFamily="34" charset="-122"/>
              </a:rPr>
              <a:t>“六十分万岁”</a:t>
            </a:r>
          </a:p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>
                <a:ln w="9525">
                  <a:noFill/>
                  <a:round/>
                </a:ln>
                <a:latin typeface="微软雅黑" panose="020B0503020204020204" pitchFamily="34" charset="-122"/>
                <a:ea typeface="微软雅黑" panose="020B0503020204020204" pitchFamily="34" charset="-122"/>
              </a:rPr>
              <a:t>“上课学不到什么，逃课玩不到什么 ”</a:t>
            </a:r>
          </a:p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dirty="0">
                <a:ln w="9525">
                  <a:noFill/>
                  <a:round/>
                </a:ln>
                <a:latin typeface="微软雅黑" panose="020B0503020204020204" pitchFamily="34" charset="-122"/>
                <a:ea typeface="微软雅黑" panose="020B0503020204020204" pitchFamily="34" charset="-122"/>
              </a:rPr>
              <a:t>“很多人都问我为何这么有品味？其实我哪里有什么秘诀呢，我只是把别人学</a:t>
            </a:r>
            <a:endParaRPr lang="zh-CN" altLang="en-US" dirty="0">
              <a:ln w="9525">
                <a:noFill/>
                <a:round/>
              </a:ln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575953" y="1336138"/>
            <a:ext cx="11215713" cy="0"/>
          </a:xfrm>
          <a:prstGeom prst="line">
            <a:avLst/>
          </a:prstGeom>
          <a:ln w="25400">
            <a:solidFill>
              <a:srgbClr val="00A3E8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1736851" y="726273"/>
            <a:ext cx="4251207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zh-CN" sz="2400" b="1" dirty="0">
                <a:gradFill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</a:gradFill>
                <a:latin typeface="+mn-ea"/>
              </a:rPr>
              <a:t>大学，你迷茫了吗？”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71" y="653659"/>
            <a:ext cx="1221680" cy="52113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/>
          <a:srcRect b="8264"/>
          <a:stretch/>
        </p:blipFill>
        <p:spPr>
          <a:xfrm>
            <a:off x="7261495" y="2203008"/>
            <a:ext cx="3645991" cy="32767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4000">
        <p15:prstTrans prst="wind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直接连接符 13"/>
          <p:cNvCxnSpPr/>
          <p:nvPr/>
        </p:nvCxnSpPr>
        <p:spPr>
          <a:xfrm>
            <a:off x="575953" y="1336138"/>
            <a:ext cx="11215713" cy="0"/>
          </a:xfrm>
          <a:prstGeom prst="line">
            <a:avLst/>
          </a:prstGeom>
          <a:ln w="25400">
            <a:solidFill>
              <a:srgbClr val="00A3E8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1736851" y="726273"/>
            <a:ext cx="4251207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zh-CN" sz="2400" b="1" dirty="0">
                <a:gradFill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</a:gradFill>
                <a:latin typeface="+mn-ea"/>
              </a:rPr>
              <a:t>大学，你迷茫了吗？”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71" y="653659"/>
            <a:ext cx="1221680" cy="521136"/>
          </a:xfrm>
          <a:prstGeom prst="rect">
            <a:avLst/>
          </a:prstGeom>
        </p:spPr>
      </p:pic>
      <p:sp>
        <p:nvSpPr>
          <p:cNvPr id="7" name="Rectangle 2"/>
          <p:cNvSpPr>
            <a:spLocks noGrp="1"/>
          </p:cNvSpPr>
          <p:nvPr/>
        </p:nvSpPr>
        <p:spPr>
          <a:xfrm>
            <a:off x="850538" y="2679490"/>
            <a:ext cx="10275040" cy="251708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250000"/>
              </a:lnSpc>
            </a:pPr>
            <a:r>
              <a:rPr lang="en-US" altLang="zh-CN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zh-CN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没有进入</a:t>
            </a:r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大学</a:t>
            </a:r>
            <a:r>
              <a:rPr lang="zh-CN" altLang="zh-CN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以前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我总是憧憬着这里</a:t>
            </a:r>
            <a:r>
              <a:rPr lang="zh-CN" altLang="zh-CN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生活</a:t>
            </a:r>
            <a:r>
              <a:rPr lang="zh-CN" altLang="zh-CN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幻想</a:t>
            </a:r>
            <a:r>
              <a:rPr lang="zh-CN" altLang="zh-CN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着可以</a:t>
            </a:r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自由</a:t>
            </a:r>
            <a:r>
              <a:rPr lang="zh-CN" altLang="zh-CN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开放的学习与交流，</a:t>
            </a:r>
            <a:r>
              <a:rPr lang="zh-CN" altLang="zh-CN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但是</a:t>
            </a:r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现实</a:t>
            </a:r>
            <a:r>
              <a:rPr lang="zh-CN" altLang="zh-CN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却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证明我错了。每天大家不是比谁起的早，谁笔记做的好，谁考试最好。取而代之的是疯狂的放纵，尽情的玩乐。没有人在乎我们在做什么，没有人关心你是否有进步！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126011" y="1943217"/>
            <a:ext cx="296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/>
              <a:t>大一的时候想说</a:t>
            </a:r>
            <a:endParaRPr lang="zh-CN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7089109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4000">
        <p15:prstTrans prst="wind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7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575953" y="1336138"/>
            <a:ext cx="11215713" cy="0"/>
          </a:xfrm>
          <a:prstGeom prst="line">
            <a:avLst/>
          </a:prstGeom>
          <a:ln w="25400">
            <a:solidFill>
              <a:srgbClr val="00A3E8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736851" y="726273"/>
            <a:ext cx="4251207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zh-CN" sz="2400" b="1" dirty="0">
                <a:gradFill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</a:gradFill>
                <a:latin typeface="+mn-ea"/>
              </a:rPr>
              <a:t>大学，你迷茫了吗？”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71" y="653659"/>
            <a:ext cx="1221680" cy="521136"/>
          </a:xfrm>
          <a:prstGeom prst="rect">
            <a:avLst/>
          </a:prstGeom>
        </p:spPr>
      </p:pic>
      <p:sp>
        <p:nvSpPr>
          <p:cNvPr id="7" name="Rectangle 3"/>
          <p:cNvSpPr>
            <a:spLocks noGrp="1"/>
          </p:cNvSpPr>
          <p:nvPr/>
        </p:nvSpPr>
        <p:spPr>
          <a:xfrm>
            <a:off x="6724594" y="3274904"/>
            <a:ext cx="4428088" cy="11430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 dirty="0" smtClean="0">
                <a:solidFill>
                  <a:schemeClr val="tx1"/>
                </a:solidFill>
                <a:latin typeface="+mn-ea"/>
                <a:ea typeface="+mn-ea"/>
              </a:rPr>
              <a:t>为什么要迷茫？</a:t>
            </a:r>
            <a:endParaRPr lang="zh-CN" altLang="en-US" b="1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5558" y="2585357"/>
            <a:ext cx="4762500" cy="2971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04771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4000">
        <p14:glitter pattern="hexagon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575953" y="1336138"/>
            <a:ext cx="11215713" cy="0"/>
          </a:xfrm>
          <a:prstGeom prst="line">
            <a:avLst/>
          </a:prstGeom>
          <a:ln w="25400">
            <a:solidFill>
              <a:srgbClr val="00A3E8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736851" y="726273"/>
            <a:ext cx="4251207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zh-CN" sz="2400" b="1" dirty="0">
                <a:gradFill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</a:gradFill>
                <a:latin typeface="+mn-ea"/>
              </a:rPr>
              <a:t>大学，你迷茫了吗？”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71" y="653659"/>
            <a:ext cx="1221680" cy="521136"/>
          </a:xfrm>
          <a:prstGeom prst="rect">
            <a:avLst/>
          </a:prstGeom>
        </p:spPr>
      </p:pic>
      <p:sp>
        <p:nvSpPr>
          <p:cNvPr id="8" name="Rectangle 2"/>
          <p:cNvSpPr>
            <a:spLocks noGrp="1" noChangeArrowheads="1"/>
          </p:cNvSpPr>
          <p:nvPr/>
        </p:nvSpPr>
        <p:spPr>
          <a:xfrm>
            <a:off x="1526989" y="2878113"/>
            <a:ext cx="9565733" cy="1830751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kumimoji="0" lang="zh-CN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r>
              <a:rPr kumimoji="0" lang="zh-CN" altLang="zh-CN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考上了大学</a:t>
            </a:r>
            <a:r>
              <a:rPr kumimoji="0" lang="zh-CN" altLang="zh-CN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。完成</a:t>
            </a:r>
            <a:r>
              <a:rPr kumimoji="0" lang="zh-CN" altLang="zh-CN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了你们在小学、初中、高中显性的终极目标。对于许多同学而言，大学是你们最后的求学阶段。读完大学就要找工作，可是这对于已经做了十二年学生你们而言仍然显得那么的遥不可及。 </a:t>
            </a:r>
          </a:p>
        </p:txBody>
      </p:sp>
    </p:spTree>
    <p:extLst>
      <p:ext uri="{BB962C8B-B14F-4D97-AF65-F5344CB8AC3E}">
        <p14:creationId xmlns:p14="http://schemas.microsoft.com/office/powerpoint/2010/main" val="232944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4000">
        <p14:glitter pattern="hexagon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575953" y="1336138"/>
            <a:ext cx="11215713" cy="0"/>
          </a:xfrm>
          <a:prstGeom prst="line">
            <a:avLst/>
          </a:prstGeom>
          <a:ln w="25400">
            <a:solidFill>
              <a:srgbClr val="00A3E8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736851" y="726273"/>
            <a:ext cx="4251207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zh-CN" sz="2400" b="1" dirty="0">
                <a:gradFill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</a:gradFill>
                <a:latin typeface="+mn-ea"/>
              </a:rPr>
              <a:t>大学，你迷茫了吗？”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71" y="653659"/>
            <a:ext cx="1221680" cy="521136"/>
          </a:xfrm>
          <a:prstGeom prst="rect">
            <a:avLst/>
          </a:prstGeom>
        </p:spPr>
      </p:pic>
      <p:sp>
        <p:nvSpPr>
          <p:cNvPr id="8" name="Rectangle 2"/>
          <p:cNvSpPr>
            <a:spLocks noGrp="1" noChangeArrowheads="1"/>
          </p:cNvSpPr>
          <p:nvPr/>
        </p:nvSpPr>
        <p:spPr>
          <a:xfrm>
            <a:off x="1400942" y="3013025"/>
            <a:ext cx="9565733" cy="1830751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lvl="0" indent="-342900" algn="l">
              <a:lnSpc>
                <a:spcPct val="90000"/>
              </a:lnSpc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第二：大学里的教学方式与其它时期的教学方式完全不同。</a:t>
            </a:r>
          </a:p>
          <a:p>
            <a:pPr marL="342900" lvl="0" indent="-342900" algn="l">
              <a:lnSpc>
                <a:spcPct val="250000"/>
              </a:lnSpc>
              <a:spcBef>
                <a:spcPct val="20000"/>
              </a:spcBef>
              <a:defRPr/>
            </a:pPr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大学里面没有任何一个教师会围绕我们转，生怕你们没有学到东西，</a:t>
            </a:r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学不学完全</a:t>
            </a:r>
            <a:endParaRPr lang="en-US" altLang="zh-CN" sz="20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 algn="l">
              <a:lnSpc>
                <a:spcPct val="250000"/>
              </a:lnSpc>
              <a:spcBef>
                <a:spcPct val="20000"/>
              </a:spcBef>
              <a:defRPr/>
            </a:pPr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自己的事，你们已经是成年人了。没有了以前的反复讲解，没有了以前做不完</a:t>
            </a:r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endParaRPr lang="en-US" altLang="zh-CN" sz="20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 algn="l">
              <a:lnSpc>
                <a:spcPct val="250000"/>
              </a:lnSpc>
              <a:spcBef>
                <a:spcPct val="20000"/>
              </a:spcBef>
              <a:defRPr/>
            </a:pPr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作业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你们觉得上课对自己空荡荡的，学了又怎么样，不学又怎么样？</a:t>
            </a:r>
          </a:p>
          <a:p>
            <a:pPr marL="342900" lvl="0" indent="-342900" algn="l">
              <a:lnSpc>
                <a:spcPct val="250000"/>
              </a:lnSpc>
              <a:spcBef>
                <a:spcPct val="20000"/>
              </a:spcBef>
              <a:defRPr/>
            </a:pPr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与其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让自己学得这样辛苦，还不如让自己过得洒脱一点。 </a:t>
            </a:r>
          </a:p>
        </p:txBody>
      </p:sp>
    </p:spTree>
    <p:extLst>
      <p:ext uri="{BB962C8B-B14F-4D97-AF65-F5344CB8AC3E}">
        <p14:creationId xmlns:p14="http://schemas.microsoft.com/office/powerpoint/2010/main" val="355920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4000">
        <p14:glitter pattern="hexagon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575953" y="1336138"/>
            <a:ext cx="11215713" cy="0"/>
          </a:xfrm>
          <a:prstGeom prst="line">
            <a:avLst/>
          </a:prstGeom>
          <a:ln w="25400">
            <a:solidFill>
              <a:srgbClr val="00A3E8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736851" y="726273"/>
            <a:ext cx="4251207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zh-CN" sz="2400" b="1" dirty="0">
                <a:gradFill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</a:gradFill>
                <a:latin typeface="+mn-ea"/>
              </a:rPr>
              <a:t>大学，你迷茫了吗？”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71" y="653659"/>
            <a:ext cx="1221680" cy="521136"/>
          </a:xfrm>
          <a:prstGeom prst="rect">
            <a:avLst/>
          </a:prstGeom>
        </p:spPr>
      </p:pic>
      <p:sp>
        <p:nvSpPr>
          <p:cNvPr id="8" name="Rectangle 2"/>
          <p:cNvSpPr>
            <a:spLocks noGrp="1" noChangeArrowheads="1"/>
          </p:cNvSpPr>
          <p:nvPr/>
        </p:nvSpPr>
        <p:spPr>
          <a:xfrm>
            <a:off x="1400942" y="3387779"/>
            <a:ext cx="9565733" cy="1830751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/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第三：大学里面有太多属于自己的时间。</a:t>
            </a:r>
          </a:p>
          <a:p>
            <a:pPr algn="l">
              <a:lnSpc>
                <a:spcPct val="20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从以前的早自习到晚自习，都有老师把我们要完成的任务布置的妥妥当当，到现在的没有任何人给你讲你应该去做什么，让你们觉得茫然不知所措</a:t>
            </a:r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l">
              <a:lnSpc>
                <a:spcPct val="200000"/>
              </a:lnSpc>
              <a:spcBef>
                <a:spcPct val="50000"/>
              </a:spcBef>
            </a:pP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我们来到了大学，一旦获得了形式上的相对自由之后，却发现原来自由并非如想象中那般地无拘无束，随心所欲。</a:t>
            </a:r>
          </a:p>
          <a:p>
            <a:pPr lvl="0" algn="l">
              <a:lnSpc>
                <a:spcPct val="200000"/>
              </a:lnSpc>
              <a:spcBef>
                <a:spcPct val="50000"/>
              </a:spcBef>
            </a:pP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因为自由意味着选择，而选择意味着责任，责任意味着约束。</a:t>
            </a:r>
          </a:p>
          <a:p>
            <a:pPr algn="l">
              <a:lnSpc>
                <a:spcPct val="200000"/>
              </a:lnSpc>
            </a:pPr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2059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4000">
        <p14:glitter pattern="hexagon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575953" y="1336138"/>
            <a:ext cx="11215713" cy="0"/>
          </a:xfrm>
          <a:prstGeom prst="line">
            <a:avLst/>
          </a:prstGeom>
          <a:ln w="25400">
            <a:solidFill>
              <a:srgbClr val="00A3E8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736851" y="726273"/>
            <a:ext cx="4251207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zh-CN" sz="2400" b="1" dirty="0">
                <a:gradFill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</a:gradFill>
                <a:latin typeface="+mn-ea"/>
              </a:rPr>
              <a:t>大学，你迷茫了吗？”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71" y="653659"/>
            <a:ext cx="1221680" cy="521136"/>
          </a:xfrm>
          <a:prstGeom prst="rect">
            <a:avLst/>
          </a:prstGeom>
        </p:spPr>
      </p:pic>
      <p:sp>
        <p:nvSpPr>
          <p:cNvPr id="8" name="Rectangle 2"/>
          <p:cNvSpPr>
            <a:spLocks noGrp="1" noChangeArrowheads="1"/>
          </p:cNvSpPr>
          <p:nvPr/>
        </p:nvSpPr>
        <p:spPr>
          <a:xfrm>
            <a:off x="1400942" y="3252868"/>
            <a:ext cx="9565733" cy="1830751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/>
            <a:r>
              <a:rPr lang="zh-CN" altLang="zh-CN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第四：大学里的辅导员与以前的班主任完全不同</a:t>
            </a:r>
            <a:r>
              <a:rPr lang="zh-CN" altLang="zh-CN" sz="28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8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250000"/>
              </a:lnSpc>
            </a:pPr>
            <a:r>
              <a:rPr lang="zh-CN" altLang="zh-CN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endParaRPr lang="en-US" altLang="zh-CN" sz="20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250000"/>
              </a:lnSpc>
            </a:pPr>
            <a:r>
              <a:rPr lang="zh-CN" altLang="zh-CN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以前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的班主任什么都要管，就像一个苛刻的保姆，因为我们把你们看成没有长大的孩子；现在的辅导员只管你们的几项工作，</a:t>
            </a: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因为他们把你当成成年人。这一过程中，有一个非常巨大的脱节，我们许多人在心理与智力上根本无法完成这种转型</a:t>
            </a:r>
            <a:r>
              <a:rPr lang="zh-CN" altLang="zh-CN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  </a:t>
            </a:r>
          </a:p>
          <a:p>
            <a:pPr algn="l"/>
            <a:endParaRPr lang="zh-CN" altLang="zh-CN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06652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4000">
        <p14:glitter pattern="hexagon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575953" y="1336138"/>
            <a:ext cx="11215713" cy="0"/>
          </a:xfrm>
          <a:prstGeom prst="line">
            <a:avLst/>
          </a:prstGeom>
          <a:ln w="25400">
            <a:solidFill>
              <a:srgbClr val="00A3E8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736851" y="726273"/>
            <a:ext cx="4251207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zh-CN" sz="2400" b="1" dirty="0">
                <a:gradFill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</a:gradFill>
                <a:latin typeface="+mn-ea"/>
              </a:rPr>
              <a:t>大学，你迷茫了吗？”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71" y="653659"/>
            <a:ext cx="1221680" cy="521136"/>
          </a:xfrm>
          <a:prstGeom prst="rect">
            <a:avLst/>
          </a:prstGeom>
        </p:spPr>
      </p:pic>
      <p:sp>
        <p:nvSpPr>
          <p:cNvPr id="8" name="Rectangle 2"/>
          <p:cNvSpPr>
            <a:spLocks noGrp="1" noChangeArrowheads="1"/>
          </p:cNvSpPr>
          <p:nvPr/>
        </p:nvSpPr>
        <p:spPr>
          <a:xfrm>
            <a:off x="1400942" y="3447740"/>
            <a:ext cx="9565733" cy="1830751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>
              <a:spcBef>
                <a:spcPct val="50000"/>
              </a:spcBef>
              <a:defRPr/>
            </a:pPr>
            <a:r>
              <a:rPr lang="zh-CN" altLang="zh-CN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第五：我们大多数人缺乏清晰、明确的人生目标。</a:t>
            </a:r>
          </a:p>
          <a:p>
            <a:pPr lvl="0" algn="l">
              <a:lnSpc>
                <a:spcPct val="200000"/>
              </a:lnSpc>
              <a:spcBef>
                <a:spcPct val="50000"/>
              </a:spcBef>
              <a:defRPr/>
            </a:pP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到底要做怎样的人，到底要干什么样的事业，这些对于你们而言是毫无概念。从小学时代我的理想，到初中时代我的将来，到高中时代我的大学，到大学时代我的迷茫，你们在这一过程中完成了人生目标的蜕变，最后剩下的是死掉的虫皮。我认为正是这五点的综合作用让你们丧失了目标。</a:t>
            </a:r>
          </a:p>
          <a:p>
            <a:pPr lvl="0" algn="l">
              <a:lnSpc>
                <a:spcPct val="200000"/>
              </a:lnSpc>
              <a:spcBef>
                <a:spcPct val="50000"/>
              </a:spcBef>
              <a:defRPr/>
            </a:pPr>
            <a:r>
              <a:rPr lang="zh-CN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但是，没有方向的船，什么风都不是顺风。 </a:t>
            </a:r>
          </a:p>
          <a:p>
            <a:pPr lvl="0" algn="l">
              <a:lnSpc>
                <a:spcPct val="250000"/>
              </a:lnSpc>
              <a:spcBef>
                <a:spcPct val="50000"/>
              </a:spcBef>
              <a:defRPr/>
            </a:pPr>
            <a:endParaRPr lang="zh-CN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9047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4000">
        <p14:glitter pattern="hexagon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87384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28252" y="1159311"/>
            <a:ext cx="4206241" cy="5786363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4923925" y="1651767"/>
            <a:ext cx="1133644" cy="1015663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6000" b="1" dirty="0" smtClean="0">
                <a:gradFill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</a:gradFill>
                <a:latin typeface="+mn-ea"/>
              </a:rPr>
              <a:t>02</a:t>
            </a:r>
            <a:endParaRPr lang="zh-CN" altLang="en-US" sz="6000" b="1" dirty="0">
              <a:gradFill>
                <a:gsLst>
                  <a:gs pos="20000">
                    <a:srgbClr val="E175DA"/>
                  </a:gs>
                  <a:gs pos="50000">
                    <a:srgbClr val="E9C731"/>
                  </a:gs>
                  <a:gs pos="79000">
                    <a:srgbClr val="E72D2A"/>
                  </a:gs>
                  <a:gs pos="100000">
                    <a:srgbClr val="00A3E8"/>
                  </a:gs>
                </a:gsLst>
                <a:path path="circle">
                  <a:fillToRect l="100000" t="100000"/>
                </a:path>
              </a:gradFill>
              <a:latin typeface="+mn-ea"/>
            </a:endParaRPr>
          </a:p>
        </p:txBody>
      </p:sp>
      <p:sp>
        <p:nvSpPr>
          <p:cNvPr id="19" name="Rectangle 3"/>
          <p:cNvSpPr>
            <a:spLocks noGrp="1"/>
          </p:cNvSpPr>
          <p:nvPr/>
        </p:nvSpPr>
        <p:spPr>
          <a:xfrm>
            <a:off x="2290347" y="1936814"/>
            <a:ext cx="6400800" cy="222784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zh-CN" sz="6000" b="1" kern="1200" dirty="0">
                <a:gradFill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</a:gradFill>
                <a:latin typeface="+mn-ea"/>
              </a:rPr>
              <a:t> </a:t>
            </a:r>
          </a:p>
          <a:p>
            <a:pPr eaLnBrk="1" hangingPunct="1"/>
            <a:r>
              <a:rPr lang="zh-CN" altLang="en-US" sz="6000" b="1" kern="1200" dirty="0" smtClean="0">
                <a:gradFill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</a:gradFill>
                <a:latin typeface="+mn-ea"/>
              </a:rPr>
              <a:t>梦想起航</a:t>
            </a:r>
            <a:endParaRPr lang="zh-CN" altLang="zh-CN" sz="6000" b="1" kern="1200" dirty="0">
              <a:gradFill>
                <a:gsLst>
                  <a:gs pos="20000">
                    <a:srgbClr val="E175DA"/>
                  </a:gs>
                  <a:gs pos="50000">
                    <a:srgbClr val="E9C731"/>
                  </a:gs>
                  <a:gs pos="79000">
                    <a:srgbClr val="E72D2A"/>
                  </a:gs>
                  <a:gs pos="100000">
                    <a:srgbClr val="00A3E8"/>
                  </a:gs>
                </a:gsLst>
                <a:path path="circle">
                  <a:fillToRect l="100000" t="100000"/>
                </a:path>
              </a:gradFill>
              <a:latin typeface="+mn-ea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723" y="5208814"/>
            <a:ext cx="3866125" cy="164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5129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eelOff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575953" y="1336138"/>
            <a:ext cx="11215713" cy="0"/>
          </a:xfrm>
          <a:prstGeom prst="line">
            <a:avLst/>
          </a:prstGeom>
          <a:ln w="25400">
            <a:solidFill>
              <a:srgbClr val="00A3E8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736851" y="726273"/>
            <a:ext cx="4251207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b="1" dirty="0" smtClean="0">
                <a:gradFill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</a:gradFill>
                <a:latin typeface="+mn-ea"/>
              </a:rPr>
              <a:t>梦想起航</a:t>
            </a:r>
            <a:endParaRPr lang="zh-CN" altLang="zh-CN" sz="2400" b="1" dirty="0">
              <a:gradFill>
                <a:gsLst>
                  <a:gs pos="20000">
                    <a:srgbClr val="E175DA"/>
                  </a:gs>
                  <a:gs pos="50000">
                    <a:srgbClr val="E9C731"/>
                  </a:gs>
                  <a:gs pos="79000">
                    <a:srgbClr val="E72D2A"/>
                  </a:gs>
                  <a:gs pos="100000">
                    <a:srgbClr val="00A3E8"/>
                  </a:gs>
                </a:gsLst>
                <a:path path="circle">
                  <a:fillToRect l="100000" t="100000"/>
                </a:path>
              </a:gradFill>
              <a:latin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71" y="653659"/>
            <a:ext cx="1221680" cy="521136"/>
          </a:xfrm>
          <a:prstGeom prst="rect">
            <a:avLst/>
          </a:prstGeom>
        </p:spPr>
      </p:pic>
      <p:sp>
        <p:nvSpPr>
          <p:cNvPr id="10" name="Text Box 2"/>
          <p:cNvSpPr txBox="1"/>
          <p:nvPr/>
        </p:nvSpPr>
        <p:spPr>
          <a:xfrm>
            <a:off x="6924683" y="3464560"/>
            <a:ext cx="5619750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为自己找个好的第二出身</a:t>
            </a:r>
          </a:p>
        </p:txBody>
      </p:sp>
      <p:sp>
        <p:nvSpPr>
          <p:cNvPr id="11" name="Text Box 3"/>
          <p:cNvSpPr txBox="1"/>
          <p:nvPr/>
        </p:nvSpPr>
        <p:spPr>
          <a:xfrm>
            <a:off x="6725615" y="2096865"/>
            <a:ext cx="5905500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eaLnBrk="1" hangingPunct="1">
              <a:spcBef>
                <a:spcPct val="50000"/>
              </a:spcBef>
            </a:pP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“读书－找工作－生孩子－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读书”　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/>
          <a:srcRect b="6472"/>
          <a:stretch/>
        </p:blipFill>
        <p:spPr>
          <a:xfrm>
            <a:off x="1394223" y="2571866"/>
            <a:ext cx="3666264" cy="28507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" name="Text Box 4"/>
          <p:cNvSpPr txBox="1"/>
          <p:nvPr/>
        </p:nvSpPr>
        <p:spPr>
          <a:xfrm>
            <a:off x="6915629" y="2751807"/>
            <a:ext cx="3744913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实现人生的构想</a:t>
            </a:r>
          </a:p>
        </p:txBody>
      </p:sp>
      <p:sp>
        <p:nvSpPr>
          <p:cNvPr id="16" name="Text Box 5">
            <a:hlinkClick r:id="" action="ppaction://hlinkshowjump?jump=nextslide"/>
          </p:cNvPr>
          <p:cNvSpPr txBox="1"/>
          <p:nvPr/>
        </p:nvSpPr>
        <p:spPr>
          <a:xfrm>
            <a:off x="6915629" y="4152573"/>
            <a:ext cx="5616575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eaLnBrk="1" hangingPunct="1">
              <a:spcBef>
                <a:spcPct val="50000"/>
              </a:spcBef>
            </a:pP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大学绝不是什么人生终极目标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17" name="Text Box 6"/>
          <p:cNvSpPr txBox="1"/>
          <p:nvPr/>
        </p:nvSpPr>
        <p:spPr>
          <a:xfrm>
            <a:off x="6694149" y="4828963"/>
            <a:ext cx="6264275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“质量好的工具用起来更舒服些” </a:t>
            </a:r>
          </a:p>
        </p:txBody>
      </p:sp>
      <p:sp>
        <p:nvSpPr>
          <p:cNvPr id="18" name="Text Box 7"/>
          <p:cNvSpPr txBox="1"/>
          <p:nvPr/>
        </p:nvSpPr>
        <p:spPr>
          <a:xfrm>
            <a:off x="6915629" y="5482264"/>
            <a:ext cx="3455988" cy="36933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eaLnBrk="1" hangingPunct="1">
              <a:spcBef>
                <a:spcPct val="50000"/>
              </a:spcBef>
            </a:pP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大学有如人间路　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507986" y="2673330"/>
            <a:ext cx="738664" cy="332781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b="1" dirty="0" smtClean="0"/>
              <a:t>为什么读书</a:t>
            </a:r>
            <a:endParaRPr lang="zh-CN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768101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4000">
        <p14:glitter pattern="hexagon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0" grpId="0"/>
      <p:bldP spid="11" grpId="0"/>
      <p:bldP spid="15" grpId="0"/>
      <p:bldP spid="16" grpId="0"/>
      <p:bldP spid="17" grpId="0"/>
      <p:bldP spid="18" grpId="0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575953" y="1336138"/>
            <a:ext cx="11215713" cy="0"/>
          </a:xfrm>
          <a:prstGeom prst="line">
            <a:avLst/>
          </a:prstGeom>
          <a:ln w="25400">
            <a:solidFill>
              <a:srgbClr val="00A3E8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736851" y="726273"/>
            <a:ext cx="4251207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b="1" dirty="0" smtClean="0">
                <a:gradFill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</a:gradFill>
                <a:latin typeface="+mn-ea"/>
              </a:rPr>
              <a:t>梦想起航</a:t>
            </a:r>
            <a:endParaRPr lang="zh-CN" altLang="zh-CN" sz="2400" b="1" dirty="0">
              <a:gradFill>
                <a:gsLst>
                  <a:gs pos="20000">
                    <a:srgbClr val="E175DA"/>
                  </a:gs>
                  <a:gs pos="50000">
                    <a:srgbClr val="E9C731"/>
                  </a:gs>
                  <a:gs pos="79000">
                    <a:srgbClr val="E72D2A"/>
                  </a:gs>
                  <a:gs pos="100000">
                    <a:srgbClr val="00A3E8"/>
                  </a:gs>
                </a:gsLst>
                <a:path path="circle">
                  <a:fillToRect l="100000" t="100000"/>
                </a:path>
              </a:gradFill>
              <a:latin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71" y="653659"/>
            <a:ext cx="1221680" cy="521136"/>
          </a:xfrm>
          <a:prstGeom prst="rect">
            <a:avLst/>
          </a:prstGeom>
        </p:spPr>
      </p:pic>
      <p:sp>
        <p:nvSpPr>
          <p:cNvPr id="19" name="Text Box 2"/>
          <p:cNvSpPr txBox="1"/>
          <p:nvPr/>
        </p:nvSpPr>
        <p:spPr>
          <a:xfrm>
            <a:off x="5104721" y="1956587"/>
            <a:ext cx="3474204" cy="36933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放下高考的重担，我们自由了</a:t>
            </a:r>
          </a:p>
        </p:txBody>
      </p:sp>
      <p:sp>
        <p:nvSpPr>
          <p:cNvPr id="20" name="Text Box 3"/>
          <p:cNvSpPr txBox="1"/>
          <p:nvPr/>
        </p:nvSpPr>
        <p:spPr>
          <a:xfrm>
            <a:off x="5180551" y="2791959"/>
            <a:ext cx="4158547" cy="36933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可能是最后有大量时间系统学习的机会</a:t>
            </a:r>
          </a:p>
        </p:txBody>
      </p:sp>
      <p:sp>
        <p:nvSpPr>
          <p:cNvPr id="21" name="Text Box 4"/>
          <p:cNvSpPr txBox="1"/>
          <p:nvPr/>
        </p:nvSpPr>
        <p:spPr>
          <a:xfrm>
            <a:off x="5202670" y="3656727"/>
            <a:ext cx="3528597" cy="36933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开始塑造自我,有了“人模人样”</a:t>
            </a:r>
          </a:p>
        </p:txBody>
      </p:sp>
      <p:sp>
        <p:nvSpPr>
          <p:cNvPr id="22" name="Text Box 5"/>
          <p:cNvSpPr txBox="1"/>
          <p:nvPr/>
        </p:nvSpPr>
        <p:spPr>
          <a:xfrm>
            <a:off x="5202670" y="4521495"/>
            <a:ext cx="4162659" cy="36933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我们拥有了事业的基础,赢得财富的资本</a:t>
            </a:r>
          </a:p>
        </p:txBody>
      </p:sp>
      <p:sp>
        <p:nvSpPr>
          <p:cNvPr id="23" name="Text Box 6"/>
          <p:cNvSpPr txBox="1"/>
          <p:nvPr/>
        </p:nvSpPr>
        <p:spPr>
          <a:xfrm>
            <a:off x="5202670" y="5511275"/>
            <a:ext cx="3919693" cy="36933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我们有了人生的方向，人生不在盲目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4650" y="3065055"/>
            <a:ext cx="3317982" cy="22164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23986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4000">
        <p14:glitter pattern="hexagon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  <p:bldP spid="20" grpId="0"/>
      <p:bldP spid="21" grpId="0"/>
      <p:bldP spid="22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575953" y="1336138"/>
            <a:ext cx="11215713" cy="0"/>
          </a:xfrm>
          <a:prstGeom prst="line">
            <a:avLst/>
          </a:prstGeom>
          <a:ln w="25400">
            <a:solidFill>
              <a:srgbClr val="00A3E8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736851" y="726273"/>
            <a:ext cx="4251207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b="1" dirty="0" smtClean="0">
                <a:gradFill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梦想起航</a:t>
            </a:r>
            <a:endParaRPr lang="zh-CN" altLang="zh-CN" sz="2400" b="1" dirty="0">
              <a:gradFill>
                <a:gsLst>
                  <a:gs pos="20000">
                    <a:srgbClr val="E175DA"/>
                  </a:gs>
                  <a:gs pos="50000">
                    <a:srgbClr val="E9C731"/>
                  </a:gs>
                  <a:gs pos="79000">
                    <a:srgbClr val="E72D2A"/>
                  </a:gs>
                  <a:gs pos="100000">
                    <a:srgbClr val="00A3E8"/>
                  </a:gs>
                </a:gsLst>
                <a:path path="circle">
                  <a:fillToRect l="100000" t="100000"/>
                </a:path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71" y="653659"/>
            <a:ext cx="1221680" cy="521136"/>
          </a:xfrm>
          <a:prstGeom prst="rect">
            <a:avLst/>
          </a:prstGeom>
        </p:spPr>
      </p:pic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2252385" y="1671548"/>
            <a:ext cx="770572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36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我要为考上理想大学而战斗</a:t>
            </a: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1065273" y="2891804"/>
            <a:ext cx="10071641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人类的幸福和欢乐在于奋斗，而最有价值的是为理想而奋斗 </a:t>
            </a:r>
            <a:r>
              <a:rPr kumimoji="0" lang="zh-CN" altLang="en-US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</a:t>
            </a:r>
            <a:r>
              <a:rPr kumimoji="0" lang="zh-CN" altLang="en-US" i="0" u="none" strike="noStrike" kern="1200" cap="none" spc="0" normalizeH="0" noProof="0" dirty="0" smtClean="0">
                <a:ln>
                  <a:noFill/>
                </a:ln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kumimoji="0" lang="zh-CN" altLang="en-US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－－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列夫·托尔斯泰</a:t>
            </a: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254986" y="3843792"/>
            <a:ext cx="10797761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没有信仰，则没有名副其实的品行和生命；没有信仰，则没有名副其实的国土           </a:t>
            </a:r>
            <a:r>
              <a:rPr kumimoji="0" lang="zh-CN" altLang="en-US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－－惠特曼 </a:t>
            </a:r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1065273" y="4732106"/>
            <a:ext cx="1013237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每个人都有一定的理想，这种理想决定着他的努力和判断的方向。在这个意义上，我从来不把安逸和快乐看作是生活目的本身 。                  </a:t>
            </a:r>
            <a:r>
              <a:rPr kumimoji="0" lang="zh-CN" altLang="en-US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                                                        －－</a:t>
            </a:r>
            <a:r>
              <a:rPr kumimoji="0" lang="zh-CN" altLang="en-US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爱因斯坦 </a:t>
            </a:r>
          </a:p>
        </p:txBody>
      </p:sp>
    </p:spTree>
    <p:extLst>
      <p:ext uri="{BB962C8B-B14F-4D97-AF65-F5344CB8AC3E}">
        <p14:creationId xmlns:p14="http://schemas.microsoft.com/office/powerpoint/2010/main" val="310722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4000">
        <p14:glitter pattern="hexagon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1" grpId="0"/>
      <p:bldP spid="15" grpId="0"/>
      <p:bldP spid="16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575953" y="1336138"/>
            <a:ext cx="11215713" cy="0"/>
          </a:xfrm>
          <a:prstGeom prst="line">
            <a:avLst/>
          </a:prstGeom>
          <a:ln w="25400">
            <a:solidFill>
              <a:srgbClr val="00A3E8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736851" y="726273"/>
            <a:ext cx="4251207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b="1" dirty="0" smtClean="0">
                <a:gradFill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梦想起航</a:t>
            </a:r>
            <a:endParaRPr lang="zh-CN" altLang="zh-CN" sz="2400" b="1" dirty="0">
              <a:gradFill>
                <a:gsLst>
                  <a:gs pos="20000">
                    <a:srgbClr val="E175DA"/>
                  </a:gs>
                  <a:gs pos="50000">
                    <a:srgbClr val="E9C731"/>
                  </a:gs>
                  <a:gs pos="79000">
                    <a:srgbClr val="E72D2A"/>
                  </a:gs>
                  <a:gs pos="100000">
                    <a:srgbClr val="00A3E8"/>
                  </a:gs>
                </a:gsLst>
                <a:path path="circle">
                  <a:fillToRect l="100000" t="100000"/>
                </a:path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71" y="653659"/>
            <a:ext cx="1221680" cy="521136"/>
          </a:xfrm>
          <a:prstGeom prst="rect">
            <a:avLst/>
          </a:prstGeom>
        </p:spPr>
      </p:pic>
      <p:sp>
        <p:nvSpPr>
          <p:cNvPr id="9" name="Text Box 2"/>
          <p:cNvSpPr txBox="1"/>
          <p:nvPr/>
        </p:nvSpPr>
        <p:spPr>
          <a:xfrm>
            <a:off x="958858" y="3331275"/>
            <a:ext cx="6337300" cy="40011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eaLnBrk="1" hangingPunct="1">
              <a:spcBef>
                <a:spcPct val="50000"/>
              </a:spcBef>
            </a:pP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我们已经有了比较准确的定位</a:t>
            </a:r>
          </a:p>
        </p:txBody>
      </p:sp>
      <p:sp>
        <p:nvSpPr>
          <p:cNvPr id="10" name="Text Box 3"/>
          <p:cNvSpPr txBox="1"/>
          <p:nvPr/>
        </p:nvSpPr>
        <p:spPr>
          <a:xfrm>
            <a:off x="958858" y="3969420"/>
            <a:ext cx="5535613" cy="40011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我们的时间还有3年或者4年</a:t>
            </a:r>
          </a:p>
        </p:txBody>
      </p:sp>
      <p:sp>
        <p:nvSpPr>
          <p:cNvPr id="18" name="Text Box 4"/>
          <p:cNvSpPr txBox="1"/>
          <p:nvPr/>
        </p:nvSpPr>
        <p:spPr>
          <a:xfrm>
            <a:off x="958858" y="4637887"/>
            <a:ext cx="4175125" cy="40011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None/>
            </a:pP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我们要走的路还很长</a:t>
            </a:r>
          </a:p>
        </p:txBody>
      </p:sp>
      <p:sp>
        <p:nvSpPr>
          <p:cNvPr id="19" name="Text Box 5"/>
          <p:cNvSpPr txBox="1"/>
          <p:nvPr/>
        </p:nvSpPr>
        <p:spPr>
          <a:xfrm>
            <a:off x="958858" y="5306354"/>
            <a:ext cx="5755340" cy="400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eaLnBrk="1" hangingPunct="1">
              <a:spcBef>
                <a:spcPct val="50000"/>
              </a:spcBef>
            </a:pP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希望就在前方，我们需要的是朝</a:t>
            </a:r>
            <a:r>
              <a:rPr lang="zh-CN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目标奋勇</a:t>
            </a: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前进</a:t>
            </a:r>
          </a:p>
        </p:txBody>
      </p:sp>
      <p:sp>
        <p:nvSpPr>
          <p:cNvPr id="20" name="WordArt 6"/>
          <p:cNvSpPr/>
          <p:nvPr/>
        </p:nvSpPr>
        <p:spPr>
          <a:xfrm>
            <a:off x="958858" y="2347555"/>
            <a:ext cx="5029200" cy="520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3600" b="1" dirty="0">
                <a:ln w="19050" cap="flat" cmpd="sng">
                  <a:noFill/>
                  <a:prstDash val="solid"/>
                  <a:headEnd type="none" w="med" len="med"/>
                  <a:tailEnd type="none" w="med" len="med"/>
                </a:ln>
                <a:latin typeface="微软雅黑" panose="020B0503020204020204" pitchFamily="34" charset="-122"/>
                <a:ea typeface="微软雅黑" panose="020B0503020204020204" pitchFamily="34" charset="-122"/>
              </a:rPr>
              <a:t>是确定我们目标的时候了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4080" y="2363975"/>
            <a:ext cx="4286250" cy="33424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51514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4000">
        <p14:glitter pattern="hexagon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/>
      <p:bldP spid="10" grpId="0"/>
      <p:bldP spid="18" grpId="0"/>
      <p:bldP spid="19" grpId="0"/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575953" y="1336138"/>
            <a:ext cx="11215713" cy="0"/>
          </a:xfrm>
          <a:prstGeom prst="line">
            <a:avLst/>
          </a:prstGeom>
          <a:ln w="25400">
            <a:solidFill>
              <a:srgbClr val="00A3E8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736851" y="726273"/>
            <a:ext cx="4251207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b="1" dirty="0" smtClean="0">
                <a:gradFill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梦想起航</a:t>
            </a:r>
            <a:endParaRPr lang="zh-CN" altLang="zh-CN" sz="2400" b="1" dirty="0">
              <a:gradFill>
                <a:gsLst>
                  <a:gs pos="20000">
                    <a:srgbClr val="E175DA"/>
                  </a:gs>
                  <a:gs pos="50000">
                    <a:srgbClr val="E9C731"/>
                  </a:gs>
                  <a:gs pos="79000">
                    <a:srgbClr val="E72D2A"/>
                  </a:gs>
                  <a:gs pos="100000">
                    <a:srgbClr val="00A3E8"/>
                  </a:gs>
                </a:gsLst>
                <a:path path="circle">
                  <a:fillToRect l="100000" t="100000"/>
                </a:path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71" y="653659"/>
            <a:ext cx="1221680" cy="521136"/>
          </a:xfrm>
          <a:prstGeom prst="rect">
            <a:avLst/>
          </a:prstGeom>
        </p:spPr>
      </p:pic>
      <p:sp>
        <p:nvSpPr>
          <p:cNvPr id="11" name="Rectangle 2"/>
          <p:cNvSpPr>
            <a:spLocks noGrp="1" noChangeArrowheads="1"/>
          </p:cNvSpPr>
          <p:nvPr/>
        </p:nvSpPr>
        <p:spPr>
          <a:xfrm>
            <a:off x="1238928" y="2938072"/>
            <a:ext cx="9889761" cy="306299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  和其他同学一样，当我第一次迈进大学校园的时候，都天真地以为自己进入人生的象牙塔。其实不然，大学生活固然丰富多彩、闲散安闲，但真正意义上的大学生活决不是如上所云。</a:t>
            </a:r>
            <a:br>
              <a:rPr kumimoji="0" lang="zh-CN" altLang="zh-CN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kumimoji="0" lang="zh-CN" altLang="zh-CN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倘若真的沉溺于闲适的大学生活，则会葬送自己宝贵的青春年华，若反其安适而行之，则会使自己的青春绽放出灿烂的光辉。相信明智的我们的都会择其后者，但理想的将来却往往与事实相差甚远，要问为何？</a:t>
            </a:r>
            <a:br>
              <a:rPr kumimoji="0" lang="zh-CN" altLang="zh-CN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kumimoji="0" lang="zh-CN" altLang="zh-CN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br>
              <a:rPr kumimoji="0" lang="zh-CN" altLang="zh-CN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kumimoji="0" lang="zh-CN" altLang="zh-CN" sz="1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6979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4000">
        <p14:glitter pattern="hexagon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575953" y="1336138"/>
            <a:ext cx="11215713" cy="0"/>
          </a:xfrm>
          <a:prstGeom prst="line">
            <a:avLst/>
          </a:prstGeom>
          <a:ln w="25400">
            <a:solidFill>
              <a:srgbClr val="00A3E8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736851" y="726273"/>
            <a:ext cx="4251207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b="1" dirty="0" smtClean="0">
                <a:gradFill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梦想起航</a:t>
            </a:r>
            <a:endParaRPr lang="zh-CN" altLang="zh-CN" sz="2400" b="1" dirty="0">
              <a:gradFill>
                <a:gsLst>
                  <a:gs pos="20000">
                    <a:srgbClr val="E175DA"/>
                  </a:gs>
                  <a:gs pos="50000">
                    <a:srgbClr val="E9C731"/>
                  </a:gs>
                  <a:gs pos="79000">
                    <a:srgbClr val="E72D2A"/>
                  </a:gs>
                  <a:gs pos="100000">
                    <a:srgbClr val="00A3E8"/>
                  </a:gs>
                </a:gsLst>
                <a:path path="circle">
                  <a:fillToRect l="100000" t="100000"/>
                </a:path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71" y="653659"/>
            <a:ext cx="1221680" cy="521136"/>
          </a:xfrm>
          <a:prstGeom prst="rect">
            <a:avLst/>
          </a:prstGeom>
        </p:spPr>
      </p:pic>
      <p:sp>
        <p:nvSpPr>
          <p:cNvPr id="6" name="Rectangle 2"/>
          <p:cNvSpPr>
            <a:spLocks noGrp="1"/>
          </p:cNvSpPr>
          <p:nvPr/>
        </p:nvSpPr>
        <p:spPr>
          <a:xfrm>
            <a:off x="1032085" y="2773180"/>
            <a:ext cx="5660738" cy="237178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lnSpc>
                <a:spcPct val="200000"/>
              </a:lnSpc>
            </a:pPr>
            <a:r>
              <a:rPr lang="zh-CN" altLang="zh-CN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每一人都可以在自己的脑子里立下一个鸿鹄之志，构建一个宏伟蓝图，但是最终攀及峰顶的成功者如凤毛麟角——少之又少。</a:t>
            </a:r>
            <a:br>
              <a:rPr lang="zh-CN" altLang="zh-CN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zh-CN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何也？</a:t>
            </a:r>
            <a:br>
              <a:rPr lang="zh-CN" altLang="zh-CN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zh-CN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我给自己生命的旅途中建一座灯塔照我前程——不至于迷失前进的方向，给自己一轮红日——不至于困惑时消极等待——浪费青春。特拟定大学生涯规划一份，以此警戒、提醒偶尔迷茫的我。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8642" y="2201240"/>
            <a:ext cx="3873942" cy="35156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4409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4000">
        <p14:glitter pattern="hexagon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87384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28252" y="1159311"/>
            <a:ext cx="4206241" cy="5786363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4923925" y="1651767"/>
            <a:ext cx="1133644" cy="1015663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6000" b="1" dirty="0" smtClean="0">
                <a:gradFill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</a:gradFill>
                <a:latin typeface="+mn-ea"/>
              </a:rPr>
              <a:t>03</a:t>
            </a:r>
            <a:endParaRPr lang="zh-CN" altLang="en-US" sz="6000" b="1" dirty="0">
              <a:gradFill>
                <a:gsLst>
                  <a:gs pos="20000">
                    <a:srgbClr val="E175DA"/>
                  </a:gs>
                  <a:gs pos="50000">
                    <a:srgbClr val="E9C731"/>
                  </a:gs>
                  <a:gs pos="79000">
                    <a:srgbClr val="E72D2A"/>
                  </a:gs>
                  <a:gs pos="100000">
                    <a:srgbClr val="00A3E8"/>
                  </a:gs>
                </a:gsLst>
                <a:path path="circle">
                  <a:fillToRect l="100000" t="100000"/>
                </a:path>
              </a:gradFill>
              <a:latin typeface="+mn-ea"/>
            </a:endParaRPr>
          </a:p>
        </p:txBody>
      </p:sp>
      <p:sp>
        <p:nvSpPr>
          <p:cNvPr id="19" name="Rectangle 3"/>
          <p:cNvSpPr>
            <a:spLocks noGrp="1"/>
          </p:cNvSpPr>
          <p:nvPr/>
        </p:nvSpPr>
        <p:spPr>
          <a:xfrm>
            <a:off x="2290347" y="1936814"/>
            <a:ext cx="6400800" cy="222784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zh-CN" altLang="zh-CN" sz="6000" b="1" kern="1200" dirty="0" smtClean="0">
                <a:gradFill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</a:gradFill>
                <a:latin typeface="+mn-ea"/>
              </a:rPr>
              <a:t> </a:t>
            </a:r>
          </a:p>
          <a:p>
            <a:pPr eaLnBrk="1" hangingPunct="1"/>
            <a:r>
              <a:rPr lang="zh-CN" altLang="en-US" sz="6000" b="1" kern="1200" dirty="0" smtClean="0">
                <a:gradFill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</a:gradFill>
                <a:latin typeface="+mn-ea"/>
              </a:rPr>
              <a:t>我的人生规划</a:t>
            </a:r>
            <a:endParaRPr lang="zh-CN" altLang="zh-CN" sz="6000" b="1" kern="1200" dirty="0">
              <a:gradFill>
                <a:gsLst>
                  <a:gs pos="20000">
                    <a:srgbClr val="E175DA"/>
                  </a:gs>
                  <a:gs pos="50000">
                    <a:srgbClr val="E9C731"/>
                  </a:gs>
                  <a:gs pos="79000">
                    <a:srgbClr val="E72D2A"/>
                  </a:gs>
                  <a:gs pos="100000">
                    <a:srgbClr val="00A3E8"/>
                  </a:gs>
                </a:gsLst>
                <a:path path="circle">
                  <a:fillToRect l="100000" t="100000"/>
                </a:path>
              </a:gradFill>
              <a:latin typeface="+mn-ea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723" y="5208814"/>
            <a:ext cx="3866125" cy="164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7198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eelOff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等腰三角形 7"/>
          <p:cNvSpPr/>
          <p:nvPr/>
        </p:nvSpPr>
        <p:spPr>
          <a:xfrm flipV="1">
            <a:off x="3508578" y="2728452"/>
            <a:ext cx="1774219" cy="1527401"/>
          </a:xfrm>
          <a:custGeom>
            <a:avLst/>
            <a:gdLst/>
            <a:ahLst/>
            <a:cxnLst/>
            <a:rect l="l" t="t" r="r" b="b"/>
            <a:pathLst>
              <a:path w="1466046" h="1479704">
                <a:moveTo>
                  <a:pt x="734095" y="1479704"/>
                </a:moveTo>
                <a:cubicBezTo>
                  <a:pt x="891399" y="1479475"/>
                  <a:pt x="1048629" y="1428756"/>
                  <a:pt x="1180078" y="1327587"/>
                </a:cubicBezTo>
                <a:cubicBezTo>
                  <a:pt x="1442975" y="1125247"/>
                  <a:pt x="1537193" y="771557"/>
                  <a:pt x="1409790" y="465247"/>
                </a:cubicBezTo>
                <a:lnTo>
                  <a:pt x="874841" y="466030"/>
                </a:lnTo>
                <a:lnTo>
                  <a:pt x="723498" y="0"/>
                </a:lnTo>
                <a:lnTo>
                  <a:pt x="572012" y="466472"/>
                </a:lnTo>
                <a:lnTo>
                  <a:pt x="55436" y="467228"/>
                </a:lnTo>
                <a:cubicBezTo>
                  <a:pt x="-71070" y="773908"/>
                  <a:pt x="24181" y="1127321"/>
                  <a:pt x="287669" y="1328891"/>
                </a:cubicBezTo>
                <a:cubicBezTo>
                  <a:pt x="419413" y="1429676"/>
                  <a:pt x="576791" y="1479934"/>
                  <a:pt x="734095" y="1479704"/>
                </a:cubicBezTo>
                <a:close/>
              </a:path>
            </a:pathLst>
          </a:custGeom>
          <a:solidFill>
            <a:srgbClr val="00A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9" tIns="45725" rIns="91449" bIns="45725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17" name="等腰三角形 7"/>
          <p:cNvSpPr/>
          <p:nvPr/>
        </p:nvSpPr>
        <p:spPr>
          <a:xfrm flipV="1">
            <a:off x="6161680" y="2728452"/>
            <a:ext cx="1774219" cy="1527401"/>
          </a:xfrm>
          <a:custGeom>
            <a:avLst/>
            <a:gdLst/>
            <a:ahLst/>
            <a:cxnLst/>
            <a:rect l="l" t="t" r="r" b="b"/>
            <a:pathLst>
              <a:path w="1466046" h="1479704">
                <a:moveTo>
                  <a:pt x="734095" y="1479704"/>
                </a:moveTo>
                <a:cubicBezTo>
                  <a:pt x="891399" y="1479475"/>
                  <a:pt x="1048629" y="1428756"/>
                  <a:pt x="1180078" y="1327587"/>
                </a:cubicBezTo>
                <a:cubicBezTo>
                  <a:pt x="1442975" y="1125247"/>
                  <a:pt x="1537193" y="771557"/>
                  <a:pt x="1409790" y="465247"/>
                </a:cubicBezTo>
                <a:lnTo>
                  <a:pt x="874841" y="466030"/>
                </a:lnTo>
                <a:lnTo>
                  <a:pt x="723498" y="0"/>
                </a:lnTo>
                <a:lnTo>
                  <a:pt x="572012" y="466472"/>
                </a:lnTo>
                <a:lnTo>
                  <a:pt x="55436" y="467228"/>
                </a:lnTo>
                <a:cubicBezTo>
                  <a:pt x="-71070" y="773908"/>
                  <a:pt x="24181" y="1127321"/>
                  <a:pt x="287669" y="1328891"/>
                </a:cubicBezTo>
                <a:cubicBezTo>
                  <a:pt x="419413" y="1429676"/>
                  <a:pt x="576791" y="1479934"/>
                  <a:pt x="734095" y="1479704"/>
                </a:cubicBezTo>
                <a:close/>
              </a:path>
            </a:pathLst>
          </a:custGeom>
          <a:solidFill>
            <a:srgbClr val="00A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9" tIns="45725" rIns="91449" bIns="45725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18" name="等腰三角形 7"/>
          <p:cNvSpPr/>
          <p:nvPr/>
        </p:nvSpPr>
        <p:spPr>
          <a:xfrm flipV="1">
            <a:off x="8692827" y="2728450"/>
            <a:ext cx="1774219" cy="1527401"/>
          </a:xfrm>
          <a:custGeom>
            <a:avLst/>
            <a:gdLst/>
            <a:ahLst/>
            <a:cxnLst/>
            <a:rect l="l" t="t" r="r" b="b"/>
            <a:pathLst>
              <a:path w="1466046" h="1479704">
                <a:moveTo>
                  <a:pt x="734095" y="1479704"/>
                </a:moveTo>
                <a:cubicBezTo>
                  <a:pt x="891399" y="1479475"/>
                  <a:pt x="1048629" y="1428756"/>
                  <a:pt x="1180078" y="1327587"/>
                </a:cubicBezTo>
                <a:cubicBezTo>
                  <a:pt x="1442975" y="1125247"/>
                  <a:pt x="1537193" y="771557"/>
                  <a:pt x="1409790" y="465247"/>
                </a:cubicBezTo>
                <a:lnTo>
                  <a:pt x="874841" y="466030"/>
                </a:lnTo>
                <a:lnTo>
                  <a:pt x="723498" y="0"/>
                </a:lnTo>
                <a:lnTo>
                  <a:pt x="572012" y="466472"/>
                </a:lnTo>
                <a:lnTo>
                  <a:pt x="55436" y="467228"/>
                </a:lnTo>
                <a:cubicBezTo>
                  <a:pt x="-71070" y="773908"/>
                  <a:pt x="24181" y="1127321"/>
                  <a:pt x="287669" y="1328891"/>
                </a:cubicBezTo>
                <a:cubicBezTo>
                  <a:pt x="419413" y="1429676"/>
                  <a:pt x="576791" y="1479934"/>
                  <a:pt x="734095" y="1479704"/>
                </a:cubicBezTo>
                <a:close/>
              </a:path>
            </a:pathLst>
          </a:custGeom>
          <a:solidFill>
            <a:srgbClr val="00A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9" tIns="45725" rIns="91449" bIns="45725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15" name="等腰三角形 7"/>
          <p:cNvSpPr/>
          <p:nvPr/>
        </p:nvSpPr>
        <p:spPr>
          <a:xfrm flipV="1">
            <a:off x="1126011" y="2728450"/>
            <a:ext cx="1774219" cy="1527401"/>
          </a:xfrm>
          <a:custGeom>
            <a:avLst/>
            <a:gdLst/>
            <a:ahLst/>
            <a:cxnLst/>
            <a:rect l="l" t="t" r="r" b="b"/>
            <a:pathLst>
              <a:path w="1466046" h="1479704">
                <a:moveTo>
                  <a:pt x="734095" y="1479704"/>
                </a:moveTo>
                <a:cubicBezTo>
                  <a:pt x="891399" y="1479475"/>
                  <a:pt x="1048629" y="1428756"/>
                  <a:pt x="1180078" y="1327587"/>
                </a:cubicBezTo>
                <a:cubicBezTo>
                  <a:pt x="1442975" y="1125247"/>
                  <a:pt x="1537193" y="771557"/>
                  <a:pt x="1409790" y="465247"/>
                </a:cubicBezTo>
                <a:lnTo>
                  <a:pt x="874841" y="466030"/>
                </a:lnTo>
                <a:lnTo>
                  <a:pt x="723498" y="0"/>
                </a:lnTo>
                <a:lnTo>
                  <a:pt x="572012" y="466472"/>
                </a:lnTo>
                <a:lnTo>
                  <a:pt x="55436" y="467228"/>
                </a:lnTo>
                <a:cubicBezTo>
                  <a:pt x="-71070" y="773908"/>
                  <a:pt x="24181" y="1127321"/>
                  <a:pt x="287669" y="1328891"/>
                </a:cubicBezTo>
                <a:cubicBezTo>
                  <a:pt x="419413" y="1429676"/>
                  <a:pt x="576791" y="1479934"/>
                  <a:pt x="734095" y="1479704"/>
                </a:cubicBezTo>
                <a:close/>
              </a:path>
            </a:pathLst>
          </a:custGeom>
          <a:solidFill>
            <a:srgbClr val="00A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9" tIns="45725" rIns="91449" bIns="45725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575953" y="1336138"/>
            <a:ext cx="11215713" cy="0"/>
          </a:xfrm>
          <a:prstGeom prst="line">
            <a:avLst/>
          </a:prstGeom>
          <a:ln w="25400">
            <a:solidFill>
              <a:srgbClr val="00A3E8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736851" y="726273"/>
            <a:ext cx="4251207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b="1" dirty="0" smtClean="0">
                <a:gradFill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我的人生规划</a:t>
            </a:r>
            <a:endParaRPr lang="zh-CN" altLang="zh-CN" sz="2400" b="1" dirty="0">
              <a:gradFill>
                <a:gsLst>
                  <a:gs pos="20000">
                    <a:srgbClr val="E175DA"/>
                  </a:gs>
                  <a:gs pos="50000">
                    <a:srgbClr val="E9C731"/>
                  </a:gs>
                  <a:gs pos="79000">
                    <a:srgbClr val="E72D2A"/>
                  </a:gs>
                  <a:gs pos="100000">
                    <a:srgbClr val="00A3E8"/>
                  </a:gs>
                </a:gsLst>
                <a:path path="circle">
                  <a:fillToRect l="100000" t="100000"/>
                </a:path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71" y="653659"/>
            <a:ext cx="1221680" cy="521136"/>
          </a:xfrm>
          <a:prstGeom prst="rect">
            <a:avLst/>
          </a:prstGeom>
        </p:spPr>
      </p:pic>
      <p:sp>
        <p:nvSpPr>
          <p:cNvPr id="7" name="Rectangle 2"/>
          <p:cNvSpPr>
            <a:spLocks noGrp="1"/>
          </p:cNvSpPr>
          <p:nvPr/>
        </p:nvSpPr>
        <p:spPr>
          <a:xfrm>
            <a:off x="4861838" y="1765549"/>
            <a:ext cx="2504869" cy="601920"/>
          </a:xfrm>
          <a:prstGeom prst="rect">
            <a:avLst/>
          </a:prstGeom>
          <a:solidFill>
            <a:schemeClr val="bg2">
              <a:alpha val="0"/>
            </a:schemeClr>
          </a:solidFill>
          <a:ln w="9525">
            <a:noFill/>
          </a:ln>
        </p:spPr>
        <p:txBody>
          <a:bodyPr vert="horz" wrap="square" lIns="91440" tIns="45720" rIns="91440" bIns="45720"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总体目标：</a:t>
            </a:r>
            <a:b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363008" y="4616834"/>
            <a:ext cx="108778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终极目标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继续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深造，争取更好的生存环境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！        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在大千世界中拥有属于自己的一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份净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地！ </a:t>
            </a:r>
          </a:p>
        </p:txBody>
      </p:sp>
      <p:sp>
        <p:nvSpPr>
          <p:cNvPr id="3" name="矩形 2"/>
          <p:cNvSpPr/>
          <p:nvPr/>
        </p:nvSpPr>
        <p:spPr>
          <a:xfrm>
            <a:off x="1443515" y="3143473"/>
            <a:ext cx="153100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学会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做人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9009198" y="3138207"/>
            <a:ext cx="14190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学会生活</a:t>
            </a:r>
            <a:b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3828322" y="3138210"/>
            <a:ext cx="16876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学会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求知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510826" y="3138210"/>
            <a:ext cx="16876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学会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173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4000">
        <p14:glitter pattern="hexagon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5" grpId="0" animBg="1"/>
      <p:bldP spid="14" grpId="0"/>
      <p:bldP spid="7" grpId="0" animBg="1"/>
      <p:bldP spid="4" grpId="0"/>
      <p:bldP spid="3" grpId="0"/>
      <p:bldP spid="9" grpId="0"/>
      <p:bldP spid="5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575953" y="1336138"/>
            <a:ext cx="11215713" cy="0"/>
          </a:xfrm>
          <a:prstGeom prst="line">
            <a:avLst/>
          </a:prstGeom>
          <a:ln w="25400">
            <a:solidFill>
              <a:srgbClr val="00A3E8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736851" y="726273"/>
            <a:ext cx="4251207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b="1" dirty="0" smtClean="0">
                <a:gradFill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我的人生规划</a:t>
            </a:r>
            <a:endParaRPr lang="zh-CN" altLang="zh-CN" sz="2400" b="1" dirty="0">
              <a:gradFill>
                <a:gsLst>
                  <a:gs pos="20000">
                    <a:srgbClr val="E175DA"/>
                  </a:gs>
                  <a:gs pos="50000">
                    <a:srgbClr val="E9C731"/>
                  </a:gs>
                  <a:gs pos="79000">
                    <a:srgbClr val="E72D2A"/>
                  </a:gs>
                  <a:gs pos="100000">
                    <a:srgbClr val="00A3E8"/>
                  </a:gs>
                </a:gsLst>
                <a:path path="circle">
                  <a:fillToRect l="100000" t="100000"/>
                </a:path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71" y="653659"/>
            <a:ext cx="1221680" cy="521136"/>
          </a:xfrm>
          <a:prstGeom prst="rect">
            <a:avLst/>
          </a:prstGeom>
        </p:spPr>
      </p:pic>
      <p:sp>
        <p:nvSpPr>
          <p:cNvPr id="19" name="Rectangle 2"/>
          <p:cNvSpPr>
            <a:spLocks noGrp="1" noChangeArrowheads="1"/>
          </p:cNvSpPr>
          <p:nvPr/>
        </p:nvSpPr>
        <p:spPr>
          <a:xfrm>
            <a:off x="575953" y="1903751"/>
            <a:ext cx="11428751" cy="318109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3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对于个人，正承受来自各种社会压力</a:t>
            </a:r>
            <a:r>
              <a:rPr kumimoji="0" lang="zh-CN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kumimoji="0" lang="zh-CN" altLang="zh-CN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kumimoji="0" lang="en-US" altLang="zh-CN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3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⑴</a:t>
            </a:r>
            <a:r>
              <a:rPr kumimoji="0" lang="zh-CN" altLang="zh-CN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普通物理人才多得</a:t>
            </a:r>
            <a:r>
              <a:rPr kumimoji="0" lang="zh-CN" altLang="zh-CN" sz="1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endParaRPr lang="en-US" altLang="zh-CN" sz="1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3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⑵</a:t>
            </a:r>
            <a:r>
              <a:rPr kumimoji="0" lang="zh-CN" altLang="zh-CN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迈入一个好的企业没有一定的社会关系基础是不行的，没有一定的真才实学更是比登天还难。</a:t>
            </a:r>
            <a:br>
              <a:rPr kumimoji="0" lang="zh-CN" altLang="zh-CN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kumimoji="0" lang="zh-CN" altLang="zh-CN" sz="1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⑶</a:t>
            </a:r>
            <a:r>
              <a:rPr kumimoji="0" lang="zh-CN" altLang="zh-CN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小公司小企业的固定安分的   工作也不是我所追求的理想职业，但或许它是我登高望远的跳板。</a:t>
            </a:r>
          </a:p>
        </p:txBody>
      </p:sp>
    </p:spTree>
    <p:extLst>
      <p:ext uri="{BB962C8B-B14F-4D97-AF65-F5344CB8AC3E}">
        <p14:creationId xmlns:p14="http://schemas.microsoft.com/office/powerpoint/2010/main" val="174454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4000">
        <p14:glitter pattern="hexagon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575953" y="1336138"/>
            <a:ext cx="11215713" cy="0"/>
          </a:xfrm>
          <a:prstGeom prst="line">
            <a:avLst/>
          </a:prstGeom>
          <a:ln w="25400">
            <a:solidFill>
              <a:srgbClr val="00A3E8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736851" y="726273"/>
            <a:ext cx="4251207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b="1" dirty="0" smtClean="0">
                <a:gradFill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我的人生规划</a:t>
            </a:r>
            <a:endParaRPr lang="zh-CN" altLang="zh-CN" sz="2400" b="1" dirty="0">
              <a:gradFill>
                <a:gsLst>
                  <a:gs pos="20000">
                    <a:srgbClr val="E175DA"/>
                  </a:gs>
                  <a:gs pos="50000">
                    <a:srgbClr val="E9C731"/>
                  </a:gs>
                  <a:gs pos="79000">
                    <a:srgbClr val="E72D2A"/>
                  </a:gs>
                  <a:gs pos="100000">
                    <a:srgbClr val="00A3E8"/>
                  </a:gs>
                </a:gsLst>
                <a:path path="circle">
                  <a:fillToRect l="100000" t="100000"/>
                </a:path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71" y="653659"/>
            <a:ext cx="1221680" cy="521136"/>
          </a:xfrm>
          <a:prstGeom prst="rect">
            <a:avLst/>
          </a:prstGeom>
        </p:spPr>
      </p:pic>
      <p:sp>
        <p:nvSpPr>
          <p:cNvPr id="6" name="Text Box 2"/>
          <p:cNvSpPr txBox="1"/>
          <p:nvPr/>
        </p:nvSpPr>
        <p:spPr>
          <a:xfrm>
            <a:off x="1963141" y="1815152"/>
            <a:ext cx="8441336" cy="319350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eaLnBrk="1" hangingPunct="1">
              <a:lnSpc>
                <a:spcPct val="200000"/>
              </a:lnSpc>
              <a:spcBef>
                <a:spcPct val="50000"/>
              </a:spcBef>
            </a:pPr>
            <a:r>
              <a:rPr lang="zh-CN" altLang="en-US" sz="4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基于这个让我们来看</a:t>
            </a:r>
          </a:p>
          <a:p>
            <a:pPr lvl="0" algn="ctr" eaLnBrk="1" hangingPunct="1">
              <a:lnSpc>
                <a:spcPct val="200000"/>
              </a:lnSpc>
              <a:spcBef>
                <a:spcPct val="50000"/>
              </a:spcBef>
            </a:pPr>
            <a:r>
              <a:rPr lang="zh-CN" altLang="en-US" sz="4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一下一个人一生的</a:t>
            </a:r>
            <a:r>
              <a:rPr lang="zh-CN" altLang="en-US" sz="4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时间</a:t>
            </a:r>
            <a:r>
              <a:rPr lang="zh-CN" altLang="en-US" sz="4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分布！</a:t>
            </a:r>
          </a:p>
        </p:txBody>
      </p:sp>
    </p:spTree>
    <p:extLst>
      <p:ext uri="{BB962C8B-B14F-4D97-AF65-F5344CB8AC3E}">
        <p14:creationId xmlns:p14="http://schemas.microsoft.com/office/powerpoint/2010/main" val="15537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4000">
        <p14:glitter pattern="hexagon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575953" y="1336138"/>
            <a:ext cx="11215713" cy="0"/>
          </a:xfrm>
          <a:prstGeom prst="line">
            <a:avLst/>
          </a:prstGeom>
          <a:ln w="25400">
            <a:solidFill>
              <a:srgbClr val="00A3E8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736851" y="726273"/>
            <a:ext cx="4251207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b="1" dirty="0" smtClean="0">
                <a:gradFill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我的人生规划</a:t>
            </a:r>
            <a:endParaRPr lang="zh-CN" altLang="zh-CN" sz="2400" b="1" dirty="0">
              <a:gradFill>
                <a:gsLst>
                  <a:gs pos="20000">
                    <a:srgbClr val="E175DA"/>
                  </a:gs>
                  <a:gs pos="50000">
                    <a:srgbClr val="E9C731"/>
                  </a:gs>
                  <a:gs pos="79000">
                    <a:srgbClr val="E72D2A"/>
                  </a:gs>
                  <a:gs pos="100000">
                    <a:srgbClr val="00A3E8"/>
                  </a:gs>
                </a:gsLst>
                <a:path path="circle">
                  <a:fillToRect l="100000" t="100000"/>
                </a:path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71" y="653659"/>
            <a:ext cx="1221680" cy="521136"/>
          </a:xfrm>
          <a:prstGeom prst="rect">
            <a:avLst/>
          </a:prstGeom>
        </p:spPr>
      </p:pic>
      <p:sp>
        <p:nvSpPr>
          <p:cNvPr id="7" name="Rectangle 2"/>
          <p:cNvSpPr>
            <a:spLocks noGrp="1"/>
          </p:cNvSpPr>
          <p:nvPr/>
        </p:nvSpPr>
        <p:spPr>
          <a:xfrm>
            <a:off x="1017814" y="1501343"/>
            <a:ext cx="9940487" cy="2035879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150000"/>
              </a:lnSpc>
              <a:buNone/>
            </a:pPr>
            <a:r>
              <a:rPr lang="zh-CN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</a:t>
            </a:r>
            <a:r>
              <a:rPr lang="zh-CN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人一生的时间表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假设你的人生共有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70年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人的一生中站立的时间最长，在不知不觉中站了30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年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睡卧的时间居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第二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，有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23年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，为此，不要忽视你的床榻、休息环境与条件。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准备一把舒适的椅子吧，坐着的时间居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第三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，人一生要坐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17年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尽管劳动是生活的必需，可是人用于工作的时间总共才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10至12年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人补充能量的时间竟是工作时间的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一半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，一生中要在饭桌上度过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6年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长嘴就要说话，人一生用于交谈的时间需要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2年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看电视已是当代生活的一部分了，且不说那些整天泡在电视机前面的人，仅从“新闻联播”开始计算，到正常的时间就寝，人一生要在电视机前度过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2128天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（昼夜），约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6年</a:t>
            </a: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啊！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/>
          <a:srcRect l="27846" t="19073" r="28964" b="18264"/>
          <a:stretch/>
        </p:blipFill>
        <p:spPr>
          <a:xfrm>
            <a:off x="8874669" y="3142060"/>
            <a:ext cx="2083632" cy="222441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06745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4000">
        <p14:glitter pattern="hexagon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575953" y="1336138"/>
            <a:ext cx="11215713" cy="0"/>
          </a:xfrm>
          <a:prstGeom prst="line">
            <a:avLst/>
          </a:prstGeom>
          <a:ln w="25400">
            <a:solidFill>
              <a:srgbClr val="00A3E8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736851" y="726273"/>
            <a:ext cx="4251207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b="1" dirty="0" smtClean="0">
                <a:gradFill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我的人生规划</a:t>
            </a:r>
            <a:endParaRPr lang="zh-CN" altLang="zh-CN" sz="2400" b="1" dirty="0">
              <a:gradFill>
                <a:gsLst>
                  <a:gs pos="20000">
                    <a:srgbClr val="E175DA"/>
                  </a:gs>
                  <a:gs pos="50000">
                    <a:srgbClr val="E9C731"/>
                  </a:gs>
                  <a:gs pos="79000">
                    <a:srgbClr val="E72D2A"/>
                  </a:gs>
                  <a:gs pos="100000">
                    <a:srgbClr val="00A3E8"/>
                  </a:gs>
                </a:gsLst>
                <a:path path="circle">
                  <a:fillToRect l="100000" t="100000"/>
                </a:path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71" y="653659"/>
            <a:ext cx="1221680" cy="521136"/>
          </a:xfrm>
          <a:prstGeom prst="rect">
            <a:avLst/>
          </a:prstGeom>
        </p:spPr>
      </p:pic>
      <p:sp>
        <p:nvSpPr>
          <p:cNvPr id="6" name="Rectangle 2"/>
          <p:cNvSpPr>
            <a:spLocks noGrp="1"/>
          </p:cNvSpPr>
          <p:nvPr/>
        </p:nvSpPr>
        <p:spPr>
          <a:xfrm>
            <a:off x="1246682" y="1795605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Font typeface="Wingdings" panose="05000000000000000000" pitchFamily="2" charset="2"/>
              <a:buChar char="u"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其余的内容我们以天计算，一天当然是24小时。</a:t>
            </a:r>
          </a:p>
          <a:p>
            <a:pPr eaLnBrk="1" hangingPunct="1">
              <a:buFont typeface="Wingdings" panose="05000000000000000000" pitchFamily="2" charset="2"/>
              <a:buChar char="u"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人一生要笑623天。	</a:t>
            </a:r>
          </a:p>
          <a:p>
            <a:pPr eaLnBrk="1" hangingPunct="1">
              <a:buFont typeface="Wingdings" panose="05000000000000000000" pitchFamily="2" charset="2"/>
              <a:buChar char="u"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做法560天。</a:t>
            </a:r>
          </a:p>
          <a:p>
            <a:pPr eaLnBrk="1" hangingPunct="1">
              <a:buFont typeface="Wingdings" panose="05000000000000000000" pitchFamily="2" charset="2"/>
              <a:buChar char="u"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感冒500天。</a:t>
            </a:r>
          </a:p>
          <a:p>
            <a:pPr eaLnBrk="1" hangingPunct="1">
              <a:buFont typeface="Wingdings" panose="05000000000000000000" pitchFamily="2" charset="2"/>
              <a:buChar char="u"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学习440天。（指学校以外的）</a:t>
            </a:r>
          </a:p>
          <a:p>
            <a:pPr eaLnBrk="1" hangingPunct="1">
              <a:buFont typeface="Wingdings" panose="05000000000000000000" pitchFamily="2" charset="2"/>
              <a:buChar char="u"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接受中小学义务教育405天。</a:t>
            </a:r>
          </a:p>
          <a:p>
            <a:pPr eaLnBrk="1" hangingPunct="1">
              <a:buFont typeface="Wingdings" panose="05000000000000000000" pitchFamily="2" charset="2"/>
              <a:buChar char="u"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节日活动、家庭聚会、学友联谊375天。</a:t>
            </a:r>
          </a:p>
          <a:p>
            <a:pPr eaLnBrk="1" hangingPunct="1">
              <a:buFont typeface="Wingdings" panose="05000000000000000000" pitchFamily="2" charset="2"/>
              <a:buChar char="u"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书信往来、填写各类表格305天。</a:t>
            </a:r>
          </a:p>
          <a:p>
            <a:pPr eaLnBrk="1" hangingPunct="1">
              <a:buFont typeface="Wingdings" panose="05000000000000000000" pitchFamily="2" charset="2"/>
              <a:buChar char="u"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书报阅览250天。</a:t>
            </a:r>
          </a:p>
          <a:p>
            <a:pPr eaLnBrk="1" hangingPunct="1">
              <a:buFont typeface="Wingdings" panose="05000000000000000000" pitchFamily="2" charset="2"/>
              <a:buChar char="u"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打电话180天。</a:t>
            </a:r>
          </a:p>
          <a:p>
            <a:pPr eaLnBrk="1" hangingPunct="1">
              <a:buFont typeface="Wingdings" panose="05000000000000000000" pitchFamily="2" charset="2"/>
              <a:buChar char="u"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女性一生用于穿着打扮的时间约531天，男性为177天。</a:t>
            </a:r>
          </a:p>
          <a:p>
            <a:pPr eaLnBrk="1" hangingPunct="1">
              <a:buFont typeface="Wingdings" panose="05000000000000000000" pitchFamily="2" charset="2"/>
              <a:buChar char="u"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男性刮胡子要用140天。</a:t>
            </a:r>
          </a:p>
          <a:p>
            <a:pPr eaLnBrk="1" hangingPunct="1">
              <a:buFont typeface="Wingdings" panose="05000000000000000000" pitchFamily="2" charset="2"/>
              <a:buChar char="u"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男人一辈子用在洗澡上的时间是117天，女人则多为531天。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/>
          <a:srcRect b="7463"/>
          <a:stretch/>
        </p:blipFill>
        <p:spPr>
          <a:xfrm>
            <a:off x="7192467" y="2208908"/>
            <a:ext cx="4170078" cy="32625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39780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4000">
        <p14:glitter pattern="hexagon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575953" y="1336138"/>
            <a:ext cx="11215713" cy="0"/>
          </a:xfrm>
          <a:prstGeom prst="line">
            <a:avLst/>
          </a:prstGeom>
          <a:ln w="25400">
            <a:solidFill>
              <a:srgbClr val="00A3E8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736851" y="726273"/>
            <a:ext cx="4251207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b="1" dirty="0" smtClean="0">
                <a:gradFill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我的人生规划</a:t>
            </a:r>
            <a:endParaRPr lang="zh-CN" altLang="zh-CN" sz="2400" b="1" dirty="0">
              <a:gradFill>
                <a:gsLst>
                  <a:gs pos="20000">
                    <a:srgbClr val="E175DA"/>
                  </a:gs>
                  <a:gs pos="50000">
                    <a:srgbClr val="E9C731"/>
                  </a:gs>
                  <a:gs pos="79000">
                    <a:srgbClr val="E72D2A"/>
                  </a:gs>
                  <a:gs pos="100000">
                    <a:srgbClr val="00A3E8"/>
                  </a:gs>
                </a:gsLst>
                <a:path path="circle">
                  <a:fillToRect l="100000" t="100000"/>
                </a:path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71" y="653659"/>
            <a:ext cx="1221680" cy="521136"/>
          </a:xfrm>
          <a:prstGeom prst="rect">
            <a:avLst/>
          </a:prstGeom>
        </p:spPr>
      </p:pic>
      <p:sp>
        <p:nvSpPr>
          <p:cNvPr id="7" name="Rectangle 2"/>
          <p:cNvSpPr>
            <a:spLocks noGrp="1" noChangeArrowheads="1"/>
          </p:cNvSpPr>
          <p:nvPr/>
        </p:nvSpPr>
        <p:spPr>
          <a:xfrm>
            <a:off x="1220142" y="3013011"/>
            <a:ext cx="10142402" cy="215242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最后给自己的几点心语：</a:t>
            </a:r>
            <a:r>
              <a:rPr kumimoji="0" lang="zh-CN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kumimoji="0" lang="zh-CN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kumimoji="0" lang="zh-CN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kumimoji="0" lang="zh-CN" altLang="zh-CN" sz="1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大学</a:t>
            </a:r>
            <a:r>
              <a:rPr kumimoji="0" lang="zh-CN" altLang="zh-CN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之道，在明明德，在亲民，在止于至善。知止而后有定，定而后能静，静而后能安，安而后能虑，虑而后能得。物有本末，事有终始。知所先后，则近道</a:t>
            </a:r>
            <a:r>
              <a:rPr kumimoji="0" lang="zh-CN" altLang="zh-CN" sz="1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矣。</a:t>
            </a:r>
            <a:r>
              <a:rPr kumimoji="0" lang="zh-CN" altLang="zh-CN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kumimoji="0" lang="zh-CN" altLang="zh-CN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kumimoji="0" lang="zh-CN" altLang="zh-CN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博学之，审问之，慎思之，明辨之，笃</a:t>
            </a:r>
            <a:r>
              <a:rPr kumimoji="0" lang="zh-CN" altLang="zh-CN" sz="1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行之路漫漫</a:t>
            </a:r>
            <a:r>
              <a:rPr kumimoji="0" lang="zh-CN" altLang="zh-CN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其修远兮，吾将上下而</a:t>
            </a:r>
            <a:r>
              <a:rPr kumimoji="0" lang="zh-CN" altLang="zh-CN" sz="1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求索乘风破浪</a:t>
            </a:r>
            <a:r>
              <a:rPr kumimoji="0" lang="zh-CN" altLang="zh-CN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往前闯，成功就在我脚下 </a:t>
            </a:r>
            <a:r>
              <a:rPr kumimoji="0" lang="en-US" altLang="zh-CN" sz="1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kumimoji="0" lang="zh-CN" altLang="zh-CN" sz="1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448120" y="1774465"/>
            <a:ext cx="90798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你似乎慢慢会惊讶于以上的计算结果，人生的时间就是这样子消失的 </a:t>
            </a:r>
          </a:p>
        </p:txBody>
      </p:sp>
    </p:spTree>
    <p:extLst>
      <p:ext uri="{BB962C8B-B14F-4D97-AF65-F5344CB8AC3E}">
        <p14:creationId xmlns:p14="http://schemas.microsoft.com/office/powerpoint/2010/main" val="88189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4000">
        <p14:glitter pattern="hexagon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87384" cy="68580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43" b="18968"/>
          <a:stretch>
            <a:fillRect/>
          </a:stretch>
        </p:blipFill>
        <p:spPr>
          <a:xfrm>
            <a:off x="918946" y="3527610"/>
            <a:ext cx="2492884" cy="1513812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618672" y="2916863"/>
            <a:ext cx="2954655" cy="8254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600" b="1" dirty="0" smtClean="0">
                <a:gradFill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</a:gradFill>
                <a:latin typeface="+mn-ea"/>
              </a:rPr>
              <a:t>青春激情</a:t>
            </a:r>
            <a:r>
              <a:rPr lang="zh-CN" altLang="en-US" sz="3600" b="1" dirty="0">
                <a:gradFill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</a:gradFill>
                <a:latin typeface="+mn-ea"/>
              </a:rPr>
              <a:t>向上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904536" y="1507663"/>
            <a:ext cx="7210567" cy="1200329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sz="7200" b="1" dirty="0" smtClean="0">
                <a:gradFill flip="none" rotWithShape="1">
                  <a:gsLst>
                    <a:gs pos="20000">
                      <a:srgbClr val="E175DA"/>
                    </a:gs>
                    <a:gs pos="50000">
                      <a:srgbClr val="E9C731"/>
                    </a:gs>
                    <a:gs pos="79000">
                      <a:srgbClr val="E72D2A"/>
                    </a:gs>
                    <a:gs pos="100000">
                      <a:srgbClr val="00A3E8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华文行楷" panose="02010800040101010101" pitchFamily="2" charset="-122"/>
                <a:ea typeface="华文行楷" panose="02010800040101010101" pitchFamily="2" charset="-122"/>
              </a:rPr>
              <a:t>我的大学我的梦</a:t>
            </a:r>
            <a:endParaRPr lang="zh-CN" altLang="en-US" sz="7200" b="1" dirty="0">
              <a:gradFill flip="none" rotWithShape="1">
                <a:gsLst>
                  <a:gs pos="20000">
                    <a:srgbClr val="E175DA"/>
                  </a:gs>
                  <a:gs pos="50000">
                    <a:srgbClr val="E9C731"/>
                  </a:gs>
                  <a:gs pos="79000">
                    <a:srgbClr val="E72D2A"/>
                  </a:gs>
                  <a:gs pos="100000">
                    <a:srgbClr val="00A3E8"/>
                  </a:gs>
                </a:gsLst>
                <a:path path="circle">
                  <a:fillToRect l="100000" t="100000"/>
                </a:path>
                <a:tileRect r="-100000" b="-100000"/>
              </a:gra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22246" y="3120410"/>
            <a:ext cx="2792857" cy="384202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109" y="5238912"/>
            <a:ext cx="3866125" cy="1649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3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00">
        <p14:ripple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包图主题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94</TotalTime>
  <Words>1493</Words>
  <Application>Microsoft Office PowerPoint</Application>
  <PresentationFormat>宽屏</PresentationFormat>
  <Paragraphs>164</Paragraphs>
  <Slides>29</Slides>
  <Notes>29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5" baseType="lpstr">
      <vt:lpstr>等线</vt:lpstr>
      <vt:lpstr>华文行楷</vt:lpstr>
      <vt:lpstr>微软雅黑</vt:lpstr>
      <vt:lpstr>Arial</vt:lpstr>
      <vt:lpstr>Wingdings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寂寞的人</dc:creator>
  <cp:lastModifiedBy>faith123</cp:lastModifiedBy>
  <cp:revision>83</cp:revision>
  <dcterms:created xsi:type="dcterms:W3CDTF">2017-09-15T06:55:00Z</dcterms:created>
  <dcterms:modified xsi:type="dcterms:W3CDTF">2018-11-20T03:50:49Z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