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1" r:id="rId8"/>
    <p:sldId id="262" r:id="rId9"/>
    <p:sldId id="273" r:id="rId10"/>
    <p:sldId id="263" r:id="rId11"/>
    <p:sldId id="270" r:id="rId12"/>
    <p:sldId id="269" r:id="rId13"/>
    <p:sldId id="271" r:id="rId14"/>
    <p:sldId id="265" r:id="rId15"/>
    <p:sldId id="266" r:id="rId16"/>
    <p:sldId id="267" r:id="rId17"/>
    <p:sldId id="272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2022"/>
    <a:srgbClr val="DDC997"/>
    <a:srgbClr val="F3EC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>
        <p:scale>
          <a:sx n="66" d="100"/>
          <a:sy n="66" d="100"/>
        </p:scale>
        <p:origin x="244" y="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7665D-96CD-49B5-9C76-22EBAFBFA1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93BDE-1956-44EC-A5F9-B95AB3BFBC6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A80DE-EB3E-4A3D-A628-9105ABA1AB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9D566-397D-4D51-A3ED-5B67423720D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9.png"/><Relationship Id="rId11" Type="http://schemas.microsoft.com/office/2007/relationships/media" Target="file:///C:\Users\Administrator\Desktop\&#32972;&#26223;&#38899;&#20048;\&#22269;&#38901;&#24736;&#25196;-&#33831;&#31515;\&#31515;&#23376;-&#30334;&#40479;&#36814;&#26149;.mp3" TargetMode="External"/><Relationship Id="rId10" Type="http://schemas.openxmlformats.org/officeDocument/2006/relationships/audio" Target="file:///C:\Users\Administrator\Desktop\&#32972;&#26223;&#38899;&#20048;\&#22269;&#38901;&#24736;&#25196;-&#33831;&#31515;\&#31515;&#23376;-&#30334;&#40479;&#36814;&#26149;.mp3" TargetMode="Externa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microsoft.com/office/2007/relationships/hdphoto" Target="../media/hdphoto2.wdp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png"/><Relationship Id="rId2" Type="http://schemas.microsoft.com/office/2007/relationships/hdphoto" Target="../media/hdphoto3.wdp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11.png"/><Relationship Id="rId2" Type="http://schemas.openxmlformats.org/officeDocument/2006/relationships/image" Target="../media/image38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3776870"/>
            <a:ext cx="12192000" cy="30811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593495" y="185530"/>
            <a:ext cx="4598505" cy="3591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0" y="0"/>
            <a:ext cx="3856383" cy="23323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9130747" y="0"/>
            <a:ext cx="1364975" cy="279620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1895061" y="1577008"/>
            <a:ext cx="6705600" cy="41611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24" y="676014"/>
            <a:ext cx="3348554" cy="37464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06600" y="4357370"/>
            <a:ext cx="8788400" cy="1097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中山行书百年纪念版" panose="02010609000101010101" pitchFamily="49" charset="-122"/>
                <a:ea typeface="中山行书百年纪念版" panose="02010609000101010101" pitchFamily="49" charset="-122"/>
              </a:rPr>
              <a:t>中国风元宵节民俗概览</a:t>
            </a:r>
            <a:endParaRPr lang="zh-CN" altLang="en-US" sz="6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中山行书百年纪念版" panose="02010609000101010101" pitchFamily="49" charset="-122"/>
              <a:ea typeface="中山行书百年纪念版" panose="02010609000101010101" pitchFamily="49" charset="-122"/>
            </a:endParaRPr>
          </a:p>
        </p:txBody>
      </p:sp>
      <p:pic>
        <p:nvPicPr>
          <p:cNvPr id="4" name="郑强 - 元宵夜 (葫芦丝)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>
                  <p14:fade out="3420.000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87294" y="3251199"/>
            <a:ext cx="406400" cy="406400"/>
          </a:xfrm>
          <a:prstGeom prst="rect">
            <a:avLst/>
          </a:prstGeom>
        </p:spPr>
      </p:pic>
      <p:pic>
        <p:nvPicPr>
          <p:cNvPr id="9" name="笛子-百鸟迎春">
            <a:hlinkClick r:id="" action="ppaction://media"/>
          </p:cNvPr>
          <p:cNvPicPr/>
          <p:nvPr>
            <a:audioFile r:link="rId10"/>
            <p:extLst>
              <p:ext uri="{DAA4B4D4-6D71-4841-9C94-3DE7FCFB9230}">
                <p14:media xmlns:p14="http://schemas.microsoft.com/office/powerpoint/2010/main" r:link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33"/>
    </mc:Choice>
    <mc:Fallback>
      <p:transition spd="slow" advTm="9433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grpId="0" nodeType="afterEffect" p14:presetBounceEnd="15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5000">
                                          <p:cBhvr additive="base"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5000">
                                          <p:cBhvr additive="base"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299"/>
                                </p:stCondLst>
                                <p:childTnLst>
                                  <p:par>
                                    <p:cTn id="38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 additive="base">
                                            <p:cTn id="39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  <p:audio>
                  <p:cMediaNode numSld="999" showWhenStopped="0">
                    <p:cTn id="41" repeatCount="indefinite" fill="hold" display="1">
                      <p:stCondLst>
                        <p:cond delay="indefinite"/>
                      </p:stCondLst>
                      <p:endCondLst>
                        <p:cond evt="onNext">
                          <p:tgtEl>
                            <p:sldTgt/>
                          </p:tgtEl>
                        </p:cond>
                        <p:cond evt="onPrev">
                          <p:tgtEl>
                            <p:sldTgt/>
                          </p:tgtEl>
                        </p:cond>
                        <p:cond evt="onStopAudio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299"/>
                                </p:stCondLst>
                                <p:childTnLst>
                                  <p:par>
                                    <p:cTn id="38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 additive="base">
                                            <p:cTn id="39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0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  <p:audio>
                  <p:cMediaNode numSld="999" showWhenStopped="0">
                    <p:cTn id="41" repeatCount="indefinite" fill="hold" display="1">
                      <p:stCondLst>
                        <p:cond delay="indefinite"/>
                      </p:stCondLst>
                      <p:endCondLst>
                        <p:cond evt="onNext">
                          <p:tgtEl>
                            <p:sldTgt/>
                          </p:tgtEl>
                        </p:cond>
                        <p:cond evt="onPrev">
                          <p:tgtEl>
                            <p:sldTgt/>
                          </p:tgtEl>
                        </p:cond>
                        <p:cond evt="onStopAudio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71526" y="778565"/>
            <a:ext cx="10648948" cy="5300870"/>
            <a:chOff x="1442578" y="715618"/>
            <a:chExt cx="9967544" cy="5300870"/>
          </a:xfrm>
        </p:grpSpPr>
        <p:sp>
          <p:nvSpPr>
            <p:cNvPr id="3" name="矩形 2"/>
            <p:cNvSpPr/>
            <p:nvPr/>
          </p:nvSpPr>
          <p:spPr>
            <a:xfrm>
              <a:off x="6400800" y="715618"/>
              <a:ext cx="5009322" cy="5300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6000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442578" y="715618"/>
              <a:ext cx="5009322" cy="5300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2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椭圆 5"/>
          <p:cNvSpPr/>
          <p:nvPr/>
        </p:nvSpPr>
        <p:spPr>
          <a:xfrm>
            <a:off x="7005633" y="1514644"/>
            <a:ext cx="4087091" cy="4087091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30197" y="1025221"/>
            <a:ext cx="3532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元宵佳节倍思亲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168747" y="1773366"/>
            <a:ext cx="5730813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044052" y="1857854"/>
            <a:ext cx="57585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正月十五元宵节，俗称“做上元”。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中原一带最盛大的民间节日。平潭古早最热闹的民间活动日，这一天，管家闺女、大小姐获准走出闺房，丫环陪侍，逛街，赏花灯，好生热闹；少爷、书生观灯猜谜，风度翩翩；商人、小贩，赶集摆摊，红红火火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平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潭民间有扎花灯、舞龙、舞（戏）狮、踩高跷、鳌山、放烟花（花炮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，烧互塔、演藤牌操等活动。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民间做上元，在正月十三、十四、十五这几日，乡里按族亲房头，游花灯、闹灶火、抬花轿、舞长龙，放鞭炮的队伍摆长龙沿街串巷，过各家门主人要放鞭炮，高潮迭起，家家喜庆。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正月十五夜，家家户户吃汤圆（ 元宵丸），甜的，用糯米磨成的粉，伴水加糖搓成的小丸子，吃起来又甜又嫩，粘粘上口。家里还要挂长明灯笼，为灶神送行◦据说，这一天灶神要去向玉帝禀报民间收成。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正月十五日，民间百姓还要到寺庙、观音堂、宗祠祖厅进香点烛，祈求新年平安、康泰、风调雨顺。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397"/>
    </mc:Choice>
    <mc:Fallback>
      <p:transition spd="slow" advTm="20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092037"/>
            <a:ext cx="12192000" cy="29510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629891" y="1288473"/>
            <a:ext cx="4932218" cy="54448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10661493" y="5486402"/>
            <a:ext cx="1440000" cy="13646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979087" y="-89789"/>
            <a:ext cx="804811" cy="16486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3920836" y="1440874"/>
            <a:ext cx="4433455" cy="28124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3902537" y="4553839"/>
            <a:ext cx="4386926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元宵节是中国的传统节日，早在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2000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多年前的西汉时期就有了。据资料与民俗传说，正月十五在西汉已经受到重视，汉武帝正月上辛夜在甘泉宫祭祀“太一”的活动，（太一：主宰宇宙一切的神），被后人视作正月十五祭祀天神的先声。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9773" y="2202628"/>
            <a:ext cx="11116889" cy="29213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元宵，原意为“上元节的晚上”，因正月十五“上元节”主要活动是晚上的吃汤圆赏月，后来节日名称演化为“元宵节”。元宵之夜，大街小巷张灯结彩，人们赏灯，猜灯谜，吃元宵，将从除夕开始延续的庆祝活动推向又一个高潮，成为世代相沿的习俗。元宵在早期节庆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形成过程之时，只称正月十五日、正月半或月望，隋以后称元夕或元夜。唐初受了道教的影响，又称上元，唐末才偶称元宵。但自宋以后也称灯夕。到了清朝，就另称灯节。在国外，元宵也以</a:t>
            </a:r>
            <a:r>
              <a:rPr lang="en-US" altLang="zh-CN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The Lantern </a:t>
            </a:r>
            <a:r>
              <a:rPr lang="en-US" altLang="zh-CN" sz="1600" dirty="0" err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Festiva</a:t>
            </a: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而为人所知。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34"/>
    </mc:Choice>
    <mc:Fallback>
      <p:transition spd="slow" advTm="14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266" y="485860"/>
            <a:ext cx="10249469" cy="2997970"/>
          </a:xfrm>
          <a:prstGeom prst="rect">
            <a:avLst/>
          </a:prstGeom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0605182" y="3860155"/>
            <a:ext cx="615553" cy="1933859"/>
          </a:xfrm>
          <a:prstGeom prst="rect">
            <a:avLst/>
          </a:prstGeom>
          <a:solidFill>
            <a:srgbClr val="C00000"/>
          </a:solidFill>
        </p:spPr>
        <p:txBody>
          <a:bodyPr vert="eaVert"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节日起源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0754" y="3860155"/>
            <a:ext cx="9344096" cy="27117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东汉明帝时期，明帝提倡佛教，听说佛教有正月十五日僧人观佛舍利，点灯敬佛的做法，就命令这一天夜晚在皇宫和寺庙里点灯敬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佛令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士族庶民都挂灯，也就形成了元宵赏灯。以后这种佛教礼仪节日逐渐形成民间盛大的节日。该节经历了由宫廷到民间，由中原到全国的发展过程。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元宵节的节期与节俗活动，是随历史的发展而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延长扩展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的。就节期长短而言，汉代才一天，到唐代已为三天，宋代则长达五天，明代更是自初八点灯，一直到正月十七的夜里才落灯，是中国历史上最长的灯节，与春节相接，白昼为市，热闹非凡，  夜间燃灯，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蔚为壮观特别是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那精巧、多彩的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灯火更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使其成为春节期间娱乐活动的高潮。至清代，又增加了舞龙、舞狮、跑旱船、踩高跷、扭秧歌等“百戏”内容，只是节期缩短为四到五天。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现代，日期缩短为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五天一直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延续到今天。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2015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年代表委员建议元宵节放假。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12"/>
    </mc:Choice>
    <mc:Fallback>
      <p:transition spd="slow" advTm="13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15581"/>
            <a:ext cx="12192000" cy="36677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5191539" y="5714177"/>
            <a:ext cx="1808922" cy="10195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02778" y="1104056"/>
            <a:ext cx="8386444" cy="644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中国幅员辽阔，历史悠久，所以关于元宵节的习俗在全国各地也不尽相同，其中吃元宵、赏花灯、舞龙、舞狮子等是元宵节几项重要民间习俗。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46087" y="345642"/>
            <a:ext cx="309982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民 间 习 俗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089"/>
    </mc:Choice>
    <mc:Fallback>
      <p:transition spd="slow" advTm="13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161481" y="1659044"/>
            <a:ext cx="2694902" cy="4192206"/>
            <a:chOff x="1161481" y="1659044"/>
            <a:chExt cx="2694902" cy="4192206"/>
          </a:xfrm>
        </p:grpSpPr>
        <p:sp>
          <p:nvSpPr>
            <p:cNvPr id="26" name="矩形: 圆顶角 25"/>
            <p:cNvSpPr/>
            <p:nvPr/>
          </p:nvSpPr>
          <p:spPr>
            <a:xfrm rot="10800000">
              <a:off x="1161481" y="2047876"/>
              <a:ext cx="2690191" cy="3803374"/>
            </a:xfrm>
            <a:prstGeom prst="round2Same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顶角 6"/>
            <p:cNvSpPr/>
            <p:nvPr/>
          </p:nvSpPr>
          <p:spPr>
            <a:xfrm>
              <a:off x="1166192" y="1659044"/>
              <a:ext cx="2690191" cy="3803374"/>
            </a:xfrm>
            <a:prstGeom prst="round2Same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182221" y="2047876"/>
            <a:ext cx="2635458" cy="3025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673138" y="1152940"/>
            <a:ext cx="5262979" cy="50904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正月十五吃元宵，“元宵”作为食品，在我国也由来已久。宋代，民间即流行一种元宵节吃 的新奇食品。这种食品，最早叫“ 浮元子”后称“元宵” ，生意人还美其名曰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“元宝”。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元宵即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汤圆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以白糖、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玫瑰芝麻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、豆沙、黄桂、核桃仁、果仁、枣泥等为馅，用糯米粉包成圆形，可荤可素，风味各异。可汤煮、油炸、蒸食，有团圆美满之意。陕西的汤圆不是包的，而是在糯米粉中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滚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"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成的，或煮司或油炸，热热火火，团团圆圆。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12291" y="1131114"/>
            <a:ext cx="5076250" cy="5091573"/>
            <a:chOff x="4712291" y="1131114"/>
            <a:chExt cx="5076250" cy="5091573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5164135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6478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131544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65754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70194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74766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91878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3777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8349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3186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788541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712291" y="1131114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直接连接符 19"/>
          <p:cNvCxnSpPr/>
          <p:nvPr/>
        </p:nvCxnSpPr>
        <p:spPr>
          <a:xfrm>
            <a:off x="10979087" y="2521947"/>
            <a:ext cx="0" cy="369958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0958721" y="3064737"/>
            <a:ext cx="738664" cy="2097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正月十五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215760" y="4283939"/>
            <a:ext cx="738664" cy="17012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吃元宵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316210" y="5836693"/>
            <a:ext cx="555738" cy="29694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949202" y="4945505"/>
            <a:ext cx="838456" cy="11858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58"/>
    </mc:Choice>
    <mc:Fallback>
      <p:transition spd="slow" advTm="174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2847" y="1537252"/>
            <a:ext cx="10389214" cy="4153962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78256" y="1550233"/>
            <a:ext cx="1721808" cy="41409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7113260" y="1537252"/>
            <a:ext cx="4018566" cy="40051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92597" y="20092"/>
            <a:ext cx="2981308" cy="18031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1349891" y="2549460"/>
            <a:ext cx="738664" cy="2041162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踩 高 跷</a:t>
            </a:r>
            <a:endParaRPr lang="zh-CN" altLang="en-US" sz="3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23217" y="3780168"/>
            <a:ext cx="471235" cy="251792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294932" y="1810858"/>
            <a:ext cx="3877985" cy="36197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踩高跷，是汉族传统民俗活动之一。踩高跷俗称缚柴脚，亦称“高跷”、“踏高跷”、“扎高脚”、“走高腿”，是民间盛行的一种群众性技艺表演，多在一些民间节日里由舞蹈者脚上绑着长木跷进行表演。踩高跷技艺性强，形式活泼多样，深受群众喜爱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70884" y="1745674"/>
            <a:ext cx="4140701" cy="3838313"/>
            <a:chOff x="5647840" y="1132270"/>
            <a:chExt cx="4140701" cy="509041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56478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131544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65754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0194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4766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91878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3777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88349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93186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9788541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0740317" y="5831239"/>
            <a:ext cx="1083488" cy="102676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screen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3206" y="4463523"/>
            <a:ext cx="737800" cy="394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87"/>
    </mc:Choice>
    <mc:Fallback>
      <p:transition spd="slow" advTm="16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514006" y="0"/>
            <a:ext cx="6052060" cy="57496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10979087" y="2521947"/>
            <a:ext cx="0" cy="369958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0958721" y="3064737"/>
            <a:ext cx="738664" cy="2097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正月十五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15760" y="4283939"/>
            <a:ext cx="738664" cy="170122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猜灯谜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316210" y="5836693"/>
            <a:ext cx="555738" cy="2969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928214" y="4947754"/>
            <a:ext cx="838456" cy="118588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134803" y="1152940"/>
            <a:ext cx="4801314" cy="50904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猜灯谜又称打灯谜，是中国独有的富有民族风格的一种传统民俗文娱活动形式，是从古代就开始流传的元宵节特色活动。每逢农历正月十五，传统民间都要挂起彩灯，燃放焰火，后来有好事者把谜语写在纸条上，贴在五光十色的彩灯上供人猜。因为谜语能启迪智慧又迎合节日气氛，所以响应的人众多，而后猜谜逐渐成为元宵节不可缺少的节目。灯谜增添节日气氛，展现了古代劳动人民的聪明才智和对美好生活的向往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64135" y="1132270"/>
            <a:ext cx="4624406" cy="5090417"/>
            <a:chOff x="5164135" y="1132270"/>
            <a:chExt cx="4624406" cy="5090417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5164135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6478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131544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5754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70194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47664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7918780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3777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834988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318692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788541" y="1132270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77"/>
    </mc:Choice>
    <mc:Fallback>
      <p:transition spd="slow" advTm="13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2677418"/>
            <a:ext cx="12192000" cy="31365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408219" y="1302511"/>
            <a:ext cx="5652471" cy="5652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65376" y="2885345"/>
            <a:ext cx="11633954" cy="26944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一条板凳，三盏灯，每家每户自发凑起来，首尾相连，就是一条活灵 活现的龙灯舞。平潭的“灯牌蛇”巡游是每年元宵节的重头戏。又称龙牌灯，为民间传统街头文艺演出形式之一。出游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时，每人扛一架灯座（座上安装</a:t>
            </a:r>
            <a:r>
              <a:rPr lang="en-US" altLang="zh-CN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盏灯），手拿一根柱杖，歇息时可将龙牌统一搁在杖上。龙牌首是用竹篾扎制的龙头；龙尾由七八人用粗绳拉紧。龙牌灯长的可达百余米，“长龙”过街，牌灯放彩，极为壮观。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578470" y="550221"/>
            <a:ext cx="490974" cy="50002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54964" y="477066"/>
            <a:ext cx="357666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游“灯牌蛇”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416808" y="2830753"/>
            <a:ext cx="11346041" cy="2822732"/>
            <a:chOff x="416808" y="2830753"/>
            <a:chExt cx="11346041" cy="2822732"/>
          </a:xfrm>
        </p:grpSpPr>
        <p:grpSp>
          <p:nvGrpSpPr>
            <p:cNvPr id="12" name="组合 11"/>
            <p:cNvGrpSpPr/>
            <p:nvPr/>
          </p:nvGrpSpPr>
          <p:grpSpPr>
            <a:xfrm>
              <a:off x="9178597" y="2830753"/>
              <a:ext cx="2584252" cy="2822732"/>
              <a:chOff x="6575492" y="1132270"/>
              <a:chExt cx="3162937" cy="5090417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65754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70194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74766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791878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83777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88349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93186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9738429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>
              <a:off x="783023" y="2830753"/>
              <a:ext cx="2584252" cy="2822732"/>
              <a:chOff x="6575492" y="1132270"/>
              <a:chExt cx="3162937" cy="5090417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65754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70194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747664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7918780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83777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8834988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9318692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9738429" y="1132270"/>
                <a:ext cx="0" cy="5090417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直接连接符 31"/>
            <p:cNvCxnSpPr/>
            <p:nvPr/>
          </p:nvCxnSpPr>
          <p:spPr>
            <a:xfrm>
              <a:off x="416808" y="2830753"/>
              <a:ext cx="0" cy="282273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36"/>
    </mc:Choice>
    <mc:Fallback>
      <p:transition spd="slow" advTm="15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926540" y="1075575"/>
            <a:ext cx="4877005" cy="508577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10979087" y="2521947"/>
            <a:ext cx="0" cy="369958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10958721" y="3064737"/>
            <a:ext cx="738664" cy="20979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正月十五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908825" y="4972135"/>
            <a:ext cx="838456" cy="118588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5615" y="1168049"/>
            <a:ext cx="5262979" cy="50904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舞狮子是中国优秀的民间艺术，每逢元宵佳节或集会庆典，民间都以狮舞前来助兴。这一习俗起源于三国时期，南北朝时开始流行，至今已有一千多年的历史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“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舞狮子”始于魏晋，盛于唐，又称“狮子舞”、“太平乐”，一般由三人完成，二人装扮成狮子，一人充当狮头，一人充当狮身和后脚，另一人当引狮人，舞法上又有文武之分，文舞表现狮子的温驯，有抖毛、打滚等动作，武狮表现狮子的凶猛，有腾跃、蹬高、滚彩球等动作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64322" y="1147379"/>
            <a:ext cx="4596696" cy="5090417"/>
            <a:chOff x="1264322" y="1147379"/>
            <a:chExt cx="4596696" cy="5090417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264322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204021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09191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99125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07465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861018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787180" y="1147379"/>
            <a:ext cx="4603989" cy="5104272"/>
            <a:chOff x="787180" y="1147379"/>
            <a:chExt cx="4603989" cy="510427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72031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647969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3549117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450265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391169" y="1147379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787180" y="1161234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552383" y="2842436"/>
            <a:ext cx="490974" cy="50002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422298" y="1277647"/>
            <a:ext cx="738664" cy="14794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舞狮子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34"/>
    </mc:Choice>
    <mc:Fallback>
      <p:transition spd="slow" advTm="195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828800" y="0"/>
            <a:ext cx="3588327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1206" y="-228298"/>
            <a:ext cx="3657298" cy="36572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4932218"/>
            <a:ext cx="1773382" cy="17733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-92597" y="20092"/>
            <a:ext cx="2981308" cy="1803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 rot="16200000">
            <a:off x="9236317" y="-318832"/>
            <a:ext cx="738664" cy="27071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迎 神 赛 会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624046" y="784708"/>
            <a:ext cx="490974" cy="500021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699509" y="1776076"/>
            <a:ext cx="5262979" cy="47387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说到“迎神赛会”的来历，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平潭寺庙大观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记载，相传清乾隆</a:t>
            </a:r>
            <a:r>
              <a:rPr lang="en-US" altLang="zh-CN" sz="2000" dirty="0">
                <a:latin typeface="楷体" panose="02010609060101010101" pitchFamily="49" charset="-122"/>
                <a:ea typeface="楷体" panose="02010609060101010101" pitchFamily="49" charset="-122"/>
              </a:rPr>
              <a:t>14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年间，平潭风沙成灾，原福清金山寺的香炉飞入平潭隆应境。隆应境曾是清朝水师海坛镇右营驻军点，右营的黄厝村因此而得名“隆应境”。金山寺的香炉飞入隆应境后，右营人也建造了一座金山寺，并塑有五皇大帝神像供奉，自此后，平潭风沙逐年减少，人民安居乐业，百姓们争传是五皇大帝坐位平潭才得以平安和谐。从那以后，元宵节抬五皇大帝朔像巡游就成了一种民俗。 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40453" y="1695001"/>
            <a:ext cx="5071968" cy="4873967"/>
            <a:chOff x="6266142" y="968603"/>
            <a:chExt cx="5071968" cy="5090417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853201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26614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6749846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7193794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63774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09494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537082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8996090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9453290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9936994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0406843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1338110" y="968603"/>
              <a:ext cx="0" cy="5090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43"/>
    </mc:Choice>
    <mc:Fallback>
      <p:transition spd="slow" advTm="18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flipH="1">
            <a:off x="0" y="989274"/>
            <a:ext cx="5340626" cy="534062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-1" y="-188181"/>
            <a:ext cx="1548268" cy="275247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762584" y="1967346"/>
            <a:ext cx="5724644" cy="42508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元宵节恰逢十五，也是每月的月圆之时，古代的文人喜欢在一轮圆月之下赏花灯，吟诗作赋。清末民初平潭开始流行元宵节吟“折枝诗”的活动。</a:t>
            </a:r>
            <a:endParaRPr lang="en-US" altLang="zh-CN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    折枝又名诗钟，是韵文中一种别具风格的传统文学，清初从福建兴起。折枝诗为七言律诗中的两句，要求对偶，两句自成诗，如折花之枝，逞艳扬芬。折枝像是两句七字的对联，但在写作应用手法上，比对联严格得多，显得更加工整，更加有欣赏价值。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rot="16200000">
            <a:off x="9111128" y="-1099548"/>
            <a:ext cx="738664" cy="45733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吟唱</a:t>
            </a:r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“折枝诗”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677384" y="978673"/>
            <a:ext cx="490974" cy="50002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793974" y="1884220"/>
            <a:ext cx="5544136" cy="4382620"/>
            <a:chOff x="5793974" y="1884220"/>
            <a:chExt cx="5544136" cy="4382620"/>
          </a:xfrm>
        </p:grpSpPr>
        <p:grpSp>
          <p:nvGrpSpPr>
            <p:cNvPr id="2" name="组合 1"/>
            <p:cNvGrpSpPr/>
            <p:nvPr/>
          </p:nvGrpSpPr>
          <p:grpSpPr>
            <a:xfrm>
              <a:off x="6266142" y="1884220"/>
              <a:ext cx="5071968" cy="4382620"/>
              <a:chOff x="6266142" y="968603"/>
              <a:chExt cx="5071968" cy="5090417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10853201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626614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6749846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7193794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763774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809494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8537082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8996090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9453290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9936994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10406843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11338110" y="968603"/>
                <a:ext cx="0" cy="509041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直接连接符 26"/>
            <p:cNvCxnSpPr/>
            <p:nvPr/>
          </p:nvCxnSpPr>
          <p:spPr>
            <a:xfrm>
              <a:off x="5793974" y="1884220"/>
              <a:ext cx="0" cy="43826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73"/>
    </mc:Choice>
    <mc:Fallback>
      <p:transition spd="slow" advTm="18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601283" y="1104056"/>
            <a:ext cx="698943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神话传说和民间传说也是一个民族和国家的宝贵精神财富，在文学史上有着很重要的地位。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46087" y="371673"/>
            <a:ext cx="309982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神 话 传 说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WatercolorSponge/>
                    </a14:imgEffect>
                  </a14:imgLayer>
                </a14:imgProps>
              </a:ext>
            </a:extLst>
          </a:blip>
          <a:srcRect l="106" t="21736" r="-106" b="37105"/>
          <a:stretch>
            <a:fillRect/>
          </a:stretch>
        </p:blipFill>
        <p:spPr>
          <a:xfrm>
            <a:off x="-12957" y="1873372"/>
            <a:ext cx="12217913" cy="37715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26005" y="5479249"/>
            <a:ext cx="1539990" cy="15399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66"/>
    </mc:Choice>
    <mc:Fallback>
      <p:transition spd="slow" advTm="100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417451" y="3074504"/>
            <a:ext cx="5449083" cy="3783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-92597" y="20092"/>
            <a:ext cx="2981308" cy="1803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678659" y="1584681"/>
            <a:ext cx="5784802" cy="478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传说在很久以前，凶禽猛兽很多，四处伤害人和牲畜，人们就组织起来去打它们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，有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一只神鸟困为迷路而降落人间，却意外的被不知情的猎人给射死了。天帝知道后十分震怒，立即传旨，下令让天兵于正月十五日到人间放火，把人间的人畜财产通通烧死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。天帝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的女儿心地善良，不忍心看百姓无辜受难，就冒着生命的危险，偷偷驾着祥云来到人间，把这个消息告诉了人们。众人听说了这个消息，有如头上响了一个焦雷。吓得不知如何是好，过了好久，才有个老人家想出个法子，他说：「在正月十四、十五、十六日这三天，每户人家都在家里张灯结彩、点响爆竹、 燃放烟火。这样一来，天帝就会以为人们都被烧死了」。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    大家听了都点头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称是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，便分头准备去了。到了正月十五这天晚上，天帝往下一看，发觉人间一片红光，响声震天，连续三个夜晚都是如此，以为是大火燃烧的火焰，以中大快。人们就这样保住了自己的生命及财产。为了纪念这次成功，从此每到正月十五，家家户户都悬挂灯笼，放烟火来纪念这个日子。 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rot="16200000">
            <a:off x="8030278" y="-829921"/>
            <a:ext cx="738664" cy="38163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关于灯的传说</a:t>
            </a:r>
            <a:endParaRPr lang="zh-CN" altLang="en-US" sz="36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000460" y="841890"/>
            <a:ext cx="490974" cy="5000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00"/>
    </mc:Choice>
    <mc:Fallback>
      <p:transition spd="slow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3776870"/>
            <a:ext cx="12192000" cy="30811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991502" y="484913"/>
            <a:ext cx="8208995" cy="495992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" y="1"/>
            <a:ext cx="2646218" cy="1600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0556227" y="-89789"/>
            <a:ext cx="1227671" cy="251493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17"/>
    </mc:Choice>
    <mc:Fallback>
      <p:transition spd="slow" advTm="8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2974</Words>
  <Application>WPS 演示</Application>
  <PresentationFormat>宽屏</PresentationFormat>
  <Paragraphs>107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中山行书百年纪念版</vt:lpstr>
      <vt:lpstr>楷体</vt:lpstr>
      <vt:lpstr>微软雅黑</vt:lpstr>
      <vt:lpstr>等线 Light</vt:lpstr>
      <vt:lpstr>等线 Light</vt:lpstr>
      <vt:lpstr>Courier New</vt:lpstr>
      <vt:lpstr>等线</vt:lpstr>
      <vt:lpstr>等线</vt:lpstr>
      <vt:lpstr>MT Extra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元宵</dc:title>
  <dc:creator>微软用户</dc:creator>
  <cp:lastModifiedBy>Administrator</cp:lastModifiedBy>
  <cp:revision>61</cp:revision>
  <dcterms:created xsi:type="dcterms:W3CDTF">2017-01-10T08:47:00Z</dcterms:created>
  <dcterms:modified xsi:type="dcterms:W3CDTF">2017-03-11T01:56:25Z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