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A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6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618" y="6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A44A9-B7F1-46F7-8839-BFE2E3F60E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D2F52-E676-4628-98CF-1452DF7BE5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jsj\Desktop\新建文件夹 (6)\06.png"/>
          <p:cNvPicPr>
            <a:picLocks noChangeAspect="1" noChangeArrowheads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106392" y="2276884"/>
            <a:ext cx="4329095" cy="458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jsj\Desktop\新建文件夹 (6)\07.png"/>
          <p:cNvPicPr>
            <a:picLocks noChangeAspect="1" noChangeArrowheads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-100879" y="3334668"/>
            <a:ext cx="3081360" cy="365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slow" advTm="0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0" descr="星光44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538" y="425224"/>
            <a:ext cx="1494277" cy="1380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5780" y="2088077"/>
            <a:ext cx="5743142" cy="2989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923928" y="693372"/>
            <a:ext cx="5743142" cy="29895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371" y="375746"/>
            <a:ext cx="607654" cy="6096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50" y="1969760"/>
            <a:ext cx="6767587" cy="90362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65" y="2727454"/>
            <a:ext cx="3820126" cy="53991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022" y="3864799"/>
            <a:ext cx="3820126" cy="539913"/>
          </a:xfrm>
          <a:prstGeom prst="rect">
            <a:avLst/>
          </a:prstGeom>
        </p:spPr>
      </p:pic>
      <p:grpSp>
        <p:nvGrpSpPr>
          <p:cNvPr id="13" name="Group 655"/>
          <p:cNvGrpSpPr/>
          <p:nvPr/>
        </p:nvGrpSpPr>
        <p:grpSpPr bwMode="auto">
          <a:xfrm>
            <a:off x="-5286746" y="-5872011"/>
            <a:ext cx="7002356" cy="7002356"/>
            <a:chOff x="-6056" y="-2208"/>
            <a:chExt cx="2208" cy="2208"/>
          </a:xfrm>
        </p:grpSpPr>
        <p:sp>
          <p:nvSpPr>
            <p:cNvPr id="14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5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6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2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40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4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5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1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2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3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3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4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8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9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5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6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7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7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8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6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0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1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7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8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9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9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0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4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5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1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2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3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6" name="Group 655"/>
          <p:cNvGrpSpPr/>
          <p:nvPr/>
        </p:nvGrpSpPr>
        <p:grpSpPr bwMode="auto">
          <a:xfrm>
            <a:off x="7021206" y="3578049"/>
            <a:ext cx="3079974" cy="3079972"/>
            <a:chOff x="-6056" y="-2208"/>
            <a:chExt cx="2208" cy="2208"/>
          </a:xfrm>
        </p:grpSpPr>
        <p:sp>
          <p:nvSpPr>
            <p:cNvPr id="47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8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9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5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3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7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8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4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5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6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6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7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1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2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8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9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0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50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1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9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3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4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0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1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2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2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3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7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8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4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5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6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9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80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1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2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8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6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10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1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7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8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9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9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0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4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5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1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2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3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3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4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2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6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7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3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4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5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5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6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0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1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7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8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9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2" name="Picture 7" descr="C:\Users\jsj\Desktop\新建文件夹 (6)\06.png"/>
          <p:cNvPicPr>
            <a:picLocks noChangeAspect="1" noChangeArrowheads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 bwMode="auto">
          <a:xfrm>
            <a:off x="106392" y="2276884"/>
            <a:ext cx="4329095" cy="458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C:\Users\jsj\Desktop\新建文件夹 (6)\07.png"/>
          <p:cNvPicPr>
            <a:picLocks noChangeAspect="1" noChangeArrowheads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 bwMode="auto">
          <a:xfrm>
            <a:off x="-100879" y="3334668"/>
            <a:ext cx="3081360" cy="365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05" descr="星光44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947429" y="2327988"/>
            <a:ext cx="12954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05" descr="星光44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-71907" y="4232147"/>
            <a:ext cx="12954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3" descr="C:\Users\jsj\Desktop\001.png"/>
          <p:cNvPicPr>
            <a:picLocks noChangeAspect="1" noChangeArrowheads="1"/>
          </p:cNvPicPr>
          <p:nvPr/>
        </p:nvPicPr>
        <p:blipFill rotWithShape="1">
          <a:blip r:embed="rId9" cstate="print"/>
          <a:srcRect l="13326" t="22776" r="5898" b="21405"/>
          <a:stretch>
            <a:fillRect/>
          </a:stretch>
        </p:blipFill>
        <p:spPr bwMode="auto">
          <a:xfrm>
            <a:off x="2601647" y="3564797"/>
            <a:ext cx="7970679" cy="346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TextBox 1"/>
          <p:cNvSpPr txBox="1"/>
          <p:nvPr/>
        </p:nvSpPr>
        <p:spPr>
          <a:xfrm>
            <a:off x="2851151" y="1649874"/>
            <a:ext cx="6888480" cy="221488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altLang="zh-CN" sz="4400" b="1" dirty="0" smtClean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2017-2018</a:t>
            </a:r>
            <a:endParaRPr lang="en-US" altLang="zh-CN" sz="4400" b="1" dirty="0" smtClean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800" b="1" dirty="0" smtClean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年度优秀教职工表彰大会</a:t>
            </a:r>
            <a:endParaRPr lang="zh-CN" altLang="en-US" sz="4800" b="1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8" name="Picture 105" descr="星光44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5080093" y="2273540"/>
            <a:ext cx="810832" cy="7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25737" y="2581909"/>
            <a:ext cx="6767587" cy="903623"/>
          </a:xfrm>
          <a:prstGeom prst="rect">
            <a:avLst/>
          </a:prstGeom>
        </p:spPr>
      </p:pic>
      <p:sp>
        <p:nvSpPr>
          <p:cNvPr id="120" name="椭圆 119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2200165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6" name="椭圆 125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7" name="椭圆 126"/>
          <p:cNvSpPr/>
          <p:nvPr/>
        </p:nvSpPr>
        <p:spPr>
          <a:xfrm>
            <a:off x="3109936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8" name="椭圆 127"/>
          <p:cNvSpPr/>
          <p:nvPr/>
        </p:nvSpPr>
        <p:spPr>
          <a:xfrm>
            <a:off x="3016087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29" name="椭圆 128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30" name="椭圆 129"/>
          <p:cNvSpPr/>
          <p:nvPr/>
        </p:nvSpPr>
        <p:spPr>
          <a:xfrm>
            <a:off x="3508282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33" name="椭圆 132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34" name="椭圆 133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25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625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8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4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3" presetClass="pat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4.69136E-6 L 0.7691 -4.69136E-6 " pathEditMode="relative" rAng="0" ptsTypes="AA">
                                      <p:cBhvr>
                                        <p:cTn id="33" dur="4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1111E-6 3.7037E-6 L -0.7875 3.7037E-6 " pathEditMode="relative" rAng="0" ptsTypes="AA">
                                      <p:cBhvr>
                                        <p:cTn id="40" dur="5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5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50" dur="300" fill="hold"/>
                                        <p:tgtEl>
                                          <p:spTgt spid="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Scale>
                                      <p:cBhvr>
                                        <p:cTn id="60" dur="300" fill="hold"/>
                                        <p:tgtEl>
                                          <p:spTgt spid="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250" tmFilter="0, 0; .2, .5; .8, .5; 1, 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625" autoRev="1" fill="hold"/>
                                        <p:tgtEl>
                                          <p:spTgt spid="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" presetClass="entr" presetSubtype="1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28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250" tmFilter="0, 0; .2, .5; .8, .5; 1, 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625" autoRev="1" fill="hold"/>
                                        <p:tgtEl>
                                          <p:spTgt spid="1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3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3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3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3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3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3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3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3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3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3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3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3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3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3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3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3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3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3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3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3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3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3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3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29" y="371128"/>
            <a:ext cx="6767587" cy="903623"/>
          </a:xfrm>
          <a:prstGeom prst="rect">
            <a:avLst/>
          </a:prstGeom>
        </p:spPr>
      </p:pic>
      <p:grpSp>
        <p:nvGrpSpPr>
          <p:cNvPr id="3" name="Group 655"/>
          <p:cNvGrpSpPr/>
          <p:nvPr/>
        </p:nvGrpSpPr>
        <p:grpSpPr bwMode="auto">
          <a:xfrm>
            <a:off x="7021206" y="3578049"/>
            <a:ext cx="3079974" cy="3079972"/>
            <a:chOff x="-6056" y="-2208"/>
            <a:chExt cx="2208" cy="2208"/>
          </a:xfrm>
        </p:grpSpPr>
        <p:sp>
          <p:nvSpPr>
            <p:cNvPr id="4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5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6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22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0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4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5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1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2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3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23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4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8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9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5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6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7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7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6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0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1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7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4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5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1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2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3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36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37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38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39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55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3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7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8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4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5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6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6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7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1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2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8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9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0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0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41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49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3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4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0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1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2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42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43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7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8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4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5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6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71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105" descr="星光4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40521" y="4376877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1738" y="769268"/>
            <a:ext cx="6767587" cy="903623"/>
          </a:xfrm>
          <a:prstGeom prst="rect">
            <a:avLst/>
          </a:prstGeom>
        </p:spPr>
      </p:pic>
      <p:sp>
        <p:nvSpPr>
          <p:cNvPr id="74" name="椭圆 73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grpSp>
        <p:nvGrpSpPr>
          <p:cNvPr id="89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90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91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92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108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16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20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21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17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18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9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09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10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14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5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11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12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3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93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94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2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6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7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3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4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5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5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6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0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1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7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8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9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sp>
        <p:nvSpPr>
          <p:cNvPr id="122" name="TextBox 142"/>
          <p:cNvSpPr txBox="1"/>
          <p:nvPr/>
        </p:nvSpPr>
        <p:spPr>
          <a:xfrm>
            <a:off x="5179319" y="799423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节目流程</a:t>
            </a:r>
            <a:endParaRPr lang="zh-CN" altLang="en-US" sz="4000" spc="300" dirty="0"/>
          </a:p>
        </p:txBody>
      </p:sp>
      <p:sp>
        <p:nvSpPr>
          <p:cNvPr id="123" name="矩形 12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TextBox 139"/>
          <p:cNvSpPr txBox="1"/>
          <p:nvPr/>
        </p:nvSpPr>
        <p:spPr>
          <a:xfrm>
            <a:off x="5733610" y="2173010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 b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颁奖典礼</a:t>
            </a:r>
            <a:endParaRPr lang="zh-CN" altLang="en-US" sz="40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5023580" y="2237514"/>
            <a:ext cx="578878" cy="578878"/>
            <a:chOff x="3079665" y="1838927"/>
            <a:chExt cx="702816" cy="702816"/>
          </a:xfrm>
        </p:grpSpPr>
        <p:pic>
          <p:nvPicPr>
            <p:cNvPr id="126" name="Picture 2" descr="D:\迅雷下载\金色徽章\0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665" y="1838927"/>
              <a:ext cx="702816" cy="70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TextBox 146"/>
            <p:cNvSpPr txBox="1"/>
            <p:nvPr/>
          </p:nvSpPr>
          <p:spPr>
            <a:xfrm>
              <a:off x="3237284" y="1950264"/>
              <a:ext cx="416878" cy="485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600" b="1">
                  <a:ln w="11430"/>
                  <a:gradFill>
                    <a:gsLst>
                      <a:gs pos="0">
                        <a:schemeClr val="bg1"/>
                      </a:gs>
                      <a:gs pos="75000">
                        <a:srgbClr val="FFC000"/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00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zh-CN" altLang="en-US" sz="200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8" name="TextBox 147"/>
          <p:cNvSpPr txBox="1"/>
          <p:nvPr/>
        </p:nvSpPr>
        <p:spPr>
          <a:xfrm>
            <a:off x="5733610" y="2950585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 b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才艺汇演</a:t>
            </a:r>
            <a:endParaRPr lang="zh-CN" altLang="en-US" sz="40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5023580" y="3015089"/>
            <a:ext cx="578878" cy="578878"/>
            <a:chOff x="3079665" y="1838927"/>
            <a:chExt cx="702816" cy="702816"/>
          </a:xfrm>
        </p:grpSpPr>
        <p:pic>
          <p:nvPicPr>
            <p:cNvPr id="130" name="Picture 2" descr="D:\迅雷下载\金色徽章\0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665" y="1838927"/>
              <a:ext cx="702816" cy="70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1" name="TextBox 150"/>
            <p:cNvSpPr txBox="1"/>
            <p:nvPr/>
          </p:nvSpPr>
          <p:spPr>
            <a:xfrm>
              <a:off x="3243983" y="1950264"/>
              <a:ext cx="416878" cy="485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sp>
        <p:nvSpPr>
          <p:cNvPr id="132" name="TextBox 151"/>
          <p:cNvSpPr txBox="1"/>
          <p:nvPr/>
        </p:nvSpPr>
        <p:spPr>
          <a:xfrm>
            <a:off x="5733610" y="3728160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 b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获奖感言</a:t>
            </a:r>
            <a:endParaRPr lang="zh-CN" altLang="en-US" sz="40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5023580" y="3792664"/>
            <a:ext cx="578878" cy="578878"/>
            <a:chOff x="3079665" y="1838927"/>
            <a:chExt cx="702816" cy="702816"/>
          </a:xfrm>
        </p:grpSpPr>
        <p:pic>
          <p:nvPicPr>
            <p:cNvPr id="134" name="Picture 2" descr="D:\迅雷下载\金色徽章\0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665" y="1838927"/>
              <a:ext cx="702816" cy="70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5" name="TextBox 154"/>
            <p:cNvSpPr txBox="1"/>
            <p:nvPr/>
          </p:nvSpPr>
          <p:spPr>
            <a:xfrm>
              <a:off x="3243983" y="1950264"/>
              <a:ext cx="416878" cy="485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136" name="TextBox 155"/>
          <p:cNvSpPr txBox="1"/>
          <p:nvPr/>
        </p:nvSpPr>
        <p:spPr>
          <a:xfrm>
            <a:off x="5733610" y="4505734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000" b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自由发挥</a:t>
            </a:r>
            <a:endParaRPr lang="zh-CN" altLang="en-US" sz="40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5023580" y="4570238"/>
            <a:ext cx="578878" cy="578878"/>
            <a:chOff x="3079665" y="1838927"/>
            <a:chExt cx="702816" cy="702816"/>
          </a:xfrm>
        </p:grpSpPr>
        <p:pic>
          <p:nvPicPr>
            <p:cNvPr id="138" name="Picture 2" descr="D:\迅雷下载\金色徽章\0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9665" y="1838927"/>
              <a:ext cx="702816" cy="70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9" name="TextBox 158"/>
            <p:cNvSpPr txBox="1"/>
            <p:nvPr/>
          </p:nvSpPr>
          <p:spPr>
            <a:xfrm>
              <a:off x="3226059" y="1961828"/>
              <a:ext cx="416878" cy="485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25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625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25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625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122" grpId="0"/>
      <p:bldP spid="123" grpId="0" animBg="1"/>
      <p:bldP spid="124" grpId="0"/>
      <p:bldP spid="128" grpId="0"/>
      <p:bldP spid="132" grpId="0"/>
      <p:bldP spid="1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 smtClean="0"/>
              <a:t>颁奖典礼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39"/>
          <p:cNvSpPr txBox="1"/>
          <p:nvPr/>
        </p:nvSpPr>
        <p:spPr>
          <a:xfrm>
            <a:off x="5089551" y="1891117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/>
              <a:t>年度优秀教师</a:t>
            </a:r>
            <a:endParaRPr lang="zh-CN" altLang="en-US" sz="2800" dirty="0"/>
          </a:p>
        </p:txBody>
      </p:sp>
      <p:sp>
        <p:nvSpPr>
          <p:cNvPr id="5" name="TextBox 144"/>
          <p:cNvSpPr txBox="1"/>
          <p:nvPr/>
        </p:nvSpPr>
        <p:spPr>
          <a:xfrm>
            <a:off x="4666358" y="2408851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震撼时刻</a:t>
            </a:r>
            <a:r>
              <a:rPr lang="zh-CN" altLang="en-US" sz="1800" dirty="0" smtClean="0"/>
              <a:t>由马</a:t>
            </a:r>
            <a:r>
              <a:rPr lang="zh-CN" altLang="en-US" sz="1800" dirty="0"/>
              <a:t>副校长</a:t>
            </a:r>
            <a:r>
              <a:rPr lang="zh-CN" altLang="en-US" sz="1800" dirty="0" smtClean="0"/>
              <a:t>来</a:t>
            </a:r>
            <a:r>
              <a:rPr lang="zh-CN" altLang="en-US" sz="1800" dirty="0"/>
              <a:t>揭晓</a:t>
            </a:r>
            <a:endParaRPr lang="zh-CN" altLang="en-US" sz="1800" dirty="0"/>
          </a:p>
        </p:txBody>
      </p:sp>
      <p:pic>
        <p:nvPicPr>
          <p:cNvPr id="6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3616229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5719673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7756216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52"/>
          <p:cNvSpPr txBox="1"/>
          <p:nvPr/>
        </p:nvSpPr>
        <p:spPr>
          <a:xfrm>
            <a:off x="3366773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张某某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53"/>
          <p:cNvSpPr txBox="1"/>
          <p:nvPr/>
        </p:nvSpPr>
        <p:spPr>
          <a:xfrm>
            <a:off x="5430997" y="4503084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54"/>
          <p:cNvSpPr txBox="1"/>
          <p:nvPr/>
        </p:nvSpPr>
        <p:spPr>
          <a:xfrm>
            <a:off x="7519229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郑某某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9" presetClass="entr" presetSubtype="0" ac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8" presetClass="entr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9" grpId="0"/>
      <p:bldP spid="10" grpId="0"/>
      <p:bldP spid="11" grpId="0"/>
      <p:bldP spid="1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 smtClean="0"/>
              <a:t>颁奖典礼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39"/>
          <p:cNvSpPr txBox="1"/>
          <p:nvPr/>
        </p:nvSpPr>
        <p:spPr>
          <a:xfrm>
            <a:off x="4890778" y="1891117"/>
            <a:ext cx="296748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/>
              <a:t>年度模范班主任</a:t>
            </a:r>
            <a:endParaRPr lang="zh-CN" altLang="en-US" sz="2800" dirty="0"/>
          </a:p>
        </p:txBody>
      </p:sp>
      <p:sp>
        <p:nvSpPr>
          <p:cNvPr id="5" name="TextBox 144"/>
          <p:cNvSpPr txBox="1"/>
          <p:nvPr/>
        </p:nvSpPr>
        <p:spPr>
          <a:xfrm>
            <a:off x="4666358" y="2408851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震撼时刻</a:t>
            </a:r>
            <a:r>
              <a:rPr lang="zh-CN" altLang="en-US" sz="1800" dirty="0" smtClean="0"/>
              <a:t>由马</a:t>
            </a:r>
            <a:r>
              <a:rPr lang="zh-CN" altLang="en-US" sz="1800" dirty="0"/>
              <a:t>副校长</a:t>
            </a:r>
            <a:r>
              <a:rPr lang="zh-CN" altLang="en-US" sz="1800" dirty="0" smtClean="0"/>
              <a:t>来</a:t>
            </a:r>
            <a:r>
              <a:rPr lang="zh-CN" altLang="en-US" sz="1800" dirty="0"/>
              <a:t>揭晓</a:t>
            </a:r>
            <a:endParaRPr lang="zh-CN" altLang="en-US" sz="1800" dirty="0"/>
          </a:p>
        </p:txBody>
      </p:sp>
      <p:pic>
        <p:nvPicPr>
          <p:cNvPr id="6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3616229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5719673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7756216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52"/>
          <p:cNvSpPr txBox="1"/>
          <p:nvPr/>
        </p:nvSpPr>
        <p:spPr>
          <a:xfrm>
            <a:off x="3366773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张某某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53"/>
          <p:cNvSpPr txBox="1"/>
          <p:nvPr/>
        </p:nvSpPr>
        <p:spPr>
          <a:xfrm>
            <a:off x="5430997" y="4503084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54"/>
          <p:cNvSpPr txBox="1"/>
          <p:nvPr/>
        </p:nvSpPr>
        <p:spPr>
          <a:xfrm>
            <a:off x="7519229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郑某某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9" presetClass="entr" presetSubtype="0" ac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8" presetClass="entr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9" grpId="0"/>
      <p:bldP spid="10" grpId="0"/>
      <p:bldP spid="11" grpId="0"/>
      <p:bldP spid="1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 smtClean="0"/>
              <a:t>颁奖典礼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39"/>
          <p:cNvSpPr txBox="1"/>
          <p:nvPr/>
        </p:nvSpPr>
        <p:spPr>
          <a:xfrm>
            <a:off x="5089550" y="1891117"/>
            <a:ext cx="256993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/>
              <a:t>年度十佳教师</a:t>
            </a:r>
            <a:endParaRPr lang="zh-CN" altLang="en-US" sz="2800" dirty="0"/>
          </a:p>
        </p:txBody>
      </p:sp>
      <p:sp>
        <p:nvSpPr>
          <p:cNvPr id="5" name="TextBox 144"/>
          <p:cNvSpPr txBox="1"/>
          <p:nvPr/>
        </p:nvSpPr>
        <p:spPr>
          <a:xfrm>
            <a:off x="4666358" y="2408851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震撼时刻</a:t>
            </a:r>
            <a:r>
              <a:rPr lang="zh-CN" altLang="en-US" sz="1800" dirty="0" smtClean="0"/>
              <a:t>由马</a:t>
            </a:r>
            <a:r>
              <a:rPr lang="zh-CN" altLang="en-US" sz="1800" dirty="0"/>
              <a:t>副校长</a:t>
            </a:r>
            <a:r>
              <a:rPr lang="zh-CN" altLang="en-US" sz="1800" dirty="0" smtClean="0"/>
              <a:t>来</a:t>
            </a:r>
            <a:r>
              <a:rPr lang="zh-CN" altLang="en-US" sz="1800" dirty="0"/>
              <a:t>揭晓</a:t>
            </a:r>
            <a:endParaRPr lang="zh-CN" altLang="en-US" sz="1800" dirty="0"/>
          </a:p>
        </p:txBody>
      </p:sp>
      <p:pic>
        <p:nvPicPr>
          <p:cNvPr id="6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3616229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5719673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7756216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52"/>
          <p:cNvSpPr txBox="1"/>
          <p:nvPr/>
        </p:nvSpPr>
        <p:spPr>
          <a:xfrm>
            <a:off x="3366773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张某某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53"/>
          <p:cNvSpPr txBox="1"/>
          <p:nvPr/>
        </p:nvSpPr>
        <p:spPr>
          <a:xfrm>
            <a:off x="5430997" y="4503084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54"/>
          <p:cNvSpPr txBox="1"/>
          <p:nvPr/>
        </p:nvSpPr>
        <p:spPr>
          <a:xfrm>
            <a:off x="7519229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郑某某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9" presetClass="entr" presetSubtype="0" ac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8" presetClass="entr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9" grpId="0"/>
      <p:bldP spid="10" grpId="0"/>
      <p:bldP spid="11" grpId="0"/>
      <p:bldP spid="1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 smtClean="0"/>
              <a:t>颁奖典礼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39"/>
          <p:cNvSpPr txBox="1"/>
          <p:nvPr/>
        </p:nvSpPr>
        <p:spPr>
          <a:xfrm>
            <a:off x="5089551" y="1891117"/>
            <a:ext cx="256993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/>
              <a:t>年度优秀领导</a:t>
            </a:r>
            <a:endParaRPr lang="zh-CN" altLang="en-US" sz="2800" dirty="0"/>
          </a:p>
        </p:txBody>
      </p:sp>
      <p:sp>
        <p:nvSpPr>
          <p:cNvPr id="5" name="TextBox 144"/>
          <p:cNvSpPr txBox="1"/>
          <p:nvPr/>
        </p:nvSpPr>
        <p:spPr>
          <a:xfrm>
            <a:off x="4666358" y="2408851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震撼时刻</a:t>
            </a:r>
            <a:r>
              <a:rPr lang="zh-CN" altLang="en-US" sz="1800" dirty="0" smtClean="0"/>
              <a:t>由马</a:t>
            </a:r>
            <a:r>
              <a:rPr lang="zh-CN" altLang="en-US" sz="1800" dirty="0"/>
              <a:t>副校长</a:t>
            </a:r>
            <a:r>
              <a:rPr lang="zh-CN" altLang="en-US" sz="1800" dirty="0" smtClean="0"/>
              <a:t>来</a:t>
            </a:r>
            <a:r>
              <a:rPr lang="zh-CN" altLang="en-US" sz="1800" dirty="0"/>
              <a:t>揭晓</a:t>
            </a:r>
            <a:endParaRPr lang="zh-CN" altLang="en-US" sz="1800" dirty="0"/>
          </a:p>
        </p:txBody>
      </p:sp>
      <p:pic>
        <p:nvPicPr>
          <p:cNvPr id="6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3616229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5719673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Administrator\桌面\评优照片\最佳管理\李娅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7" t="38349" r="27854" b="30825"/>
          <a:stretch>
            <a:fillRect/>
          </a:stretch>
        </p:blipFill>
        <p:spPr bwMode="auto">
          <a:xfrm>
            <a:off x="7756216" y="2939555"/>
            <a:ext cx="1114555" cy="1500527"/>
          </a:xfrm>
          <a:prstGeom prst="rect">
            <a:avLst/>
          </a:prstGeom>
          <a:noFill/>
          <a:ln w="12700">
            <a:solidFill>
              <a:srgbClr val="CC99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52"/>
          <p:cNvSpPr txBox="1"/>
          <p:nvPr/>
        </p:nvSpPr>
        <p:spPr>
          <a:xfrm>
            <a:off x="3366773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张某某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53"/>
          <p:cNvSpPr txBox="1"/>
          <p:nvPr/>
        </p:nvSpPr>
        <p:spPr>
          <a:xfrm>
            <a:off x="5430997" y="4503084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54"/>
          <p:cNvSpPr txBox="1"/>
          <p:nvPr/>
        </p:nvSpPr>
        <p:spPr>
          <a:xfrm>
            <a:off x="7519229" y="4469690"/>
            <a:ext cx="1639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n w="3175" cap="sq">
                  <a:noFill/>
                  <a:prstDash val="solid"/>
                  <a:beve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郑某某</a:t>
            </a:r>
            <a:endParaRPr lang="zh-CN" altLang="en-US" b="1" dirty="0">
              <a:ln w="3175" cap="sq">
                <a:noFill/>
                <a:prstDash val="solid"/>
                <a:bevel/>
              </a:ln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9" presetClass="entr" presetSubtype="0" ac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8" presetClass="entr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9" grpId="0"/>
      <p:bldP spid="10" grpId="0"/>
      <p:bldP spid="11" grpId="0"/>
      <p:bldP spid="1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才艺表演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14" name="TextBox 140"/>
          <p:cNvSpPr txBox="1"/>
          <p:nvPr/>
        </p:nvSpPr>
        <p:spPr>
          <a:xfrm>
            <a:off x="3295791" y="2720972"/>
            <a:ext cx="6157455" cy="1966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b="1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歌曲：</a:t>
            </a:r>
            <a:r>
              <a:rPr lang="en-US" altLang="zh-CN" sz="36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《</a:t>
            </a:r>
            <a:r>
              <a:rPr lang="zh-CN" altLang="en-US" sz="36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相亲相爱</a:t>
            </a:r>
            <a:r>
              <a:rPr lang="en-US" altLang="zh-CN" sz="36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》</a:t>
            </a:r>
            <a:endParaRPr lang="en-US" altLang="zh-CN" sz="36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演唱：张某某   严某某</a:t>
            </a:r>
            <a:endParaRPr lang="en-US" altLang="zh-CN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伴舞：张某某  李某某  黄某某  冯某某</a:t>
            </a:r>
            <a:endParaRPr lang="zh-CN" altLang="en-US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才艺表演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14" name="TextBox 140"/>
          <p:cNvSpPr txBox="1"/>
          <p:nvPr/>
        </p:nvSpPr>
        <p:spPr>
          <a:xfrm>
            <a:off x="3295791" y="2720972"/>
            <a:ext cx="6157455" cy="2150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b="1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舞蹈：</a:t>
            </a:r>
            <a:r>
              <a:rPr lang="en-US" altLang="zh-CN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《</a:t>
            </a:r>
            <a:r>
              <a:rPr lang="zh-CN" altLang="en-US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广场恰恰舞</a:t>
            </a:r>
            <a:r>
              <a:rPr lang="en-US" altLang="zh-CN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》</a:t>
            </a:r>
            <a:endParaRPr lang="en-US" altLang="zh-CN" sz="44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原创：原创编舞工作室</a:t>
            </a:r>
            <a:endParaRPr lang="zh-CN" altLang="en-US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伴舞：张某某  李某某  黄某某  冯某某</a:t>
            </a:r>
            <a:endParaRPr lang="zh-CN" altLang="en-US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才艺表演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14" name="TextBox 140"/>
          <p:cNvSpPr txBox="1"/>
          <p:nvPr/>
        </p:nvSpPr>
        <p:spPr>
          <a:xfrm>
            <a:off x="3295791" y="2720972"/>
            <a:ext cx="615745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b="1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歌曲：</a:t>
            </a:r>
            <a:r>
              <a:rPr lang="en-US" altLang="zh-CN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《</a:t>
            </a:r>
            <a:r>
              <a:rPr lang="zh-CN" altLang="en-US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相信</a:t>
            </a:r>
            <a:r>
              <a:rPr lang="en-US" altLang="zh-CN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》</a:t>
            </a:r>
            <a:endParaRPr lang="en-US" altLang="zh-CN" sz="44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演唱：张某某   严某某</a:t>
            </a:r>
            <a:endParaRPr lang="en-US" altLang="zh-CN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伴舞：张某某  李某某  黄某某  冯某某</a:t>
            </a:r>
            <a:endParaRPr lang="zh-CN" altLang="en-US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才艺表演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14" name="TextBox 140"/>
          <p:cNvSpPr txBox="1"/>
          <p:nvPr/>
        </p:nvSpPr>
        <p:spPr>
          <a:xfrm>
            <a:off x="3295791" y="2720972"/>
            <a:ext cx="615745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b="1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小品：</a:t>
            </a:r>
            <a:r>
              <a:rPr lang="en-US" altLang="zh-CN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《</a:t>
            </a:r>
            <a:r>
              <a:rPr lang="zh-CN" altLang="en-US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这是什么事</a:t>
            </a:r>
            <a:r>
              <a:rPr lang="en-US" altLang="zh-CN" sz="4400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》</a:t>
            </a:r>
            <a:endParaRPr lang="en-US" altLang="zh-CN" sz="4400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演唱：张某某   严某某</a:t>
            </a:r>
            <a:endParaRPr lang="en-US" altLang="zh-CN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伴舞：张某某  李某某  黄某某  冯某某</a:t>
            </a:r>
            <a:endParaRPr lang="zh-CN" altLang="en-US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获奖感言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6246095" y="-2041898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15" name="TextBox 139"/>
          <p:cNvSpPr txBox="1"/>
          <p:nvPr/>
        </p:nvSpPr>
        <p:spPr>
          <a:xfrm>
            <a:off x="3874879" y="2514303"/>
            <a:ext cx="44422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b="1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获奖感言</a:t>
            </a:r>
            <a:endParaRPr lang="zh-CN" altLang="en-US" sz="8000" b="1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41"/>
          <p:cNvSpPr txBox="1"/>
          <p:nvPr/>
        </p:nvSpPr>
        <p:spPr>
          <a:xfrm>
            <a:off x="3832207" y="3860186"/>
            <a:ext cx="5870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下面由李某某发表获奖感言 </a:t>
            </a:r>
            <a:r>
              <a:rPr lang="en-US" altLang="zh-CN" sz="2800" b="1" spc="300" dirty="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800" b="1" spc="300" dirty="0">
              <a:ln w="11430"/>
              <a:gradFill>
                <a:gsLst>
                  <a:gs pos="0">
                    <a:schemeClr val="bg1"/>
                  </a:gs>
                  <a:gs pos="75000">
                    <a:srgbClr val="FFC000"/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9" presetClass="entr" presetSubtype="0" accel="10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xit" presetSubtype="1" fill="hold" grpId="1" nodeType="withEffect">
                                  <p:stCondLst>
                                    <p:cond delay="7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1" fill="hold" grpId="1" nodeType="withEffect">
                                  <p:stCondLst>
                                    <p:cond delay="7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15" grpId="0"/>
      <p:bldP spid="115" grpId="1"/>
      <p:bldP spid="116" grpId="0"/>
      <p:bldP spid="11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幸运抽奖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8773517" y="-2230101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pic>
        <p:nvPicPr>
          <p:cNvPr id="114" name="图片 11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29" y="371128"/>
            <a:ext cx="6767587" cy="903623"/>
          </a:xfrm>
          <a:prstGeom prst="rect">
            <a:avLst/>
          </a:prstGeom>
        </p:spPr>
      </p:pic>
      <p:pic>
        <p:nvPicPr>
          <p:cNvPr id="154" name="图片 15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1738" y="769268"/>
            <a:ext cx="6767587" cy="903623"/>
          </a:xfrm>
          <a:prstGeom prst="rect">
            <a:avLst/>
          </a:prstGeom>
        </p:spPr>
      </p:pic>
      <p:sp>
        <p:nvSpPr>
          <p:cNvPr id="155" name="椭圆 154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7" name="椭圆 156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8" name="椭圆 157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9" name="椭圆 158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0" name="椭圆 159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1" name="椭圆 160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2" name="椭圆 161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4" name="椭圆 163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5" name="椭圆 164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6" name="椭圆 165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9" name="椭圆 168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grpSp>
        <p:nvGrpSpPr>
          <p:cNvPr id="170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171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72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73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189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7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01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2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8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9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0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90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1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5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6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2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3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4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74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5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83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7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8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84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5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6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76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77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1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2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78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79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0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sp>
        <p:nvSpPr>
          <p:cNvPr id="238" name="TextBox 139"/>
          <p:cNvSpPr txBox="1"/>
          <p:nvPr/>
        </p:nvSpPr>
        <p:spPr>
          <a:xfrm>
            <a:off x="5288323" y="1891117"/>
            <a:ext cx="2172391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 smtClean="0"/>
              <a:t>幸运特等奖</a:t>
            </a:r>
            <a:endParaRPr lang="zh-CN" altLang="en-US" sz="2800" dirty="0" smtClean="0"/>
          </a:p>
        </p:txBody>
      </p:sp>
      <p:sp>
        <p:nvSpPr>
          <p:cNvPr id="239" name="TextBox 144"/>
          <p:cNvSpPr txBox="1"/>
          <p:nvPr/>
        </p:nvSpPr>
        <p:spPr>
          <a:xfrm>
            <a:off x="4801010" y="2408851"/>
            <a:ext cx="314701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震撼时刻</a:t>
            </a:r>
            <a:r>
              <a:rPr lang="zh-CN" altLang="en-US" sz="1800" dirty="0" smtClean="0"/>
              <a:t>由</a:t>
            </a:r>
            <a:r>
              <a:rPr lang="zh-CN" altLang="en-US" sz="1800" dirty="0"/>
              <a:t>王主任</a:t>
            </a:r>
            <a:r>
              <a:rPr lang="zh-CN" altLang="en-US" sz="1800" dirty="0" smtClean="0"/>
              <a:t>来</a:t>
            </a:r>
            <a:r>
              <a:rPr lang="zh-CN" altLang="en-US" sz="1800" dirty="0"/>
              <a:t>揭晓</a:t>
            </a:r>
            <a:endParaRPr lang="zh-CN" altLang="en-US" sz="1800" dirty="0"/>
          </a:p>
        </p:txBody>
      </p:sp>
      <p:pic>
        <p:nvPicPr>
          <p:cNvPr id="240" name="图片 239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6486" y="1996656"/>
            <a:ext cx="6767587" cy="903623"/>
          </a:xfrm>
          <a:prstGeom prst="rect">
            <a:avLst/>
          </a:prstGeom>
        </p:spPr>
      </p:pic>
      <p:pic>
        <p:nvPicPr>
          <p:cNvPr id="241" name="Picture 5" descr="C:\Documents and Settings\Administrator\桌面\奖（立体字）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711" y="3162214"/>
            <a:ext cx="1616579" cy="15287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图片 241" descr="new尘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674" y="3320754"/>
            <a:ext cx="3992653" cy="220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" name="图片 242" descr="1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724" y="1556794"/>
            <a:ext cx="4841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" name="图片 24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" name="图片 24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" name="图片 24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" name="图片 24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8" name="图片 24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" name="图片 24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" name="图片 24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" name="图片 25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2" name="图片 25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3" name="图片 25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" name="图片 25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5" name="图片 25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" name="图片 25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7" name="图片 25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8" name="图片 25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" name="图片 25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" name="图片 25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1" name="图片 26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" name="图片 26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" name="图片 26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图片 26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" name="图片 26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图片 26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" name="图片 26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" name="图片 26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9" name="图片 26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0" name="图片 26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1" name="图片 27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" name="图片 27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3" name="图片 27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图片 27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图片 27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图片 27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图片 27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" name="图片 27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9" name="图片 27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0" name="图片 27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" name="图片 28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2" name="图片 28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3" name="图片 28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" name="图片 28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5" name="图片 28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" name="图片 28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" name="图片 28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8" name="图片 28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" name="图片 28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0" name="图片 28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1" name="图片 29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" name="图片 29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" name="图片 29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4" name="图片 29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5" name="图片 29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" name="图片 29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9" presetClass="entr" presetSubtype="0" ac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58" presetClass="entr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0 -1.03356 L 0 -3.7037E-6 " pathEditMode="relative" rAng="0" ptsTypes="AA">
                                      <p:cBhvr>
                                        <p:cTn id="149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66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Scale>
                                      <p:cBhvr>
                                        <p:cTn id="156" dur="1500" fill="hold"/>
                                        <p:tgtEl>
                                          <p:spTgt spid="242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117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2031 0.83263 " pathEditMode="relative" rAng="0" ptsTypes="AA">
                                      <p:cBhvr>
                                        <p:cTn id="323" dur="3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41620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25" dur="6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7" dur="6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2252 0.82199 " pathEditMode="relative" rAng="0" ptsTypes="AA">
                                      <p:cBhvr>
                                        <p:cTn id="330" dur="3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4108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6198 0.83263 " pathEditMode="relative" rAng="0" ptsTypes="AA">
                                      <p:cBhvr>
                                        <p:cTn id="332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9" y="41620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accel="50000" decel="50000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18451 0.83263 " pathEditMode="relative" rAng="0" ptsTypes="AA">
                                      <p:cBhvr>
                                        <p:cTn id="334" dur="3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41620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9114 0.84305 " pathEditMode="relative" rAng="0" ptsTypes="AA">
                                      <p:cBhvr>
                                        <p:cTn id="336" dur="3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42153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069 0.83263 " pathEditMode="relative" rAng="0" ptsTypes="AA">
                                      <p:cBhvr>
                                        <p:cTn id="338" dur="3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41620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3607 0.83263 " pathEditMode="relative" rAng="0" ptsTypes="AA">
                                      <p:cBhvr>
                                        <p:cTn id="340" dur="3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41620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22396 0.88379 " pathEditMode="relative" rAng="0" ptsTypes="AA">
                                      <p:cBhvr>
                                        <p:cTn id="342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44190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0326 0.84305 " pathEditMode="relative" rAng="0" ptsTypes="AA">
                                      <p:cBhvr>
                                        <p:cTn id="344" dur="3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42153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1914 0.84305 " pathEditMode="relative" rAng="0" ptsTypes="AA">
                                      <p:cBhvr>
                                        <p:cTn id="346" dur="3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42153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7435 0.84305 " pathEditMode="relative" rAng="0" ptsTypes="AA">
                                      <p:cBhvr>
                                        <p:cTn id="348" dur="3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42153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4388 0.82199 " pathEditMode="relative" rAng="0" ptsTypes="AA">
                                      <p:cBhvr>
                                        <p:cTn id="350" dur="3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" y="41088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22383 0.84305 " pathEditMode="relative" rAng="0" ptsTypes="AA">
                                      <p:cBhvr>
                                        <p:cTn id="35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5" y="42153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10573 0.82199 " pathEditMode="relative" rAng="0" ptsTypes="AA">
                                      <p:cBhvr>
                                        <p:cTn id="354" dur="3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41088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6758 0.8324 " pathEditMode="relative" rAng="0" ptsTypes="AA">
                                      <p:cBhvr>
                                        <p:cTn id="356" dur="3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5" y="41620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58" dur="3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53" presetClass="exit" presetSubtype="16" repeatCount="indefinite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60" dur="6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6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2" dur="6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0" presetClass="path" presetSubtype="0" repeatCount="indefinite" accel="50000" decel="50000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65" dur="3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53" presetClass="exit" presetSubtype="16" repeatCount="indefinite" fill="hold" nodeType="withEffect">
                                  <p:stCondLst>
                                    <p:cond delay="2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67" dur="51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1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51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50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72" dur="3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53" presetClass="exit" presetSubtype="16" repeatCount="indefinite" fill="hold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74" dur="57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7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7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56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79" dur="3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81" dur="54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4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3" dur="54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53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86" dur="3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88" dur="6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6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0" dur="6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211 0.84305 " pathEditMode="relative" rAng="0" ptsTypes="AA">
                                      <p:cBhvr>
                                        <p:cTn id="393" dur="3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2153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53" presetClass="exit" presetSubtype="16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95" dur="53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3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7448 0.83263 " pathEditMode="relative" rAng="0" ptsTypes="AA">
                                      <p:cBhvr>
                                        <p:cTn id="400" dur="3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41620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53" presetClass="exit" presetSubtype="16" repeatCount="indefinite" fill="hold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02" dur="3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3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4" dur="3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6732 0.84305 " pathEditMode="relative" rAng="0" ptsTypes="AA">
                                      <p:cBhvr>
                                        <p:cTn id="407" dur="3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2" y="42153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09" dur="47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47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1" dur="47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6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556 0.83263 " pathEditMode="relative" rAng="0" ptsTypes="AA">
                                      <p:cBhvr>
                                        <p:cTn id="414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3" y="4162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53" presetClass="exit" presetSubtype="16" repeatCount="indefinite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16" dur="44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44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8" dur="44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3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5091 0.83796 " pathEditMode="relative" rAng="0" ptsTypes="AA">
                                      <p:cBhvr>
                                        <p:cTn id="421" dur="3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41898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23" dur="46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46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5" dur="46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1927 0.84305 " pathEditMode="relative" rAng="0" ptsTypes="AA">
                                      <p:cBhvr>
                                        <p:cTn id="428" dur="3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" y="42153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53" presetClass="exit" presetSubtype="16" repeatCount="indefinite" fill="hold" nodeType="withEffect">
                                  <p:stCondLst>
                                    <p:cond delay="2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30" dur="47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47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2" dur="47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6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6888 0.84305 " pathEditMode="relative" rAng="0" ptsTypes="AA">
                                      <p:cBhvr>
                                        <p:cTn id="435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42153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37" dur="46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46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9" dur="46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503 0.87338 " pathEditMode="relative" rAng="0" ptsTypes="AA">
                                      <p:cBhvr>
                                        <p:cTn id="442" dur="3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43657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53" presetClass="exit" presetSubtype="16" repeatCount="indefinite" fill="hold" nodeType="withEffect">
                                  <p:stCondLst>
                                    <p:cond delay="19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44" dur="56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6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6" dur="56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0365 0.83263 " pathEditMode="relative" rAng="0" ptsTypes="AA">
                                      <p:cBhvr>
                                        <p:cTn id="449" dur="3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41620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53" presetClass="exit" presetSubtype="16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51" dur="49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49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3" dur="49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8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2409 0.84305 " pathEditMode="relative" rAng="0" ptsTypes="AA">
                                      <p:cBhvr>
                                        <p:cTn id="456" dur="3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42153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53" presetClass="exit" presetSubtype="16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58" dur="59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59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0" dur="59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211 0.84305 " pathEditMode="relative" rAng="0" ptsTypes="AA">
                                      <p:cBhvr>
                                        <p:cTn id="463" dur="3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2153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65" dur="38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38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7" dur="38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37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8477 0.89421 " pathEditMode="relative" rAng="0" ptsTypes="AA">
                                      <p:cBhvr>
                                        <p:cTn id="470" dur="3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2" y="44699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72" dur="3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3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4" dur="3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7696 0.84305 " pathEditMode="relative" rAng="0" ptsTypes="AA">
                                      <p:cBhvr>
                                        <p:cTn id="477" dur="3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42153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79" dur="49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49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1" dur="49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8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0" presetClass="path" presetSubtype="0" repeatCount="indefinite" accel="50000" decel="50000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776 0.84305 " pathEditMode="relative" rAng="0" ptsTypes="AA">
                                      <p:cBhvr>
                                        <p:cTn id="484" dur="3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80" y="42153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53" presetClass="exit" presetSubtype="16" repeatCount="indefinite" fill="hold" nodeType="withEffect">
                                  <p:stCondLst>
                                    <p:cond delay="2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86" dur="42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42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8" dur="42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1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0834 0.8537 " pathEditMode="relative" rAng="0" ptsTypes="AA">
                                      <p:cBhvr>
                                        <p:cTn id="491" dur="3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42685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2175 0.83263 " pathEditMode="relative" rAng="0" ptsTypes="AA">
                                      <p:cBhvr>
                                        <p:cTn id="493" dur="3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" y="41620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9805 0.84305 " pathEditMode="relative" rAng="0" ptsTypes="AA">
                                      <p:cBhvr>
                                        <p:cTn id="495" dur="3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42153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4362 0.82222 " pathEditMode="relative" rAng="0" ptsTypes="AA">
                                      <p:cBhvr>
                                        <p:cTn id="497" dur="3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41111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0" presetClass="path" presetSubtype="0" repeatCount="indefinite" accel="50000" decel="50000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0612 0.90601 " pathEditMode="relative" rAng="0" ptsTypes="AA">
                                      <p:cBhvr>
                                        <p:cTn id="499" dur="3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45301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53" presetClass="exit" presetSubtype="16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01" dur="61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61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3" dur="61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60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2722 0.91666 " pathEditMode="relative" rAng="0" ptsTypes="AA">
                                      <p:cBhvr>
                                        <p:cTn id="506" dur="3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45833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0" presetClass="path" presetSubtype="0" repeatCount="indefinite" accel="50000" decel="50000" fill="hold" nodeType="withEffect">
                                  <p:stCondLst>
                                    <p:cond delay="1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992 0.91666 " pathEditMode="relative" rAng="0" ptsTypes="AA">
                                      <p:cBhvr>
                                        <p:cTn id="508" dur="3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" y="45833"/>
                                    </p:animMotion>
                                  </p:childTnLst>
                                </p:cTn>
                              </p:par>
                              <p:par>
                                <p:cTn id="509" presetID="0" presetClass="path" presetSubtype="0" repeatCount="indefinite" accel="50000" decel="50000" fill="hold" nodeType="withEffect">
                                  <p:stCondLst>
                                    <p:cond delay="2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5377 0.88495 " pathEditMode="relative" rAng="0" ptsTypes="AA">
                                      <p:cBhvr>
                                        <p:cTn id="510" dur="3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44236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9323 0.87453 " pathEditMode="relative" rAng="0" ptsTypes="AA">
                                      <p:cBhvr>
                                        <p:cTn id="512" dur="3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43727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3021 0.88495 " pathEditMode="relative" rAng="0" ptsTypes="AA">
                                      <p:cBhvr>
                                        <p:cTn id="514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44236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0664 0.87453 " pathEditMode="relative" rAng="0" ptsTypes="AA">
                                      <p:cBhvr>
                                        <p:cTn id="516" dur="3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43727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75 0.88495 " pathEditMode="relative" rAng="0" ptsTypes="AA">
                                      <p:cBhvr>
                                        <p:cTn id="518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44236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4362 0.8956 " pathEditMode="relative" rAng="0" ptsTypes="AA">
                                      <p:cBhvr>
                                        <p:cTn id="520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44769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1159 0.8956 " pathEditMode="relative" rAng="0" ptsTypes="AA">
                                      <p:cBhvr>
                                        <p:cTn id="522" dur="3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44769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24049 0.86296 " pathEditMode="relative" rAng="0" ptsTypes="AA">
                                      <p:cBhvr>
                                        <p:cTn id="524" dur="3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43148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2409 0.88495 " pathEditMode="relative" rAng="0" ptsTypes="AA">
                                      <p:cBhvr>
                                        <p:cTn id="526" dur="3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44236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2969 0.90601 " pathEditMode="relative" rAng="0" ptsTypes="AA">
                                      <p:cBhvr>
                                        <p:cTn id="528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45301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6107 0.90601 " pathEditMode="relative" rAng="0" ptsTypes="AA">
                                      <p:cBhvr>
                                        <p:cTn id="530" dur="3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47" y="45301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6667 0.90601 " pathEditMode="relative" rAng="0" ptsTypes="AA">
                                      <p:cBhvr>
                                        <p:cTn id="532" dur="3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45301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53" presetClass="exit" presetSubtype="16" repeatCount="indefinite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34" dur="46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46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6" dur="46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39" dur="42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42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1" dur="4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41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44" dur="4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4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6" dur="4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53" presetClass="exit" presetSubtype="16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49" dur="4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4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1" dur="4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53" presetClass="exit" presetSubtype="16" repeatCount="indefinite" fill="hold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54" dur="30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30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6" dur="3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53" presetClass="exit" presetSubtype="16" repeatCount="indefinite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59" dur="43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43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1" dur="43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53" presetClass="exit" presetSubtype="16" repeatCount="indefinite" fill="hold" nodeType="withEffect">
                                  <p:stCondLst>
                                    <p:cond delay="3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64" dur="3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3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6" dur="3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69" dur="3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3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1" dur="3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74" dur="3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3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6" dur="3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53" presetClass="exit" presetSubtype="16" repeatCount="indefinite" fill="hold" nodeType="withEffect">
                                  <p:stCondLst>
                                    <p:cond delay="4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79" dur="3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3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1" dur="3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84" dur="3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3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6" dur="3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89" dur="3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3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1" dur="3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94" dur="3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3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6" dur="3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53" presetClass="exit" presetSubtype="16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99" dur="3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3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1" dur="3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53" presetClass="exit" presetSubtype="16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04" dur="4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4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6" dur="4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53" presetClass="exit" presetSubtype="16" repeatCount="indefinite" fill="hold" nodeType="withEffect">
                                  <p:stCondLst>
                                    <p:cond delay="2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09" dur="43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43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1" dur="4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53" presetClass="exit" presetSubtype="16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14" dur="39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39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6" dur="39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38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53" presetClass="exit" presetSubtype="16" repeatCount="indefinite" fill="hold" nodeType="withEffect">
                                  <p:stCondLst>
                                    <p:cond delay="4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19" dur="3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3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1" dur="3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24" dur="3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3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6" dur="3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53" presetClass="exit" presetSubtype="16" repeatCount="indefinite" fill="hold" nodeType="withEffect">
                                  <p:stCondLst>
                                    <p:cond delay="4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29" dur="3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3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1" dur="3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34" dur="3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3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6" dur="3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53" presetClass="exit" presetSubtype="16" repeatCount="indefinite" fill="hold" nodeType="withEffect">
                                  <p:stCondLst>
                                    <p:cond delay="4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39" dur="3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3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1" dur="3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44" dur="3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3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6" dur="3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53" presetClass="exit" presetSubtype="16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49" dur="3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" dur="3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1" dur="3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54" dur="3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" dur="3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6" dur="3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59" dur="3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3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1" dur="3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64" dur="3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3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6" dur="3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53" presetClass="exit" presetSubtype="16" repeatCount="indefinite" fill="hold" nodeType="withEffect">
                                  <p:stCondLst>
                                    <p:cond delay="3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69" dur="3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" dur="3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1" dur="3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53" presetClass="exit" presetSubtype="16" repeatCount="indefinite" fill="hold" nodeType="withEffect">
                                  <p:stCondLst>
                                    <p:cond delay="4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74" dur="3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" dur="3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6" dur="3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53" presetClass="exit" presetSubtype="16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79" dur="3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3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1" dur="3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53" presetClass="exit" presetSubtype="16" repeatCount="indefinite" fill="hold" nodeType="withEffect">
                                  <p:stCondLst>
                                    <p:cond delay="3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84" dur="3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3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6" dur="3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53" presetClass="exit" presetSubtype="16" repeatCount="indefinite" fill="hold" nodeType="withEffect">
                                  <p:stCondLst>
                                    <p:cond delay="3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89" dur="3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3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1" dur="3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238" grpId="0"/>
      <p:bldP spid="2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幸运抽奖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8773517" y="-2230101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pic>
        <p:nvPicPr>
          <p:cNvPr id="114" name="图片 11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29" y="371128"/>
            <a:ext cx="6767587" cy="903623"/>
          </a:xfrm>
          <a:prstGeom prst="rect">
            <a:avLst/>
          </a:prstGeom>
        </p:spPr>
      </p:pic>
      <p:pic>
        <p:nvPicPr>
          <p:cNvPr id="154" name="图片 15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1738" y="769268"/>
            <a:ext cx="6767587" cy="903623"/>
          </a:xfrm>
          <a:prstGeom prst="rect">
            <a:avLst/>
          </a:prstGeom>
        </p:spPr>
      </p:pic>
      <p:sp>
        <p:nvSpPr>
          <p:cNvPr id="155" name="椭圆 154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7" name="椭圆 156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8" name="椭圆 157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9" name="椭圆 158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0" name="椭圆 159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1" name="椭圆 160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2" name="椭圆 161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4" name="椭圆 163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5" name="椭圆 164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6" name="椭圆 165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9" name="椭圆 168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grpSp>
        <p:nvGrpSpPr>
          <p:cNvPr id="170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171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72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73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189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7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01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2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8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9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0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90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1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5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6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2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3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4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74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5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83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7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8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84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5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6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76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77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1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2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78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79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0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sp>
        <p:nvSpPr>
          <p:cNvPr id="238" name="TextBox 139"/>
          <p:cNvSpPr txBox="1"/>
          <p:nvPr/>
        </p:nvSpPr>
        <p:spPr>
          <a:xfrm>
            <a:off x="5288323" y="1891117"/>
            <a:ext cx="2172391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/>
              <a:t>幸运一等奖</a:t>
            </a:r>
            <a:endParaRPr lang="zh-CN" altLang="en-US" sz="2800" dirty="0"/>
          </a:p>
        </p:txBody>
      </p:sp>
      <p:sp>
        <p:nvSpPr>
          <p:cNvPr id="239" name="TextBox 144"/>
          <p:cNvSpPr txBox="1"/>
          <p:nvPr/>
        </p:nvSpPr>
        <p:spPr>
          <a:xfrm>
            <a:off x="4801010" y="2408851"/>
            <a:ext cx="314701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震撼时刻</a:t>
            </a:r>
            <a:r>
              <a:rPr lang="zh-CN" altLang="en-US" sz="1800" dirty="0" smtClean="0"/>
              <a:t>由</a:t>
            </a:r>
            <a:r>
              <a:rPr lang="zh-CN" altLang="en-US" sz="1800" dirty="0"/>
              <a:t>王主任</a:t>
            </a:r>
            <a:r>
              <a:rPr lang="zh-CN" altLang="en-US" sz="1800" dirty="0" smtClean="0"/>
              <a:t>来</a:t>
            </a:r>
            <a:r>
              <a:rPr lang="zh-CN" altLang="en-US" sz="1800" dirty="0"/>
              <a:t>揭晓</a:t>
            </a:r>
            <a:endParaRPr lang="zh-CN" altLang="en-US" sz="1800" dirty="0"/>
          </a:p>
        </p:txBody>
      </p:sp>
      <p:pic>
        <p:nvPicPr>
          <p:cNvPr id="240" name="图片 239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6486" y="1996656"/>
            <a:ext cx="6767587" cy="903623"/>
          </a:xfrm>
          <a:prstGeom prst="rect">
            <a:avLst/>
          </a:prstGeom>
        </p:spPr>
      </p:pic>
      <p:pic>
        <p:nvPicPr>
          <p:cNvPr id="241" name="Picture 5" descr="C:\Documents and Settings\Administrator\桌面\奖（立体字）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711" y="3162214"/>
            <a:ext cx="1616579" cy="15287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图片 241" descr="new尘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674" y="3320754"/>
            <a:ext cx="3992653" cy="220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" name="图片 242" descr="1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724" y="1556794"/>
            <a:ext cx="4841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" name="图片 24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" name="图片 24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" name="图片 24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" name="图片 24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8" name="图片 24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" name="图片 24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" name="图片 24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" name="图片 25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2" name="图片 25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3" name="图片 25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" name="图片 25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5" name="图片 25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" name="图片 25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7" name="图片 25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8" name="图片 25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" name="图片 25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" name="图片 25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1" name="图片 26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" name="图片 26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" name="图片 26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图片 26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" name="图片 26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图片 26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" name="图片 26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" name="图片 26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9" name="图片 26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0" name="图片 26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1" name="图片 27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" name="图片 27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3" name="图片 27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图片 27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图片 27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图片 27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图片 27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" name="图片 27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9" name="图片 27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0" name="图片 27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" name="图片 28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2" name="图片 28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3" name="图片 28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" name="图片 28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5" name="图片 28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" name="图片 28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" name="图片 28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8" name="图片 28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" name="图片 28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0" name="图片 28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1" name="图片 29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" name="图片 29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" name="图片 29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4" name="图片 29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5" name="图片 29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" name="图片 29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9" presetClass="entr" presetSubtype="0" ac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58" presetClass="entr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0 -1.03356 L 0 -3.7037E-6 " pathEditMode="relative" rAng="0" ptsTypes="AA">
                                      <p:cBhvr>
                                        <p:cTn id="149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66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Scale>
                                      <p:cBhvr>
                                        <p:cTn id="156" dur="1500" fill="hold"/>
                                        <p:tgtEl>
                                          <p:spTgt spid="242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117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2031 0.83263 " pathEditMode="relative" rAng="0" ptsTypes="AA">
                                      <p:cBhvr>
                                        <p:cTn id="323" dur="3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41620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25" dur="6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7" dur="6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2252 0.82199 " pathEditMode="relative" rAng="0" ptsTypes="AA">
                                      <p:cBhvr>
                                        <p:cTn id="330" dur="3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4108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6198 0.83263 " pathEditMode="relative" rAng="0" ptsTypes="AA">
                                      <p:cBhvr>
                                        <p:cTn id="332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9" y="41620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accel="50000" decel="50000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18451 0.83263 " pathEditMode="relative" rAng="0" ptsTypes="AA">
                                      <p:cBhvr>
                                        <p:cTn id="334" dur="3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41620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9114 0.84305 " pathEditMode="relative" rAng="0" ptsTypes="AA">
                                      <p:cBhvr>
                                        <p:cTn id="336" dur="3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42153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069 0.83263 " pathEditMode="relative" rAng="0" ptsTypes="AA">
                                      <p:cBhvr>
                                        <p:cTn id="338" dur="3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41620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3607 0.83263 " pathEditMode="relative" rAng="0" ptsTypes="AA">
                                      <p:cBhvr>
                                        <p:cTn id="340" dur="3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41620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22396 0.88379 " pathEditMode="relative" rAng="0" ptsTypes="AA">
                                      <p:cBhvr>
                                        <p:cTn id="342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44190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0326 0.84305 " pathEditMode="relative" rAng="0" ptsTypes="AA">
                                      <p:cBhvr>
                                        <p:cTn id="344" dur="3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42153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1914 0.84305 " pathEditMode="relative" rAng="0" ptsTypes="AA">
                                      <p:cBhvr>
                                        <p:cTn id="346" dur="3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42153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7435 0.84305 " pathEditMode="relative" rAng="0" ptsTypes="AA">
                                      <p:cBhvr>
                                        <p:cTn id="348" dur="3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42153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4388 0.82199 " pathEditMode="relative" rAng="0" ptsTypes="AA">
                                      <p:cBhvr>
                                        <p:cTn id="350" dur="3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" y="41088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22383 0.84305 " pathEditMode="relative" rAng="0" ptsTypes="AA">
                                      <p:cBhvr>
                                        <p:cTn id="35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5" y="42153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10573 0.82199 " pathEditMode="relative" rAng="0" ptsTypes="AA">
                                      <p:cBhvr>
                                        <p:cTn id="354" dur="3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41088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6758 0.8324 " pathEditMode="relative" rAng="0" ptsTypes="AA">
                                      <p:cBhvr>
                                        <p:cTn id="356" dur="3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5" y="41620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58" dur="3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53" presetClass="exit" presetSubtype="16" repeatCount="indefinite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60" dur="6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6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2" dur="6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0" presetClass="path" presetSubtype="0" repeatCount="indefinite" accel="50000" decel="50000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65" dur="3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53" presetClass="exit" presetSubtype="16" repeatCount="indefinite" fill="hold" nodeType="withEffect">
                                  <p:stCondLst>
                                    <p:cond delay="2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67" dur="51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1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51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50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72" dur="3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53" presetClass="exit" presetSubtype="16" repeatCount="indefinite" fill="hold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74" dur="57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7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7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56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79" dur="3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81" dur="54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4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3" dur="54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53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86" dur="3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88" dur="6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6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0" dur="6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211 0.84305 " pathEditMode="relative" rAng="0" ptsTypes="AA">
                                      <p:cBhvr>
                                        <p:cTn id="393" dur="3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2153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53" presetClass="exit" presetSubtype="16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95" dur="53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3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7448 0.83263 " pathEditMode="relative" rAng="0" ptsTypes="AA">
                                      <p:cBhvr>
                                        <p:cTn id="400" dur="3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41620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53" presetClass="exit" presetSubtype="16" repeatCount="indefinite" fill="hold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02" dur="3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3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4" dur="3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6732 0.84305 " pathEditMode="relative" rAng="0" ptsTypes="AA">
                                      <p:cBhvr>
                                        <p:cTn id="407" dur="3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2" y="42153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09" dur="47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47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1" dur="47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6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556 0.83263 " pathEditMode="relative" rAng="0" ptsTypes="AA">
                                      <p:cBhvr>
                                        <p:cTn id="414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3" y="4162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53" presetClass="exit" presetSubtype="16" repeatCount="indefinite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16" dur="44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44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8" dur="44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3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5091 0.83796 " pathEditMode="relative" rAng="0" ptsTypes="AA">
                                      <p:cBhvr>
                                        <p:cTn id="421" dur="3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41898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23" dur="46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46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5" dur="46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1927 0.84305 " pathEditMode="relative" rAng="0" ptsTypes="AA">
                                      <p:cBhvr>
                                        <p:cTn id="428" dur="3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" y="42153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53" presetClass="exit" presetSubtype="16" repeatCount="indefinite" fill="hold" nodeType="withEffect">
                                  <p:stCondLst>
                                    <p:cond delay="2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30" dur="47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47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2" dur="47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6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6888 0.84305 " pathEditMode="relative" rAng="0" ptsTypes="AA">
                                      <p:cBhvr>
                                        <p:cTn id="435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42153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37" dur="46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46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9" dur="46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503 0.87338 " pathEditMode="relative" rAng="0" ptsTypes="AA">
                                      <p:cBhvr>
                                        <p:cTn id="442" dur="3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43657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53" presetClass="exit" presetSubtype="16" repeatCount="indefinite" fill="hold" nodeType="withEffect">
                                  <p:stCondLst>
                                    <p:cond delay="19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44" dur="56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6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6" dur="56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0365 0.83263 " pathEditMode="relative" rAng="0" ptsTypes="AA">
                                      <p:cBhvr>
                                        <p:cTn id="449" dur="3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41620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53" presetClass="exit" presetSubtype="16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51" dur="49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49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3" dur="49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8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2409 0.84305 " pathEditMode="relative" rAng="0" ptsTypes="AA">
                                      <p:cBhvr>
                                        <p:cTn id="456" dur="3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42153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53" presetClass="exit" presetSubtype="16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58" dur="59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59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0" dur="59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211 0.84305 " pathEditMode="relative" rAng="0" ptsTypes="AA">
                                      <p:cBhvr>
                                        <p:cTn id="463" dur="3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2153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65" dur="38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38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7" dur="38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37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8477 0.89421 " pathEditMode="relative" rAng="0" ptsTypes="AA">
                                      <p:cBhvr>
                                        <p:cTn id="470" dur="3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2" y="44699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72" dur="3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3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4" dur="3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7696 0.84305 " pathEditMode="relative" rAng="0" ptsTypes="AA">
                                      <p:cBhvr>
                                        <p:cTn id="477" dur="3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42153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79" dur="49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49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1" dur="49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8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0" presetClass="path" presetSubtype="0" repeatCount="indefinite" accel="50000" decel="50000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776 0.84305 " pathEditMode="relative" rAng="0" ptsTypes="AA">
                                      <p:cBhvr>
                                        <p:cTn id="484" dur="3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80" y="42153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53" presetClass="exit" presetSubtype="16" repeatCount="indefinite" fill="hold" nodeType="withEffect">
                                  <p:stCondLst>
                                    <p:cond delay="2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86" dur="42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42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8" dur="42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1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0834 0.8537 " pathEditMode="relative" rAng="0" ptsTypes="AA">
                                      <p:cBhvr>
                                        <p:cTn id="491" dur="3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42685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2175 0.83263 " pathEditMode="relative" rAng="0" ptsTypes="AA">
                                      <p:cBhvr>
                                        <p:cTn id="493" dur="3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" y="41620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9805 0.84305 " pathEditMode="relative" rAng="0" ptsTypes="AA">
                                      <p:cBhvr>
                                        <p:cTn id="495" dur="3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42153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4362 0.82222 " pathEditMode="relative" rAng="0" ptsTypes="AA">
                                      <p:cBhvr>
                                        <p:cTn id="497" dur="3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41111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0" presetClass="path" presetSubtype="0" repeatCount="indefinite" accel="50000" decel="50000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0612 0.90601 " pathEditMode="relative" rAng="0" ptsTypes="AA">
                                      <p:cBhvr>
                                        <p:cTn id="499" dur="3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45301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53" presetClass="exit" presetSubtype="16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01" dur="61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61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3" dur="61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60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2722 0.91666 " pathEditMode="relative" rAng="0" ptsTypes="AA">
                                      <p:cBhvr>
                                        <p:cTn id="506" dur="3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45833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0" presetClass="path" presetSubtype="0" repeatCount="indefinite" accel="50000" decel="50000" fill="hold" nodeType="withEffect">
                                  <p:stCondLst>
                                    <p:cond delay="1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992 0.91666 " pathEditMode="relative" rAng="0" ptsTypes="AA">
                                      <p:cBhvr>
                                        <p:cTn id="508" dur="3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" y="45833"/>
                                    </p:animMotion>
                                  </p:childTnLst>
                                </p:cTn>
                              </p:par>
                              <p:par>
                                <p:cTn id="509" presetID="0" presetClass="path" presetSubtype="0" repeatCount="indefinite" accel="50000" decel="50000" fill="hold" nodeType="withEffect">
                                  <p:stCondLst>
                                    <p:cond delay="2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5377 0.88495 " pathEditMode="relative" rAng="0" ptsTypes="AA">
                                      <p:cBhvr>
                                        <p:cTn id="510" dur="3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44236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9323 0.87453 " pathEditMode="relative" rAng="0" ptsTypes="AA">
                                      <p:cBhvr>
                                        <p:cTn id="512" dur="3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43727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3021 0.88495 " pathEditMode="relative" rAng="0" ptsTypes="AA">
                                      <p:cBhvr>
                                        <p:cTn id="514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44236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0664 0.87453 " pathEditMode="relative" rAng="0" ptsTypes="AA">
                                      <p:cBhvr>
                                        <p:cTn id="516" dur="3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43727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75 0.88495 " pathEditMode="relative" rAng="0" ptsTypes="AA">
                                      <p:cBhvr>
                                        <p:cTn id="518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44236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4362 0.8956 " pathEditMode="relative" rAng="0" ptsTypes="AA">
                                      <p:cBhvr>
                                        <p:cTn id="520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44769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1159 0.8956 " pathEditMode="relative" rAng="0" ptsTypes="AA">
                                      <p:cBhvr>
                                        <p:cTn id="522" dur="3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44769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24049 0.86296 " pathEditMode="relative" rAng="0" ptsTypes="AA">
                                      <p:cBhvr>
                                        <p:cTn id="524" dur="3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43148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2409 0.88495 " pathEditMode="relative" rAng="0" ptsTypes="AA">
                                      <p:cBhvr>
                                        <p:cTn id="526" dur="3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44236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2969 0.90601 " pathEditMode="relative" rAng="0" ptsTypes="AA">
                                      <p:cBhvr>
                                        <p:cTn id="528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45301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6107 0.90601 " pathEditMode="relative" rAng="0" ptsTypes="AA">
                                      <p:cBhvr>
                                        <p:cTn id="530" dur="3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47" y="45301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6667 0.90601 " pathEditMode="relative" rAng="0" ptsTypes="AA">
                                      <p:cBhvr>
                                        <p:cTn id="532" dur="3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45301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53" presetClass="exit" presetSubtype="16" repeatCount="indefinite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34" dur="46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46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6" dur="46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39" dur="42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42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1" dur="4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41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44" dur="4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4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6" dur="4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53" presetClass="exit" presetSubtype="16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49" dur="4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4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1" dur="4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53" presetClass="exit" presetSubtype="16" repeatCount="indefinite" fill="hold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54" dur="30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30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6" dur="3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53" presetClass="exit" presetSubtype="16" repeatCount="indefinite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59" dur="43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43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1" dur="43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53" presetClass="exit" presetSubtype="16" repeatCount="indefinite" fill="hold" nodeType="withEffect">
                                  <p:stCondLst>
                                    <p:cond delay="3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64" dur="3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3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6" dur="3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69" dur="3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3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1" dur="3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74" dur="3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3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6" dur="3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53" presetClass="exit" presetSubtype="16" repeatCount="indefinite" fill="hold" nodeType="withEffect">
                                  <p:stCondLst>
                                    <p:cond delay="4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79" dur="3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3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1" dur="3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84" dur="3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3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6" dur="3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89" dur="3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3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1" dur="3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94" dur="3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3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6" dur="3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53" presetClass="exit" presetSubtype="16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99" dur="3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3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1" dur="3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53" presetClass="exit" presetSubtype="16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04" dur="4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4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6" dur="4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53" presetClass="exit" presetSubtype="16" repeatCount="indefinite" fill="hold" nodeType="withEffect">
                                  <p:stCondLst>
                                    <p:cond delay="2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09" dur="43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43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1" dur="4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53" presetClass="exit" presetSubtype="16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14" dur="39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39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6" dur="39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38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53" presetClass="exit" presetSubtype="16" repeatCount="indefinite" fill="hold" nodeType="withEffect">
                                  <p:stCondLst>
                                    <p:cond delay="4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19" dur="3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3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1" dur="3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24" dur="3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3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6" dur="3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53" presetClass="exit" presetSubtype="16" repeatCount="indefinite" fill="hold" nodeType="withEffect">
                                  <p:stCondLst>
                                    <p:cond delay="4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29" dur="3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3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1" dur="3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34" dur="3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3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6" dur="3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53" presetClass="exit" presetSubtype="16" repeatCount="indefinite" fill="hold" nodeType="withEffect">
                                  <p:stCondLst>
                                    <p:cond delay="4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39" dur="3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3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1" dur="3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44" dur="3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3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6" dur="3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53" presetClass="exit" presetSubtype="16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49" dur="3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" dur="3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1" dur="3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54" dur="3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" dur="3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6" dur="3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59" dur="3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3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1" dur="3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64" dur="3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3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6" dur="3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53" presetClass="exit" presetSubtype="16" repeatCount="indefinite" fill="hold" nodeType="withEffect">
                                  <p:stCondLst>
                                    <p:cond delay="3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69" dur="3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" dur="3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1" dur="3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53" presetClass="exit" presetSubtype="16" repeatCount="indefinite" fill="hold" nodeType="withEffect">
                                  <p:stCondLst>
                                    <p:cond delay="4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74" dur="3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" dur="3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6" dur="3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53" presetClass="exit" presetSubtype="16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79" dur="3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3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1" dur="3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53" presetClass="exit" presetSubtype="16" repeatCount="indefinite" fill="hold" nodeType="withEffect">
                                  <p:stCondLst>
                                    <p:cond delay="3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84" dur="3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3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6" dur="3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53" presetClass="exit" presetSubtype="16" repeatCount="indefinite" fill="hold" nodeType="withEffect">
                                  <p:stCondLst>
                                    <p:cond delay="3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89" dur="3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3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1" dur="3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238" grpId="0"/>
      <p:bldP spid="2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/>
              <a:t>幸运抽奖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8773517" y="-2230101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pic>
        <p:nvPicPr>
          <p:cNvPr id="114" name="图片 11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29" y="371128"/>
            <a:ext cx="6767587" cy="903623"/>
          </a:xfrm>
          <a:prstGeom prst="rect">
            <a:avLst/>
          </a:prstGeom>
        </p:spPr>
      </p:pic>
      <p:pic>
        <p:nvPicPr>
          <p:cNvPr id="154" name="图片 15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1738" y="769268"/>
            <a:ext cx="6767587" cy="903623"/>
          </a:xfrm>
          <a:prstGeom prst="rect">
            <a:avLst/>
          </a:prstGeom>
        </p:spPr>
      </p:pic>
      <p:sp>
        <p:nvSpPr>
          <p:cNvPr id="155" name="椭圆 154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7" name="椭圆 156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8" name="椭圆 157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9" name="椭圆 158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0" name="椭圆 159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1" name="椭圆 160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2" name="椭圆 161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4" name="椭圆 163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5" name="椭圆 164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6" name="椭圆 165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9" name="椭圆 168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grpSp>
        <p:nvGrpSpPr>
          <p:cNvPr id="170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171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72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73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189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7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01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2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8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9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0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90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1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5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6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2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3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4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74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5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83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7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8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84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5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6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76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77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1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2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78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79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0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sp>
        <p:nvSpPr>
          <p:cNvPr id="238" name="TextBox 139"/>
          <p:cNvSpPr txBox="1"/>
          <p:nvPr/>
        </p:nvSpPr>
        <p:spPr>
          <a:xfrm>
            <a:off x="5288323" y="1891117"/>
            <a:ext cx="2172391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/>
              <a:t>幸运二等奖</a:t>
            </a:r>
            <a:endParaRPr lang="zh-CN" altLang="en-US" sz="2800" dirty="0"/>
          </a:p>
        </p:txBody>
      </p:sp>
      <p:sp>
        <p:nvSpPr>
          <p:cNvPr id="239" name="TextBox 144"/>
          <p:cNvSpPr txBox="1"/>
          <p:nvPr/>
        </p:nvSpPr>
        <p:spPr>
          <a:xfrm>
            <a:off x="4801010" y="2408851"/>
            <a:ext cx="314701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震撼时刻</a:t>
            </a:r>
            <a:r>
              <a:rPr lang="zh-CN" altLang="en-US" sz="1800" dirty="0" smtClean="0"/>
              <a:t>由</a:t>
            </a:r>
            <a:r>
              <a:rPr lang="zh-CN" altLang="en-US" sz="1800" dirty="0"/>
              <a:t>王主任</a:t>
            </a:r>
            <a:r>
              <a:rPr lang="zh-CN" altLang="en-US" sz="1800" dirty="0" smtClean="0"/>
              <a:t>来</a:t>
            </a:r>
            <a:r>
              <a:rPr lang="zh-CN" altLang="en-US" sz="1800" dirty="0"/>
              <a:t>揭晓</a:t>
            </a:r>
            <a:endParaRPr lang="zh-CN" altLang="en-US" sz="1800" dirty="0"/>
          </a:p>
        </p:txBody>
      </p:sp>
      <p:pic>
        <p:nvPicPr>
          <p:cNvPr id="240" name="图片 239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6486" y="1996656"/>
            <a:ext cx="6767587" cy="903623"/>
          </a:xfrm>
          <a:prstGeom prst="rect">
            <a:avLst/>
          </a:prstGeom>
        </p:spPr>
      </p:pic>
      <p:pic>
        <p:nvPicPr>
          <p:cNvPr id="241" name="Picture 5" descr="C:\Documents and Settings\Administrator\桌面\奖（立体字）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711" y="3162214"/>
            <a:ext cx="1616579" cy="15287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图片 241" descr="new尘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674" y="3320754"/>
            <a:ext cx="3992653" cy="220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3" name="图片 242" descr="1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724" y="1556794"/>
            <a:ext cx="4841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4" name="图片 24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" name="图片 24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" name="图片 24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7" name="图片 24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8" name="图片 24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" name="图片 24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" name="图片 24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" name="图片 25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2" name="图片 25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3" name="图片 25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" name="图片 25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5" name="图片 25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" name="图片 25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7" name="图片 25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8" name="图片 25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" name="图片 25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0" name="图片 25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1" name="图片 26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2" name="图片 26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" name="图片 26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图片 26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" name="图片 26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图片 26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" name="图片 26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" name="图片 26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9" name="图片 26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0" name="图片 26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1" name="图片 27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" name="图片 27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3" name="图片 27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图片 27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图片 27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图片 27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图片 27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8" name="图片 27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9" name="图片 27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0" name="图片 27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" name="图片 28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2" name="图片 28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99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3" name="图片 28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" name="图片 28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5" name="图片 28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" name="图片 28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" name="图片 286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8" name="图片 287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" name="图片 288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0" name="图片 289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1" name="图片 290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" name="图片 291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" name="图片 292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4" name="图片 293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5" name="图片 294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" name="图片 295" descr="1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62" y="1699670"/>
            <a:ext cx="2222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9" presetClass="entr" presetSubtype="0" ac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58" presetClass="entr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accel="50000" decel="50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0 -1.03356 L 0 -3.7037E-6 " pathEditMode="relative" rAng="0" ptsTypes="AA">
                                      <p:cBhvr>
                                        <p:cTn id="149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66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6" presetClass="emph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Scale>
                                      <p:cBhvr>
                                        <p:cTn id="156" dur="1500" fill="hold"/>
                                        <p:tgtEl>
                                          <p:spTgt spid="242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117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2031 0.83263 " pathEditMode="relative" rAng="0" ptsTypes="AA">
                                      <p:cBhvr>
                                        <p:cTn id="323" dur="3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41620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25" dur="6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0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7" dur="6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2252 0.82199 " pathEditMode="relative" rAng="0" ptsTypes="AA">
                                      <p:cBhvr>
                                        <p:cTn id="330" dur="3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4108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6198 0.83263 " pathEditMode="relative" rAng="0" ptsTypes="AA">
                                      <p:cBhvr>
                                        <p:cTn id="332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9" y="41620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accel="50000" decel="50000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18451 0.83263 " pathEditMode="relative" rAng="0" ptsTypes="AA">
                                      <p:cBhvr>
                                        <p:cTn id="334" dur="3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41620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9114 0.84305 " pathEditMode="relative" rAng="0" ptsTypes="AA">
                                      <p:cBhvr>
                                        <p:cTn id="336" dur="3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42153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1069 0.83263 " pathEditMode="relative" rAng="0" ptsTypes="AA">
                                      <p:cBhvr>
                                        <p:cTn id="338" dur="3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41620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3607 0.83263 " pathEditMode="relative" rAng="0" ptsTypes="AA">
                                      <p:cBhvr>
                                        <p:cTn id="340" dur="3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41620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22396 0.88379 " pathEditMode="relative" rAng="0" ptsTypes="AA">
                                      <p:cBhvr>
                                        <p:cTn id="342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44190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0326 0.84305 " pathEditMode="relative" rAng="0" ptsTypes="AA">
                                      <p:cBhvr>
                                        <p:cTn id="344" dur="3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42153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1914 0.84305 " pathEditMode="relative" rAng="0" ptsTypes="AA">
                                      <p:cBhvr>
                                        <p:cTn id="346" dur="3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42153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07435 0.84305 " pathEditMode="relative" rAng="0" ptsTypes="AA">
                                      <p:cBhvr>
                                        <p:cTn id="348" dur="3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42153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4388 0.82199 " pathEditMode="relative" rAng="0" ptsTypes="AA">
                                      <p:cBhvr>
                                        <p:cTn id="350" dur="3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" y="41088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22383 0.84305 " pathEditMode="relative" rAng="0" ptsTypes="AA">
                                      <p:cBhvr>
                                        <p:cTn id="35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5" y="42153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0.10573 0.82199 " pathEditMode="relative" rAng="0" ptsTypes="AA">
                                      <p:cBhvr>
                                        <p:cTn id="354" dur="3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41088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0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4.07407E-6 L -0.06758 0.8324 " pathEditMode="relative" rAng="0" ptsTypes="AA">
                                      <p:cBhvr>
                                        <p:cTn id="356" dur="3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5" y="41620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58" dur="3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53" presetClass="exit" presetSubtype="16" repeatCount="indefinite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60" dur="6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6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2" dur="6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0" presetClass="path" presetSubtype="0" repeatCount="indefinite" accel="50000" decel="50000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65" dur="3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53" presetClass="exit" presetSubtype="16" repeatCount="indefinite" fill="hold" nodeType="withEffect">
                                  <p:stCondLst>
                                    <p:cond delay="2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67" dur="51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1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51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50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72" dur="3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53" presetClass="exit" presetSubtype="16" repeatCount="indefinite" fill="hold" nodeType="withEffect">
                                  <p:stCondLst>
                                    <p:cond delay="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74" dur="57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7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7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56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79" dur="3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81" dur="54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4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3" dur="54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53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138 0.83981 " pathEditMode="relative" rAng="0" ptsTypes="AA">
                                      <p:cBhvr>
                                        <p:cTn id="386" dur="3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41991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88" dur="6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6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0" dur="6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211 0.84305 " pathEditMode="relative" rAng="0" ptsTypes="AA">
                                      <p:cBhvr>
                                        <p:cTn id="393" dur="3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2153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53" presetClass="exit" presetSubtype="16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395" dur="53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3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3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7448 0.83263 " pathEditMode="relative" rAng="0" ptsTypes="AA">
                                      <p:cBhvr>
                                        <p:cTn id="400" dur="3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" y="41620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53" presetClass="exit" presetSubtype="16" repeatCount="indefinite" fill="hold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02" dur="3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3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4" dur="3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6732 0.84305 " pathEditMode="relative" rAng="0" ptsTypes="AA">
                                      <p:cBhvr>
                                        <p:cTn id="407" dur="3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2" y="42153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09" dur="47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47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1" dur="47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6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556 0.83263 " pathEditMode="relative" rAng="0" ptsTypes="AA">
                                      <p:cBhvr>
                                        <p:cTn id="414" dur="3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3" y="4162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53" presetClass="exit" presetSubtype="16" repeatCount="indefinite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16" dur="44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44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8" dur="44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43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5091 0.83796 " pathEditMode="relative" rAng="0" ptsTypes="AA">
                                      <p:cBhvr>
                                        <p:cTn id="421" dur="3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41898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23" dur="46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46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5" dur="46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1927 0.84305 " pathEditMode="relative" rAng="0" ptsTypes="AA">
                                      <p:cBhvr>
                                        <p:cTn id="428" dur="3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" y="42153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53" presetClass="exit" presetSubtype="16" repeatCount="indefinite" fill="hold" nodeType="withEffect">
                                  <p:stCondLst>
                                    <p:cond delay="2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30" dur="47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47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2" dur="47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6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6888 0.84305 " pathEditMode="relative" rAng="0" ptsTypes="AA">
                                      <p:cBhvr>
                                        <p:cTn id="435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42153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37" dur="46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46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9" dur="46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3503 0.87338 " pathEditMode="relative" rAng="0" ptsTypes="AA">
                                      <p:cBhvr>
                                        <p:cTn id="442" dur="3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5" y="43657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53" presetClass="exit" presetSubtype="16" repeatCount="indefinite" fill="hold" nodeType="withEffect">
                                  <p:stCondLst>
                                    <p:cond delay="19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44" dur="56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6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6" dur="56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0365 0.83263 " pathEditMode="relative" rAng="0" ptsTypes="AA">
                                      <p:cBhvr>
                                        <p:cTn id="449" dur="3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41620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53" presetClass="exit" presetSubtype="16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51" dur="49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49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3" dur="49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8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2409 0.84305 " pathEditMode="relative" rAng="0" ptsTypes="AA">
                                      <p:cBhvr>
                                        <p:cTn id="456" dur="3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42153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53" presetClass="exit" presetSubtype="16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58" dur="59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59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0" dur="59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211 0.84305 " pathEditMode="relative" rAng="0" ptsTypes="AA">
                                      <p:cBhvr>
                                        <p:cTn id="463" dur="3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42153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65" dur="38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38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7" dur="38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37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8477 0.89421 " pathEditMode="relative" rAng="0" ptsTypes="AA">
                                      <p:cBhvr>
                                        <p:cTn id="470" dur="3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2" y="44699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72" dur="3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3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4" dur="3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7696 0.84305 " pathEditMode="relative" rAng="0" ptsTypes="AA">
                                      <p:cBhvr>
                                        <p:cTn id="477" dur="3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42153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79" dur="49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49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1" dur="49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8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0" presetClass="path" presetSubtype="0" repeatCount="indefinite" accel="50000" decel="50000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776 0.84305 " pathEditMode="relative" rAng="0" ptsTypes="AA">
                                      <p:cBhvr>
                                        <p:cTn id="484" dur="3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80" y="42153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53" presetClass="exit" presetSubtype="16" repeatCount="indefinite" fill="hold" nodeType="withEffect">
                                  <p:stCondLst>
                                    <p:cond delay="2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486" dur="42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42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8" dur="42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41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0834 0.8537 " pathEditMode="relative" rAng="0" ptsTypes="AA">
                                      <p:cBhvr>
                                        <p:cTn id="491" dur="3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42685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2175 0.83263 " pathEditMode="relative" rAng="0" ptsTypes="AA">
                                      <p:cBhvr>
                                        <p:cTn id="493" dur="3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1" y="41620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9805 0.84305 " pathEditMode="relative" rAng="0" ptsTypes="AA">
                                      <p:cBhvr>
                                        <p:cTn id="495" dur="3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42153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0" presetClass="path" presetSubtype="0" repeatCount="indefinite" accel="50000" decel="50000" fill="hold" nodeType="withEffect">
                                  <p:stCondLst>
                                    <p:cond delay="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4362 0.82222 " pathEditMode="relative" rAng="0" ptsTypes="AA">
                                      <p:cBhvr>
                                        <p:cTn id="497" dur="3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41111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0" presetClass="path" presetSubtype="0" repeatCount="indefinite" accel="50000" decel="50000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0612 0.90601 " pathEditMode="relative" rAng="0" ptsTypes="AA">
                                      <p:cBhvr>
                                        <p:cTn id="499" dur="3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99" y="45301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53" presetClass="exit" presetSubtype="16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01" dur="61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61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3" dur="61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60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2722 0.91666 " pathEditMode="relative" rAng="0" ptsTypes="AA">
                                      <p:cBhvr>
                                        <p:cTn id="506" dur="3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" y="45833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0" presetClass="path" presetSubtype="0" repeatCount="indefinite" accel="50000" decel="50000" fill="hold" nodeType="withEffect">
                                  <p:stCondLst>
                                    <p:cond delay="1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1992 0.91666 " pathEditMode="relative" rAng="0" ptsTypes="AA">
                                      <p:cBhvr>
                                        <p:cTn id="508" dur="3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" y="45833"/>
                                    </p:animMotion>
                                  </p:childTnLst>
                                </p:cTn>
                              </p:par>
                              <p:par>
                                <p:cTn id="509" presetID="0" presetClass="path" presetSubtype="0" repeatCount="indefinite" accel="50000" decel="50000" fill="hold" nodeType="withEffect">
                                  <p:stCondLst>
                                    <p:cond delay="2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5377 0.88495 " pathEditMode="relative" rAng="0" ptsTypes="AA">
                                      <p:cBhvr>
                                        <p:cTn id="510" dur="3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44236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9323 0.87453 " pathEditMode="relative" rAng="0" ptsTypes="AA">
                                      <p:cBhvr>
                                        <p:cTn id="512" dur="3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43727"/>
                                    </p:animMotion>
                                  </p:childTnLst>
                                </p:cTn>
                              </p:par>
                              <p:par>
                                <p:cTn id="51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3021 0.88495 " pathEditMode="relative" rAng="0" ptsTypes="AA">
                                      <p:cBhvr>
                                        <p:cTn id="514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44236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10664 0.87453 " pathEditMode="relative" rAng="0" ptsTypes="AA">
                                      <p:cBhvr>
                                        <p:cTn id="516" dur="3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9" y="43727"/>
                                    </p:animMotion>
                                  </p:childTnLst>
                                </p:cTn>
                              </p:par>
                              <p:par>
                                <p:cTn id="51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75 0.88495 " pathEditMode="relative" rAng="0" ptsTypes="AA">
                                      <p:cBhvr>
                                        <p:cTn id="518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44236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04362 0.8956 " pathEditMode="relative" rAng="0" ptsTypes="AA">
                                      <p:cBhvr>
                                        <p:cTn id="520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44769"/>
                                    </p:animMotion>
                                  </p:childTnLst>
                                </p:cTn>
                              </p:par>
                              <p:par>
                                <p:cTn id="521" presetID="0" presetClass="path" presetSubtype="0" repeatCount="indefinite" accel="50000" decel="50000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1159 0.8956 " pathEditMode="relative" rAng="0" ptsTypes="AA">
                                      <p:cBhvr>
                                        <p:cTn id="522" dur="3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44769"/>
                                    </p:animMotion>
                                  </p:childTnLst>
                                </p:cTn>
                              </p:par>
                              <p:par>
                                <p:cTn id="523" presetID="0" presetClass="path" presetSubtype="0" repeatCount="indefinite" accel="50000" decel="50000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-0.24049 0.86296 " pathEditMode="relative" rAng="0" ptsTypes="AA">
                                      <p:cBhvr>
                                        <p:cTn id="524" dur="3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43148"/>
                                    </p:animMotion>
                                  </p:childTnLst>
                                </p:cTn>
                              </p:par>
                              <p:par>
                                <p:cTn id="525" presetID="0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22409 0.88495 " pathEditMode="relative" rAng="0" ptsTypes="AA">
                                      <p:cBhvr>
                                        <p:cTn id="526" dur="3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44236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2969 0.90601 " pathEditMode="relative" rAng="0" ptsTypes="AA">
                                      <p:cBhvr>
                                        <p:cTn id="528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84" y="45301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16107 0.90601 " pathEditMode="relative" rAng="0" ptsTypes="AA">
                                      <p:cBhvr>
                                        <p:cTn id="530" dur="3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47" y="45301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6 4.07407E-6 L 0.06667 0.90601 " pathEditMode="relative" rAng="0" ptsTypes="AA">
                                      <p:cBhvr>
                                        <p:cTn id="532" dur="3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45301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53" presetClass="exit" presetSubtype="16" repeatCount="indefinite" fill="hold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34" dur="46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46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6" dur="46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39" dur="42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42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1" dur="4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41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44" dur="4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4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6" dur="4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53" presetClass="exit" presetSubtype="16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49" dur="4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40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1" dur="4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53" presetClass="exit" presetSubtype="16" repeatCount="indefinite" fill="hold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54" dur="30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30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6" dur="3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53" presetClass="exit" presetSubtype="16" repeatCount="indefinite" fill="hold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59" dur="43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" dur="43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1" dur="43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53" presetClass="exit" presetSubtype="16" repeatCount="indefinite" fill="hold" nodeType="withEffect">
                                  <p:stCondLst>
                                    <p:cond delay="3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64" dur="3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30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6" dur="3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69" dur="3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30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1" dur="3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74" dur="3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30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6" dur="3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53" presetClass="exit" presetSubtype="16" repeatCount="indefinite" fill="hold" nodeType="withEffect">
                                  <p:stCondLst>
                                    <p:cond delay="4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79" dur="3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3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1" dur="3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84" dur="3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30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6" dur="3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89" dur="3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3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1" dur="3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53" presetClass="exit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94" dur="3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3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6" dur="3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53" presetClass="exit" presetSubtype="16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599" dur="3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3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1" dur="3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53" presetClass="exit" presetSubtype="16" repeatCount="indefinite" fill="hold" nodeType="withEffect">
                                  <p:stCondLst>
                                    <p:cond delay="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04" dur="4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4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6" dur="4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53" presetClass="exit" presetSubtype="16" repeatCount="indefinite" fill="hold" nodeType="withEffect">
                                  <p:stCondLst>
                                    <p:cond delay="2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09" dur="43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43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1" dur="43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53" presetClass="exit" presetSubtype="16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14" dur="39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39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6" dur="39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38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53" presetClass="exit" presetSubtype="16" repeatCount="indefinite" fill="hold" nodeType="withEffect">
                                  <p:stCondLst>
                                    <p:cond delay="4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19" dur="3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3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1" dur="3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53" presetClass="exit" presetSubtype="16" repeatCount="indefinite" fill="hold" nodeType="withEffect">
                                  <p:stCondLst>
                                    <p:cond delay="1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24" dur="3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3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6" dur="3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53" presetClass="exit" presetSubtype="16" repeatCount="indefinite" fill="hold" nodeType="withEffect">
                                  <p:stCondLst>
                                    <p:cond delay="44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29" dur="3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3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1" dur="3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34" dur="3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3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6" dur="3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53" presetClass="exit" presetSubtype="16" repeatCount="indefinite" fill="hold" nodeType="withEffect">
                                  <p:stCondLst>
                                    <p:cond delay="4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39" dur="3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" dur="3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1" dur="3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53" presetClass="exit" presetSubtype="16" repeatCount="indefinite" fill="hold" nodeType="withEffect">
                                  <p:stCondLst>
                                    <p:cond delay="2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44" dur="3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3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6" dur="3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53" presetClass="exit" presetSubtype="16" repeatCount="indefinite" fill="hold" nodeType="withEffect">
                                  <p:stCondLst>
                                    <p:cond delay="1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49" dur="3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" dur="3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1" dur="3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54" dur="3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" dur="3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6" dur="3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53" presetClass="exit" presetSubtype="16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59" dur="3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3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1" dur="3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53" presetClass="exit" presetSubtype="16" repeatCount="indefinite" fill="hold" nodeType="withEffect">
                                  <p:stCondLst>
                                    <p:cond delay="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64" dur="3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3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6" dur="3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53" presetClass="exit" presetSubtype="16" repeatCount="indefinite" fill="hold" nodeType="withEffect">
                                  <p:stCondLst>
                                    <p:cond delay="3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69" dur="3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" dur="3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1" dur="3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53" presetClass="exit" presetSubtype="16" repeatCount="indefinite" fill="hold" nodeType="withEffect">
                                  <p:stCondLst>
                                    <p:cond delay="4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74" dur="3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" dur="3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6" dur="3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53" presetClass="exit" presetSubtype="16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79" dur="3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3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1" dur="3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53" presetClass="exit" presetSubtype="16" repeatCount="indefinite" fill="hold" nodeType="withEffect">
                                  <p:stCondLst>
                                    <p:cond delay="3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84" dur="3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3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6" dur="3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53" presetClass="exit" presetSubtype="16" repeatCount="indefinite" fill="hold" nodeType="withEffect">
                                  <p:stCondLst>
                                    <p:cond delay="3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89" dur="3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30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1" dur="3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238" grpId="0"/>
      <p:bldP spid="2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2"/>
          <p:cNvSpPr txBox="1"/>
          <p:nvPr/>
        </p:nvSpPr>
        <p:spPr>
          <a:xfrm>
            <a:off x="5179319" y="625252"/>
            <a:ext cx="239039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3600" b="1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000" spc="300" dirty="0" smtClean="0"/>
              <a:t>员工风采</a:t>
            </a:r>
            <a:endParaRPr lang="zh-CN" altLang="en-US" sz="4000" spc="300" dirty="0"/>
          </a:p>
        </p:txBody>
      </p:sp>
      <p:sp>
        <p:nvSpPr>
          <p:cNvPr id="3" name="矩形 2"/>
          <p:cNvSpPr/>
          <p:nvPr/>
        </p:nvSpPr>
        <p:spPr>
          <a:xfrm>
            <a:off x="2753872" y="1756230"/>
            <a:ext cx="7241293" cy="3895534"/>
          </a:xfrm>
          <a:prstGeom prst="rect">
            <a:avLst/>
          </a:prstGeom>
          <a:solidFill>
            <a:srgbClr val="BCA990">
              <a:alpha val="50000"/>
            </a:srgbClr>
          </a:solidFill>
          <a:ln>
            <a:gradFill>
              <a:gsLst>
                <a:gs pos="0">
                  <a:schemeClr val="bg1"/>
                </a:gs>
                <a:gs pos="50000">
                  <a:schemeClr val="bg1">
                    <a:alpha val="11000"/>
                  </a:schemeClr>
                </a:gs>
                <a:gs pos="100000">
                  <a:schemeClr val="bg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655"/>
          <p:cNvGrpSpPr/>
          <p:nvPr/>
        </p:nvGrpSpPr>
        <p:grpSpPr bwMode="auto">
          <a:xfrm>
            <a:off x="9445825" y="4438240"/>
            <a:ext cx="3079974" cy="3079972"/>
            <a:chOff x="-6056" y="-2208"/>
            <a:chExt cx="2208" cy="2208"/>
          </a:xfrm>
        </p:grpSpPr>
        <p:sp>
          <p:nvSpPr>
            <p:cNvPr id="13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4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5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1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9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3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4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0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1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2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2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3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7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8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4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5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6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6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5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9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0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6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7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8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8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3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4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0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1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2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5" name="Group 655"/>
          <p:cNvGrpSpPr/>
          <p:nvPr/>
        </p:nvGrpSpPr>
        <p:grpSpPr bwMode="auto">
          <a:xfrm>
            <a:off x="8773517" y="-2230101"/>
            <a:ext cx="5169615" cy="5169612"/>
            <a:chOff x="-6056" y="-2208"/>
            <a:chExt cx="2208" cy="2208"/>
          </a:xfrm>
        </p:grpSpPr>
        <p:sp>
          <p:nvSpPr>
            <p:cNvPr id="46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7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8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4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2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6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7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3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4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5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5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6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0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1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7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8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9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49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0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8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2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3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9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0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1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1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2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6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7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3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4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5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79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80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81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97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05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9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10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6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7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8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8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9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3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4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00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01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02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82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83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91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5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6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92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93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4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4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85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9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90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86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87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88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111" name="Picture 105" descr="星光44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251896" y="3101288"/>
            <a:ext cx="1031926" cy="95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05" descr="星光4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09931" y="5646194"/>
            <a:ext cx="924399" cy="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" name="椭圆 112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pic>
        <p:nvPicPr>
          <p:cNvPr id="114" name="图片 11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29" y="371128"/>
            <a:ext cx="6767587" cy="903623"/>
          </a:xfrm>
          <a:prstGeom prst="rect">
            <a:avLst/>
          </a:prstGeom>
        </p:spPr>
      </p:pic>
      <p:pic>
        <p:nvPicPr>
          <p:cNvPr id="154" name="图片 15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1738" y="769268"/>
            <a:ext cx="6767587" cy="903623"/>
          </a:xfrm>
          <a:prstGeom prst="rect">
            <a:avLst/>
          </a:prstGeom>
        </p:spPr>
      </p:pic>
      <p:sp>
        <p:nvSpPr>
          <p:cNvPr id="155" name="椭圆 154"/>
          <p:cNvSpPr/>
          <p:nvPr/>
        </p:nvSpPr>
        <p:spPr>
          <a:xfrm>
            <a:off x="1707970" y="5927780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1294778" y="5257224"/>
            <a:ext cx="216024" cy="21602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7" name="椭圆 156"/>
          <p:cNvSpPr/>
          <p:nvPr/>
        </p:nvSpPr>
        <p:spPr>
          <a:xfrm>
            <a:off x="6260332" y="613477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8" name="椭圆 157"/>
          <p:cNvSpPr/>
          <p:nvPr/>
        </p:nvSpPr>
        <p:spPr>
          <a:xfrm>
            <a:off x="2123728" y="598675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59" name="椭圆 158"/>
          <p:cNvSpPr/>
          <p:nvPr/>
        </p:nvSpPr>
        <p:spPr>
          <a:xfrm>
            <a:off x="4286365" y="592218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0" name="椭圆 159"/>
          <p:cNvSpPr/>
          <p:nvPr/>
        </p:nvSpPr>
        <p:spPr>
          <a:xfrm>
            <a:off x="7098936" y="6072176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1" name="椭圆 160"/>
          <p:cNvSpPr/>
          <p:nvPr/>
        </p:nvSpPr>
        <p:spPr>
          <a:xfrm>
            <a:off x="4982262" y="5890096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2" name="椭圆 161"/>
          <p:cNvSpPr/>
          <p:nvPr/>
        </p:nvSpPr>
        <p:spPr>
          <a:xfrm>
            <a:off x="3033499" y="592112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2939650" y="5703496"/>
            <a:ext cx="117953" cy="117953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4" name="椭圆 163"/>
          <p:cNvSpPr/>
          <p:nvPr/>
        </p:nvSpPr>
        <p:spPr>
          <a:xfrm>
            <a:off x="7568449" y="591049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5" name="椭圆 164"/>
          <p:cNvSpPr/>
          <p:nvPr/>
        </p:nvSpPr>
        <p:spPr>
          <a:xfrm>
            <a:off x="3431845" y="576247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6" name="椭圆 165"/>
          <p:cNvSpPr/>
          <p:nvPr/>
        </p:nvSpPr>
        <p:spPr>
          <a:xfrm>
            <a:off x="5594482" y="569790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8407053" y="5847892"/>
            <a:ext cx="173748" cy="17374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6290379" y="5665812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sp>
        <p:nvSpPr>
          <p:cNvPr id="169" name="椭圆 168"/>
          <p:cNvSpPr/>
          <p:nvPr/>
        </p:nvSpPr>
        <p:spPr>
          <a:xfrm>
            <a:off x="4418053" y="5696838"/>
            <a:ext cx="237928" cy="23792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59000"/>
                </a:schemeClr>
              </a:gs>
              <a:gs pos="7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228600">
                  <a:srgbClr val="FFFF00">
                    <a:alpha val="40000"/>
                  </a:srgbClr>
                </a:glow>
              </a:effectLst>
            </a:endParaRPr>
          </a:p>
        </p:txBody>
      </p:sp>
      <p:grpSp>
        <p:nvGrpSpPr>
          <p:cNvPr id="170" name="Group 655"/>
          <p:cNvGrpSpPr/>
          <p:nvPr/>
        </p:nvGrpSpPr>
        <p:grpSpPr bwMode="auto">
          <a:xfrm>
            <a:off x="-2868074" y="-4253283"/>
            <a:ext cx="7002356" cy="7002356"/>
            <a:chOff x="-6056" y="-2208"/>
            <a:chExt cx="2208" cy="2208"/>
          </a:xfrm>
        </p:grpSpPr>
        <p:sp>
          <p:nvSpPr>
            <p:cNvPr id="171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72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73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189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7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01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2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8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9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00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90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91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5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6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92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93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94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74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75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83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7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8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84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5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6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76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177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81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2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178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179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180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240" name="图片 239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6486" y="1996656"/>
            <a:ext cx="6767587" cy="903623"/>
          </a:xfrm>
          <a:prstGeom prst="rect">
            <a:avLst/>
          </a:prstGeom>
        </p:spPr>
      </p:pic>
      <p:pic>
        <p:nvPicPr>
          <p:cNvPr id="215" name="图片 2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032" y="2151670"/>
            <a:ext cx="3720342" cy="248022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16" name="图片 2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030" y="3343738"/>
            <a:ext cx="3720342" cy="211186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17" name="图片 2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332" y="2514246"/>
            <a:ext cx="3720342" cy="248022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18" name="图片 2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87" y="2569600"/>
            <a:ext cx="3720342" cy="2480228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25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625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repeatCount="indefinite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repeatCount="indefinite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1" repeatCount="indefinite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repeatCount="indefinite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repeatCount="indefinite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1" repeatCount="indefinite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1" repeatCount="indefinite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" repeatCount="indefinite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" repeatCount="indefinite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5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2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7" presetClass="exit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2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7" presetClass="exit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2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3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t="28333" r="8678" b="39722"/>
          <a:stretch>
            <a:fillRect/>
          </a:stretch>
        </p:blipFill>
        <p:spPr>
          <a:xfrm>
            <a:off x="-19050" y="1960721"/>
            <a:ext cx="12211050" cy="2650808"/>
          </a:xfrm>
          <a:prstGeom prst="rect">
            <a:avLst/>
          </a:prstGeom>
        </p:spPr>
      </p:pic>
      <p:pic>
        <p:nvPicPr>
          <p:cNvPr id="5" name="Picture 100" descr="星光4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82838"/>
            <a:ext cx="21336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5" descr="星光4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324">
            <a:off x="1067910" y="3788777"/>
            <a:ext cx="12954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5780" y="2088077"/>
            <a:ext cx="5743142" cy="2989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923928" y="693372"/>
            <a:ext cx="5743142" cy="29895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387" y="693372"/>
            <a:ext cx="607654" cy="60960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502" y="1801557"/>
            <a:ext cx="6767587" cy="6238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65" y="2727454"/>
            <a:ext cx="3820126" cy="53991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022" y="3921949"/>
            <a:ext cx="3820126" cy="539913"/>
          </a:xfrm>
          <a:prstGeom prst="rect">
            <a:avLst/>
          </a:prstGeom>
        </p:spPr>
      </p:pic>
      <p:grpSp>
        <p:nvGrpSpPr>
          <p:cNvPr id="13" name="Group 655"/>
          <p:cNvGrpSpPr/>
          <p:nvPr/>
        </p:nvGrpSpPr>
        <p:grpSpPr bwMode="auto">
          <a:xfrm>
            <a:off x="-2847612" y="-3123113"/>
            <a:ext cx="7002356" cy="7002356"/>
            <a:chOff x="-6056" y="-2208"/>
            <a:chExt cx="2208" cy="2208"/>
          </a:xfrm>
        </p:grpSpPr>
        <p:sp>
          <p:nvSpPr>
            <p:cNvPr id="14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15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16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32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40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4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5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41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42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43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33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34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8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9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35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6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7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17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18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6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30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31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7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8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9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9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20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4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5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21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22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23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46" name="Group 655"/>
          <p:cNvGrpSpPr/>
          <p:nvPr/>
        </p:nvGrpSpPr>
        <p:grpSpPr bwMode="auto">
          <a:xfrm>
            <a:off x="6682976" y="-630231"/>
            <a:ext cx="5169615" cy="5169612"/>
            <a:chOff x="-6056" y="-2208"/>
            <a:chExt cx="2208" cy="2208"/>
          </a:xfrm>
        </p:grpSpPr>
        <p:sp>
          <p:nvSpPr>
            <p:cNvPr id="47" name="Oval 656"/>
            <p:cNvSpPr>
              <a:spLocks noChangeArrowheads="1"/>
            </p:cNvSpPr>
            <p:nvPr/>
          </p:nvSpPr>
          <p:spPr bwMode="auto">
            <a:xfrm>
              <a:off x="-6056" y="-2132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1pPr>
              <a:lvl2pPr marL="742950" indent="-28575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2pPr>
              <a:lvl3pPr marL="11430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3pPr>
              <a:lvl4pPr marL="16002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4pPr>
              <a:lvl5pPr marL="2057400" indent="-228600" eaLnBrk="0" hangingPunct="0"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000">
                  <a:solidFill>
                    <a:schemeClr val="tx1"/>
                  </a:solidFill>
                  <a:latin typeface="Arial" panose="020B0604020202020204" pitchFamily="34" charset="0"/>
                  <a:ea typeface="华文彩云" panose="0201080004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grpSp>
          <p:nvGrpSpPr>
            <p:cNvPr id="48" name="Group 657"/>
            <p:cNvGrpSpPr/>
            <p:nvPr/>
          </p:nvGrpSpPr>
          <p:grpSpPr bwMode="auto">
            <a:xfrm>
              <a:off x="-6056" y="-2208"/>
              <a:ext cx="2208" cy="2208"/>
              <a:chOff x="-4060" y="-879"/>
              <a:chExt cx="2208" cy="2208"/>
            </a:xfrm>
          </p:grpSpPr>
          <p:grpSp>
            <p:nvGrpSpPr>
              <p:cNvPr id="49" name="Group 658"/>
              <p:cNvGrpSpPr/>
              <p:nvPr/>
            </p:nvGrpSpPr>
            <p:grpSpPr bwMode="auto">
              <a:xfrm>
                <a:off x="-4060" y="-879"/>
                <a:ext cx="2208" cy="2208"/>
                <a:chOff x="-3924" y="-788"/>
                <a:chExt cx="2208" cy="2208"/>
              </a:xfrm>
            </p:grpSpPr>
            <p:grpSp>
              <p:nvGrpSpPr>
                <p:cNvPr id="65" name="Group 659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73" name="Group 6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7" name="AutoShape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8" name="AutoShape 6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74" name="Group 663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5" name="AutoShape 66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6" name="AutoShape 665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66" name="Group 666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67" name="Group 6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71" name="AutoShape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2" name="AutoShape 6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8" name="Group 67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9" name="AutoShape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70" name="AutoShape 67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  <p:grpSp>
            <p:nvGrpSpPr>
              <p:cNvPr id="50" name="Group 673"/>
              <p:cNvGrpSpPr/>
              <p:nvPr/>
            </p:nvGrpSpPr>
            <p:grpSpPr bwMode="auto">
              <a:xfrm rot="1320000">
                <a:off x="-3742" y="-520"/>
                <a:ext cx="1546" cy="1546"/>
                <a:chOff x="-3924" y="-788"/>
                <a:chExt cx="2208" cy="2208"/>
              </a:xfrm>
            </p:grpSpPr>
            <p:grpSp>
              <p:nvGrpSpPr>
                <p:cNvPr id="51" name="Group 674"/>
                <p:cNvGrpSpPr>
                  <a:grpSpLocks noChangeAspect="1"/>
                </p:cNvGrpSpPr>
                <p:nvPr/>
              </p:nvGrpSpPr>
              <p:grpSpPr bwMode="auto">
                <a:xfrm>
                  <a:off x="-3924" y="-788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9" name="Group 67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3" name="AutoShape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4" name="AutoShape 6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60" name="Group 678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61" name="AutoShape 6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62" name="AutoShape 68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  <p:grpSp>
              <p:nvGrpSpPr>
                <p:cNvPr id="52" name="Group 681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927" y="-785"/>
                  <a:ext cx="2208" cy="2202"/>
                  <a:chOff x="168" y="696"/>
                  <a:chExt cx="1429" cy="1429"/>
                </a:xfrm>
              </p:grpSpPr>
              <p:grpSp>
                <p:nvGrpSpPr>
                  <p:cNvPr id="53" name="Group 6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54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7" name="AutoShape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8" name="AutoShape 6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  <p:grpSp>
                <p:nvGrpSpPr>
                  <p:cNvPr id="54" name="Group 68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855" y="696"/>
                    <a:ext cx="56" cy="1429"/>
                    <a:chOff x="845" y="696"/>
                    <a:chExt cx="56" cy="1429"/>
                  </a:xfrm>
                </p:grpSpPr>
                <p:sp>
                  <p:nvSpPr>
                    <p:cNvPr id="55" name="AutoShape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45" y="696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  <p:sp>
                  <p:nvSpPr>
                    <p:cNvPr id="56" name="AutoShape 68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845" y="141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823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bg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1pPr>
                      <a:lvl2pPr marL="742950" indent="-28575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2pPr>
                      <a:lvl3pPr marL="11430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3pPr>
                      <a:lvl4pPr marL="16002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4pPr>
                      <a:lvl5pPr marL="2057400" indent="-228600" eaLnBrk="0" hangingPunct="0"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6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华文彩云" panose="02010800040101010101" pitchFamily="2" charset="-122"/>
                        </a:defRPr>
                      </a:lvl9pPr>
                    </a:lstStyle>
                    <a:p>
                      <a:pPr eaLnBrk="1" hangingPunct="1"/>
                      <a:endParaRPr lang="zh-CN" altLang="en-US"/>
                    </a:p>
                  </p:txBody>
                </p:sp>
              </p:grpSp>
            </p:grpSp>
          </p:grpSp>
        </p:grpSp>
      </p:grpSp>
      <p:pic>
        <p:nvPicPr>
          <p:cNvPr id="79" name="图片 7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664" y="2002231"/>
            <a:ext cx="5743142" cy="2989514"/>
          </a:xfrm>
          <a:prstGeom prst="rect">
            <a:avLst/>
          </a:prstGeom>
        </p:spPr>
      </p:pic>
      <p:sp>
        <p:nvSpPr>
          <p:cNvPr id="81" name="TextBox 177"/>
          <p:cNvSpPr txBox="1"/>
          <p:nvPr/>
        </p:nvSpPr>
        <p:spPr>
          <a:xfrm>
            <a:off x="2400732" y="5045332"/>
            <a:ext cx="739053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/>
              <a:t>纯</a:t>
            </a:r>
            <a:r>
              <a:rPr lang="en-US" altLang="zh-CN" sz="2000" dirty="0"/>
              <a:t>PPT</a:t>
            </a:r>
            <a:r>
              <a:rPr lang="zh-CN" altLang="en-US" sz="2000" dirty="0"/>
              <a:t>动画，图片、文字、动画路径可以随意修改编辑</a:t>
            </a:r>
            <a:endParaRPr lang="en-US" altLang="zh-CN" sz="2000" dirty="0"/>
          </a:p>
          <a:p>
            <a:r>
              <a:rPr lang="zh-CN" altLang="en-US" sz="2000" dirty="0"/>
              <a:t>修改更方便，更简单！</a:t>
            </a:r>
            <a:endParaRPr lang="zh-CN" altLang="en-US" sz="2000" dirty="0"/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6486" y="841276"/>
            <a:ext cx="6767587" cy="903623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23" y="2771143"/>
            <a:ext cx="6767587" cy="623895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499" y="3864492"/>
            <a:ext cx="6767587" cy="903623"/>
          </a:xfrm>
          <a:prstGeom prst="rect">
            <a:avLst/>
          </a:prstGeom>
        </p:spPr>
      </p:pic>
      <p:sp>
        <p:nvSpPr>
          <p:cNvPr id="85" name="TextBox 114"/>
          <p:cNvSpPr txBox="1"/>
          <p:nvPr/>
        </p:nvSpPr>
        <p:spPr>
          <a:xfrm>
            <a:off x="2464236" y="2826662"/>
            <a:ext cx="7263527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000" b="1" spc="300">
                <a:ln w="11430"/>
                <a:gradFill>
                  <a:gsLst>
                    <a:gs pos="0">
                      <a:schemeClr val="bg1"/>
                    </a:gs>
                    <a:gs pos="75000">
                      <a:srgbClr val="FFC000"/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600" dirty="0" smtClean="0"/>
              <a:t>祝大家节日快乐！</a:t>
            </a:r>
            <a:endParaRPr lang="zh-CN" altLang="en-US" sz="6600" dirty="0"/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6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8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4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3" presetClass="pat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4.69136E-6 L 0.7691 -4.69136E-6 " pathEditMode="relative" rAng="0" ptsTypes="AA">
                                      <p:cBhvr>
                                        <p:cTn id="33" dur="4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1111E-6 3.7037E-6 L -0.7875 3.7037E-6 " pathEditMode="relative" rAng="0" ptsTypes="AA">
                                      <p:cBhvr>
                                        <p:cTn id="40" dur="5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5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50" dur="300" fill="hold"/>
                                        <p:tgtEl>
                                          <p:spTgt spid="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60" dur="3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Scale>
                                      <p:cBhvr>
                                        <p:cTn id="70" dur="300" fill="hold"/>
                                        <p:tgtEl>
                                          <p:spTgt spid="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63" presetClass="path" presetSubtype="0" repeatCount="indefinite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animMotion origin="layout" path="M -3.88889E-6 -4.69136E-6 L 0.7691 -4.69136E-6 " pathEditMode="relative" rAng="0" ptsTypes="AA">
                                      <p:cBhvr>
                                        <p:cTn id="93" dur="42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5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nodeType="withEffect">
                                  <p:stCondLst>
                                    <p:cond delay="20250"/>
                                  </p:stCondLst>
                                  <p:childTnLst>
                                    <p:animScale>
                                      <p:cBhvr>
                                        <p:cTn id="103" dur="300" fill="hold"/>
                                        <p:tgtEl>
                                          <p:spTgt spid="8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2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0" presetClass="entr" presetSubtype="0" decel="10000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5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WPS 演示</Application>
  <PresentationFormat>宽屏</PresentationFormat>
  <Paragraphs>124</Paragraphs>
  <Slides>16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华文彩云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16</cp:revision>
  <dcterms:created xsi:type="dcterms:W3CDTF">2016-09-08T02:24:00Z</dcterms:created>
  <dcterms:modified xsi:type="dcterms:W3CDTF">2018-07-04T01:50:52Z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2052-10.1.0.7452</vt:lpwstr>
  </property>
</Properties>
</file>