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4" r:id="rId2"/>
    <p:sldId id="294" r:id="rId3"/>
    <p:sldId id="292" r:id="rId4"/>
    <p:sldId id="325" r:id="rId5"/>
    <p:sldId id="335" r:id="rId6"/>
    <p:sldId id="341" r:id="rId7"/>
    <p:sldId id="334" r:id="rId8"/>
    <p:sldId id="344" r:id="rId9"/>
    <p:sldId id="269" r:id="rId10"/>
    <p:sldId id="327" r:id="rId11"/>
    <p:sldId id="328" r:id="rId12"/>
    <p:sldId id="284" r:id="rId13"/>
    <p:sldId id="345" r:id="rId14"/>
    <p:sldId id="333" r:id="rId15"/>
    <p:sldId id="340" r:id="rId16"/>
    <p:sldId id="331" r:id="rId17"/>
    <p:sldId id="332" r:id="rId18"/>
    <p:sldId id="346" r:id="rId19"/>
    <p:sldId id="339" r:id="rId20"/>
    <p:sldId id="304" r:id="rId21"/>
    <p:sldId id="270" r:id="rId22"/>
    <p:sldId id="343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0A28"/>
    <a:srgbClr val="FFFFFF"/>
    <a:srgbClr val="F8AA1D"/>
    <a:srgbClr val="F7DD76"/>
    <a:srgbClr val="F8A717"/>
    <a:srgbClr val="FFF995"/>
    <a:srgbClr val="E9A73B"/>
    <a:srgbClr val="FFFDA7"/>
    <a:srgbClr val="FFFDAB"/>
    <a:srgbClr val="D1C0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5015" autoAdjust="0"/>
  </p:normalViewPr>
  <p:slideViewPr>
    <p:cSldViewPr snapToGrid="0">
      <p:cViewPr varScale="1">
        <p:scale>
          <a:sx n="87" d="100"/>
          <a:sy n="87" d="100"/>
        </p:scale>
        <p:origin x="840" y="90"/>
      </p:cViewPr>
      <p:guideLst>
        <p:guide orient="horz" pos="227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665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365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780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066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219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823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933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096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18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A6F48B-BC94-4D88-9044-DD904A99D14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191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4302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9978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A6F48B-BC94-4D88-9044-DD904A99D14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15135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8538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8426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02170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38514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4279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5634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8512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36DE9-0668-49F0-8599-9025358A5F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1762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A6F48B-BC94-4D88-9044-DD904A99D14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5067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072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="" xmlns:a16="http://schemas.microsoft.com/office/drawing/2014/main" id="{ECB7E219-57C5-479C-BBE7-84975BCC15C0}"/>
              </a:ext>
            </a:extLst>
          </p:cNvPr>
          <p:cNvSpPr/>
          <p:nvPr userDrawn="1"/>
        </p:nvSpPr>
        <p:spPr>
          <a:xfrm>
            <a:off x="395559" y="412906"/>
            <a:ext cx="11400883" cy="6032189"/>
          </a:xfrm>
          <a:prstGeom prst="roundRect">
            <a:avLst>
              <a:gd name="adj" fmla="val 5321"/>
            </a:avLst>
          </a:prstGeom>
          <a:solidFill>
            <a:srgbClr val="FFFFFF"/>
          </a:solidFill>
        </p:spPr>
        <p:txBody>
          <a:bodyPr wrap="square" rtlCol="0" anchor="ctr" anchorCtr="0">
            <a:noAutofit/>
          </a:bodyPr>
          <a:lstStyle/>
          <a:p>
            <a:pPr algn="dist"/>
            <a:endParaRPr lang="zh-CN" altLang="en-US" dirty="0">
              <a:latin typeface="字魂56号-洪亮毛笔隶书简体" panose="00000500000000000000" pitchFamily="2" charset="-122"/>
              <a:ea typeface="字魂56号-洪亮毛笔隶书简体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="" xmlns:a16="http://schemas.microsoft.com/office/drawing/2014/main" id="{C01D2AFE-EECF-44DD-9C60-324839604189}"/>
              </a:ext>
            </a:extLst>
          </p:cNvPr>
          <p:cNvSpPr/>
          <p:nvPr userDrawn="1"/>
        </p:nvSpPr>
        <p:spPr>
          <a:xfrm>
            <a:off x="395559" y="412906"/>
            <a:ext cx="11400883" cy="6032189"/>
          </a:xfrm>
          <a:prstGeom prst="roundRect">
            <a:avLst>
              <a:gd name="adj" fmla="val 5321"/>
            </a:avLst>
          </a:prstGeom>
          <a:solidFill>
            <a:srgbClr val="FFFFFF"/>
          </a:solidFill>
        </p:spPr>
        <p:txBody>
          <a:bodyPr wrap="square" rtlCol="0" anchor="ctr" anchorCtr="0">
            <a:noAutofit/>
          </a:bodyPr>
          <a:lstStyle/>
          <a:p>
            <a:pPr algn="dist"/>
            <a:endParaRPr lang="zh-CN" altLang="en-US" dirty="0">
              <a:latin typeface="字魂56号-洪亮毛笔隶书简体" panose="00000500000000000000" pitchFamily="2" charset="-122"/>
              <a:ea typeface="字魂56号-洪亮毛笔隶书简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614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switch dir="r"/>
      </p:transition>
    </mc:Choice>
    <mc:Fallback xmlns="">
      <p:transition spd="slow"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8A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B332B5D7-4439-468B-ACF8-A9B870D643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54ED3DE8-0B49-42B9-AE6D-CDD312039F6B}"/>
              </a:ext>
            </a:extLst>
          </p:cNvPr>
          <p:cNvSpPr/>
          <p:nvPr userDrawn="1"/>
        </p:nvSpPr>
        <p:spPr>
          <a:xfrm>
            <a:off x="-782320" y="0"/>
            <a:ext cx="640080" cy="467360"/>
          </a:xfrm>
          <a:prstGeom prst="rect">
            <a:avLst/>
          </a:prstGeom>
          <a:solidFill>
            <a:srgbClr val="CA0A28"/>
          </a:solidFill>
        </p:spPr>
        <p:txBody>
          <a:bodyPr wrap="square" rtlCol="0" anchor="ctr" anchorCtr="0">
            <a:noAutofit/>
          </a:bodyPr>
          <a:lstStyle/>
          <a:p>
            <a:pPr algn="dist"/>
            <a:endParaRPr lang="zh-CN" altLang="en-US" dirty="0">
              <a:latin typeface="字魂56号-洪亮毛笔隶书简体" panose="00000500000000000000" pitchFamily="2" charset="-122"/>
              <a:ea typeface="字魂56号-洪亮毛笔隶书简体" panose="00000500000000000000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C87A88AF-A4A7-4E17-80A1-0AC12FAD2B2A}"/>
              </a:ext>
            </a:extLst>
          </p:cNvPr>
          <p:cNvSpPr/>
          <p:nvPr userDrawn="1"/>
        </p:nvSpPr>
        <p:spPr>
          <a:xfrm>
            <a:off x="-782320" y="602615"/>
            <a:ext cx="640080" cy="467360"/>
          </a:xfrm>
          <a:prstGeom prst="rect">
            <a:avLst/>
          </a:prstGeom>
          <a:solidFill>
            <a:srgbClr val="F8AA1D"/>
          </a:solidFill>
        </p:spPr>
        <p:txBody>
          <a:bodyPr wrap="square" rtlCol="0" anchor="ctr" anchorCtr="0">
            <a:noAutofit/>
          </a:bodyPr>
          <a:lstStyle/>
          <a:p>
            <a:pPr algn="dist"/>
            <a:endParaRPr lang="zh-CN" altLang="en-US" dirty="0">
              <a:latin typeface="字魂56号-洪亮毛笔隶书简体" panose="00000500000000000000" pitchFamily="2" charset="-122"/>
              <a:ea typeface="字魂56号-洪亮毛笔隶书简体" panose="00000500000000000000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</p:sldLayoutIdLst>
  <p:transition>
    <p:wipe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EA39AEB2-B676-4C8C-8588-1AA2098912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C492B80F-E446-4345-BB02-35F1AE3A37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17869" y="2238713"/>
            <a:ext cx="7153154" cy="2775006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688D9581-47D2-4DEA-9E73-5B06ECE95CB7}"/>
              </a:ext>
            </a:extLst>
          </p:cNvPr>
          <p:cNvSpPr/>
          <p:nvPr/>
        </p:nvSpPr>
        <p:spPr>
          <a:xfrm>
            <a:off x="7172010" y="1731457"/>
            <a:ext cx="923330" cy="3479640"/>
          </a:xfrm>
          <a:prstGeom prst="rect">
            <a:avLst/>
          </a:prstGeom>
        </p:spPr>
        <p:txBody>
          <a:bodyPr vert="eaVert" wrap="square">
            <a:noAutofit/>
          </a:bodyPr>
          <a:lstStyle/>
          <a:p>
            <a:pPr algn="dist"/>
            <a:endParaRPr lang="zh-CN" altLang="en-US" sz="9600" dirty="0"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EA48BA4-08C4-476E-B305-64B986F2B3E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8168" y="4980660"/>
            <a:ext cx="437535" cy="65630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BFE882F2-8535-4D13-A4D5-0FE598789C7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1114" y="3872794"/>
            <a:ext cx="2864235" cy="286423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EDCEC476-623C-4BFD-9E4B-1CA0B1CEFFA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2" name="文本框 61"/>
          <p:cNvSpPr txBox="1"/>
          <p:nvPr/>
        </p:nvSpPr>
        <p:spPr>
          <a:xfrm>
            <a:off x="557891" y="2644170"/>
            <a:ext cx="28219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13800">
                <a:gradFill flip="none" rotWithShape="1">
                  <a:gsLst>
                    <a:gs pos="0">
                      <a:srgbClr val="E9A73B"/>
                    </a:gs>
                    <a:gs pos="100000">
                      <a:srgbClr val="FFF995"/>
                    </a:gs>
                  </a:gsLst>
                  <a:lin ang="18900000" scaled="1"/>
                  <a:tileRect/>
                </a:gradFill>
              </a:defRPr>
            </a:lvl1pPr>
          </a:lstStyle>
          <a:p>
            <a:r>
              <a:rPr lang="zh-CN" altLang="en-US" sz="9600" b="1" dirty="0">
                <a:sym typeface="+mn-lt"/>
              </a:rPr>
              <a:t>目录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="" xmlns:a16="http://schemas.microsoft.com/office/drawing/2014/main" id="{894CF203-B82A-4EE2-AF64-BF95747707BE}"/>
              </a:ext>
            </a:extLst>
          </p:cNvPr>
          <p:cNvSpPr txBox="1"/>
          <p:nvPr/>
        </p:nvSpPr>
        <p:spPr>
          <a:xfrm>
            <a:off x="3937698" y="2076247"/>
            <a:ext cx="5538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13800">
                <a:gradFill flip="none" rotWithShape="1">
                  <a:gsLst>
                    <a:gs pos="0">
                      <a:srgbClr val="E9A73B"/>
                    </a:gs>
                    <a:gs pos="100000">
                      <a:srgbClr val="FFF995"/>
                    </a:gs>
                  </a:gsLst>
                  <a:lin ang="18900000" scaled="1"/>
                  <a:tileRect/>
                </a:gradFill>
              </a:defRPr>
            </a:lvl1pPr>
          </a:lstStyle>
          <a:p>
            <a:r>
              <a:rPr lang="zh-CN" altLang="en-US" sz="3600" b="1" dirty="0">
                <a:sym typeface="+mn-lt"/>
              </a:rPr>
              <a:t>第一部分  新春佳节由来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="" xmlns:a16="http://schemas.microsoft.com/office/drawing/2014/main" id="{2FC54F8F-B8CD-41AF-B9FF-9D8B2A0F59FE}"/>
              </a:ext>
            </a:extLst>
          </p:cNvPr>
          <p:cNvSpPr txBox="1"/>
          <p:nvPr/>
        </p:nvSpPr>
        <p:spPr>
          <a:xfrm>
            <a:off x="3937698" y="2782669"/>
            <a:ext cx="5538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13800">
                <a:gradFill flip="none" rotWithShape="1">
                  <a:gsLst>
                    <a:gs pos="0">
                      <a:srgbClr val="E9A73B"/>
                    </a:gs>
                    <a:gs pos="100000">
                      <a:srgbClr val="FFF995"/>
                    </a:gs>
                  </a:gsLst>
                  <a:lin ang="18900000" scaled="1"/>
                  <a:tileRect/>
                </a:gradFill>
              </a:defRPr>
            </a:lvl1pPr>
          </a:lstStyle>
          <a:p>
            <a:r>
              <a:rPr lang="zh-CN" altLang="en-US" sz="3600" b="1" dirty="0">
                <a:sym typeface="+mn-lt"/>
              </a:rPr>
              <a:t>第二部分  喜迎新春活动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="" xmlns:a16="http://schemas.microsoft.com/office/drawing/2014/main" id="{BFB33932-4D41-4B08-A954-9E931403C047}"/>
              </a:ext>
            </a:extLst>
          </p:cNvPr>
          <p:cNvSpPr txBox="1"/>
          <p:nvPr/>
        </p:nvSpPr>
        <p:spPr>
          <a:xfrm>
            <a:off x="3937698" y="3489091"/>
            <a:ext cx="5538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13800">
                <a:gradFill flip="none" rotWithShape="1">
                  <a:gsLst>
                    <a:gs pos="0">
                      <a:srgbClr val="E9A73B"/>
                    </a:gs>
                    <a:gs pos="100000">
                      <a:srgbClr val="FFF995"/>
                    </a:gs>
                  </a:gsLst>
                  <a:lin ang="18900000" scaled="1"/>
                  <a:tileRect/>
                </a:gradFill>
              </a:defRPr>
            </a:lvl1pPr>
          </a:lstStyle>
          <a:p>
            <a:r>
              <a:rPr lang="zh-CN" altLang="en-US" sz="3600" b="1" dirty="0">
                <a:sym typeface="+mn-lt"/>
              </a:rPr>
              <a:t>第三部分  新春美食分享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="" xmlns:a16="http://schemas.microsoft.com/office/drawing/2014/main" id="{30FA38D6-47A5-4DDC-917E-B710CA589F01}"/>
              </a:ext>
            </a:extLst>
          </p:cNvPr>
          <p:cNvSpPr txBox="1"/>
          <p:nvPr/>
        </p:nvSpPr>
        <p:spPr>
          <a:xfrm>
            <a:off x="3937698" y="4195513"/>
            <a:ext cx="5538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13800">
                <a:gradFill flip="none" rotWithShape="1">
                  <a:gsLst>
                    <a:gs pos="0">
                      <a:srgbClr val="E9A73B"/>
                    </a:gs>
                    <a:gs pos="100000">
                      <a:srgbClr val="FFF995"/>
                    </a:gs>
                  </a:gsLst>
                  <a:lin ang="18900000" scaled="1"/>
                  <a:tileRect/>
                </a:gradFill>
              </a:defRPr>
            </a:lvl1pPr>
          </a:lstStyle>
          <a:p>
            <a:r>
              <a:rPr lang="zh-CN" altLang="en-US" sz="3600" b="1" dirty="0">
                <a:sym typeface="+mn-lt"/>
              </a:rPr>
              <a:t>第四部分  鼠年祝福祝愿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857A392B-26F0-4CBC-9BB0-A3ADDC134DF2}"/>
              </a:ext>
            </a:extLst>
          </p:cNvPr>
          <p:cNvCxnSpPr>
            <a:cxnSpLocks/>
          </p:cNvCxnSpPr>
          <p:nvPr/>
        </p:nvCxnSpPr>
        <p:spPr>
          <a:xfrm>
            <a:off x="3530279" y="2689841"/>
            <a:ext cx="0" cy="1551343"/>
          </a:xfrm>
          <a:prstGeom prst="line">
            <a:avLst/>
          </a:prstGeom>
          <a:ln>
            <a:solidFill>
              <a:srgbClr val="F7D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9" grpId="0"/>
      <p:bldP spid="70" grpId="0"/>
      <p:bldP spid="71" grpId="0"/>
      <p:bldP spid="7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80D236DA-0D45-4DA3-B8C2-C926C2905E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C21DB028-EC34-4F14-8DAC-324E42AE292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1114" y="3872794"/>
            <a:ext cx="2864235" cy="28642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72469" y="2496017"/>
            <a:ext cx="76470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9600" b="1">
                <a:gradFill flip="none" rotWithShape="1">
                  <a:gsLst>
                    <a:gs pos="0">
                      <a:srgbClr val="E9A73B"/>
                    </a:gs>
                    <a:gs pos="100000">
                      <a:srgbClr val="FFF995"/>
                    </a:gs>
                  </a:gsLst>
                  <a:lin ang="18900000" scaled="1"/>
                  <a:tileRect/>
                </a:gradFill>
              </a:defRPr>
            </a:lvl1pPr>
          </a:lstStyle>
          <a:p>
            <a:pPr algn="ctr"/>
            <a:r>
              <a:rPr lang="zh-CN" altLang="en-US" sz="6000" dirty="0">
                <a:sym typeface="+mn-lt"/>
              </a:rPr>
              <a:t>第一部分</a:t>
            </a:r>
            <a:endParaRPr lang="en-US" altLang="zh-CN" sz="6000" dirty="0">
              <a:sym typeface="+mn-lt"/>
            </a:endParaRPr>
          </a:p>
          <a:p>
            <a:pPr algn="ctr"/>
            <a:r>
              <a:rPr lang="zh-CN" altLang="en-US" sz="6000" dirty="0">
                <a:sym typeface="+mn-lt"/>
              </a:rPr>
              <a:t>新春佳节由来</a:t>
            </a: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61"/>
          <p:cNvSpPr txBox="1"/>
          <p:nvPr/>
        </p:nvSpPr>
        <p:spPr>
          <a:xfrm>
            <a:off x="952983" y="2199190"/>
            <a:ext cx="1661993" cy="33798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9600" b="1" dirty="0">
                <a:solidFill>
                  <a:srgbClr val="CA0A28"/>
                </a:solidFill>
                <a:cs typeface="+mn-ea"/>
                <a:sym typeface="+mn-lt"/>
              </a:rPr>
              <a:t>新春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775663" y="2291787"/>
            <a:ext cx="4124206" cy="32872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600" kern="0" dirty="0">
                <a:cs typeface="+mn-ea"/>
                <a:sym typeface="+mn-lt"/>
              </a:rPr>
              <a:t>2020</a:t>
            </a:r>
            <a:r>
              <a:rPr lang="zh-CN" altLang="en-US" sz="1600" kern="0" dirty="0">
                <a:cs typeface="+mn-ea"/>
                <a:sym typeface="+mn-lt"/>
              </a:rPr>
              <a:t>是中国农历的鼠年即戊子年。鼠为十二生肖之首，与十二地支相配，故称子鼠。民间有敬奉子神的习俗，难道人人喊打的“老鼠”还有什么可敬的吗？当然，老鼠繁殖力强，古人祈求生命繁衍、子孙兴旺，于是，便产生敬奉子鼠的多子多福的生育观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7692FFC-88BB-4246-ADC1-3C02960425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6384" y="1585732"/>
            <a:ext cx="3970117" cy="429355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445AEEDE-C952-434B-BE59-FB1EF727EBCB}"/>
              </a:ext>
            </a:extLst>
          </p:cNvPr>
          <p:cNvSpPr txBox="1"/>
          <p:nvPr/>
        </p:nvSpPr>
        <p:spPr>
          <a:xfrm>
            <a:off x="3638179" y="685137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A0A28"/>
                </a:solidFill>
                <a:sym typeface="+mn-lt"/>
              </a:rPr>
              <a:t>第一部分  新春佳节由来</a:t>
            </a: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/>
          <p:cNvSpPr txBox="1"/>
          <p:nvPr/>
        </p:nvSpPr>
        <p:spPr>
          <a:xfrm>
            <a:off x="6899320" y="2334026"/>
            <a:ext cx="41142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守岁，就是在旧年的最后一天夜里不睡觉，熬夜迎接新一年的到来的习俗，也叫除夕守岁，俗名“熬年”。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6899320" y="1874391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A0A28"/>
                </a:solidFill>
                <a:cs typeface="+mn-ea"/>
                <a:sym typeface="+mn-lt"/>
              </a:rPr>
              <a:t>迎接新年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882575" y="3657094"/>
            <a:ext cx="41142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守岁，就是在旧年的最后一天夜里不睡觉，熬夜迎接新一年的到来的习俗，也叫除夕守岁，俗名“熬年”。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6882575" y="3197459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A0A28"/>
                </a:solidFill>
                <a:cs typeface="+mn-ea"/>
                <a:sym typeface="+mn-lt"/>
              </a:rPr>
              <a:t>迎接新年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6899320" y="5020528"/>
            <a:ext cx="41142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守岁，就是在旧年的最后一天夜里不睡觉，熬夜迎接新一年的到来的习俗，也叫除夕守岁，俗名“熬年”。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6899320" y="4560893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A0A28"/>
                </a:solidFill>
                <a:cs typeface="+mn-ea"/>
                <a:sym typeface="+mn-lt"/>
              </a:rPr>
              <a:t>迎接新年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EEAF863-814B-41EA-A7D7-18FA1F7B9BF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5190" y="1589310"/>
            <a:ext cx="4602615" cy="460261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7E77311D-8F28-4B9A-BD8B-44000D6F0E71}"/>
              </a:ext>
            </a:extLst>
          </p:cNvPr>
          <p:cNvSpPr txBox="1"/>
          <p:nvPr/>
        </p:nvSpPr>
        <p:spPr>
          <a:xfrm>
            <a:off x="3638179" y="685137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A0A28"/>
                </a:solidFill>
                <a:sym typeface="+mn-lt"/>
              </a:rPr>
              <a:t>第一部分  新春佳节由来</a:t>
            </a: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4D9339B-6FD6-40E2-AC8C-883A814FA6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296" t="29773"/>
          <a:stretch/>
        </p:blipFill>
        <p:spPr>
          <a:xfrm rot="5400000">
            <a:off x="5174641" y="3163743"/>
            <a:ext cx="1842717" cy="237323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4BB4644C-3F70-470F-8A90-B13E9039020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607" b="14746"/>
          <a:stretch/>
        </p:blipFill>
        <p:spPr>
          <a:xfrm rot="5400000">
            <a:off x="9310460" y="2395131"/>
            <a:ext cx="1408696" cy="204267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87614" y="1447198"/>
            <a:ext cx="571500" cy="542925"/>
          </a:xfrm>
          <a:prstGeom prst="rect">
            <a:avLst/>
          </a:prstGeom>
          <a:noFill/>
          <a:ln>
            <a:solidFill>
              <a:srgbClr val="CA0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02489" y="3043966"/>
            <a:ext cx="5363265" cy="1895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sz="1600" spc="300" dirty="0">
                <a:cs typeface="+mn-ea"/>
                <a:sym typeface="+mn-lt"/>
              </a:rPr>
              <a:t>太古时期，有一种凶猛的怪兽，散居在深山密林中，人们管它们叫“年”。它的形貌狰狞，生性凶残，专食飞禽走兽、鳞介虫豸，一天换一种口味，从磕头虫一直吃到大活人，让人谈“年”色变。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672879" y="2397635"/>
            <a:ext cx="2741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rgbClr val="CA0A28"/>
                </a:solidFill>
                <a:cs typeface="+mn-ea"/>
                <a:sym typeface="+mn-lt"/>
              </a:rPr>
              <a:t>迎接新年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DBD8C31A-9EF5-42BC-A10D-D53C36EC56E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6729" y="1586584"/>
            <a:ext cx="2927542" cy="438924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A2D90B0C-4BFC-43DD-8F7A-117E4595E1C9}"/>
              </a:ext>
            </a:extLst>
          </p:cNvPr>
          <p:cNvSpPr txBox="1"/>
          <p:nvPr/>
        </p:nvSpPr>
        <p:spPr>
          <a:xfrm>
            <a:off x="3638179" y="685137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A0A28"/>
                </a:solidFill>
                <a:sym typeface="+mn-lt"/>
              </a:rPr>
              <a:t>第一部分  新春佳节由来</a:t>
            </a: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463675" y="2660193"/>
            <a:ext cx="3802806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cs typeface="+mn-ea"/>
                <a:sym typeface="+mn-lt"/>
              </a:rPr>
              <a:t>冬去春来，年复一年，万年经过长期观察，精心推算，制定出了准确的太阳历。国君深为感动，为纪念万年的功绩，便将太阳历命名为“万年历”，封万年为日月寿星。以后，人们在过年时挂上寿就是为了纪念德高望重的万年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806575" y="1790159"/>
            <a:ext cx="2311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CA0A28"/>
                </a:solidFill>
                <a:cs typeface="+mn-ea"/>
                <a:sym typeface="+mn-lt"/>
              </a:rPr>
              <a:t>迎接新年</a:t>
            </a:r>
          </a:p>
        </p:txBody>
      </p:sp>
      <p:sp>
        <p:nvSpPr>
          <p:cNvPr id="8" name="Freeform 5"/>
          <p:cNvSpPr/>
          <p:nvPr/>
        </p:nvSpPr>
        <p:spPr bwMode="auto">
          <a:xfrm flipH="1">
            <a:off x="1616075" y="1640565"/>
            <a:ext cx="812800" cy="749358"/>
          </a:xfrm>
          <a:custGeom>
            <a:avLst/>
            <a:gdLst>
              <a:gd name="T0" fmla="*/ 0 w 926"/>
              <a:gd name="T1" fmla="*/ 369 h 2009"/>
              <a:gd name="T2" fmla="*/ 0 w 926"/>
              <a:gd name="T3" fmla="*/ 0 h 2009"/>
              <a:gd name="T4" fmla="*/ 926 w 926"/>
              <a:gd name="T5" fmla="*/ 0 h 2009"/>
              <a:gd name="T6" fmla="*/ 926 w 926"/>
              <a:gd name="T7" fmla="*/ 2009 h 2009"/>
              <a:gd name="T8" fmla="*/ 224 w 926"/>
              <a:gd name="T9" fmla="*/ 2009 h 2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6" h="2009">
                <a:moveTo>
                  <a:pt x="0" y="369"/>
                </a:moveTo>
                <a:lnTo>
                  <a:pt x="0" y="0"/>
                </a:lnTo>
                <a:lnTo>
                  <a:pt x="926" y="0"/>
                </a:lnTo>
                <a:lnTo>
                  <a:pt x="926" y="2009"/>
                </a:lnTo>
                <a:lnTo>
                  <a:pt x="224" y="2009"/>
                </a:lnTo>
              </a:path>
            </a:pathLst>
          </a:custGeom>
          <a:noFill/>
          <a:ln w="19050" cap="flat">
            <a:solidFill>
              <a:srgbClr val="CA0A28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D0F835F-10CF-4DFE-9CE9-F4D047A64C7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463572"/>
            <a:ext cx="4479925" cy="447992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7CD6D2C-3407-4558-B3E0-6AE0519449FA}"/>
              </a:ext>
            </a:extLst>
          </p:cNvPr>
          <p:cNvSpPr txBox="1"/>
          <p:nvPr/>
        </p:nvSpPr>
        <p:spPr>
          <a:xfrm>
            <a:off x="3638179" y="685137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A0A28"/>
                </a:solidFill>
                <a:sym typeface="+mn-lt"/>
              </a:rPr>
              <a:t>第一部分  新春佳节由来</a:t>
            </a: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80D236DA-0D45-4DA3-B8C2-C926C2905E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C21DB028-EC34-4F14-8DAC-324E42AE292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1114" y="3872794"/>
            <a:ext cx="2864235" cy="28642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72469" y="2496017"/>
            <a:ext cx="76470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9600" b="1">
                <a:gradFill flip="none" rotWithShape="1">
                  <a:gsLst>
                    <a:gs pos="0">
                      <a:srgbClr val="E9A73B"/>
                    </a:gs>
                    <a:gs pos="100000">
                      <a:srgbClr val="FFF995"/>
                    </a:gs>
                  </a:gsLst>
                  <a:lin ang="18900000" scaled="1"/>
                  <a:tileRect/>
                </a:gradFill>
              </a:defRPr>
            </a:lvl1pPr>
          </a:lstStyle>
          <a:p>
            <a:pPr algn="ctr"/>
            <a:r>
              <a:rPr lang="zh-CN" altLang="en-US" sz="6000" dirty="0">
                <a:sym typeface="+mn-lt"/>
              </a:rPr>
              <a:t>第二部分</a:t>
            </a:r>
            <a:endParaRPr lang="en-US" altLang="zh-CN" sz="6000" dirty="0">
              <a:sym typeface="+mn-lt"/>
            </a:endParaRPr>
          </a:p>
          <a:p>
            <a:pPr algn="ctr"/>
            <a:r>
              <a:rPr lang="zh-CN" altLang="en-US" sz="6000" dirty="0">
                <a:sym typeface="+mn-lt"/>
              </a:rPr>
              <a:t>喜迎新春活动</a:t>
            </a:r>
          </a:p>
        </p:txBody>
      </p:sp>
    </p:spTree>
    <p:extLst>
      <p:ext uri="{BB962C8B-B14F-4D97-AF65-F5344CB8AC3E}">
        <p14:creationId xmlns:p14="http://schemas.microsoft.com/office/powerpoint/2010/main" val="2941493426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6992269" y="1993007"/>
            <a:ext cx="1980029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8965">
              <a:lnSpc>
                <a:spcPct val="150000"/>
              </a:lnSpc>
            </a:pPr>
            <a:r>
              <a:rPr lang="zh-CN" altLang="en-US" sz="2800" dirty="0">
                <a:solidFill>
                  <a:srgbClr val="BB0D21"/>
                </a:solidFill>
                <a:cs typeface="+mn-ea"/>
                <a:sym typeface="+mn-lt"/>
              </a:rPr>
              <a:t>新春新气象</a:t>
            </a:r>
          </a:p>
        </p:txBody>
      </p:sp>
      <p:sp>
        <p:nvSpPr>
          <p:cNvPr id="36" name="矩形 35"/>
          <p:cNvSpPr/>
          <p:nvPr/>
        </p:nvSpPr>
        <p:spPr>
          <a:xfrm>
            <a:off x="6992268" y="2713363"/>
            <a:ext cx="3818481" cy="2634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8965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新年，即一年的第一天，为世界多数国家通行的节日。世界各国，特别是古代都有不同的日期，现代世界多数国家为公元制纪年的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1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月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1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日。现代将“元旦”称为公历新年，将“春节”称为农历新年。当日，人们会以各种不同的方式庆祝新年的到来。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317C0BC0-9689-400E-A2B8-CD6CDDB46884}"/>
              </a:ext>
            </a:extLst>
          </p:cNvPr>
          <p:cNvCxnSpPr/>
          <p:nvPr/>
        </p:nvCxnSpPr>
        <p:spPr>
          <a:xfrm>
            <a:off x="6461534" y="2420353"/>
            <a:ext cx="0" cy="2913017"/>
          </a:xfrm>
          <a:prstGeom prst="line">
            <a:avLst/>
          </a:prstGeom>
          <a:ln>
            <a:solidFill>
              <a:srgbClr val="CA0A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FF4607A-AD71-4D0C-995B-788CA231E7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7945" y="1865420"/>
            <a:ext cx="4433090" cy="428452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C285C2A-7AF2-41FF-8C65-80B7F9FF8DF9}"/>
              </a:ext>
            </a:extLst>
          </p:cNvPr>
          <p:cNvSpPr txBox="1"/>
          <p:nvPr/>
        </p:nvSpPr>
        <p:spPr>
          <a:xfrm>
            <a:off x="3638179" y="685137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A0A28"/>
                </a:solidFill>
                <a:sym typeface="+mn-lt"/>
              </a:rPr>
              <a:t>第二部分  喜迎新春活动</a:t>
            </a: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6928560" y="2582880"/>
            <a:ext cx="4339650" cy="2695655"/>
          </a:xfrm>
          <a:prstGeom prst="rect">
            <a:avLst/>
          </a:prstGeom>
          <a:ln w="15875">
            <a:noFill/>
            <a:prstDash val="lgDashDot"/>
          </a:ln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新年，即一年的第一天，为世界多数国家通行的节日。世界各国，特别是古代都有不同的日期，现代世界多数国家为公元制纪年的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月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日。现代将“元旦”称为公历新年，将“春节”称为农历新年。当日，人们会以各种不同的方式庆祝新年的到来。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5E31A8FA-CEE7-4667-A3B6-9D8781C97788}"/>
              </a:ext>
            </a:extLst>
          </p:cNvPr>
          <p:cNvGrpSpPr/>
          <p:nvPr/>
        </p:nvGrpSpPr>
        <p:grpSpPr>
          <a:xfrm>
            <a:off x="1089787" y="2160893"/>
            <a:ext cx="5475138" cy="3207425"/>
            <a:chOff x="890938" y="2126855"/>
            <a:chExt cx="6011422" cy="3521589"/>
          </a:xfrm>
        </p:grpSpPr>
        <p:sp>
          <p:nvSpPr>
            <p:cNvPr id="6" name="矩形 5"/>
            <p:cNvSpPr/>
            <p:nvPr/>
          </p:nvSpPr>
          <p:spPr>
            <a:xfrm>
              <a:off x="890938" y="2126855"/>
              <a:ext cx="5309234" cy="3060400"/>
            </a:xfrm>
            <a:prstGeom prst="rect">
              <a:avLst/>
            </a:prstGeom>
            <a:solidFill>
              <a:srgbClr val="CA0A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BC10F3F2-CB01-45A5-9798-487531B9A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90191" y="2491599"/>
              <a:ext cx="5612169" cy="3156845"/>
            </a:xfrm>
            <a:prstGeom prst="rect">
              <a:avLst/>
            </a:prstGeom>
          </p:spPr>
        </p:pic>
      </p:grp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B5FED263-522D-41B6-9984-BC594EC1CD29}"/>
              </a:ext>
            </a:extLst>
          </p:cNvPr>
          <p:cNvSpPr txBox="1"/>
          <p:nvPr/>
        </p:nvSpPr>
        <p:spPr>
          <a:xfrm>
            <a:off x="3638179" y="685137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A0A28"/>
                </a:solidFill>
                <a:sym typeface="+mn-lt"/>
              </a:rPr>
              <a:t>第二部分  喜迎新春活动</a:t>
            </a: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5"/>
          <p:cNvSpPr txBox="1"/>
          <p:nvPr/>
        </p:nvSpPr>
        <p:spPr>
          <a:xfrm>
            <a:off x="1639417" y="3622908"/>
            <a:ext cx="2129790" cy="421005"/>
          </a:xfrm>
          <a:prstGeom prst="rect">
            <a:avLst/>
          </a:prstGeom>
        </p:spPr>
        <p:txBody>
          <a:bodyPr vert="horz" wrap="none" lIns="0" tIns="0" rIns="0" bIns="0" anchor="b" anchorCtr="1">
            <a:noAutofit/>
          </a:bodyPr>
          <a:lstStyle/>
          <a:p>
            <a:pPr algn="ctr"/>
            <a:r>
              <a:rPr lang="zh-CN" altLang="en-US" sz="2000" b="1" kern="9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恭贺新春</a:t>
            </a:r>
          </a:p>
        </p:txBody>
      </p:sp>
      <p:sp>
        <p:nvSpPr>
          <p:cNvPr id="19" name="TextBox 46"/>
          <p:cNvSpPr txBox="1"/>
          <p:nvPr/>
        </p:nvSpPr>
        <p:spPr>
          <a:xfrm>
            <a:off x="1377069" y="4118441"/>
            <a:ext cx="2654485" cy="546156"/>
          </a:xfrm>
          <a:prstGeom prst="rect">
            <a:avLst/>
          </a:prstGeom>
        </p:spPr>
        <p:txBody>
          <a:bodyPr vert="horz" wrap="square" lIns="0" tIns="0" rIns="0" bIns="0" anchor="t" anchorCtr="1"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新年，即一年的第一天，为世界多数国家通行的节日。</a:t>
            </a:r>
          </a:p>
        </p:txBody>
      </p:sp>
      <p:sp>
        <p:nvSpPr>
          <p:cNvPr id="7" name="TextBox 45"/>
          <p:cNvSpPr txBox="1"/>
          <p:nvPr/>
        </p:nvSpPr>
        <p:spPr>
          <a:xfrm>
            <a:off x="5031105" y="1580748"/>
            <a:ext cx="2129790" cy="421005"/>
          </a:xfrm>
          <a:prstGeom prst="rect">
            <a:avLst/>
          </a:prstGeom>
        </p:spPr>
        <p:txBody>
          <a:bodyPr vert="horz" wrap="none" lIns="0" tIns="0" rIns="0" bIns="0" anchor="b" anchorCtr="1">
            <a:noAutofit/>
          </a:bodyPr>
          <a:lstStyle/>
          <a:p>
            <a:pPr algn="ctr"/>
            <a:r>
              <a:rPr lang="zh-CN" altLang="en-US" sz="2000" b="1" kern="9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恭贺新春</a:t>
            </a:r>
          </a:p>
        </p:txBody>
      </p:sp>
      <p:sp>
        <p:nvSpPr>
          <p:cNvPr id="8" name="TextBox 46"/>
          <p:cNvSpPr txBox="1"/>
          <p:nvPr/>
        </p:nvSpPr>
        <p:spPr>
          <a:xfrm>
            <a:off x="4768757" y="2076281"/>
            <a:ext cx="2654485" cy="546156"/>
          </a:xfrm>
          <a:prstGeom prst="rect">
            <a:avLst/>
          </a:prstGeom>
        </p:spPr>
        <p:txBody>
          <a:bodyPr vert="horz" wrap="square" lIns="0" tIns="0" rIns="0" bIns="0" anchor="t" anchorCtr="1"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新年，即一年的第一天，为世界多数国家通行的节日。</a:t>
            </a:r>
          </a:p>
        </p:txBody>
      </p:sp>
      <p:sp>
        <p:nvSpPr>
          <p:cNvPr id="10" name="TextBox 45"/>
          <p:cNvSpPr txBox="1"/>
          <p:nvPr/>
        </p:nvSpPr>
        <p:spPr>
          <a:xfrm>
            <a:off x="8566303" y="3622908"/>
            <a:ext cx="2129790" cy="421005"/>
          </a:xfrm>
          <a:prstGeom prst="rect">
            <a:avLst/>
          </a:prstGeom>
        </p:spPr>
        <p:txBody>
          <a:bodyPr vert="horz" wrap="none" lIns="0" tIns="0" rIns="0" bIns="0" anchor="b" anchorCtr="1">
            <a:noAutofit/>
          </a:bodyPr>
          <a:lstStyle/>
          <a:p>
            <a:pPr algn="ctr"/>
            <a:r>
              <a:rPr lang="zh-CN" altLang="en-US" sz="2000" b="1" kern="9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恭贺新春</a:t>
            </a:r>
          </a:p>
        </p:txBody>
      </p:sp>
      <p:sp>
        <p:nvSpPr>
          <p:cNvPr id="11" name="TextBox 46"/>
          <p:cNvSpPr txBox="1"/>
          <p:nvPr/>
        </p:nvSpPr>
        <p:spPr>
          <a:xfrm>
            <a:off x="8303955" y="4118441"/>
            <a:ext cx="2654485" cy="546156"/>
          </a:xfrm>
          <a:prstGeom prst="rect">
            <a:avLst/>
          </a:prstGeom>
        </p:spPr>
        <p:txBody>
          <a:bodyPr vert="horz" wrap="square" lIns="0" tIns="0" rIns="0" bIns="0" anchor="t" anchorCtr="1"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新年，即一年的第一天，为世界多数国家通行的节日。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51B96AA-2641-458B-80C2-9DF9D26AF2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3249" y="2878455"/>
            <a:ext cx="3129993" cy="312999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B12D478-97E9-4C27-BFFD-23398F1ECFBB}"/>
              </a:ext>
            </a:extLst>
          </p:cNvPr>
          <p:cNvSpPr txBox="1"/>
          <p:nvPr/>
        </p:nvSpPr>
        <p:spPr>
          <a:xfrm>
            <a:off x="3638179" y="685137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A0A28"/>
                </a:solidFill>
                <a:sym typeface="+mn-lt"/>
              </a:rPr>
              <a:t>第二部分  喜迎新春活动</a:t>
            </a:r>
          </a:p>
        </p:txBody>
      </p:sp>
    </p:spTree>
  </p:cSld>
  <p:clrMapOvr>
    <a:masterClrMapping/>
  </p:clrMapOvr>
  <p:transition spd="slow" advClick="0" advTm="3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椭圆 42"/>
          <p:cNvSpPr/>
          <p:nvPr/>
        </p:nvSpPr>
        <p:spPr>
          <a:xfrm flipH="1">
            <a:off x="5830457" y="2282843"/>
            <a:ext cx="563245" cy="562610"/>
          </a:xfrm>
          <a:prstGeom prst="ellipse">
            <a:avLst/>
          </a:prstGeom>
          <a:solidFill>
            <a:srgbClr val="BB0D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zh-CN" altLang="en-US" dirty="0">
                <a:cs typeface="+mn-ea"/>
                <a:sym typeface="+mn-lt"/>
              </a:rPr>
              <a:t>新</a:t>
            </a:r>
          </a:p>
        </p:txBody>
      </p:sp>
      <p:sp>
        <p:nvSpPr>
          <p:cNvPr id="44" name="椭圆 43"/>
          <p:cNvSpPr/>
          <p:nvPr/>
        </p:nvSpPr>
        <p:spPr>
          <a:xfrm flipH="1">
            <a:off x="5830457" y="3079133"/>
            <a:ext cx="563245" cy="563245"/>
          </a:xfrm>
          <a:prstGeom prst="ellipse">
            <a:avLst/>
          </a:prstGeom>
          <a:solidFill>
            <a:srgbClr val="BB0D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zh-CN" altLang="en-US" dirty="0">
                <a:cs typeface="+mn-ea"/>
                <a:sym typeface="+mn-lt"/>
              </a:rPr>
              <a:t>年</a:t>
            </a:r>
          </a:p>
        </p:txBody>
      </p:sp>
      <p:sp>
        <p:nvSpPr>
          <p:cNvPr id="45" name="椭圆 44"/>
          <p:cNvSpPr/>
          <p:nvPr/>
        </p:nvSpPr>
        <p:spPr>
          <a:xfrm flipH="1">
            <a:off x="5830457" y="3877328"/>
            <a:ext cx="563245" cy="562610"/>
          </a:xfrm>
          <a:prstGeom prst="ellipse">
            <a:avLst/>
          </a:prstGeom>
          <a:solidFill>
            <a:srgbClr val="BB0D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zh-CN" altLang="en-US" dirty="0">
                <a:cs typeface="+mn-ea"/>
                <a:sym typeface="+mn-lt"/>
              </a:rPr>
              <a:t>佳</a:t>
            </a:r>
          </a:p>
        </p:txBody>
      </p:sp>
      <p:sp>
        <p:nvSpPr>
          <p:cNvPr id="46" name="椭圆 45"/>
          <p:cNvSpPr/>
          <p:nvPr/>
        </p:nvSpPr>
        <p:spPr>
          <a:xfrm flipH="1">
            <a:off x="5830457" y="4674888"/>
            <a:ext cx="563245" cy="563245"/>
          </a:xfrm>
          <a:prstGeom prst="ellipse">
            <a:avLst/>
          </a:prstGeom>
          <a:solidFill>
            <a:srgbClr val="BB0D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zh-CN" altLang="en-US" dirty="0">
                <a:cs typeface="+mn-ea"/>
                <a:sym typeface="+mn-lt"/>
              </a:rPr>
              <a:t>节</a:t>
            </a:r>
          </a:p>
        </p:txBody>
      </p:sp>
      <p:cxnSp>
        <p:nvCxnSpPr>
          <p:cNvPr id="47" name="直接连接符 46"/>
          <p:cNvCxnSpPr/>
          <p:nvPr/>
        </p:nvCxnSpPr>
        <p:spPr>
          <a:xfrm flipH="1">
            <a:off x="5599317" y="2341263"/>
            <a:ext cx="0" cy="2902585"/>
          </a:xfrm>
          <a:prstGeom prst="line">
            <a:avLst/>
          </a:prstGeom>
          <a:ln w="12700">
            <a:solidFill>
              <a:schemeClr val="bg1">
                <a:lumMod val="65000"/>
                <a:alpha val="6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969532" y="2240933"/>
            <a:ext cx="4450080" cy="3003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zh-CN" altLang="en-US" sz="1600" spc="22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新年，即一年的第一天，为世界多数国家通行的节日。世界各国，特别是古代都有不同的日期，现代世界多数国家为公元制纪年的</a:t>
            </a:r>
            <a:r>
              <a:rPr lang="en-US" altLang="zh-CN" sz="1600" spc="22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1</a:t>
            </a:r>
            <a:r>
              <a:rPr lang="zh-CN" altLang="en-US" sz="1600" spc="22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月</a:t>
            </a:r>
            <a:r>
              <a:rPr lang="en-US" altLang="zh-CN" sz="1600" spc="22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1</a:t>
            </a:r>
            <a:r>
              <a:rPr lang="zh-CN" altLang="en-US" sz="1600" spc="22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日。</a:t>
            </a:r>
            <a:endParaRPr lang="en-US" altLang="zh-CN" sz="1600" spc="22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50000"/>
              </a:lnSpc>
              <a:defRPr/>
            </a:pPr>
            <a:endParaRPr lang="en-US" altLang="zh-CN" sz="1600" spc="22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50000"/>
              </a:lnSpc>
              <a:defRPr/>
            </a:pPr>
            <a:r>
              <a:rPr lang="zh-CN" altLang="en-US" sz="1600" spc="22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现代将“元旦”称为公历新年，将“春节”称为农历新年。当日，人们会以各种不同的方式庆祝新年的到来。</a:t>
            </a:r>
            <a:endParaRPr lang="zh-CN" altLang="en-US" sz="1400" spc="22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15D491B-9DBA-4D47-99E1-891D873034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6308" y="906372"/>
            <a:ext cx="5585755" cy="558575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EE1138BB-7C24-45FF-8BC7-2DF14D795BCD}"/>
              </a:ext>
            </a:extLst>
          </p:cNvPr>
          <p:cNvSpPr txBox="1"/>
          <p:nvPr/>
        </p:nvSpPr>
        <p:spPr>
          <a:xfrm>
            <a:off x="3638179" y="685137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A0A28"/>
                </a:solidFill>
                <a:sym typeface="+mn-lt"/>
              </a:rPr>
              <a:t>第二部分  喜迎新春活动</a:t>
            </a: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80D236DA-0D45-4DA3-B8C2-C926C2905E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C21DB028-EC34-4F14-8DAC-324E42AE292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1114" y="3872794"/>
            <a:ext cx="2864235" cy="28642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72469" y="2496017"/>
            <a:ext cx="76470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9600" b="1">
                <a:gradFill flip="none" rotWithShape="1">
                  <a:gsLst>
                    <a:gs pos="0">
                      <a:srgbClr val="E9A73B"/>
                    </a:gs>
                    <a:gs pos="100000">
                      <a:srgbClr val="FFF995"/>
                    </a:gs>
                  </a:gsLst>
                  <a:lin ang="18900000" scaled="1"/>
                  <a:tileRect/>
                </a:gradFill>
              </a:defRPr>
            </a:lvl1pPr>
          </a:lstStyle>
          <a:p>
            <a:pPr algn="ctr"/>
            <a:r>
              <a:rPr lang="zh-CN" altLang="en-US" sz="6000" dirty="0">
                <a:sym typeface="+mn-lt"/>
              </a:rPr>
              <a:t>第三部分</a:t>
            </a:r>
            <a:endParaRPr lang="en-US" altLang="zh-CN" sz="6000" dirty="0">
              <a:sym typeface="+mn-lt"/>
            </a:endParaRPr>
          </a:p>
          <a:p>
            <a:pPr algn="ctr"/>
            <a:r>
              <a:rPr lang="zh-CN" altLang="en-US" sz="6000" dirty="0">
                <a:sym typeface="+mn-lt"/>
              </a:rPr>
              <a:t>新春美食分享</a:t>
            </a:r>
          </a:p>
        </p:txBody>
      </p:sp>
    </p:spTree>
    <p:extLst>
      <p:ext uri="{BB962C8B-B14F-4D97-AF65-F5344CB8AC3E}">
        <p14:creationId xmlns:p14="http://schemas.microsoft.com/office/powerpoint/2010/main" val="2425711046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BA758AD-FFF2-40E4-84DC-1138A56EE3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6877" y="1440239"/>
            <a:ext cx="3045574" cy="456621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500210" y="2623003"/>
            <a:ext cx="46352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河南很多地方大年初一早上会吃饺子煮面，名为“金丝穿元宝”。除夕晚上饺子煮熟了捞着吃，称为“捞元宝”。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500210" y="2120972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A0A28"/>
                </a:solidFill>
                <a:cs typeface="+mn-ea"/>
                <a:sym typeface="+mn-lt"/>
              </a:rPr>
              <a:t>迎接新年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00210" y="4655362"/>
            <a:ext cx="46352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河南很多地方大年初一早上会吃饺子煮面，名为“金丝穿元宝”。除夕晚上饺子煮熟了捞着吃，称为“捞元宝”。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500210" y="4153331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CA0A28"/>
                </a:solidFill>
                <a:cs typeface="+mn-ea"/>
                <a:sym typeface="+mn-lt"/>
              </a:rPr>
              <a:t>迎接新年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5713202" y="1729141"/>
            <a:ext cx="33674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rgbClr val="CA0A28"/>
                </a:solidFill>
                <a:cs typeface="+mn-ea"/>
                <a:sym typeface="+mn-lt"/>
              </a:rPr>
              <a:t>春</a:t>
            </a:r>
            <a:endParaRPr lang="en-US" altLang="zh-CN" sz="11500" b="1" dirty="0">
              <a:solidFill>
                <a:srgbClr val="CA0A28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1500" b="1" dirty="0">
                <a:solidFill>
                  <a:srgbClr val="CA0A28"/>
                </a:solidFill>
                <a:cs typeface="+mn-ea"/>
                <a:sym typeface="+mn-lt"/>
              </a:rPr>
              <a:t>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DF1159B2-7751-4EDE-BF7C-1750AE6BC25D}"/>
              </a:ext>
            </a:extLst>
          </p:cNvPr>
          <p:cNvSpPr txBox="1"/>
          <p:nvPr/>
        </p:nvSpPr>
        <p:spPr>
          <a:xfrm>
            <a:off x="3638179" y="685137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A0A28"/>
                </a:solidFill>
                <a:sym typeface="+mn-lt"/>
              </a:rPr>
              <a:t>第三部分  新春美食分享</a:t>
            </a: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6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1505585" y="2085340"/>
            <a:ext cx="2129790" cy="717550"/>
            <a:chOff x="1797" y="3182"/>
            <a:chExt cx="3354" cy="1130"/>
          </a:xfrm>
        </p:grpSpPr>
        <p:sp>
          <p:nvSpPr>
            <p:cNvPr id="18" name="TextBox 45"/>
            <p:cNvSpPr txBox="1"/>
            <p:nvPr/>
          </p:nvSpPr>
          <p:spPr>
            <a:xfrm>
              <a:off x="1797" y="3182"/>
              <a:ext cx="3354" cy="663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000" b="1" kern="9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19" name="TextBox 46"/>
            <p:cNvSpPr txBox="1"/>
            <p:nvPr/>
          </p:nvSpPr>
          <p:spPr>
            <a:xfrm>
              <a:off x="1797" y="3853"/>
              <a:ext cx="3128" cy="459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河南很多地方大年初一早上会吃饺子煮面，名为“金丝穿元宝”。除夕晚上饺子煮熟了捞着吃，称为“捞元宝”。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72260" y="4352290"/>
            <a:ext cx="2129790" cy="717550"/>
            <a:chOff x="1797" y="3182"/>
            <a:chExt cx="3354" cy="1130"/>
          </a:xfrm>
        </p:grpSpPr>
        <p:sp>
          <p:nvSpPr>
            <p:cNvPr id="4" name="TextBox 45"/>
            <p:cNvSpPr txBox="1"/>
            <p:nvPr/>
          </p:nvSpPr>
          <p:spPr>
            <a:xfrm>
              <a:off x="1797" y="3182"/>
              <a:ext cx="3354" cy="663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000" b="1" kern="9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5" name="TextBox 46"/>
            <p:cNvSpPr txBox="1"/>
            <p:nvPr/>
          </p:nvSpPr>
          <p:spPr>
            <a:xfrm>
              <a:off x="1797" y="3853"/>
              <a:ext cx="3128" cy="459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河南很多地方大年初一早上会吃饺子煮面，名为“金丝穿元宝”。除夕晚上饺子煮熟了捞着吃，称为“捞元宝”。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33435" y="1937385"/>
            <a:ext cx="2129790" cy="717550"/>
            <a:chOff x="1797" y="3182"/>
            <a:chExt cx="3354" cy="1130"/>
          </a:xfrm>
        </p:grpSpPr>
        <p:sp>
          <p:nvSpPr>
            <p:cNvPr id="7" name="TextBox 45"/>
            <p:cNvSpPr txBox="1"/>
            <p:nvPr/>
          </p:nvSpPr>
          <p:spPr>
            <a:xfrm>
              <a:off x="1797" y="3182"/>
              <a:ext cx="3354" cy="663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000" b="1" kern="9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9" name="TextBox 46"/>
            <p:cNvSpPr txBox="1"/>
            <p:nvPr/>
          </p:nvSpPr>
          <p:spPr>
            <a:xfrm>
              <a:off x="1797" y="3853"/>
              <a:ext cx="3128" cy="459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河南很多地方大年初一早上会吃饺子煮面，名为“金丝穿元宝”。除夕晚上饺子煮熟了捞着吃，称为“捞元宝”。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500110" y="4204335"/>
            <a:ext cx="2129790" cy="717550"/>
            <a:chOff x="1797" y="3182"/>
            <a:chExt cx="3354" cy="1130"/>
          </a:xfrm>
        </p:grpSpPr>
        <p:sp>
          <p:nvSpPr>
            <p:cNvPr id="11" name="TextBox 45"/>
            <p:cNvSpPr txBox="1"/>
            <p:nvPr/>
          </p:nvSpPr>
          <p:spPr>
            <a:xfrm>
              <a:off x="1797" y="3182"/>
              <a:ext cx="3354" cy="663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000" b="1" kern="9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12" name="TextBox 46"/>
            <p:cNvSpPr txBox="1"/>
            <p:nvPr/>
          </p:nvSpPr>
          <p:spPr>
            <a:xfrm>
              <a:off x="1797" y="3853"/>
              <a:ext cx="3128" cy="459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河南很多地方大年初一早上会吃饺子煮面，名为“金丝穿元宝”。除夕晚上饺子煮熟了捞着吃，称为“捞元宝”。</a:t>
              </a: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4D74B86-E57E-4D61-8BCC-DD2BF80103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3677" y="1799655"/>
            <a:ext cx="3971296" cy="3971296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91DFC3BC-B277-4C9C-A364-14E3E142BCE1}"/>
              </a:ext>
            </a:extLst>
          </p:cNvPr>
          <p:cNvSpPr txBox="1"/>
          <p:nvPr/>
        </p:nvSpPr>
        <p:spPr>
          <a:xfrm>
            <a:off x="3638179" y="685137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A0A28"/>
                </a:solidFill>
                <a:sym typeface="+mn-lt"/>
              </a:rPr>
              <a:t>第三部分  新春美食分享</a:t>
            </a: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0FFD21D-2056-4FFC-896E-0579A4908A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2442" y="1420162"/>
            <a:ext cx="10167066" cy="2908769"/>
          </a:xfrm>
          <a:prstGeom prst="rect">
            <a:avLst/>
          </a:prstGeom>
          <a:solidFill>
            <a:srgbClr val="CA0A28"/>
          </a:solidFill>
        </p:spPr>
      </p:pic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A2A7E331-21F1-4E9A-8A09-7EDF7CC5FDC8}"/>
              </a:ext>
            </a:extLst>
          </p:cNvPr>
          <p:cNvSpPr/>
          <p:nvPr/>
        </p:nvSpPr>
        <p:spPr>
          <a:xfrm>
            <a:off x="1012442" y="4603810"/>
            <a:ext cx="2726160" cy="1413606"/>
          </a:xfrm>
          <a:prstGeom prst="rect">
            <a:avLst/>
          </a:prstGeom>
          <a:solidFill>
            <a:srgbClr val="CA0A28"/>
          </a:solidFill>
        </p:spPr>
        <p:txBody>
          <a:bodyPr wrap="square" rtlCol="0" anchor="ctr" anchorCtr="0">
            <a:noAutofit/>
          </a:bodyPr>
          <a:lstStyle/>
          <a:p>
            <a:pPr algn="dist"/>
            <a:endParaRPr lang="zh-CN" altLang="en-US" dirty="0">
              <a:solidFill>
                <a:srgbClr val="FFFFFF"/>
              </a:solidFill>
              <a:latin typeface="字魂56号-洪亮毛笔隶书简体" panose="00000500000000000000" pitchFamily="2" charset="-122"/>
              <a:ea typeface="字魂56号-洪亮毛笔隶书简体" panose="00000500000000000000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E356BE2D-8209-4754-92E2-ABE144BD332A}"/>
              </a:ext>
            </a:extLst>
          </p:cNvPr>
          <p:cNvSpPr/>
          <p:nvPr/>
        </p:nvSpPr>
        <p:spPr>
          <a:xfrm>
            <a:off x="4732895" y="4603810"/>
            <a:ext cx="2726160" cy="1413606"/>
          </a:xfrm>
          <a:prstGeom prst="rect">
            <a:avLst/>
          </a:prstGeom>
          <a:solidFill>
            <a:srgbClr val="CA0A28"/>
          </a:solidFill>
        </p:spPr>
        <p:txBody>
          <a:bodyPr wrap="square" rtlCol="0" anchor="ctr" anchorCtr="0">
            <a:noAutofit/>
          </a:bodyPr>
          <a:lstStyle/>
          <a:p>
            <a:pPr algn="dist"/>
            <a:endParaRPr lang="zh-CN" altLang="en-US" dirty="0">
              <a:solidFill>
                <a:srgbClr val="FFFFFF"/>
              </a:solidFill>
              <a:latin typeface="字魂56号-洪亮毛笔隶书简体" panose="00000500000000000000" pitchFamily="2" charset="-122"/>
              <a:ea typeface="字魂56号-洪亮毛笔隶书简体" panose="00000500000000000000" pitchFamily="2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E5429024-20C8-460C-815A-6CEEC893CE1F}"/>
              </a:ext>
            </a:extLst>
          </p:cNvPr>
          <p:cNvSpPr/>
          <p:nvPr/>
        </p:nvSpPr>
        <p:spPr>
          <a:xfrm>
            <a:off x="8453348" y="4603810"/>
            <a:ext cx="2726160" cy="1413606"/>
          </a:xfrm>
          <a:prstGeom prst="rect">
            <a:avLst/>
          </a:prstGeom>
          <a:solidFill>
            <a:srgbClr val="CA0A28"/>
          </a:solidFill>
        </p:spPr>
        <p:txBody>
          <a:bodyPr wrap="square" rtlCol="0" anchor="ctr" anchorCtr="0">
            <a:noAutofit/>
          </a:bodyPr>
          <a:lstStyle/>
          <a:p>
            <a:pPr algn="dist"/>
            <a:endParaRPr lang="zh-CN" altLang="en-US" dirty="0">
              <a:solidFill>
                <a:srgbClr val="FFFFFF"/>
              </a:solidFill>
              <a:latin typeface="字魂56号-洪亮毛笔隶书简体" panose="00000500000000000000" pitchFamily="2" charset="-122"/>
              <a:ea typeface="字魂56号-洪亮毛笔隶书简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316578" y="4692740"/>
            <a:ext cx="2129790" cy="717550"/>
            <a:chOff x="1797" y="3182"/>
            <a:chExt cx="3354" cy="1130"/>
          </a:xfrm>
          <a:solidFill>
            <a:srgbClr val="CA0A28"/>
          </a:solidFill>
        </p:grpSpPr>
        <p:sp>
          <p:nvSpPr>
            <p:cNvPr id="18" name="TextBox 45"/>
            <p:cNvSpPr txBox="1"/>
            <p:nvPr/>
          </p:nvSpPr>
          <p:spPr>
            <a:xfrm>
              <a:off x="1797" y="3182"/>
              <a:ext cx="3354" cy="663"/>
            </a:xfrm>
            <a:prstGeom prst="rect">
              <a:avLst/>
            </a:prstGeom>
            <a:grpFill/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000" b="1" kern="900" dirty="0">
                  <a:solidFill>
                    <a:srgbClr val="FFFFFF"/>
                  </a:solidFill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19" name="TextBox 46"/>
            <p:cNvSpPr txBox="1"/>
            <p:nvPr/>
          </p:nvSpPr>
          <p:spPr>
            <a:xfrm>
              <a:off x="1797" y="3853"/>
              <a:ext cx="3128" cy="459"/>
            </a:xfrm>
            <a:prstGeom prst="rect">
              <a:avLst/>
            </a:prstGeom>
            <a:grpFill/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FFFFFF"/>
                  </a:solidFill>
                  <a:cs typeface="+mn-ea"/>
                  <a:sym typeface="+mn-lt"/>
                </a:rPr>
                <a:t>福建部分地区年初一早上要吃面条（多为线面），寓意“长长久久”。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034056" y="4692740"/>
            <a:ext cx="2129790" cy="717550"/>
            <a:chOff x="1797" y="3182"/>
            <a:chExt cx="3354" cy="1130"/>
          </a:xfrm>
          <a:solidFill>
            <a:srgbClr val="CA0A28"/>
          </a:solidFill>
        </p:grpSpPr>
        <p:sp>
          <p:nvSpPr>
            <p:cNvPr id="7" name="TextBox 45"/>
            <p:cNvSpPr txBox="1"/>
            <p:nvPr/>
          </p:nvSpPr>
          <p:spPr>
            <a:xfrm>
              <a:off x="1797" y="3182"/>
              <a:ext cx="3354" cy="663"/>
            </a:xfrm>
            <a:prstGeom prst="rect">
              <a:avLst/>
            </a:prstGeom>
            <a:grpFill/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000" b="1" kern="900" dirty="0">
                  <a:solidFill>
                    <a:srgbClr val="FFFFFF"/>
                  </a:solidFill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8" name="TextBox 46"/>
            <p:cNvSpPr txBox="1"/>
            <p:nvPr/>
          </p:nvSpPr>
          <p:spPr>
            <a:xfrm>
              <a:off x="1797" y="3853"/>
              <a:ext cx="3128" cy="459"/>
            </a:xfrm>
            <a:prstGeom prst="rect">
              <a:avLst/>
            </a:prstGeom>
            <a:grpFill/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FFFFFF"/>
                  </a:solidFill>
                  <a:cs typeface="+mn-ea"/>
                  <a:sym typeface="+mn-lt"/>
                </a:rPr>
                <a:t>福建部分地区年初一早上要吃面条（多为线面），寓意“长长久久”。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751533" y="4692740"/>
            <a:ext cx="2129790" cy="717550"/>
            <a:chOff x="1797" y="3182"/>
            <a:chExt cx="3354" cy="1130"/>
          </a:xfrm>
          <a:solidFill>
            <a:srgbClr val="CA0A28"/>
          </a:solidFill>
        </p:grpSpPr>
        <p:sp>
          <p:nvSpPr>
            <p:cNvPr id="10" name="TextBox 45"/>
            <p:cNvSpPr txBox="1"/>
            <p:nvPr/>
          </p:nvSpPr>
          <p:spPr>
            <a:xfrm>
              <a:off x="1797" y="3182"/>
              <a:ext cx="3354" cy="663"/>
            </a:xfrm>
            <a:prstGeom prst="rect">
              <a:avLst/>
            </a:prstGeom>
            <a:grpFill/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000" b="1" kern="900" dirty="0">
                  <a:solidFill>
                    <a:srgbClr val="FFFFFF"/>
                  </a:solidFill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11" name="TextBox 46"/>
            <p:cNvSpPr txBox="1"/>
            <p:nvPr/>
          </p:nvSpPr>
          <p:spPr>
            <a:xfrm>
              <a:off x="1797" y="3853"/>
              <a:ext cx="3128" cy="459"/>
            </a:xfrm>
            <a:prstGeom prst="rect">
              <a:avLst/>
            </a:prstGeom>
            <a:grpFill/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FFFFFF"/>
                  </a:solidFill>
                  <a:cs typeface="+mn-ea"/>
                  <a:sym typeface="+mn-lt"/>
                </a:rPr>
                <a:t>福建部分地区年初一早上要吃面条（多为线面），寓意“长长久久”。</a:t>
              </a: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889AE79-EDE9-43EF-B976-F37332A8653E}"/>
              </a:ext>
            </a:extLst>
          </p:cNvPr>
          <p:cNvSpPr txBox="1"/>
          <p:nvPr/>
        </p:nvSpPr>
        <p:spPr>
          <a:xfrm>
            <a:off x="3638179" y="685137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A0A28"/>
                </a:solidFill>
                <a:sym typeface="+mn-lt"/>
              </a:rPr>
              <a:t>第三部分  新春美食分享</a:t>
            </a: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1EBBCF36-C7D1-4F4C-B377-0E0ECB3F3A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12761" y="1628549"/>
            <a:ext cx="1426655" cy="4121450"/>
          </a:xfrm>
          <a:custGeom>
            <a:avLst/>
            <a:gdLst>
              <a:gd name="connsiteX0" fmla="*/ 0 w 1426655"/>
              <a:gd name="connsiteY0" fmla="*/ 0 h 4121450"/>
              <a:gd name="connsiteX1" fmla="*/ 1426655 w 1426655"/>
              <a:gd name="connsiteY1" fmla="*/ 0 h 4121450"/>
              <a:gd name="connsiteX2" fmla="*/ 1426655 w 1426655"/>
              <a:gd name="connsiteY2" fmla="*/ 4121450 h 4121450"/>
              <a:gd name="connsiteX3" fmla="*/ 0 w 1426655"/>
              <a:gd name="connsiteY3" fmla="*/ 4121450 h 4121450"/>
              <a:gd name="connsiteX4" fmla="*/ 0 w 1426655"/>
              <a:gd name="connsiteY4" fmla="*/ 0 h 412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6655" h="4121450">
                <a:moveTo>
                  <a:pt x="0" y="0"/>
                </a:moveTo>
                <a:lnTo>
                  <a:pt x="1426655" y="0"/>
                </a:lnTo>
                <a:lnTo>
                  <a:pt x="1426655" y="4121450"/>
                </a:lnTo>
                <a:lnTo>
                  <a:pt x="0" y="412145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6236386" y="1628702"/>
            <a:ext cx="1439502" cy="4100342"/>
          </a:xfrm>
          <a:prstGeom prst="rect">
            <a:avLst/>
          </a:prstGeom>
          <a:solidFill>
            <a:srgbClr val="CA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776287" y="1628549"/>
            <a:ext cx="1439502" cy="4100342"/>
          </a:xfrm>
          <a:prstGeom prst="rect">
            <a:avLst/>
          </a:prstGeom>
          <a:solidFill>
            <a:srgbClr val="CA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060633" y="2164501"/>
            <a:ext cx="1015663" cy="323934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点击此处添加文字点击此处添加文字点击此处添加文字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48305" y="2164500"/>
            <a:ext cx="1015663" cy="323934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点击此处添加文字点击此处添加文字点击此处添加文字</a:t>
            </a:r>
            <a:endParaRPr lang="en-US" altLang="zh-CN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980E45E7-0ACA-499D-A312-EA1123F4E658}"/>
              </a:ext>
            </a:extLst>
          </p:cNvPr>
          <p:cNvSpPr txBox="1"/>
          <p:nvPr/>
        </p:nvSpPr>
        <p:spPr>
          <a:xfrm>
            <a:off x="1115705" y="2448154"/>
            <a:ext cx="4406574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春节饮食讲究好寓意，当然少不了鱼，一般为餐桌上最后一道菜，有些地方这道菜基本留下来不吃的，意为“年年有余”。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6517F7E1-42B3-47AE-BE5D-7E31774D6BE3}"/>
              </a:ext>
            </a:extLst>
          </p:cNvPr>
          <p:cNvSpPr txBox="1"/>
          <p:nvPr/>
        </p:nvSpPr>
        <p:spPr>
          <a:xfrm>
            <a:off x="1115704" y="1946123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cs typeface="+mn-ea"/>
                <a:sym typeface="+mn-lt"/>
              </a:rPr>
              <a:t>迎接新年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839BB071-343D-4812-B3DC-A901507BC985}"/>
              </a:ext>
            </a:extLst>
          </p:cNvPr>
          <p:cNvSpPr txBox="1"/>
          <p:nvPr/>
        </p:nvSpPr>
        <p:spPr>
          <a:xfrm>
            <a:off x="1115705" y="4480513"/>
            <a:ext cx="44065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春节饮食讲究好寓意，当然少不了鱼，一般为餐桌上最后一道菜，有些地方这道菜基本留下来不吃的，意为“年年有余”。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4BEB7546-D67E-45EC-90D5-C59338E722B2}"/>
              </a:ext>
            </a:extLst>
          </p:cNvPr>
          <p:cNvSpPr txBox="1"/>
          <p:nvPr/>
        </p:nvSpPr>
        <p:spPr>
          <a:xfrm>
            <a:off x="1115704" y="3978482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cs typeface="+mn-ea"/>
                <a:sym typeface="+mn-lt"/>
              </a:rPr>
              <a:t>迎接新年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79B59AF0-C80E-43AE-AFB0-00ADAC75A9C6}"/>
              </a:ext>
            </a:extLst>
          </p:cNvPr>
          <p:cNvSpPr txBox="1"/>
          <p:nvPr/>
        </p:nvSpPr>
        <p:spPr>
          <a:xfrm>
            <a:off x="3638179" y="685137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A0A28"/>
                </a:solidFill>
                <a:sym typeface="+mn-lt"/>
              </a:rPr>
              <a:t>第三部分  新春美食分享</a:t>
            </a: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9" grpId="0"/>
      <p:bldP spid="14" grpId="0"/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80D236DA-0D45-4DA3-B8C2-C926C2905E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C21DB028-EC34-4F14-8DAC-324E42AE292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1114" y="3872794"/>
            <a:ext cx="2864235" cy="28642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72469" y="2496017"/>
            <a:ext cx="76470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9600" b="1">
                <a:gradFill flip="none" rotWithShape="1">
                  <a:gsLst>
                    <a:gs pos="0">
                      <a:srgbClr val="E9A73B"/>
                    </a:gs>
                    <a:gs pos="100000">
                      <a:srgbClr val="FFF995"/>
                    </a:gs>
                  </a:gsLst>
                  <a:lin ang="18900000" scaled="1"/>
                  <a:tileRect/>
                </a:gradFill>
              </a:defRPr>
            </a:lvl1pPr>
          </a:lstStyle>
          <a:p>
            <a:pPr algn="ctr"/>
            <a:r>
              <a:rPr lang="zh-CN" altLang="en-US" sz="6000" dirty="0">
                <a:sym typeface="+mn-lt"/>
              </a:rPr>
              <a:t>第四部分</a:t>
            </a:r>
            <a:endParaRPr lang="en-US" altLang="zh-CN" sz="6000" dirty="0">
              <a:sym typeface="+mn-lt"/>
            </a:endParaRPr>
          </a:p>
          <a:p>
            <a:pPr algn="ctr"/>
            <a:r>
              <a:rPr lang="zh-CN" altLang="en-US" sz="6000" dirty="0">
                <a:sym typeface="+mn-lt"/>
              </a:rPr>
              <a:t>鼠年祝福祝愿</a:t>
            </a:r>
          </a:p>
        </p:txBody>
      </p:sp>
    </p:spTree>
    <p:extLst>
      <p:ext uri="{BB962C8B-B14F-4D97-AF65-F5344CB8AC3E}">
        <p14:creationId xmlns:p14="http://schemas.microsoft.com/office/powerpoint/2010/main" val="1031620541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A711D3F-F2E5-45FC-B528-E5F2BA59524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46448" y="1968956"/>
            <a:ext cx="2842384" cy="3659723"/>
          </a:xfrm>
          <a:custGeom>
            <a:avLst/>
            <a:gdLst>
              <a:gd name="connsiteX0" fmla="*/ 0 w 2842384"/>
              <a:gd name="connsiteY0" fmla="*/ 0 h 3659723"/>
              <a:gd name="connsiteX1" fmla="*/ 2842384 w 2842384"/>
              <a:gd name="connsiteY1" fmla="*/ 0 h 3659723"/>
              <a:gd name="connsiteX2" fmla="*/ 2842384 w 2842384"/>
              <a:gd name="connsiteY2" fmla="*/ 3659723 h 3659723"/>
              <a:gd name="connsiteX3" fmla="*/ 0 w 2842384"/>
              <a:gd name="connsiteY3" fmla="*/ 3659723 h 365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2384" h="3659723">
                <a:moveTo>
                  <a:pt x="0" y="0"/>
                </a:moveTo>
                <a:lnTo>
                  <a:pt x="2842384" y="0"/>
                </a:lnTo>
                <a:lnTo>
                  <a:pt x="2842384" y="3659723"/>
                </a:lnTo>
                <a:lnTo>
                  <a:pt x="0" y="3659723"/>
                </a:lnTo>
                <a:close/>
              </a:path>
            </a:pathLst>
          </a:custGeom>
        </p:spPr>
      </p:pic>
      <p:sp>
        <p:nvSpPr>
          <p:cNvPr id="17" name="矩形 16"/>
          <p:cNvSpPr/>
          <p:nvPr/>
        </p:nvSpPr>
        <p:spPr>
          <a:xfrm>
            <a:off x="4196217" y="1968955"/>
            <a:ext cx="7241060" cy="3659723"/>
          </a:xfrm>
          <a:prstGeom prst="rect">
            <a:avLst/>
          </a:prstGeom>
          <a:solidFill>
            <a:srgbClr val="D1C0B1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403474" y="2575496"/>
            <a:ext cx="4124206" cy="26884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cs typeface="+mn-ea"/>
                <a:sym typeface="+mn-lt"/>
              </a:rPr>
              <a:t>在江苏靖江，不管是招待客人还是逢年过节或者办喜事，都一定要吃馄饨。除夕早上，家家户户就开始剁菜馅包馄饨，从年三十一直要吃到正月十五，“馄饨就酒，越吃越有”，寄托了靖江人对新一年的美好愿望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527680" y="2634247"/>
            <a:ext cx="461665" cy="20388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b="1" dirty="0">
                <a:solidFill>
                  <a:srgbClr val="CA0A28"/>
                </a:solidFill>
                <a:cs typeface="+mn-ea"/>
                <a:sym typeface="+mn-lt"/>
              </a:rPr>
              <a:t>输入标题内容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9A9471B6-13FC-4BB1-9136-A19A018DD20A}"/>
              </a:ext>
            </a:extLst>
          </p:cNvPr>
          <p:cNvSpPr txBox="1"/>
          <p:nvPr/>
        </p:nvSpPr>
        <p:spPr>
          <a:xfrm>
            <a:off x="3638179" y="685137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A0A28"/>
                </a:solidFill>
                <a:sym typeface="+mn-lt"/>
              </a:rPr>
              <a:t>第四部分  鼠年祝福祝愿</a:t>
            </a: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0AAE3CEC-C290-4875-A82D-A30D238582EC}"/>
              </a:ext>
            </a:extLst>
          </p:cNvPr>
          <p:cNvSpPr txBox="1"/>
          <p:nvPr/>
        </p:nvSpPr>
        <p:spPr>
          <a:xfrm>
            <a:off x="1099595" y="3214960"/>
            <a:ext cx="5100578" cy="2135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  <a:buClr>
                <a:schemeClr val="accent1">
                  <a:lumMod val="75000"/>
                </a:schemeClr>
              </a:buClr>
              <a:buSzPct val="145000"/>
            </a:pPr>
            <a:r>
              <a:rPr lang="zh-CN" altLang="en-US" dirty="0">
                <a:solidFill>
                  <a:srgbClr val="262626"/>
                </a:solidFill>
                <a:cs typeface="+mn-ea"/>
                <a:sym typeface="+mn-lt"/>
              </a:rPr>
              <a:t>“无鸡不成宴”是广东人的口头禅，广东、香港一带过年一定要吃鸡，鸡与吉发音相似，代表生活吉祥如意。湖北人过年则是要喝鸡汤，象征清泰平安。鸡翅寓意展翅高飞，鸡爪寄意“新年抓财”，吃鸡骨头则表示“出人头地”。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="" xmlns:a16="http://schemas.microsoft.com/office/drawing/2014/main" id="{87C89959-2FD2-47C9-AD0B-785B5EA51891}"/>
              </a:ext>
            </a:extLst>
          </p:cNvPr>
          <p:cNvSpPr/>
          <p:nvPr/>
        </p:nvSpPr>
        <p:spPr>
          <a:xfrm>
            <a:off x="1142033" y="2275824"/>
            <a:ext cx="5058139" cy="674579"/>
          </a:xfrm>
          <a:prstGeom prst="roundRect">
            <a:avLst/>
          </a:prstGeom>
          <a:solidFill>
            <a:srgbClr val="CA0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rgbClr val="FFFFFF"/>
                </a:solidFill>
                <a:cs typeface="+mn-ea"/>
                <a:sym typeface="+mn-lt"/>
              </a:rPr>
              <a:t>新春新气象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7EE7E086-2826-4E77-8A39-328833FE4D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7231" y="1376114"/>
            <a:ext cx="4785174" cy="478517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F5CFAE77-D911-47F2-8222-6AC57A005527}"/>
              </a:ext>
            </a:extLst>
          </p:cNvPr>
          <p:cNvSpPr txBox="1"/>
          <p:nvPr/>
        </p:nvSpPr>
        <p:spPr>
          <a:xfrm>
            <a:off x="3638179" y="685137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A0A28"/>
                </a:solidFill>
                <a:sym typeface="+mn-lt"/>
              </a:rPr>
              <a:t>第四部分  鼠年祝福祝愿</a:t>
            </a:r>
          </a:p>
        </p:txBody>
      </p:sp>
    </p:spTree>
    <p:extLst>
      <p:ext uri="{BB962C8B-B14F-4D97-AF65-F5344CB8AC3E}">
        <p14:creationId xmlns:p14="http://schemas.microsoft.com/office/powerpoint/2010/main" val="468098861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 descr="e7d195523061f1c0c989bbdf341b111e769f2ee359bd8df638E53E9931A62DC22263A6E1A75FFBC630BB5D77BA969D9175F253EB94D93A1189E24A7D909BAD0376573965191318DE1FD009565C070D073BB9699A615072F33A2D7F2042825409E74418739478CCFE042368A9978AAA8C0D69BECA006E016AFCFD402FEC3B700C5AEC73BEFFE372DE"/>
          <p:cNvSpPr/>
          <p:nvPr/>
        </p:nvSpPr>
        <p:spPr>
          <a:xfrm flipH="1">
            <a:off x="1501494" y="4740010"/>
            <a:ext cx="2027648" cy="604013"/>
          </a:xfrm>
          <a:prstGeom prst="roundRect">
            <a:avLst/>
          </a:prstGeom>
          <a:solidFill>
            <a:srgbClr val="BB0D2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8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矩形 7" descr="e7d195523061f1c0c989bbdf341b111e769f2ee359bd8df638E53E9931A62DC22263A6E1A75FFBC630BB5D77BA969D9175F253EB94D93A1189E24A7D909BAD0376573965191318DE1FD009565C070D073BB9699A615072F33A2D7F2042825409E74418739478CCFE042368A9978AAA8C0D69BECA006E016AFCFD402FEC3B700C5AEC73BEFFE372DE"/>
          <p:cNvSpPr/>
          <p:nvPr/>
        </p:nvSpPr>
        <p:spPr>
          <a:xfrm flipH="1">
            <a:off x="1752172" y="4780406"/>
            <a:ext cx="15262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小标题</a:t>
            </a:r>
            <a:endParaRPr lang="en-US" altLang="zh-CN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31F9AAF4-5F3B-45E7-9CE5-EF361F08EE68}"/>
              </a:ext>
            </a:extLst>
          </p:cNvPr>
          <p:cNvSpPr/>
          <p:nvPr/>
        </p:nvSpPr>
        <p:spPr>
          <a:xfrm>
            <a:off x="1501494" y="2055789"/>
            <a:ext cx="17315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2400" dirty="0">
                <a:solidFill>
                  <a:srgbClr val="BB0D21"/>
                </a:solidFill>
                <a:cs typeface="+mn-ea"/>
                <a:sym typeface="+mn-lt"/>
              </a:rPr>
              <a:t>新春新气象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947F3DA5-43B4-4F98-AA8A-B00EF2D91BE3}"/>
              </a:ext>
            </a:extLst>
          </p:cNvPr>
          <p:cNvSpPr/>
          <p:nvPr/>
        </p:nvSpPr>
        <p:spPr>
          <a:xfrm>
            <a:off x="1501493" y="2688872"/>
            <a:ext cx="3290425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在春节习俗里，有些地方有吃蛋、送蛋的传统，年夜饭餐桌上也必不可少，名为“团圆蛋”。大年初一的早上要吃荷包蛋，而且要先吃蛋黄，寓意新的一年日子会圆满红火。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7C5CF6F-EB7C-4C59-A0D7-C1FA091FB7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203" y="2139596"/>
            <a:ext cx="5654619" cy="3180724"/>
          </a:xfrm>
          <a:prstGeom prst="rect">
            <a:avLst/>
          </a:prstGeom>
        </p:spPr>
      </p:pic>
      <p:sp>
        <p:nvSpPr>
          <p:cNvPr id="5" name="等腰三角形 4">
            <a:extLst>
              <a:ext uri="{FF2B5EF4-FFF2-40B4-BE49-F238E27FC236}">
                <a16:creationId xmlns="" xmlns:a16="http://schemas.microsoft.com/office/drawing/2014/main" id="{6EB5A2A3-CF1C-4143-9317-7C59042F76BA}"/>
              </a:ext>
            </a:extLst>
          </p:cNvPr>
          <p:cNvSpPr/>
          <p:nvPr/>
        </p:nvSpPr>
        <p:spPr>
          <a:xfrm>
            <a:off x="5399203" y="4758436"/>
            <a:ext cx="696797" cy="561884"/>
          </a:xfrm>
          <a:prstGeom prst="triangle">
            <a:avLst>
              <a:gd name="adj" fmla="val 0"/>
            </a:avLst>
          </a:prstGeom>
          <a:solidFill>
            <a:srgbClr val="CA0A28"/>
          </a:solidFill>
        </p:spPr>
        <p:txBody>
          <a:bodyPr wrap="square" rtlCol="0" anchor="ctr" anchorCtr="0">
            <a:noAutofit/>
          </a:bodyPr>
          <a:lstStyle/>
          <a:p>
            <a:pPr algn="dist"/>
            <a:endParaRPr lang="zh-CN" altLang="en-US" dirty="0">
              <a:latin typeface="字魂56号-洪亮毛笔隶书简体" panose="00000500000000000000" pitchFamily="2" charset="-122"/>
              <a:ea typeface="字魂56号-洪亮毛笔隶书简体" panose="000005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ABF2260D-7A90-40DC-909F-2000E86336AA}"/>
              </a:ext>
            </a:extLst>
          </p:cNvPr>
          <p:cNvSpPr txBox="1"/>
          <p:nvPr/>
        </p:nvSpPr>
        <p:spPr>
          <a:xfrm>
            <a:off x="3638179" y="685137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CA0A28"/>
                </a:solidFill>
                <a:sym typeface="+mn-lt"/>
              </a:rPr>
              <a:t>第四部分  鼠年祝福祝愿</a:t>
            </a: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20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EA39AEB2-B676-4C8C-8588-1AA2098912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013589" y="409935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3800">
                <a:gradFill flip="none" rotWithShape="1">
                  <a:gsLst>
                    <a:gs pos="0">
                      <a:srgbClr val="E9A73B"/>
                    </a:gs>
                    <a:gs pos="100000">
                      <a:srgbClr val="FFF995"/>
                    </a:gs>
                  </a:gsLst>
                  <a:lin ang="18900000" scaled="1"/>
                  <a:tileRect/>
                </a:gradFill>
              </a:defRPr>
            </a:lvl1pPr>
          </a:lstStyle>
          <a:p>
            <a:pPr algn="ctr"/>
            <a:r>
              <a:rPr lang="zh-CN" altLang="en-US" sz="2400" dirty="0">
                <a:sym typeface="+mn-lt"/>
              </a:rPr>
              <a:t>演讲人</a:t>
            </a:r>
            <a:r>
              <a:rPr lang="zh-CN" altLang="en-US" sz="2400" dirty="0" smtClean="0">
                <a:sym typeface="+mn-lt"/>
              </a:rPr>
              <a:t>：</a:t>
            </a:r>
            <a:endParaRPr lang="en-US" altLang="zh-CN" sz="2400" dirty="0">
              <a:sym typeface="+mn-lt"/>
            </a:endParaRP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31837" y="836295"/>
            <a:ext cx="1182914" cy="1589315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688D9581-47D2-4DEA-9E73-5B06ECE95CB7}"/>
              </a:ext>
            </a:extLst>
          </p:cNvPr>
          <p:cNvSpPr/>
          <p:nvPr/>
        </p:nvSpPr>
        <p:spPr>
          <a:xfrm>
            <a:off x="7172010" y="1731457"/>
            <a:ext cx="923330" cy="3479640"/>
          </a:xfrm>
          <a:prstGeom prst="rect">
            <a:avLst/>
          </a:prstGeom>
        </p:spPr>
        <p:txBody>
          <a:bodyPr vert="eaVert" wrap="square">
            <a:noAutofit/>
          </a:bodyPr>
          <a:lstStyle/>
          <a:p>
            <a:pPr algn="dist"/>
            <a:endParaRPr lang="zh-CN" altLang="en-US" sz="9600" dirty="0"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EA48BA4-08C4-476E-B305-64B986F2B3E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8168" y="4980660"/>
            <a:ext cx="437535" cy="65630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7538B9D9-2AE8-4D41-93B1-AC39BE72FA21}"/>
              </a:ext>
            </a:extLst>
          </p:cNvPr>
          <p:cNvSpPr txBox="1"/>
          <p:nvPr/>
        </p:nvSpPr>
        <p:spPr>
          <a:xfrm>
            <a:off x="2674116" y="2125632"/>
            <a:ext cx="75405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3800" dirty="0">
                <a:gradFill flip="none" rotWithShape="1">
                  <a:gsLst>
                    <a:gs pos="0">
                      <a:srgbClr val="E9A73B"/>
                    </a:gs>
                    <a:gs pos="100000">
                      <a:srgbClr val="FFF995"/>
                    </a:gs>
                  </a:gsLst>
                  <a:lin ang="18900000" scaled="1"/>
                  <a:tileRect/>
                </a:gradFill>
              </a:rPr>
              <a:t>感谢观看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2C7B6CC2-1194-474E-844F-9253E48EA4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1114" y="3872794"/>
            <a:ext cx="2864235" cy="286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128227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21"/>
</p:tagLst>
</file>

<file path=ppt/theme/theme1.xml><?xml version="1.0" encoding="utf-8"?>
<a:theme xmlns:a="http://schemas.openxmlformats.org/drawingml/2006/main" name="千库网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1ialarg">
      <a:majorFont>
        <a:latin typeface="字魂95号-手刻宋"/>
        <a:ea typeface="字魂95号-手刻宋"/>
        <a:cs typeface=""/>
      </a:majorFont>
      <a:minorFont>
        <a:latin typeface="字魂95号-手刻宋"/>
        <a:ea typeface="字魂95号-手刻宋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 anchor="ctr" anchorCtr="0">
        <a:noAutofit/>
      </a:bodyPr>
      <a:lstStyle>
        <a:defPPr algn="dist">
          <a:defRPr dirty="0">
            <a:latin typeface="字魂56号-洪亮毛笔隶书简体" panose="00000500000000000000" pitchFamily="2" charset="-122"/>
            <a:ea typeface="字魂56号-洪亮毛笔隶书简体" panose="00000500000000000000" pitchFamily="2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1218</Words>
  <Application>Microsoft Office PowerPoint</Application>
  <PresentationFormat>宽屏</PresentationFormat>
  <Paragraphs>111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宋体</vt:lpstr>
      <vt:lpstr>字魂56号-洪亮毛笔隶书简体</vt:lpstr>
      <vt:lpstr>字魂95号-手刻宋</vt:lpstr>
      <vt:lpstr>Arial</vt:lpstr>
      <vt:lpstr>Calibri</vt:lpstr>
      <vt:lpstr>千库网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</dc:title>
  <cp:lastModifiedBy>faith123</cp:lastModifiedBy>
  <cp:revision>2</cp:revision>
  <dcterms:created xsi:type="dcterms:W3CDTF">2015-09-16T01:40:00Z</dcterms:created>
  <dcterms:modified xsi:type="dcterms:W3CDTF">2019-12-25T03:22:48Z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